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70" r:id="rId2"/>
    <p:sldId id="272" r:id="rId3"/>
    <p:sldId id="286" r:id="rId4"/>
    <p:sldId id="288" r:id="rId5"/>
    <p:sldId id="258" r:id="rId6"/>
    <p:sldId id="278" r:id="rId7"/>
    <p:sldId id="267" r:id="rId8"/>
    <p:sldId id="287" r:id="rId9"/>
    <p:sldId id="285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0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Myriad Pro Semibold"/>
          <a:ea typeface="Myriad Pro Semibold"/>
          <a:cs typeface="Myriad Pro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Myriad Pro Semibold"/>
          <a:ea typeface="Myriad Pro Semibold"/>
          <a:cs typeface="Myriad Pro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n" i="off">
        <a:font>
          <a:latin typeface="Myriad Pro Semibold"/>
          <a:ea typeface="Myriad Pro Semibold"/>
          <a:cs typeface="Myriad Pro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n" i="off">
        <a:font>
          <a:latin typeface="Myriad Pro Semibold"/>
          <a:ea typeface="Myriad Pro Semibold"/>
          <a:cs typeface="Myriad Pro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Myriad Pro Semibold"/>
          <a:ea typeface="Myriad Pro Semibold"/>
          <a:cs typeface="Myriad Pro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69"/>
    <p:restoredTop sz="94659"/>
  </p:normalViewPr>
  <p:slideViewPr>
    <p:cSldViewPr snapToGrid="0">
      <p:cViewPr varScale="1">
        <p:scale>
          <a:sx n="48" d="100"/>
          <a:sy n="48" d="100"/>
        </p:scale>
        <p:origin x="27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eporte Categoría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IEZAS POR CATEGORÍA"/>
          <p:cNvSpPr txBox="1"/>
          <p:nvPr/>
        </p:nvSpPr>
        <p:spPr>
          <a:xfrm>
            <a:off x="1326516" y="668946"/>
            <a:ext cx="21031201" cy="1773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pPr algn="l" defTabSz="1828800">
              <a:lnSpc>
                <a:spcPct val="90000"/>
              </a:lnSpc>
              <a:defRPr sz="9000">
                <a:solidFill>
                  <a:srgbClr val="BC3430"/>
                </a:solidFill>
              </a:defRPr>
            </a:pPr>
            <a:r>
              <a:t>PIEZAS </a:t>
            </a:r>
            <a:r>
              <a:rPr b="1"/>
              <a:t>POR CATEGORÍA</a:t>
            </a:r>
          </a:p>
        </p:txBody>
      </p:sp>
      <p:sp>
        <p:nvSpPr>
          <p:cNvPr id="63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326688" y="-4829194"/>
            <a:ext cx="22037076" cy="256484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1329" y="13107618"/>
            <a:ext cx="348845" cy="3479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1329" y="13107618"/>
            <a:ext cx="348845" cy="3479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1329" y="13107618"/>
            <a:ext cx="348845" cy="3479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t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ión del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Información del dato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73229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 MASS.png" descr="LOGO MASS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094" y="12506798"/>
            <a:ext cx="1009994" cy="3194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3"/>
          <p:cNvSpPr/>
          <p:nvPr/>
        </p:nvSpPr>
        <p:spPr>
          <a:xfrm>
            <a:off x="1533528" y="3892550"/>
            <a:ext cx="6395598" cy="6890015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  <a:effectLst>
            <a:outerShdw blurRad="762000" dist="127000" dir="5400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600">
                <a:solidFill>
                  <a:srgbClr val="F7F7F7"/>
                </a:solidFill>
              </a:defRPr>
            </a:pPr>
            <a:endParaRPr/>
          </a:p>
        </p:txBody>
      </p:sp>
      <p:sp>
        <p:nvSpPr>
          <p:cNvPr id="4" name="Rectangle 5"/>
          <p:cNvSpPr/>
          <p:nvPr/>
        </p:nvSpPr>
        <p:spPr>
          <a:xfrm>
            <a:off x="8900728" y="3892550"/>
            <a:ext cx="6395599" cy="68900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762000" dist="127000" dir="5400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600">
                <a:solidFill>
                  <a:srgbClr val="F7F7F7"/>
                </a:solidFill>
              </a:defRPr>
            </a:pPr>
            <a:endParaRPr/>
          </a:p>
        </p:txBody>
      </p:sp>
      <p:sp>
        <p:nvSpPr>
          <p:cNvPr id="5" name="Rectangle 7"/>
          <p:cNvSpPr/>
          <p:nvPr/>
        </p:nvSpPr>
        <p:spPr>
          <a:xfrm>
            <a:off x="16308829" y="3892550"/>
            <a:ext cx="6395599" cy="6890015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  <a:effectLst>
            <a:outerShdw blurRad="762000" dist="127000" dir="5400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600">
                <a:solidFill>
                  <a:srgbClr val="F7F7F7"/>
                </a:solidFill>
              </a:defRPr>
            </a:pPr>
            <a:endParaRPr/>
          </a:p>
        </p:txBody>
      </p:sp>
      <p:sp>
        <p:nvSpPr>
          <p:cNvPr id="6" name="TextBox 13"/>
          <p:cNvSpPr txBox="1"/>
          <p:nvPr/>
        </p:nvSpPr>
        <p:spPr>
          <a:xfrm>
            <a:off x="2770725" y="9470028"/>
            <a:ext cx="3921202" cy="54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2800">
                <a:solidFill>
                  <a:srgbClr val="222222"/>
                </a:solidFill>
              </a:defRPr>
            </a:lvl1pPr>
          </a:lstStyle>
          <a:p>
            <a:r>
              <a:t>PIEZAS DESARROLLADAS</a:t>
            </a:r>
          </a:p>
        </p:txBody>
      </p:sp>
      <p:sp>
        <p:nvSpPr>
          <p:cNvPr id="7" name="TextBox 30"/>
          <p:cNvSpPr txBox="1"/>
          <p:nvPr/>
        </p:nvSpPr>
        <p:spPr>
          <a:xfrm>
            <a:off x="10548999" y="9470028"/>
            <a:ext cx="3099055" cy="54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2800">
                <a:solidFill>
                  <a:srgbClr val="000000"/>
                </a:solidFill>
              </a:defRPr>
            </a:lvl1pPr>
          </a:lstStyle>
          <a:p>
            <a:r>
              <a:t>PIEZAS EVALUADAS</a:t>
            </a:r>
          </a:p>
        </p:txBody>
      </p:sp>
      <p:sp>
        <p:nvSpPr>
          <p:cNvPr id="8" name="TextBox 34"/>
          <p:cNvSpPr txBox="1"/>
          <p:nvPr/>
        </p:nvSpPr>
        <p:spPr>
          <a:xfrm>
            <a:off x="17895583" y="9470028"/>
            <a:ext cx="3222093" cy="54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2800">
                <a:solidFill>
                  <a:srgbClr val="222222"/>
                </a:solidFill>
              </a:defRPr>
            </a:lvl1pPr>
          </a:lstStyle>
          <a:p>
            <a:r>
              <a:t>PIEZAS EN PROCESO</a:t>
            </a:r>
          </a:p>
        </p:txBody>
      </p:sp>
      <p:sp>
        <p:nvSpPr>
          <p:cNvPr id="9" name="Graphic 18"/>
          <p:cNvSpPr/>
          <p:nvPr/>
        </p:nvSpPr>
        <p:spPr>
          <a:xfrm>
            <a:off x="11012044" y="4895367"/>
            <a:ext cx="2172966" cy="2109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972" y="21600"/>
                </a:lnTo>
                <a:lnTo>
                  <a:pt x="20972" y="7369"/>
                </a:lnTo>
                <a:lnTo>
                  <a:pt x="19224" y="9169"/>
                </a:lnTo>
                <a:lnTo>
                  <a:pt x="19224" y="19800"/>
                </a:lnTo>
                <a:lnTo>
                  <a:pt x="1748" y="19800"/>
                </a:lnTo>
                <a:lnTo>
                  <a:pt x="1748" y="1800"/>
                </a:lnTo>
                <a:lnTo>
                  <a:pt x="19060" y="1800"/>
                </a:lnTo>
                <a:lnTo>
                  <a:pt x="20808" y="0"/>
                </a:lnTo>
                <a:close/>
                <a:moveTo>
                  <a:pt x="20344" y="2953"/>
                </a:moveTo>
                <a:lnTo>
                  <a:pt x="10486" y="13106"/>
                </a:lnTo>
                <a:lnTo>
                  <a:pt x="6745" y="9253"/>
                </a:lnTo>
                <a:lnTo>
                  <a:pt x="5489" y="10547"/>
                </a:lnTo>
                <a:lnTo>
                  <a:pt x="9858" y="15047"/>
                </a:lnTo>
                <a:lnTo>
                  <a:pt x="10486" y="15666"/>
                </a:lnTo>
                <a:lnTo>
                  <a:pt x="11114" y="15047"/>
                </a:lnTo>
                <a:lnTo>
                  <a:pt x="21600" y="4247"/>
                </a:lnTo>
                <a:close/>
              </a:path>
            </a:pathLst>
          </a:custGeom>
          <a:solidFill>
            <a:srgbClr val="BC343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0" name="Graphic 42"/>
          <p:cNvSpPr/>
          <p:nvPr/>
        </p:nvSpPr>
        <p:spPr>
          <a:xfrm>
            <a:off x="18325413" y="4895367"/>
            <a:ext cx="2362430" cy="2362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0800" y="1800"/>
                </a:moveTo>
                <a:cubicBezTo>
                  <a:pt x="15782" y="1800"/>
                  <a:pt x="19800" y="5818"/>
                  <a:pt x="19800" y="10800"/>
                </a:cubicBezTo>
                <a:cubicBezTo>
                  <a:pt x="19800" y="15782"/>
                  <a:pt x="15782" y="19800"/>
                  <a:pt x="10800" y="19800"/>
                </a:cubicBezTo>
                <a:cubicBezTo>
                  <a:pt x="5818" y="19800"/>
                  <a:pt x="1800" y="15782"/>
                  <a:pt x="1800" y="10800"/>
                </a:cubicBezTo>
                <a:cubicBezTo>
                  <a:pt x="1800" y="5818"/>
                  <a:pt x="5818" y="1800"/>
                  <a:pt x="10800" y="1800"/>
                </a:cubicBezTo>
                <a:close/>
                <a:moveTo>
                  <a:pt x="9900" y="5400"/>
                </a:moveTo>
                <a:lnTo>
                  <a:pt x="9900" y="12600"/>
                </a:lnTo>
                <a:lnTo>
                  <a:pt x="11700" y="12600"/>
                </a:lnTo>
                <a:lnTo>
                  <a:pt x="11700" y="5400"/>
                </a:lnTo>
                <a:close/>
                <a:moveTo>
                  <a:pt x="9900" y="14400"/>
                </a:moveTo>
                <a:lnTo>
                  <a:pt x="9900" y="16200"/>
                </a:lnTo>
                <a:lnTo>
                  <a:pt x="11700" y="16200"/>
                </a:lnTo>
                <a:lnTo>
                  <a:pt x="11700" y="14400"/>
                </a:lnTo>
                <a:close/>
              </a:path>
            </a:pathLst>
          </a:custGeom>
          <a:solidFill>
            <a:srgbClr val="BC3430"/>
          </a:solidFill>
          <a:ln w="12700">
            <a:miter lim="400000"/>
          </a:ln>
          <a:effectLst>
            <a:outerShdw blurRad="762000" dist="127000" dir="5400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1" name="Graphic 516"/>
          <p:cNvSpPr/>
          <p:nvPr/>
        </p:nvSpPr>
        <p:spPr>
          <a:xfrm>
            <a:off x="3591941" y="4895367"/>
            <a:ext cx="2278772" cy="2278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35" y="0"/>
                </a:moveTo>
                <a:lnTo>
                  <a:pt x="4263" y="598"/>
                </a:lnTo>
                <a:lnTo>
                  <a:pt x="598" y="4263"/>
                </a:lnTo>
                <a:lnTo>
                  <a:pt x="0" y="4835"/>
                </a:lnTo>
                <a:lnTo>
                  <a:pt x="5978" y="10813"/>
                </a:lnTo>
                <a:lnTo>
                  <a:pt x="1819" y="14972"/>
                </a:lnTo>
                <a:lnTo>
                  <a:pt x="1768" y="15232"/>
                </a:lnTo>
                <a:lnTo>
                  <a:pt x="858" y="19806"/>
                </a:lnTo>
                <a:lnTo>
                  <a:pt x="598" y="21028"/>
                </a:lnTo>
                <a:lnTo>
                  <a:pt x="1819" y="20768"/>
                </a:lnTo>
                <a:lnTo>
                  <a:pt x="6394" y="19858"/>
                </a:lnTo>
                <a:lnTo>
                  <a:pt x="6654" y="19806"/>
                </a:lnTo>
                <a:lnTo>
                  <a:pt x="10813" y="15648"/>
                </a:lnTo>
                <a:lnTo>
                  <a:pt x="16765" y="21600"/>
                </a:lnTo>
                <a:lnTo>
                  <a:pt x="17337" y="21002"/>
                </a:lnTo>
                <a:lnTo>
                  <a:pt x="21002" y="17337"/>
                </a:lnTo>
                <a:lnTo>
                  <a:pt x="21600" y="16765"/>
                </a:lnTo>
                <a:lnTo>
                  <a:pt x="15648" y="10813"/>
                </a:lnTo>
                <a:lnTo>
                  <a:pt x="19754" y="6706"/>
                </a:lnTo>
                <a:cubicBezTo>
                  <a:pt x="21093" y="5368"/>
                  <a:pt x="21093" y="3210"/>
                  <a:pt x="19754" y="1871"/>
                </a:cubicBezTo>
                <a:cubicBezTo>
                  <a:pt x="19085" y="1202"/>
                  <a:pt x="18211" y="858"/>
                  <a:pt x="17337" y="858"/>
                </a:cubicBezTo>
                <a:cubicBezTo>
                  <a:pt x="16463" y="858"/>
                  <a:pt x="15589" y="1202"/>
                  <a:pt x="14920" y="1871"/>
                </a:cubicBezTo>
                <a:lnTo>
                  <a:pt x="10813" y="5978"/>
                </a:lnTo>
                <a:close/>
                <a:moveTo>
                  <a:pt x="4835" y="2365"/>
                </a:moveTo>
                <a:lnTo>
                  <a:pt x="6446" y="4003"/>
                </a:lnTo>
                <a:lnTo>
                  <a:pt x="5225" y="5225"/>
                </a:lnTo>
                <a:lnTo>
                  <a:pt x="6420" y="6420"/>
                </a:lnTo>
                <a:lnTo>
                  <a:pt x="7642" y="5199"/>
                </a:lnTo>
                <a:lnTo>
                  <a:pt x="9617" y="7174"/>
                </a:lnTo>
                <a:lnTo>
                  <a:pt x="7148" y="9643"/>
                </a:lnTo>
                <a:lnTo>
                  <a:pt x="2339" y="4835"/>
                </a:lnTo>
                <a:close/>
                <a:moveTo>
                  <a:pt x="17337" y="2469"/>
                </a:moveTo>
                <a:cubicBezTo>
                  <a:pt x="17769" y="2469"/>
                  <a:pt x="18208" y="2664"/>
                  <a:pt x="18585" y="3041"/>
                </a:cubicBezTo>
                <a:cubicBezTo>
                  <a:pt x="19335" y="3792"/>
                  <a:pt x="19335" y="4760"/>
                  <a:pt x="18585" y="5510"/>
                </a:cubicBezTo>
                <a:lnTo>
                  <a:pt x="18039" y="6056"/>
                </a:lnTo>
                <a:lnTo>
                  <a:pt x="15570" y="3587"/>
                </a:lnTo>
                <a:lnTo>
                  <a:pt x="16115" y="3041"/>
                </a:lnTo>
                <a:cubicBezTo>
                  <a:pt x="16492" y="2664"/>
                  <a:pt x="16905" y="2469"/>
                  <a:pt x="17337" y="2469"/>
                </a:cubicBezTo>
                <a:close/>
                <a:moveTo>
                  <a:pt x="14400" y="4757"/>
                </a:moveTo>
                <a:lnTo>
                  <a:pt x="16869" y="7226"/>
                </a:lnTo>
                <a:lnTo>
                  <a:pt x="6810" y="17285"/>
                </a:lnTo>
                <a:cubicBezTo>
                  <a:pt x="6261" y="16229"/>
                  <a:pt x="5397" y="15365"/>
                  <a:pt x="4341" y="14816"/>
                </a:cubicBezTo>
                <a:close/>
                <a:moveTo>
                  <a:pt x="14478" y="11983"/>
                </a:moveTo>
                <a:lnTo>
                  <a:pt x="16453" y="13958"/>
                </a:lnTo>
                <a:lnTo>
                  <a:pt x="15206" y="15206"/>
                </a:lnTo>
                <a:lnTo>
                  <a:pt x="16401" y="16401"/>
                </a:lnTo>
                <a:lnTo>
                  <a:pt x="17649" y="15154"/>
                </a:lnTo>
                <a:lnTo>
                  <a:pt x="19235" y="16739"/>
                </a:lnTo>
                <a:lnTo>
                  <a:pt x="16739" y="19235"/>
                </a:lnTo>
                <a:lnTo>
                  <a:pt x="11983" y="14478"/>
                </a:lnTo>
                <a:close/>
                <a:moveTo>
                  <a:pt x="3275" y="16141"/>
                </a:moveTo>
                <a:cubicBezTo>
                  <a:pt x="4273" y="16561"/>
                  <a:pt x="5065" y="17353"/>
                  <a:pt x="5484" y="18351"/>
                </a:cubicBezTo>
                <a:lnTo>
                  <a:pt x="2729" y="18897"/>
                </a:lnTo>
                <a:close/>
              </a:path>
            </a:pathLst>
          </a:custGeom>
          <a:solidFill>
            <a:srgbClr val="BC3430"/>
          </a:solidFill>
          <a:ln w="12700">
            <a:miter lim="400000"/>
          </a:ln>
          <a:effectLst>
            <a:outerShdw blurRad="762000" dist="127000" dir="5400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2" name="Subtitle 2"/>
          <p:cNvSpPr txBox="1"/>
          <p:nvPr/>
        </p:nvSpPr>
        <p:spPr>
          <a:xfrm>
            <a:off x="1326515" y="2641389"/>
            <a:ext cx="9508492" cy="873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>
            <a:lvl1pPr algn="l" defTabSz="1828800">
              <a:lnSpc>
                <a:spcPct val="90000"/>
              </a:lnSpc>
              <a:spcBef>
                <a:spcPts val="2000"/>
              </a:spcBef>
              <a:defRPr sz="3200" spc="1200">
                <a:solidFill>
                  <a:srgbClr val="222222"/>
                </a:solidFill>
              </a:defRPr>
            </a:lvl1pPr>
          </a:lstStyle>
          <a:p>
            <a:r>
              <a:t>VISTAZO</a:t>
            </a:r>
          </a:p>
        </p:txBody>
      </p:sp>
      <p:pic>
        <p:nvPicPr>
          <p:cNvPr id="13" name="saitools.png" descr="saitools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5233" y="12651240"/>
            <a:ext cx="1804968" cy="43217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76592" y="12826247"/>
            <a:ext cx="348844" cy="34798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9" r:id="rId2"/>
    <p:sldLayoutId id="2147483662" r:id="rId3"/>
    <p:sldLayoutId id="2147483663" r:id="rId4"/>
  </p:sldLayoutIdLst>
  <p:transition spd="med"/>
  <p:txStyles>
    <p:titleStyle>
      <a:lvl1pPr marL="0" marR="0" indent="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1pPr>
      <a:lvl2pPr marL="0" marR="0" indent="457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2pPr>
      <a:lvl3pPr marL="0" marR="0" indent="914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3pPr>
      <a:lvl4pPr marL="0" marR="0" indent="1371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4pPr>
      <a:lvl5pPr marL="0" marR="0" indent="18288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5pPr>
      <a:lvl6pPr marL="0" marR="0" indent="22860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6pPr>
      <a:lvl7pPr marL="0" marR="0" indent="2743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7pPr>
      <a:lvl8pPr marL="0" marR="0" indent="3200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8pPr>
      <a:lvl9pPr marL="0" marR="0" indent="3657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9pPr>
    </p:titleStyle>
    <p:bodyStyle>
      <a:lvl1pPr marL="609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1pPr>
      <a:lvl2pPr marL="1219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2pPr>
      <a:lvl3pPr marL="1828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3pPr>
      <a:lvl4pPr marL="2438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4pPr>
      <a:lvl5pPr marL="30480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5pPr>
      <a:lvl6pPr marL="3657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6pPr>
      <a:lvl7pPr marL="4267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7pPr>
      <a:lvl8pPr marL="4876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8pPr>
      <a:lvl9pPr marL="5486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1pPr>
      <a:lvl2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2pPr>
      <a:lvl3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3pPr>
      <a:lvl4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4pPr>
      <a:lvl5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5pPr>
      <a:lvl6pPr marL="0" marR="0" indent="2286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6pPr>
      <a:lvl7pPr marL="0" marR="0" indent="2743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7pPr>
      <a:lvl8pPr marL="0" marR="0" indent="3200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8pPr>
      <a:lvl9pPr marL="0" marR="0" indent="3657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A80716-2A69-C444-BD72-258949B8B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064"/>
            <a:ext cx="26002782" cy="13841064"/>
          </a:xfrm>
          <a:prstGeom prst="rect">
            <a:avLst/>
          </a:prstGeom>
        </p:spPr>
      </p:pic>
      <p:sp>
        <p:nvSpPr>
          <p:cNvPr id="3" name="BAC">
            <a:extLst>
              <a:ext uri="{FF2B5EF4-FFF2-40B4-BE49-F238E27FC236}">
                <a16:creationId xmlns:a16="http://schemas.microsoft.com/office/drawing/2014/main" id="{F91FEBF2-3B2F-D446-B8A8-371E84E47840}"/>
              </a:ext>
            </a:extLst>
          </p:cNvPr>
          <p:cNvSpPr txBox="1">
            <a:spLocks/>
          </p:cNvSpPr>
          <p:nvPr/>
        </p:nvSpPr>
        <p:spPr>
          <a:xfrm>
            <a:off x="703490" y="5703255"/>
            <a:ext cx="11538857" cy="2063628"/>
          </a:xfrm>
          <a:prstGeom prst="rect">
            <a:avLst/>
          </a:prstGeom>
        </p:spPr>
        <p:txBody>
          <a:bodyPr/>
          <a:lstStyle>
            <a:lvl1pPr marL="609600" marR="0" indent="-609600" algn="l" defTabSz="2194505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5300" b="0" i="0" u="none" strike="noStrike" cap="none" spc="-306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1pPr>
            <a:lvl2pPr marL="12192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2pPr>
            <a:lvl3pPr marL="18288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3pPr>
            <a:lvl4pPr marL="24384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4pPr>
            <a:lvl5pPr marL="30480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5pPr>
            <a:lvl6pPr marL="36576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6pPr>
            <a:lvl7pPr marL="42672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7pPr>
            <a:lvl8pPr marL="48768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8pPr>
            <a:lvl9pPr marL="54864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9pPr>
          </a:lstStyle>
          <a:p>
            <a:pPr marL="0" indent="0">
              <a:buNone/>
            </a:pPr>
            <a:r>
              <a:rPr lang="en-US" sz="105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SEF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7350FC-AC77-0940-964D-8953506672B8}"/>
              </a:ext>
            </a:extLst>
          </p:cNvPr>
          <p:cNvSpPr txBox="1"/>
          <p:nvPr/>
        </p:nvSpPr>
        <p:spPr>
          <a:xfrm>
            <a:off x="703490" y="4804993"/>
            <a:ext cx="4012637" cy="1015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10000">
                <a:solidFill>
                  <a:srgbClr val="BC3430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lang="en-US" sz="5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PROPUESTAS</a:t>
            </a:r>
          </a:p>
        </p:txBody>
      </p:sp>
      <p:sp>
        <p:nvSpPr>
          <p:cNvPr id="7" name="DICIEMBRE 2022">
            <a:extLst>
              <a:ext uri="{FF2B5EF4-FFF2-40B4-BE49-F238E27FC236}">
                <a16:creationId xmlns:a16="http://schemas.microsoft.com/office/drawing/2014/main" id="{E08B3E72-4425-ED41-8C09-DDE8099113B8}"/>
              </a:ext>
            </a:extLst>
          </p:cNvPr>
          <p:cNvSpPr txBox="1"/>
          <p:nvPr/>
        </p:nvSpPr>
        <p:spPr>
          <a:xfrm>
            <a:off x="703490" y="7990113"/>
            <a:ext cx="8970644" cy="948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2340805">
              <a:lnSpc>
                <a:spcPct val="80000"/>
              </a:lnSpc>
              <a:defRPr sz="6719" spc="-134">
                <a:solidFill>
                  <a:srgbClr val="000000"/>
                </a:solidFill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JULIO 2023</a:t>
            </a:r>
            <a:endParaRPr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435117-5F97-B549-A156-34C0B7F39A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3804" y="11934954"/>
            <a:ext cx="3773365" cy="11924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2420AE-543E-124A-B016-971298FC6D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31" y="11521821"/>
            <a:ext cx="4560319" cy="160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153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7DA00E1-8AA7-044D-9636-D52560029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100" y="16690"/>
            <a:ext cx="8470900" cy="6438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A92011-5C76-7742-88FB-05D849480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082" y="-1"/>
            <a:ext cx="9059464" cy="121273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02608E-9044-8C4D-82D1-4780C8393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13" y="6455597"/>
            <a:ext cx="12964992" cy="72603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83C7E8-F3BE-4047-A924-5BE936B66D12}"/>
              </a:ext>
            </a:extLst>
          </p:cNvPr>
          <p:cNvSpPr/>
          <p:nvPr/>
        </p:nvSpPr>
        <p:spPr>
          <a:xfrm>
            <a:off x="0" y="0"/>
            <a:ext cx="7995138" cy="13716000"/>
          </a:xfrm>
          <a:prstGeom prst="rect">
            <a:avLst/>
          </a:prstGeom>
          <a:solidFill>
            <a:srgbClr val="77001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yriad Pro Light"/>
              <a:ea typeface="Myriad Pro Light"/>
              <a:cs typeface="Myriad Pro Light"/>
              <a:sym typeface="Myriad Pro Semi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BD4C6E-5049-A93C-CCCF-F3A2808B4AB1}"/>
              </a:ext>
            </a:extLst>
          </p:cNvPr>
          <p:cNvSpPr txBox="1"/>
          <p:nvPr/>
        </p:nvSpPr>
        <p:spPr>
          <a:xfrm>
            <a:off x="1055618" y="4077147"/>
            <a:ext cx="3589124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5400" dirty="0">
                <a:solidFill>
                  <a:schemeClr val="bg1"/>
                </a:solidFill>
              </a:rPr>
              <a:t>PROPUESTA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51E3C4-E5BC-0149-A967-70556B0FE9E7}"/>
              </a:ext>
            </a:extLst>
          </p:cNvPr>
          <p:cNvCxnSpPr>
            <a:cxnSpLocks/>
          </p:cNvCxnSpPr>
          <p:nvPr/>
        </p:nvCxnSpPr>
        <p:spPr>
          <a:xfrm>
            <a:off x="0" y="5057629"/>
            <a:ext cx="5745196" cy="0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C138D72-D0B1-7C41-A8DC-DECF25C5AC3D}"/>
              </a:ext>
            </a:extLst>
          </p:cNvPr>
          <p:cNvSpPr txBox="1"/>
          <p:nvPr/>
        </p:nvSpPr>
        <p:spPr>
          <a:xfrm>
            <a:off x="1096495" y="5121899"/>
            <a:ext cx="3315011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8000" b="1" dirty="0">
                <a:solidFill>
                  <a:schemeClr val="bg1"/>
                </a:solidFill>
              </a:rPr>
              <a:t>STAND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47BF75-213E-B24C-B645-87BBCFDB7F19}"/>
              </a:ext>
            </a:extLst>
          </p:cNvPr>
          <p:cNvSpPr txBox="1"/>
          <p:nvPr/>
        </p:nvSpPr>
        <p:spPr>
          <a:xfrm>
            <a:off x="1133345" y="8211409"/>
            <a:ext cx="5728447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N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Myriad Pro"/>
              </a:rPr>
              <a:t>Se </a:t>
            </a:r>
            <a:r>
              <a:rPr lang="en-HN" sz="2800" dirty="0">
                <a:solidFill>
                  <a:schemeClr val="bg1"/>
                </a:solidFill>
                <a:latin typeface="+mj-lt"/>
              </a:rPr>
              <a:t>propone hacer un stand “inmersivo” que capture la atención de los jóvenes usando personajes reconocidos mundialmente, mediante AI.</a:t>
            </a:r>
            <a:endParaRPr kumimoji="0" lang="en-HN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n-ea"/>
              <a:cs typeface="+mn-cs"/>
              <a:sym typeface="Myriad Pro"/>
            </a:endParaRPr>
          </a:p>
        </p:txBody>
      </p:sp>
      <p:sp>
        <p:nvSpPr>
          <p:cNvPr id="4" name="Double Bracket 3">
            <a:extLst>
              <a:ext uri="{FF2B5EF4-FFF2-40B4-BE49-F238E27FC236}">
                <a16:creationId xmlns:a16="http://schemas.microsoft.com/office/drawing/2014/main" id="{78DE61EF-7DAD-A84C-AB3C-C840C4F17121}"/>
              </a:ext>
            </a:extLst>
          </p:cNvPr>
          <p:cNvSpPr/>
          <p:nvPr/>
        </p:nvSpPr>
        <p:spPr>
          <a:xfrm>
            <a:off x="672353" y="7557247"/>
            <a:ext cx="6508376" cy="3469341"/>
          </a:xfrm>
          <a:prstGeom prst="bracketPair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48D4A-C169-5C45-A79C-4022B4B07C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00"/>
          <a:stretch/>
        </p:blipFill>
        <p:spPr>
          <a:xfrm>
            <a:off x="16912546" y="6455597"/>
            <a:ext cx="7471454" cy="726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8388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433A18-89AF-F64A-8415-ED92E09FEB79}"/>
              </a:ext>
            </a:extLst>
          </p:cNvPr>
          <p:cNvSpPr txBox="1"/>
          <p:nvPr/>
        </p:nvSpPr>
        <p:spPr>
          <a:xfrm>
            <a:off x="3952461" y="2044377"/>
            <a:ext cx="16479078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HN" sz="5400" dirty="0"/>
              <a:t>https://www.pinterest.com/pin/103864335150913709/</a:t>
            </a:r>
          </a:p>
        </p:txBody>
      </p:sp>
      <p:pic>
        <p:nvPicPr>
          <p:cNvPr id="4" name="YouCantTouchThis" descr="YouCantTouchThis">
            <a:hlinkClick r:id="" action="ppaction://media"/>
            <a:extLst>
              <a:ext uri="{FF2B5EF4-FFF2-40B4-BE49-F238E27FC236}">
                <a16:creationId xmlns:a16="http://schemas.microsoft.com/office/drawing/2014/main" id="{18733827-DE96-E142-9FC5-C8EA4D305E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3503" y="4702382"/>
            <a:ext cx="14896994" cy="7820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19057-5EB0-6449-A56B-0A557C82E3A6}"/>
              </a:ext>
            </a:extLst>
          </p:cNvPr>
          <p:cNvSpPr txBox="1"/>
          <p:nvPr/>
        </p:nvSpPr>
        <p:spPr>
          <a:xfrm>
            <a:off x="9059069" y="1192696"/>
            <a:ext cx="560249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N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Inspiración para vídeo animado de celular: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063E51-28CC-DE4D-8586-751FAA732124}"/>
              </a:ext>
            </a:extLst>
          </p:cNvPr>
          <p:cNvSpPr txBox="1"/>
          <p:nvPr/>
        </p:nvSpPr>
        <p:spPr>
          <a:xfrm>
            <a:off x="4694894" y="3421279"/>
            <a:ext cx="1433084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N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Intro 5 segundos, basada en la historia de MC Hamer, el primer rapero pop que llego a ganar millones de ólares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N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con su canción  U can’t touch this </a:t>
            </a:r>
            <a:r>
              <a:rPr lang="en-HN" dirty="0"/>
              <a:t>y como en poco tiempo despilfarro toda su fortuna, por tener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dirty="0"/>
              <a:t> cero conocimiento del manejo eficiente de las finanzas.</a:t>
            </a:r>
            <a:endParaRPr kumimoji="0" lang="en-HN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B2E83C-6106-F943-BA17-7A9CE2322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125" y="601042"/>
            <a:ext cx="29718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002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8E9AB6-8341-0045-A005-CDDDD3E35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268" y="564776"/>
            <a:ext cx="9059464" cy="12127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1B246-3685-5C49-8DB1-6B7A896808F0}"/>
              </a:ext>
            </a:extLst>
          </p:cNvPr>
          <p:cNvSpPr txBox="1"/>
          <p:nvPr/>
        </p:nvSpPr>
        <p:spPr>
          <a:xfrm>
            <a:off x="445461" y="2985995"/>
            <a:ext cx="6747040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N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Entra según guión desarrollado AI de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dirty="0"/>
              <a:t>Messi comenzando la explicación del tema.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dirty="0"/>
              <a:t>Y por efecto de mano animada que va dando swipe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dirty="0"/>
              <a:t>en el celular, para ir cambiando las escenas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N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y darle un dunamismo al vídeo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dirty="0"/>
              <a:t>similar al skip de las redes sociales.</a:t>
            </a:r>
            <a:endParaRPr kumimoji="0" lang="en-HN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9F99A-5D31-5C48-89C4-C8746F6E3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45" r="12061"/>
          <a:stretch/>
        </p:blipFill>
        <p:spPr>
          <a:xfrm>
            <a:off x="2958353" y="6054541"/>
            <a:ext cx="2124636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3284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B15519-C29E-1C41-9C9A-F43D165F6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2B7D11-F20A-F149-BCC6-D27837F3D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0454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F630C8-4764-7A4C-BE0E-F453E3936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3FCA51-B3CB-1D42-9C33-997D0962E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9010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07ADDC-6442-DF49-A7FB-4042643F7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2"/>
          <a:stretch/>
        </p:blipFill>
        <p:spPr>
          <a:xfrm>
            <a:off x="-1" y="0"/>
            <a:ext cx="24384000" cy="137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B6B5D-2147-3949-B6C7-F0F2CAC66F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690" y="7647611"/>
            <a:ext cx="9056618" cy="2862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45D07-D879-6448-957A-99575BAE13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192" y="10031204"/>
            <a:ext cx="16321613" cy="368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2980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Myriad Pro"/>
        <a:ea typeface="Myriad Pro"/>
        <a:cs typeface="Myriad Pro"/>
      </a:majorFont>
      <a:minorFont>
        <a:latin typeface="Myriad Pro"/>
        <a:ea typeface="Myriad Pro"/>
        <a:cs typeface="Myriad Pro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Myriad Pro Light"/>
            <a:ea typeface="Myriad Pro Light"/>
            <a:cs typeface="Myriad Pro Light"/>
            <a:sym typeface="Myriad Pro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Myriad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REPORTE MENSUAL SAI 2" id="{0D2A45DF-B6DC-D942-8F52-FCA74C2C7E4F}" vid="{FED925CE-BA54-B54A-9B47-1C31A17DF512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Myriad Pro"/>
        <a:ea typeface="Myriad Pro"/>
        <a:cs typeface="Myriad Pro"/>
      </a:majorFont>
      <a:minorFont>
        <a:latin typeface="Myriad Pro"/>
        <a:ea typeface="Myriad Pro"/>
        <a:cs typeface="Myriad Pro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Myriad Pro Light"/>
            <a:ea typeface="Myriad Pro Light"/>
            <a:cs typeface="Myriad Pro Light"/>
            <a:sym typeface="Myriad Pro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Myriad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21_BasicWhite</Template>
  <TotalTime>1136</TotalTime>
  <Words>147</Words>
  <Application>Microsoft Macintosh PowerPoint</Application>
  <PresentationFormat>Custom</PresentationFormat>
  <Paragraphs>18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Myriad Pro</vt:lpstr>
      <vt:lpstr>Myriad Pro Light</vt:lpstr>
      <vt:lpstr>Open Sans Light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60</cp:revision>
  <dcterms:created xsi:type="dcterms:W3CDTF">2023-02-10T01:19:56Z</dcterms:created>
  <dcterms:modified xsi:type="dcterms:W3CDTF">2024-07-24T19:17:45Z</dcterms:modified>
</cp:coreProperties>
</file>