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8" r:id="rId2"/>
    <p:sldId id="279" r:id="rId3"/>
    <p:sldId id="256" r:id="rId4"/>
    <p:sldId id="258" r:id="rId5"/>
    <p:sldId id="257" r:id="rId6"/>
    <p:sldId id="259" r:id="rId7"/>
    <p:sldId id="261" r:id="rId8"/>
    <p:sldId id="260" r:id="rId9"/>
    <p:sldId id="276" r:id="rId10"/>
    <p:sldId id="275" r:id="rId11"/>
    <p:sldId id="262" r:id="rId12"/>
    <p:sldId id="267" r:id="rId13"/>
    <p:sldId id="269" r:id="rId14"/>
    <p:sldId id="273" r:id="rId15"/>
    <p:sldId id="270" r:id="rId16"/>
    <p:sldId id="274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89D"/>
    <a:srgbClr val="00A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53"/>
    <p:restoredTop sz="86696" autoAdjust="0"/>
  </p:normalViewPr>
  <p:slideViewPr>
    <p:cSldViewPr snapToGrid="0">
      <p:cViewPr varScale="1">
        <p:scale>
          <a:sx n="84" d="100"/>
          <a:sy n="84" d="100"/>
        </p:scale>
        <p:origin x="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2F21F-B6A7-42F2-B3C2-D393F779957C}" type="datetimeFigureOut">
              <a:rPr lang="es-HN" smtClean="0"/>
              <a:t>21/10/24</a:t>
            </a:fld>
            <a:endParaRPr lang="es-HN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27214-AFB6-42EB-9E1E-286BBF33BC39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1584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Loop</a:t>
            </a:r>
            <a:r>
              <a:rPr lang="es-ES" dirty="0"/>
              <a:t> – </a:t>
            </a:r>
          </a:p>
          <a:p>
            <a:r>
              <a:rPr lang="es-ES" dirty="0"/>
              <a:t>Que sea una sola </a:t>
            </a:r>
            <a:r>
              <a:rPr lang="es-ES" dirty="0" err="1"/>
              <a:t>slide</a:t>
            </a:r>
            <a:r>
              <a:rPr lang="es-ES" dirty="0"/>
              <a:t> una sola imagen / video </a:t>
            </a:r>
          </a:p>
          <a:p>
            <a:r>
              <a:rPr lang="es-HN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La primera </a:t>
            </a:r>
            <a:r>
              <a:rPr lang="es-HN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slide</a:t>
            </a:r>
            <a:r>
              <a:rPr lang="es-HN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procura que no sea con los mismos artes que </a:t>
            </a:r>
            <a:r>
              <a:rPr lang="es-HN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tenés</a:t>
            </a:r>
            <a:r>
              <a:rPr lang="es-HN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a mano izquierda del </a:t>
            </a:r>
            <a:r>
              <a:rPr lang="es-HN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stage</a:t>
            </a:r>
            <a:r>
              <a:rPr lang="es-HN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de la pantalla</a:t>
            </a:r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27214-AFB6-42EB-9E1E-286BBF33BC39}" type="slidenum">
              <a:rPr lang="es-HN" smtClean="0"/>
              <a:t>3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7062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Inician las palabras de Valeria … amarrar a algo que diga Valeria </a:t>
            </a:r>
          </a:p>
          <a:p>
            <a:r>
              <a:rPr lang="es-HN" dirty="0"/>
              <a:t>Sugerir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27214-AFB6-42EB-9E1E-286BBF33BC39}" type="slidenum">
              <a:rPr lang="es-HN" smtClean="0"/>
              <a:t>4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03557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Hay que resumir este texto en esta </a:t>
            </a:r>
            <a:r>
              <a:rPr lang="es-ES" dirty="0" err="1"/>
              <a:t>slide</a:t>
            </a:r>
            <a:r>
              <a:rPr lang="es-ES" dirty="0"/>
              <a:t> – esta muy cargada y no me deja editar</a:t>
            </a:r>
          </a:p>
          <a:p>
            <a:pPr marL="171450" indent="-171450">
              <a:buFontTx/>
              <a:buChar char="-"/>
            </a:pPr>
            <a:r>
              <a:rPr lang="es-ES" dirty="0"/>
              <a:t>2014: busquen en sus archivos y pongan el logo original de viajes Credomatic.com y </a:t>
            </a:r>
            <a:r>
              <a:rPr lang="es-ES" dirty="0" err="1"/>
              <a:t>hagn</a:t>
            </a:r>
            <a:r>
              <a:rPr lang="es-ES" dirty="0"/>
              <a:t> mas grande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HN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Los textos mejor que no estén directos en el arte, ya que usualmente piden varios cambios, veo que la </a:t>
            </a:r>
            <a:r>
              <a:rPr lang="es-HN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slide</a:t>
            </a:r>
            <a:r>
              <a:rPr lang="es-HN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2 está todo en texto.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HN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Quitar 2021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HN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2024: RESALTE mas el lanzamiento que viene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HN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Linea</a:t>
            </a:r>
            <a:r>
              <a:rPr lang="es-HN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de tiempo mas sencilla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HN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Poner </a:t>
            </a:r>
          </a:p>
          <a:p>
            <a:pPr marL="171450" indent="-171450">
              <a:buFontTx/>
              <a:buChar char="-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27214-AFB6-42EB-9E1E-286BBF33BC39}" type="slidenum">
              <a:rPr lang="es-HN" smtClean="0"/>
              <a:t>5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392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Incluir en las palabras de Valeria – presencia regional </a:t>
            </a:r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27214-AFB6-42EB-9E1E-286BBF33BC39}" type="slidenum">
              <a:rPr lang="es-HN" smtClean="0"/>
              <a:t>6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86633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Poner más bonito las múltiples formas de pago</a:t>
            </a:r>
          </a:p>
          <a:p>
            <a:r>
              <a:rPr lang="es-ES" dirty="0"/>
              <a:t>Quitemos el logo mejor de Price cash </a:t>
            </a:r>
          </a:p>
          <a:p>
            <a:r>
              <a:rPr lang="es-ES" dirty="0"/>
              <a:t>Quitar </a:t>
            </a:r>
            <a:r>
              <a:rPr lang="es-ES" dirty="0" err="1"/>
              <a:t>pricecash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27214-AFB6-42EB-9E1E-286BBF33BC39}" type="slidenum">
              <a:rPr lang="es-HN" smtClean="0"/>
              <a:t>8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52873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Quitaria</a:t>
            </a:r>
            <a:r>
              <a:rPr lang="es-ES" dirty="0"/>
              <a:t> esta </a:t>
            </a:r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27214-AFB6-42EB-9E1E-286BBF33BC39}" type="slidenum">
              <a:rPr lang="es-HN" smtClean="0"/>
              <a:t>12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48032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Poner otros iconos y poner los logos </a:t>
            </a:r>
          </a:p>
          <a:p>
            <a:r>
              <a:rPr lang="es-HN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Quitar formas de pago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Quitar promociones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Dividir en 2 </a:t>
            </a:r>
            <a:r>
              <a:rPr lang="es-HN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slides</a:t>
            </a:r>
            <a:r>
              <a:rPr lang="es-HN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– hoteles locales en grande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HN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27214-AFB6-42EB-9E1E-286BBF33BC39}" type="slidenum">
              <a:rPr lang="es-HN" smtClean="0"/>
              <a:t>13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05583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Mejorar el texto le dieron bastante </a:t>
            </a:r>
            <a:r>
              <a:rPr lang="es-ES" dirty="0" err="1"/>
              <a:t>copy</a:t>
            </a:r>
            <a:r>
              <a:rPr lang="es-ES" dirty="0"/>
              <a:t> paste </a:t>
            </a:r>
          </a:p>
          <a:p>
            <a:r>
              <a:rPr lang="es-ES" dirty="0"/>
              <a:t>Creo que es mejor poner los logos de estos </a:t>
            </a:r>
            <a:r>
              <a:rPr lang="es-ES" dirty="0" err="1"/>
              <a:t>paques</a:t>
            </a:r>
            <a:r>
              <a:rPr lang="es-ES" dirty="0"/>
              <a:t> que el nombre </a:t>
            </a:r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27214-AFB6-42EB-9E1E-286BBF33BC39}" type="slidenum">
              <a:rPr lang="es-HN" smtClean="0"/>
              <a:t>15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68543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7E0E-F566-2CC4-CECC-2716B0EBC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24310-4676-275E-341D-37292E714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5AFCC-B073-67DF-041B-79B03341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D95C-A89D-7244-9BAB-90A51577B85D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B59B-E7EC-A68F-864E-52C4AC744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9E070-0C3B-EB67-E14E-7C3DF476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6EC1-720B-5346-BC5C-6E66ACC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9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45541-7D00-2288-4136-6F08A9A25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19439-E2B6-FE03-CC73-410BCB937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370C1-00F0-63B9-3225-744E5C903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D95C-A89D-7244-9BAB-90A51577B85D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5C821-56DC-8247-D807-3B3F5B687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0205E-43C4-6A27-392E-AC53B221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6EC1-720B-5346-BC5C-6E66ACC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6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47BAB-EC92-984E-2DC8-5CF818FC4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919950-B4E7-25EE-5E4C-075884204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0432B-2CDC-38F9-4E10-E1959A325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D95C-A89D-7244-9BAB-90A51577B85D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63ABD-49F5-337F-377B-3F21E7A4C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8D6F4-AC46-A5FD-27D6-9BE42B11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6EC1-720B-5346-BC5C-6E66ACC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0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1CD9E-3BB9-0295-30AA-36E8BD5FA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C6D34-FB4E-0218-4034-D452AC1C1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3F311-A71E-31E3-751C-EB9F24BBA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D95C-A89D-7244-9BAB-90A51577B85D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FE270-CBA0-F1BE-FD80-07411509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60598-8B5C-D31F-D798-9A320F18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6EC1-720B-5346-BC5C-6E66ACC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3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388C-669C-5344-B00C-0E464569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2A3BD-218B-3A95-1CA1-B70F79195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22A75-66BE-17D2-C728-4917B3378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D95C-A89D-7244-9BAB-90A51577B85D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B2A27-9E25-ED89-F3A4-B1215F46E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58179-7EF3-8C1A-E807-D55A10FF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6EC1-720B-5346-BC5C-6E66ACC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5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D6725-69F7-8087-9B32-3C42F89F2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D99D1-FFD0-B619-33DF-B62A87D6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4D53A-0D5B-337F-0206-98E61EFC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65F3D-A27A-38B0-3CE7-CBCD3196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D95C-A89D-7244-9BAB-90A51577B85D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B0F0F-6A2A-6452-485C-6D4B5B23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BF32F-0219-BAD5-5126-A6C70CD9D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6EC1-720B-5346-BC5C-6E66ACC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0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67D7-5846-D922-D1C5-5CEA3940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1CA6C-2BE9-92D4-5239-AF82E3D87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6FA5E-08EC-6ED4-8765-320C18AC5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D8B57-862F-9284-349B-39A28C170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A24460-36C5-7E59-3A05-7759310DD5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292C16-9460-98BD-4548-6C53FD29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D95C-A89D-7244-9BAB-90A51577B85D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D40D6A-953F-FFE5-D0B9-29EFAD6DE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C1E3DA-8CA8-A394-8650-1FC205B2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6EC1-720B-5346-BC5C-6E66ACC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3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32E2-9708-F3EA-8351-20267A39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867662-7B40-BD48-427F-19DB5288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D95C-A89D-7244-9BAB-90A51577B85D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433DC-8569-56BA-0959-49BE5B07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9FEB6-9603-571C-4E31-19A3CE0F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6EC1-720B-5346-BC5C-6E66ACC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4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490309-5CD4-92EE-F6CD-A0DFE56C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D95C-A89D-7244-9BAB-90A51577B85D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884A1-EE3F-2C63-6B33-B7E5120F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68643-8637-4785-716A-671C4DC6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6EC1-720B-5346-BC5C-6E66ACC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1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021EC-C3C3-9623-268F-BAB1E910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39CC5-AC48-29DE-E380-4003C18B6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8EF4A-239A-211E-4A69-FCD8249FB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DAB7E-DBE2-5546-A0B1-AAC81F50A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D95C-A89D-7244-9BAB-90A51577B85D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48002-EC95-A17C-9DFA-821F1BA2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14002-8867-24F3-696E-114E33D9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6EC1-720B-5346-BC5C-6E66ACC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0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12FA-9ED1-35B9-0943-E51F0662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A7A86E-33AA-2973-8271-479EFEE10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0308E-0FFB-71DD-2323-754EB9DD7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43279-F409-4601-FD15-FC7CB98EA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D95C-A89D-7244-9BAB-90A51577B85D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7E760-88D7-DAD5-4BC6-38EF2206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FE414-8187-C0B1-E9DF-C929DC5A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6EC1-720B-5346-BC5C-6E66ACC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7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69A87-E4C2-1AF7-7F0A-29EED2CCD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BBC8E-1159-2FD5-DC49-A6F3242F1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E633B-9C9B-FF40-244E-5ABBF7227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FD95C-A89D-7244-9BAB-90A51577B85D}" type="datetimeFigureOut">
              <a:rPr lang="en-US" smtClean="0"/>
              <a:t>10/21/24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F82CD-6478-18C7-EA7F-AFEF6E2A6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33D25-001A-50CF-D304-B4475E5B3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6EC1-720B-5346-BC5C-6E66ACC17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35291E-ABFE-B948-BC75-707FED7F0E09}"/>
              </a:ext>
            </a:extLst>
          </p:cNvPr>
          <p:cNvSpPr txBox="1"/>
          <p:nvPr/>
        </p:nvSpPr>
        <p:spPr>
          <a:xfrm>
            <a:off x="4827832" y="2857500"/>
            <a:ext cx="4235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dirty="0"/>
              <a:t>Portada con foto de presentación expositor</a:t>
            </a:r>
          </a:p>
          <a:p>
            <a:r>
              <a:rPr lang="en-HN" dirty="0"/>
              <a:t>Valeria Ríos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C12B2-79CE-A84E-AAC0-B047773E12A5}"/>
              </a:ext>
            </a:extLst>
          </p:cNvPr>
          <p:cNvSpPr txBox="1"/>
          <p:nvPr/>
        </p:nvSpPr>
        <p:spPr>
          <a:xfrm>
            <a:off x="4827832" y="4122420"/>
            <a:ext cx="605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dirty="0">
                <a:highlight>
                  <a:srgbClr val="FFFF00"/>
                </a:highlight>
              </a:rPr>
              <a:t>Nosotros le vamos a pasar un ejemplo de como quieren el arte</a:t>
            </a:r>
          </a:p>
        </p:txBody>
      </p:sp>
    </p:spTree>
    <p:extLst>
      <p:ext uri="{BB962C8B-B14F-4D97-AF65-F5344CB8AC3E}">
        <p14:creationId xmlns:p14="http://schemas.microsoft.com/office/powerpoint/2010/main" val="120375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89700E-201F-8249-ABBC-B29F172F6799}"/>
              </a:ext>
            </a:extLst>
          </p:cNvPr>
          <p:cNvSpPr txBox="1"/>
          <p:nvPr/>
        </p:nvSpPr>
        <p:spPr>
          <a:xfrm>
            <a:off x="7911428" y="4067800"/>
            <a:ext cx="34784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419" sz="2000" b="0" i="0" u="none" strike="noStrike" kern="1200" cap="none" spc="16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Graphik Regular" panose="020B0503030202060203" pitchFamily="34" charset="77"/>
                <a:cs typeface="Arial" panose="020B0604020202020204" pitchFamily="34" charset="0"/>
              </a:rPr>
              <a:t>desde 3 hasta 24 meses</a:t>
            </a:r>
            <a:endParaRPr lang="en-HN" sz="2000" dirty="0">
              <a:solidFill>
                <a:schemeClr val="tx1">
                  <a:lumMod val="65000"/>
                  <a:lumOff val="35000"/>
                </a:schemeClr>
              </a:solidFill>
              <a:latin typeface="Graphik Regular" panose="020B050303020206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2BD32-472B-7044-8B70-A85A8CEC4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35" y="13742"/>
            <a:ext cx="4100630" cy="9541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B45231-93E3-2743-83E2-1A52CB9B6F80}"/>
              </a:ext>
            </a:extLst>
          </p:cNvPr>
          <p:cNvSpPr txBox="1"/>
          <p:nvPr/>
        </p:nvSpPr>
        <p:spPr>
          <a:xfrm>
            <a:off x="7833577" y="3174610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Con</a:t>
            </a:r>
            <a:endParaRPr lang="en-H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01A63-D014-BA4C-8E86-C43FBCE32B14}"/>
              </a:ext>
            </a:extLst>
          </p:cNvPr>
          <p:cNvSpPr txBox="1"/>
          <p:nvPr/>
        </p:nvSpPr>
        <p:spPr>
          <a:xfrm>
            <a:off x="7833577" y="3184016"/>
            <a:ext cx="3188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2800" dirty="0">
                <a:solidFill>
                  <a:srgbClr val="FF0000"/>
                </a:solidFill>
                <a:latin typeface="Graphik Regular" panose="020B0503030202060203" pitchFamily="34" charset="77"/>
              </a:rPr>
              <a:t>Extra y Cuotas </a:t>
            </a:r>
            <a:r>
              <a:rPr lang="en-HN" sz="5400" b="1" dirty="0">
                <a:solidFill>
                  <a:srgbClr val="FF0000"/>
                </a:solidFill>
                <a:latin typeface="GRAPHIK-SEMIBOLD" panose="020B0503030202060203" pitchFamily="34" charset="77"/>
              </a:rPr>
              <a:t>0</a:t>
            </a:r>
            <a:endParaRPr lang="en-HN" sz="4000" b="1" dirty="0">
              <a:solidFill>
                <a:srgbClr val="FF0000"/>
              </a:solidFill>
              <a:latin typeface="GRAPHIK-SEMIBOLD" panose="020B0503030202060203" pitchFamily="34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7431B7-BD18-0B4D-B417-4EB186DC2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858" y="3254026"/>
            <a:ext cx="1162594" cy="12080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C178C8-6F17-C24B-A7B7-CC4206EEFDFE}"/>
              </a:ext>
            </a:extLst>
          </p:cNvPr>
          <p:cNvSpPr txBox="1"/>
          <p:nvPr/>
        </p:nvSpPr>
        <p:spPr>
          <a:xfrm>
            <a:off x="10786468" y="3259175"/>
            <a:ext cx="4716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2700" b="1" dirty="0">
                <a:solidFill>
                  <a:srgbClr val="FF0000"/>
                </a:solidFill>
                <a:latin typeface="Graphik" panose="020B0503030202060203" pitchFamily="34" charset="77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16F01B-D0CA-1042-BB32-7B27880C647C}"/>
              </a:ext>
            </a:extLst>
          </p:cNvPr>
          <p:cNvSpPr txBox="1"/>
          <p:nvPr/>
        </p:nvSpPr>
        <p:spPr>
          <a:xfrm>
            <a:off x="1201815" y="2660796"/>
            <a:ext cx="1995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2800" dirty="0">
                <a:highlight>
                  <a:srgbClr val="FFFF00"/>
                </a:highlight>
              </a:rPr>
              <a:t>Agregar foto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1FA8CB-D88E-6D48-8FCD-D211477B4525}"/>
              </a:ext>
            </a:extLst>
          </p:cNvPr>
          <p:cNvGrpSpPr/>
          <p:nvPr/>
        </p:nvGrpSpPr>
        <p:grpSpPr>
          <a:xfrm>
            <a:off x="8951495" y="5804427"/>
            <a:ext cx="2972268" cy="915859"/>
            <a:chOff x="8550479" y="5520441"/>
            <a:chExt cx="3373284" cy="103942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B05F486-A407-3A40-BAAA-1E5438192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24890" y="5520441"/>
              <a:ext cx="1598873" cy="101746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2D38650-36D3-8A45-A876-F91390E95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50479" y="5975297"/>
              <a:ext cx="1397615" cy="559046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70531C-C0D8-904D-9541-E261BD9CF607}"/>
                </a:ext>
              </a:extLst>
            </p:cNvPr>
            <p:cNvCxnSpPr>
              <a:cxnSpLocks/>
            </p:cNvCxnSpPr>
            <p:nvPr/>
          </p:nvCxnSpPr>
          <p:spPr>
            <a:xfrm>
              <a:off x="10152812" y="5750544"/>
              <a:ext cx="0" cy="809323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445EF0C-DDA4-4242-89B1-D363F874F386}"/>
              </a:ext>
            </a:extLst>
          </p:cNvPr>
          <p:cNvSpPr txBox="1"/>
          <p:nvPr/>
        </p:nvSpPr>
        <p:spPr>
          <a:xfrm>
            <a:off x="5926516" y="947403"/>
            <a:ext cx="36872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77"/>
              </a:rPr>
              <a:t>Primer y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77"/>
              </a:rPr>
              <a:t>único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77"/>
              </a:rPr>
              <a:t> portal</a:t>
            </a: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77"/>
              </a:rPr>
              <a:t>con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77"/>
              </a:rPr>
              <a:t>múltiples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Graphik Regular" panose="020B0503030202060203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BE5A0C-860B-234C-9A52-6ADF6FF0009E}"/>
              </a:ext>
            </a:extLst>
          </p:cNvPr>
          <p:cNvSpPr txBox="1"/>
          <p:nvPr/>
        </p:nvSpPr>
        <p:spPr>
          <a:xfrm>
            <a:off x="5301943" y="1833535"/>
            <a:ext cx="63294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0" b="1" dirty="0">
                <a:solidFill>
                  <a:srgbClr val="00A0B4"/>
                </a:solidFill>
                <a:latin typeface="Graphik-Semibold" panose="020B0503030202060203" pitchFamily="34" charset="77"/>
              </a:rPr>
              <a:t>FORMAS </a:t>
            </a:r>
            <a:r>
              <a:rPr lang="en-US" sz="4000" b="1" dirty="0">
                <a:solidFill>
                  <a:srgbClr val="00A0B4"/>
                </a:solidFill>
                <a:latin typeface="Graphik-Semibold" panose="020B0503030202060203" pitchFamily="34" charset="77"/>
              </a:rPr>
              <a:t>DE</a:t>
            </a:r>
            <a:r>
              <a:rPr lang="en-US" sz="5000" b="1" dirty="0">
                <a:solidFill>
                  <a:srgbClr val="00A0B4"/>
                </a:solidFill>
                <a:latin typeface="Graphik-Semibold" panose="020B0503030202060203" pitchFamily="34" charset="77"/>
              </a:rPr>
              <a:t> PAGO</a:t>
            </a:r>
          </a:p>
        </p:txBody>
      </p:sp>
    </p:spTree>
    <p:extLst>
      <p:ext uri="{BB962C8B-B14F-4D97-AF65-F5344CB8AC3E}">
        <p14:creationId xmlns:p14="http://schemas.microsoft.com/office/powerpoint/2010/main" val="4227264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A22BC9-76E9-5740-B5D2-032407EAA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4DCA98-5405-6F4E-9B03-613F374C7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78" y="2671383"/>
            <a:ext cx="5303521" cy="875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E6EC44-1DB5-55B9-E8F9-1DBAC9581D2A}"/>
              </a:ext>
            </a:extLst>
          </p:cNvPr>
          <p:cNvSpPr txBox="1"/>
          <p:nvPr/>
        </p:nvSpPr>
        <p:spPr>
          <a:xfrm>
            <a:off x="7073935" y="2751593"/>
            <a:ext cx="49301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Graphik-Semibold" panose="020B0503030202060203" pitchFamily="34" charset="77"/>
              </a:rPr>
              <a:t>¿QUÉ OFRECEMOS?</a:t>
            </a:r>
            <a:endParaRPr lang="en-US" sz="3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AA9200-8ACC-A54F-A50E-3964FA0363E1}"/>
              </a:ext>
            </a:extLst>
          </p:cNvPr>
          <p:cNvGrpSpPr/>
          <p:nvPr/>
        </p:nvGrpSpPr>
        <p:grpSpPr>
          <a:xfrm>
            <a:off x="8951495" y="5808368"/>
            <a:ext cx="2972268" cy="944782"/>
            <a:chOff x="8551411" y="5516879"/>
            <a:chExt cx="3373284" cy="107225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7C99FEC-AA61-DA43-AB6D-313A25999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25822" y="5516879"/>
              <a:ext cx="1598873" cy="101746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6E7DD10-A018-6F45-8ED3-DE9C44408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51411" y="5975297"/>
              <a:ext cx="1397616" cy="559046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78BCD4A-1B73-0546-864F-24EFBE717BD2}"/>
                </a:ext>
              </a:extLst>
            </p:cNvPr>
            <p:cNvCxnSpPr>
              <a:cxnSpLocks/>
            </p:cNvCxnSpPr>
            <p:nvPr/>
          </p:nvCxnSpPr>
          <p:spPr>
            <a:xfrm>
              <a:off x="10152812" y="5784103"/>
              <a:ext cx="0" cy="80502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229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D6CC1-77B4-273D-5DBC-2F975891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CEBC5E-441C-3434-ADF7-52DB51547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06" y="1667436"/>
            <a:ext cx="801389" cy="7159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F0F18D-2B72-539C-B851-9FF2CE24E7B4}"/>
              </a:ext>
            </a:extLst>
          </p:cNvPr>
          <p:cNvSpPr txBox="1"/>
          <p:nvPr/>
        </p:nvSpPr>
        <p:spPr>
          <a:xfrm>
            <a:off x="951006" y="1559862"/>
            <a:ext cx="8013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Graphik Regular" panose="020B0503030202060203" pitchFamily="34" charset="77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77A6D3-0110-BBD6-F005-F92F07EA03FC}"/>
              </a:ext>
            </a:extLst>
          </p:cNvPr>
          <p:cNvSpPr txBox="1"/>
          <p:nvPr/>
        </p:nvSpPr>
        <p:spPr>
          <a:xfrm>
            <a:off x="1882588" y="1600275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77"/>
              </a:rPr>
              <a:t>Precios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Graphik Regular" panose="020B0503030202060203" pitchFamily="34" charset="77"/>
            </a:endParaRPr>
          </a:p>
          <a:p>
            <a:r>
              <a:rPr lang="en-US" sz="2400" b="1" dirty="0">
                <a:solidFill>
                  <a:srgbClr val="00A0B4"/>
                </a:solidFill>
                <a:latin typeface="Graphik-Semibold" panose="020B0503030202060203" pitchFamily="34" charset="77"/>
              </a:rPr>
              <a:t>COMPETITIVOS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5457C1-B8C3-294E-5C93-AE61A0942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06" y="2788024"/>
            <a:ext cx="801389" cy="7159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CFFB04-CAA2-C17F-52BB-04C051CE0614}"/>
              </a:ext>
            </a:extLst>
          </p:cNvPr>
          <p:cNvSpPr txBox="1"/>
          <p:nvPr/>
        </p:nvSpPr>
        <p:spPr>
          <a:xfrm>
            <a:off x="951006" y="2707344"/>
            <a:ext cx="8013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Graphik Regular" panose="020B0503030202060203" pitchFamily="34" charset="77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58499E-2819-DFF1-C3E3-9D418BA72D07}"/>
              </a:ext>
            </a:extLst>
          </p:cNvPr>
          <p:cNvSpPr txBox="1"/>
          <p:nvPr/>
        </p:nvSpPr>
        <p:spPr>
          <a:xfrm>
            <a:off x="1882587" y="2720863"/>
            <a:ext cx="3213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raphik Regular" panose="020B0503030202060203" pitchFamily="34" charset="77"/>
              </a:rPr>
              <a:t>Optimizar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Regular" panose="020B0503030202060203" pitchFamily="34" charset="77"/>
              </a:rPr>
              <a:t> la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raphik Regular" panose="020B0503030202060203" pitchFamily="34" charset="77"/>
              </a:rPr>
              <a:t>Experiencia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Graphik Regular" panose="020B0503030202060203" pitchFamily="34" charset="77"/>
            </a:endParaRPr>
          </a:p>
          <a:p>
            <a:r>
              <a:rPr lang="en-US" sz="2400" b="1" dirty="0">
                <a:solidFill>
                  <a:srgbClr val="00A0B4"/>
                </a:solidFill>
                <a:latin typeface="Graphik-Semibold" panose="020B0503030202060203" pitchFamily="34" charset="77"/>
              </a:rPr>
              <a:t>DEL CLIENTE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637568-5F58-C48F-FB98-08BE9BF4D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06" y="3864845"/>
            <a:ext cx="801389" cy="7159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1BE0C0-E90B-373A-A7F7-BF841F785A38}"/>
              </a:ext>
            </a:extLst>
          </p:cNvPr>
          <p:cNvSpPr txBox="1"/>
          <p:nvPr/>
        </p:nvSpPr>
        <p:spPr>
          <a:xfrm>
            <a:off x="951006" y="3770718"/>
            <a:ext cx="8013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Graphik Regular" panose="020B0503030202060203" pitchFamily="34" charset="77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83FA76-461D-4F03-5A74-5A12AD8C2A19}"/>
              </a:ext>
            </a:extLst>
          </p:cNvPr>
          <p:cNvSpPr txBox="1"/>
          <p:nvPr/>
        </p:nvSpPr>
        <p:spPr>
          <a:xfrm>
            <a:off x="1882588" y="3797684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Regular" panose="020B0503030202060203" pitchFamily="34" charset="77"/>
              </a:rPr>
              <a:t>Ser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raphik Regular" panose="020B0503030202060203" pitchFamily="34" charset="77"/>
              </a:rPr>
              <a:t>Radicalmente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Graphik Regular" panose="020B0503030202060203" pitchFamily="34" charset="77"/>
            </a:endParaRPr>
          </a:p>
          <a:p>
            <a:r>
              <a:rPr lang="en-US" sz="2400" b="1" dirty="0">
                <a:solidFill>
                  <a:srgbClr val="00A0B4"/>
                </a:solidFill>
                <a:latin typeface="Graphik-Semibold" panose="020B0503030202060203" pitchFamily="34" charset="77"/>
              </a:rPr>
              <a:t>TRANSPARENTES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456BD2-0245-FDE0-ECF3-90E47F42D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06" y="4995528"/>
            <a:ext cx="801389" cy="7159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85CF847-0FD3-6A74-46A2-C547D23B1623}"/>
              </a:ext>
            </a:extLst>
          </p:cNvPr>
          <p:cNvSpPr txBox="1"/>
          <p:nvPr/>
        </p:nvSpPr>
        <p:spPr>
          <a:xfrm>
            <a:off x="951006" y="4901401"/>
            <a:ext cx="8013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Graphik Regular" panose="020B0503030202060203" pitchFamily="34" charset="77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E86830-74A3-0A19-EFC6-B2B5FEF4ADB1}"/>
              </a:ext>
            </a:extLst>
          </p:cNvPr>
          <p:cNvSpPr txBox="1"/>
          <p:nvPr/>
        </p:nvSpPr>
        <p:spPr>
          <a:xfrm>
            <a:off x="1882588" y="4928367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raphik Regular" panose="020B0503030202060203" pitchFamily="34" charset="77"/>
              </a:rPr>
              <a:t>Facilitar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Regular" panose="020B0503030202060203" pitchFamily="34" charset="77"/>
              </a:rPr>
              <a:t> al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raphik Regular" panose="020B0503030202060203" pitchFamily="34" charset="77"/>
              </a:rPr>
              <a:t>cliente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Graphik Regular" panose="020B0503030202060203" pitchFamily="34" charset="77"/>
            </a:endParaRPr>
          </a:p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raphik Regular" panose="020B0503030202060203" pitchFamily="34" charset="77"/>
              </a:rPr>
              <a:t>Información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Graphik Regular" panose="020B0503030202060203" pitchFamily="34" charset="77"/>
            </a:endParaRPr>
          </a:p>
          <a:p>
            <a:r>
              <a:rPr lang="en-US" sz="2400" b="1" dirty="0">
                <a:solidFill>
                  <a:srgbClr val="00A0B4"/>
                </a:solidFill>
                <a:latin typeface="Graphik-Semibold" panose="020B0503030202060203" pitchFamily="34" charset="77"/>
              </a:rPr>
              <a:t>ESTRATÉGICA</a:t>
            </a:r>
          </a:p>
        </p:txBody>
      </p:sp>
    </p:spTree>
    <p:extLst>
      <p:ext uri="{BB962C8B-B14F-4D97-AF65-F5344CB8AC3E}">
        <p14:creationId xmlns:p14="http://schemas.microsoft.com/office/powerpoint/2010/main" val="145845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4FA19F-FE69-9E4E-2852-7136A7F1A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2F8CD3-FC0D-BE01-3F4B-D19803E915C8}"/>
              </a:ext>
            </a:extLst>
          </p:cNvPr>
          <p:cNvSpPr txBox="1"/>
          <p:nvPr/>
        </p:nvSpPr>
        <p:spPr>
          <a:xfrm>
            <a:off x="2162210" y="696438"/>
            <a:ext cx="4910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Graphik Regular" panose="020B0503030202060203" pitchFamily="34" charset="77"/>
              </a:rPr>
              <a:t>Precios</a:t>
            </a:r>
            <a:endParaRPr lang="en-US" sz="4000" dirty="0">
              <a:solidFill>
                <a:schemeClr val="bg1"/>
              </a:solidFill>
              <a:latin typeface="Graphik Regular" panose="020B050303020206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0F4F89-4A8F-9C7F-22DA-072B1B74E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1081213"/>
            <a:ext cx="4826501" cy="923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EBBB6C-93B5-FE63-D7D3-DB967B4B358F}"/>
              </a:ext>
            </a:extLst>
          </p:cNvPr>
          <p:cNvSpPr txBox="1"/>
          <p:nvPr/>
        </p:nvSpPr>
        <p:spPr>
          <a:xfrm>
            <a:off x="271065" y="1081212"/>
            <a:ext cx="18935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solidFill>
                  <a:schemeClr val="bg1"/>
                </a:solidFill>
                <a:latin typeface="Graphik-Semibold" panose="020B0503030202060203" pitchFamily="34" charset="77"/>
              </a:rPr>
              <a:t>Oferta</a:t>
            </a:r>
            <a:endParaRPr lang="en-US" sz="5000" b="1" dirty="0">
              <a:solidFill>
                <a:schemeClr val="bg1"/>
              </a:solidFill>
              <a:latin typeface="Graphik-Semibold" panose="020B0503030202060203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67E9FA-4E29-8956-206A-50AB0A1744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6272"/>
          <a:stretch/>
        </p:blipFill>
        <p:spPr>
          <a:xfrm>
            <a:off x="308181" y="2100762"/>
            <a:ext cx="4210137" cy="299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319E2855-357D-2CFE-A934-FD54BBA84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863936" y="573719"/>
            <a:ext cx="5058889" cy="923329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D9D97424-22C2-0C00-B90C-C28C6BE79B35}"/>
              </a:ext>
            </a:extLst>
          </p:cNvPr>
          <p:cNvSpPr txBox="1"/>
          <p:nvPr/>
        </p:nvSpPr>
        <p:spPr>
          <a:xfrm>
            <a:off x="6863936" y="642968"/>
            <a:ext cx="53698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pc="43" dirty="0">
                <a:solidFill>
                  <a:schemeClr val="bg1"/>
                </a:solidFill>
                <a:latin typeface="Graphik-Semibold" panose="020B0503030202060203" pitchFamily="34" charset="77"/>
                <a:cs typeface="Arial" panose="020B0604020202020204" pitchFamily="34" charset="0"/>
              </a:rPr>
              <a:t>Turismo LOCAL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EA4E9-8337-0843-8587-E57DDB498210}"/>
              </a:ext>
            </a:extLst>
          </p:cNvPr>
          <p:cNvSpPr txBox="1"/>
          <p:nvPr/>
        </p:nvSpPr>
        <p:spPr>
          <a:xfrm>
            <a:off x="3949286" y="1941365"/>
            <a:ext cx="3800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vacaciones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terrirotrio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</a:t>
            </a:r>
            <a:endParaRPr lang="en-H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H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5CBC5-FAD3-9B41-8354-E474BDF4A490}"/>
              </a:ext>
            </a:extLst>
          </p:cNvPr>
          <p:cNvSpPr txBox="1"/>
          <p:nvPr/>
        </p:nvSpPr>
        <p:spPr>
          <a:xfrm>
            <a:off x="3949286" y="2680361"/>
            <a:ext cx="6037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hotels de Honduras bajadas de la WEB: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 - Ciudad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Hilton -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Negocios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 Roatán - Playa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Hacienda San Lucas - Montaña</a:t>
            </a:r>
          </a:p>
        </p:txBody>
      </p:sp>
    </p:spTree>
    <p:extLst>
      <p:ext uri="{BB962C8B-B14F-4D97-AF65-F5344CB8AC3E}">
        <p14:creationId xmlns:p14="http://schemas.microsoft.com/office/powerpoint/2010/main" val="196196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5CBF2A-F04F-BA86-7B3B-30CB1935F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2239E6-23F8-261E-E834-90A5390E2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863935" y="573718"/>
            <a:ext cx="5058889" cy="1154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4F1567-507F-4383-0E58-6FDE1F45191B}"/>
              </a:ext>
            </a:extLst>
          </p:cNvPr>
          <p:cNvSpPr txBox="1"/>
          <p:nvPr/>
        </p:nvSpPr>
        <p:spPr>
          <a:xfrm>
            <a:off x="7760525" y="632020"/>
            <a:ext cx="439585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43" dirty="0">
                <a:solidFill>
                  <a:schemeClr val="bg1"/>
                </a:solidFill>
                <a:latin typeface="Graphik-Semibold" panose="020B0503030202060203" pitchFamily="34" charset="77"/>
                <a:cs typeface="Arial" panose="020B0604020202020204" pitchFamily="34" charset="0"/>
              </a:rPr>
              <a:t>EXPERIENCIA</a:t>
            </a:r>
          </a:p>
          <a:p>
            <a:r>
              <a:rPr lang="en-US" sz="4500" b="1" spc="43" dirty="0">
                <a:solidFill>
                  <a:schemeClr val="bg1"/>
                </a:solidFill>
                <a:latin typeface="Graphik-Semibold" panose="020B0503030202060203" pitchFamily="34" charset="77"/>
                <a:cs typeface="Arial" panose="020B0604020202020204" pitchFamily="34" charset="0"/>
              </a:rPr>
              <a:t>DISNEY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D979C5-E52B-40F3-2F81-A17BDC70D129}"/>
              </a:ext>
            </a:extLst>
          </p:cNvPr>
          <p:cNvSpPr txBox="1"/>
          <p:nvPr/>
        </p:nvSpPr>
        <p:spPr>
          <a:xfrm>
            <a:off x="7453250" y="1821240"/>
            <a:ext cx="42691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700" b="0" i="0" dirty="0">
                <a:solidFill>
                  <a:srgbClr val="000000"/>
                </a:solidFill>
                <a:effectLst/>
                <a:latin typeface="Graphik Regular"/>
              </a:rPr>
              <a:t>- Compra tus entradas estándar</a:t>
            </a:r>
          </a:p>
          <a:p>
            <a:pPr algn="l"/>
            <a:r>
              <a:rPr lang="es-ES" sz="1700" dirty="0">
                <a:solidFill>
                  <a:srgbClr val="000000"/>
                </a:solidFill>
                <a:latin typeface="Graphik Regular"/>
              </a:rPr>
              <a:t>- </a:t>
            </a:r>
            <a:r>
              <a:rPr lang="es-ES" sz="1700" b="0" i="0" dirty="0">
                <a:solidFill>
                  <a:srgbClr val="000000"/>
                </a:solidFill>
                <a:effectLst/>
                <a:latin typeface="Graphik Regular"/>
              </a:rPr>
              <a:t>+ Opciones para disfrutar tu estadía</a:t>
            </a:r>
            <a:r>
              <a:rPr lang="es-ES" sz="1700" dirty="0">
                <a:solidFill>
                  <a:srgbClr val="000000"/>
                </a:solidFill>
                <a:latin typeface="Graphik Regular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FBA49B-16C1-432F-E0C0-B755EFA495DB}"/>
              </a:ext>
            </a:extLst>
          </p:cNvPr>
          <p:cNvSpPr txBox="1"/>
          <p:nvPr/>
        </p:nvSpPr>
        <p:spPr>
          <a:xfrm>
            <a:off x="7453250" y="2530153"/>
            <a:ext cx="45482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s-HN" sz="1700" b="0" i="0" dirty="0">
                <a:effectLst/>
                <a:highlight>
                  <a:srgbClr val="FFFF00"/>
                </a:highlight>
                <a:latin typeface="Graphik Regular"/>
              </a:rPr>
              <a:t>Animal Kingdom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HN" sz="1700" b="0" i="0" dirty="0">
                <a:effectLst/>
                <a:highlight>
                  <a:srgbClr val="FFFF00"/>
                </a:highlight>
                <a:latin typeface="Graphik Regular"/>
              </a:rPr>
              <a:t>Magic Kingdom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HN" sz="1700" b="0" i="0" dirty="0">
                <a:effectLst/>
                <a:highlight>
                  <a:srgbClr val="FFFF00"/>
                </a:highlight>
                <a:latin typeface="Graphik Regular"/>
              </a:rPr>
              <a:t>Epcot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HN" sz="1700" b="0" i="0" dirty="0">
                <a:effectLst/>
                <a:highlight>
                  <a:srgbClr val="FFFF00"/>
                </a:highlight>
                <a:latin typeface="Graphik Regular"/>
              </a:rPr>
              <a:t>Hollywood Studios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HN" sz="1700" b="0" i="0" dirty="0">
                <a:effectLst/>
                <a:highlight>
                  <a:srgbClr val="FFFF00"/>
                </a:highlight>
                <a:latin typeface="Graphik Regular"/>
              </a:rPr>
              <a:t>Parques acuáticos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HN" sz="1700" b="0" i="0" dirty="0">
                <a:effectLst/>
                <a:highlight>
                  <a:srgbClr val="FFFF00"/>
                </a:highlight>
                <a:latin typeface="Graphik Regular"/>
              </a:rPr>
              <a:t>Experiencia NBA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s-HN" sz="1700" b="0" i="0" dirty="0">
                <a:effectLst/>
                <a:highlight>
                  <a:srgbClr val="FFFF00"/>
                </a:highlight>
                <a:latin typeface="Graphik Regular"/>
              </a:rPr>
              <a:t>Experiencia ESPN Sport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17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865388-B645-AB42-805F-0DC494D1BF07}"/>
              </a:ext>
            </a:extLst>
          </p:cNvPr>
          <p:cNvSpPr txBox="1"/>
          <p:nvPr/>
        </p:nvSpPr>
        <p:spPr>
          <a:xfrm>
            <a:off x="3940092" y="632020"/>
            <a:ext cx="2475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dirty="0">
                <a:highlight>
                  <a:srgbClr val="FFFF00"/>
                </a:highlight>
              </a:rPr>
              <a:t>Poner reslatado ¡Nuevo!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07E6D-4A90-4B4B-B806-C80AB0B16187}"/>
              </a:ext>
            </a:extLst>
          </p:cNvPr>
          <p:cNvSpPr txBox="1"/>
          <p:nvPr/>
        </p:nvSpPr>
        <p:spPr>
          <a:xfrm>
            <a:off x="6787490" y="4771021"/>
            <a:ext cx="28003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800" b="0" i="0" dirty="0">
                <a:solidFill>
                  <a:srgbClr val="000000"/>
                </a:solidFill>
                <a:effectLst/>
                <a:latin typeface="Graphik Regular"/>
              </a:rPr>
              <a:t>Entre más días elijas, menos pagarás por día</a:t>
            </a:r>
          </a:p>
          <a:p>
            <a:pPr algn="l"/>
            <a:endParaRPr lang="es-ES" sz="1800" dirty="0">
              <a:solidFill>
                <a:srgbClr val="000000"/>
              </a:solidFill>
              <a:latin typeface="Graphik Regular"/>
            </a:endParaRPr>
          </a:p>
          <a:p>
            <a:pPr algn="l"/>
            <a:r>
              <a:rPr lang="es-ES" sz="1800" b="1" dirty="0">
                <a:solidFill>
                  <a:srgbClr val="000000"/>
                </a:solidFill>
                <a:effectLst/>
                <a:latin typeface="Graphik-Semibold" panose="020B0503030202060203" pitchFamily="34" charset="77"/>
              </a:rPr>
              <a:t>*Park Hoppe</a:t>
            </a:r>
            <a:r>
              <a:rPr lang="es-ES" sz="1800" b="1" dirty="0">
                <a:effectLst/>
                <a:latin typeface="Graphik-Semibold" panose="020B0503030202060203" pitchFamily="34" charset="77"/>
              </a:rPr>
              <a:t>r</a:t>
            </a:r>
          </a:p>
          <a:p>
            <a:pPr algn="l"/>
            <a:r>
              <a:rPr lang="es-ES" sz="1800" b="0" i="0" dirty="0">
                <a:effectLst/>
                <a:latin typeface="Graphik Regular"/>
              </a:rPr>
              <a:t>Visita más de</a:t>
            </a:r>
            <a:r>
              <a:rPr lang="es-ES" sz="1800" b="0" i="0" dirty="0">
                <a:solidFill>
                  <a:srgbClr val="FFFFFF"/>
                </a:solidFill>
                <a:effectLst/>
                <a:latin typeface="Graphik Regular"/>
              </a:rPr>
              <a:t> </a:t>
            </a:r>
            <a:r>
              <a:rPr lang="es-ES" sz="1800" b="0" i="0" dirty="0">
                <a:effectLst/>
                <a:latin typeface="Graphik Regular"/>
              </a:rPr>
              <a:t>1 parque el mismo día</a:t>
            </a:r>
            <a:endParaRPr lang="en-US" sz="1800" dirty="0"/>
          </a:p>
          <a:p>
            <a:endParaRPr lang="en-HN" dirty="0"/>
          </a:p>
        </p:txBody>
      </p:sp>
    </p:spTree>
    <p:extLst>
      <p:ext uri="{BB962C8B-B14F-4D97-AF65-F5344CB8AC3E}">
        <p14:creationId xmlns:p14="http://schemas.microsoft.com/office/powerpoint/2010/main" val="260536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ACCF3F-B25B-AC46-9731-6AD91F9C215B}"/>
              </a:ext>
            </a:extLst>
          </p:cNvPr>
          <p:cNvSpPr txBox="1"/>
          <p:nvPr/>
        </p:nvSpPr>
        <p:spPr>
          <a:xfrm>
            <a:off x="5220343" y="3059668"/>
            <a:ext cx="175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dirty="0"/>
              <a:t>Vídeo REGIONAL</a:t>
            </a:r>
          </a:p>
        </p:txBody>
      </p:sp>
    </p:spTree>
    <p:extLst>
      <p:ext uri="{BB962C8B-B14F-4D97-AF65-F5344CB8AC3E}">
        <p14:creationId xmlns:p14="http://schemas.microsoft.com/office/powerpoint/2010/main" val="592169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1DC6D8-D50F-6241-A5A6-2EC6684AE24C}"/>
              </a:ext>
            </a:extLst>
          </p:cNvPr>
          <p:cNvSpPr txBox="1"/>
          <p:nvPr/>
        </p:nvSpPr>
        <p:spPr>
          <a:xfrm>
            <a:off x="5220343" y="3059668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dirty="0"/>
              <a:t>Vídeo CIERRE</a:t>
            </a:r>
          </a:p>
        </p:txBody>
      </p:sp>
    </p:spTree>
    <p:extLst>
      <p:ext uri="{BB962C8B-B14F-4D97-AF65-F5344CB8AC3E}">
        <p14:creationId xmlns:p14="http://schemas.microsoft.com/office/powerpoint/2010/main" val="252954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BF9790-933B-7048-9075-47B43EFE1E1C}"/>
              </a:ext>
            </a:extLst>
          </p:cNvPr>
          <p:cNvSpPr txBox="1"/>
          <p:nvPr/>
        </p:nvSpPr>
        <p:spPr>
          <a:xfrm>
            <a:off x="4827832" y="2857500"/>
            <a:ext cx="4235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dirty="0"/>
              <a:t>Portada con foto de presentación expositor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Chevez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Vicemisnistro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Turismo</a:t>
            </a:r>
            <a:endParaRPr lang="en-H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CC4FE-1F6C-7142-B289-C80C812C56B6}"/>
              </a:ext>
            </a:extLst>
          </p:cNvPr>
          <p:cNvSpPr txBox="1"/>
          <p:nvPr/>
        </p:nvSpPr>
        <p:spPr>
          <a:xfrm>
            <a:off x="4827832" y="4122420"/>
            <a:ext cx="605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dirty="0">
                <a:highlight>
                  <a:srgbClr val="FFFF00"/>
                </a:highlight>
              </a:rPr>
              <a:t>Nosotros le vamos a pasar un ejemplo de como quieren el arte</a:t>
            </a:r>
          </a:p>
        </p:txBody>
      </p:sp>
    </p:spTree>
    <p:extLst>
      <p:ext uri="{BB962C8B-B14F-4D97-AF65-F5344CB8AC3E}">
        <p14:creationId xmlns:p14="http://schemas.microsoft.com/office/powerpoint/2010/main" val="310841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5D22E-8146-EFAD-E2AE-64DE12C3D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8AB023-7D78-7B41-943B-ACF89B3C7163}"/>
              </a:ext>
            </a:extLst>
          </p:cNvPr>
          <p:cNvSpPr txBox="1"/>
          <p:nvPr/>
        </p:nvSpPr>
        <p:spPr>
          <a:xfrm>
            <a:off x="1479153" y="2097762"/>
            <a:ext cx="100312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4800" dirty="0">
                <a:highlight>
                  <a:srgbClr val="FFFF00"/>
                </a:highlight>
              </a:rPr>
              <a:t>Esta se cambiará por el</a:t>
            </a:r>
          </a:p>
          <a:p>
            <a:r>
              <a:rPr lang="en-HN" sz="4800" dirty="0">
                <a:highlight>
                  <a:srgbClr val="FFFF00"/>
                </a:highlight>
              </a:rPr>
              <a:t>Vídeo de Intro que está haciendo Diego</a:t>
            </a:r>
          </a:p>
          <a:p>
            <a:r>
              <a:rPr lang="en-HN" sz="4800" dirty="0">
                <a:highlight>
                  <a:srgbClr val="FFFF00"/>
                </a:highlight>
              </a:rPr>
              <a:t>las 2 fotos las puede reutilizar</a:t>
            </a:r>
          </a:p>
        </p:txBody>
      </p:sp>
    </p:spTree>
    <p:extLst>
      <p:ext uri="{BB962C8B-B14F-4D97-AF65-F5344CB8AC3E}">
        <p14:creationId xmlns:p14="http://schemas.microsoft.com/office/powerpoint/2010/main" val="189493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A62C62-1871-FCCF-969E-114074820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08D642-FB6F-3C43-0EDA-1E75CA1EB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390" y="3434862"/>
            <a:ext cx="6405610" cy="10739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B71E8D-C912-28DC-599F-0D2C93EC70F6}"/>
              </a:ext>
            </a:extLst>
          </p:cNvPr>
          <p:cNvSpPr txBox="1"/>
          <p:nvPr/>
        </p:nvSpPr>
        <p:spPr>
          <a:xfrm>
            <a:off x="6096000" y="3413759"/>
            <a:ext cx="60660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Graphik-Semibold" panose="020B0503030202060203" pitchFamily="34" charset="77"/>
              </a:rPr>
              <a:t>EMOCIONANTE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903203-9411-EEAD-1DC5-ED519915B1A1}"/>
              </a:ext>
            </a:extLst>
          </p:cNvPr>
          <p:cNvSpPr txBox="1"/>
          <p:nvPr/>
        </p:nvSpPr>
        <p:spPr>
          <a:xfrm>
            <a:off x="6066084" y="1680536"/>
            <a:ext cx="34018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Graphik Regular" panose="020B0503030202060203" pitchFamily="34" charset="77"/>
              </a:rPr>
              <a:t>Una era </a:t>
            </a:r>
            <a:r>
              <a:rPr lang="en-US" sz="3000" dirty="0" err="1">
                <a:solidFill>
                  <a:schemeClr val="bg1"/>
                </a:solidFill>
                <a:latin typeface="Graphik Regular" panose="020B0503030202060203" pitchFamily="34" charset="77"/>
              </a:rPr>
              <a:t>en</a:t>
            </a:r>
            <a:r>
              <a:rPr lang="en-US" sz="3000" dirty="0">
                <a:solidFill>
                  <a:schemeClr val="bg1"/>
                </a:solidFill>
                <a:latin typeface="Graphik Regular" panose="020B0503030202060203" pitchFamily="34" charset="77"/>
              </a:rPr>
              <a:t> la que</a:t>
            </a:r>
          </a:p>
          <a:p>
            <a:r>
              <a:rPr lang="en-US" sz="3000" dirty="0" err="1">
                <a:solidFill>
                  <a:schemeClr val="bg1"/>
                </a:solidFill>
                <a:latin typeface="Graphik Regular" panose="020B0503030202060203" pitchFamily="34" charset="77"/>
              </a:rPr>
              <a:t>planear</a:t>
            </a:r>
            <a:r>
              <a:rPr lang="en-US" sz="3000" dirty="0">
                <a:solidFill>
                  <a:schemeClr val="bg1"/>
                </a:solidFill>
                <a:latin typeface="Graphik Regular" panose="020B0503030202060203" pitchFamily="34" charset="77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Graphik Regular" panose="020B0503030202060203" pitchFamily="34" charset="77"/>
              </a:rPr>
              <a:t>tus</a:t>
            </a:r>
            <a:r>
              <a:rPr lang="en-US" sz="3000" dirty="0">
                <a:solidFill>
                  <a:schemeClr val="bg1"/>
                </a:solidFill>
                <a:latin typeface="Graphik Regular" panose="020B0503030202060203" pitchFamily="34" charset="77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Graphik Regular" panose="020B0503030202060203" pitchFamily="34" charset="77"/>
              </a:rPr>
              <a:t>viajes</a:t>
            </a:r>
            <a:r>
              <a:rPr lang="en-US" sz="3000" dirty="0">
                <a:solidFill>
                  <a:schemeClr val="bg1"/>
                </a:solidFill>
                <a:latin typeface="Graphik Regular" panose="020B0503030202060203" pitchFamily="34" charset="77"/>
              </a:rPr>
              <a:t> </a:t>
            </a:r>
          </a:p>
          <a:p>
            <a:r>
              <a:rPr lang="en-US" sz="3000" dirty="0" err="1">
                <a:solidFill>
                  <a:schemeClr val="bg1"/>
                </a:solidFill>
                <a:latin typeface="Graphik Regular" panose="020B0503030202060203" pitchFamily="34" charset="77"/>
              </a:rPr>
              <a:t>será</a:t>
            </a:r>
            <a:r>
              <a:rPr lang="en-US" sz="3000" dirty="0">
                <a:solidFill>
                  <a:schemeClr val="bg1"/>
                </a:solidFill>
                <a:latin typeface="Graphik Regular" panose="020B0503030202060203" pitchFamily="34" charset="77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Graphik Regular" panose="020B0503030202060203" pitchFamily="34" charset="77"/>
              </a:rPr>
              <a:t>mucho</a:t>
            </a:r>
            <a:r>
              <a:rPr lang="en-US" sz="3000" dirty="0">
                <a:solidFill>
                  <a:schemeClr val="bg1"/>
                </a:solidFill>
                <a:latin typeface="Graphik Regular" panose="020B0503030202060203" pitchFamily="34" charset="77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Graphik Regular" panose="020B0503030202060203" pitchFamily="34" charset="77"/>
              </a:rPr>
              <a:t>más</a:t>
            </a:r>
            <a:endParaRPr lang="en-US" sz="3000" dirty="0">
              <a:solidFill>
                <a:schemeClr val="bg1"/>
              </a:solidFill>
              <a:latin typeface="Graphik Regular" panose="020B0503030202060203" pitchFamily="34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811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B4ED938-5CDD-EE4B-B4CD-806DE0056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9" y="1576128"/>
            <a:ext cx="2298700" cy="673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881BEC-674B-B14D-9595-47CF0B23907A}"/>
              </a:ext>
            </a:extLst>
          </p:cNvPr>
          <p:cNvSpPr/>
          <p:nvPr/>
        </p:nvSpPr>
        <p:spPr>
          <a:xfrm>
            <a:off x="0" y="0"/>
            <a:ext cx="411480" cy="874860"/>
          </a:xfrm>
          <a:prstGeom prst="rect">
            <a:avLst/>
          </a:prstGeom>
          <a:solidFill>
            <a:srgbClr val="0588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0333EB-B6E8-6948-B79F-B3E729B26F54}"/>
              </a:ext>
            </a:extLst>
          </p:cNvPr>
          <p:cNvSpPr txBox="1"/>
          <p:nvPr/>
        </p:nvSpPr>
        <p:spPr>
          <a:xfrm>
            <a:off x="619527" y="197006"/>
            <a:ext cx="7497565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HN" sz="3600" dirty="0">
                <a:solidFill>
                  <a:srgbClr val="05889D"/>
                </a:solidFill>
                <a:latin typeface="GRAPHIK-SEMIBOLD" panose="020B0503030202060203" pitchFamily="34" charset="77"/>
              </a:rPr>
              <a:t>Nuestro itinerario </a:t>
            </a:r>
            <a:r>
              <a:rPr lang="en-HN" sz="3600" dirty="0">
                <a:solidFill>
                  <a:srgbClr val="05889D"/>
                </a:solidFill>
                <a:latin typeface="Graphik Regular" panose="020B0503030202060203" pitchFamily="34" charset="77"/>
              </a:rPr>
              <a:t>avanza contigo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8D67-8433-4D4B-AC93-FD3C72CD1424}"/>
              </a:ext>
            </a:extLst>
          </p:cNvPr>
          <p:cNvSpPr txBox="1"/>
          <p:nvPr/>
        </p:nvSpPr>
        <p:spPr>
          <a:xfrm>
            <a:off x="994334" y="1640660"/>
            <a:ext cx="1265090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HN" sz="3600" dirty="0">
                <a:solidFill>
                  <a:schemeClr val="bg1"/>
                </a:solidFill>
                <a:latin typeface="Graphik Medium" panose="020B0503030202060203" pitchFamily="34" charset="77"/>
              </a:rPr>
              <a:t>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EBCA4C-A21D-2244-B2CB-14D620A4722E}"/>
              </a:ext>
            </a:extLst>
          </p:cNvPr>
          <p:cNvSpPr txBox="1"/>
          <p:nvPr/>
        </p:nvSpPr>
        <p:spPr>
          <a:xfrm>
            <a:off x="312678" y="3664092"/>
            <a:ext cx="2866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-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Pioneros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 Honduras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- Primera y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única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- Plataforma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centralizada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 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  de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Viajes</a:t>
            </a:r>
            <a:endParaRPr lang="en-HN" sz="1600" dirty="0">
              <a:solidFill>
                <a:schemeClr val="tx1">
                  <a:lumMod val="75000"/>
                  <a:lumOff val="25000"/>
                </a:schemeClr>
              </a:solidFill>
              <a:latin typeface="Graphik Regular" panose="020B0503030202060203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1E09F5-B9A6-B34A-9FE5-ABB4A8E75CA1}"/>
              </a:ext>
            </a:extLst>
          </p:cNvPr>
          <p:cNvSpPr txBox="1"/>
          <p:nvPr/>
        </p:nvSpPr>
        <p:spPr>
          <a:xfrm>
            <a:off x="3890129" y="3657832"/>
            <a:ext cx="3728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-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Convenientes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opciones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 de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pago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Graphik Regular" panose="020B0503030202060203" pitchFamily="34" charset="77"/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-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Usando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tarjetas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 BAC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-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Vuelos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Hoteles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, Autos y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Paquetes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Graphik Regular" panose="020B0503030202060203" pitchFamily="34" charset="77"/>
            </a:endParaRP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-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Mejora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 continua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DE5016-2F19-9849-9580-8F0427BCD11A}"/>
              </a:ext>
            </a:extLst>
          </p:cNvPr>
          <p:cNvSpPr txBox="1"/>
          <p:nvPr/>
        </p:nvSpPr>
        <p:spPr>
          <a:xfrm>
            <a:off x="7851493" y="4191446"/>
            <a:ext cx="4023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Cambio de imagen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Más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proveedores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Graphik Regular" panose="020B0503030202060203" pitchFamily="34" charset="77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Más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productos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Graphik Regular" panose="020B0503030202060203" pitchFamily="34" charset="77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Más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contenido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Graphik Regular" panose="020B0503030202060203" pitchFamily="34" charset="77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Smart Profile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Branded Rules y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servicio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 24/7</a:t>
            </a:r>
          </a:p>
          <a:p>
            <a:pPr marL="285750" indent="-285750">
              <a:buFontTx/>
              <a:buChar char="-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 la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comodidad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 de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tu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móvil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Regular" panose="020B0503030202060203" pitchFamily="34" charset="77"/>
              </a:rPr>
              <a:t> o Tablet</a:t>
            </a:r>
            <a:endParaRPr lang="en-HN" sz="1600" dirty="0">
              <a:solidFill>
                <a:schemeClr val="tx1">
                  <a:lumMod val="75000"/>
                  <a:lumOff val="25000"/>
                </a:schemeClr>
              </a:solidFill>
              <a:latin typeface="Graphik Regular" panose="020B0503030202060203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76C652-B465-6943-A9D1-409215297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919" y="2512797"/>
            <a:ext cx="2529241" cy="16095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FE234A-4023-734C-A5B2-803C93CE9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515" y="279751"/>
            <a:ext cx="2015023" cy="8060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DF03D3-D013-B347-9356-43E7FA067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584" y="2512509"/>
            <a:ext cx="2342815" cy="9404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3CF8CA-B93C-8547-876A-745131F42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385" y="1569868"/>
            <a:ext cx="2298700" cy="6731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6B24220-A83A-5149-B625-35C36C69DD31}"/>
              </a:ext>
            </a:extLst>
          </p:cNvPr>
          <p:cNvSpPr txBox="1"/>
          <p:nvPr/>
        </p:nvSpPr>
        <p:spPr>
          <a:xfrm>
            <a:off x="4678020" y="1634400"/>
            <a:ext cx="1234633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HN" sz="3600" dirty="0">
                <a:solidFill>
                  <a:schemeClr val="bg1"/>
                </a:solidFill>
                <a:latin typeface="Graphik Medium" panose="020B0503030202060203" pitchFamily="34" charset="77"/>
              </a:rPr>
              <a:t>2021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E95B7B-784B-3A4F-8B25-2155A25AEA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1385" y="2654303"/>
            <a:ext cx="2410169" cy="6052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32AB90-F827-2E4A-AAFF-385AA649F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919" y="1573142"/>
            <a:ext cx="2298700" cy="6731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B783C8F-C0CE-CB44-9CAB-D133CC51520B}"/>
              </a:ext>
            </a:extLst>
          </p:cNvPr>
          <p:cNvSpPr txBox="1"/>
          <p:nvPr/>
        </p:nvSpPr>
        <p:spPr>
          <a:xfrm>
            <a:off x="8598554" y="1637674"/>
            <a:ext cx="1337226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20"/>
              </a:lnSpc>
            </a:pPr>
            <a:r>
              <a:rPr lang="en-HN" sz="3600" dirty="0">
                <a:solidFill>
                  <a:schemeClr val="bg1"/>
                </a:solidFill>
                <a:latin typeface="Graphik Medium" panose="020B0503030202060203" pitchFamily="34" charset="77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26427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88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625F93D-4E26-6A4B-803A-DEC5DEFA1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191" y="0"/>
            <a:ext cx="759391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F114DC-8CD6-641B-F753-E45D7ABF202C}"/>
              </a:ext>
            </a:extLst>
          </p:cNvPr>
          <p:cNvSpPr txBox="1"/>
          <p:nvPr/>
        </p:nvSpPr>
        <p:spPr>
          <a:xfrm>
            <a:off x="311175" y="363241"/>
            <a:ext cx="4910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raphik Regular" panose="020B0503030202060203" pitchFamily="34" charset="77"/>
              </a:rPr>
              <a:t>¿</a:t>
            </a:r>
            <a:r>
              <a:rPr lang="en-US" sz="4000" dirty="0" err="1">
                <a:solidFill>
                  <a:schemeClr val="bg1"/>
                </a:solidFill>
                <a:latin typeface="Graphik Regular" panose="020B0503030202060203" pitchFamily="34" charset="77"/>
              </a:rPr>
              <a:t>Qué</a:t>
            </a:r>
            <a:r>
              <a:rPr lang="en-US" sz="4000" dirty="0">
                <a:solidFill>
                  <a:schemeClr val="bg1"/>
                </a:solidFill>
                <a:latin typeface="Graphik Regular" panose="020B0503030202060203" pitchFamily="34" charset="77"/>
              </a:rPr>
              <a:t> 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BD00B5-3F5B-4217-B217-D5811600700D}"/>
              </a:ext>
            </a:extLst>
          </p:cNvPr>
          <p:cNvSpPr txBox="1"/>
          <p:nvPr/>
        </p:nvSpPr>
        <p:spPr>
          <a:xfrm>
            <a:off x="311175" y="866846"/>
            <a:ext cx="3499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Graphik-Semibold" panose="020B0503030202060203" pitchFamily="34" charset="77"/>
              </a:rPr>
              <a:t>MI VIAJE?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DFC4F3-00DD-6AAC-1200-80D63B2CBA7B}"/>
              </a:ext>
            </a:extLst>
          </p:cNvPr>
          <p:cNvSpPr txBox="1"/>
          <p:nvPr/>
        </p:nvSpPr>
        <p:spPr>
          <a:xfrm>
            <a:off x="192169" y="1867921"/>
            <a:ext cx="590383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endParaRPr lang="en-HN" sz="2200" dirty="0">
              <a:solidFill>
                <a:schemeClr val="bg1"/>
              </a:solidFill>
              <a:latin typeface="Graphik Regular" panose="020B0503030202060203" pitchFamily="34" charset="77"/>
            </a:endParaRPr>
          </a:p>
          <a:p>
            <a:r>
              <a:rPr lang="es-ES" sz="2200" dirty="0">
                <a:solidFill>
                  <a:schemeClr val="bg1"/>
                </a:solidFill>
                <a:latin typeface="Graphik Regular" panose="020B0503030202060203" pitchFamily="34" charset="77"/>
              </a:rPr>
              <a:t>- Portal regional </a:t>
            </a:r>
          </a:p>
          <a:p>
            <a:r>
              <a:rPr lang="es-ES" sz="2200" dirty="0">
                <a:solidFill>
                  <a:schemeClr val="bg1"/>
                </a:solidFill>
                <a:latin typeface="Graphik Regular" panose="020B0503030202060203" pitchFamily="34" charset="77"/>
              </a:rPr>
              <a:t>- Renovado portal </a:t>
            </a:r>
            <a:r>
              <a:rPr lang="en-HN" sz="2200" dirty="0">
                <a:solidFill>
                  <a:schemeClr val="bg1"/>
                </a:solidFill>
                <a:latin typeface="Graphik Regular" panose="020B0503030202060203" pitchFamily="34" charset="77"/>
              </a:rPr>
              <a:t>ONLINE de BAC </a:t>
            </a:r>
          </a:p>
          <a:p>
            <a:r>
              <a:rPr lang="en-HN" sz="2200" dirty="0">
                <a:solidFill>
                  <a:schemeClr val="bg1"/>
                </a:solidFill>
                <a:latin typeface="Graphik Regular" panose="020B0503030202060203" pitchFamily="34" charset="77"/>
              </a:rPr>
              <a:t>- Para facilitar experiencias de viajes</a:t>
            </a:r>
          </a:p>
          <a:p>
            <a:r>
              <a:rPr lang="en-HN" sz="2200" dirty="0">
                <a:solidFill>
                  <a:schemeClr val="bg1"/>
                </a:solidFill>
                <a:latin typeface="Graphik Regular" panose="020B0503030202060203" pitchFamily="34" charset="77"/>
              </a:rPr>
              <a:t>- Exclusivo para tarjetahabientes BAC</a:t>
            </a:r>
            <a:endParaRPr lang="es-ES" sz="2200" dirty="0">
              <a:solidFill>
                <a:schemeClr val="bg1"/>
              </a:solidFill>
              <a:latin typeface="Graphik Regular" panose="020B0503030202060203" pitchFamily="34" charset="77"/>
            </a:endParaRPr>
          </a:p>
          <a:p>
            <a:r>
              <a:rPr lang="es-ES" sz="2200" dirty="0">
                <a:solidFill>
                  <a:schemeClr val="bg1"/>
                </a:solidFill>
                <a:latin typeface="Graphik Regular" panose="020B0503030202060203" pitchFamily="34" charset="77"/>
              </a:rPr>
              <a:t>- </a:t>
            </a:r>
            <a:r>
              <a:rPr lang="es-ES" sz="2200" b="1" dirty="0">
                <a:solidFill>
                  <a:schemeClr val="bg1"/>
                </a:solidFill>
                <a:latin typeface="Graphik Regular" panose="020B0503030202060203" pitchFamily="34" charset="77"/>
              </a:rPr>
              <a:t>+</a:t>
            </a:r>
            <a:r>
              <a:rPr lang="es-ES" sz="2200" dirty="0">
                <a:solidFill>
                  <a:schemeClr val="bg1"/>
                </a:solidFill>
                <a:latin typeface="Graphik Regular" panose="020B0503030202060203" pitchFamily="34" charset="77"/>
              </a:rPr>
              <a:t> experiencias</a:t>
            </a:r>
          </a:p>
          <a:p>
            <a:r>
              <a:rPr lang="es-ES" sz="2200" dirty="0">
                <a:solidFill>
                  <a:schemeClr val="bg1"/>
                </a:solidFill>
                <a:latin typeface="Graphik Regular" panose="020B0503030202060203" pitchFamily="34" charset="77"/>
              </a:rPr>
              <a:t>-</a:t>
            </a:r>
            <a:r>
              <a:rPr lang="es-ES" sz="2200" b="1" dirty="0">
                <a:solidFill>
                  <a:schemeClr val="bg1"/>
                </a:solidFill>
                <a:latin typeface="Graphik Regular" panose="020B0503030202060203" pitchFamily="34" charset="77"/>
              </a:rPr>
              <a:t> +</a:t>
            </a:r>
            <a:r>
              <a:rPr lang="es-ES" sz="2200" dirty="0">
                <a:solidFill>
                  <a:schemeClr val="bg1"/>
                </a:solidFill>
                <a:latin typeface="Graphik Regular" panose="020B0503030202060203" pitchFamily="34" charset="77"/>
              </a:rPr>
              <a:t> presencia regional  </a:t>
            </a:r>
          </a:p>
          <a:p>
            <a:pPr marL="342900" indent="-342900">
              <a:buFont typeface="Wingdings" pitchFamily="2" charset="2"/>
              <a:buChar char="§"/>
            </a:pPr>
            <a:endParaRPr lang="en-HN" sz="2200" dirty="0">
              <a:solidFill>
                <a:schemeClr val="bg1"/>
              </a:solidFill>
              <a:latin typeface="Graphik Regular" panose="020B0503030202060203" pitchFamily="34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3504DE-6810-3B36-D75D-3AF389F51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89" y="1790176"/>
            <a:ext cx="3618689" cy="7774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310D55-7A28-8346-862E-54419DF04E6B}"/>
              </a:ext>
            </a:extLst>
          </p:cNvPr>
          <p:cNvCxnSpPr>
            <a:cxnSpLocks/>
          </p:cNvCxnSpPr>
          <p:nvPr/>
        </p:nvCxnSpPr>
        <p:spPr>
          <a:xfrm flipV="1">
            <a:off x="4706802" y="1328511"/>
            <a:ext cx="1172974" cy="552949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E02635-E9E8-1B41-B848-47F71D1A9AA2}"/>
              </a:ext>
            </a:extLst>
          </p:cNvPr>
          <p:cNvGrpSpPr/>
          <p:nvPr/>
        </p:nvGrpSpPr>
        <p:grpSpPr>
          <a:xfrm>
            <a:off x="8951495" y="5808368"/>
            <a:ext cx="2972268" cy="944782"/>
            <a:chOff x="8551411" y="5516879"/>
            <a:chExt cx="3373284" cy="107225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1F34789-52A5-9A4B-A55E-193584F87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25822" y="5516879"/>
              <a:ext cx="1598873" cy="101746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5D7A811-19FA-7848-B1BB-C43B3651F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51411" y="5975297"/>
              <a:ext cx="1397616" cy="559046"/>
            </a:xfrm>
            <a:prstGeom prst="rect">
              <a:avLst/>
            </a:prstGeom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07503AF-C67C-734A-8631-11ECD8C17FAA}"/>
                </a:ext>
              </a:extLst>
            </p:cNvPr>
            <p:cNvCxnSpPr>
              <a:cxnSpLocks/>
            </p:cNvCxnSpPr>
            <p:nvPr/>
          </p:nvCxnSpPr>
          <p:spPr>
            <a:xfrm>
              <a:off x="10152812" y="5784103"/>
              <a:ext cx="0" cy="80502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951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1A6A1F8-94AE-CB4C-B468-AC4039758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472"/>
            <a:ext cx="12192000" cy="47854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52026-6ABE-196F-B11C-C43C9FDCE049}"/>
              </a:ext>
            </a:extLst>
          </p:cNvPr>
          <p:cNvSpPr txBox="1"/>
          <p:nvPr/>
        </p:nvSpPr>
        <p:spPr>
          <a:xfrm>
            <a:off x="437635" y="3106441"/>
            <a:ext cx="4910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Graphik Regular" panose="020B0503030202060203" pitchFamily="34" charset="77"/>
              </a:rPr>
              <a:t>Nuestro</a:t>
            </a:r>
            <a:endParaRPr lang="en-US" sz="4000" dirty="0">
              <a:solidFill>
                <a:schemeClr val="bg1"/>
              </a:solidFill>
              <a:latin typeface="Graphik Regular" panose="020B0503030202060203" pitchFamily="34" charset="77"/>
            </a:endParaRPr>
          </a:p>
          <a:p>
            <a:endParaRPr lang="en-US" sz="4000" dirty="0">
              <a:solidFill>
                <a:schemeClr val="bg1"/>
              </a:solidFill>
              <a:latin typeface="Graphik Regular" panose="020B0503030202060203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51A23-DF81-EBBB-CAD0-213038EDD4BE}"/>
              </a:ext>
            </a:extLst>
          </p:cNvPr>
          <p:cNvSpPr txBox="1"/>
          <p:nvPr/>
        </p:nvSpPr>
        <p:spPr>
          <a:xfrm>
            <a:off x="437635" y="3668412"/>
            <a:ext cx="3624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Graphik-Semibold" panose="020B0503030202060203" pitchFamily="34" charset="77"/>
              </a:rPr>
              <a:t>OBJETIVO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9A76C-BFE9-DE70-4986-D8B69C3C0BD6}"/>
              </a:ext>
            </a:extLst>
          </p:cNvPr>
          <p:cNvSpPr txBox="1"/>
          <p:nvPr/>
        </p:nvSpPr>
        <p:spPr>
          <a:xfrm>
            <a:off x="535020" y="4973957"/>
            <a:ext cx="7801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400" spc="16" dirty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77"/>
                <a:cs typeface="Arial" panose="020B0604020202020204" pitchFamily="34" charset="0"/>
              </a:rPr>
              <a:t>Maximizar la propuesta de valor hacia nuestros clientes brindándoles mayor valor a nuestros  tarjetahabientes  viajeros</a:t>
            </a:r>
          </a:p>
          <a:p>
            <a:endParaRPr lang="en-US" sz="2400" dirty="0">
              <a:latin typeface="Graphik Regular" panose="020B0503030202060203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F54D1E-C06E-AD4F-8EE3-280E3D83D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4591742"/>
            <a:ext cx="4140000" cy="1781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9FE86A3-6215-F64F-B72D-ABB3F4E456C6}"/>
              </a:ext>
            </a:extLst>
          </p:cNvPr>
          <p:cNvGrpSpPr/>
          <p:nvPr/>
        </p:nvGrpSpPr>
        <p:grpSpPr>
          <a:xfrm>
            <a:off x="8951495" y="5804427"/>
            <a:ext cx="2972268" cy="915859"/>
            <a:chOff x="8550479" y="5520441"/>
            <a:chExt cx="3373284" cy="10394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BA6451A-2817-E44F-ABC0-B1227D77E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24890" y="5520441"/>
              <a:ext cx="1598873" cy="101746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7409B72-ABCB-DF43-BDE6-DEBF48100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50479" y="5975297"/>
              <a:ext cx="1397615" cy="559046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ECC8023-F9E5-8541-BBBB-D9476F577D7A}"/>
                </a:ext>
              </a:extLst>
            </p:cNvPr>
            <p:cNvCxnSpPr>
              <a:cxnSpLocks/>
            </p:cNvCxnSpPr>
            <p:nvPr/>
          </p:nvCxnSpPr>
          <p:spPr>
            <a:xfrm>
              <a:off x="10152812" y="5750544"/>
              <a:ext cx="0" cy="809323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787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4CD0D2A-6CE9-B6E0-6177-354253208DA3}"/>
              </a:ext>
            </a:extLst>
          </p:cNvPr>
          <p:cNvSpPr txBox="1"/>
          <p:nvPr/>
        </p:nvSpPr>
        <p:spPr>
          <a:xfrm>
            <a:off x="5939850" y="3782674"/>
            <a:ext cx="2288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raphik Regular" panose="020B0503030202060203" pitchFamily="34" charset="77"/>
              </a:rPr>
              <a:t>tarjetas</a:t>
            </a:r>
            <a:endParaRPr lang="en-HN" sz="2400" dirty="0">
              <a:solidFill>
                <a:schemeClr val="tx1">
                  <a:lumMod val="65000"/>
                  <a:lumOff val="35000"/>
                </a:schemeClr>
              </a:solidFill>
              <a:latin typeface="Graphik Regular" panose="020B0503030202060203" pitchFamily="34" charset="77"/>
            </a:endParaRPr>
          </a:p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Regular" panose="020B0503030202060203" pitchFamily="34" charset="77"/>
              </a:rPr>
              <a:t>BAC</a:t>
            </a:r>
            <a:endParaRPr lang="en-HN" sz="2400" dirty="0">
              <a:solidFill>
                <a:schemeClr val="tx1">
                  <a:lumMod val="65000"/>
                  <a:lumOff val="35000"/>
                </a:schemeClr>
              </a:solidFill>
              <a:latin typeface="Graphik Regular" panose="020B0503030202060203" pitchFamily="34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C3C0F5-0DD7-4148-A10F-D80C392BF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2" y="0"/>
            <a:ext cx="5851321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81E1E8E-3F69-BE49-A879-695852FCAAFB}"/>
              </a:ext>
            </a:extLst>
          </p:cNvPr>
          <p:cNvSpPr txBox="1"/>
          <p:nvPr/>
        </p:nvSpPr>
        <p:spPr>
          <a:xfrm>
            <a:off x="7920018" y="3305620"/>
            <a:ext cx="26217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2800" dirty="0">
                <a:highlight>
                  <a:srgbClr val="FFFF00"/>
                </a:highlight>
              </a:rPr>
              <a:t>Colocar un ícono</a:t>
            </a:r>
          </a:p>
          <a:p>
            <a:r>
              <a:rPr lang="en-HN" sz="2800" dirty="0">
                <a:highlight>
                  <a:srgbClr val="FFFF00"/>
                </a:highlight>
              </a:rPr>
              <a:t>de tarjeta BAC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4B06B46-664D-6049-A0B5-81B2F593A826}"/>
              </a:ext>
            </a:extLst>
          </p:cNvPr>
          <p:cNvGrpSpPr/>
          <p:nvPr/>
        </p:nvGrpSpPr>
        <p:grpSpPr>
          <a:xfrm>
            <a:off x="6022787" y="3404988"/>
            <a:ext cx="1626768" cy="758269"/>
            <a:chOff x="6087978" y="2965646"/>
            <a:chExt cx="1906683" cy="758269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35B34C2-9440-4A4E-8571-5B9B8B2FC7EF}"/>
                </a:ext>
              </a:extLst>
            </p:cNvPr>
            <p:cNvCxnSpPr>
              <a:cxnSpLocks/>
            </p:cNvCxnSpPr>
            <p:nvPr/>
          </p:nvCxnSpPr>
          <p:spPr>
            <a:xfrm>
              <a:off x="6087978" y="3374720"/>
              <a:ext cx="1897232" cy="0"/>
            </a:xfrm>
            <a:prstGeom prst="line">
              <a:avLst/>
            </a:prstGeom>
            <a:ln w="19050">
              <a:solidFill>
                <a:srgbClr val="0588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A58966B-B1FA-8647-A46F-ECAC14A72E1C}"/>
                </a:ext>
              </a:extLst>
            </p:cNvPr>
            <p:cNvCxnSpPr>
              <a:cxnSpLocks/>
            </p:cNvCxnSpPr>
            <p:nvPr/>
          </p:nvCxnSpPr>
          <p:spPr>
            <a:xfrm>
              <a:off x="7994661" y="2965646"/>
              <a:ext cx="0" cy="758269"/>
            </a:xfrm>
            <a:prstGeom prst="line">
              <a:avLst/>
            </a:prstGeom>
            <a:ln w="19050">
              <a:solidFill>
                <a:srgbClr val="0588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0E0DD18-9403-1646-AE37-E3F195919A51}"/>
              </a:ext>
            </a:extLst>
          </p:cNvPr>
          <p:cNvSpPr txBox="1"/>
          <p:nvPr/>
        </p:nvSpPr>
        <p:spPr>
          <a:xfrm>
            <a:off x="5933549" y="3416616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Regular" panose="020B0503030202060203" pitchFamily="34" charset="77"/>
              </a:rPr>
              <a:t>Cargo a</a:t>
            </a:r>
            <a:endParaRPr lang="en-HN" sz="24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E2D097-EE4F-D042-8728-2C44C961FEBE}"/>
              </a:ext>
            </a:extLst>
          </p:cNvPr>
          <p:cNvGrpSpPr/>
          <p:nvPr/>
        </p:nvGrpSpPr>
        <p:grpSpPr>
          <a:xfrm>
            <a:off x="8951495" y="5804427"/>
            <a:ext cx="2972268" cy="915859"/>
            <a:chOff x="8550479" y="5520441"/>
            <a:chExt cx="3373284" cy="1039426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03F69AF-6D25-E242-9F46-2379A925A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24890" y="5520441"/>
              <a:ext cx="1598873" cy="101746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D588305-A907-6747-8E50-6751759F0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50479" y="5975297"/>
              <a:ext cx="1397615" cy="559046"/>
            </a:xfrm>
            <a:prstGeom prst="rect">
              <a:avLst/>
            </a:prstGeom>
          </p:spPr>
        </p:pic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45621A7-2493-0F46-A104-B9085028D54E}"/>
                </a:ext>
              </a:extLst>
            </p:cNvPr>
            <p:cNvCxnSpPr>
              <a:cxnSpLocks/>
            </p:cNvCxnSpPr>
            <p:nvPr/>
          </p:nvCxnSpPr>
          <p:spPr>
            <a:xfrm>
              <a:off x="10152812" y="5750544"/>
              <a:ext cx="0" cy="809323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6F17E547-125B-B148-92C2-828D6DB2F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8935" y="13742"/>
            <a:ext cx="4100630" cy="95410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AC302BF-53FD-6249-863F-BF81CB03D928}"/>
              </a:ext>
            </a:extLst>
          </p:cNvPr>
          <p:cNvSpPr txBox="1"/>
          <p:nvPr/>
        </p:nvSpPr>
        <p:spPr>
          <a:xfrm>
            <a:off x="5926516" y="947403"/>
            <a:ext cx="36872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77"/>
              </a:rPr>
              <a:t>Primer y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77"/>
              </a:rPr>
              <a:t>único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77"/>
              </a:rPr>
              <a:t> portal</a:t>
            </a: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77"/>
              </a:rPr>
              <a:t>con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77"/>
              </a:rPr>
              <a:t>múltiples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Graphik Regular" panose="020B0503030202060203" pitchFamily="34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918A3E7-976F-2B4A-AF8E-E89761787611}"/>
              </a:ext>
            </a:extLst>
          </p:cNvPr>
          <p:cNvSpPr txBox="1"/>
          <p:nvPr/>
        </p:nvSpPr>
        <p:spPr>
          <a:xfrm>
            <a:off x="5301943" y="1833535"/>
            <a:ext cx="63294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0" b="1" dirty="0">
                <a:solidFill>
                  <a:srgbClr val="00A0B4"/>
                </a:solidFill>
                <a:latin typeface="Graphik-Semibold" panose="020B0503030202060203" pitchFamily="34" charset="77"/>
              </a:rPr>
              <a:t>FORMAS </a:t>
            </a:r>
            <a:r>
              <a:rPr lang="en-US" sz="4000" b="1" dirty="0">
                <a:solidFill>
                  <a:srgbClr val="00A0B4"/>
                </a:solidFill>
                <a:latin typeface="Graphik-Semibold" panose="020B0503030202060203" pitchFamily="34" charset="77"/>
              </a:rPr>
              <a:t>DE</a:t>
            </a:r>
            <a:r>
              <a:rPr lang="en-US" sz="5000" b="1" dirty="0">
                <a:solidFill>
                  <a:srgbClr val="00A0B4"/>
                </a:solidFill>
                <a:latin typeface="Graphik-Semibold" panose="020B0503030202060203" pitchFamily="34" charset="77"/>
              </a:rPr>
              <a:t> PAGO</a:t>
            </a:r>
          </a:p>
        </p:txBody>
      </p:sp>
    </p:spTree>
    <p:extLst>
      <p:ext uri="{BB962C8B-B14F-4D97-AF65-F5344CB8AC3E}">
        <p14:creationId xmlns:p14="http://schemas.microsoft.com/office/powerpoint/2010/main" val="351571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DE0CC1-7C1E-E247-8AE6-8E0E3908D348}"/>
              </a:ext>
            </a:extLst>
          </p:cNvPr>
          <p:cNvSpPr txBox="1"/>
          <p:nvPr/>
        </p:nvSpPr>
        <p:spPr>
          <a:xfrm>
            <a:off x="5915183" y="3465531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raphik Regular" panose="020B0503030202060203" pitchFamily="34" charset="77"/>
              </a:rPr>
              <a:t>Canje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raphik Regular" panose="020B0503030202060203" pitchFamily="34" charset="77"/>
              </a:rPr>
              <a:t> de:</a:t>
            </a:r>
            <a:endParaRPr lang="en-HN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359C6-8FF0-A247-B3EE-D52DFE534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439" y="3199491"/>
            <a:ext cx="1790151" cy="5051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489275-9971-9642-B92A-710A0E36C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211" y="3958960"/>
            <a:ext cx="2273382" cy="505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BBD157-3114-1743-B103-90BE5162F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508" y="4795277"/>
            <a:ext cx="3646198" cy="3514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4B3FC6-D800-7242-AA5F-176135618337}"/>
              </a:ext>
            </a:extLst>
          </p:cNvPr>
          <p:cNvSpPr txBox="1"/>
          <p:nvPr/>
        </p:nvSpPr>
        <p:spPr>
          <a:xfrm>
            <a:off x="9682607" y="3696363"/>
            <a:ext cx="2273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N" sz="2800" dirty="0">
                <a:highlight>
                  <a:srgbClr val="FFFF00"/>
                </a:highlight>
              </a:rPr>
              <a:t>Agregar el ® a Membership Rewards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920ECF-36C7-9148-956B-54D7FA94B66E}"/>
              </a:ext>
            </a:extLst>
          </p:cNvPr>
          <p:cNvGrpSpPr/>
          <p:nvPr/>
        </p:nvGrpSpPr>
        <p:grpSpPr>
          <a:xfrm>
            <a:off x="5974379" y="3155360"/>
            <a:ext cx="1620176" cy="1968863"/>
            <a:chOff x="6100081" y="4364848"/>
            <a:chExt cx="1620176" cy="196886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22B0B47-D66D-194C-BC64-959FF4AE81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0081" y="5165227"/>
              <a:ext cx="1620176" cy="0"/>
            </a:xfrm>
            <a:prstGeom prst="line">
              <a:avLst/>
            </a:prstGeom>
            <a:ln w="19050">
              <a:solidFill>
                <a:srgbClr val="0588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580E7A-8092-C84D-9ACA-E500D1EA54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4746" y="4364848"/>
              <a:ext cx="0" cy="1968863"/>
            </a:xfrm>
            <a:prstGeom prst="line">
              <a:avLst/>
            </a:prstGeom>
            <a:ln w="19050">
              <a:solidFill>
                <a:srgbClr val="0588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F6E484-C7F5-214E-B7BB-45B850750569}"/>
              </a:ext>
            </a:extLst>
          </p:cNvPr>
          <p:cNvGrpSpPr/>
          <p:nvPr/>
        </p:nvGrpSpPr>
        <p:grpSpPr>
          <a:xfrm>
            <a:off x="8951495" y="5804427"/>
            <a:ext cx="2972268" cy="915859"/>
            <a:chOff x="8550479" y="5520441"/>
            <a:chExt cx="3373284" cy="10394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638976A-78E8-C84B-9A3A-26D3EAA90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24890" y="5520441"/>
              <a:ext cx="1598873" cy="10174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A9FE29-FDC9-8042-BEA2-7B4F4F631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50479" y="5975297"/>
              <a:ext cx="1397615" cy="559046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0E2365-C6EF-A747-B8BF-428FB75BA2DA}"/>
                </a:ext>
              </a:extLst>
            </p:cNvPr>
            <p:cNvCxnSpPr>
              <a:cxnSpLocks/>
            </p:cNvCxnSpPr>
            <p:nvPr/>
          </p:nvCxnSpPr>
          <p:spPr>
            <a:xfrm>
              <a:off x="10152812" y="5750544"/>
              <a:ext cx="0" cy="809323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F6478578-BFF4-9440-8B30-4D1B930883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8935" y="13742"/>
            <a:ext cx="4100630" cy="9541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5FCDA0-C571-D940-9627-CED47C5DDD73}"/>
              </a:ext>
            </a:extLst>
          </p:cNvPr>
          <p:cNvSpPr txBox="1"/>
          <p:nvPr/>
        </p:nvSpPr>
        <p:spPr>
          <a:xfrm>
            <a:off x="1201815" y="2660796"/>
            <a:ext cx="1995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N" sz="2800" dirty="0">
                <a:highlight>
                  <a:srgbClr val="FFFF00"/>
                </a:highlight>
              </a:rPr>
              <a:t>Agregar foto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55D252-4240-C043-8463-1B7BD948E2C3}"/>
              </a:ext>
            </a:extLst>
          </p:cNvPr>
          <p:cNvSpPr txBox="1"/>
          <p:nvPr/>
        </p:nvSpPr>
        <p:spPr>
          <a:xfrm>
            <a:off x="5926516" y="947403"/>
            <a:ext cx="36872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77"/>
              </a:rPr>
              <a:t>Primer y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77"/>
              </a:rPr>
              <a:t>único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77"/>
              </a:rPr>
              <a:t> portal</a:t>
            </a:r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77"/>
              </a:rPr>
              <a:t>con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77"/>
              </a:rPr>
              <a:t>múltiples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Graphik Regular" panose="020B0503030202060203" pitchFamily="34" charset="7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DCFF27-4ABE-754E-A936-1A538B5C0F56}"/>
              </a:ext>
            </a:extLst>
          </p:cNvPr>
          <p:cNvSpPr txBox="1"/>
          <p:nvPr/>
        </p:nvSpPr>
        <p:spPr>
          <a:xfrm>
            <a:off x="5301943" y="1833535"/>
            <a:ext cx="63294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0" b="1" dirty="0">
                <a:solidFill>
                  <a:srgbClr val="00A0B4"/>
                </a:solidFill>
                <a:latin typeface="Graphik-Semibold" panose="020B0503030202060203" pitchFamily="34" charset="77"/>
              </a:rPr>
              <a:t>FORMAS </a:t>
            </a:r>
            <a:r>
              <a:rPr lang="en-US" sz="4000" b="1" dirty="0">
                <a:solidFill>
                  <a:srgbClr val="00A0B4"/>
                </a:solidFill>
                <a:latin typeface="Graphik-Semibold" panose="020B0503030202060203" pitchFamily="34" charset="77"/>
              </a:rPr>
              <a:t>DE</a:t>
            </a:r>
            <a:r>
              <a:rPr lang="en-US" sz="5000" b="1" dirty="0">
                <a:solidFill>
                  <a:srgbClr val="00A0B4"/>
                </a:solidFill>
                <a:latin typeface="Graphik-Semibold" panose="020B0503030202060203" pitchFamily="34" charset="77"/>
              </a:rPr>
              <a:t> PAGO</a:t>
            </a:r>
          </a:p>
        </p:txBody>
      </p:sp>
    </p:spTree>
    <p:extLst>
      <p:ext uri="{BB962C8B-B14F-4D97-AF65-F5344CB8AC3E}">
        <p14:creationId xmlns:p14="http://schemas.microsoft.com/office/powerpoint/2010/main" val="3674919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573</Words>
  <Application>Microsoft Macintosh PowerPoint</Application>
  <PresentationFormat>Widescreen</PresentationFormat>
  <Paragraphs>139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Graphik</vt:lpstr>
      <vt:lpstr>Graphik Medium</vt:lpstr>
      <vt:lpstr>Graphik Regular</vt:lpstr>
      <vt:lpstr>GRAPHIK-SEMIBOLD</vt:lpstr>
      <vt:lpstr>GRAPHIK-SEMIBOLD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Medina </dc:creator>
  <cp:lastModifiedBy>Microsoft Office User</cp:lastModifiedBy>
  <cp:revision>85</cp:revision>
  <dcterms:created xsi:type="dcterms:W3CDTF">2024-10-17T21:59:24Z</dcterms:created>
  <dcterms:modified xsi:type="dcterms:W3CDTF">2024-10-21T19:55:11Z</dcterms:modified>
</cp:coreProperties>
</file>