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Ex2.xml" ContentType="application/vnd.ms-office.chartex+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charts/style4.xml" ContentType="application/vnd.ms-office.chartstyle+xml"/>
  <Override PartName="/ppt/charts/colors4.xml" ContentType="application/vnd.ms-office.chartcolorstyle+xml"/>
  <Override PartName="/ppt/charts/chart3.xml" ContentType="application/vnd.openxmlformats-officedocument.drawingml.chart+xml"/>
  <Override PartName="/ppt/charts/style5.xml" ContentType="application/vnd.ms-office.chartstyle+xml"/>
  <Override PartName="/ppt/charts/colors5.xml" ContentType="application/vnd.ms-office.chartcolorstyle+xml"/>
  <Override PartName="/ppt/charts/chart4.xml" ContentType="application/vnd.openxmlformats-officedocument.drawingml.chart+xml"/>
  <Override PartName="/ppt/charts/style6.xml" ContentType="application/vnd.ms-office.chartstyle+xml"/>
  <Override PartName="/ppt/charts/colors6.xml" ContentType="application/vnd.ms-office.chartcolorstyle+xml"/>
  <Override PartName="/ppt/charts/chart5.xml" ContentType="application/vnd.openxmlformats-officedocument.drawingml.chart+xml"/>
  <Override PartName="/ppt/charts/style7.xml" ContentType="application/vnd.ms-office.chartstyle+xml"/>
  <Override PartName="/ppt/charts/colors7.xml" ContentType="application/vnd.ms-office.chartcolorstyle+xml"/>
  <Override PartName="/ppt/charts/chart6.xml" ContentType="application/vnd.openxmlformats-officedocument.drawingml.chart+xml"/>
  <Override PartName="/ppt/charts/style8.xml" ContentType="application/vnd.ms-office.chartstyle+xml"/>
  <Override PartName="/ppt/charts/colors8.xml" ContentType="application/vnd.ms-office.chartcolorstyle+xml"/>
  <Override PartName="/ppt/charts/chart7.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9.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0.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1.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2.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3.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4.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5.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6.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7.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18.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1.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2.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5"/>
  </p:notesMasterIdLst>
  <p:sldIdLst>
    <p:sldId id="1167" r:id="rId2"/>
    <p:sldId id="1260" r:id="rId3"/>
    <p:sldId id="1273" r:id="rId4"/>
    <p:sldId id="1274" r:id="rId5"/>
    <p:sldId id="1275" r:id="rId6"/>
    <p:sldId id="1276" r:id="rId7"/>
    <p:sldId id="1279" r:id="rId8"/>
    <p:sldId id="1267" r:id="rId9"/>
    <p:sldId id="1271" r:id="rId10"/>
    <p:sldId id="1269" r:id="rId11"/>
    <p:sldId id="1277" r:id="rId12"/>
    <p:sldId id="1278" r:id="rId13"/>
    <p:sldId id="1021" r:id="rId1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blo Paniagua" initials="PP" lastIdx="1" clrIdx="0"/>
  <p:cmAuthor id="2" name="Indira Martinez" initials="IM" lastIdx="3" clrIdx="1">
    <p:extLst>
      <p:ext uri="{19B8F6BF-5375-455C-9EA6-DF929625EA0E}">
        <p15:presenceInfo xmlns:p15="http://schemas.microsoft.com/office/powerpoint/2012/main" userId="5b1121309591756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7F0E"/>
    <a:srgbClr val="5EC9DA"/>
    <a:srgbClr val="F1E70C"/>
    <a:srgbClr val="B8E8FF"/>
    <a:srgbClr val="003CB4"/>
    <a:srgbClr val="6CDDF0"/>
    <a:srgbClr val="003DB6"/>
    <a:srgbClr val="009193"/>
    <a:srgbClr val="FF4CE2"/>
    <a:srgbClr val="39CC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34" autoAdjust="0"/>
    <p:restoredTop sz="95055"/>
  </p:normalViewPr>
  <p:slideViewPr>
    <p:cSldViewPr snapToGrid="0">
      <p:cViewPr varScale="1">
        <p:scale>
          <a:sx n="114" d="100"/>
          <a:sy n="114" d="100"/>
        </p:scale>
        <p:origin x="528" y="176"/>
      </p:cViewPr>
      <p:guideLst>
        <p:guide orient="horz" pos="2136"/>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Users/elia/Desktop/ARCHIVO%202024/CLIENTES/B/BAC/CASABAC/ANALISIS%20COMPETENICA%20PRESTAMOS%20VIVIENDA/EXCEL%20PARA%20GRAFICO.xlsx" TargetMode="External"/></Relationships>
</file>

<file path=ppt/charts/_rels/chart10.xml.rels><?xml version="1.0" encoding="UTF-8" standalone="yes"?>
<Relationships xmlns="http://schemas.openxmlformats.org/package/2006/relationships"><Relationship Id="rId3" Type="http://schemas.openxmlformats.org/officeDocument/2006/relationships/package" Target="../embeddings/Hoja_de_c_lculo_de_Microsoft_Excel8.xlsx"/><Relationship Id="rId2" Type="http://schemas.microsoft.com/office/2011/relationships/chartColorStyle" Target="colors12.xml"/><Relationship Id="rId1" Type="http://schemas.microsoft.com/office/2011/relationships/chartStyle" Target="style12.xml"/></Relationships>
</file>

<file path=ppt/charts/_rels/chart11.xml.rels><?xml version="1.0" encoding="UTF-8" standalone="yes"?>
<Relationships xmlns="http://schemas.openxmlformats.org/package/2006/relationships"><Relationship Id="rId3" Type="http://schemas.openxmlformats.org/officeDocument/2006/relationships/package" Target="../embeddings/Hoja_de_c_lculo_de_Microsoft_Excel9.xlsx"/><Relationship Id="rId2" Type="http://schemas.microsoft.com/office/2011/relationships/chartColorStyle" Target="colors13.xml"/><Relationship Id="rId1" Type="http://schemas.microsoft.com/office/2011/relationships/chartStyle" Target="style13.xml"/></Relationships>
</file>

<file path=ppt/charts/_rels/chart12.xml.rels><?xml version="1.0" encoding="UTF-8" standalone="yes"?>
<Relationships xmlns="http://schemas.openxmlformats.org/package/2006/relationships"><Relationship Id="rId3" Type="http://schemas.openxmlformats.org/officeDocument/2006/relationships/package" Target="../embeddings/Hoja_de_c_lculo_de_Microsoft_Excel10.xlsx"/><Relationship Id="rId2" Type="http://schemas.microsoft.com/office/2011/relationships/chartColorStyle" Target="colors14.xml"/><Relationship Id="rId1" Type="http://schemas.microsoft.com/office/2011/relationships/chartStyle" Target="style14.xml"/></Relationships>
</file>

<file path=ppt/charts/_rels/chart13.xml.rels><?xml version="1.0" encoding="UTF-8" standalone="yes"?>
<Relationships xmlns="http://schemas.openxmlformats.org/package/2006/relationships"><Relationship Id="rId3" Type="http://schemas.openxmlformats.org/officeDocument/2006/relationships/package" Target="../embeddings/Hoja_de_c_lculo_de_Microsoft_Excel11.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2.xml"/></Relationships>
</file>

<file path=ppt/charts/_rels/chart14.xml.rels><?xml version="1.0" encoding="UTF-8" standalone="yes"?>
<Relationships xmlns="http://schemas.openxmlformats.org/package/2006/relationships"><Relationship Id="rId3" Type="http://schemas.openxmlformats.org/officeDocument/2006/relationships/package" Target="../embeddings/Hoja_de_c_lculo_de_Microsoft_Excel12.xlsx"/><Relationship Id="rId2" Type="http://schemas.microsoft.com/office/2011/relationships/chartColorStyle" Target="colors16.xml"/><Relationship Id="rId1" Type="http://schemas.microsoft.com/office/2011/relationships/chartStyle" Target="style16.xml"/></Relationships>
</file>

<file path=ppt/charts/_rels/chart15.xml.rels><?xml version="1.0" encoding="UTF-8" standalone="yes"?>
<Relationships xmlns="http://schemas.openxmlformats.org/package/2006/relationships"><Relationship Id="rId3" Type="http://schemas.openxmlformats.org/officeDocument/2006/relationships/package" Target="../embeddings/Hoja_de_c_lculo_de_Microsoft_Excel13.xlsx"/><Relationship Id="rId2" Type="http://schemas.microsoft.com/office/2011/relationships/chartColorStyle" Target="colors17.xml"/><Relationship Id="rId1" Type="http://schemas.microsoft.com/office/2011/relationships/chartStyle" Target="style17.xml"/></Relationships>
</file>

<file path=ppt/charts/_rels/chart16.xml.rels><?xml version="1.0" encoding="UTF-8" standalone="yes"?>
<Relationships xmlns="http://schemas.openxmlformats.org/package/2006/relationships"><Relationship Id="rId3" Type="http://schemas.openxmlformats.org/officeDocument/2006/relationships/package" Target="../embeddings/Hoja_de_c_lculo_de_Microsoft_Excel14.xlsx"/><Relationship Id="rId2" Type="http://schemas.microsoft.com/office/2011/relationships/chartColorStyle" Target="colors18.xml"/><Relationship Id="rId1" Type="http://schemas.microsoft.com/office/2011/relationships/chartStyle" Target="style18.xml"/></Relationships>
</file>

<file path=ppt/charts/_rels/chart17.xml.rels><?xml version="1.0" encoding="UTF-8" standalone="yes"?>
<Relationships xmlns="http://schemas.openxmlformats.org/package/2006/relationships"><Relationship Id="rId3" Type="http://schemas.openxmlformats.org/officeDocument/2006/relationships/package" Target="../embeddings/Hoja_de_c_lculo_de_Microsoft_Excel15.xlsx"/><Relationship Id="rId2" Type="http://schemas.microsoft.com/office/2011/relationships/chartColorStyle" Target="colors19.xml"/><Relationship Id="rId1" Type="http://schemas.microsoft.com/office/2011/relationships/chartStyle" Target="style19.xml"/></Relationships>
</file>

<file path=ppt/charts/_rels/chart18.xml.rels><?xml version="1.0" encoding="UTF-8" standalone="yes"?>
<Relationships xmlns="http://schemas.openxmlformats.org/package/2006/relationships"><Relationship Id="rId3" Type="http://schemas.openxmlformats.org/officeDocument/2006/relationships/package" Target="../embeddings/Hoja_de_c_lculo_de_Microsoft_Excel16.xlsx"/><Relationship Id="rId2" Type="http://schemas.microsoft.com/office/2011/relationships/chartColorStyle" Target="colors20.xml"/><Relationship Id="rId1" Type="http://schemas.microsoft.com/office/2011/relationships/chartStyle" Target="style20.xml"/></Relationships>
</file>

<file path=ppt/charts/_rels/chart19.xml.rels><?xml version="1.0" encoding="UTF-8" standalone="yes"?>
<Relationships xmlns="http://schemas.openxmlformats.org/package/2006/relationships"><Relationship Id="rId3" Type="http://schemas.openxmlformats.org/officeDocument/2006/relationships/package" Target="../embeddings/Hoja_de_c_lculo_de_Microsoft_Excel17.xlsx"/><Relationship Id="rId2" Type="http://schemas.microsoft.com/office/2011/relationships/chartColorStyle" Target="colors21.xml"/><Relationship Id="rId1" Type="http://schemas.microsoft.com/office/2011/relationships/chartStyle" Target="style2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4.xml"/><Relationship Id="rId1" Type="http://schemas.microsoft.com/office/2011/relationships/chartStyle" Target="style4.xml"/></Relationships>
</file>

<file path=ppt/charts/_rels/chart20.xml.rels><?xml version="1.0" encoding="UTF-8" standalone="yes"?>
<Relationships xmlns="http://schemas.openxmlformats.org/package/2006/relationships"><Relationship Id="rId3" Type="http://schemas.openxmlformats.org/officeDocument/2006/relationships/package" Target="../embeddings/Hoja_de_c_lculo_de_Microsoft_Excel18.xlsx"/><Relationship Id="rId2" Type="http://schemas.microsoft.com/office/2011/relationships/chartColorStyle" Target="colors22.xml"/><Relationship Id="rId1" Type="http://schemas.microsoft.com/office/2011/relationships/chartStyle" Target="style22.xml"/></Relationships>
</file>

<file path=ppt/charts/_rels/chart21.xml.rels><?xml version="1.0" encoding="UTF-8" standalone="yes"?>
<Relationships xmlns="http://schemas.openxmlformats.org/package/2006/relationships"><Relationship Id="rId3" Type="http://schemas.openxmlformats.org/officeDocument/2006/relationships/package" Target="../embeddings/Hoja_de_c_lculo_de_Microsoft_Excel19.xlsx"/><Relationship Id="rId2" Type="http://schemas.microsoft.com/office/2011/relationships/chartColorStyle" Target="colors23.xml"/><Relationship Id="rId1" Type="http://schemas.microsoft.com/office/2011/relationships/chartStyle" Target="style23.xml"/></Relationships>
</file>

<file path=ppt/charts/_rels/chart22.xml.rels><?xml version="1.0" encoding="UTF-8" standalone="yes"?>
<Relationships xmlns="http://schemas.openxmlformats.org/package/2006/relationships"><Relationship Id="rId3" Type="http://schemas.openxmlformats.org/officeDocument/2006/relationships/package" Target="../embeddings/Hoja_de_c_lculo_de_Microsoft_Excel20.xlsx"/><Relationship Id="rId2" Type="http://schemas.microsoft.com/office/2011/relationships/chartColorStyle" Target="colors24.xml"/><Relationship Id="rId1" Type="http://schemas.microsoft.com/office/2011/relationships/chartStyle" Target="style24.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5.xml"/><Relationship Id="rId1" Type="http://schemas.microsoft.com/office/2011/relationships/chartStyle" Target="style5.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6.xml"/><Relationship Id="rId1" Type="http://schemas.microsoft.com/office/2011/relationships/chartStyle" Target="style6.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7.xml"/><Relationship Id="rId1" Type="http://schemas.microsoft.com/office/2011/relationships/chartStyle" Target="style7.xm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8.xml"/><Relationship Id="rId1" Type="http://schemas.microsoft.com/office/2011/relationships/chartStyle" Target="style8.xml"/></Relationships>
</file>

<file path=ppt/charts/_rels/chart7.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package" Target="../embeddings/Hoja_de_c_lculo_de_Microsoft_Excel6.xlsx"/><Relationship Id="rId2" Type="http://schemas.microsoft.com/office/2011/relationships/chartColorStyle" Target="colors10.xml"/><Relationship Id="rId1" Type="http://schemas.microsoft.com/office/2011/relationships/chartStyle" Target="style10.xml"/></Relationships>
</file>

<file path=ppt/charts/_rels/chart9.xml.rels><?xml version="1.0" encoding="UTF-8" standalone="yes"?>
<Relationships xmlns="http://schemas.openxmlformats.org/package/2006/relationships"><Relationship Id="rId3" Type="http://schemas.openxmlformats.org/officeDocument/2006/relationships/package" Target="../embeddings/Hoja_de_c_lculo_de_Microsoft_Excel7.xlsx"/><Relationship Id="rId2" Type="http://schemas.microsoft.com/office/2011/relationships/chartColorStyle" Target="colors11.xml"/><Relationship Id="rId1" Type="http://schemas.microsoft.com/office/2011/relationships/chartStyle" Target="style11.xml"/></Relationships>
</file>

<file path=ppt/charts/_rels/chartEx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s>
</file>

<file path=ppt/charts/_rels/chartEx2.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Users/elia/Desktop/REPORTE%20COMPE%20BAC%202024/Data%20Sec%20Finan%202024.xlsx" TargetMode="External"/><Relationship Id="rId4"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Hoja1!$A$4</c:f>
              <c:strCache>
                <c:ptCount val="1"/>
                <c:pt idx="0">
                  <c:v>Banpais</c:v>
                </c:pt>
              </c:strCache>
            </c:strRef>
          </c:tx>
          <c:spPr>
            <a:ln w="28575" cap="rnd">
              <a:solidFill>
                <a:srgbClr val="E5C243"/>
              </a:solidFill>
              <a:round/>
            </a:ln>
            <a:effectLst/>
          </c:spPr>
          <c:marker>
            <c:symbol val="none"/>
          </c:marker>
          <c:cat>
            <c:multiLvlStrRef>
              <c:f>Hoja1!$B$2:$S$3</c:f>
              <c:multiLvlStrCache>
                <c:ptCount val="18"/>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lvl>
                <c:lvl>
                  <c:pt idx="0">
                    <c:v>2023</c:v>
                  </c:pt>
                  <c:pt idx="12">
                    <c:v>2024</c:v>
                  </c:pt>
                </c:lvl>
              </c:multiLvlStrCache>
            </c:multiLvlStrRef>
          </c:cat>
          <c:val>
            <c:numRef>
              <c:f>Hoja1!$B$4:$S$4</c:f>
              <c:numCache>
                <c:formatCode>0,\K</c:formatCode>
                <c:ptCount val="18"/>
                <c:pt idx="0">
                  <c:v>12911.7344890653</c:v>
                </c:pt>
                <c:pt idx="1">
                  <c:v>150226.24282793395</c:v>
                </c:pt>
                <c:pt idx="2">
                  <c:v>77050.932935141391</c:v>
                </c:pt>
                <c:pt idx="3">
                  <c:v>100210.24890797067</c:v>
                </c:pt>
                <c:pt idx="4">
                  <c:v>97350.360529324753</c:v>
                </c:pt>
                <c:pt idx="5">
                  <c:v>154816.82916663022</c:v>
                </c:pt>
                <c:pt idx="6">
                  <c:v>184023.303985459</c:v>
                </c:pt>
                <c:pt idx="7">
                  <c:v>136644.73337088479</c:v>
                </c:pt>
                <c:pt idx="8">
                  <c:v>210848.16514948689</c:v>
                </c:pt>
                <c:pt idx="9">
                  <c:v>222231.04188714232</c:v>
                </c:pt>
                <c:pt idx="10">
                  <c:v>233495.75671892142</c:v>
                </c:pt>
                <c:pt idx="11">
                  <c:v>287016.64558066125</c:v>
                </c:pt>
                <c:pt idx="12">
                  <c:v>193398.9663362439</c:v>
                </c:pt>
                <c:pt idx="13">
                  <c:v>668040.83266195131</c:v>
                </c:pt>
                <c:pt idx="14">
                  <c:v>405083.70939093194</c:v>
                </c:pt>
                <c:pt idx="15">
                  <c:v>156824.9471934656</c:v>
                </c:pt>
                <c:pt idx="16">
                  <c:v>82643.1830241016</c:v>
                </c:pt>
                <c:pt idx="17">
                  <c:v>4637.991865802398</c:v>
                </c:pt>
              </c:numCache>
            </c:numRef>
          </c:val>
          <c:smooth val="0"/>
          <c:extLst>
            <c:ext xmlns:c16="http://schemas.microsoft.com/office/drawing/2014/chart" uri="{C3380CC4-5D6E-409C-BE32-E72D297353CC}">
              <c16:uniqueId val="{00000000-4B3C-AF4A-9925-E5970BE27969}"/>
            </c:ext>
          </c:extLst>
        </c:ser>
        <c:ser>
          <c:idx val="1"/>
          <c:order val="1"/>
          <c:tx>
            <c:strRef>
              <c:f>Hoja1!$A$5</c:f>
              <c:strCache>
                <c:ptCount val="1"/>
                <c:pt idx="0">
                  <c:v>Davivienda</c:v>
                </c:pt>
              </c:strCache>
            </c:strRef>
          </c:tx>
          <c:spPr>
            <a:ln w="28575" cap="rnd">
              <a:solidFill>
                <a:srgbClr val="FF0000"/>
              </a:solidFill>
              <a:round/>
            </a:ln>
            <a:effectLst/>
          </c:spPr>
          <c:marker>
            <c:symbol val="none"/>
          </c:marker>
          <c:cat>
            <c:multiLvlStrRef>
              <c:f>Hoja1!$B$2:$S$3</c:f>
              <c:multiLvlStrCache>
                <c:ptCount val="18"/>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lvl>
                <c:lvl>
                  <c:pt idx="0">
                    <c:v>2023</c:v>
                  </c:pt>
                  <c:pt idx="12">
                    <c:v>2024</c:v>
                  </c:pt>
                </c:lvl>
              </c:multiLvlStrCache>
            </c:multiLvlStrRef>
          </c:cat>
          <c:val>
            <c:numRef>
              <c:f>Hoja1!$B$5:$S$5</c:f>
              <c:numCache>
                <c:formatCode>0,\K</c:formatCode>
                <c:ptCount val="18"/>
                <c:pt idx="0">
                  <c:v>14706.780503398766</c:v>
                </c:pt>
                <c:pt idx="1">
                  <c:v>24546.557897624869</c:v>
                </c:pt>
                <c:pt idx="2">
                  <c:v>21135.095020435456</c:v>
                </c:pt>
                <c:pt idx="3">
                  <c:v>2957.9902406637902</c:v>
                </c:pt>
                <c:pt idx="8">
                  <c:v>0</c:v>
                </c:pt>
                <c:pt idx="9">
                  <c:v>2949.79298369048</c:v>
                </c:pt>
                <c:pt idx="10">
                  <c:v>6633.9341282741107</c:v>
                </c:pt>
                <c:pt idx="11">
                  <c:v>7969.0627318631059</c:v>
                </c:pt>
                <c:pt idx="12">
                  <c:v>2292.6854650225296</c:v>
                </c:pt>
                <c:pt idx="13">
                  <c:v>8248.2369292283911</c:v>
                </c:pt>
                <c:pt idx="14">
                  <c:v>2947.1605686756902</c:v>
                </c:pt>
                <c:pt idx="15">
                  <c:v>0</c:v>
                </c:pt>
                <c:pt idx="16">
                  <c:v>6822.0607479017899</c:v>
                </c:pt>
                <c:pt idx="17">
                  <c:v>5014.0817186863796</c:v>
                </c:pt>
              </c:numCache>
            </c:numRef>
          </c:val>
          <c:smooth val="0"/>
          <c:extLst>
            <c:ext xmlns:c16="http://schemas.microsoft.com/office/drawing/2014/chart" uri="{C3380CC4-5D6E-409C-BE32-E72D297353CC}">
              <c16:uniqueId val="{00000001-4B3C-AF4A-9925-E5970BE27969}"/>
            </c:ext>
          </c:extLst>
        </c:ser>
        <c:ser>
          <c:idx val="2"/>
          <c:order val="2"/>
          <c:tx>
            <c:strRef>
              <c:f>Hoja1!$A$6</c:f>
              <c:strCache>
                <c:ptCount val="1"/>
                <c:pt idx="0">
                  <c:v>BAC</c:v>
                </c:pt>
              </c:strCache>
            </c:strRef>
          </c:tx>
          <c:spPr>
            <a:ln w="28575" cap="rnd">
              <a:solidFill>
                <a:srgbClr val="C00000"/>
              </a:solidFill>
              <a:round/>
            </a:ln>
            <a:effectLst/>
          </c:spPr>
          <c:marker>
            <c:symbol val="circle"/>
            <c:size val="8"/>
            <c:spPr>
              <a:solidFill>
                <a:srgbClr val="C00000"/>
              </a:solidFill>
              <a:ln w="9525">
                <a:solidFill>
                  <a:schemeClr val="accent3"/>
                </a:solidFill>
              </a:ln>
              <a:effectLst/>
            </c:spPr>
          </c:marker>
          <c:cat>
            <c:multiLvlStrRef>
              <c:f>Hoja1!$B$2:$S$3</c:f>
              <c:multiLvlStrCache>
                <c:ptCount val="18"/>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lvl>
                <c:lvl>
                  <c:pt idx="0">
                    <c:v>2023</c:v>
                  </c:pt>
                  <c:pt idx="12">
                    <c:v>2024</c:v>
                  </c:pt>
                </c:lvl>
              </c:multiLvlStrCache>
            </c:multiLvlStrRef>
          </c:cat>
          <c:val>
            <c:numRef>
              <c:f>Hoja1!$B$6:$S$6</c:f>
              <c:numCache>
                <c:formatCode>0,\K</c:formatCode>
                <c:ptCount val="18"/>
                <c:pt idx="0">
                  <c:v>1918.1697137885985</c:v>
                </c:pt>
                <c:pt idx="1">
                  <c:v>8800.1454230981835</c:v>
                </c:pt>
                <c:pt idx="2">
                  <c:v>2399.9233296604471</c:v>
                </c:pt>
                <c:pt idx="3">
                  <c:v>482.4882982298866</c:v>
                </c:pt>
                <c:pt idx="4">
                  <c:v>4.4900933641440908</c:v>
                </c:pt>
                <c:pt idx="5">
                  <c:v>8651.4010063725964</c:v>
                </c:pt>
                <c:pt idx="6">
                  <c:v>1765.0920963834685</c:v>
                </c:pt>
                <c:pt idx="7">
                  <c:v>4.4691074168656497</c:v>
                </c:pt>
                <c:pt idx="8">
                  <c:v>9030.8515387181815</c:v>
                </c:pt>
                <c:pt idx="9">
                  <c:v>5709.9023929169098</c:v>
                </c:pt>
                <c:pt idx="10">
                  <c:v>1.4850076396217999</c:v>
                </c:pt>
                <c:pt idx="11">
                  <c:v>0</c:v>
                </c:pt>
                <c:pt idx="12">
                  <c:v>7690.7330215254005</c:v>
                </c:pt>
                <c:pt idx="13">
                  <c:v>112624.32543801451</c:v>
                </c:pt>
                <c:pt idx="14">
                  <c:v>124812.83146391436</c:v>
                </c:pt>
                <c:pt idx="15">
                  <c:v>8227.9858964204923</c:v>
                </c:pt>
                <c:pt idx="16">
                  <c:v>5579.2398945696232</c:v>
                </c:pt>
                <c:pt idx="17">
                  <c:v>7177.623581837347</c:v>
                </c:pt>
              </c:numCache>
            </c:numRef>
          </c:val>
          <c:smooth val="0"/>
          <c:extLst>
            <c:ext xmlns:c16="http://schemas.microsoft.com/office/drawing/2014/chart" uri="{C3380CC4-5D6E-409C-BE32-E72D297353CC}">
              <c16:uniqueId val="{00000002-4B3C-AF4A-9925-E5970BE27969}"/>
            </c:ext>
          </c:extLst>
        </c:ser>
        <c:ser>
          <c:idx val="3"/>
          <c:order val="3"/>
          <c:tx>
            <c:strRef>
              <c:f>Hoja1!$A$7</c:f>
              <c:strCache>
                <c:ptCount val="1"/>
                <c:pt idx="0">
                  <c:v>Atlántida</c:v>
                </c:pt>
              </c:strCache>
            </c:strRef>
          </c:tx>
          <c:spPr>
            <a:ln w="28575" cap="rnd">
              <a:solidFill>
                <a:srgbClr val="000000">
                  <a:lumMod val="50000"/>
                  <a:lumOff val="50000"/>
                </a:srgbClr>
              </a:solidFill>
              <a:round/>
            </a:ln>
            <a:effectLst/>
          </c:spPr>
          <c:marker>
            <c:symbol val="none"/>
          </c:marker>
          <c:cat>
            <c:multiLvlStrRef>
              <c:f>Hoja1!$B$2:$S$3</c:f>
              <c:multiLvlStrCache>
                <c:ptCount val="18"/>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lvl>
                <c:lvl>
                  <c:pt idx="0">
                    <c:v>2023</c:v>
                  </c:pt>
                  <c:pt idx="12">
                    <c:v>2024</c:v>
                  </c:pt>
                </c:lvl>
              </c:multiLvlStrCache>
            </c:multiLvlStrRef>
          </c:cat>
          <c:val>
            <c:numRef>
              <c:f>Hoja1!$B$7:$S$7</c:f>
              <c:numCache>
                <c:formatCode>General</c:formatCode>
                <c:ptCount val="18"/>
                <c:pt idx="2" formatCode="0,\K">
                  <c:v>3691.2744599665398</c:v>
                </c:pt>
                <c:pt idx="3" formatCode="0,\K">
                  <c:v>6537.6460126758957</c:v>
                </c:pt>
                <c:pt idx="4" formatCode="0,\K">
                  <c:v>7935.2195453600798</c:v>
                </c:pt>
                <c:pt idx="5" formatCode="0,\K">
                  <c:v>4486.6770368728603</c:v>
                </c:pt>
                <c:pt idx="6" formatCode="0,\K">
                  <c:v>199.19279761121501</c:v>
                </c:pt>
                <c:pt idx="7" formatCode="0,\K">
                  <c:v>3351.8305626492502</c:v>
                </c:pt>
              </c:numCache>
            </c:numRef>
          </c:val>
          <c:smooth val="0"/>
          <c:extLst>
            <c:ext xmlns:c16="http://schemas.microsoft.com/office/drawing/2014/chart" uri="{C3380CC4-5D6E-409C-BE32-E72D297353CC}">
              <c16:uniqueId val="{00000003-4B3C-AF4A-9925-E5970BE27969}"/>
            </c:ext>
          </c:extLst>
        </c:ser>
        <c:ser>
          <c:idx val="4"/>
          <c:order val="4"/>
          <c:tx>
            <c:strRef>
              <c:f>Hoja1!$A$8</c:f>
              <c:strCache>
                <c:ptCount val="1"/>
                <c:pt idx="0">
                  <c:v>Ficohsa</c:v>
                </c:pt>
              </c:strCache>
            </c:strRef>
          </c:tx>
          <c:spPr>
            <a:ln w="28575" cap="rnd">
              <a:solidFill>
                <a:srgbClr val="5EC9DA"/>
              </a:solidFill>
              <a:round/>
            </a:ln>
            <a:effectLst/>
          </c:spPr>
          <c:marker>
            <c:symbol val="none"/>
          </c:marker>
          <c:cat>
            <c:multiLvlStrRef>
              <c:f>Hoja1!$B$2:$S$3</c:f>
              <c:multiLvlStrCache>
                <c:ptCount val="18"/>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lvl>
                <c:lvl>
                  <c:pt idx="0">
                    <c:v>2023</c:v>
                  </c:pt>
                  <c:pt idx="12">
                    <c:v>2024</c:v>
                  </c:pt>
                </c:lvl>
              </c:multiLvlStrCache>
            </c:multiLvlStrRef>
          </c:cat>
          <c:val>
            <c:numRef>
              <c:f>Hoja1!$B$8:$S$8</c:f>
              <c:numCache>
                <c:formatCode>General</c:formatCode>
                <c:ptCount val="18"/>
                <c:pt idx="0" formatCode="0,\K">
                  <c:v>9191.6108306107944</c:v>
                </c:pt>
                <c:pt idx="4" formatCode="0,\K">
                  <c:v>5560.6540792477945</c:v>
                </c:pt>
                <c:pt idx="5" formatCode="0,\K">
                  <c:v>1416.2400006754469</c:v>
                </c:pt>
                <c:pt idx="11" formatCode="0,\K">
                  <c:v>0</c:v>
                </c:pt>
                <c:pt idx="12" formatCode="0,\K">
                  <c:v>67254.335926752974</c:v>
                </c:pt>
                <c:pt idx="13" formatCode="0,\K">
                  <c:v>139519.13696973879</c:v>
                </c:pt>
                <c:pt idx="14" formatCode="0,\K">
                  <c:v>81.978024060003605</c:v>
                </c:pt>
                <c:pt idx="17" formatCode="0,\K">
                  <c:v>5625.1602816578506</c:v>
                </c:pt>
              </c:numCache>
            </c:numRef>
          </c:val>
          <c:smooth val="0"/>
          <c:extLst>
            <c:ext xmlns:c16="http://schemas.microsoft.com/office/drawing/2014/chart" uri="{C3380CC4-5D6E-409C-BE32-E72D297353CC}">
              <c16:uniqueId val="{00000004-4B3C-AF4A-9925-E5970BE27969}"/>
            </c:ext>
          </c:extLst>
        </c:ser>
        <c:ser>
          <c:idx val="5"/>
          <c:order val="5"/>
          <c:tx>
            <c:strRef>
              <c:f>Hoja1!$A$9</c:f>
              <c:strCache>
                <c:ptCount val="1"/>
                <c:pt idx="0">
                  <c:v>Promérica</c:v>
                </c:pt>
              </c:strCache>
            </c:strRef>
          </c:tx>
          <c:spPr>
            <a:ln w="28575" cap="rnd">
              <a:solidFill>
                <a:srgbClr val="2C7F0E"/>
              </a:solidFill>
              <a:round/>
            </a:ln>
            <a:effectLst/>
          </c:spPr>
          <c:marker>
            <c:symbol val="none"/>
          </c:marker>
          <c:cat>
            <c:multiLvlStrRef>
              <c:f>Hoja1!$B$2:$S$3</c:f>
              <c:multiLvlStrCache>
                <c:ptCount val="18"/>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lvl>
                <c:lvl>
                  <c:pt idx="0">
                    <c:v>2023</c:v>
                  </c:pt>
                  <c:pt idx="12">
                    <c:v>2024</c:v>
                  </c:pt>
                </c:lvl>
              </c:multiLvlStrCache>
            </c:multiLvlStrRef>
          </c:cat>
          <c:val>
            <c:numRef>
              <c:f>Hoja1!$B$9:$S$9</c:f>
              <c:numCache>
                <c:formatCode>General</c:formatCode>
                <c:ptCount val="18"/>
                <c:pt idx="5" formatCode="0,\K">
                  <c:v>0</c:v>
                </c:pt>
                <c:pt idx="6" formatCode="0,\K">
                  <c:v>1642.32429050879</c:v>
                </c:pt>
                <c:pt idx="15" formatCode="0,\K">
                  <c:v>2010.0016871832299</c:v>
                </c:pt>
              </c:numCache>
            </c:numRef>
          </c:val>
          <c:smooth val="0"/>
          <c:extLst>
            <c:ext xmlns:c16="http://schemas.microsoft.com/office/drawing/2014/chart" uri="{C3380CC4-5D6E-409C-BE32-E72D297353CC}">
              <c16:uniqueId val="{00000005-4B3C-AF4A-9925-E5970BE27969}"/>
            </c:ext>
          </c:extLst>
        </c:ser>
        <c:dLbls>
          <c:showLegendKey val="0"/>
          <c:showVal val="0"/>
          <c:showCatName val="0"/>
          <c:showSerName val="0"/>
          <c:showPercent val="0"/>
          <c:showBubbleSize val="0"/>
        </c:dLbls>
        <c:smooth val="0"/>
        <c:axId val="28658127"/>
        <c:axId val="28660351"/>
      </c:lineChart>
      <c:catAx>
        <c:axId val="28658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crossAx val="28660351"/>
        <c:crosses val="autoZero"/>
        <c:auto val="1"/>
        <c:lblAlgn val="ctr"/>
        <c:lblOffset val="100"/>
        <c:noMultiLvlLbl val="0"/>
      </c:catAx>
      <c:valAx>
        <c:axId val="28660351"/>
        <c:scaling>
          <c:orientation val="minMax"/>
        </c:scaling>
        <c:delete val="1"/>
        <c:axPos val="l"/>
        <c:numFmt formatCode="0,\K" sourceLinked="1"/>
        <c:majorTickMark val="none"/>
        <c:minorTickMark val="none"/>
        <c:tickLblPos val="nextTo"/>
        <c:crossAx val="286581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EU</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RAD</c:v>
                </c:pt>
              </c:strCache>
            </c:strRef>
          </c:cat>
          <c:val>
            <c:numRef>
              <c:f>Sheet1!$B$2</c:f>
              <c:numCache>
                <c:formatCode>0%</c:formatCode>
                <c:ptCount val="1"/>
                <c:pt idx="0">
                  <c:v>0.20799999999999999</c:v>
                </c:pt>
              </c:numCache>
            </c:numRef>
          </c:val>
          <c:extLst>
            <c:ext xmlns:c16="http://schemas.microsoft.com/office/drawing/2014/chart" uri="{C3380CC4-5D6E-409C-BE32-E72D297353CC}">
              <c16:uniqueId val="{00000000-501D-C24A-A75E-55F3938CD76B}"/>
            </c:ext>
          </c:extLst>
        </c:ser>
        <c:ser>
          <c:idx val="1"/>
          <c:order val="1"/>
          <c:tx>
            <c:strRef>
              <c:f>Sheet1!$C$1</c:f>
              <c:strCache>
                <c:ptCount val="1"/>
                <c:pt idx="0">
                  <c:v>Power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RAD</c:v>
                </c:pt>
              </c:strCache>
            </c:strRef>
          </c:cat>
          <c:val>
            <c:numRef>
              <c:f>Sheet1!$C$2</c:f>
              <c:numCache>
                <c:formatCode>0%</c:formatCode>
                <c:ptCount val="1"/>
                <c:pt idx="0">
                  <c:v>0.30449999999999999</c:v>
                </c:pt>
              </c:numCache>
            </c:numRef>
          </c:val>
          <c:extLst>
            <c:ext xmlns:c16="http://schemas.microsoft.com/office/drawing/2014/chart" uri="{C3380CC4-5D6E-409C-BE32-E72D297353CC}">
              <c16:uniqueId val="{00000001-501D-C24A-A75E-55F3938CD76B}"/>
            </c:ext>
          </c:extLst>
        </c:ser>
        <c:ser>
          <c:idx val="2"/>
          <c:order val="2"/>
          <c:tx>
            <c:strRef>
              <c:f>Sheet1!$D$1</c:f>
              <c:strCache>
                <c:ptCount val="1"/>
                <c:pt idx="0">
                  <c:v>Globo</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RAD</c:v>
                </c:pt>
              </c:strCache>
            </c:strRef>
          </c:cat>
          <c:val>
            <c:numRef>
              <c:f>Sheet1!$D$2</c:f>
              <c:numCache>
                <c:formatCode>0%</c:formatCode>
                <c:ptCount val="1"/>
                <c:pt idx="0">
                  <c:v>0.23719999999999999</c:v>
                </c:pt>
              </c:numCache>
            </c:numRef>
          </c:val>
          <c:extLst>
            <c:ext xmlns:c16="http://schemas.microsoft.com/office/drawing/2014/chart" uri="{C3380CC4-5D6E-409C-BE32-E72D297353CC}">
              <c16:uniqueId val="{00000002-501D-C24A-A75E-55F3938CD76B}"/>
            </c:ext>
          </c:extLst>
        </c:ser>
        <c:ser>
          <c:idx val="3"/>
          <c:order val="3"/>
          <c:tx>
            <c:strRef>
              <c:f>Sheet1!$E$1</c:f>
              <c:strCache>
                <c:ptCount val="1"/>
                <c:pt idx="0">
                  <c:v>St. Mass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RAD</c:v>
                </c:pt>
              </c:strCache>
            </c:strRef>
          </c:cat>
          <c:val>
            <c:numRef>
              <c:f>Sheet1!$E$2</c:f>
              <c:numCache>
                <c:formatCode>0%</c:formatCode>
                <c:ptCount val="1"/>
                <c:pt idx="0">
                  <c:v>7.6999999999999999E-2</c:v>
                </c:pt>
              </c:numCache>
            </c:numRef>
          </c:val>
          <c:extLst>
            <c:ext xmlns:c16="http://schemas.microsoft.com/office/drawing/2014/chart" uri="{C3380CC4-5D6E-409C-BE32-E72D297353CC}">
              <c16:uniqueId val="{00000003-501D-C24A-A75E-55F3938CD76B}"/>
            </c:ext>
          </c:extLst>
        </c:ser>
        <c:ser>
          <c:idx val="4"/>
          <c:order val="4"/>
          <c:tx>
            <c:strRef>
              <c:f>Sheet1!$F$1</c:f>
              <c:strCache>
                <c:ptCount val="1"/>
                <c:pt idx="0">
                  <c:v>Invosa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RAD</c:v>
                </c:pt>
              </c:strCache>
            </c:strRef>
          </c:cat>
          <c:val>
            <c:numRef>
              <c:f>Sheet1!$F$2</c:f>
              <c:numCache>
                <c:formatCode>0%</c:formatCode>
                <c:ptCount val="1"/>
                <c:pt idx="0">
                  <c:v>0.05</c:v>
                </c:pt>
              </c:numCache>
            </c:numRef>
          </c:val>
          <c:extLst>
            <c:ext xmlns:c16="http://schemas.microsoft.com/office/drawing/2014/chart" uri="{C3380CC4-5D6E-409C-BE32-E72D297353CC}">
              <c16:uniqueId val="{00000004-501D-C24A-A75E-55F3938CD76B}"/>
            </c:ext>
          </c:extLst>
        </c:ser>
        <c:ser>
          <c:idx val="5"/>
          <c:order val="5"/>
          <c:tx>
            <c:strRef>
              <c:f>Sheet1!$G$1</c:f>
              <c:strCache>
                <c:ptCount val="1"/>
                <c:pt idx="0">
                  <c:v>Otras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RAD</c:v>
                </c:pt>
              </c:strCache>
            </c:strRef>
          </c:cat>
          <c:val>
            <c:numRef>
              <c:f>Sheet1!$G$2</c:f>
              <c:numCache>
                <c:formatCode>0%</c:formatCode>
                <c:ptCount val="1"/>
                <c:pt idx="0">
                  <c:v>0.12</c:v>
                </c:pt>
              </c:numCache>
            </c:numRef>
          </c:val>
          <c:extLst>
            <c:ext xmlns:c16="http://schemas.microsoft.com/office/drawing/2014/chart" uri="{C3380CC4-5D6E-409C-BE32-E72D297353CC}">
              <c16:uniqueId val="{00000005-501D-C24A-A75E-55F3938CD76B}"/>
            </c:ext>
          </c:extLst>
        </c:ser>
        <c:dLbls>
          <c:showLegendKey val="0"/>
          <c:showVal val="0"/>
          <c:showCatName val="0"/>
          <c:showSerName val="0"/>
          <c:showPercent val="0"/>
          <c:showBubbleSize val="0"/>
        </c:dLbls>
        <c:gapWidth val="102"/>
        <c:overlap val="100"/>
        <c:axId val="667162847"/>
        <c:axId val="667164495"/>
      </c:barChart>
      <c:catAx>
        <c:axId val="667162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667164495"/>
        <c:crosses val="autoZero"/>
        <c:auto val="1"/>
        <c:lblAlgn val="ctr"/>
        <c:lblOffset val="100"/>
        <c:noMultiLvlLbl val="0"/>
      </c:catAx>
      <c:valAx>
        <c:axId val="667164495"/>
        <c:scaling>
          <c:orientation val="minMax"/>
        </c:scaling>
        <c:delete val="1"/>
        <c:axPos val="b"/>
        <c:numFmt formatCode="0%" sourceLinked="1"/>
        <c:majorTickMark val="none"/>
        <c:minorTickMark val="none"/>
        <c:tickLblPos val="nextTo"/>
        <c:crossAx val="667162847"/>
        <c:crosses val="autoZero"/>
        <c:crossBetween val="between"/>
      </c:valAx>
      <c:spPr>
        <a:noFill/>
        <a:ln>
          <a:noFill/>
        </a:ln>
        <a:effectLst/>
      </c:spPr>
    </c:plotArea>
    <c:legend>
      <c:legendPos val="t"/>
      <c:layout>
        <c:manualLayout>
          <c:xMode val="edge"/>
          <c:yMode val="edge"/>
          <c:x val="0.47314193342054639"/>
          <c:y val="0.19912559684039749"/>
          <c:w val="0.52685806657945355"/>
          <c:h val="0.14588570042201754"/>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Helvetica Light" panose="020B0403020202020204" pitchFamily="34" charset="0"/>
        </a:defRPr>
      </a:pPr>
      <a:endParaRPr lang="es-HN"/>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001173103245156E-2"/>
          <c:y val="9.7230835189906373E-3"/>
          <c:w val="0.88896372750202779"/>
          <c:h val="0.52572959279590115"/>
        </c:manualLayout>
      </c:layout>
      <c:barChart>
        <c:barDir val="bar"/>
        <c:grouping val="percentStacked"/>
        <c:varyColors val="0"/>
        <c:ser>
          <c:idx val="0"/>
          <c:order val="0"/>
          <c:tx>
            <c:strRef>
              <c:f>Sheet1!$B$1</c:f>
              <c:strCache>
                <c:ptCount val="1"/>
                <c:pt idx="0">
                  <c:v>LP</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PRE</c:v>
                </c:pt>
              </c:strCache>
            </c:strRef>
          </c:cat>
          <c:val>
            <c:numRef>
              <c:f>Sheet1!$B$2</c:f>
              <c:numCache>
                <c:formatCode>0%</c:formatCode>
                <c:ptCount val="1"/>
                <c:pt idx="0">
                  <c:v>0.45979999999999999</c:v>
                </c:pt>
              </c:numCache>
            </c:numRef>
          </c:val>
          <c:extLst>
            <c:ext xmlns:c16="http://schemas.microsoft.com/office/drawing/2014/chart" uri="{C3380CC4-5D6E-409C-BE32-E72D297353CC}">
              <c16:uniqueId val="{00000000-601A-CC40-98AE-A8F6E9999C8B}"/>
            </c:ext>
          </c:extLst>
        </c:ser>
        <c:ser>
          <c:idx val="1"/>
          <c:order val="1"/>
          <c:tx>
            <c:strRef>
              <c:f>Sheet1!$C$1</c:f>
              <c:strCache>
                <c:ptCount val="1"/>
                <c:pt idx="0">
                  <c:v>EH</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PRE</c:v>
                </c:pt>
              </c:strCache>
            </c:strRef>
          </c:cat>
          <c:val>
            <c:numRef>
              <c:f>Sheet1!$C$2</c:f>
              <c:numCache>
                <c:formatCode>0%</c:formatCode>
                <c:ptCount val="1"/>
                <c:pt idx="0">
                  <c:v>0.29099999999999998</c:v>
                </c:pt>
              </c:numCache>
            </c:numRef>
          </c:val>
          <c:extLst>
            <c:ext xmlns:c16="http://schemas.microsoft.com/office/drawing/2014/chart" uri="{C3380CC4-5D6E-409C-BE32-E72D297353CC}">
              <c16:uniqueId val="{00000002-601A-CC40-98AE-A8F6E9999C8B}"/>
            </c:ext>
          </c:extLst>
        </c:ser>
        <c:ser>
          <c:idx val="2"/>
          <c:order val="2"/>
          <c:tx>
            <c:strRef>
              <c:f>Sheet1!$D$1</c:f>
              <c:strCache>
                <c:ptCount val="1"/>
                <c:pt idx="0">
                  <c:v>LT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PRE</c:v>
                </c:pt>
              </c:strCache>
            </c:strRef>
          </c:cat>
          <c:val>
            <c:numRef>
              <c:f>Sheet1!$D$2</c:f>
              <c:numCache>
                <c:formatCode>0%</c:formatCode>
                <c:ptCount val="1"/>
                <c:pt idx="0">
                  <c:v>0.1981</c:v>
                </c:pt>
              </c:numCache>
            </c:numRef>
          </c:val>
          <c:extLst>
            <c:ext xmlns:c16="http://schemas.microsoft.com/office/drawing/2014/chart" uri="{C3380CC4-5D6E-409C-BE32-E72D297353CC}">
              <c16:uniqueId val="{00000003-601A-CC40-98AE-A8F6E9999C8B}"/>
            </c:ext>
          </c:extLst>
        </c:ser>
        <c:ser>
          <c:idx val="3"/>
          <c:order val="3"/>
          <c:tx>
            <c:strRef>
              <c:f>Sheet1!$E$1</c:f>
              <c:strCache>
                <c:ptCount val="1"/>
                <c:pt idx="0">
                  <c:v>EP</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PRE</c:v>
                </c:pt>
              </c:strCache>
            </c:strRef>
          </c:cat>
          <c:val>
            <c:numRef>
              <c:f>Sheet1!$E$2</c:f>
              <c:numCache>
                <c:formatCode>0%</c:formatCode>
                <c:ptCount val="1"/>
                <c:pt idx="0">
                  <c:v>5.6099999999999997E-2</c:v>
                </c:pt>
              </c:numCache>
            </c:numRef>
          </c:val>
          <c:extLst>
            <c:ext xmlns:c16="http://schemas.microsoft.com/office/drawing/2014/chart" uri="{C3380CC4-5D6E-409C-BE32-E72D297353CC}">
              <c16:uniqueId val="{00000004-601A-CC40-98AE-A8F6E9999C8B}"/>
            </c:ext>
          </c:extLst>
        </c:ser>
        <c:dLbls>
          <c:showLegendKey val="0"/>
          <c:showVal val="0"/>
          <c:showCatName val="0"/>
          <c:showSerName val="0"/>
          <c:showPercent val="0"/>
          <c:showBubbleSize val="0"/>
        </c:dLbls>
        <c:gapWidth val="102"/>
        <c:overlap val="100"/>
        <c:axId val="667162847"/>
        <c:axId val="667164495"/>
      </c:barChart>
      <c:catAx>
        <c:axId val="667162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667164495"/>
        <c:crosses val="autoZero"/>
        <c:auto val="1"/>
        <c:lblAlgn val="ctr"/>
        <c:lblOffset val="100"/>
        <c:noMultiLvlLbl val="0"/>
      </c:catAx>
      <c:valAx>
        <c:axId val="667164495"/>
        <c:scaling>
          <c:orientation val="minMax"/>
        </c:scaling>
        <c:delete val="1"/>
        <c:axPos val="b"/>
        <c:numFmt formatCode="0%" sourceLinked="1"/>
        <c:majorTickMark val="none"/>
        <c:minorTickMark val="none"/>
        <c:tickLblPos val="nextTo"/>
        <c:crossAx val="667162847"/>
        <c:crosses val="autoZero"/>
        <c:crossBetween val="between"/>
      </c:valAx>
      <c:spPr>
        <a:noFill/>
        <a:ln>
          <a:noFill/>
        </a:ln>
        <a:effectLst/>
      </c:spPr>
    </c:plotArea>
    <c:legend>
      <c:legendPos val="t"/>
      <c:layout>
        <c:manualLayout>
          <c:xMode val="edge"/>
          <c:yMode val="edge"/>
          <c:x val="0.56471392817703181"/>
          <c:y val="1.0803426132211819E-2"/>
          <c:w val="0.22169505179225918"/>
          <c:h val="0.1610790836312782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Helvetica Light" panose="020B0403020202020204" pitchFamily="34" charset="0"/>
        </a:defRPr>
      </a:pPr>
      <a:endParaRPr lang="es-HN"/>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C10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TV</c:v>
                </c:pt>
              </c:strCache>
            </c:strRef>
          </c:cat>
          <c:val>
            <c:numRef>
              <c:f>Sheet1!$B$2</c:f>
              <c:numCache>
                <c:formatCode>0%</c:formatCode>
                <c:ptCount val="1"/>
                <c:pt idx="0">
                  <c:v>0.35909999999999997</c:v>
                </c:pt>
              </c:numCache>
            </c:numRef>
          </c:val>
          <c:extLst>
            <c:ext xmlns:c16="http://schemas.microsoft.com/office/drawing/2014/chart" uri="{C3380CC4-5D6E-409C-BE32-E72D297353CC}">
              <c16:uniqueId val="{00000000-77B9-3B44-8FDF-723500406AB3}"/>
            </c:ext>
          </c:extLst>
        </c:ser>
        <c:ser>
          <c:idx val="1"/>
          <c:order val="1"/>
          <c:tx>
            <c:strRef>
              <c:f>Sheet1!$C$1</c:f>
              <c:strCache>
                <c:ptCount val="1"/>
                <c:pt idx="0">
                  <c:v>Q'Hubo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TV</c:v>
                </c:pt>
              </c:strCache>
            </c:strRef>
          </c:cat>
          <c:val>
            <c:numRef>
              <c:f>Sheet1!$C$2</c:f>
              <c:numCache>
                <c:formatCode>0%</c:formatCode>
                <c:ptCount val="1"/>
                <c:pt idx="0">
                  <c:v>0.33040000000000003</c:v>
                </c:pt>
              </c:numCache>
            </c:numRef>
          </c:val>
          <c:extLst>
            <c:ext xmlns:c16="http://schemas.microsoft.com/office/drawing/2014/chart" uri="{C3380CC4-5D6E-409C-BE32-E72D297353CC}">
              <c16:uniqueId val="{00000001-77B9-3B44-8FDF-723500406AB3}"/>
            </c:ext>
          </c:extLst>
        </c:ser>
        <c:ser>
          <c:idx val="2"/>
          <c:order val="2"/>
          <c:tx>
            <c:strRef>
              <c:f>Sheet1!$D$1</c:f>
              <c:strCache>
                <c:ptCount val="1"/>
                <c:pt idx="0">
                  <c:v>HCH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TV</c:v>
                </c:pt>
              </c:strCache>
            </c:strRef>
          </c:cat>
          <c:val>
            <c:numRef>
              <c:f>Sheet1!$D$2</c:f>
              <c:numCache>
                <c:formatCode>0%</c:formatCode>
                <c:ptCount val="1"/>
                <c:pt idx="0">
                  <c:v>0.14510000000000001</c:v>
                </c:pt>
              </c:numCache>
            </c:numRef>
          </c:val>
          <c:extLst>
            <c:ext xmlns:c16="http://schemas.microsoft.com/office/drawing/2014/chart" uri="{C3380CC4-5D6E-409C-BE32-E72D297353CC}">
              <c16:uniqueId val="{00000003-77B9-3B44-8FDF-723500406AB3}"/>
            </c:ext>
          </c:extLst>
        </c:ser>
        <c:ser>
          <c:idx val="3"/>
          <c:order val="3"/>
          <c:tx>
            <c:strRef>
              <c:f>Sheet1!$E$1</c:f>
              <c:strCache>
                <c:ptCount val="1"/>
                <c:pt idx="0">
                  <c:v>C11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TV</c:v>
                </c:pt>
              </c:strCache>
            </c:strRef>
          </c:cat>
          <c:val>
            <c:numRef>
              <c:f>Sheet1!$E$2</c:f>
              <c:numCache>
                <c:formatCode>0%</c:formatCode>
                <c:ptCount val="1"/>
                <c:pt idx="0">
                  <c:v>8.6800000000000002E-2</c:v>
                </c:pt>
              </c:numCache>
            </c:numRef>
          </c:val>
          <c:extLst>
            <c:ext xmlns:c16="http://schemas.microsoft.com/office/drawing/2014/chart" uri="{C3380CC4-5D6E-409C-BE32-E72D297353CC}">
              <c16:uniqueId val="{00000004-77B9-3B44-8FDF-723500406AB3}"/>
            </c:ext>
          </c:extLst>
        </c:ser>
        <c:ser>
          <c:idx val="4"/>
          <c:order val="4"/>
          <c:tx>
            <c:strRef>
              <c:f>Sheet1!$F$1</c:f>
              <c:strCache>
                <c:ptCount val="1"/>
                <c:pt idx="0">
                  <c:v>TVC</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TV</c:v>
                </c:pt>
              </c:strCache>
            </c:strRef>
          </c:cat>
          <c:val>
            <c:numRef>
              <c:f>Sheet1!$F$2</c:f>
              <c:numCache>
                <c:formatCode>0%</c:formatCode>
                <c:ptCount val="1"/>
                <c:pt idx="0">
                  <c:v>7.8600000000000003E-2</c:v>
                </c:pt>
              </c:numCache>
            </c:numRef>
          </c:val>
          <c:extLst>
            <c:ext xmlns:c16="http://schemas.microsoft.com/office/drawing/2014/chart" uri="{C3380CC4-5D6E-409C-BE32-E72D297353CC}">
              <c16:uniqueId val="{00000005-77B9-3B44-8FDF-723500406AB3}"/>
            </c:ext>
          </c:extLst>
        </c:ser>
        <c:dLbls>
          <c:dLblPos val="ctr"/>
          <c:showLegendKey val="0"/>
          <c:showVal val="1"/>
          <c:showCatName val="0"/>
          <c:showSerName val="0"/>
          <c:showPercent val="0"/>
          <c:showBubbleSize val="0"/>
        </c:dLbls>
        <c:gapWidth val="102"/>
        <c:overlap val="100"/>
        <c:axId val="667162847"/>
        <c:axId val="667164495"/>
      </c:barChart>
      <c:catAx>
        <c:axId val="667162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667164495"/>
        <c:crosses val="autoZero"/>
        <c:auto val="1"/>
        <c:lblAlgn val="ctr"/>
        <c:lblOffset val="100"/>
        <c:noMultiLvlLbl val="0"/>
      </c:catAx>
      <c:valAx>
        <c:axId val="667164495"/>
        <c:scaling>
          <c:orientation val="minMax"/>
        </c:scaling>
        <c:delete val="1"/>
        <c:axPos val="b"/>
        <c:numFmt formatCode="0%" sourceLinked="1"/>
        <c:majorTickMark val="none"/>
        <c:minorTickMark val="none"/>
        <c:tickLblPos val="nextTo"/>
        <c:crossAx val="667162847"/>
        <c:crosses val="autoZero"/>
        <c:crossBetween val="between"/>
      </c:valAx>
      <c:spPr>
        <a:noFill/>
        <a:ln>
          <a:noFill/>
        </a:ln>
        <a:effectLst/>
      </c:spPr>
    </c:plotArea>
    <c:legend>
      <c:legendPos val="t"/>
      <c:layout>
        <c:manualLayout>
          <c:xMode val="edge"/>
          <c:yMode val="edge"/>
          <c:x val="0.59342046591859143"/>
          <c:y val="0.22008618598149196"/>
          <c:w val="0.40657954434672283"/>
          <c:h val="0.1895566872403839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i="0">
          <a:latin typeface="Helvetica Light" panose="020B0403020202020204" pitchFamily="34" charset="0"/>
        </a:defRPr>
      </a:pPr>
      <a:endParaRPr lang="es-HN"/>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001173103245156E-2"/>
          <c:y val="9.7230835189906373E-3"/>
          <c:w val="0.88896372750202779"/>
          <c:h val="0.52572959279590115"/>
        </c:manualLayout>
      </c:layout>
      <c:barChart>
        <c:barDir val="bar"/>
        <c:grouping val="percentStacked"/>
        <c:varyColors val="0"/>
        <c:ser>
          <c:idx val="0"/>
          <c:order val="0"/>
          <c:tx>
            <c:strRef>
              <c:f>Sheet1!$B$1</c:f>
              <c:strCache>
                <c:ptCount val="1"/>
                <c:pt idx="0">
                  <c:v>VALLAS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OOH</c:v>
                </c:pt>
              </c:strCache>
            </c:strRef>
          </c:cat>
          <c:val>
            <c:numRef>
              <c:f>Sheet1!$B$2</c:f>
              <c:numCache>
                <c:formatCode>0%</c:formatCode>
                <c:ptCount val="1"/>
                <c:pt idx="0">
                  <c:v>1</c:v>
                </c:pt>
              </c:numCache>
            </c:numRef>
          </c:val>
          <c:extLst>
            <c:ext xmlns:c16="http://schemas.microsoft.com/office/drawing/2014/chart" uri="{C3380CC4-5D6E-409C-BE32-E72D297353CC}">
              <c16:uniqueId val="{00000000-6FE3-8A4A-BCCA-78364FE3A51F}"/>
            </c:ext>
          </c:extLst>
        </c:ser>
        <c:dLbls>
          <c:dLblPos val="ctr"/>
          <c:showLegendKey val="0"/>
          <c:showVal val="1"/>
          <c:showCatName val="0"/>
          <c:showSerName val="0"/>
          <c:showPercent val="0"/>
          <c:showBubbleSize val="0"/>
        </c:dLbls>
        <c:gapWidth val="102"/>
        <c:overlap val="100"/>
        <c:axId val="667162847"/>
        <c:axId val="667164495"/>
      </c:barChart>
      <c:catAx>
        <c:axId val="667162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667164495"/>
        <c:crosses val="autoZero"/>
        <c:auto val="1"/>
        <c:lblAlgn val="ctr"/>
        <c:lblOffset val="100"/>
        <c:noMultiLvlLbl val="0"/>
      </c:catAx>
      <c:valAx>
        <c:axId val="667164495"/>
        <c:scaling>
          <c:orientation val="minMax"/>
        </c:scaling>
        <c:delete val="1"/>
        <c:axPos val="b"/>
        <c:numFmt formatCode="0%" sourceLinked="1"/>
        <c:majorTickMark val="none"/>
        <c:minorTickMark val="none"/>
        <c:tickLblPos val="nextTo"/>
        <c:crossAx val="667162847"/>
        <c:crosses val="autoZero"/>
        <c:crossBetween val="between"/>
      </c:valAx>
      <c:spPr>
        <a:noFill/>
        <a:ln>
          <a:noFill/>
        </a:ln>
        <a:effectLst/>
      </c:spPr>
    </c:plotArea>
    <c:legend>
      <c:legendPos val="t"/>
      <c:layout>
        <c:manualLayout>
          <c:xMode val="edge"/>
          <c:yMode val="edge"/>
          <c:x val="0.41578826042125561"/>
          <c:y val="1.0803426132211819E-2"/>
          <c:w val="0.53707280272607583"/>
          <c:h val="0.1717744755021679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Helvetica Light" panose="020B0403020202020204" pitchFamily="34" charset="0"/>
        </a:defRPr>
      </a:pPr>
      <a:endParaRPr lang="es-HN"/>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Ventas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FB6-6C41-9411-2918E3CA397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FB6-6C41-9411-2918E3CA397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C82-1C4A-861A-A6C84DA44441}"/>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Hoja1!$A$2:$A$4</c:f>
              <c:strCache>
                <c:ptCount val="3"/>
                <c:pt idx="0">
                  <c:v>TV</c:v>
                </c:pt>
                <c:pt idx="1">
                  <c:v>PRE</c:v>
                </c:pt>
                <c:pt idx="2">
                  <c:v>RAD</c:v>
                </c:pt>
              </c:strCache>
            </c:strRef>
          </c:cat>
          <c:val>
            <c:numRef>
              <c:f>Hoja1!$B$2:$B$4</c:f>
              <c:numCache>
                <c:formatCode>0</c:formatCode>
                <c:ptCount val="3"/>
                <c:pt idx="0">
                  <c:v>66.38</c:v>
                </c:pt>
                <c:pt idx="1">
                  <c:v>18.47</c:v>
                </c:pt>
                <c:pt idx="2">
                  <c:v>15.15</c:v>
                </c:pt>
              </c:numCache>
            </c:numRef>
          </c:val>
          <c:extLst>
            <c:ext xmlns:c16="http://schemas.microsoft.com/office/drawing/2014/chart" uri="{C3380CC4-5D6E-409C-BE32-E72D297353CC}">
              <c16:uniqueId val="{00000000-1ABE-8748-8ABE-22FDD33E172D}"/>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Hoja1!$A$2</c:f>
              <c:strCache>
                <c:ptCount val="1"/>
                <c:pt idx="0">
                  <c:v>2024</c:v>
                </c:pt>
              </c:strCache>
            </c:strRef>
          </c:tx>
          <c:spPr>
            <a:ln w="28575" cap="rnd">
              <a:solidFill>
                <a:srgbClr val="5EC9DA"/>
              </a:solidFill>
              <a:round/>
            </a:ln>
            <a:effectLst/>
          </c:spPr>
          <c:marker>
            <c:symbol val="none"/>
          </c:marker>
          <c:dLbls>
            <c:spPr>
              <a:solidFill>
                <a:srgbClr val="5EC9DA"/>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Hoja1!$B$2:$M$2</c:f>
              <c:numCache>
                <c:formatCode>\$0,\k</c:formatCode>
                <c:ptCount val="12"/>
                <c:pt idx="0">
                  <c:v>67254.335926752974</c:v>
                </c:pt>
                <c:pt idx="1">
                  <c:v>139519.13696973879</c:v>
                </c:pt>
                <c:pt idx="2">
                  <c:v>81.978024060003605</c:v>
                </c:pt>
                <c:pt idx="4">
                  <c:v>0</c:v>
                </c:pt>
                <c:pt idx="5">
                  <c:v>5625.1602816578506</c:v>
                </c:pt>
              </c:numCache>
            </c:numRef>
          </c:val>
          <c:smooth val="0"/>
          <c:extLst>
            <c:ext xmlns:c16="http://schemas.microsoft.com/office/drawing/2014/chart" uri="{C3380CC4-5D6E-409C-BE32-E72D297353CC}">
              <c16:uniqueId val="{00000000-3917-7A4E-BD91-E60D29DEEDB5}"/>
            </c:ext>
          </c:extLst>
        </c:ser>
        <c:dLbls>
          <c:showLegendKey val="0"/>
          <c:showVal val="0"/>
          <c:showCatName val="0"/>
          <c:showSerName val="0"/>
          <c:showPercent val="0"/>
          <c:showBubbleSize val="0"/>
        </c:dLbls>
        <c:dropLines>
          <c:spPr>
            <a:ln w="9525" cap="flat" cmpd="sng" algn="ctr">
              <a:solidFill>
                <a:schemeClr val="tx1">
                  <a:lumMod val="35000"/>
                  <a:lumOff val="65000"/>
                </a:schemeClr>
              </a:solidFill>
              <a:round/>
            </a:ln>
            <a:effectLst/>
          </c:spPr>
        </c:dropLines>
        <c:smooth val="0"/>
        <c:axId val="257526976"/>
        <c:axId val="257532176"/>
      </c:lineChart>
      <c:catAx>
        <c:axId val="25752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57532176"/>
        <c:crosses val="autoZero"/>
        <c:auto val="1"/>
        <c:lblAlgn val="ctr"/>
        <c:lblOffset val="100"/>
        <c:noMultiLvlLbl val="0"/>
      </c:catAx>
      <c:valAx>
        <c:axId val="257532176"/>
        <c:scaling>
          <c:orientation val="minMax"/>
        </c:scaling>
        <c:delete val="1"/>
        <c:axPos val="l"/>
        <c:numFmt formatCode="\$0,\k" sourceLinked="1"/>
        <c:majorTickMark val="none"/>
        <c:minorTickMark val="none"/>
        <c:tickLblPos val="nextTo"/>
        <c:crossAx val="25752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Invosa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RAD</c:v>
                </c:pt>
              </c:strCache>
            </c:strRef>
          </c:cat>
          <c:val>
            <c:numRef>
              <c:f>Sheet1!$B$2</c:f>
              <c:numCache>
                <c:formatCode>0%</c:formatCode>
                <c:ptCount val="1"/>
                <c:pt idx="0">
                  <c:v>0.47</c:v>
                </c:pt>
              </c:numCache>
            </c:numRef>
          </c:val>
          <c:extLst>
            <c:ext xmlns:c16="http://schemas.microsoft.com/office/drawing/2014/chart" uri="{C3380CC4-5D6E-409C-BE32-E72D297353CC}">
              <c16:uniqueId val="{00000000-AED4-ED46-B860-62BAA6351DD8}"/>
            </c:ext>
          </c:extLst>
        </c:ser>
        <c:ser>
          <c:idx val="1"/>
          <c:order val="1"/>
          <c:tx>
            <c:strRef>
              <c:f>Sheet1!$C$1</c:f>
              <c:strCache>
                <c:ptCount val="1"/>
                <c:pt idx="0">
                  <c:v>EU</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RAD</c:v>
                </c:pt>
              </c:strCache>
            </c:strRef>
          </c:cat>
          <c:val>
            <c:numRef>
              <c:f>Sheet1!$C$2</c:f>
              <c:numCache>
                <c:formatCode>0%</c:formatCode>
                <c:ptCount val="1"/>
                <c:pt idx="0">
                  <c:v>0.43</c:v>
                </c:pt>
              </c:numCache>
            </c:numRef>
          </c:val>
          <c:extLst>
            <c:ext xmlns:c16="http://schemas.microsoft.com/office/drawing/2014/chart" uri="{C3380CC4-5D6E-409C-BE32-E72D297353CC}">
              <c16:uniqueId val="{00000001-AED4-ED46-B860-62BAA6351DD8}"/>
            </c:ext>
          </c:extLst>
        </c:ser>
        <c:ser>
          <c:idx val="2"/>
          <c:order val="2"/>
          <c:tx>
            <c:strRef>
              <c:f>Sheet1!$D$1</c:f>
              <c:strCache>
                <c:ptCount val="1"/>
                <c:pt idx="0">
                  <c:v>Globo</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RAD</c:v>
                </c:pt>
              </c:strCache>
            </c:strRef>
          </c:cat>
          <c:val>
            <c:numRef>
              <c:f>Sheet1!$D$2</c:f>
              <c:numCache>
                <c:formatCode>0%</c:formatCode>
                <c:ptCount val="1"/>
                <c:pt idx="0">
                  <c:v>7.2499999999999995E-2</c:v>
                </c:pt>
              </c:numCache>
            </c:numRef>
          </c:val>
          <c:extLst>
            <c:ext xmlns:c16="http://schemas.microsoft.com/office/drawing/2014/chart" uri="{C3380CC4-5D6E-409C-BE32-E72D297353CC}">
              <c16:uniqueId val="{00000002-AED4-ED46-B860-62BAA6351DD8}"/>
            </c:ext>
          </c:extLst>
        </c:ser>
        <c:ser>
          <c:idx val="3"/>
          <c:order val="3"/>
          <c:tx>
            <c:strRef>
              <c:f>Sheet1!$E$1</c:f>
              <c:strCache>
                <c:ptCount val="1"/>
                <c:pt idx="0">
                  <c:v>Suyapa</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RAD</c:v>
                </c:pt>
              </c:strCache>
            </c:strRef>
          </c:cat>
          <c:val>
            <c:numRef>
              <c:f>Sheet1!$E$2</c:f>
              <c:numCache>
                <c:formatCode>0%</c:formatCode>
                <c:ptCount val="1"/>
                <c:pt idx="0">
                  <c:v>2.3199999999999998E-2</c:v>
                </c:pt>
              </c:numCache>
            </c:numRef>
          </c:val>
          <c:extLst>
            <c:ext xmlns:c16="http://schemas.microsoft.com/office/drawing/2014/chart" uri="{C3380CC4-5D6E-409C-BE32-E72D297353CC}">
              <c16:uniqueId val="{00000003-AED4-ED46-B860-62BAA6351DD8}"/>
            </c:ext>
          </c:extLst>
        </c:ser>
        <c:dLbls>
          <c:showLegendKey val="0"/>
          <c:showVal val="0"/>
          <c:showCatName val="0"/>
          <c:showSerName val="0"/>
          <c:showPercent val="0"/>
          <c:showBubbleSize val="0"/>
        </c:dLbls>
        <c:gapWidth val="102"/>
        <c:overlap val="100"/>
        <c:axId val="667162847"/>
        <c:axId val="667164495"/>
      </c:barChart>
      <c:catAx>
        <c:axId val="667162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667164495"/>
        <c:crosses val="autoZero"/>
        <c:auto val="1"/>
        <c:lblAlgn val="ctr"/>
        <c:lblOffset val="100"/>
        <c:noMultiLvlLbl val="0"/>
      </c:catAx>
      <c:valAx>
        <c:axId val="667164495"/>
        <c:scaling>
          <c:orientation val="minMax"/>
        </c:scaling>
        <c:delete val="1"/>
        <c:axPos val="b"/>
        <c:numFmt formatCode="0%" sourceLinked="1"/>
        <c:majorTickMark val="none"/>
        <c:minorTickMark val="none"/>
        <c:tickLblPos val="nextTo"/>
        <c:crossAx val="667162847"/>
        <c:crosses val="autoZero"/>
        <c:crossBetween val="between"/>
      </c:valAx>
      <c:spPr>
        <a:noFill/>
        <a:ln>
          <a:noFill/>
        </a:ln>
        <a:effectLst/>
      </c:spPr>
    </c:plotArea>
    <c:legend>
      <c:legendPos val="t"/>
      <c:layout>
        <c:manualLayout>
          <c:xMode val="edge"/>
          <c:yMode val="edge"/>
          <c:x val="0.47314193342054639"/>
          <c:y val="0.19912559684039749"/>
          <c:w val="0.52685806657945355"/>
          <c:h val="0.14588570042201754"/>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Helvetica Light" panose="020B0403020202020204" pitchFamily="34" charset="0"/>
        </a:defRPr>
      </a:pPr>
      <a:endParaRPr lang="es-HN"/>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001173103245156E-2"/>
          <c:y val="9.7230835189906373E-3"/>
          <c:w val="0.88896372750202779"/>
          <c:h val="0.52572959279590115"/>
        </c:manualLayout>
      </c:layout>
      <c:barChart>
        <c:barDir val="bar"/>
        <c:grouping val="percentStacked"/>
        <c:varyColors val="0"/>
        <c:ser>
          <c:idx val="0"/>
          <c:order val="0"/>
          <c:tx>
            <c:strRef>
              <c:f>Sheet1!$B$1</c:f>
              <c:strCache>
                <c:ptCount val="1"/>
                <c:pt idx="0">
                  <c:v>LP</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PRE</c:v>
                </c:pt>
              </c:strCache>
            </c:strRef>
          </c:cat>
          <c:val>
            <c:numRef>
              <c:f>Sheet1!$B$2</c:f>
              <c:numCache>
                <c:formatCode>0%</c:formatCode>
                <c:ptCount val="1"/>
                <c:pt idx="0">
                  <c:v>0.4556</c:v>
                </c:pt>
              </c:numCache>
            </c:numRef>
          </c:val>
          <c:extLst>
            <c:ext xmlns:c16="http://schemas.microsoft.com/office/drawing/2014/chart" uri="{C3380CC4-5D6E-409C-BE32-E72D297353CC}">
              <c16:uniqueId val="{00000000-9BEA-B24C-BE0B-4CAF243A080A}"/>
            </c:ext>
          </c:extLst>
        </c:ser>
        <c:ser>
          <c:idx val="1"/>
          <c:order val="1"/>
          <c:tx>
            <c:strRef>
              <c:f>Sheet1!$C$1</c:f>
              <c:strCache>
                <c:ptCount val="1"/>
                <c:pt idx="0">
                  <c:v>LT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PRE</c:v>
                </c:pt>
              </c:strCache>
            </c:strRef>
          </c:cat>
          <c:val>
            <c:numRef>
              <c:f>Sheet1!$C$2</c:f>
              <c:numCache>
                <c:formatCode>0%</c:formatCode>
                <c:ptCount val="1"/>
                <c:pt idx="0">
                  <c:v>0.42980000000000002</c:v>
                </c:pt>
              </c:numCache>
            </c:numRef>
          </c:val>
          <c:extLst>
            <c:ext xmlns:c16="http://schemas.microsoft.com/office/drawing/2014/chart" uri="{C3380CC4-5D6E-409C-BE32-E72D297353CC}">
              <c16:uniqueId val="{00000001-9BEA-B24C-BE0B-4CAF243A080A}"/>
            </c:ext>
          </c:extLst>
        </c:ser>
        <c:ser>
          <c:idx val="2"/>
          <c:order val="2"/>
          <c:tx>
            <c:strRef>
              <c:f>Sheet1!$D$1</c:f>
              <c:strCache>
                <c:ptCount val="1"/>
                <c:pt idx="0">
                  <c:v>EH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PRE</c:v>
                </c:pt>
              </c:strCache>
            </c:strRef>
          </c:cat>
          <c:val>
            <c:numRef>
              <c:f>Sheet1!$D$2</c:f>
              <c:numCache>
                <c:formatCode>0%</c:formatCode>
                <c:ptCount val="1"/>
                <c:pt idx="0">
                  <c:v>0.11459999999999999</c:v>
                </c:pt>
              </c:numCache>
            </c:numRef>
          </c:val>
          <c:extLst>
            <c:ext xmlns:c16="http://schemas.microsoft.com/office/drawing/2014/chart" uri="{C3380CC4-5D6E-409C-BE32-E72D297353CC}">
              <c16:uniqueId val="{00000002-9BEA-B24C-BE0B-4CAF243A080A}"/>
            </c:ext>
          </c:extLst>
        </c:ser>
        <c:dLbls>
          <c:showLegendKey val="0"/>
          <c:showVal val="0"/>
          <c:showCatName val="0"/>
          <c:showSerName val="0"/>
          <c:showPercent val="0"/>
          <c:showBubbleSize val="0"/>
        </c:dLbls>
        <c:gapWidth val="102"/>
        <c:overlap val="100"/>
        <c:axId val="667162847"/>
        <c:axId val="667164495"/>
      </c:barChart>
      <c:catAx>
        <c:axId val="667162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667164495"/>
        <c:crosses val="autoZero"/>
        <c:auto val="1"/>
        <c:lblAlgn val="ctr"/>
        <c:lblOffset val="100"/>
        <c:noMultiLvlLbl val="0"/>
      </c:catAx>
      <c:valAx>
        <c:axId val="667164495"/>
        <c:scaling>
          <c:orientation val="minMax"/>
        </c:scaling>
        <c:delete val="1"/>
        <c:axPos val="b"/>
        <c:numFmt formatCode="0%" sourceLinked="1"/>
        <c:majorTickMark val="none"/>
        <c:minorTickMark val="none"/>
        <c:tickLblPos val="nextTo"/>
        <c:crossAx val="667162847"/>
        <c:crosses val="autoZero"/>
        <c:crossBetween val="between"/>
      </c:valAx>
      <c:spPr>
        <a:noFill/>
        <a:ln>
          <a:noFill/>
        </a:ln>
        <a:effectLst/>
      </c:spPr>
    </c:plotArea>
    <c:legend>
      <c:legendPos val="t"/>
      <c:layout>
        <c:manualLayout>
          <c:xMode val="edge"/>
          <c:yMode val="edge"/>
          <c:x val="0.56471392817703181"/>
          <c:y val="1.0803426132211819E-2"/>
          <c:w val="0.22169505179225918"/>
          <c:h val="0.1610790836312782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Helvetica Light" panose="020B0403020202020204" pitchFamily="34" charset="0"/>
        </a:defRPr>
      </a:pPr>
      <a:endParaRPr lang="es-HN"/>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HCH</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TV</c:v>
                </c:pt>
              </c:strCache>
            </c:strRef>
          </c:cat>
          <c:val>
            <c:numRef>
              <c:f>Sheet1!$B$2</c:f>
              <c:numCache>
                <c:formatCode>0%</c:formatCode>
                <c:ptCount val="1"/>
                <c:pt idx="0">
                  <c:v>0.56499999999999995</c:v>
                </c:pt>
              </c:numCache>
            </c:numRef>
          </c:val>
          <c:extLst>
            <c:ext xmlns:c16="http://schemas.microsoft.com/office/drawing/2014/chart" uri="{C3380CC4-5D6E-409C-BE32-E72D297353CC}">
              <c16:uniqueId val="{00000000-50AB-6746-9DEF-A7DC5667FD8F}"/>
            </c:ext>
          </c:extLst>
        </c:ser>
        <c:ser>
          <c:idx val="1"/>
          <c:order val="1"/>
          <c:tx>
            <c:strRef>
              <c:f>Sheet1!$C$1</c:f>
              <c:strCache>
                <c:ptCount val="1"/>
                <c:pt idx="0">
                  <c:v>TVC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TV</c:v>
                </c:pt>
              </c:strCache>
            </c:strRef>
          </c:cat>
          <c:val>
            <c:numRef>
              <c:f>Sheet1!$C$2</c:f>
              <c:numCache>
                <c:formatCode>0%</c:formatCode>
                <c:ptCount val="1"/>
                <c:pt idx="0">
                  <c:v>0.3</c:v>
                </c:pt>
              </c:numCache>
            </c:numRef>
          </c:val>
          <c:extLst>
            <c:ext xmlns:c16="http://schemas.microsoft.com/office/drawing/2014/chart" uri="{C3380CC4-5D6E-409C-BE32-E72D297353CC}">
              <c16:uniqueId val="{00000001-50AB-6746-9DEF-A7DC5667FD8F}"/>
            </c:ext>
          </c:extLst>
        </c:ser>
        <c:ser>
          <c:idx val="2"/>
          <c:order val="2"/>
          <c:tx>
            <c:strRef>
              <c:f>Sheet1!$D$1</c:f>
              <c:strCache>
                <c:ptCount val="1"/>
                <c:pt idx="0">
                  <c:v>C11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TV</c:v>
                </c:pt>
              </c:strCache>
            </c:strRef>
          </c:cat>
          <c:val>
            <c:numRef>
              <c:f>Sheet1!$D$2</c:f>
              <c:numCache>
                <c:formatCode>0%</c:formatCode>
                <c:ptCount val="1"/>
                <c:pt idx="0">
                  <c:v>7.0000000000000007E-2</c:v>
                </c:pt>
              </c:numCache>
            </c:numRef>
          </c:val>
          <c:extLst>
            <c:ext xmlns:c16="http://schemas.microsoft.com/office/drawing/2014/chart" uri="{C3380CC4-5D6E-409C-BE32-E72D297353CC}">
              <c16:uniqueId val="{00000002-50AB-6746-9DEF-A7DC5667FD8F}"/>
            </c:ext>
          </c:extLst>
        </c:ser>
        <c:ser>
          <c:idx val="3"/>
          <c:order val="3"/>
          <c:tx>
            <c:strRef>
              <c:f>Sheet1!$E$1</c:f>
              <c:strCache>
                <c:ptCount val="1"/>
                <c:pt idx="0">
                  <c:v>Q'Hubo</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TV</c:v>
                </c:pt>
              </c:strCache>
            </c:strRef>
          </c:cat>
          <c:val>
            <c:numRef>
              <c:f>Sheet1!$E$2</c:f>
              <c:numCache>
                <c:formatCode>0%</c:formatCode>
                <c:ptCount val="1"/>
                <c:pt idx="0">
                  <c:v>6.4899999999999999E-2</c:v>
                </c:pt>
              </c:numCache>
            </c:numRef>
          </c:val>
          <c:extLst>
            <c:ext xmlns:c16="http://schemas.microsoft.com/office/drawing/2014/chart" uri="{C3380CC4-5D6E-409C-BE32-E72D297353CC}">
              <c16:uniqueId val="{00000003-50AB-6746-9DEF-A7DC5667FD8F}"/>
            </c:ext>
          </c:extLst>
        </c:ser>
        <c:dLbls>
          <c:dLblPos val="ctr"/>
          <c:showLegendKey val="0"/>
          <c:showVal val="1"/>
          <c:showCatName val="0"/>
          <c:showSerName val="0"/>
          <c:showPercent val="0"/>
          <c:showBubbleSize val="0"/>
        </c:dLbls>
        <c:gapWidth val="102"/>
        <c:overlap val="100"/>
        <c:axId val="667162847"/>
        <c:axId val="667164495"/>
      </c:barChart>
      <c:catAx>
        <c:axId val="667162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667164495"/>
        <c:crosses val="autoZero"/>
        <c:auto val="1"/>
        <c:lblAlgn val="ctr"/>
        <c:lblOffset val="100"/>
        <c:noMultiLvlLbl val="0"/>
      </c:catAx>
      <c:valAx>
        <c:axId val="667164495"/>
        <c:scaling>
          <c:orientation val="minMax"/>
        </c:scaling>
        <c:delete val="1"/>
        <c:axPos val="b"/>
        <c:numFmt formatCode="0%" sourceLinked="1"/>
        <c:majorTickMark val="none"/>
        <c:minorTickMark val="none"/>
        <c:tickLblPos val="nextTo"/>
        <c:crossAx val="667162847"/>
        <c:crosses val="autoZero"/>
        <c:crossBetween val="between"/>
      </c:valAx>
      <c:spPr>
        <a:noFill/>
        <a:ln>
          <a:noFill/>
        </a:ln>
        <a:effectLst/>
      </c:spPr>
    </c:plotArea>
    <c:legend>
      <c:legendPos val="t"/>
      <c:layout>
        <c:manualLayout>
          <c:xMode val="edge"/>
          <c:yMode val="edge"/>
          <c:x val="0.59342046591859143"/>
          <c:y val="0.22008618598149196"/>
          <c:w val="0.40657954434672283"/>
          <c:h val="0.1895566872403839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i="0">
          <a:latin typeface="Helvetica Light" panose="020B0403020202020204" pitchFamily="34" charset="0"/>
        </a:defRPr>
      </a:pPr>
      <a:endParaRPr lang="es-HN"/>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Q;HUBO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TV</c:v>
                </c:pt>
              </c:strCache>
            </c:strRef>
          </c:cat>
          <c:val>
            <c:numRef>
              <c:f>Sheet1!$B$2</c:f>
              <c:numCache>
                <c:formatCode>0%</c:formatCode>
                <c:ptCount val="1"/>
                <c:pt idx="0">
                  <c:v>1</c:v>
                </c:pt>
              </c:numCache>
            </c:numRef>
          </c:val>
          <c:extLst>
            <c:ext xmlns:c16="http://schemas.microsoft.com/office/drawing/2014/chart" uri="{C3380CC4-5D6E-409C-BE32-E72D297353CC}">
              <c16:uniqueId val="{00000000-7441-5840-A1EE-027E4E44D877}"/>
            </c:ext>
          </c:extLst>
        </c:ser>
        <c:dLbls>
          <c:showLegendKey val="0"/>
          <c:showVal val="0"/>
          <c:showCatName val="0"/>
          <c:showSerName val="0"/>
          <c:showPercent val="0"/>
          <c:showBubbleSize val="0"/>
        </c:dLbls>
        <c:gapWidth val="102"/>
        <c:overlap val="100"/>
        <c:axId val="667162847"/>
        <c:axId val="667164495"/>
      </c:barChart>
      <c:catAx>
        <c:axId val="667162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667164495"/>
        <c:crosses val="autoZero"/>
        <c:auto val="1"/>
        <c:lblAlgn val="ctr"/>
        <c:lblOffset val="100"/>
        <c:noMultiLvlLbl val="0"/>
      </c:catAx>
      <c:valAx>
        <c:axId val="667164495"/>
        <c:scaling>
          <c:orientation val="minMax"/>
        </c:scaling>
        <c:delete val="1"/>
        <c:axPos val="b"/>
        <c:numFmt formatCode="0%" sourceLinked="1"/>
        <c:majorTickMark val="none"/>
        <c:minorTickMark val="none"/>
        <c:tickLblPos val="nextTo"/>
        <c:crossAx val="667162847"/>
        <c:crosses val="autoZero"/>
        <c:crossBetween val="between"/>
      </c:valAx>
      <c:spPr>
        <a:noFill/>
        <a:ln>
          <a:noFill/>
        </a:ln>
        <a:effectLst/>
      </c:spPr>
    </c:plotArea>
    <c:legend>
      <c:legendPos val="t"/>
      <c:layout>
        <c:manualLayout>
          <c:xMode val="edge"/>
          <c:yMode val="edge"/>
          <c:x val="0.30625736183605029"/>
          <c:y val="0.22008618598149196"/>
          <c:w val="0.69374263816394965"/>
          <c:h val="0.1666366836717010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i="0">
          <a:latin typeface="Helvetica Light" panose="020B0403020202020204" pitchFamily="34" charset="0"/>
        </a:defRPr>
      </a:pPr>
      <a:endParaRPr lang="es-H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EU</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RAD</c:v>
                </c:pt>
              </c:strCache>
            </c:strRef>
          </c:cat>
          <c:val>
            <c:numRef>
              <c:f>Sheet1!$B$2</c:f>
              <c:numCache>
                <c:formatCode>0%</c:formatCode>
                <c:ptCount val="1"/>
                <c:pt idx="0">
                  <c:v>0.80730000000000002</c:v>
                </c:pt>
              </c:numCache>
            </c:numRef>
          </c:val>
          <c:extLst>
            <c:ext xmlns:c16="http://schemas.microsoft.com/office/drawing/2014/chart" uri="{C3380CC4-5D6E-409C-BE32-E72D297353CC}">
              <c16:uniqueId val="{00000000-6227-D34D-8BFA-FDFA21394B1A}"/>
            </c:ext>
          </c:extLst>
        </c:ser>
        <c:ser>
          <c:idx val="1"/>
          <c:order val="1"/>
          <c:tx>
            <c:strRef>
              <c:f>Sheet1!$C$1</c:f>
              <c:strCache>
                <c:ptCount val="1"/>
                <c:pt idx="0">
                  <c:v>Logos y St Luz</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RAD</c:v>
                </c:pt>
              </c:strCache>
            </c:strRef>
          </c:cat>
          <c:val>
            <c:numRef>
              <c:f>Sheet1!$C$2</c:f>
              <c:numCache>
                <c:formatCode>0%</c:formatCode>
                <c:ptCount val="1"/>
                <c:pt idx="0">
                  <c:v>0.09</c:v>
                </c:pt>
              </c:numCache>
            </c:numRef>
          </c:val>
          <c:extLst>
            <c:ext xmlns:c16="http://schemas.microsoft.com/office/drawing/2014/chart" uri="{C3380CC4-5D6E-409C-BE32-E72D297353CC}">
              <c16:uniqueId val="{00000001-6227-D34D-8BFA-FDFA21394B1A}"/>
            </c:ext>
          </c:extLst>
        </c:ser>
        <c:ser>
          <c:idx val="2"/>
          <c:order val="2"/>
          <c:tx>
            <c:strRef>
              <c:f>Sheet1!$D$1</c:f>
              <c:strCache>
                <c:ptCount val="1"/>
                <c:pt idx="0">
                  <c:v>Romantica</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RAD</c:v>
                </c:pt>
              </c:strCache>
            </c:strRef>
          </c:cat>
          <c:val>
            <c:numRef>
              <c:f>Sheet1!$D$2</c:f>
              <c:numCache>
                <c:formatCode>0%</c:formatCode>
                <c:ptCount val="1"/>
                <c:pt idx="0">
                  <c:v>3.2899999999999999E-2</c:v>
                </c:pt>
              </c:numCache>
            </c:numRef>
          </c:val>
          <c:extLst>
            <c:ext xmlns:c16="http://schemas.microsoft.com/office/drawing/2014/chart" uri="{C3380CC4-5D6E-409C-BE32-E72D297353CC}">
              <c16:uniqueId val="{00000002-6227-D34D-8BFA-FDFA21394B1A}"/>
            </c:ext>
          </c:extLst>
        </c:ser>
        <c:ser>
          <c:idx val="3"/>
          <c:order val="3"/>
          <c:tx>
            <c:strRef>
              <c:f>Sheet1!$E$1</c:f>
              <c:strCache>
                <c:ptCount val="1"/>
                <c:pt idx="0">
                  <c:v>St.Centro</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RAD</c:v>
                </c:pt>
              </c:strCache>
            </c:strRef>
          </c:cat>
          <c:val>
            <c:numRef>
              <c:f>Sheet1!$E$2</c:f>
              <c:numCache>
                <c:formatCode>0%</c:formatCode>
                <c:ptCount val="1"/>
                <c:pt idx="0">
                  <c:v>2.7400000000000001E-2</c:v>
                </c:pt>
              </c:numCache>
            </c:numRef>
          </c:val>
          <c:extLst>
            <c:ext xmlns:c16="http://schemas.microsoft.com/office/drawing/2014/chart" uri="{C3380CC4-5D6E-409C-BE32-E72D297353CC}">
              <c16:uniqueId val="{00000003-6227-D34D-8BFA-FDFA21394B1A}"/>
            </c:ext>
          </c:extLst>
        </c:ser>
        <c:ser>
          <c:idx val="4"/>
          <c:order val="4"/>
          <c:tx>
            <c:strRef>
              <c:f>Sheet1!$F$1</c:f>
              <c:strCache>
                <c:ptCount val="1"/>
                <c:pt idx="0">
                  <c:v>Progreso</c:v>
                </c:pt>
              </c:strCache>
            </c:strRef>
          </c:tx>
          <c:spPr>
            <a:solidFill>
              <a:schemeClr val="accent5"/>
            </a:solidFill>
            <a:ln>
              <a:noFill/>
            </a:ln>
            <a:effectLst/>
          </c:spPr>
          <c:invertIfNegative val="0"/>
          <c:cat>
            <c:strRef>
              <c:f>Sheet1!$A$2</c:f>
              <c:strCache>
                <c:ptCount val="1"/>
                <c:pt idx="0">
                  <c:v>RAD</c:v>
                </c:pt>
              </c:strCache>
            </c:strRef>
          </c:cat>
          <c:val>
            <c:numRef>
              <c:f>Sheet1!$F$2</c:f>
              <c:numCache>
                <c:formatCode>0%</c:formatCode>
                <c:ptCount val="1"/>
                <c:pt idx="0">
                  <c:v>2.7099999999999999E-2</c:v>
                </c:pt>
              </c:numCache>
            </c:numRef>
          </c:val>
          <c:extLst>
            <c:ext xmlns:c16="http://schemas.microsoft.com/office/drawing/2014/chart" uri="{C3380CC4-5D6E-409C-BE32-E72D297353CC}">
              <c16:uniqueId val="{00000001-6AEE-0D41-861B-8C925E459BB3}"/>
            </c:ext>
          </c:extLst>
        </c:ser>
        <c:ser>
          <c:idx val="5"/>
          <c:order val="5"/>
          <c:tx>
            <c:strRef>
              <c:f>Sheet1!$G$1</c:f>
              <c:strCache>
                <c:ptCount val="1"/>
                <c:pt idx="0">
                  <c:v>Otras</c:v>
                </c:pt>
              </c:strCache>
            </c:strRef>
          </c:tx>
          <c:spPr>
            <a:solidFill>
              <a:schemeClr val="accent6"/>
            </a:solidFill>
            <a:ln>
              <a:noFill/>
            </a:ln>
            <a:effectLst/>
          </c:spPr>
          <c:invertIfNegative val="0"/>
          <c:cat>
            <c:strRef>
              <c:f>Sheet1!$A$2</c:f>
              <c:strCache>
                <c:ptCount val="1"/>
                <c:pt idx="0">
                  <c:v>RAD</c:v>
                </c:pt>
              </c:strCache>
            </c:strRef>
          </c:cat>
          <c:val>
            <c:numRef>
              <c:f>Sheet1!$G$2</c:f>
              <c:numCache>
                <c:formatCode>0%</c:formatCode>
                <c:ptCount val="1"/>
                <c:pt idx="0">
                  <c:v>0.02</c:v>
                </c:pt>
              </c:numCache>
            </c:numRef>
          </c:val>
          <c:extLst>
            <c:ext xmlns:c16="http://schemas.microsoft.com/office/drawing/2014/chart" uri="{C3380CC4-5D6E-409C-BE32-E72D297353CC}">
              <c16:uniqueId val="{00000002-6AEE-0D41-861B-8C925E459BB3}"/>
            </c:ext>
          </c:extLst>
        </c:ser>
        <c:dLbls>
          <c:showLegendKey val="0"/>
          <c:showVal val="0"/>
          <c:showCatName val="0"/>
          <c:showSerName val="0"/>
          <c:showPercent val="0"/>
          <c:showBubbleSize val="0"/>
        </c:dLbls>
        <c:gapWidth val="102"/>
        <c:overlap val="100"/>
        <c:axId val="667162847"/>
        <c:axId val="667164495"/>
      </c:barChart>
      <c:catAx>
        <c:axId val="667162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667164495"/>
        <c:crosses val="autoZero"/>
        <c:auto val="1"/>
        <c:lblAlgn val="ctr"/>
        <c:lblOffset val="100"/>
        <c:noMultiLvlLbl val="0"/>
      </c:catAx>
      <c:valAx>
        <c:axId val="667164495"/>
        <c:scaling>
          <c:orientation val="minMax"/>
        </c:scaling>
        <c:delete val="1"/>
        <c:axPos val="b"/>
        <c:numFmt formatCode="0%" sourceLinked="1"/>
        <c:majorTickMark val="none"/>
        <c:minorTickMark val="none"/>
        <c:tickLblPos val="nextTo"/>
        <c:crossAx val="667162847"/>
        <c:crosses val="autoZero"/>
        <c:crossBetween val="between"/>
      </c:valAx>
      <c:spPr>
        <a:noFill/>
        <a:ln>
          <a:noFill/>
        </a:ln>
        <a:effectLst/>
      </c:spPr>
    </c:plotArea>
    <c:legend>
      <c:legendPos val="t"/>
      <c:layout>
        <c:manualLayout>
          <c:xMode val="edge"/>
          <c:yMode val="edge"/>
          <c:x val="0.47314193342054639"/>
          <c:y val="0.19912559684039749"/>
          <c:w val="0.52685806657945355"/>
          <c:h val="0.14588570042201754"/>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Helvetica Light" panose="020B0403020202020204" pitchFamily="34" charset="0"/>
        </a:defRPr>
      </a:pPr>
      <a:endParaRPr lang="es-HN"/>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EH</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PR</c:v>
                </c:pt>
              </c:strCache>
            </c:strRef>
          </c:cat>
          <c:val>
            <c:numRef>
              <c:f>Sheet1!$B$2</c:f>
              <c:numCache>
                <c:formatCode>0%</c:formatCode>
                <c:ptCount val="1"/>
                <c:pt idx="0">
                  <c:v>0.28999999999999998</c:v>
                </c:pt>
              </c:numCache>
            </c:numRef>
          </c:val>
          <c:extLst>
            <c:ext xmlns:c16="http://schemas.microsoft.com/office/drawing/2014/chart" uri="{C3380CC4-5D6E-409C-BE32-E72D297353CC}">
              <c16:uniqueId val="{00000000-9C00-8047-8279-8A455D1BE3D6}"/>
            </c:ext>
          </c:extLst>
        </c:ser>
        <c:ser>
          <c:idx val="1"/>
          <c:order val="1"/>
          <c:tx>
            <c:strRef>
              <c:f>Sheet1!$C$1</c:f>
              <c:strCache>
                <c:ptCount val="1"/>
                <c:pt idx="0">
                  <c:v>EP</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PR</c:v>
                </c:pt>
              </c:strCache>
            </c:strRef>
          </c:cat>
          <c:val>
            <c:numRef>
              <c:f>Sheet1!$C$2</c:f>
              <c:numCache>
                <c:formatCode>0%</c:formatCode>
                <c:ptCount val="1"/>
                <c:pt idx="0">
                  <c:v>0.21</c:v>
                </c:pt>
              </c:numCache>
            </c:numRef>
          </c:val>
          <c:extLst>
            <c:ext xmlns:c16="http://schemas.microsoft.com/office/drawing/2014/chart" uri="{C3380CC4-5D6E-409C-BE32-E72D297353CC}">
              <c16:uniqueId val="{00000001-9C00-8047-8279-8A455D1BE3D6}"/>
            </c:ext>
          </c:extLst>
        </c:ser>
        <c:ser>
          <c:idx val="2"/>
          <c:order val="2"/>
          <c:tx>
            <c:strRef>
              <c:f>Sheet1!$D$1</c:f>
              <c:strCache>
                <c:ptCount val="1"/>
                <c:pt idx="0">
                  <c:v>LP</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PR</c:v>
                </c:pt>
              </c:strCache>
            </c:strRef>
          </c:cat>
          <c:val>
            <c:numRef>
              <c:f>Sheet1!$D$2</c:f>
              <c:numCache>
                <c:formatCode>0%</c:formatCode>
                <c:ptCount val="1"/>
                <c:pt idx="0">
                  <c:v>0.27</c:v>
                </c:pt>
              </c:numCache>
            </c:numRef>
          </c:val>
          <c:extLst>
            <c:ext xmlns:c16="http://schemas.microsoft.com/office/drawing/2014/chart" uri="{C3380CC4-5D6E-409C-BE32-E72D297353CC}">
              <c16:uniqueId val="{00000002-9C00-8047-8279-8A455D1BE3D6}"/>
            </c:ext>
          </c:extLst>
        </c:ser>
        <c:ser>
          <c:idx val="3"/>
          <c:order val="3"/>
          <c:tx>
            <c:strRef>
              <c:f>Sheet1!$E$1</c:f>
              <c:strCache>
                <c:ptCount val="1"/>
                <c:pt idx="0">
                  <c:v>LT</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PR</c:v>
                </c:pt>
              </c:strCache>
            </c:strRef>
          </c:cat>
          <c:val>
            <c:numRef>
              <c:f>Sheet1!$E$2</c:f>
              <c:numCache>
                <c:formatCode>0%</c:formatCode>
                <c:ptCount val="1"/>
                <c:pt idx="0">
                  <c:v>0.23</c:v>
                </c:pt>
              </c:numCache>
            </c:numRef>
          </c:val>
          <c:extLst>
            <c:ext xmlns:c16="http://schemas.microsoft.com/office/drawing/2014/chart" uri="{C3380CC4-5D6E-409C-BE32-E72D297353CC}">
              <c16:uniqueId val="{00000001-6BE8-4440-81C5-320EA5870213}"/>
            </c:ext>
          </c:extLst>
        </c:ser>
        <c:dLbls>
          <c:showLegendKey val="0"/>
          <c:showVal val="0"/>
          <c:showCatName val="0"/>
          <c:showSerName val="0"/>
          <c:showPercent val="0"/>
          <c:showBubbleSize val="0"/>
        </c:dLbls>
        <c:gapWidth val="102"/>
        <c:overlap val="100"/>
        <c:axId val="667162847"/>
        <c:axId val="667164495"/>
      </c:barChart>
      <c:catAx>
        <c:axId val="667162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667164495"/>
        <c:crosses val="autoZero"/>
        <c:auto val="1"/>
        <c:lblAlgn val="ctr"/>
        <c:lblOffset val="100"/>
        <c:noMultiLvlLbl val="0"/>
      </c:catAx>
      <c:valAx>
        <c:axId val="667164495"/>
        <c:scaling>
          <c:orientation val="minMax"/>
        </c:scaling>
        <c:delete val="1"/>
        <c:axPos val="b"/>
        <c:numFmt formatCode="0%" sourceLinked="1"/>
        <c:majorTickMark val="none"/>
        <c:minorTickMark val="none"/>
        <c:tickLblPos val="nextTo"/>
        <c:crossAx val="667162847"/>
        <c:crosses val="autoZero"/>
        <c:crossBetween val="between"/>
      </c:valAx>
      <c:spPr>
        <a:noFill/>
        <a:ln>
          <a:noFill/>
        </a:ln>
        <a:effectLst/>
      </c:spPr>
    </c:plotArea>
    <c:legend>
      <c:legendPos val="t"/>
      <c:layout>
        <c:manualLayout>
          <c:xMode val="edge"/>
          <c:yMode val="edge"/>
          <c:x val="0.71650049620236089"/>
          <c:y val="0.19912559684039749"/>
          <c:w val="0.23726137686909438"/>
          <c:h val="0.1666366836717010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Helvetica Light" panose="020B0403020202020204" pitchFamily="34" charset="0"/>
        </a:defRPr>
      </a:pPr>
      <a:endParaRPr lang="es-HN"/>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D58-7843-9268-ABB5C461F56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D58-7843-9268-ABB5C461F565}"/>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TV</c:v>
                </c:pt>
                <c:pt idx="1">
                  <c:v>PRE</c:v>
                </c:pt>
              </c:strCache>
            </c:strRef>
          </c:cat>
          <c:val>
            <c:numRef>
              <c:f>Sheet1!$B$2:$B$3</c:f>
              <c:numCache>
                <c:formatCode>0%</c:formatCode>
                <c:ptCount val="2"/>
                <c:pt idx="0">
                  <c:v>0.96</c:v>
                </c:pt>
                <c:pt idx="1">
                  <c:v>0.04</c:v>
                </c:pt>
              </c:numCache>
            </c:numRef>
          </c:val>
          <c:extLst>
            <c:ext xmlns:c16="http://schemas.microsoft.com/office/drawing/2014/chart" uri="{C3380CC4-5D6E-409C-BE32-E72D297353CC}">
              <c16:uniqueId val="{00000000-46FD-A54E-B27D-83BA9EF72972}"/>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Hoja1!$A$2</c:f>
              <c:strCache>
                <c:ptCount val="1"/>
                <c:pt idx="0">
                  <c:v>2024</c:v>
                </c:pt>
              </c:strCache>
            </c:strRef>
          </c:tx>
          <c:spPr>
            <a:ln w="28575" cap="rnd">
              <a:solidFill>
                <a:srgbClr val="FF0000"/>
              </a:solidFill>
              <a:round/>
            </a:ln>
            <a:effectLst/>
          </c:spPr>
          <c:marker>
            <c:symbol val="none"/>
          </c:marker>
          <c:dLbls>
            <c:spPr>
              <a:solidFill>
                <a:srgbClr val="FF0000"/>
              </a:solidFill>
              <a:ln>
                <a:solidFill>
                  <a:srgbClr val="FF0000"/>
                </a:solid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Hoja1!$B$2:$M$2</c:f>
              <c:numCache>
                <c:formatCode>\$0,\k</c:formatCode>
                <c:ptCount val="12"/>
                <c:pt idx="0">
                  <c:v>2292.6854650225305</c:v>
                </c:pt>
                <c:pt idx="1">
                  <c:v>8248.2369292283911</c:v>
                </c:pt>
                <c:pt idx="2">
                  <c:v>2947.1605686756902</c:v>
                </c:pt>
                <c:pt idx="4">
                  <c:v>6822.0607479017899</c:v>
                </c:pt>
                <c:pt idx="5">
                  <c:v>5014.0817186863796</c:v>
                </c:pt>
              </c:numCache>
            </c:numRef>
          </c:val>
          <c:smooth val="0"/>
          <c:extLst>
            <c:ext xmlns:c16="http://schemas.microsoft.com/office/drawing/2014/chart" uri="{C3380CC4-5D6E-409C-BE32-E72D297353CC}">
              <c16:uniqueId val="{00000000-AC1E-D147-A9CB-575BF0DFA96A}"/>
            </c:ext>
          </c:extLst>
        </c:ser>
        <c:dLbls>
          <c:showLegendKey val="0"/>
          <c:showVal val="0"/>
          <c:showCatName val="0"/>
          <c:showSerName val="0"/>
          <c:showPercent val="0"/>
          <c:showBubbleSize val="0"/>
        </c:dLbls>
        <c:dropLines>
          <c:spPr>
            <a:ln w="9525" cap="flat" cmpd="sng" algn="ctr">
              <a:solidFill>
                <a:schemeClr val="tx1">
                  <a:lumMod val="35000"/>
                  <a:lumOff val="65000"/>
                </a:schemeClr>
              </a:solidFill>
              <a:round/>
            </a:ln>
            <a:effectLst/>
          </c:spPr>
        </c:dropLines>
        <c:smooth val="0"/>
        <c:axId val="257526976"/>
        <c:axId val="257532176"/>
      </c:lineChart>
      <c:catAx>
        <c:axId val="25752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57532176"/>
        <c:crosses val="autoZero"/>
        <c:auto val="1"/>
        <c:lblAlgn val="ctr"/>
        <c:lblOffset val="100"/>
        <c:noMultiLvlLbl val="0"/>
      </c:catAx>
      <c:valAx>
        <c:axId val="257532176"/>
        <c:scaling>
          <c:orientation val="minMax"/>
        </c:scaling>
        <c:delete val="1"/>
        <c:axPos val="l"/>
        <c:numFmt formatCode="\$0,\k" sourceLinked="1"/>
        <c:majorTickMark val="none"/>
        <c:minorTickMark val="none"/>
        <c:tickLblPos val="nextTo"/>
        <c:crossAx val="25752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TVC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TV</c:v>
                </c:pt>
              </c:strCache>
            </c:strRef>
          </c:cat>
          <c:val>
            <c:numRef>
              <c:f>Sheet1!$B$2</c:f>
              <c:numCache>
                <c:formatCode>0%</c:formatCode>
                <c:ptCount val="1"/>
                <c:pt idx="0">
                  <c:v>0.76380000000000003</c:v>
                </c:pt>
              </c:numCache>
            </c:numRef>
          </c:val>
          <c:extLst>
            <c:ext xmlns:c16="http://schemas.microsoft.com/office/drawing/2014/chart" uri="{C3380CC4-5D6E-409C-BE32-E72D297353CC}">
              <c16:uniqueId val="{00000000-2AC5-574D-9BB7-09F5646FB835}"/>
            </c:ext>
          </c:extLst>
        </c:ser>
        <c:ser>
          <c:idx val="1"/>
          <c:order val="1"/>
          <c:tx>
            <c:strRef>
              <c:f>Sheet1!$C$1</c:f>
              <c:strCache>
                <c:ptCount val="1"/>
                <c:pt idx="0">
                  <c:v>C11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TV</c:v>
                </c:pt>
              </c:strCache>
            </c:strRef>
          </c:cat>
          <c:val>
            <c:numRef>
              <c:f>Sheet1!$C$2</c:f>
              <c:numCache>
                <c:formatCode>0%</c:formatCode>
                <c:ptCount val="1"/>
                <c:pt idx="0">
                  <c:v>0.24</c:v>
                </c:pt>
              </c:numCache>
            </c:numRef>
          </c:val>
          <c:extLst>
            <c:ext xmlns:c16="http://schemas.microsoft.com/office/drawing/2014/chart" uri="{C3380CC4-5D6E-409C-BE32-E72D297353CC}">
              <c16:uniqueId val="{00000001-10BB-554F-92A3-30E67AFD18C0}"/>
            </c:ext>
          </c:extLst>
        </c:ser>
        <c:dLbls>
          <c:dLblPos val="ctr"/>
          <c:showLegendKey val="0"/>
          <c:showVal val="1"/>
          <c:showCatName val="0"/>
          <c:showSerName val="0"/>
          <c:showPercent val="0"/>
          <c:showBubbleSize val="0"/>
        </c:dLbls>
        <c:gapWidth val="102"/>
        <c:overlap val="100"/>
        <c:axId val="667162847"/>
        <c:axId val="667164495"/>
      </c:barChart>
      <c:catAx>
        <c:axId val="667162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667164495"/>
        <c:crosses val="autoZero"/>
        <c:auto val="1"/>
        <c:lblAlgn val="ctr"/>
        <c:lblOffset val="100"/>
        <c:noMultiLvlLbl val="0"/>
      </c:catAx>
      <c:valAx>
        <c:axId val="667164495"/>
        <c:scaling>
          <c:orientation val="minMax"/>
        </c:scaling>
        <c:delete val="1"/>
        <c:axPos val="b"/>
        <c:numFmt formatCode="0%" sourceLinked="1"/>
        <c:majorTickMark val="none"/>
        <c:minorTickMark val="none"/>
        <c:tickLblPos val="nextTo"/>
        <c:crossAx val="667162847"/>
        <c:crosses val="autoZero"/>
        <c:crossBetween val="between"/>
      </c:valAx>
      <c:spPr>
        <a:noFill/>
        <a:ln>
          <a:noFill/>
        </a:ln>
        <a:effectLst/>
      </c:spPr>
    </c:plotArea>
    <c:legend>
      <c:legendPos val="t"/>
      <c:layout>
        <c:manualLayout>
          <c:xMode val="edge"/>
          <c:yMode val="edge"/>
          <c:x val="0.59342046591859143"/>
          <c:y val="0.22008618598149196"/>
          <c:w val="0.40657953408140862"/>
          <c:h val="0.1806047347365163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i="0">
          <a:latin typeface="Helvetica Light" panose="020B0403020202020204" pitchFamily="34" charset="0"/>
        </a:defRPr>
      </a:pPr>
      <a:endParaRPr lang="es-H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F6E-F54D-AAC7-A00A5CEBCD7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F6E-F54D-AAC7-A00A5CEBCD7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F6E-F54D-AAC7-A00A5CEBCD7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8-2A28-1449-8367-E5EB4C1C59C7}"/>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1"/>
              <c:showSerName val="0"/>
              <c:showPercent val="1"/>
              <c:showBubbleSize val="0"/>
              <c:extLst>
                <c:ext xmlns:c16="http://schemas.microsoft.com/office/drawing/2014/chart" uri="{C3380CC4-5D6E-409C-BE32-E72D297353CC}">
                  <c16:uniqueId val="{00000001-2F6E-F54D-AAC7-A00A5CEBCD79}"/>
                </c:ext>
              </c:extLst>
            </c:dLbl>
            <c:dLbl>
              <c:idx val="3"/>
              <c:layout>
                <c:manualLayout>
                  <c:x val="6.2861009352420089E-2"/>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8-2A28-1449-8367-E5EB4C1C59C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Helvetica Light" panose="020B0403020202020204" pitchFamily="34" charset="0"/>
                    <a:ea typeface="+mn-ea"/>
                    <a:cs typeface="+mn-cs"/>
                  </a:defRPr>
                </a:pPr>
                <a:endParaRPr lang="es-HN"/>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TV</c:v>
                </c:pt>
                <c:pt idx="1">
                  <c:v>RAD</c:v>
                </c:pt>
                <c:pt idx="2">
                  <c:v>OOH</c:v>
                </c:pt>
                <c:pt idx="3">
                  <c:v>CAB</c:v>
                </c:pt>
              </c:strCache>
            </c:strRef>
          </c:cat>
          <c:val>
            <c:numRef>
              <c:f>Sheet1!$B$2:$B$5</c:f>
              <c:numCache>
                <c:formatCode>0%</c:formatCode>
                <c:ptCount val="4"/>
                <c:pt idx="0">
                  <c:v>0.85</c:v>
                </c:pt>
                <c:pt idx="1">
                  <c:v>6.5500000000000003E-2</c:v>
                </c:pt>
                <c:pt idx="2">
                  <c:v>7.3200000000000001E-2</c:v>
                </c:pt>
                <c:pt idx="3">
                  <c:v>8.8999999999999999E-3</c:v>
                </c:pt>
              </c:numCache>
            </c:numRef>
          </c:val>
          <c:extLst>
            <c:ext xmlns:c16="http://schemas.microsoft.com/office/drawing/2014/chart" uri="{C3380CC4-5D6E-409C-BE32-E72D297353CC}">
              <c16:uniqueId val="{00000000-46FD-A54E-B27D-83BA9EF72972}"/>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Hoja1!$A$2</c:f>
              <c:strCache>
                <c:ptCount val="1"/>
                <c:pt idx="0">
                  <c:v>2023</c:v>
                </c:pt>
              </c:strCache>
            </c:strRef>
          </c:tx>
          <c:spPr>
            <a:ln w="28575" cap="rnd">
              <a:solidFill>
                <a:schemeClr val="bg2">
                  <a:lumMod val="75000"/>
                </a:schemeClr>
              </a:solidFill>
              <a:round/>
            </a:ln>
            <a:effectLst/>
          </c:spPr>
          <c:marker>
            <c:symbol val="none"/>
          </c:marker>
          <c:dLbls>
            <c:spPr>
              <a:solidFill>
                <a:schemeClr val="bg2">
                  <a:lumMod val="75000"/>
                </a:schemeClr>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Hoja1!$B$2:$M$2</c:f>
              <c:numCache>
                <c:formatCode>\$0,\k</c:formatCode>
                <c:ptCount val="12"/>
                <c:pt idx="0">
                  <c:v>193398.9663362439</c:v>
                </c:pt>
                <c:pt idx="1">
                  <c:v>668040.83266195131</c:v>
                </c:pt>
                <c:pt idx="2">
                  <c:v>405083.70939093194</c:v>
                </c:pt>
                <c:pt idx="3">
                  <c:v>156824.9471934656</c:v>
                </c:pt>
                <c:pt idx="4">
                  <c:v>82643.1830241016</c:v>
                </c:pt>
                <c:pt idx="5">
                  <c:v>4637.991865802398</c:v>
                </c:pt>
                <c:pt idx="6">
                  <c:v>0</c:v>
                </c:pt>
              </c:numCache>
            </c:numRef>
          </c:val>
          <c:smooth val="0"/>
          <c:extLst>
            <c:ext xmlns:c16="http://schemas.microsoft.com/office/drawing/2014/chart" uri="{C3380CC4-5D6E-409C-BE32-E72D297353CC}">
              <c16:uniqueId val="{00000000-5C28-7A4C-A304-71BA7E8F8C97}"/>
            </c:ext>
          </c:extLst>
        </c:ser>
        <c:dLbls>
          <c:showLegendKey val="0"/>
          <c:showVal val="0"/>
          <c:showCatName val="0"/>
          <c:showSerName val="0"/>
          <c:showPercent val="0"/>
          <c:showBubbleSize val="0"/>
        </c:dLbls>
        <c:dropLines>
          <c:spPr>
            <a:ln w="9525" cap="flat" cmpd="sng" algn="ctr">
              <a:solidFill>
                <a:schemeClr val="tx1">
                  <a:lumMod val="35000"/>
                  <a:lumOff val="65000"/>
                </a:schemeClr>
              </a:solidFill>
              <a:round/>
            </a:ln>
            <a:effectLst/>
          </c:spPr>
        </c:dropLines>
        <c:smooth val="0"/>
        <c:axId val="257526976"/>
        <c:axId val="257532176"/>
      </c:lineChart>
      <c:catAx>
        <c:axId val="25752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57532176"/>
        <c:crosses val="autoZero"/>
        <c:auto val="1"/>
        <c:lblAlgn val="ctr"/>
        <c:lblOffset val="100"/>
        <c:noMultiLvlLbl val="0"/>
      </c:catAx>
      <c:valAx>
        <c:axId val="257532176"/>
        <c:scaling>
          <c:orientation val="minMax"/>
        </c:scaling>
        <c:delete val="1"/>
        <c:axPos val="l"/>
        <c:numFmt formatCode="\$0,\k" sourceLinked="1"/>
        <c:majorTickMark val="none"/>
        <c:minorTickMark val="none"/>
        <c:tickLblPos val="nextTo"/>
        <c:crossAx val="25752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001173103245156E-2"/>
          <c:y val="9.7230835189906373E-3"/>
          <c:w val="0.88896372750202779"/>
          <c:h val="0.52572959279590115"/>
        </c:manualLayout>
      </c:layout>
      <c:barChart>
        <c:barDir val="bar"/>
        <c:grouping val="percentStacked"/>
        <c:varyColors val="0"/>
        <c:ser>
          <c:idx val="0"/>
          <c:order val="0"/>
          <c:tx>
            <c:strRef>
              <c:f>Sheet1!$B$1</c:f>
              <c:strCache>
                <c:ptCount val="1"/>
                <c:pt idx="0">
                  <c:v>VALLAS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OOH</c:v>
                </c:pt>
              </c:strCache>
            </c:strRef>
          </c:cat>
          <c:val>
            <c:numRef>
              <c:f>Sheet1!$B$2</c:f>
              <c:numCache>
                <c:formatCode>0%</c:formatCode>
                <c:ptCount val="1"/>
                <c:pt idx="0">
                  <c:v>1</c:v>
                </c:pt>
              </c:numCache>
            </c:numRef>
          </c:val>
          <c:extLst>
            <c:ext xmlns:c16="http://schemas.microsoft.com/office/drawing/2014/chart" uri="{C3380CC4-5D6E-409C-BE32-E72D297353CC}">
              <c16:uniqueId val="{00000000-E43D-CB47-943A-7C26E98D4AA7}"/>
            </c:ext>
          </c:extLst>
        </c:ser>
        <c:dLbls>
          <c:showLegendKey val="0"/>
          <c:showVal val="0"/>
          <c:showCatName val="0"/>
          <c:showSerName val="0"/>
          <c:showPercent val="0"/>
          <c:showBubbleSize val="0"/>
        </c:dLbls>
        <c:gapWidth val="102"/>
        <c:overlap val="100"/>
        <c:axId val="667162847"/>
        <c:axId val="667164495"/>
      </c:barChart>
      <c:catAx>
        <c:axId val="667162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667164495"/>
        <c:crosses val="autoZero"/>
        <c:auto val="1"/>
        <c:lblAlgn val="ctr"/>
        <c:lblOffset val="100"/>
        <c:noMultiLvlLbl val="0"/>
      </c:catAx>
      <c:valAx>
        <c:axId val="667164495"/>
        <c:scaling>
          <c:orientation val="minMax"/>
        </c:scaling>
        <c:delete val="1"/>
        <c:axPos val="b"/>
        <c:numFmt formatCode="0%" sourceLinked="1"/>
        <c:majorTickMark val="none"/>
        <c:minorTickMark val="none"/>
        <c:tickLblPos val="nextTo"/>
        <c:crossAx val="667162847"/>
        <c:crosses val="autoZero"/>
        <c:crossBetween val="between"/>
      </c:valAx>
      <c:spPr>
        <a:noFill/>
        <a:ln>
          <a:noFill/>
        </a:ln>
        <a:effectLst/>
      </c:spPr>
    </c:plotArea>
    <c:legend>
      <c:legendPos val="t"/>
      <c:layout>
        <c:manualLayout>
          <c:xMode val="edge"/>
          <c:yMode val="edge"/>
          <c:x val="0.56471392817703181"/>
          <c:y val="1.0803426132211819E-2"/>
          <c:w val="0.1200832707850728"/>
          <c:h val="0.1610790836312782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Helvetica Light" panose="020B0403020202020204" pitchFamily="34" charset="0"/>
        </a:defRPr>
      </a:pPr>
      <a:endParaRPr lang="es-H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001173103245156E-2"/>
          <c:y val="9.7230835189906373E-3"/>
          <c:w val="0.88896372750202779"/>
          <c:h val="0.52572959279590115"/>
        </c:manualLayout>
      </c:layout>
      <c:barChart>
        <c:barDir val="bar"/>
        <c:grouping val="percentStacked"/>
        <c:varyColors val="0"/>
        <c:ser>
          <c:idx val="0"/>
          <c:order val="0"/>
          <c:tx>
            <c:strRef>
              <c:f>Sheet1!$B$1</c:f>
              <c:strCache>
                <c:ptCount val="1"/>
                <c:pt idx="0">
                  <c:v>Discovery</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CAB</c:v>
                </c:pt>
              </c:strCache>
            </c:strRef>
          </c:cat>
          <c:val>
            <c:numRef>
              <c:f>Sheet1!$B$2</c:f>
              <c:numCache>
                <c:formatCode>0%</c:formatCode>
                <c:ptCount val="1"/>
                <c:pt idx="0">
                  <c:v>0.2969</c:v>
                </c:pt>
              </c:numCache>
            </c:numRef>
          </c:val>
          <c:extLst>
            <c:ext xmlns:c16="http://schemas.microsoft.com/office/drawing/2014/chart" uri="{C3380CC4-5D6E-409C-BE32-E72D297353CC}">
              <c16:uniqueId val="{00000000-2F34-1346-8098-10576612024F}"/>
            </c:ext>
          </c:extLst>
        </c:ser>
        <c:ser>
          <c:idx val="1"/>
          <c:order val="1"/>
          <c:tx>
            <c:strRef>
              <c:f>Sheet1!$C$1</c:f>
              <c:strCache>
                <c:ptCount val="1"/>
                <c:pt idx="0">
                  <c:v>Sony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CAB</c:v>
                </c:pt>
              </c:strCache>
            </c:strRef>
          </c:cat>
          <c:val>
            <c:numRef>
              <c:f>Sheet1!$C$2</c:f>
              <c:numCache>
                <c:formatCode>0%</c:formatCode>
                <c:ptCount val="1"/>
                <c:pt idx="0">
                  <c:v>0.19589999999999999</c:v>
                </c:pt>
              </c:numCache>
            </c:numRef>
          </c:val>
          <c:extLst>
            <c:ext xmlns:c16="http://schemas.microsoft.com/office/drawing/2014/chart" uri="{C3380CC4-5D6E-409C-BE32-E72D297353CC}">
              <c16:uniqueId val="{00000002-2F34-1346-8098-10576612024F}"/>
            </c:ext>
          </c:extLst>
        </c:ser>
        <c:ser>
          <c:idx val="2"/>
          <c:order val="2"/>
          <c:tx>
            <c:strRef>
              <c:f>Sheet1!$D$1</c:f>
              <c:strCache>
                <c:ptCount val="1"/>
                <c:pt idx="0">
                  <c:v>CNN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CAB</c:v>
                </c:pt>
              </c:strCache>
            </c:strRef>
          </c:cat>
          <c:val>
            <c:numRef>
              <c:f>Sheet1!$D$2</c:f>
              <c:numCache>
                <c:formatCode>0%</c:formatCode>
                <c:ptCount val="1"/>
                <c:pt idx="0">
                  <c:v>0.1855</c:v>
                </c:pt>
              </c:numCache>
            </c:numRef>
          </c:val>
          <c:extLst>
            <c:ext xmlns:c16="http://schemas.microsoft.com/office/drawing/2014/chart" uri="{C3380CC4-5D6E-409C-BE32-E72D297353CC}">
              <c16:uniqueId val="{00000003-2F34-1346-8098-10576612024F}"/>
            </c:ext>
          </c:extLst>
        </c:ser>
        <c:ser>
          <c:idx val="3"/>
          <c:order val="3"/>
          <c:tx>
            <c:strRef>
              <c:f>Sheet1!$E$1</c:f>
              <c:strCache>
                <c:ptCount val="1"/>
                <c:pt idx="0">
                  <c:v>Warner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CAB</c:v>
                </c:pt>
              </c:strCache>
            </c:strRef>
          </c:cat>
          <c:val>
            <c:numRef>
              <c:f>Sheet1!$E$2</c:f>
              <c:numCache>
                <c:formatCode>0%</c:formatCode>
                <c:ptCount val="1"/>
                <c:pt idx="0">
                  <c:v>0.18149999999999999</c:v>
                </c:pt>
              </c:numCache>
            </c:numRef>
          </c:val>
          <c:extLst>
            <c:ext xmlns:c16="http://schemas.microsoft.com/office/drawing/2014/chart" uri="{C3380CC4-5D6E-409C-BE32-E72D297353CC}">
              <c16:uniqueId val="{00000004-2F34-1346-8098-10576612024F}"/>
            </c:ext>
          </c:extLst>
        </c:ser>
        <c:ser>
          <c:idx val="4"/>
          <c:order val="4"/>
          <c:tx>
            <c:strRef>
              <c:f>Sheet1!$F$1</c:f>
              <c:strCache>
                <c:ptCount val="1"/>
                <c:pt idx="0">
                  <c:v>TNT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CAB</c:v>
                </c:pt>
              </c:strCache>
            </c:strRef>
          </c:cat>
          <c:val>
            <c:numRef>
              <c:f>Sheet1!$F$2</c:f>
              <c:numCache>
                <c:formatCode>0%</c:formatCode>
                <c:ptCount val="1"/>
                <c:pt idx="0">
                  <c:v>0.1401</c:v>
                </c:pt>
              </c:numCache>
            </c:numRef>
          </c:val>
          <c:extLst>
            <c:ext xmlns:c16="http://schemas.microsoft.com/office/drawing/2014/chart" uri="{C3380CC4-5D6E-409C-BE32-E72D297353CC}">
              <c16:uniqueId val="{00000005-2F34-1346-8098-10576612024F}"/>
            </c:ext>
          </c:extLst>
        </c:ser>
        <c:dLbls>
          <c:dLblPos val="ctr"/>
          <c:showLegendKey val="0"/>
          <c:showVal val="1"/>
          <c:showCatName val="0"/>
          <c:showSerName val="0"/>
          <c:showPercent val="0"/>
          <c:showBubbleSize val="0"/>
        </c:dLbls>
        <c:gapWidth val="102"/>
        <c:overlap val="100"/>
        <c:axId val="667162847"/>
        <c:axId val="667164495"/>
      </c:barChart>
      <c:catAx>
        <c:axId val="667162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667164495"/>
        <c:crosses val="autoZero"/>
        <c:auto val="1"/>
        <c:lblAlgn val="ctr"/>
        <c:lblOffset val="100"/>
        <c:noMultiLvlLbl val="0"/>
      </c:catAx>
      <c:valAx>
        <c:axId val="667164495"/>
        <c:scaling>
          <c:orientation val="minMax"/>
        </c:scaling>
        <c:delete val="1"/>
        <c:axPos val="b"/>
        <c:numFmt formatCode="0%" sourceLinked="1"/>
        <c:majorTickMark val="none"/>
        <c:minorTickMark val="none"/>
        <c:tickLblPos val="nextTo"/>
        <c:crossAx val="667162847"/>
        <c:crosses val="autoZero"/>
        <c:crossBetween val="between"/>
      </c:valAx>
      <c:spPr>
        <a:noFill/>
        <a:ln>
          <a:noFill/>
        </a:ln>
        <a:effectLst/>
      </c:spPr>
    </c:plotArea>
    <c:legend>
      <c:legendPos val="t"/>
      <c:layout>
        <c:manualLayout>
          <c:xMode val="edge"/>
          <c:yMode val="edge"/>
          <c:x val="0.41578826042125561"/>
          <c:y val="1.0803426132211819E-2"/>
          <c:w val="0.53707280272607583"/>
          <c:h val="0.1717744755021679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Helvetica Light" panose="020B0403020202020204" pitchFamily="34" charset="0"/>
        </a:defRPr>
      </a:pPr>
      <a:endParaRPr lang="es-HN"/>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Ventas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745-D147-A35D-C4886E4380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745-D147-A35D-C4886E4380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82F-7E44-88DA-E5886515FAD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6-F82F-7E44-88DA-E5886515FAD5}"/>
              </c:ext>
            </c:extLst>
          </c:dPt>
          <c:dLbls>
            <c:dLbl>
              <c:idx val="2"/>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Helvetica Light" panose="020B0403020202020204" pitchFamily="34" charset="0"/>
                      <a:ea typeface="+mn-ea"/>
                      <a:cs typeface="+mn-cs"/>
                    </a:defRPr>
                  </a:pPr>
                  <a:endParaRPr lang="es-HN"/>
                </a:p>
              </c:txPr>
              <c:showLegendKey val="0"/>
              <c:showVal val="0"/>
              <c:showCatName val="1"/>
              <c:showSerName val="0"/>
              <c:showPercent val="1"/>
              <c:showBubbleSize val="0"/>
              <c:extLst>
                <c:ext xmlns:c16="http://schemas.microsoft.com/office/drawing/2014/chart" uri="{C3380CC4-5D6E-409C-BE32-E72D297353CC}">
                  <c16:uniqueId val="{00000005-F82F-7E44-88DA-E5886515FAD5}"/>
                </c:ext>
              </c:extLst>
            </c:dLbl>
            <c:dLbl>
              <c:idx val="3"/>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Helvetica Light" panose="020B0403020202020204" pitchFamily="34" charset="0"/>
                      <a:ea typeface="+mn-ea"/>
                      <a:cs typeface="+mn-cs"/>
                    </a:defRPr>
                  </a:pPr>
                  <a:endParaRPr lang="es-HN"/>
                </a:p>
              </c:txPr>
              <c:showLegendKey val="0"/>
              <c:showVal val="0"/>
              <c:showCatName val="1"/>
              <c:showSerName val="0"/>
              <c:showPercent val="1"/>
              <c:showBubbleSize val="0"/>
              <c:extLst>
                <c:ext xmlns:c16="http://schemas.microsoft.com/office/drawing/2014/chart" uri="{C3380CC4-5D6E-409C-BE32-E72D297353CC}">
                  <c16:uniqueId val="{00000006-F82F-7E44-88DA-E5886515FAD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Hoja1!$A$2:$A$5</c:f>
              <c:strCache>
                <c:ptCount val="4"/>
                <c:pt idx="0">
                  <c:v>TV</c:v>
                </c:pt>
                <c:pt idx="1">
                  <c:v>RAD</c:v>
                </c:pt>
                <c:pt idx="2">
                  <c:v>PRE</c:v>
                </c:pt>
                <c:pt idx="3">
                  <c:v>EXT</c:v>
                </c:pt>
              </c:strCache>
            </c:strRef>
          </c:cat>
          <c:val>
            <c:numRef>
              <c:f>Hoja1!$B$2:$B$5</c:f>
              <c:numCache>
                <c:formatCode>General</c:formatCode>
                <c:ptCount val="4"/>
                <c:pt idx="0">
                  <c:v>82</c:v>
                </c:pt>
                <c:pt idx="1">
                  <c:v>13</c:v>
                </c:pt>
                <c:pt idx="2">
                  <c:v>4</c:v>
                </c:pt>
                <c:pt idx="3">
                  <c:v>2</c:v>
                </c:pt>
              </c:numCache>
            </c:numRef>
          </c:val>
          <c:extLst>
            <c:ext xmlns:c16="http://schemas.microsoft.com/office/drawing/2014/chart" uri="{C3380CC4-5D6E-409C-BE32-E72D297353CC}">
              <c16:uniqueId val="{00000004-3745-D147-A35D-C4886E4380F9}"/>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Hoja1!$A$2</c:f>
              <c:strCache>
                <c:ptCount val="1"/>
                <c:pt idx="0">
                  <c:v>2024</c:v>
                </c:pt>
              </c:strCache>
            </c:strRef>
          </c:tx>
          <c:spPr>
            <a:ln w="28575" cap="rnd">
              <a:solidFill>
                <a:srgbClr val="C00000"/>
              </a:solidFill>
              <a:round/>
            </a:ln>
            <a:effectLst/>
          </c:spPr>
          <c:marker>
            <c:symbol val="none"/>
          </c:marker>
          <c:dLbls>
            <c:spPr>
              <a:solidFill>
                <a:srgbClr val="C00000"/>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Hoja1!$B$2:$M$2</c:f>
              <c:numCache>
                <c:formatCode>\$0,\k</c:formatCode>
                <c:ptCount val="12"/>
                <c:pt idx="0">
                  <c:v>7690.7330215254005</c:v>
                </c:pt>
                <c:pt idx="1">
                  <c:v>112624.32543801451</c:v>
                </c:pt>
                <c:pt idx="2">
                  <c:v>124812.83146391436</c:v>
                </c:pt>
                <c:pt idx="3">
                  <c:v>8227.9858964204923</c:v>
                </c:pt>
                <c:pt idx="4">
                  <c:v>5579.2398945696232</c:v>
                </c:pt>
                <c:pt idx="5">
                  <c:v>7177.623581837347</c:v>
                </c:pt>
                <c:pt idx="6">
                  <c:v>0</c:v>
                </c:pt>
              </c:numCache>
            </c:numRef>
          </c:val>
          <c:smooth val="0"/>
          <c:extLst>
            <c:ext xmlns:c16="http://schemas.microsoft.com/office/drawing/2014/chart" uri="{C3380CC4-5D6E-409C-BE32-E72D297353CC}">
              <c16:uniqueId val="{00000000-55B6-FD48-854F-756626D81F76}"/>
            </c:ext>
          </c:extLst>
        </c:ser>
        <c:dLbls>
          <c:showLegendKey val="0"/>
          <c:showVal val="0"/>
          <c:showCatName val="0"/>
          <c:showSerName val="0"/>
          <c:showPercent val="0"/>
          <c:showBubbleSize val="0"/>
        </c:dLbls>
        <c:dropLines>
          <c:spPr>
            <a:ln w="9525" cap="flat" cmpd="sng" algn="ctr">
              <a:solidFill>
                <a:schemeClr val="tx1">
                  <a:lumMod val="35000"/>
                  <a:lumOff val="65000"/>
                </a:schemeClr>
              </a:solidFill>
              <a:round/>
            </a:ln>
            <a:effectLst/>
          </c:spPr>
        </c:dropLines>
        <c:smooth val="0"/>
        <c:axId val="257526976"/>
        <c:axId val="257532176"/>
      </c:lineChart>
      <c:catAx>
        <c:axId val="25752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57532176"/>
        <c:crosses val="autoZero"/>
        <c:auto val="1"/>
        <c:lblAlgn val="ctr"/>
        <c:lblOffset val="100"/>
        <c:noMultiLvlLbl val="0"/>
      </c:catAx>
      <c:valAx>
        <c:axId val="257532176"/>
        <c:scaling>
          <c:orientation val="minMax"/>
        </c:scaling>
        <c:delete val="1"/>
        <c:axPos val="l"/>
        <c:numFmt formatCode="\$0,\k" sourceLinked="1"/>
        <c:majorTickMark val="none"/>
        <c:minorTickMark val="none"/>
        <c:tickLblPos val="nextTo"/>
        <c:crossAx val="25752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
    <cx:plotArea>
      <cx:plotAreaRegion/>
    </cx:plotArea>
  </cx:chart>
  <cx:clrMapOvr bg1="lt1" tx1="dk1" bg2="lt2" tx2="dk2" accent1="accent1" accent2="accent2" accent3="accent3" accent4="accent4" accent5="accent5" accent6="accent6" hlink="hlink" folHlink="folHlink"/>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'Reporte Vivienda'!$A$4:$B$8</cx:f>
        <cx:lvl ptCount="5">
          <cx:pt idx="0">Banpais</cx:pt>
          <cx:pt idx="1">BAC</cx:pt>
          <cx:pt idx="2">Ficohsa</cx:pt>
          <cx:pt idx="3">Davivienda</cx:pt>
          <cx:pt idx="4">Promérica</cx:pt>
        </cx:lvl>
        <cx:lvl ptCount="5">
          <cx:pt idx="0">75%</cx:pt>
          <cx:pt idx="1">13%</cx:pt>
          <cx:pt idx="2">11%</cx:pt>
          <cx:pt idx="3">1%</cx:pt>
          <cx:pt idx="4">0%</cx:pt>
        </cx:lvl>
      </cx:strDim>
      <cx:numDim type="size">
        <cx:f>'Reporte Vivienda'!$C$4:$C$8</cx:f>
        <cx:lvl ptCount="5" formatCode="\$0,\k">
          <cx:pt idx="0">1510629.6304724969</cx:pt>
          <cx:pt idx="1">266112.73929628171</cx:pt>
          <cx:pt idx="2">212480.61120220961</cx:pt>
          <cx:pt idx="3">25324.22542951478</cx:pt>
          <cx:pt idx="4">2010.0016871832299</cx:pt>
        </cx:lvl>
      </cx:numDim>
    </cx:data>
  </cx:chartData>
  <cx:chart>
    <cx:plotArea>
      <cx:plotAreaRegion>
        <cx:series layoutId="treemap" uniqueId="{8E6330DE-1B2E-B645-9255-F8723A2E00B8}">
          <cx:dataPt idx="0">
            <cx:spPr>
              <a:solidFill>
                <a:srgbClr val="F1E70C"/>
              </a:solidFill>
            </cx:spPr>
          </cx:dataPt>
          <cx:dataPt idx="2"/>
          <cx:dataPt idx="3">
            <cx:spPr>
              <a:solidFill>
                <a:srgbClr val="C00000"/>
              </a:solidFill>
            </cx:spPr>
          </cx:dataPt>
          <cx:dataPt idx="5">
            <cx:spPr>
              <a:solidFill>
                <a:srgbClr val="5EC9DA"/>
              </a:solidFill>
            </cx:spPr>
          </cx:dataPt>
          <cx:dataPt idx="6"/>
          <cx:dataPt idx="7">
            <cx:spPr>
              <a:solidFill>
                <a:srgbClr val="FF0000"/>
              </a:solidFill>
            </cx:spPr>
          </cx:dataPt>
          <cx:dataPt idx="8">
            <cx:spPr>
              <a:solidFill>
                <a:srgbClr val="2C7F0E"/>
              </a:solidFill>
            </cx:spPr>
          </cx:dataPt>
          <cx:dataLabels pos="inEnd">
            <cx:txPr>
              <a:bodyPr spcFirstLastPara="1" vertOverflow="ellipsis" horzOverflow="overflow" wrap="square" lIns="0" tIns="0" rIns="0" bIns="0" anchor="ctr" anchorCtr="1"/>
              <a:lstStyle/>
              <a:p>
                <a:pPr algn="ctr" rtl="0">
                  <a:defRPr sz="1100" b="0" i="0">
                    <a:solidFill>
                      <a:schemeClr val="tx1"/>
                    </a:solidFill>
                    <a:latin typeface="Helvetica Light" panose="020B0403020202020204" pitchFamily="34" charset="0"/>
                    <a:ea typeface="Helvetica Light" panose="020B0403020202020204" pitchFamily="34" charset="0"/>
                    <a:cs typeface="Helvetica Light" panose="020B0403020202020204" pitchFamily="34" charset="0"/>
                  </a:defRPr>
                </a:pPr>
                <a:endParaRPr lang="es-ES" sz="1100" b="0" i="0" u="none" strike="noStrike" baseline="0">
                  <a:solidFill>
                    <a:schemeClr val="tx1"/>
                  </a:solidFill>
                  <a:latin typeface="Helvetica Light" panose="020B0403020202020204" pitchFamily="34" charset="0"/>
                </a:endParaRPr>
              </a:p>
            </cx:txPr>
            <cx:visibility seriesName="0" categoryName="1" value="1"/>
            <cx:separator>| </cx:separator>
            <cx:dataLabel idx="2">
              <cx:txPr>
                <a:bodyPr spcFirstLastPara="1" vertOverflow="ellipsis" horzOverflow="overflow" wrap="square" lIns="0" tIns="0" rIns="0" bIns="0" anchor="ctr" anchorCtr="1"/>
                <a:lstStyle/>
                <a:p>
                  <a:pPr algn="ctr" rtl="0">
                    <a:defRPr>
                      <a:solidFill>
                        <a:schemeClr val="bg1"/>
                      </a:solidFill>
                    </a:defRPr>
                  </a:pPr>
                  <a:r>
                    <a:rPr lang="es-ES" sz="1100" b="0" i="0" u="none" strike="noStrike" baseline="0">
                      <a:solidFill>
                        <a:schemeClr val="bg1"/>
                      </a:solidFill>
                      <a:latin typeface="Helvetica Light" panose="020B0403020202020204" pitchFamily="34" charset="0"/>
                    </a:rPr>
                    <a:t>13%</a:t>
                  </a:r>
                </a:p>
              </cx:txPr>
            </cx:dataLabel>
            <cx:dataLabel idx="3">
              <cx:txPr>
                <a:bodyPr spcFirstLastPara="1" vertOverflow="ellipsis" horzOverflow="overflow" wrap="square" lIns="0" tIns="0" rIns="0" bIns="0" anchor="ctr" anchorCtr="1"/>
                <a:lstStyle/>
                <a:p>
                  <a:pPr algn="ctr" rtl="0">
                    <a:defRPr>
                      <a:solidFill>
                        <a:schemeClr val="bg1"/>
                      </a:solidFill>
                    </a:defRPr>
                  </a:pPr>
                  <a:r>
                    <a:rPr lang="es-ES" sz="1100" b="0" i="0" u="none" strike="noStrike" baseline="0">
                      <a:solidFill>
                        <a:schemeClr val="bg1"/>
                      </a:solidFill>
                      <a:latin typeface="Helvetica Light" panose="020B0403020202020204" pitchFamily="34" charset="0"/>
                    </a:rPr>
                    <a:t>BAC| $266k</a:t>
                  </a:r>
                </a:p>
              </cx:txPr>
            </cx:dataLabel>
            <cx:dataLabel idx="4">
              <cx:txPr>
                <a:bodyPr spcFirstLastPara="1" vertOverflow="ellipsis" horzOverflow="overflow" wrap="square" lIns="0" tIns="0" rIns="0" bIns="0" anchor="ctr" anchorCtr="1"/>
                <a:lstStyle/>
                <a:p>
                  <a:pPr algn="ctr" rtl="0">
                    <a:defRPr>
                      <a:solidFill>
                        <a:schemeClr val="bg1"/>
                      </a:solidFill>
                    </a:defRPr>
                  </a:pPr>
                  <a:r>
                    <a:rPr lang="es-ES" sz="1100" b="0" i="0" u="none" strike="noStrike" baseline="0">
                      <a:solidFill>
                        <a:schemeClr val="bg1"/>
                      </a:solidFill>
                      <a:latin typeface="Helvetica Light" panose="020B0403020202020204" pitchFamily="34" charset="0"/>
                    </a:rPr>
                    <a:t>11%</a:t>
                  </a:r>
                </a:p>
              </cx:txPr>
            </cx:dataLabel>
            <cx:dataLabel idx="5">
              <cx:txPr>
                <a:bodyPr spcFirstLastPara="1" vertOverflow="ellipsis" horzOverflow="overflow" wrap="square" lIns="0" tIns="0" rIns="0" bIns="0" anchor="ctr" anchorCtr="1"/>
                <a:lstStyle/>
                <a:p>
                  <a:pPr algn="ctr" rtl="0">
                    <a:defRPr>
                      <a:solidFill>
                        <a:schemeClr val="bg1"/>
                      </a:solidFill>
                    </a:defRPr>
                  </a:pPr>
                  <a:r>
                    <a:rPr lang="es-ES" sz="1100" b="0" i="0" u="none" strike="noStrike" baseline="0">
                      <a:solidFill>
                        <a:schemeClr val="bg1"/>
                      </a:solidFill>
                      <a:latin typeface="Helvetica Light" panose="020B0403020202020204" pitchFamily="34" charset="0"/>
                    </a:rPr>
                    <a:t>Ficohsa| $212k</a:t>
                  </a:r>
                </a:p>
              </cx:txPr>
            </cx:dataLabel>
          </cx:dataLabels>
          <cx:dataId val="0"/>
          <cx:layoutPr>
            <cx:parentLabelLayout val="overlapping"/>
          </cx:layoutPr>
        </cx:series>
      </cx:plotAreaRegion>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0.09455</cdr:x>
      <cdr:y>0.41818</cdr:y>
    </cdr:from>
    <cdr:to>
      <cdr:x>0.21686</cdr:x>
      <cdr:y>0.60145</cdr:y>
    </cdr:to>
    <cdr:sp macro="" textlink="">
      <cdr:nvSpPr>
        <cdr:cNvPr id="2" name="TextBox 15">
          <a:extLst xmlns:a="http://schemas.openxmlformats.org/drawingml/2006/main">
            <a:ext uri="{FF2B5EF4-FFF2-40B4-BE49-F238E27FC236}">
              <a16:creationId xmlns:a16="http://schemas.microsoft.com/office/drawing/2014/main" id="{7753ADC0-C736-39FC-4A5B-9D77F7E7EE61}"/>
            </a:ext>
          </a:extLst>
        </cdr:cNvPr>
        <cdr:cNvSpPr txBox="1"/>
      </cdr:nvSpPr>
      <cdr:spPr>
        <a:xfrm xmlns:a="http://schemas.openxmlformats.org/drawingml/2006/main">
          <a:off x="493422" y="491593"/>
          <a:ext cx="638316" cy="21544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800" dirty="0">
              <a:latin typeface="Helvetica Light" panose="020B0403020202020204" pitchFamily="34" charset="0"/>
            </a:rPr>
            <a:t>329</a:t>
          </a:r>
          <a:r>
            <a:rPr lang="en-HN" sz="800">
              <a:latin typeface="Helvetica Light" panose="020B0403020202020204" pitchFamily="34" charset="0"/>
            </a:rPr>
            <a:t> </a:t>
          </a:r>
          <a:r>
            <a:rPr lang="en-HN" sz="800" dirty="0">
              <a:latin typeface="Helvetica Light" panose="020B0403020202020204" pitchFamily="34" charset="0"/>
            </a:rPr>
            <a:t>spots</a:t>
          </a:r>
        </a:p>
      </cdr:txBody>
    </cdr:sp>
  </cdr:relSizeAnchor>
</c:userShapes>
</file>

<file path=ppt/drawings/drawing2.xml><?xml version="1.0" encoding="utf-8"?>
<c:userShapes xmlns:c="http://schemas.openxmlformats.org/drawingml/2006/chart">
  <cdr:relSizeAnchor xmlns:cdr="http://schemas.openxmlformats.org/drawingml/2006/chartDrawing">
    <cdr:from>
      <cdr:x>0.09455</cdr:x>
      <cdr:y>0.41818</cdr:y>
    </cdr:from>
    <cdr:to>
      <cdr:x>0.1926</cdr:x>
      <cdr:y>0.60145</cdr:y>
    </cdr:to>
    <cdr:sp macro="" textlink="">
      <cdr:nvSpPr>
        <cdr:cNvPr id="2" name="TextBox 15">
          <a:extLst xmlns:a="http://schemas.openxmlformats.org/drawingml/2006/main">
            <a:ext uri="{FF2B5EF4-FFF2-40B4-BE49-F238E27FC236}">
              <a16:creationId xmlns:a16="http://schemas.microsoft.com/office/drawing/2014/main" id="{7753ADC0-C736-39FC-4A5B-9D77F7E7EE61}"/>
            </a:ext>
          </a:extLst>
        </cdr:cNvPr>
        <cdr:cNvSpPr txBox="1"/>
      </cdr:nvSpPr>
      <cdr:spPr>
        <a:xfrm xmlns:a="http://schemas.openxmlformats.org/drawingml/2006/main">
          <a:off x="493422" y="491593"/>
          <a:ext cx="511679" cy="21544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800" dirty="0">
              <a:latin typeface="Helvetica Light" panose="020B0403020202020204" pitchFamily="34" charset="0"/>
            </a:rPr>
            <a:t>2 </a:t>
          </a:r>
          <a:r>
            <a:rPr lang="en-US" sz="800" dirty="0" err="1">
              <a:latin typeface="Helvetica Light" panose="020B0403020202020204" pitchFamily="34" charset="0"/>
            </a:rPr>
            <a:t>valas</a:t>
          </a:r>
          <a:endParaRPr lang="en-HN" sz="800" dirty="0">
            <a:latin typeface="Helvetica Light" panose="020B0403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FB8C8B-BBB7-47EE-B7A9-2350C0B0DA19}" type="datetimeFigureOut">
              <a:rPr lang="es-MX" smtClean="0"/>
              <a:t>31/07/24</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3ABC0C-C4AB-4F3C-BA19-8DBDA49188C7}" type="slidenum">
              <a:rPr lang="es-MX" smtClean="0"/>
              <a:t>‹Nº›</a:t>
            </a:fld>
            <a:endParaRPr lang="es-MX"/>
          </a:p>
        </p:txBody>
      </p:sp>
    </p:spTree>
    <p:extLst>
      <p:ext uri="{BB962C8B-B14F-4D97-AF65-F5344CB8AC3E}">
        <p14:creationId xmlns:p14="http://schemas.microsoft.com/office/powerpoint/2010/main" val="4019449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N" dirty="0"/>
          </a:p>
        </p:txBody>
      </p:sp>
      <p:sp>
        <p:nvSpPr>
          <p:cNvPr id="4" name="Slide Number Placeholder 3"/>
          <p:cNvSpPr>
            <a:spLocks noGrp="1"/>
          </p:cNvSpPr>
          <p:nvPr>
            <p:ph type="sldNum" sz="quarter" idx="5"/>
          </p:nvPr>
        </p:nvSpPr>
        <p:spPr/>
        <p:txBody>
          <a:bodyPr/>
          <a:lstStyle/>
          <a:p>
            <a:fld id="{EB3ABC0C-C4AB-4F3C-BA19-8DBDA49188C7}" type="slidenum">
              <a:rPr lang="es-MX" smtClean="0"/>
              <a:t>1</a:t>
            </a:fld>
            <a:endParaRPr lang="es-MX"/>
          </a:p>
        </p:txBody>
      </p:sp>
    </p:spTree>
    <p:extLst>
      <p:ext uri="{BB962C8B-B14F-4D97-AF65-F5344CB8AC3E}">
        <p14:creationId xmlns:p14="http://schemas.microsoft.com/office/powerpoint/2010/main" val="1527224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N" dirty="0"/>
          </a:p>
        </p:txBody>
      </p:sp>
      <p:sp>
        <p:nvSpPr>
          <p:cNvPr id="4" name="Slide Number Placeholder 3"/>
          <p:cNvSpPr>
            <a:spLocks noGrp="1"/>
          </p:cNvSpPr>
          <p:nvPr>
            <p:ph type="sldNum" sz="quarter" idx="5"/>
          </p:nvPr>
        </p:nvSpPr>
        <p:spPr/>
        <p:txBody>
          <a:bodyPr/>
          <a:lstStyle/>
          <a:p>
            <a:fld id="{EB3ABC0C-C4AB-4F3C-BA19-8DBDA49188C7}" type="slidenum">
              <a:rPr lang="es-MX" smtClean="0"/>
              <a:t>12</a:t>
            </a:fld>
            <a:endParaRPr lang="es-MX"/>
          </a:p>
        </p:txBody>
      </p:sp>
    </p:spTree>
    <p:extLst>
      <p:ext uri="{BB962C8B-B14F-4D97-AF65-F5344CB8AC3E}">
        <p14:creationId xmlns:p14="http://schemas.microsoft.com/office/powerpoint/2010/main" val="1343240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13</a:t>
            </a:fld>
            <a:endParaRPr lang="es-MX"/>
          </a:p>
        </p:txBody>
      </p:sp>
    </p:spTree>
    <p:extLst>
      <p:ext uri="{BB962C8B-B14F-4D97-AF65-F5344CB8AC3E}">
        <p14:creationId xmlns:p14="http://schemas.microsoft.com/office/powerpoint/2010/main" val="2949009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3</a:t>
            </a:fld>
            <a:endParaRPr lang="es-MX"/>
          </a:p>
        </p:txBody>
      </p:sp>
    </p:spTree>
    <p:extLst>
      <p:ext uri="{BB962C8B-B14F-4D97-AF65-F5344CB8AC3E}">
        <p14:creationId xmlns:p14="http://schemas.microsoft.com/office/powerpoint/2010/main" val="3401223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4</a:t>
            </a:fld>
            <a:endParaRPr lang="es-MX"/>
          </a:p>
        </p:txBody>
      </p:sp>
    </p:spTree>
    <p:extLst>
      <p:ext uri="{BB962C8B-B14F-4D97-AF65-F5344CB8AC3E}">
        <p14:creationId xmlns:p14="http://schemas.microsoft.com/office/powerpoint/2010/main" val="4115272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5</a:t>
            </a:fld>
            <a:endParaRPr lang="es-MX"/>
          </a:p>
        </p:txBody>
      </p:sp>
    </p:spTree>
    <p:extLst>
      <p:ext uri="{BB962C8B-B14F-4D97-AF65-F5344CB8AC3E}">
        <p14:creationId xmlns:p14="http://schemas.microsoft.com/office/powerpoint/2010/main" val="4215582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7</a:t>
            </a:fld>
            <a:endParaRPr lang="es-MX"/>
          </a:p>
        </p:txBody>
      </p:sp>
    </p:spTree>
    <p:extLst>
      <p:ext uri="{BB962C8B-B14F-4D97-AF65-F5344CB8AC3E}">
        <p14:creationId xmlns:p14="http://schemas.microsoft.com/office/powerpoint/2010/main" val="3762005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N" dirty="0"/>
          </a:p>
        </p:txBody>
      </p:sp>
      <p:sp>
        <p:nvSpPr>
          <p:cNvPr id="4" name="Slide Number Placeholder 3"/>
          <p:cNvSpPr>
            <a:spLocks noGrp="1"/>
          </p:cNvSpPr>
          <p:nvPr>
            <p:ph type="sldNum" sz="quarter" idx="5"/>
          </p:nvPr>
        </p:nvSpPr>
        <p:spPr/>
        <p:txBody>
          <a:bodyPr/>
          <a:lstStyle/>
          <a:p>
            <a:fld id="{EB3ABC0C-C4AB-4F3C-BA19-8DBDA49188C7}" type="slidenum">
              <a:rPr lang="es-MX" smtClean="0"/>
              <a:t>8</a:t>
            </a:fld>
            <a:endParaRPr lang="es-MX"/>
          </a:p>
        </p:txBody>
      </p:sp>
    </p:spTree>
    <p:extLst>
      <p:ext uri="{BB962C8B-B14F-4D97-AF65-F5344CB8AC3E}">
        <p14:creationId xmlns:p14="http://schemas.microsoft.com/office/powerpoint/2010/main" val="895199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9</a:t>
            </a:fld>
            <a:endParaRPr lang="es-MX"/>
          </a:p>
        </p:txBody>
      </p:sp>
    </p:spTree>
    <p:extLst>
      <p:ext uri="{BB962C8B-B14F-4D97-AF65-F5344CB8AC3E}">
        <p14:creationId xmlns:p14="http://schemas.microsoft.com/office/powerpoint/2010/main" val="651460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N" dirty="0"/>
          </a:p>
        </p:txBody>
      </p:sp>
      <p:sp>
        <p:nvSpPr>
          <p:cNvPr id="4" name="Slide Number Placeholder 3"/>
          <p:cNvSpPr>
            <a:spLocks noGrp="1"/>
          </p:cNvSpPr>
          <p:nvPr>
            <p:ph type="sldNum" sz="quarter" idx="5"/>
          </p:nvPr>
        </p:nvSpPr>
        <p:spPr/>
        <p:txBody>
          <a:bodyPr/>
          <a:lstStyle/>
          <a:p>
            <a:fld id="{EB3ABC0C-C4AB-4F3C-BA19-8DBDA49188C7}" type="slidenum">
              <a:rPr lang="es-MX" smtClean="0"/>
              <a:t>10</a:t>
            </a:fld>
            <a:endParaRPr lang="es-MX"/>
          </a:p>
        </p:txBody>
      </p:sp>
    </p:spTree>
    <p:extLst>
      <p:ext uri="{BB962C8B-B14F-4D97-AF65-F5344CB8AC3E}">
        <p14:creationId xmlns:p14="http://schemas.microsoft.com/office/powerpoint/2010/main" val="2504923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11</a:t>
            </a:fld>
            <a:endParaRPr lang="es-MX"/>
          </a:p>
        </p:txBody>
      </p:sp>
    </p:spTree>
    <p:extLst>
      <p:ext uri="{BB962C8B-B14F-4D97-AF65-F5344CB8AC3E}">
        <p14:creationId xmlns:p14="http://schemas.microsoft.com/office/powerpoint/2010/main" val="3691427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D1E1818-2986-4D9E-9AA2-42DF3914AD8F}" type="datetimeFigureOut">
              <a:rPr lang="es-MX" smtClean="0"/>
              <a:t>31/07/24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3930965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1E1818-2986-4D9E-9AA2-42DF3914AD8F}" type="datetimeFigureOut">
              <a:rPr lang="es-MX" smtClean="0"/>
              <a:t>31/07/24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2489006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1E1818-2986-4D9E-9AA2-42DF3914AD8F}" type="datetimeFigureOut">
              <a:rPr lang="es-MX" smtClean="0"/>
              <a:t>31/07/24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3687628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1E1818-2986-4D9E-9AA2-42DF3914AD8F}" type="datetimeFigureOut">
              <a:rPr lang="es-MX" smtClean="0"/>
              <a:t>31/07/24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1327480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D1E1818-2986-4D9E-9AA2-42DF3914AD8F}" type="datetimeFigureOut">
              <a:rPr lang="es-MX" smtClean="0"/>
              <a:t>31/07/24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191292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1E1818-2986-4D9E-9AA2-42DF3914AD8F}" type="datetimeFigureOut">
              <a:rPr lang="es-MX" smtClean="0"/>
              <a:t>31/07/24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859696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1E1818-2986-4D9E-9AA2-42DF3914AD8F}" type="datetimeFigureOut">
              <a:rPr lang="es-MX" smtClean="0"/>
              <a:t>31/07/24</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3661594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1E1818-2986-4D9E-9AA2-42DF3914AD8F}" type="datetimeFigureOut">
              <a:rPr lang="es-MX" smtClean="0"/>
              <a:t>31/07/24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3306355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1E1818-2986-4D9E-9AA2-42DF3914AD8F}" type="datetimeFigureOut">
              <a:rPr lang="es-MX" smtClean="0"/>
              <a:t>31/07/24</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2634804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1E1818-2986-4D9E-9AA2-42DF3914AD8F}" type="datetimeFigureOut">
              <a:rPr lang="es-MX" smtClean="0"/>
              <a:t>31/07/24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317547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1E1818-2986-4D9E-9AA2-42DF3914AD8F}" type="datetimeFigureOut">
              <a:rPr lang="es-MX" smtClean="0"/>
              <a:t>31/07/24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3872966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E1818-2986-4D9E-9AA2-42DF3914AD8F}" type="datetimeFigureOut">
              <a:rPr lang="es-MX" smtClean="0"/>
              <a:t>31/07/24</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556B5D-4C6B-44EC-833A-32EE5A77FE8E}" type="slidenum">
              <a:rPr lang="es-MX" smtClean="0"/>
              <a:t>‹Nº›</a:t>
            </a:fld>
            <a:endParaRPr lang="es-MX"/>
          </a:p>
        </p:txBody>
      </p:sp>
    </p:spTree>
    <p:extLst>
      <p:ext uri="{BB962C8B-B14F-4D97-AF65-F5344CB8AC3E}">
        <p14:creationId xmlns:p14="http://schemas.microsoft.com/office/powerpoint/2010/main" val="39138463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9.png"/><Relationship Id="rId3" Type="http://schemas.microsoft.com/office/2007/relationships/media" Target="../media/media10.mp3"/><Relationship Id="rId7" Type="http://schemas.openxmlformats.org/officeDocument/2006/relationships/image" Target="../media/image3.png"/><Relationship Id="rId12" Type="http://schemas.openxmlformats.org/officeDocument/2006/relationships/image" Target="../media/image19.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notesSlide" Target="../notesSlides/notesSlide8.xml"/><Relationship Id="rId11" Type="http://schemas.openxmlformats.org/officeDocument/2006/relationships/image" Target="../media/image8.png"/><Relationship Id="rId5" Type="http://schemas.openxmlformats.org/officeDocument/2006/relationships/slideLayout" Target="../slideLayouts/slideLayout2.xml"/><Relationship Id="rId15" Type="http://schemas.openxmlformats.org/officeDocument/2006/relationships/image" Target="../media/image21.jpeg"/><Relationship Id="rId10" Type="http://schemas.openxmlformats.org/officeDocument/2006/relationships/image" Target="../media/image6.png"/><Relationship Id="rId4" Type="http://schemas.openxmlformats.org/officeDocument/2006/relationships/audio" Target="../media/media10.mp3"/><Relationship Id="rId9" Type="http://schemas.openxmlformats.org/officeDocument/2006/relationships/image" Target="../media/image18.jpeg"/><Relationship Id="rId1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chart" Target="../charts/chart19.xml"/><Relationship Id="rId7" Type="http://schemas.openxmlformats.org/officeDocument/2006/relationships/chart" Target="../charts/chart2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chart" Target="../charts/chart21.xml"/><Relationship Id="rId4" Type="http://schemas.openxmlformats.org/officeDocument/2006/relationships/chart" Target="../charts/chart20.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microsoft.com/office/2014/relationships/chartEx" Target="../charts/chartEx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14/relationships/chartEx" Target="../charts/chartEx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2.xml"/><Relationship Id="rId7"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chart" Target="../charts/chart4.xml"/><Relationship Id="rId4" Type="http://schemas.openxmlformats.org/officeDocument/2006/relationships/chart" Target="../charts/chart3.xml"/><Relationship Id="rId9" Type="http://schemas.openxmlformats.org/officeDocument/2006/relationships/chart" Target="../charts/chart7.xml"/></Relationships>
</file>

<file path=ppt/slides/_rels/slide6.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3.png"/><Relationship Id="rId18" Type="http://schemas.openxmlformats.org/officeDocument/2006/relationships/image" Target="../media/image10.png"/><Relationship Id="rId3" Type="http://schemas.microsoft.com/office/2007/relationships/media" Target="../media/media2.mp3"/><Relationship Id="rId21" Type="http://schemas.openxmlformats.org/officeDocument/2006/relationships/image" Target="../media/image13.jpeg"/><Relationship Id="rId7" Type="http://schemas.microsoft.com/office/2007/relationships/media" Target="../media/media4.mp4"/><Relationship Id="rId12" Type="http://schemas.openxmlformats.org/officeDocument/2006/relationships/image" Target="../media/image6.png"/><Relationship Id="rId17" Type="http://schemas.openxmlformats.org/officeDocument/2006/relationships/image" Target="../media/image9.png"/><Relationship Id="rId2" Type="http://schemas.openxmlformats.org/officeDocument/2006/relationships/video" Target="../media/media1.mp4"/><Relationship Id="rId16" Type="http://schemas.openxmlformats.org/officeDocument/2006/relationships/image" Target="../media/image8.png"/><Relationship Id="rId20" Type="http://schemas.openxmlformats.org/officeDocument/2006/relationships/image" Target="../media/image12.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slideLayout" Target="../slideLayouts/slideLayout2.xml"/><Relationship Id="rId5" Type="http://schemas.microsoft.com/office/2007/relationships/media" Target="../media/media3.mp4"/><Relationship Id="rId15" Type="http://schemas.openxmlformats.org/officeDocument/2006/relationships/image" Target="../media/image7.png"/><Relationship Id="rId10" Type="http://schemas.openxmlformats.org/officeDocument/2006/relationships/video" Target="../media/media5.mp4"/><Relationship Id="rId19" Type="http://schemas.openxmlformats.org/officeDocument/2006/relationships/image" Target="../media/image11.png"/><Relationship Id="rId4" Type="http://schemas.openxmlformats.org/officeDocument/2006/relationships/audio" Target="../media/media2.mp3"/><Relationship Id="rId9" Type="http://schemas.microsoft.com/office/2007/relationships/media" Target="../media/media5.mp4"/><Relationship Id="rId14" Type="http://schemas.openxmlformats.org/officeDocument/2006/relationships/image" Target="../media/image2.png"/><Relationship Id="rId22"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image" Target="../media/image3.png"/><Relationship Id="rId7" Type="http://schemas.openxmlformats.org/officeDocument/2006/relationships/chart" Target="../charts/chart1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 Id="rId9" Type="http://schemas.openxmlformats.org/officeDocument/2006/relationships/chart" Target="../charts/chart13.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6.xml"/><Relationship Id="rId13" Type="http://schemas.openxmlformats.org/officeDocument/2006/relationships/image" Target="../media/image8.png"/><Relationship Id="rId3" Type="http://schemas.microsoft.com/office/2007/relationships/media" Target="../media/media7.mp3"/><Relationship Id="rId7" Type="http://schemas.openxmlformats.org/officeDocument/2006/relationships/slideLayout" Target="../slideLayouts/slideLayout2.xml"/><Relationship Id="rId12" Type="http://schemas.openxmlformats.org/officeDocument/2006/relationships/image" Target="../media/image15.png"/><Relationship Id="rId2" Type="http://schemas.openxmlformats.org/officeDocument/2006/relationships/video" Target="../media/media6.mp4"/><Relationship Id="rId16" Type="http://schemas.openxmlformats.org/officeDocument/2006/relationships/image" Target="../media/image17.jpeg"/><Relationship Id="rId1" Type="http://schemas.microsoft.com/office/2007/relationships/media" Target="../media/media6.mp4"/><Relationship Id="rId6" Type="http://schemas.openxmlformats.org/officeDocument/2006/relationships/audio" Target="../media/media8.mp3"/><Relationship Id="rId11" Type="http://schemas.openxmlformats.org/officeDocument/2006/relationships/image" Target="../media/image6.png"/><Relationship Id="rId5" Type="http://schemas.microsoft.com/office/2007/relationships/media" Target="../media/media8.mp3"/><Relationship Id="rId15" Type="http://schemas.openxmlformats.org/officeDocument/2006/relationships/image" Target="../media/image16.jpeg"/><Relationship Id="rId10" Type="http://schemas.openxmlformats.org/officeDocument/2006/relationships/image" Target="../media/image2.png"/><Relationship Id="rId4" Type="http://schemas.openxmlformats.org/officeDocument/2006/relationships/audio" Target="../media/media7.mp3"/><Relationship Id="rId9" Type="http://schemas.openxmlformats.org/officeDocument/2006/relationships/image" Target="../media/image3.png"/><Relationship Id="rId1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chart" Target="../charts/chart18.xml"/><Relationship Id="rId3" Type="http://schemas.openxmlformats.org/officeDocument/2006/relationships/image" Target="../media/image3.png"/><Relationship Id="rId7" Type="http://schemas.openxmlformats.org/officeDocument/2006/relationships/chart" Target="../charts/chart1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a:stretch>
        </a:blipFill>
        <a:effectLst/>
      </p:bgPr>
    </p:bg>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6F62951C-AFDF-4595-A708-85E648BA9280}"/>
              </a:ext>
            </a:extLst>
          </p:cNvPr>
          <p:cNvSpPr/>
          <p:nvPr/>
        </p:nvSpPr>
        <p:spPr>
          <a:xfrm>
            <a:off x="2486722" y="2657273"/>
            <a:ext cx="7805854" cy="1805302"/>
          </a:xfrm>
          <a:prstGeom prst="rect">
            <a:avLst/>
          </a:prstGeom>
          <a:solidFill>
            <a:srgbClr val="C00000"/>
          </a:solidFill>
        </p:spPr>
        <p:txBody>
          <a:bodyPr anchor="ctr"/>
          <a:lstStyle/>
          <a:p>
            <a:pPr algn="ctr"/>
            <a:r>
              <a:rPr lang="en-HN" sz="4000" dirty="0">
                <a:solidFill>
                  <a:schemeClr val="bg1"/>
                </a:solidFill>
                <a:latin typeface="Helvetica" pitchFamily="2" charset="0"/>
              </a:rPr>
              <a:t>Categoría : BANCOS </a:t>
            </a:r>
          </a:p>
          <a:p>
            <a:pPr algn="ctr"/>
            <a:r>
              <a:rPr lang="en-HN" sz="3500" dirty="0">
                <a:solidFill>
                  <a:schemeClr val="bg1"/>
                </a:solidFill>
                <a:latin typeface="Helvetica" pitchFamily="2" charset="0"/>
              </a:rPr>
              <a:t>Producto </a:t>
            </a:r>
            <a:r>
              <a:rPr lang="en-HN" sz="3500">
                <a:solidFill>
                  <a:schemeClr val="bg1"/>
                </a:solidFill>
                <a:latin typeface="Helvetica" pitchFamily="2" charset="0"/>
              </a:rPr>
              <a:t>: </a:t>
            </a:r>
            <a:r>
              <a:rPr lang="en-US" sz="3500" b="1" dirty="0" err="1">
                <a:solidFill>
                  <a:schemeClr val="bg1"/>
                </a:solidFill>
                <a:latin typeface="Helvetica" pitchFamily="2" charset="0"/>
              </a:rPr>
              <a:t>Préstamos</a:t>
            </a:r>
            <a:r>
              <a:rPr lang="en-US" sz="3500" b="1" dirty="0">
                <a:solidFill>
                  <a:schemeClr val="bg1"/>
                </a:solidFill>
                <a:latin typeface="Helvetica" pitchFamily="2" charset="0"/>
              </a:rPr>
              <a:t> para </a:t>
            </a:r>
            <a:r>
              <a:rPr lang="en-US" sz="3500" b="1" dirty="0" err="1">
                <a:solidFill>
                  <a:schemeClr val="bg1"/>
                </a:solidFill>
                <a:latin typeface="Helvetica" pitchFamily="2" charset="0"/>
              </a:rPr>
              <a:t>vivienda</a:t>
            </a:r>
            <a:r>
              <a:rPr lang="en-US" sz="3500" b="1" dirty="0">
                <a:solidFill>
                  <a:schemeClr val="bg1"/>
                </a:solidFill>
                <a:latin typeface="Helvetica" pitchFamily="2" charset="0"/>
              </a:rPr>
              <a:t> </a:t>
            </a:r>
          </a:p>
          <a:p>
            <a:pPr algn="ctr"/>
            <a:r>
              <a:rPr lang="en-US" sz="3500" b="1" dirty="0">
                <a:solidFill>
                  <a:schemeClr val="bg1"/>
                </a:solidFill>
                <a:latin typeface="Helvetica" pitchFamily="2" charset="0"/>
              </a:rPr>
              <a:t>enero-junio’24</a:t>
            </a:r>
            <a:endParaRPr lang="en-HN" sz="3500" b="1" dirty="0">
              <a:solidFill>
                <a:schemeClr val="bg1"/>
              </a:solidFill>
              <a:latin typeface="Helvetica" pitchFamily="2" charset="0"/>
            </a:endParaRPr>
          </a:p>
        </p:txBody>
      </p:sp>
      <p:sp>
        <p:nvSpPr>
          <p:cNvPr id="2" name="Title 1">
            <a:extLst>
              <a:ext uri="{FF2B5EF4-FFF2-40B4-BE49-F238E27FC236}">
                <a16:creationId xmlns:a16="http://schemas.microsoft.com/office/drawing/2014/main" id="{101C1A46-9390-6A46-B677-57876D3B4B80}"/>
              </a:ext>
            </a:extLst>
          </p:cNvPr>
          <p:cNvSpPr>
            <a:spLocks noGrp="1"/>
          </p:cNvSpPr>
          <p:nvPr>
            <p:ph type="ctrTitle"/>
          </p:nvPr>
        </p:nvSpPr>
        <p:spPr>
          <a:xfrm>
            <a:off x="1706642" y="88064"/>
            <a:ext cx="9144000" cy="2387600"/>
          </a:xfrm>
        </p:spPr>
        <p:txBody>
          <a:bodyPr/>
          <a:lstStyle/>
          <a:p>
            <a:r>
              <a:rPr lang="en-US" sz="6000" b="1" dirty="0"/>
              <a:t>ACTIVIDAD COMPETITIVA</a:t>
            </a:r>
            <a:br>
              <a:rPr lang="en-US" sz="6000" b="1" dirty="0">
                <a:latin typeface="Helvetica Light" panose="020B0403020202020204" pitchFamily="34" charset="0"/>
              </a:rPr>
            </a:br>
            <a:endParaRPr lang="en-US" dirty="0"/>
          </a:p>
        </p:txBody>
      </p:sp>
      <p:pic>
        <p:nvPicPr>
          <p:cNvPr id="5" name="Picture 4">
            <a:extLst>
              <a:ext uri="{FF2B5EF4-FFF2-40B4-BE49-F238E27FC236}">
                <a16:creationId xmlns:a16="http://schemas.microsoft.com/office/drawing/2014/main" id="{51FC6A0E-CC87-9E43-95D3-47B98141FA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50642" y="6342006"/>
            <a:ext cx="1041621" cy="393756"/>
          </a:xfrm>
          <a:prstGeom prst="rect">
            <a:avLst/>
          </a:prstGeom>
        </p:spPr>
      </p:pic>
      <p:pic>
        <p:nvPicPr>
          <p:cNvPr id="6" name="Picture 5">
            <a:extLst>
              <a:ext uri="{FF2B5EF4-FFF2-40B4-BE49-F238E27FC236}">
                <a16:creationId xmlns:a16="http://schemas.microsoft.com/office/drawing/2014/main" id="{4586C439-5FB9-4BA4-68E3-D7AF4D3EAA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8980" y="6342006"/>
            <a:ext cx="1046120" cy="357000"/>
          </a:xfrm>
          <a:prstGeom prst="rect">
            <a:avLst/>
          </a:prstGeom>
        </p:spPr>
      </p:pic>
    </p:spTree>
    <p:extLst>
      <p:ext uri="{BB962C8B-B14F-4D97-AF65-F5344CB8AC3E}">
        <p14:creationId xmlns:p14="http://schemas.microsoft.com/office/powerpoint/2010/main" val="3180493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B570EA4-24FD-DDB5-2293-80CDC26FB2A3}"/>
              </a:ext>
            </a:extLst>
          </p:cNvPr>
          <p:cNvSpPr txBox="1"/>
          <p:nvPr/>
        </p:nvSpPr>
        <p:spPr>
          <a:xfrm>
            <a:off x="528819" y="266106"/>
            <a:ext cx="3139001" cy="492443"/>
          </a:xfrm>
          <a:prstGeom prst="rect">
            <a:avLst/>
          </a:prstGeom>
          <a:noFill/>
        </p:spPr>
        <p:txBody>
          <a:bodyPr wrap="none" rtlCol="0">
            <a:spAutoFit/>
          </a:bodyPr>
          <a:lstStyle/>
          <a:p>
            <a:r>
              <a:rPr lang="en-HN" sz="2400">
                <a:latin typeface="Helvetica Light" panose="020B0403020202020204" pitchFamily="34" charset="0"/>
              </a:rPr>
              <a:t>Materiales</a:t>
            </a:r>
            <a:r>
              <a:rPr lang="en-HN" sz="2400" b="1">
                <a:solidFill>
                  <a:srgbClr val="FF0000"/>
                </a:solidFill>
                <a:latin typeface="HELVETICA LIGHT" panose="020B0403020202020204" pitchFamily="34" charset="0"/>
              </a:rPr>
              <a:t> </a:t>
            </a:r>
            <a:r>
              <a:rPr lang="en-US" sz="2600" b="1" dirty="0">
                <a:solidFill>
                  <a:srgbClr val="5EC9DA"/>
                </a:solidFill>
                <a:latin typeface="HELVETICA LIGHT" panose="020B0403020202020204" pitchFamily="34" charset="0"/>
              </a:rPr>
              <a:t>FICOHSA</a:t>
            </a:r>
            <a:endParaRPr lang="en-HN" sz="2600" b="1" dirty="0">
              <a:solidFill>
                <a:srgbClr val="5EC9DA"/>
              </a:solidFill>
              <a:latin typeface="HELVETICA LIGHT" panose="020B0403020202020204" pitchFamily="34" charset="0"/>
            </a:endParaRPr>
          </a:p>
        </p:txBody>
      </p:sp>
      <p:pic>
        <p:nvPicPr>
          <p:cNvPr id="12" name="Picture 11">
            <a:extLst>
              <a:ext uri="{FF2B5EF4-FFF2-40B4-BE49-F238E27FC236}">
                <a16:creationId xmlns:a16="http://schemas.microsoft.com/office/drawing/2014/main" id="{715C9BC6-B7A0-8280-BC79-0842207A4FD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8980" y="6342006"/>
            <a:ext cx="1046120" cy="357000"/>
          </a:xfrm>
          <a:prstGeom prst="rect">
            <a:avLst/>
          </a:prstGeom>
        </p:spPr>
      </p:pic>
      <p:pic>
        <p:nvPicPr>
          <p:cNvPr id="13" name="Picture 12">
            <a:extLst>
              <a:ext uri="{FF2B5EF4-FFF2-40B4-BE49-F238E27FC236}">
                <a16:creationId xmlns:a16="http://schemas.microsoft.com/office/drawing/2014/main" id="{1987EC36-0D05-A2D1-7D0F-3B0504C8A49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850642" y="6342006"/>
            <a:ext cx="1041621" cy="393756"/>
          </a:xfrm>
          <a:prstGeom prst="rect">
            <a:avLst/>
          </a:prstGeom>
        </p:spPr>
      </p:pic>
      <p:sp>
        <p:nvSpPr>
          <p:cNvPr id="21" name="TextBox 20">
            <a:extLst>
              <a:ext uri="{FF2B5EF4-FFF2-40B4-BE49-F238E27FC236}">
                <a16:creationId xmlns:a16="http://schemas.microsoft.com/office/drawing/2014/main" id="{CC329E41-7AB9-384E-A77E-C1F080A25E86}"/>
              </a:ext>
            </a:extLst>
          </p:cNvPr>
          <p:cNvSpPr txBox="1"/>
          <p:nvPr/>
        </p:nvSpPr>
        <p:spPr>
          <a:xfrm>
            <a:off x="5428413" y="6538884"/>
            <a:ext cx="1776448" cy="215444"/>
          </a:xfrm>
          <a:prstGeom prst="rect">
            <a:avLst/>
          </a:prstGeom>
          <a:noFill/>
          <a:ln w="6350">
            <a:noFill/>
            <a:prstDash val="sysDot"/>
          </a:ln>
        </p:spPr>
        <p:txBody>
          <a:bodyPr wrap="none" rtlCol="0">
            <a:spAutoFit/>
          </a:bodyPr>
          <a:lstStyle/>
          <a:p>
            <a:r>
              <a:rPr lang="en-US" sz="800" i="1" dirty="0">
                <a:solidFill>
                  <a:schemeClr val="tx1">
                    <a:lumMod val="85000"/>
                    <a:lumOff val="15000"/>
                  </a:schemeClr>
                </a:solidFill>
                <a:latin typeface="Helvetica Light" panose="020B0403020202020204" pitchFamily="34" charset="0"/>
              </a:rPr>
              <a:t>Fuente : </a:t>
            </a:r>
            <a:r>
              <a:rPr lang="en-US" sz="800" i="1" dirty="0" err="1">
                <a:solidFill>
                  <a:schemeClr val="tx1">
                    <a:lumMod val="85000"/>
                    <a:lumOff val="15000"/>
                  </a:schemeClr>
                </a:solidFill>
                <a:latin typeface="Helvetica Light" panose="020B0403020202020204" pitchFamily="34" charset="0"/>
              </a:rPr>
              <a:t>Publisearch</a:t>
            </a:r>
            <a:r>
              <a:rPr lang="en-US" sz="800" i="1" dirty="0">
                <a:solidFill>
                  <a:schemeClr val="tx1">
                    <a:lumMod val="85000"/>
                    <a:lumOff val="15000"/>
                  </a:schemeClr>
                </a:solidFill>
                <a:latin typeface="Helvetica Light" panose="020B0403020202020204" pitchFamily="34" charset="0"/>
              </a:rPr>
              <a:t> – </a:t>
            </a:r>
            <a:r>
              <a:rPr lang="en-US" sz="800" i="1" dirty="0" err="1">
                <a:solidFill>
                  <a:schemeClr val="tx1">
                    <a:lumMod val="85000"/>
                    <a:lumOff val="15000"/>
                  </a:schemeClr>
                </a:solidFill>
                <a:latin typeface="Helvetica Light" panose="020B0403020202020204" pitchFamily="34" charset="0"/>
              </a:rPr>
              <a:t>junio</a:t>
            </a:r>
            <a:r>
              <a:rPr lang="en-US" sz="800" i="1" dirty="0">
                <a:solidFill>
                  <a:schemeClr val="tx1">
                    <a:lumMod val="85000"/>
                    <a:lumOff val="15000"/>
                  </a:schemeClr>
                </a:solidFill>
                <a:latin typeface="Helvetica Light" panose="020B0403020202020204" pitchFamily="34" charset="0"/>
              </a:rPr>
              <a:t> , 2024</a:t>
            </a:r>
          </a:p>
        </p:txBody>
      </p:sp>
      <p:pic>
        <p:nvPicPr>
          <p:cNvPr id="6146" name="Picture 2">
            <a:extLst>
              <a:ext uri="{FF2B5EF4-FFF2-40B4-BE49-F238E27FC236}">
                <a16:creationId xmlns:a16="http://schemas.microsoft.com/office/drawing/2014/main" id="{8E987C79-9C2B-B14E-9EB9-E66C9DF449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8892" y="1164239"/>
            <a:ext cx="2060738" cy="266698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aier 32A650, televisor LED estilizado para cualquier salón">
            <a:extLst>
              <a:ext uri="{FF2B5EF4-FFF2-40B4-BE49-F238E27FC236}">
                <a16:creationId xmlns:a16="http://schemas.microsoft.com/office/drawing/2014/main" id="{4F31EEB6-7EF6-7141-90FC-130D8554063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555566" y="888717"/>
            <a:ext cx="3102132" cy="211634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ure Radio PNG transparente - StickPNG">
            <a:extLst>
              <a:ext uri="{FF2B5EF4-FFF2-40B4-BE49-F238E27FC236}">
                <a16:creationId xmlns:a16="http://schemas.microsoft.com/office/drawing/2014/main" id="{FCDBA58E-044C-344E-9A6D-7091F2A7A7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31888" y="3175318"/>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50406024022110000-1376-1406.mp4" descr="50406024022110000-1376-1406.mp4">
            <a:hlinkClick r:id="" action="ppaction://media"/>
            <a:extLst>
              <a:ext uri="{FF2B5EF4-FFF2-40B4-BE49-F238E27FC236}">
                <a16:creationId xmlns:a16="http://schemas.microsoft.com/office/drawing/2014/main" id="{C712735B-08D3-EF4F-B843-996ADCC65F93}"/>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3856902" y="1052280"/>
            <a:ext cx="2705100" cy="1524000"/>
          </a:xfrm>
          <a:prstGeom prst="rect">
            <a:avLst/>
          </a:prstGeom>
        </p:spPr>
      </p:pic>
      <p:pic>
        <p:nvPicPr>
          <p:cNvPr id="7" name="504298240322000-139-169.mp3" descr="504298240322000-139-169.mp3">
            <a:hlinkClick r:id="" action="ppaction://media"/>
            <a:extLst>
              <a:ext uri="{FF2B5EF4-FFF2-40B4-BE49-F238E27FC236}">
                <a16:creationId xmlns:a16="http://schemas.microsoft.com/office/drawing/2014/main" id="{8AAAD528-B55A-B745-AB35-1B91DF7DE4E8}"/>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687302" y="3683318"/>
            <a:ext cx="812800" cy="812800"/>
          </a:xfrm>
          <a:prstGeom prst="rect">
            <a:avLst/>
          </a:prstGeom>
        </p:spPr>
      </p:pic>
      <p:sp>
        <p:nvSpPr>
          <p:cNvPr id="24" name="CuadroTexto 23">
            <a:extLst>
              <a:ext uri="{FF2B5EF4-FFF2-40B4-BE49-F238E27FC236}">
                <a16:creationId xmlns:a16="http://schemas.microsoft.com/office/drawing/2014/main" id="{5A9F2CAD-EF30-4D49-9C0B-D3A457DF8EE0}"/>
              </a:ext>
            </a:extLst>
          </p:cNvPr>
          <p:cNvSpPr txBox="1"/>
          <p:nvPr/>
        </p:nvSpPr>
        <p:spPr>
          <a:xfrm>
            <a:off x="3978185" y="2920676"/>
            <a:ext cx="2462534" cy="276999"/>
          </a:xfrm>
          <a:prstGeom prst="rect">
            <a:avLst/>
          </a:prstGeom>
          <a:noFill/>
        </p:spPr>
        <p:txBody>
          <a:bodyPr wrap="none" rtlCol="0">
            <a:spAutoFit/>
          </a:bodyPr>
          <a:lstStyle/>
          <a:p>
            <a:r>
              <a:rPr lang="es-HN" sz="1200" dirty="0">
                <a:latin typeface="Helvetica Light" panose="020B0403020202020204" pitchFamily="34" charset="0"/>
              </a:rPr>
              <a:t>“De que eres dueño en tu casa?”</a:t>
            </a:r>
          </a:p>
        </p:txBody>
      </p:sp>
      <p:sp>
        <p:nvSpPr>
          <p:cNvPr id="25" name="CuadroTexto 24">
            <a:extLst>
              <a:ext uri="{FF2B5EF4-FFF2-40B4-BE49-F238E27FC236}">
                <a16:creationId xmlns:a16="http://schemas.microsoft.com/office/drawing/2014/main" id="{798F1FC4-1DA0-4049-A31E-90E246B46090}"/>
              </a:ext>
            </a:extLst>
          </p:cNvPr>
          <p:cNvSpPr txBox="1"/>
          <p:nvPr/>
        </p:nvSpPr>
        <p:spPr>
          <a:xfrm>
            <a:off x="4099468" y="4844703"/>
            <a:ext cx="2462534" cy="276999"/>
          </a:xfrm>
          <a:prstGeom prst="rect">
            <a:avLst/>
          </a:prstGeom>
          <a:noFill/>
        </p:spPr>
        <p:txBody>
          <a:bodyPr wrap="none" rtlCol="0">
            <a:spAutoFit/>
          </a:bodyPr>
          <a:lstStyle/>
          <a:p>
            <a:r>
              <a:rPr lang="es-HN" sz="1200" dirty="0">
                <a:latin typeface="Helvetica Light" panose="020B0403020202020204" pitchFamily="34" charset="0"/>
              </a:rPr>
              <a:t>“De que eres dueño en tu casa?”</a:t>
            </a:r>
          </a:p>
        </p:txBody>
      </p:sp>
      <p:cxnSp>
        <p:nvCxnSpPr>
          <p:cNvPr id="26" name="Conector recto 25">
            <a:extLst>
              <a:ext uri="{FF2B5EF4-FFF2-40B4-BE49-F238E27FC236}">
                <a16:creationId xmlns:a16="http://schemas.microsoft.com/office/drawing/2014/main" id="{1B2ADA99-EC5E-DA4C-835E-686424C44916}"/>
              </a:ext>
            </a:extLst>
          </p:cNvPr>
          <p:cNvCxnSpPr/>
          <p:nvPr/>
        </p:nvCxnSpPr>
        <p:spPr>
          <a:xfrm>
            <a:off x="8808350" y="749618"/>
            <a:ext cx="0" cy="5489136"/>
          </a:xfrm>
          <a:prstGeom prst="line">
            <a:avLst/>
          </a:prstGeom>
        </p:spPr>
        <p:style>
          <a:lnRef idx="1">
            <a:schemeClr val="accent1"/>
          </a:lnRef>
          <a:fillRef idx="0">
            <a:schemeClr val="accent1"/>
          </a:fillRef>
          <a:effectRef idx="0">
            <a:schemeClr val="accent1"/>
          </a:effectRef>
          <a:fontRef idx="minor">
            <a:schemeClr val="tx1"/>
          </a:fontRef>
        </p:style>
      </p:cxnSp>
      <p:pic>
        <p:nvPicPr>
          <p:cNvPr id="6148" name="Picture 4">
            <a:extLst>
              <a:ext uri="{FF2B5EF4-FFF2-40B4-BE49-F238E27FC236}">
                <a16:creationId xmlns:a16="http://schemas.microsoft.com/office/drawing/2014/main" id="{EECF822E-2A11-524C-AD70-9C0CCA375BF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51871" y="1270270"/>
            <a:ext cx="2123420" cy="288102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F2A5D4A4-AA11-D542-B61E-DE203B382B3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877146" y="1270270"/>
            <a:ext cx="2166719" cy="2939769"/>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Conector recto 28">
            <a:extLst>
              <a:ext uri="{FF2B5EF4-FFF2-40B4-BE49-F238E27FC236}">
                <a16:creationId xmlns:a16="http://schemas.microsoft.com/office/drawing/2014/main" id="{10D04B16-D42A-8445-AFE8-00BC91B2EA6C}"/>
              </a:ext>
            </a:extLst>
          </p:cNvPr>
          <p:cNvCxnSpPr/>
          <p:nvPr/>
        </p:nvCxnSpPr>
        <p:spPr>
          <a:xfrm>
            <a:off x="3408035" y="815112"/>
            <a:ext cx="0" cy="5489136"/>
          </a:xfrm>
          <a:prstGeom prst="line">
            <a:avLst/>
          </a:prstGeom>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937C8C2A-3ED9-FF4F-B204-111F8E93E9EF}"/>
              </a:ext>
            </a:extLst>
          </p:cNvPr>
          <p:cNvSpPr txBox="1"/>
          <p:nvPr/>
        </p:nvSpPr>
        <p:spPr>
          <a:xfrm>
            <a:off x="1526147" y="4089718"/>
            <a:ext cx="1694695" cy="276999"/>
          </a:xfrm>
          <a:prstGeom prst="rect">
            <a:avLst/>
          </a:prstGeom>
          <a:noFill/>
        </p:spPr>
        <p:txBody>
          <a:bodyPr wrap="none" rtlCol="0">
            <a:spAutoFit/>
          </a:bodyPr>
          <a:lstStyle/>
          <a:p>
            <a:r>
              <a:rPr lang="es-HN" sz="1200" dirty="0">
                <a:latin typeface="Helvetica Light" panose="020B0403020202020204" pitchFamily="34" charset="0"/>
              </a:rPr>
              <a:t>Feria Vivienda - Enero</a:t>
            </a:r>
          </a:p>
        </p:txBody>
      </p:sp>
    </p:spTree>
    <p:extLst>
      <p:ext uri="{BB962C8B-B14F-4D97-AF65-F5344CB8AC3E}">
        <p14:creationId xmlns:p14="http://schemas.microsoft.com/office/powerpoint/2010/main" val="27451148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026"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44">
            <a:extLst>
              <a:ext uri="{FF2B5EF4-FFF2-40B4-BE49-F238E27FC236}">
                <a16:creationId xmlns:a16="http://schemas.microsoft.com/office/drawing/2014/main" id="{6ABFDE59-B41C-7C42-86BA-AB9DDE8F4A09}"/>
              </a:ext>
            </a:extLst>
          </p:cNvPr>
          <p:cNvSpPr txBox="1"/>
          <p:nvPr/>
        </p:nvSpPr>
        <p:spPr>
          <a:xfrm>
            <a:off x="2120900" y="1060142"/>
            <a:ext cx="1417926" cy="553998"/>
          </a:xfrm>
          <a:prstGeom prst="rect">
            <a:avLst/>
          </a:prstGeom>
          <a:solidFill>
            <a:schemeClr val="tx2">
              <a:lumMod val="10000"/>
              <a:lumOff val="90000"/>
            </a:schemeClr>
          </a:solidFill>
        </p:spPr>
        <p:txBody>
          <a:bodyPr wrap="square" rtlCol="0">
            <a:spAutoFit/>
          </a:bodyPr>
          <a:lstStyle/>
          <a:p>
            <a:pPr algn="ctr"/>
            <a:r>
              <a:rPr lang="es-HN" sz="1000" dirty="0">
                <a:latin typeface="Helvetica Light" panose="020B0403020202020204" pitchFamily="34" charset="0"/>
              </a:rPr>
              <a:t>Bono en junio</a:t>
            </a:r>
          </a:p>
          <a:p>
            <a:pPr algn="ctr"/>
            <a:r>
              <a:rPr lang="es-HN" sz="1000" dirty="0">
                <a:latin typeface="Helvetica Light" panose="020B0403020202020204" pitchFamily="34" charset="0"/>
              </a:rPr>
              <a:t>Invierte en su propia casa</a:t>
            </a:r>
          </a:p>
        </p:txBody>
      </p:sp>
      <p:sp>
        <p:nvSpPr>
          <p:cNvPr id="5" name="CuadroTexto 4">
            <a:extLst>
              <a:ext uri="{FF2B5EF4-FFF2-40B4-BE49-F238E27FC236}">
                <a16:creationId xmlns:a16="http://schemas.microsoft.com/office/drawing/2014/main" id="{AED40082-EB88-0545-B1DD-0D016416DDB1}"/>
              </a:ext>
            </a:extLst>
          </p:cNvPr>
          <p:cNvSpPr txBox="1"/>
          <p:nvPr/>
        </p:nvSpPr>
        <p:spPr>
          <a:xfrm>
            <a:off x="314154" y="1451473"/>
            <a:ext cx="1417926" cy="571736"/>
          </a:xfrm>
          <a:prstGeom prst="rect">
            <a:avLst/>
          </a:prstGeom>
          <a:solidFill>
            <a:schemeClr val="tx2">
              <a:lumMod val="10000"/>
              <a:lumOff val="90000"/>
            </a:schemeClr>
          </a:solidFill>
        </p:spPr>
        <p:txBody>
          <a:bodyPr wrap="square" rtlCol="0">
            <a:spAutoFit/>
          </a:bodyPr>
          <a:lstStyle/>
          <a:p>
            <a:pPr algn="ctr"/>
            <a:r>
              <a:rPr lang="es-HN" sz="1000" dirty="0">
                <a:latin typeface="Helvetica Light" panose="020B0403020202020204" pitchFamily="34" charset="0"/>
              </a:rPr>
              <a:t>Vive las mejores historias en casa nueva</a:t>
            </a:r>
          </a:p>
        </p:txBody>
      </p:sp>
      <p:graphicFrame>
        <p:nvGraphicFramePr>
          <p:cNvPr id="29" name="Chart 11">
            <a:extLst>
              <a:ext uri="{FF2B5EF4-FFF2-40B4-BE49-F238E27FC236}">
                <a16:creationId xmlns:a16="http://schemas.microsoft.com/office/drawing/2014/main" id="{E43A2CAD-9078-C84A-876D-D3C3FF66E05B}"/>
              </a:ext>
            </a:extLst>
          </p:cNvPr>
          <p:cNvGraphicFramePr/>
          <p:nvPr>
            <p:extLst>
              <p:ext uri="{D42A27DB-BD31-4B8C-83A1-F6EECF244321}">
                <p14:modId xmlns:p14="http://schemas.microsoft.com/office/powerpoint/2010/main" val="2690755522"/>
              </p:ext>
            </p:extLst>
          </p:nvPr>
        </p:nvGraphicFramePr>
        <p:xfrm>
          <a:off x="6585323" y="3021065"/>
          <a:ext cx="5218637" cy="12117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DF2233C5-FA84-8390-0A77-B972EB1916B3}"/>
              </a:ext>
            </a:extLst>
          </p:cNvPr>
          <p:cNvGraphicFramePr/>
          <p:nvPr>
            <p:extLst>
              <p:ext uri="{D42A27DB-BD31-4B8C-83A1-F6EECF244321}">
                <p14:modId xmlns:p14="http://schemas.microsoft.com/office/powerpoint/2010/main" val="795556156"/>
              </p:ext>
            </p:extLst>
          </p:nvPr>
        </p:nvGraphicFramePr>
        <p:xfrm>
          <a:off x="6581640" y="4081354"/>
          <a:ext cx="5218637" cy="1211798"/>
        </p:xfrm>
        <a:graphic>
          <a:graphicData uri="http://schemas.openxmlformats.org/drawingml/2006/chart">
            <c:chart xmlns:c="http://schemas.openxmlformats.org/drawingml/2006/chart" xmlns:r="http://schemas.openxmlformats.org/officeDocument/2006/relationships" r:id="rId4"/>
          </a:graphicData>
        </a:graphic>
      </p:graphicFrame>
      <p:sp>
        <p:nvSpPr>
          <p:cNvPr id="59" name="AutoShape 4">
            <a:extLst>
              <a:ext uri="{FF2B5EF4-FFF2-40B4-BE49-F238E27FC236}">
                <a16:creationId xmlns:a16="http://schemas.microsoft.com/office/drawing/2014/main" id="{BE5638E6-91B0-4925-97DD-AA3D09BC4E3B}"/>
              </a:ext>
            </a:extLst>
          </p:cNvPr>
          <p:cNvSpPr/>
          <p:nvPr/>
        </p:nvSpPr>
        <p:spPr>
          <a:xfrm>
            <a:off x="0" y="0"/>
            <a:ext cx="12192000" cy="930476"/>
          </a:xfrm>
          <a:prstGeom prst="rect">
            <a:avLst/>
          </a:prstGeom>
          <a:solidFill>
            <a:srgbClr val="FF0000"/>
          </a:solidFill>
          <a:ln>
            <a:solidFill>
              <a:srgbClr val="FF0000"/>
            </a:solidFill>
          </a:ln>
        </p:spPr>
        <p:txBody>
          <a:bodyPr/>
          <a:lstStyle/>
          <a:p>
            <a:endParaRPr lang="en-CA" dirty="0"/>
          </a:p>
        </p:txBody>
      </p:sp>
      <p:sp>
        <p:nvSpPr>
          <p:cNvPr id="60" name="Title 1">
            <a:extLst>
              <a:ext uri="{FF2B5EF4-FFF2-40B4-BE49-F238E27FC236}">
                <a16:creationId xmlns:a16="http://schemas.microsoft.com/office/drawing/2014/main" id="{0A66ED16-C8CB-4D53-BD6C-72384C1FA60F}"/>
              </a:ext>
            </a:extLst>
          </p:cNvPr>
          <p:cNvSpPr txBox="1">
            <a:spLocks/>
          </p:cNvSpPr>
          <p:nvPr/>
        </p:nvSpPr>
        <p:spPr>
          <a:xfrm>
            <a:off x="413995" y="-1161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err="1">
                <a:solidFill>
                  <a:schemeClr val="bg1"/>
                </a:solidFill>
                <a:latin typeface="Helvetica Light" panose="020B0403020202020204" pitchFamily="34" charset="0"/>
              </a:rPr>
              <a:t>Davivienda</a:t>
            </a:r>
            <a:endParaRPr lang="en-US" sz="3800" b="1" dirty="0">
              <a:solidFill>
                <a:schemeClr val="bg1"/>
              </a:solidFill>
              <a:latin typeface="Helvetica Light" panose="020B0403020202020204" pitchFamily="34" charset="0"/>
            </a:endParaRPr>
          </a:p>
        </p:txBody>
      </p:sp>
      <p:sp>
        <p:nvSpPr>
          <p:cNvPr id="31" name="Title 1">
            <a:extLst>
              <a:ext uri="{FF2B5EF4-FFF2-40B4-BE49-F238E27FC236}">
                <a16:creationId xmlns:a16="http://schemas.microsoft.com/office/drawing/2014/main" id="{EBA5EEB3-AA6F-4FEC-8E49-E4E34AE870AF}"/>
              </a:ext>
            </a:extLst>
          </p:cNvPr>
          <p:cNvSpPr>
            <a:spLocks noGrp="1"/>
          </p:cNvSpPr>
          <p:nvPr>
            <p:ph type="title"/>
          </p:nvPr>
        </p:nvSpPr>
        <p:spPr>
          <a:xfrm>
            <a:off x="8120354" y="343914"/>
            <a:ext cx="4061672" cy="346211"/>
          </a:xfrm>
        </p:spPr>
        <p:txBody>
          <a:bodyPr>
            <a:normAutofit fontScale="90000"/>
          </a:bodyPr>
          <a:lstStyle/>
          <a:p>
            <a:pPr algn="r"/>
            <a:r>
              <a:rPr lang="en-US" sz="2000" b="1" dirty="0" err="1">
                <a:solidFill>
                  <a:schemeClr val="bg1"/>
                </a:solidFill>
                <a:latin typeface="Helvetica Light" panose="020B0403020202020204" pitchFamily="34" charset="0"/>
              </a:rPr>
              <a:t>Estra</a:t>
            </a:r>
            <a:r>
              <a:rPr lang="en-US" sz="2000" b="1" dirty="0" err="1">
                <a:solidFill>
                  <a:schemeClr val="bg1"/>
                </a:solidFill>
                <a:latin typeface="Helvetica Light" panose="020B0403020202020204"/>
              </a:rPr>
              <a:t>t</a:t>
            </a:r>
            <a:r>
              <a:rPr lang="en-CA" sz="2000" b="1" i="0" dirty="0">
                <a:solidFill>
                  <a:schemeClr val="bg1"/>
                </a:solidFill>
                <a:effectLst/>
                <a:latin typeface="Helvetica Light" panose="020B0403020202020204"/>
              </a:rPr>
              <a:t>é</a:t>
            </a:r>
            <a:r>
              <a:rPr lang="en-US" sz="2000" b="1" dirty="0" err="1">
                <a:solidFill>
                  <a:schemeClr val="bg1"/>
                </a:solidFill>
                <a:latin typeface="Helvetica Light" panose="020B0403020202020204" pitchFamily="34" charset="0"/>
              </a:rPr>
              <a:t>gia</a:t>
            </a:r>
            <a:r>
              <a:rPr lang="en-US" sz="2000" b="1" dirty="0">
                <a:solidFill>
                  <a:schemeClr val="bg1"/>
                </a:solidFill>
                <a:latin typeface="Helvetica Light" panose="020B0403020202020204" pitchFamily="34" charset="0"/>
              </a:rPr>
              <a:t> de </a:t>
            </a:r>
            <a:r>
              <a:rPr lang="en-US" sz="2000" b="1" dirty="0" err="1">
                <a:solidFill>
                  <a:schemeClr val="bg1"/>
                </a:solidFill>
                <a:latin typeface="Helvetica Light" panose="020B0403020202020204" pitchFamily="34" charset="0"/>
              </a:rPr>
              <a:t>Medios</a:t>
            </a:r>
            <a:endParaRPr lang="en-US" sz="3000" b="1" dirty="0">
              <a:solidFill>
                <a:schemeClr val="bg1"/>
              </a:solidFill>
              <a:latin typeface="Helvetica Light" panose="020B0403020202020204" pitchFamily="34" charset="0"/>
            </a:endParaRPr>
          </a:p>
        </p:txBody>
      </p:sp>
      <p:cxnSp>
        <p:nvCxnSpPr>
          <p:cNvPr id="28" name="Straight Connector 27">
            <a:extLst>
              <a:ext uri="{FF2B5EF4-FFF2-40B4-BE49-F238E27FC236}">
                <a16:creationId xmlns:a16="http://schemas.microsoft.com/office/drawing/2014/main" id="{127CC5A6-4D85-8448-B52E-6D5A0B472582}"/>
              </a:ext>
            </a:extLst>
          </p:cNvPr>
          <p:cNvCxnSpPr>
            <a:cxnSpLocks/>
          </p:cNvCxnSpPr>
          <p:nvPr/>
        </p:nvCxnSpPr>
        <p:spPr>
          <a:xfrm>
            <a:off x="3470022" y="-12406"/>
            <a:ext cx="0" cy="10349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1AAAC51-065C-CF42-8CB9-4FB562647EFF}"/>
              </a:ext>
            </a:extLst>
          </p:cNvPr>
          <p:cNvCxnSpPr/>
          <p:nvPr/>
        </p:nvCxnSpPr>
        <p:spPr>
          <a:xfrm flipV="1">
            <a:off x="6602189" y="4200874"/>
            <a:ext cx="5098043" cy="2939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1A3BEE6-A88C-2C44-A4C8-E139077E5EB5}"/>
              </a:ext>
            </a:extLst>
          </p:cNvPr>
          <p:cNvCxnSpPr/>
          <p:nvPr/>
        </p:nvCxnSpPr>
        <p:spPr>
          <a:xfrm flipV="1">
            <a:off x="6602189" y="5286356"/>
            <a:ext cx="5098043" cy="2939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E36FDD9-D327-664A-A2BB-742A95202818}"/>
              </a:ext>
            </a:extLst>
          </p:cNvPr>
          <p:cNvCxnSpPr>
            <a:cxnSpLocks/>
          </p:cNvCxnSpPr>
          <p:nvPr/>
        </p:nvCxnSpPr>
        <p:spPr>
          <a:xfrm flipV="1">
            <a:off x="402831" y="3013413"/>
            <a:ext cx="11375175" cy="12177"/>
          </a:xfrm>
          <a:prstGeom prst="line">
            <a:avLst/>
          </a:prstGeom>
          <a:ln>
            <a:solidFill>
              <a:schemeClr val="tx2">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4CA06F4-BF57-B341-A3D1-8C54724F6B1B}"/>
              </a:ext>
            </a:extLst>
          </p:cNvPr>
          <p:cNvCxnSpPr>
            <a:cxnSpLocks/>
          </p:cNvCxnSpPr>
          <p:nvPr/>
        </p:nvCxnSpPr>
        <p:spPr>
          <a:xfrm flipV="1">
            <a:off x="402831" y="3013413"/>
            <a:ext cx="11375175" cy="12177"/>
          </a:xfrm>
          <a:prstGeom prst="line">
            <a:avLst/>
          </a:prstGeom>
          <a:ln>
            <a:solidFill>
              <a:schemeClr val="tx2">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8A16720F-378B-8DE2-E8AA-6A30CB2693D3}"/>
              </a:ext>
            </a:extLst>
          </p:cNvPr>
          <p:cNvGraphicFramePr/>
          <p:nvPr>
            <p:extLst>
              <p:ext uri="{D42A27DB-BD31-4B8C-83A1-F6EECF244321}">
                <p14:modId xmlns:p14="http://schemas.microsoft.com/office/powerpoint/2010/main" val="721858864"/>
              </p:ext>
            </p:extLst>
          </p:nvPr>
        </p:nvGraphicFramePr>
        <p:xfrm>
          <a:off x="314154" y="3087971"/>
          <a:ext cx="5709859" cy="334333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Table 10">
            <a:extLst>
              <a:ext uri="{FF2B5EF4-FFF2-40B4-BE49-F238E27FC236}">
                <a16:creationId xmlns:a16="http://schemas.microsoft.com/office/drawing/2014/main" id="{D05370E5-D32B-74F8-27D4-BC3A1178BFCD}"/>
              </a:ext>
            </a:extLst>
          </p:cNvPr>
          <p:cNvGraphicFramePr>
            <a:graphicFrameLocks noGrp="1"/>
          </p:cNvGraphicFramePr>
          <p:nvPr>
            <p:extLst>
              <p:ext uri="{D42A27DB-BD31-4B8C-83A1-F6EECF244321}">
                <p14:modId xmlns:p14="http://schemas.microsoft.com/office/powerpoint/2010/main" val="2916677554"/>
              </p:ext>
            </p:extLst>
          </p:nvPr>
        </p:nvGraphicFramePr>
        <p:xfrm>
          <a:off x="6640164" y="3252705"/>
          <a:ext cx="1468626" cy="290140"/>
        </p:xfrm>
        <a:graphic>
          <a:graphicData uri="http://schemas.openxmlformats.org/drawingml/2006/table">
            <a:tbl>
              <a:tblPr firstRow="1" bandRow="1">
                <a:tableStyleId>{5C22544A-7EE6-4342-B048-85BDC9FD1C3A}</a:tableStyleId>
              </a:tblPr>
              <a:tblGrid>
                <a:gridCol w="604213">
                  <a:extLst>
                    <a:ext uri="{9D8B030D-6E8A-4147-A177-3AD203B41FA5}">
                      <a16:colId xmlns:a16="http://schemas.microsoft.com/office/drawing/2014/main" val="3519677502"/>
                    </a:ext>
                  </a:extLst>
                </a:gridCol>
                <a:gridCol w="864413">
                  <a:extLst>
                    <a:ext uri="{9D8B030D-6E8A-4147-A177-3AD203B41FA5}">
                      <a16:colId xmlns:a16="http://schemas.microsoft.com/office/drawing/2014/main" val="1387248422"/>
                    </a:ext>
                  </a:extLst>
                </a:gridCol>
              </a:tblGrid>
              <a:tr h="290140">
                <a:tc>
                  <a:txBody>
                    <a:bodyPr/>
                    <a:lstStyle/>
                    <a:p>
                      <a:r>
                        <a:rPr lang="en-US" sz="1200" b="0" i="0" dirty="0">
                          <a:latin typeface="Helvetica Light" panose="020B0403020202020204" pitchFamily="34" charset="0"/>
                        </a:rPr>
                        <a:t>6</a:t>
                      </a:r>
                      <a:r>
                        <a:rPr lang="en-HN" sz="1200" b="0" i="0">
                          <a:latin typeface="Helvetica Light" panose="020B0403020202020204" pitchFamily="34" charset="0"/>
                        </a:rPr>
                        <a:t>%</a:t>
                      </a:r>
                      <a:endParaRPr lang="en-HN" sz="1200" b="0" i="0" dirty="0">
                        <a:latin typeface="Helvetica Light" panose="020B0403020202020204" pitchFamily="34" charset="0"/>
                      </a:endParaRPr>
                    </a:p>
                  </a:txBody>
                  <a:tcPr>
                    <a:solidFill>
                      <a:schemeClr val="tx2"/>
                    </a:solidFill>
                  </a:tcPr>
                </a:tc>
                <a:tc>
                  <a:txBody>
                    <a:bodyPr/>
                    <a:lstStyle/>
                    <a:p>
                      <a:r>
                        <a:rPr lang="en-HN" sz="1200" b="0" i="0">
                          <a:latin typeface="Helvetica Light" panose="020B0403020202020204" pitchFamily="34" charset="0"/>
                        </a:rPr>
                        <a:t>$</a:t>
                      </a:r>
                      <a:r>
                        <a:rPr lang="en-US" sz="1200" b="0" i="0" dirty="0">
                          <a:latin typeface="Helvetica Light" panose="020B0403020202020204" pitchFamily="34" charset="0"/>
                        </a:rPr>
                        <a:t>0.9</a:t>
                      </a:r>
                      <a:r>
                        <a:rPr lang="en-HN" sz="1200" b="0" i="0">
                          <a:latin typeface="Helvetica Light" panose="020B0403020202020204" pitchFamily="34" charset="0"/>
                        </a:rPr>
                        <a:t>K</a:t>
                      </a:r>
                      <a:endParaRPr lang="en-HN" sz="1200" b="0" i="0" dirty="0">
                        <a:latin typeface="Helvetica Light" panose="020B0403020202020204" pitchFamily="34" charset="0"/>
                      </a:endParaRPr>
                    </a:p>
                  </a:txBody>
                  <a:tcPr>
                    <a:solidFill>
                      <a:schemeClr val="tx1">
                        <a:lumMod val="50000"/>
                        <a:lumOff val="50000"/>
                      </a:schemeClr>
                    </a:solidFill>
                  </a:tcPr>
                </a:tc>
                <a:extLst>
                  <a:ext uri="{0D108BD9-81ED-4DB2-BD59-A6C34878D82A}">
                    <a16:rowId xmlns:a16="http://schemas.microsoft.com/office/drawing/2014/main" val="1962469400"/>
                  </a:ext>
                </a:extLst>
              </a:tr>
            </a:tbl>
          </a:graphicData>
        </a:graphic>
      </p:graphicFrame>
      <p:pic>
        <p:nvPicPr>
          <p:cNvPr id="18" name="Picture 17">
            <a:extLst>
              <a:ext uri="{FF2B5EF4-FFF2-40B4-BE49-F238E27FC236}">
                <a16:creationId xmlns:a16="http://schemas.microsoft.com/office/drawing/2014/main" id="{F3CCA24E-7FCD-2057-45CD-0BA95DB27C4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8980" y="6342006"/>
            <a:ext cx="1046120" cy="357000"/>
          </a:xfrm>
          <a:prstGeom prst="rect">
            <a:avLst/>
          </a:prstGeom>
        </p:spPr>
      </p:pic>
      <p:graphicFrame>
        <p:nvGraphicFramePr>
          <p:cNvPr id="30" name="Table 10">
            <a:extLst>
              <a:ext uri="{FF2B5EF4-FFF2-40B4-BE49-F238E27FC236}">
                <a16:creationId xmlns:a16="http://schemas.microsoft.com/office/drawing/2014/main" id="{A542040A-308C-554F-AFA1-04E43D33ECCC}"/>
              </a:ext>
            </a:extLst>
          </p:cNvPr>
          <p:cNvGraphicFramePr>
            <a:graphicFrameLocks noGrp="1"/>
          </p:cNvGraphicFramePr>
          <p:nvPr>
            <p:extLst>
              <p:ext uri="{D42A27DB-BD31-4B8C-83A1-F6EECF244321}">
                <p14:modId xmlns:p14="http://schemas.microsoft.com/office/powerpoint/2010/main" val="2295498688"/>
              </p:ext>
            </p:extLst>
          </p:nvPr>
        </p:nvGraphicFramePr>
        <p:xfrm>
          <a:off x="6651728" y="4341679"/>
          <a:ext cx="1468626" cy="290140"/>
        </p:xfrm>
        <a:graphic>
          <a:graphicData uri="http://schemas.openxmlformats.org/drawingml/2006/table">
            <a:tbl>
              <a:tblPr firstRow="1" bandRow="1">
                <a:tableStyleId>{5C22544A-7EE6-4342-B048-85BDC9FD1C3A}</a:tableStyleId>
              </a:tblPr>
              <a:tblGrid>
                <a:gridCol w="604213">
                  <a:extLst>
                    <a:ext uri="{9D8B030D-6E8A-4147-A177-3AD203B41FA5}">
                      <a16:colId xmlns:a16="http://schemas.microsoft.com/office/drawing/2014/main" val="3519677502"/>
                    </a:ext>
                  </a:extLst>
                </a:gridCol>
                <a:gridCol w="864413">
                  <a:extLst>
                    <a:ext uri="{9D8B030D-6E8A-4147-A177-3AD203B41FA5}">
                      <a16:colId xmlns:a16="http://schemas.microsoft.com/office/drawing/2014/main" val="1387248422"/>
                    </a:ext>
                  </a:extLst>
                </a:gridCol>
              </a:tblGrid>
              <a:tr h="290140">
                <a:tc>
                  <a:txBody>
                    <a:bodyPr/>
                    <a:lstStyle/>
                    <a:p>
                      <a:r>
                        <a:rPr lang="en-US" sz="1200" b="0" i="0" dirty="0">
                          <a:latin typeface="Helvetica Light" panose="020B0403020202020204" pitchFamily="34" charset="0"/>
                        </a:rPr>
                        <a:t>94</a:t>
                      </a:r>
                      <a:r>
                        <a:rPr lang="en-HN" sz="1200" b="0" i="0">
                          <a:latin typeface="Helvetica Light" panose="020B0403020202020204" pitchFamily="34" charset="0"/>
                        </a:rPr>
                        <a:t>%</a:t>
                      </a:r>
                      <a:endParaRPr lang="en-HN" sz="1200" b="0" i="0" dirty="0">
                        <a:latin typeface="Helvetica Light" panose="020B0403020202020204" pitchFamily="34" charset="0"/>
                      </a:endParaRPr>
                    </a:p>
                  </a:txBody>
                  <a:tcPr>
                    <a:solidFill>
                      <a:schemeClr val="tx2"/>
                    </a:solidFill>
                  </a:tcPr>
                </a:tc>
                <a:tc>
                  <a:txBody>
                    <a:bodyPr/>
                    <a:lstStyle/>
                    <a:p>
                      <a:r>
                        <a:rPr lang="en-HN" sz="1200" b="0" i="0">
                          <a:latin typeface="Helvetica Light" panose="020B0403020202020204" pitchFamily="34" charset="0"/>
                        </a:rPr>
                        <a:t>$</a:t>
                      </a:r>
                      <a:r>
                        <a:rPr lang="en-US" sz="1200" b="0" i="0" dirty="0">
                          <a:latin typeface="Helvetica Light" panose="020B0403020202020204" pitchFamily="34" charset="0"/>
                        </a:rPr>
                        <a:t>24</a:t>
                      </a:r>
                      <a:r>
                        <a:rPr lang="en-HN" sz="1200" b="0" i="0">
                          <a:latin typeface="Helvetica Light" panose="020B0403020202020204" pitchFamily="34" charset="0"/>
                        </a:rPr>
                        <a:t>K</a:t>
                      </a:r>
                      <a:endParaRPr lang="en-HN" sz="1200" b="0" i="0" dirty="0">
                        <a:latin typeface="Helvetica Light" panose="020B0403020202020204" pitchFamily="34" charset="0"/>
                      </a:endParaRPr>
                    </a:p>
                  </a:txBody>
                  <a:tcPr>
                    <a:solidFill>
                      <a:schemeClr val="tx1">
                        <a:lumMod val="50000"/>
                        <a:lumOff val="50000"/>
                      </a:schemeClr>
                    </a:solidFill>
                  </a:tcPr>
                </a:tc>
                <a:extLst>
                  <a:ext uri="{0D108BD9-81ED-4DB2-BD59-A6C34878D82A}">
                    <a16:rowId xmlns:a16="http://schemas.microsoft.com/office/drawing/2014/main" val="1962469400"/>
                  </a:ext>
                </a:extLst>
              </a:tr>
            </a:tbl>
          </a:graphicData>
        </a:graphic>
      </p:graphicFrame>
      <p:sp>
        <p:nvSpPr>
          <p:cNvPr id="39" name="TextBox 78">
            <a:extLst>
              <a:ext uri="{FF2B5EF4-FFF2-40B4-BE49-F238E27FC236}">
                <a16:creationId xmlns:a16="http://schemas.microsoft.com/office/drawing/2014/main" id="{F24D038F-473D-4045-B868-B62F28CE8D0C}"/>
              </a:ext>
            </a:extLst>
          </p:cNvPr>
          <p:cNvSpPr txBox="1"/>
          <p:nvPr/>
        </p:nvSpPr>
        <p:spPr>
          <a:xfrm>
            <a:off x="6968697" y="3908774"/>
            <a:ext cx="1010213" cy="215444"/>
          </a:xfrm>
          <a:prstGeom prst="rect">
            <a:avLst/>
          </a:prstGeom>
          <a:noFill/>
        </p:spPr>
        <p:txBody>
          <a:bodyPr wrap="none" rtlCol="0">
            <a:spAutoFit/>
          </a:bodyPr>
          <a:lstStyle/>
          <a:p>
            <a:r>
              <a:rPr lang="en-US" sz="800" dirty="0">
                <a:latin typeface="Helvetica Light" panose="020B0403020202020204" pitchFamily="34" charset="0"/>
              </a:rPr>
              <a:t>54 </a:t>
            </a:r>
            <a:r>
              <a:rPr lang="en-HN" sz="800">
                <a:latin typeface="Helvetica Light" panose="020B0403020202020204" pitchFamily="34" charset="0"/>
              </a:rPr>
              <a:t> </a:t>
            </a:r>
            <a:r>
              <a:rPr lang="en-HN" sz="800" dirty="0">
                <a:latin typeface="Helvetica Light" panose="020B0403020202020204" pitchFamily="34" charset="0"/>
              </a:rPr>
              <a:t>spots </a:t>
            </a:r>
            <a:r>
              <a:rPr lang="en-HN" sz="800">
                <a:latin typeface="Helvetica Light" panose="020B0403020202020204" pitchFamily="34" charset="0"/>
              </a:rPr>
              <a:t>| </a:t>
            </a:r>
            <a:r>
              <a:rPr lang="en-US" sz="800" dirty="0">
                <a:latin typeface="Helvetica Light" panose="020B0403020202020204" pitchFamily="34" charset="0"/>
              </a:rPr>
              <a:t>79</a:t>
            </a:r>
            <a:r>
              <a:rPr lang="en-HN" sz="800">
                <a:latin typeface="Helvetica Light" panose="020B0403020202020204" pitchFamily="34" charset="0"/>
              </a:rPr>
              <a:t> </a:t>
            </a:r>
            <a:r>
              <a:rPr lang="en-HN" sz="800" dirty="0">
                <a:latin typeface="Helvetica Light" panose="020B0403020202020204" pitchFamily="34" charset="0"/>
              </a:rPr>
              <a:t>trps</a:t>
            </a:r>
          </a:p>
        </p:txBody>
      </p:sp>
      <p:sp>
        <p:nvSpPr>
          <p:cNvPr id="40" name="TextBox 78">
            <a:extLst>
              <a:ext uri="{FF2B5EF4-FFF2-40B4-BE49-F238E27FC236}">
                <a16:creationId xmlns:a16="http://schemas.microsoft.com/office/drawing/2014/main" id="{84626C9C-A666-3846-B77F-6ABCC851E34A}"/>
              </a:ext>
            </a:extLst>
          </p:cNvPr>
          <p:cNvSpPr txBox="1"/>
          <p:nvPr/>
        </p:nvSpPr>
        <p:spPr>
          <a:xfrm>
            <a:off x="6900297" y="5002499"/>
            <a:ext cx="976549" cy="215444"/>
          </a:xfrm>
          <a:prstGeom prst="rect">
            <a:avLst/>
          </a:prstGeom>
          <a:noFill/>
        </p:spPr>
        <p:txBody>
          <a:bodyPr wrap="none" rtlCol="0">
            <a:spAutoFit/>
          </a:bodyPr>
          <a:lstStyle/>
          <a:p>
            <a:r>
              <a:rPr lang="en-US" sz="800" dirty="0">
                <a:latin typeface="Helvetica Light" panose="020B0403020202020204" pitchFamily="34" charset="0"/>
              </a:rPr>
              <a:t>15 </a:t>
            </a:r>
            <a:r>
              <a:rPr lang="en-US" sz="800" dirty="0" err="1">
                <a:latin typeface="Helvetica Light" panose="020B0403020202020204" pitchFamily="34" charset="0"/>
              </a:rPr>
              <a:t>publicaciones</a:t>
            </a:r>
            <a:endParaRPr lang="en-HN" sz="800" dirty="0">
              <a:latin typeface="Helvetica Light" panose="020B0403020202020204" pitchFamily="34" charset="0"/>
            </a:endParaRPr>
          </a:p>
        </p:txBody>
      </p:sp>
      <p:sp>
        <p:nvSpPr>
          <p:cNvPr id="25" name="TextBox 86">
            <a:extLst>
              <a:ext uri="{FF2B5EF4-FFF2-40B4-BE49-F238E27FC236}">
                <a16:creationId xmlns:a16="http://schemas.microsoft.com/office/drawing/2014/main" id="{FAF457F5-7A2A-124B-A345-21FCFE1C8812}"/>
              </a:ext>
            </a:extLst>
          </p:cNvPr>
          <p:cNvSpPr txBox="1"/>
          <p:nvPr/>
        </p:nvSpPr>
        <p:spPr>
          <a:xfrm>
            <a:off x="10841809" y="636435"/>
            <a:ext cx="1311578" cy="323165"/>
          </a:xfrm>
          <a:prstGeom prst="rect">
            <a:avLst/>
          </a:prstGeom>
          <a:noFill/>
        </p:spPr>
        <p:txBody>
          <a:bodyPr wrap="none" rtlCol="0">
            <a:spAutoFit/>
          </a:bodyPr>
          <a:lstStyle/>
          <a:p>
            <a:r>
              <a:rPr lang="en-US" sz="1500" dirty="0" err="1">
                <a:solidFill>
                  <a:schemeClr val="bg1"/>
                </a:solidFill>
                <a:latin typeface="Helvetica Light" panose="020B0403020202020204" pitchFamily="34" charset="0"/>
              </a:rPr>
              <a:t>ene-jun</a:t>
            </a:r>
            <a:r>
              <a:rPr lang="en-US" sz="1500" dirty="0">
                <a:solidFill>
                  <a:schemeClr val="bg1"/>
                </a:solidFill>
                <a:latin typeface="Helvetica Light" panose="020B0403020202020204" pitchFamily="34" charset="0"/>
              </a:rPr>
              <a:t> </a:t>
            </a:r>
            <a:r>
              <a:rPr lang="en-HN" sz="1500">
                <a:solidFill>
                  <a:schemeClr val="bg1"/>
                </a:solidFill>
                <a:latin typeface="Helvetica Light" panose="020B0403020202020204" pitchFamily="34" charset="0"/>
              </a:rPr>
              <a:t>202</a:t>
            </a:r>
            <a:r>
              <a:rPr lang="en-US" sz="1500" dirty="0">
                <a:solidFill>
                  <a:schemeClr val="bg1"/>
                </a:solidFill>
                <a:latin typeface="Helvetica Light" panose="020B0403020202020204" pitchFamily="34" charset="0"/>
              </a:rPr>
              <a:t>4</a:t>
            </a:r>
            <a:endParaRPr lang="en-HN" sz="1500" dirty="0">
              <a:solidFill>
                <a:schemeClr val="bg1"/>
              </a:solidFill>
              <a:latin typeface="Helvetica Light" panose="020B0403020202020204" pitchFamily="34" charset="0"/>
            </a:endParaRPr>
          </a:p>
        </p:txBody>
      </p:sp>
      <p:cxnSp>
        <p:nvCxnSpPr>
          <p:cNvPr id="37" name="Straight Connector 88">
            <a:extLst>
              <a:ext uri="{FF2B5EF4-FFF2-40B4-BE49-F238E27FC236}">
                <a16:creationId xmlns:a16="http://schemas.microsoft.com/office/drawing/2014/main" id="{67622C2A-ED10-874C-B927-73BEF5036FB4}"/>
              </a:ext>
            </a:extLst>
          </p:cNvPr>
          <p:cNvCxnSpPr>
            <a:cxnSpLocks/>
          </p:cNvCxnSpPr>
          <p:nvPr/>
        </p:nvCxnSpPr>
        <p:spPr>
          <a:xfrm flipH="1">
            <a:off x="5971311" y="3051353"/>
            <a:ext cx="11390" cy="3469152"/>
          </a:xfrm>
          <a:prstGeom prst="line">
            <a:avLst/>
          </a:prstGeom>
          <a:ln>
            <a:solidFill>
              <a:schemeClr val="tx1">
                <a:lumMod val="50000"/>
                <a:lumOff val="50000"/>
              </a:schemeClr>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graphicFrame>
        <p:nvGraphicFramePr>
          <p:cNvPr id="41" name="Tabla 6">
            <a:extLst>
              <a:ext uri="{FF2B5EF4-FFF2-40B4-BE49-F238E27FC236}">
                <a16:creationId xmlns:a16="http://schemas.microsoft.com/office/drawing/2014/main" id="{839DC88E-5F66-3E43-A17D-E6A0E087ACE8}"/>
              </a:ext>
            </a:extLst>
          </p:cNvPr>
          <p:cNvGraphicFramePr>
            <a:graphicFrameLocks noGrp="1"/>
          </p:cNvGraphicFramePr>
          <p:nvPr>
            <p:extLst>
              <p:ext uri="{D42A27DB-BD31-4B8C-83A1-F6EECF244321}">
                <p14:modId xmlns:p14="http://schemas.microsoft.com/office/powerpoint/2010/main" val="3531180681"/>
              </p:ext>
            </p:extLst>
          </p:nvPr>
        </p:nvGraphicFramePr>
        <p:xfrm>
          <a:off x="4762618" y="760535"/>
          <a:ext cx="1293088" cy="571736"/>
        </p:xfrm>
        <a:graphic>
          <a:graphicData uri="http://schemas.openxmlformats.org/drawingml/2006/table">
            <a:tbl>
              <a:tblPr firstRow="1" bandRow="1">
                <a:tableStyleId>{B301B821-A1FF-4177-AEE7-76D212191A09}</a:tableStyleId>
              </a:tblPr>
              <a:tblGrid>
                <a:gridCol w="646544">
                  <a:extLst>
                    <a:ext uri="{9D8B030D-6E8A-4147-A177-3AD203B41FA5}">
                      <a16:colId xmlns:a16="http://schemas.microsoft.com/office/drawing/2014/main" val="2800434246"/>
                    </a:ext>
                  </a:extLst>
                </a:gridCol>
                <a:gridCol w="646544">
                  <a:extLst>
                    <a:ext uri="{9D8B030D-6E8A-4147-A177-3AD203B41FA5}">
                      <a16:colId xmlns:a16="http://schemas.microsoft.com/office/drawing/2014/main" val="3784070757"/>
                    </a:ext>
                  </a:extLst>
                </a:gridCol>
              </a:tblGrid>
              <a:tr h="285868">
                <a:tc>
                  <a:txBody>
                    <a:bodyPr/>
                    <a:lstStyle/>
                    <a:p>
                      <a:pPr algn="ctr"/>
                      <a:r>
                        <a:rPr lang="es-HN" sz="1200" b="0" i="0" dirty="0">
                          <a:latin typeface="Helvetica Light" panose="020B0403020202020204" pitchFamily="34" charset="0"/>
                        </a:rPr>
                        <a:t>2024</a:t>
                      </a:r>
                    </a:p>
                  </a:txBody>
                  <a:tcPr anchor="ctr"/>
                </a:tc>
                <a:tc>
                  <a:txBody>
                    <a:bodyPr/>
                    <a:lstStyle/>
                    <a:p>
                      <a:pPr algn="ctr"/>
                      <a:r>
                        <a:rPr lang="es-HN" sz="1200" b="0" i="0" dirty="0">
                          <a:latin typeface="Helvetica Light" panose="020B0403020202020204" pitchFamily="34" charset="0"/>
                        </a:rPr>
                        <a:t>$25K</a:t>
                      </a:r>
                    </a:p>
                  </a:txBody>
                  <a:tcPr anchor="ctr"/>
                </a:tc>
                <a:extLst>
                  <a:ext uri="{0D108BD9-81ED-4DB2-BD59-A6C34878D82A}">
                    <a16:rowId xmlns:a16="http://schemas.microsoft.com/office/drawing/2014/main" val="3656858356"/>
                  </a:ext>
                </a:extLst>
              </a:tr>
              <a:tr h="285868">
                <a:tc>
                  <a:txBody>
                    <a:bodyPr/>
                    <a:lstStyle/>
                    <a:p>
                      <a:pPr algn="ctr"/>
                      <a:r>
                        <a:rPr lang="es-HN" sz="1200" b="0" i="0" dirty="0">
                          <a:latin typeface="Helvetica Light" panose="020B0403020202020204" pitchFamily="34" charset="0"/>
                        </a:rPr>
                        <a:t>2023</a:t>
                      </a:r>
                    </a:p>
                  </a:txBody>
                  <a:tcPr anchor="ctr"/>
                </a:tc>
                <a:tc>
                  <a:txBody>
                    <a:bodyPr/>
                    <a:lstStyle/>
                    <a:p>
                      <a:pPr algn="ctr"/>
                      <a:r>
                        <a:rPr lang="es-HN" sz="1200" b="0" i="0" dirty="0">
                          <a:latin typeface="Helvetica Light" panose="020B0403020202020204" pitchFamily="34" charset="0"/>
                        </a:rPr>
                        <a:t>$ 63K</a:t>
                      </a:r>
                    </a:p>
                  </a:txBody>
                  <a:tcPr anchor="ctr"/>
                </a:tc>
                <a:extLst>
                  <a:ext uri="{0D108BD9-81ED-4DB2-BD59-A6C34878D82A}">
                    <a16:rowId xmlns:a16="http://schemas.microsoft.com/office/drawing/2014/main" val="1708779597"/>
                  </a:ext>
                </a:extLst>
              </a:tr>
            </a:tbl>
          </a:graphicData>
        </a:graphic>
      </p:graphicFrame>
      <p:sp>
        <p:nvSpPr>
          <p:cNvPr id="42" name="Flecha arriba 41">
            <a:extLst>
              <a:ext uri="{FF2B5EF4-FFF2-40B4-BE49-F238E27FC236}">
                <a16:creationId xmlns:a16="http://schemas.microsoft.com/office/drawing/2014/main" id="{03530B49-0E9B-F443-8717-F4E5ABD7C730}"/>
              </a:ext>
            </a:extLst>
          </p:cNvPr>
          <p:cNvSpPr/>
          <p:nvPr/>
        </p:nvSpPr>
        <p:spPr>
          <a:xfrm rot="10800000">
            <a:off x="4340501" y="814726"/>
            <a:ext cx="213767" cy="223194"/>
          </a:xfrm>
          <a:prstGeom prst="upArrow">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43" name="CuadroTexto 42">
            <a:extLst>
              <a:ext uri="{FF2B5EF4-FFF2-40B4-BE49-F238E27FC236}">
                <a16:creationId xmlns:a16="http://schemas.microsoft.com/office/drawing/2014/main" id="{39EDEE4C-2E57-A941-B77E-9E35FCC313BF}"/>
              </a:ext>
            </a:extLst>
          </p:cNvPr>
          <p:cNvSpPr txBox="1"/>
          <p:nvPr/>
        </p:nvSpPr>
        <p:spPr>
          <a:xfrm>
            <a:off x="4203692" y="1055272"/>
            <a:ext cx="543739" cy="307777"/>
          </a:xfrm>
          <a:prstGeom prst="rect">
            <a:avLst/>
          </a:prstGeom>
          <a:noFill/>
        </p:spPr>
        <p:txBody>
          <a:bodyPr wrap="none" rtlCol="0">
            <a:spAutoFit/>
          </a:bodyPr>
          <a:lstStyle/>
          <a:p>
            <a:r>
              <a:rPr lang="es-HN" sz="1400" b="1" dirty="0">
                <a:latin typeface="HELVETICA LIGHT" panose="020B0403020202020204" pitchFamily="34" charset="0"/>
              </a:rPr>
              <a:t>61%</a:t>
            </a:r>
          </a:p>
        </p:txBody>
      </p:sp>
      <p:graphicFrame>
        <p:nvGraphicFramePr>
          <p:cNvPr id="44" name="Gráfico 43">
            <a:extLst>
              <a:ext uri="{FF2B5EF4-FFF2-40B4-BE49-F238E27FC236}">
                <a16:creationId xmlns:a16="http://schemas.microsoft.com/office/drawing/2014/main" id="{B5268253-6B6C-B448-BA5C-645183C03E34}"/>
              </a:ext>
            </a:extLst>
          </p:cNvPr>
          <p:cNvGraphicFramePr/>
          <p:nvPr>
            <p:extLst>
              <p:ext uri="{D42A27DB-BD31-4B8C-83A1-F6EECF244321}">
                <p14:modId xmlns:p14="http://schemas.microsoft.com/office/powerpoint/2010/main" val="1147437485"/>
              </p:ext>
            </p:extLst>
          </p:nvPr>
        </p:nvGraphicFramePr>
        <p:xfrm>
          <a:off x="24034" y="1031851"/>
          <a:ext cx="6205316" cy="1919182"/>
        </p:xfrm>
        <a:graphic>
          <a:graphicData uri="http://schemas.openxmlformats.org/drawingml/2006/chart">
            <c:chart xmlns:c="http://schemas.openxmlformats.org/drawingml/2006/chart" xmlns:r="http://schemas.openxmlformats.org/officeDocument/2006/relationships" r:id="rId7"/>
          </a:graphicData>
        </a:graphic>
      </p:graphicFrame>
      <p:sp>
        <p:nvSpPr>
          <p:cNvPr id="46" name="TextBox 3">
            <a:extLst>
              <a:ext uri="{FF2B5EF4-FFF2-40B4-BE49-F238E27FC236}">
                <a16:creationId xmlns:a16="http://schemas.microsoft.com/office/drawing/2014/main" id="{FF6A6892-7A3A-2945-82E1-A26B6B511800}"/>
              </a:ext>
            </a:extLst>
          </p:cNvPr>
          <p:cNvSpPr txBox="1"/>
          <p:nvPr/>
        </p:nvSpPr>
        <p:spPr>
          <a:xfrm>
            <a:off x="6096000" y="929202"/>
            <a:ext cx="5998664" cy="1415772"/>
          </a:xfrm>
          <a:prstGeom prst="rect">
            <a:avLst/>
          </a:prstGeom>
          <a:noFill/>
        </p:spPr>
        <p:txBody>
          <a:bodyPr wrap="square" rtlCol="0">
            <a:spAutoFit/>
          </a:bodyPr>
          <a:lstStyle/>
          <a:p>
            <a:r>
              <a:rPr lang="es-HN" sz="1400" b="1" dirty="0">
                <a:latin typeface="HELVETICA LIGHT" panose="020B0403020202020204" pitchFamily="34" charset="0"/>
              </a:rPr>
              <a:t>Davivienda</a:t>
            </a:r>
            <a:r>
              <a:rPr lang="es-HN" sz="1200" dirty="0">
                <a:latin typeface="Helvetica Light" panose="020B0403020202020204" pitchFamily="34" charset="0"/>
              </a:rPr>
              <a:t> ha realizado esfuerzos moderados en la promoción de productos habitacionales, con presupuestos conservadores, en dos períodos clave del año: Al inicio del año, lanzó la campaña "Vive las mejores historias en casa nueva". Posteriormente, en mayo y junio, presentó la campaña "Utiliza bono en junio".</a:t>
            </a:r>
          </a:p>
          <a:p>
            <a:r>
              <a:rPr lang="es-HN" sz="1200" dirty="0">
                <a:latin typeface="Helvetica Light" panose="020B0403020202020204" pitchFamily="34" charset="0"/>
              </a:rPr>
              <a:t>A diferencia de otras instituciones bancarias, Davivienda concentra la mayor parte de sus esfuerzos publicitarios en prensa, con un 96% del presupuesto destinado a este medio. La televisión se utiliza principalmente como un medio de apoyo.</a:t>
            </a:r>
          </a:p>
        </p:txBody>
      </p:sp>
      <p:sp>
        <p:nvSpPr>
          <p:cNvPr id="48" name="TextBox 20">
            <a:extLst>
              <a:ext uri="{FF2B5EF4-FFF2-40B4-BE49-F238E27FC236}">
                <a16:creationId xmlns:a16="http://schemas.microsoft.com/office/drawing/2014/main" id="{4A22D902-BEAF-5946-8439-F56ED3E2FB08}"/>
              </a:ext>
            </a:extLst>
          </p:cNvPr>
          <p:cNvSpPr txBox="1"/>
          <p:nvPr/>
        </p:nvSpPr>
        <p:spPr>
          <a:xfrm>
            <a:off x="5428413" y="6538884"/>
            <a:ext cx="1776448" cy="215444"/>
          </a:xfrm>
          <a:prstGeom prst="rect">
            <a:avLst/>
          </a:prstGeom>
          <a:noFill/>
          <a:ln w="6350">
            <a:noFill/>
            <a:prstDash val="sysDot"/>
          </a:ln>
        </p:spPr>
        <p:txBody>
          <a:bodyPr wrap="none" rtlCol="0">
            <a:spAutoFit/>
          </a:bodyPr>
          <a:lstStyle/>
          <a:p>
            <a:r>
              <a:rPr lang="en-US" sz="800" i="1" dirty="0">
                <a:solidFill>
                  <a:schemeClr val="tx1">
                    <a:lumMod val="85000"/>
                    <a:lumOff val="15000"/>
                  </a:schemeClr>
                </a:solidFill>
                <a:latin typeface="Helvetica Light" panose="020B0403020202020204" pitchFamily="34" charset="0"/>
              </a:rPr>
              <a:t>Fuente : </a:t>
            </a:r>
            <a:r>
              <a:rPr lang="en-US" sz="800" i="1" dirty="0" err="1">
                <a:solidFill>
                  <a:schemeClr val="tx1">
                    <a:lumMod val="85000"/>
                    <a:lumOff val="15000"/>
                  </a:schemeClr>
                </a:solidFill>
                <a:latin typeface="Helvetica Light" panose="020B0403020202020204" pitchFamily="34" charset="0"/>
              </a:rPr>
              <a:t>Publisearch</a:t>
            </a:r>
            <a:r>
              <a:rPr lang="en-US" sz="800" i="1" dirty="0">
                <a:solidFill>
                  <a:schemeClr val="tx1">
                    <a:lumMod val="85000"/>
                    <a:lumOff val="15000"/>
                  </a:schemeClr>
                </a:solidFill>
                <a:latin typeface="Helvetica Light" panose="020B0403020202020204" pitchFamily="34" charset="0"/>
              </a:rPr>
              <a:t> – </a:t>
            </a:r>
            <a:r>
              <a:rPr lang="en-US" sz="800" i="1" dirty="0" err="1">
                <a:solidFill>
                  <a:schemeClr val="tx1">
                    <a:lumMod val="85000"/>
                    <a:lumOff val="15000"/>
                  </a:schemeClr>
                </a:solidFill>
                <a:latin typeface="Helvetica Light" panose="020B0403020202020204" pitchFamily="34" charset="0"/>
              </a:rPr>
              <a:t>junio</a:t>
            </a:r>
            <a:r>
              <a:rPr lang="en-US" sz="800" i="1" dirty="0">
                <a:solidFill>
                  <a:schemeClr val="tx1">
                    <a:lumMod val="85000"/>
                    <a:lumOff val="15000"/>
                  </a:schemeClr>
                </a:solidFill>
                <a:latin typeface="Helvetica Light" panose="020B0403020202020204" pitchFamily="34" charset="0"/>
              </a:rPr>
              <a:t> , 2024</a:t>
            </a:r>
          </a:p>
        </p:txBody>
      </p:sp>
    </p:spTree>
    <p:extLst>
      <p:ext uri="{BB962C8B-B14F-4D97-AF65-F5344CB8AC3E}">
        <p14:creationId xmlns:p14="http://schemas.microsoft.com/office/powerpoint/2010/main" val="2699489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B570EA4-24FD-DDB5-2293-80CDC26FB2A3}"/>
              </a:ext>
            </a:extLst>
          </p:cNvPr>
          <p:cNvSpPr txBox="1"/>
          <p:nvPr/>
        </p:nvSpPr>
        <p:spPr>
          <a:xfrm>
            <a:off x="285750" y="257175"/>
            <a:ext cx="3656770" cy="492443"/>
          </a:xfrm>
          <a:prstGeom prst="rect">
            <a:avLst/>
          </a:prstGeom>
          <a:noFill/>
        </p:spPr>
        <p:txBody>
          <a:bodyPr wrap="none" rtlCol="0">
            <a:spAutoFit/>
          </a:bodyPr>
          <a:lstStyle/>
          <a:p>
            <a:r>
              <a:rPr lang="en-HN" sz="2400">
                <a:latin typeface="Helvetica Light" panose="020B0403020202020204" pitchFamily="34" charset="0"/>
              </a:rPr>
              <a:t>Materiales</a:t>
            </a:r>
            <a:r>
              <a:rPr lang="en-HN" sz="2400" b="1">
                <a:solidFill>
                  <a:srgbClr val="FF0000"/>
                </a:solidFill>
                <a:latin typeface="HELVETICA LIGHT" panose="020B0403020202020204" pitchFamily="34" charset="0"/>
              </a:rPr>
              <a:t> </a:t>
            </a:r>
            <a:r>
              <a:rPr lang="en-US" sz="2600" b="1" dirty="0">
                <a:solidFill>
                  <a:srgbClr val="FF0000"/>
                </a:solidFill>
                <a:latin typeface="HELVETICA LIGHT" panose="020B0403020202020204" pitchFamily="34" charset="0"/>
              </a:rPr>
              <a:t>DAVIVIENDA</a:t>
            </a:r>
            <a:endParaRPr lang="en-HN" sz="2600" b="1" dirty="0">
              <a:solidFill>
                <a:srgbClr val="FF0000"/>
              </a:solidFill>
              <a:latin typeface="HELVETICA LIGHT" panose="020B0403020202020204" pitchFamily="34" charset="0"/>
            </a:endParaRPr>
          </a:p>
        </p:txBody>
      </p:sp>
      <p:pic>
        <p:nvPicPr>
          <p:cNvPr id="12" name="Picture 11">
            <a:extLst>
              <a:ext uri="{FF2B5EF4-FFF2-40B4-BE49-F238E27FC236}">
                <a16:creationId xmlns:a16="http://schemas.microsoft.com/office/drawing/2014/main" id="{715C9BC6-B7A0-8280-BC79-0842207A4F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980" y="6342006"/>
            <a:ext cx="1046120" cy="357000"/>
          </a:xfrm>
          <a:prstGeom prst="rect">
            <a:avLst/>
          </a:prstGeom>
        </p:spPr>
      </p:pic>
      <p:pic>
        <p:nvPicPr>
          <p:cNvPr id="13" name="Picture 12">
            <a:extLst>
              <a:ext uri="{FF2B5EF4-FFF2-40B4-BE49-F238E27FC236}">
                <a16:creationId xmlns:a16="http://schemas.microsoft.com/office/drawing/2014/main" id="{1987EC36-0D05-A2D1-7D0F-3B0504C8A4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50642" y="6342006"/>
            <a:ext cx="1041621" cy="393756"/>
          </a:xfrm>
          <a:prstGeom prst="rect">
            <a:avLst/>
          </a:prstGeom>
        </p:spPr>
      </p:pic>
      <p:sp>
        <p:nvSpPr>
          <p:cNvPr id="21" name="TextBox 20">
            <a:extLst>
              <a:ext uri="{FF2B5EF4-FFF2-40B4-BE49-F238E27FC236}">
                <a16:creationId xmlns:a16="http://schemas.microsoft.com/office/drawing/2014/main" id="{10A57D6B-85B8-EF48-92B9-3DA55F833730}"/>
              </a:ext>
            </a:extLst>
          </p:cNvPr>
          <p:cNvSpPr txBox="1"/>
          <p:nvPr/>
        </p:nvSpPr>
        <p:spPr>
          <a:xfrm>
            <a:off x="5428413" y="6538884"/>
            <a:ext cx="1776448" cy="215444"/>
          </a:xfrm>
          <a:prstGeom prst="rect">
            <a:avLst/>
          </a:prstGeom>
          <a:noFill/>
          <a:ln w="6350">
            <a:noFill/>
            <a:prstDash val="sysDot"/>
          </a:ln>
        </p:spPr>
        <p:txBody>
          <a:bodyPr wrap="none" rtlCol="0">
            <a:spAutoFit/>
          </a:bodyPr>
          <a:lstStyle/>
          <a:p>
            <a:r>
              <a:rPr lang="en-US" sz="800" i="1" dirty="0">
                <a:solidFill>
                  <a:schemeClr val="tx1">
                    <a:lumMod val="85000"/>
                    <a:lumOff val="15000"/>
                  </a:schemeClr>
                </a:solidFill>
                <a:latin typeface="Helvetica Light" panose="020B0403020202020204" pitchFamily="34" charset="0"/>
              </a:rPr>
              <a:t>Fuente : </a:t>
            </a:r>
            <a:r>
              <a:rPr lang="en-US" sz="800" i="1" dirty="0" err="1">
                <a:solidFill>
                  <a:schemeClr val="tx1">
                    <a:lumMod val="85000"/>
                    <a:lumOff val="15000"/>
                  </a:schemeClr>
                </a:solidFill>
                <a:latin typeface="Helvetica Light" panose="020B0403020202020204" pitchFamily="34" charset="0"/>
              </a:rPr>
              <a:t>Publisearch</a:t>
            </a:r>
            <a:r>
              <a:rPr lang="en-US" sz="800" i="1" dirty="0">
                <a:solidFill>
                  <a:schemeClr val="tx1">
                    <a:lumMod val="85000"/>
                    <a:lumOff val="15000"/>
                  </a:schemeClr>
                </a:solidFill>
                <a:latin typeface="Helvetica Light" panose="020B0403020202020204" pitchFamily="34" charset="0"/>
              </a:rPr>
              <a:t> – </a:t>
            </a:r>
            <a:r>
              <a:rPr lang="en-US" sz="800" i="1" dirty="0" err="1">
                <a:solidFill>
                  <a:schemeClr val="tx1">
                    <a:lumMod val="85000"/>
                    <a:lumOff val="15000"/>
                  </a:schemeClr>
                </a:solidFill>
                <a:latin typeface="Helvetica Light" panose="020B0403020202020204" pitchFamily="34" charset="0"/>
              </a:rPr>
              <a:t>junio</a:t>
            </a:r>
            <a:r>
              <a:rPr lang="en-US" sz="800" i="1" dirty="0">
                <a:solidFill>
                  <a:schemeClr val="tx1">
                    <a:lumMod val="85000"/>
                    <a:lumOff val="15000"/>
                  </a:schemeClr>
                </a:solidFill>
                <a:latin typeface="Helvetica Light" panose="020B0403020202020204" pitchFamily="34" charset="0"/>
              </a:rPr>
              <a:t> , 2024</a:t>
            </a:r>
          </a:p>
        </p:txBody>
      </p:sp>
      <p:pic>
        <p:nvPicPr>
          <p:cNvPr id="7170" name="Picture 2">
            <a:extLst>
              <a:ext uri="{FF2B5EF4-FFF2-40B4-BE49-F238E27FC236}">
                <a16:creationId xmlns:a16="http://schemas.microsoft.com/office/drawing/2014/main" id="{962F2E5E-8A99-1F47-BE69-1874C1DE4A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126" y="1328738"/>
            <a:ext cx="2782014" cy="360045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97FAC8F3-679D-154B-9EB6-035FA6350E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1261" y="1328738"/>
            <a:ext cx="2693696" cy="348615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548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3">
            <a:extLst>
              <a:ext uri="{FF2B5EF4-FFF2-40B4-BE49-F238E27FC236}">
                <a16:creationId xmlns:a16="http://schemas.microsoft.com/office/drawing/2014/main" id="{C5734BC6-6DD8-EB44-80E2-4EBB759C02F2}"/>
              </a:ext>
            </a:extLst>
          </p:cNvPr>
          <p:cNvCxnSpPr>
            <a:cxnSpLocks/>
          </p:cNvCxnSpPr>
          <p:nvPr/>
        </p:nvCxnSpPr>
        <p:spPr>
          <a:xfrm>
            <a:off x="1727447" y="6432929"/>
            <a:ext cx="7938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7CA634C-4F95-ED49-92CF-E85547909B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50642" y="6342006"/>
            <a:ext cx="1041621" cy="393756"/>
          </a:xfrm>
          <a:prstGeom prst="rect">
            <a:avLst/>
          </a:prstGeom>
        </p:spPr>
      </p:pic>
      <p:sp>
        <p:nvSpPr>
          <p:cNvPr id="11" name="AutoShape 4">
            <a:extLst>
              <a:ext uri="{FF2B5EF4-FFF2-40B4-BE49-F238E27FC236}">
                <a16:creationId xmlns:a16="http://schemas.microsoft.com/office/drawing/2014/main" id="{121A2DB0-8295-4F87-A7A7-DD3572551C6F}"/>
              </a:ext>
            </a:extLst>
          </p:cNvPr>
          <p:cNvSpPr/>
          <p:nvPr/>
        </p:nvSpPr>
        <p:spPr>
          <a:xfrm>
            <a:off x="3165422" y="2738364"/>
            <a:ext cx="5968407" cy="1980377"/>
          </a:xfrm>
          <a:prstGeom prst="rect">
            <a:avLst/>
          </a:prstGeom>
          <a:solidFill>
            <a:srgbClr val="C00000"/>
          </a:solidFill>
        </p:spPr>
      </p:sp>
      <p:sp>
        <p:nvSpPr>
          <p:cNvPr id="4" name="TextBox 3">
            <a:extLst>
              <a:ext uri="{FF2B5EF4-FFF2-40B4-BE49-F238E27FC236}">
                <a16:creationId xmlns:a16="http://schemas.microsoft.com/office/drawing/2014/main" id="{354D832C-12AB-EE4D-A393-6AD7640F793A}"/>
              </a:ext>
            </a:extLst>
          </p:cNvPr>
          <p:cNvSpPr txBox="1"/>
          <p:nvPr/>
        </p:nvSpPr>
        <p:spPr>
          <a:xfrm>
            <a:off x="4296398" y="2987565"/>
            <a:ext cx="3706463" cy="1477328"/>
          </a:xfrm>
          <a:prstGeom prst="rect">
            <a:avLst/>
          </a:prstGeom>
          <a:noFill/>
        </p:spPr>
        <p:txBody>
          <a:bodyPr wrap="none" rtlCol="0">
            <a:spAutoFit/>
          </a:bodyPr>
          <a:lstStyle/>
          <a:p>
            <a:pPr algn="ctr"/>
            <a:r>
              <a:rPr lang="en-US" sz="2000" dirty="0" err="1">
                <a:solidFill>
                  <a:schemeClr val="bg1"/>
                </a:solidFill>
                <a:latin typeface="Century Gothic" panose="020B0502020202020204" pitchFamily="34" charset="0"/>
              </a:rPr>
              <a:t>Presentado</a:t>
            </a:r>
            <a:r>
              <a:rPr lang="en-US" sz="2000" dirty="0">
                <a:solidFill>
                  <a:schemeClr val="bg1"/>
                </a:solidFill>
                <a:latin typeface="Century Gothic" panose="020B0502020202020204" pitchFamily="34" charset="0"/>
              </a:rPr>
              <a:t> </a:t>
            </a:r>
            <a:r>
              <a:rPr lang="en-US" sz="2000" dirty="0" err="1">
                <a:solidFill>
                  <a:schemeClr val="bg1"/>
                </a:solidFill>
                <a:latin typeface="Century Gothic" panose="020B0502020202020204" pitchFamily="34" charset="0"/>
              </a:rPr>
              <a:t>por</a:t>
            </a:r>
            <a:br>
              <a:rPr lang="en-US" sz="2000" dirty="0">
                <a:solidFill>
                  <a:schemeClr val="bg1"/>
                </a:solidFill>
                <a:latin typeface="Century Gothic" panose="020B0502020202020204" pitchFamily="34" charset="0"/>
              </a:rPr>
            </a:br>
            <a:r>
              <a:rPr lang="en-US" sz="2000" dirty="0" err="1">
                <a:solidFill>
                  <a:schemeClr val="bg1"/>
                </a:solidFill>
                <a:latin typeface="Century Gothic" panose="020B0502020202020204" pitchFamily="34" charset="0"/>
              </a:rPr>
              <a:t>Departamento</a:t>
            </a:r>
            <a:r>
              <a:rPr lang="en-US" sz="2000" dirty="0">
                <a:solidFill>
                  <a:schemeClr val="bg1"/>
                </a:solidFill>
                <a:latin typeface="Century Gothic" panose="020B0502020202020204" pitchFamily="34" charset="0"/>
              </a:rPr>
              <a:t> de </a:t>
            </a:r>
            <a:r>
              <a:rPr lang="en-US" sz="2000" dirty="0" err="1">
                <a:solidFill>
                  <a:schemeClr val="bg1"/>
                </a:solidFill>
                <a:latin typeface="Century Gothic" panose="020B0502020202020204" pitchFamily="34" charset="0"/>
              </a:rPr>
              <a:t>Medios</a:t>
            </a:r>
            <a:endParaRPr lang="en-US" sz="2000" dirty="0">
              <a:solidFill>
                <a:schemeClr val="bg1"/>
              </a:solidFill>
              <a:latin typeface="Century Gothic" panose="020B0502020202020204" pitchFamily="34" charset="0"/>
            </a:endParaRPr>
          </a:p>
          <a:p>
            <a:pPr algn="ctr"/>
            <a:r>
              <a:rPr lang="en-US" sz="3000" b="1" dirty="0">
                <a:solidFill>
                  <a:schemeClr val="bg1"/>
                </a:solidFill>
                <a:latin typeface="Helvetica Light" panose="020B0403020202020204" pitchFamily="34" charset="0"/>
              </a:rPr>
              <a:t>MASS PUBLICIDAD</a:t>
            </a:r>
            <a:r>
              <a:rPr lang="en-US" sz="2000" b="1" dirty="0">
                <a:solidFill>
                  <a:schemeClr val="bg1"/>
                </a:solidFill>
                <a:latin typeface="Helvetica Light" panose="020B0403020202020204" pitchFamily="34" charset="0"/>
              </a:rPr>
              <a:t> </a:t>
            </a:r>
          </a:p>
          <a:p>
            <a:pPr algn="ctr"/>
            <a:r>
              <a:rPr lang="en-US" sz="2000" b="1" dirty="0">
                <a:solidFill>
                  <a:schemeClr val="bg1"/>
                </a:solidFill>
                <a:latin typeface="Helvetica Light" panose="020B0403020202020204" pitchFamily="34" charset="0"/>
              </a:rPr>
              <a:t>Julio, 2024</a:t>
            </a:r>
            <a:endParaRPr lang="en-US" sz="2000" dirty="0">
              <a:solidFill>
                <a:schemeClr val="bg1"/>
              </a:solidFill>
              <a:latin typeface="Helvetica Light" panose="020B0403020202020204" pitchFamily="34" charset="0"/>
            </a:endParaRPr>
          </a:p>
        </p:txBody>
      </p:sp>
      <p:pic>
        <p:nvPicPr>
          <p:cNvPr id="2" name="Picture 1">
            <a:extLst>
              <a:ext uri="{FF2B5EF4-FFF2-40B4-BE49-F238E27FC236}">
                <a16:creationId xmlns:a16="http://schemas.microsoft.com/office/drawing/2014/main" id="{1BE57BB2-3A86-6341-C04D-900197DE6E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980" y="6342006"/>
            <a:ext cx="1046120" cy="357000"/>
          </a:xfrm>
          <a:prstGeom prst="rect">
            <a:avLst/>
          </a:prstGeom>
        </p:spPr>
      </p:pic>
    </p:spTree>
    <p:extLst>
      <p:ext uri="{BB962C8B-B14F-4D97-AF65-F5344CB8AC3E}">
        <p14:creationId xmlns:p14="http://schemas.microsoft.com/office/powerpoint/2010/main" val="2670996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06">
            <a:extLst>
              <a:ext uri="{FF2B5EF4-FFF2-40B4-BE49-F238E27FC236}">
                <a16:creationId xmlns:a16="http://schemas.microsoft.com/office/drawing/2014/main" id="{A33A67E0-029E-2145-83D7-056764F1696A}"/>
              </a:ext>
            </a:extLst>
          </p:cNvPr>
          <p:cNvSpPr>
            <a:spLocks noChangeArrowheads="1"/>
          </p:cNvSpPr>
          <p:nvPr/>
        </p:nvSpPr>
        <p:spPr bwMode="auto">
          <a:xfrm>
            <a:off x="719666" y="1579570"/>
            <a:ext cx="10889741" cy="4288795"/>
          </a:xfrm>
          <a:prstGeom prst="rect">
            <a:avLst/>
          </a:prstGeom>
          <a:noFill/>
          <a:ln w="9525">
            <a:noFill/>
            <a:miter lim="800000"/>
            <a:headEnd/>
            <a:tailEnd/>
          </a:ln>
        </p:spPr>
        <p:txBody>
          <a:bodyPr>
            <a:prstTxWarp prst="textNoShape">
              <a:avLst/>
            </a:prstTxWarp>
          </a:bodyPr>
          <a:lstStyle/>
          <a:p>
            <a:pPr marL="342900" indent="-342900" defTabSz="914400" eaLnBrk="0" hangingPunct="0">
              <a:spcBef>
                <a:spcPct val="20000"/>
              </a:spcBef>
              <a:buClr>
                <a:schemeClr val="accent6"/>
              </a:buClr>
              <a:buFont typeface="Arial"/>
              <a:buChar char="•"/>
            </a:pPr>
            <a:r>
              <a:rPr lang="es-HN" sz="1400" b="1" dirty="0">
                <a:latin typeface="Helvetica"/>
                <a:cs typeface="Helvetica"/>
              </a:rPr>
              <a:t>Fuente</a:t>
            </a:r>
            <a:r>
              <a:rPr lang="es-HN" sz="1400" dirty="0">
                <a:latin typeface="Helvetica"/>
                <a:cs typeface="Helvetica"/>
              </a:rPr>
              <a:t>: Publisearch</a:t>
            </a:r>
          </a:p>
          <a:p>
            <a:pPr marL="342900" indent="-342900" defTabSz="914400" eaLnBrk="0" hangingPunct="0">
              <a:spcBef>
                <a:spcPct val="20000"/>
              </a:spcBef>
              <a:buClr>
                <a:schemeClr val="accent6"/>
              </a:buClr>
              <a:buFont typeface="Arial"/>
              <a:buChar char="•"/>
            </a:pPr>
            <a:r>
              <a:rPr lang="es-HN" sz="1400" b="1" dirty="0">
                <a:latin typeface="Helvetica"/>
                <a:cs typeface="Helvetica"/>
              </a:rPr>
              <a:t>Período de análisis</a:t>
            </a:r>
            <a:r>
              <a:rPr lang="es-HN" sz="1400" dirty="0">
                <a:latin typeface="Helvetica"/>
                <a:cs typeface="Helvetica"/>
              </a:rPr>
              <a:t>: Enero-junio 2024. El reporte se encuentra en dólares</a:t>
            </a:r>
          </a:p>
          <a:p>
            <a:pPr marL="342900" indent="-342900" defTabSz="914400" eaLnBrk="0" hangingPunct="0">
              <a:spcBef>
                <a:spcPct val="20000"/>
              </a:spcBef>
              <a:buClr>
                <a:schemeClr val="accent6"/>
              </a:buClr>
              <a:buFont typeface="Arial"/>
              <a:buChar char="•"/>
            </a:pPr>
            <a:r>
              <a:rPr lang="es-HN" sz="1400" b="1" dirty="0">
                <a:latin typeface="Helvetica"/>
                <a:cs typeface="Helvetica"/>
              </a:rPr>
              <a:t>Target</a:t>
            </a:r>
            <a:r>
              <a:rPr lang="es-HN" sz="1400" dirty="0">
                <a:latin typeface="Helvetica"/>
                <a:cs typeface="Helvetica"/>
              </a:rPr>
              <a:t>: Hombres y mujeres  de 25 a 50 años de NSE ABCD</a:t>
            </a:r>
          </a:p>
          <a:p>
            <a:pPr marL="342900" indent="-342900" defTabSz="914400" eaLnBrk="0" hangingPunct="0">
              <a:spcBef>
                <a:spcPct val="20000"/>
              </a:spcBef>
              <a:buClr>
                <a:schemeClr val="accent6"/>
              </a:buClr>
              <a:buFont typeface="Arial"/>
              <a:buChar char="•"/>
            </a:pPr>
            <a:r>
              <a:rPr lang="es-HN" sz="1400" dirty="0">
                <a:latin typeface="Helvetica"/>
                <a:cs typeface="Helvetica"/>
              </a:rPr>
              <a:t>Datos presentados no  incluyen bonificaciones ni negociaciones de los anunciantes, tarifas open rate. Se estima que los datos están inflados en un 45% en promedio, ya que varía según el tipo de medio.  </a:t>
            </a:r>
          </a:p>
          <a:p>
            <a:pPr marL="342900" indent="-342900" defTabSz="914400" eaLnBrk="0" hangingPunct="0">
              <a:spcBef>
                <a:spcPct val="20000"/>
              </a:spcBef>
              <a:buClr>
                <a:schemeClr val="accent6"/>
              </a:buClr>
              <a:buFont typeface="Arial"/>
              <a:buChar char="•"/>
            </a:pPr>
            <a:r>
              <a:rPr lang="es-HN" sz="1400" b="1" dirty="0">
                <a:latin typeface="Helvetica"/>
                <a:cs typeface="Helvetica"/>
              </a:rPr>
              <a:t>Medios monitoreados:</a:t>
            </a:r>
            <a:r>
              <a:rPr lang="es-HN" sz="1400" dirty="0">
                <a:latin typeface="Helvetica"/>
                <a:cs typeface="Helvetica"/>
              </a:rPr>
              <a:t> TV Abierta, radio y prensa, revista, cable y exteriores </a:t>
            </a:r>
          </a:p>
          <a:p>
            <a:pPr marL="342900" indent="-342900" defTabSz="914400" eaLnBrk="0" hangingPunct="0">
              <a:spcBef>
                <a:spcPct val="20000"/>
              </a:spcBef>
              <a:buClr>
                <a:schemeClr val="accent6"/>
              </a:buClr>
              <a:buFont typeface="Arial"/>
              <a:buChar char="•"/>
            </a:pPr>
            <a:r>
              <a:rPr lang="es-HN" sz="1400" dirty="0">
                <a:latin typeface="Helvetica"/>
                <a:cs typeface="Helvetica"/>
              </a:rPr>
              <a:t>En donde hay más de un canal de una misma empresa televisiva, se reporta la inversión como grupo :</a:t>
            </a:r>
          </a:p>
          <a:p>
            <a:pPr marL="800100" lvl="1" indent="-342900" defTabSz="914400" eaLnBrk="0" hangingPunct="0">
              <a:spcBef>
                <a:spcPct val="20000"/>
              </a:spcBef>
              <a:buClr>
                <a:schemeClr val="accent6"/>
              </a:buClr>
              <a:buFont typeface="Arial"/>
              <a:buChar char="•"/>
            </a:pPr>
            <a:r>
              <a:rPr lang="es-HN" sz="1400" dirty="0">
                <a:latin typeface="Helvetica"/>
                <a:cs typeface="Helvetica"/>
              </a:rPr>
              <a:t>TVC : Canal 5, Canal 7 y Canal 3</a:t>
            </a:r>
          </a:p>
          <a:p>
            <a:pPr marL="800100" lvl="1" indent="-342900" defTabSz="914400" eaLnBrk="0" hangingPunct="0">
              <a:spcBef>
                <a:spcPct val="20000"/>
              </a:spcBef>
              <a:buClr>
                <a:schemeClr val="accent6"/>
              </a:buClr>
              <a:buFont typeface="Arial"/>
              <a:buChar char="•"/>
            </a:pPr>
            <a:r>
              <a:rPr lang="es-HN" sz="1400" dirty="0">
                <a:latin typeface="Helvetica"/>
                <a:cs typeface="Helvetica"/>
              </a:rPr>
              <a:t>R Media : C 11, DTV, Beat TV y TDTV</a:t>
            </a:r>
          </a:p>
          <a:p>
            <a:pPr marL="800100" lvl="1" indent="-342900" defTabSz="914400" eaLnBrk="0" hangingPunct="0">
              <a:spcBef>
                <a:spcPct val="20000"/>
              </a:spcBef>
              <a:buClr>
                <a:schemeClr val="accent6"/>
              </a:buClr>
              <a:buFont typeface="Arial"/>
              <a:buChar char="•"/>
            </a:pPr>
            <a:r>
              <a:rPr lang="es-HN" sz="1400" dirty="0">
                <a:latin typeface="Helvetica"/>
                <a:cs typeface="Helvetica"/>
              </a:rPr>
              <a:t>Grupo ABC : Canal 10 y Abriendo Brecha de Canal 7</a:t>
            </a:r>
          </a:p>
          <a:p>
            <a:pPr marL="800100" lvl="1" indent="-342900" defTabSz="914400" eaLnBrk="0" hangingPunct="0">
              <a:spcBef>
                <a:spcPct val="20000"/>
              </a:spcBef>
              <a:buClr>
                <a:schemeClr val="accent6"/>
              </a:buClr>
              <a:buFont typeface="Arial"/>
              <a:buChar char="•"/>
            </a:pPr>
            <a:r>
              <a:rPr lang="es-HN" sz="1400" dirty="0">
                <a:latin typeface="Helvetica"/>
                <a:cs typeface="Helvetica"/>
              </a:rPr>
              <a:t>Grupo VTV : VTV, Canal 30, Canal 12, Canal 21 y Canal 54</a:t>
            </a:r>
          </a:p>
          <a:p>
            <a:pPr marL="342900" indent="-342900">
              <a:spcBef>
                <a:spcPct val="20000"/>
              </a:spcBef>
              <a:buClr>
                <a:srgbClr val="FF0000"/>
              </a:buClr>
              <a:buFontTx/>
              <a:buChar char="•"/>
            </a:pPr>
            <a:r>
              <a:rPr lang="es-HN" altLang="ja-JP" sz="1400" b="1" dirty="0">
                <a:latin typeface="Helvetica"/>
                <a:cs typeface="Helvetica"/>
              </a:rPr>
              <a:t>Radios en San Pedro Sula</a:t>
            </a:r>
            <a:r>
              <a:rPr lang="es-HN" altLang="ja-JP" sz="1400" dirty="0">
                <a:latin typeface="Helvetica"/>
                <a:cs typeface="Helvetica"/>
              </a:rPr>
              <a:t>: Exa FM, Radio Conga, Internacional, XY SPS, W 105, Radio Activa, Musiquera SPS, FM Fama.</a:t>
            </a:r>
          </a:p>
          <a:p>
            <a:pPr marL="342900" indent="-342900">
              <a:spcBef>
                <a:spcPct val="20000"/>
              </a:spcBef>
              <a:buClr>
                <a:srgbClr val="FF0000"/>
              </a:buClr>
              <a:buFontTx/>
              <a:buChar char="•"/>
            </a:pPr>
            <a:r>
              <a:rPr lang="es-HN" altLang="ja-JP" sz="1400" b="1" dirty="0">
                <a:latin typeface="Helvetica"/>
                <a:cs typeface="Helvetica"/>
              </a:rPr>
              <a:t>Radios en Tegucigalpa</a:t>
            </a:r>
            <a:r>
              <a:rPr lang="es-HN" altLang="ja-JP" sz="1400" dirty="0">
                <a:latin typeface="Helvetica"/>
                <a:cs typeface="Helvetica"/>
              </a:rPr>
              <a:t>: HRN, Radio América, Stereo Luz, XY TGU, W 107, Power FM, Rock &amp; Pop, Vox FM, Suave, Super Stereo. </a:t>
            </a:r>
          </a:p>
          <a:p>
            <a:pPr marL="342900" indent="-342900">
              <a:spcBef>
                <a:spcPct val="20000"/>
              </a:spcBef>
              <a:buClr>
                <a:srgbClr val="FF0000"/>
              </a:buClr>
              <a:buFontTx/>
              <a:buChar char="•"/>
            </a:pPr>
            <a:r>
              <a:rPr lang="es-HN" altLang="ja-JP" sz="1400" b="1" dirty="0">
                <a:latin typeface="Helvetica"/>
                <a:cs typeface="Helvetica"/>
              </a:rPr>
              <a:t>Impresos:  </a:t>
            </a:r>
            <a:r>
              <a:rPr lang="es-HN" altLang="ja-JP" sz="1400" dirty="0">
                <a:latin typeface="Helvetica"/>
                <a:cs typeface="Helvetica"/>
              </a:rPr>
              <a:t>El Pais, El Heraldo, La Prensa, La Tribuna,  Cromos, Estilo, </a:t>
            </a:r>
          </a:p>
          <a:p>
            <a:pPr marL="342900" indent="-342900">
              <a:spcBef>
                <a:spcPct val="20000"/>
              </a:spcBef>
              <a:buClr>
                <a:srgbClr val="FF0000"/>
              </a:buClr>
              <a:buFontTx/>
              <a:buChar char="•"/>
            </a:pPr>
            <a:r>
              <a:rPr lang="es-HN" sz="1400" dirty="0">
                <a:latin typeface="Helvetica"/>
                <a:cs typeface="Helvetica"/>
              </a:rPr>
              <a:t>En las cifras proporcionadas por el proveedor se estima un margen de error de un 5%.</a:t>
            </a:r>
          </a:p>
          <a:p>
            <a:pPr marL="342900" indent="-342900">
              <a:spcBef>
                <a:spcPct val="20000"/>
              </a:spcBef>
              <a:buClr>
                <a:srgbClr val="FF0000"/>
              </a:buClr>
              <a:buFontTx/>
              <a:buChar char="•"/>
            </a:pPr>
            <a:endParaRPr lang="es-HN" altLang="ja-JP" sz="1400" dirty="0">
              <a:latin typeface="Helvetica"/>
              <a:cs typeface="Helvetica"/>
            </a:endParaRPr>
          </a:p>
        </p:txBody>
      </p:sp>
      <p:sp>
        <p:nvSpPr>
          <p:cNvPr id="5" name="Rectangle 4">
            <a:extLst>
              <a:ext uri="{FF2B5EF4-FFF2-40B4-BE49-F238E27FC236}">
                <a16:creationId xmlns:a16="http://schemas.microsoft.com/office/drawing/2014/main" id="{E634292B-72A1-644D-A0C5-6F48E686D54A}"/>
              </a:ext>
            </a:extLst>
          </p:cNvPr>
          <p:cNvSpPr/>
          <p:nvPr/>
        </p:nvSpPr>
        <p:spPr>
          <a:xfrm>
            <a:off x="0" y="28062"/>
            <a:ext cx="12200733" cy="103680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Helvetica Light" panose="020B0403020202020204" pitchFamily="34" charset="0"/>
              </a:rPr>
              <a:t>CONSIDERACIONES</a:t>
            </a:r>
          </a:p>
        </p:txBody>
      </p:sp>
    </p:spTree>
    <p:extLst>
      <p:ext uri="{BB962C8B-B14F-4D97-AF65-F5344CB8AC3E}">
        <p14:creationId xmlns:p14="http://schemas.microsoft.com/office/powerpoint/2010/main" val="2710612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4">
            <a:extLst>
              <a:ext uri="{FF2B5EF4-FFF2-40B4-BE49-F238E27FC236}">
                <a16:creationId xmlns:a16="http://schemas.microsoft.com/office/drawing/2014/main" id="{7C8ED1EF-AB94-4345-AE92-F039B8AB2D67}"/>
              </a:ext>
            </a:extLst>
          </p:cNvPr>
          <p:cNvSpPr/>
          <p:nvPr/>
        </p:nvSpPr>
        <p:spPr>
          <a:xfrm>
            <a:off x="0" y="0"/>
            <a:ext cx="12192000" cy="930476"/>
          </a:xfrm>
          <a:prstGeom prst="rect">
            <a:avLst/>
          </a:prstGeom>
          <a:solidFill>
            <a:schemeClr val="tx2"/>
          </a:solidFill>
        </p:spPr>
        <p:txBody>
          <a:bodyPr/>
          <a:lstStyle/>
          <a:p>
            <a:endParaRPr lang="en-CA" dirty="0">
              <a:solidFill>
                <a:schemeClr val="bg1"/>
              </a:solidFill>
            </a:endParaRPr>
          </a:p>
        </p:txBody>
      </p:sp>
      <p:sp>
        <p:nvSpPr>
          <p:cNvPr id="6" name="CuadroTexto 18">
            <a:extLst>
              <a:ext uri="{FF2B5EF4-FFF2-40B4-BE49-F238E27FC236}">
                <a16:creationId xmlns:a16="http://schemas.microsoft.com/office/drawing/2014/main" id="{F5220182-9C77-7E41-9C04-82268171844E}"/>
              </a:ext>
            </a:extLst>
          </p:cNvPr>
          <p:cNvSpPr txBox="1"/>
          <p:nvPr/>
        </p:nvSpPr>
        <p:spPr>
          <a:xfrm>
            <a:off x="264514" y="153301"/>
            <a:ext cx="11812121" cy="677108"/>
          </a:xfrm>
          <a:prstGeom prst="rect">
            <a:avLst/>
          </a:prstGeom>
          <a:noFill/>
        </p:spPr>
        <p:txBody>
          <a:bodyPr wrap="square" rtlCol="0">
            <a:spAutoFit/>
          </a:bodyPr>
          <a:lstStyle/>
          <a:p>
            <a:r>
              <a:rPr lang="es-GT" sz="3800" b="1" dirty="0">
                <a:solidFill>
                  <a:schemeClr val="bg1"/>
                </a:solidFill>
                <a:latin typeface="Helvetica Light" panose="020B0403020202020204"/>
              </a:rPr>
              <a:t>ACTIVIDAD COMPETITIVA</a:t>
            </a:r>
          </a:p>
        </p:txBody>
      </p:sp>
      <p:cxnSp>
        <p:nvCxnSpPr>
          <p:cNvPr id="19" name="Conector recto 3">
            <a:extLst>
              <a:ext uri="{FF2B5EF4-FFF2-40B4-BE49-F238E27FC236}">
                <a16:creationId xmlns:a16="http://schemas.microsoft.com/office/drawing/2014/main" id="{B86B23C7-0D0B-0147-8674-F4C41EFA3243}"/>
              </a:ext>
            </a:extLst>
          </p:cNvPr>
          <p:cNvCxnSpPr>
            <a:cxnSpLocks/>
          </p:cNvCxnSpPr>
          <p:nvPr/>
        </p:nvCxnSpPr>
        <p:spPr>
          <a:xfrm>
            <a:off x="1727447" y="6432929"/>
            <a:ext cx="7938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A001980F-EAF0-C64F-93FC-D3E6A90421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980" y="6342006"/>
            <a:ext cx="1046120" cy="357000"/>
          </a:xfrm>
          <a:prstGeom prst="rect">
            <a:avLst/>
          </a:prstGeom>
        </p:spPr>
      </p:pic>
      <p:pic>
        <p:nvPicPr>
          <p:cNvPr id="27" name="Picture 26">
            <a:extLst>
              <a:ext uri="{FF2B5EF4-FFF2-40B4-BE49-F238E27FC236}">
                <a16:creationId xmlns:a16="http://schemas.microsoft.com/office/drawing/2014/main" id="{6D00836C-3CC3-1642-BBC2-A3AB22F2FB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50642" y="6342006"/>
            <a:ext cx="1041621" cy="393756"/>
          </a:xfrm>
          <a:prstGeom prst="rect">
            <a:avLst/>
          </a:prstGeom>
        </p:spPr>
      </p:pic>
      <p:sp>
        <p:nvSpPr>
          <p:cNvPr id="17" name="TextBox 16">
            <a:extLst>
              <a:ext uri="{FF2B5EF4-FFF2-40B4-BE49-F238E27FC236}">
                <a16:creationId xmlns:a16="http://schemas.microsoft.com/office/drawing/2014/main" id="{6DC1820C-8C08-43FA-AC17-5792325D06B8}"/>
              </a:ext>
            </a:extLst>
          </p:cNvPr>
          <p:cNvSpPr txBox="1"/>
          <p:nvPr/>
        </p:nvSpPr>
        <p:spPr>
          <a:xfrm>
            <a:off x="8777154" y="420734"/>
            <a:ext cx="3414846" cy="430887"/>
          </a:xfrm>
          <a:prstGeom prst="rect">
            <a:avLst/>
          </a:prstGeom>
          <a:noFill/>
        </p:spPr>
        <p:txBody>
          <a:bodyPr wrap="square">
            <a:spAutoFit/>
          </a:bodyPr>
          <a:lstStyle/>
          <a:p>
            <a:pPr algn="ctr"/>
            <a:r>
              <a:rPr lang="en-CA" sz="2200" dirty="0">
                <a:solidFill>
                  <a:schemeClr val="bg1"/>
                </a:solidFill>
                <a:latin typeface="Helvetica Light" panose="020B0403020202020204" pitchFamily="34" charset="0"/>
              </a:rPr>
              <a:t>enero-junio’24</a:t>
            </a:r>
          </a:p>
        </p:txBody>
      </p:sp>
      <p:sp>
        <p:nvSpPr>
          <p:cNvPr id="21" name="TextBox 20">
            <a:extLst>
              <a:ext uri="{FF2B5EF4-FFF2-40B4-BE49-F238E27FC236}">
                <a16:creationId xmlns:a16="http://schemas.microsoft.com/office/drawing/2014/main" id="{E8627F16-1DB0-9845-93EF-BDA7DB05F403}"/>
              </a:ext>
            </a:extLst>
          </p:cNvPr>
          <p:cNvSpPr txBox="1"/>
          <p:nvPr/>
        </p:nvSpPr>
        <p:spPr>
          <a:xfrm>
            <a:off x="5342023" y="6520506"/>
            <a:ext cx="1776448" cy="215444"/>
          </a:xfrm>
          <a:prstGeom prst="rect">
            <a:avLst/>
          </a:prstGeom>
          <a:noFill/>
          <a:ln w="6350">
            <a:noFill/>
            <a:prstDash val="sysDot"/>
          </a:ln>
        </p:spPr>
        <p:txBody>
          <a:bodyPr wrap="none" rtlCol="0">
            <a:spAutoFit/>
          </a:bodyPr>
          <a:lstStyle/>
          <a:p>
            <a:r>
              <a:rPr lang="en-US" sz="800" i="1" dirty="0">
                <a:solidFill>
                  <a:schemeClr val="tx1">
                    <a:lumMod val="85000"/>
                    <a:lumOff val="15000"/>
                  </a:schemeClr>
                </a:solidFill>
                <a:latin typeface="Helvetica Light" panose="020B0403020202020204" pitchFamily="34" charset="0"/>
              </a:rPr>
              <a:t>Fuente : </a:t>
            </a:r>
            <a:r>
              <a:rPr lang="en-US" sz="800" i="1" dirty="0" err="1">
                <a:solidFill>
                  <a:schemeClr val="tx1">
                    <a:lumMod val="85000"/>
                    <a:lumOff val="15000"/>
                  </a:schemeClr>
                </a:solidFill>
                <a:latin typeface="Helvetica Light" panose="020B0403020202020204" pitchFamily="34" charset="0"/>
              </a:rPr>
              <a:t>Publisearch</a:t>
            </a:r>
            <a:r>
              <a:rPr lang="en-US" sz="800" i="1" dirty="0">
                <a:solidFill>
                  <a:schemeClr val="tx1">
                    <a:lumMod val="85000"/>
                    <a:lumOff val="15000"/>
                  </a:schemeClr>
                </a:solidFill>
                <a:latin typeface="Helvetica Light" panose="020B0403020202020204" pitchFamily="34" charset="0"/>
              </a:rPr>
              <a:t> – </a:t>
            </a:r>
            <a:r>
              <a:rPr lang="en-US" sz="800" i="1" dirty="0" err="1">
                <a:solidFill>
                  <a:schemeClr val="tx1">
                    <a:lumMod val="85000"/>
                    <a:lumOff val="15000"/>
                  </a:schemeClr>
                </a:solidFill>
                <a:latin typeface="Helvetica Light" panose="020B0403020202020204" pitchFamily="34" charset="0"/>
              </a:rPr>
              <a:t>junio</a:t>
            </a:r>
            <a:r>
              <a:rPr lang="en-US" sz="800" i="1" dirty="0">
                <a:solidFill>
                  <a:schemeClr val="tx1">
                    <a:lumMod val="85000"/>
                    <a:lumOff val="15000"/>
                  </a:schemeClr>
                </a:solidFill>
                <a:latin typeface="Helvetica Light" panose="020B0403020202020204" pitchFamily="34" charset="0"/>
              </a:rPr>
              <a:t> , 2024</a:t>
            </a:r>
          </a:p>
        </p:txBody>
      </p:sp>
      <p:sp>
        <p:nvSpPr>
          <p:cNvPr id="3" name="TextBox 2">
            <a:extLst>
              <a:ext uri="{FF2B5EF4-FFF2-40B4-BE49-F238E27FC236}">
                <a16:creationId xmlns:a16="http://schemas.microsoft.com/office/drawing/2014/main" id="{71FA95E1-5463-2C42-8E0B-8A2A0E131879}"/>
              </a:ext>
            </a:extLst>
          </p:cNvPr>
          <p:cNvSpPr txBox="1"/>
          <p:nvPr/>
        </p:nvSpPr>
        <p:spPr>
          <a:xfrm>
            <a:off x="474555" y="1099742"/>
            <a:ext cx="5405647" cy="369332"/>
          </a:xfrm>
          <a:prstGeom prst="rect">
            <a:avLst/>
          </a:prstGeom>
          <a:noFill/>
        </p:spPr>
        <p:txBody>
          <a:bodyPr wrap="none" rtlCol="0">
            <a:spAutoFit/>
          </a:bodyPr>
          <a:lstStyle/>
          <a:p>
            <a:r>
              <a:rPr lang="en-US" dirty="0">
                <a:latin typeface="Century Gothic" panose="020B0502020202020204" pitchFamily="34" charset="0"/>
              </a:rPr>
              <a:t>ESTACIONALIDAD: PRESTAMOS PARA VIVIENDA</a:t>
            </a:r>
            <a:endParaRPr lang="en-HN" dirty="0">
              <a:latin typeface="Century Gothic" panose="020B0502020202020204" pitchFamily="34" charset="0"/>
            </a:endParaRPr>
          </a:p>
        </p:txBody>
      </p:sp>
      <p:sp>
        <p:nvSpPr>
          <p:cNvPr id="37" name="TextBox 36">
            <a:extLst>
              <a:ext uri="{FF2B5EF4-FFF2-40B4-BE49-F238E27FC236}">
                <a16:creationId xmlns:a16="http://schemas.microsoft.com/office/drawing/2014/main" id="{DA1D3315-E335-AE49-ACE3-F74C42F1B2C8}"/>
              </a:ext>
            </a:extLst>
          </p:cNvPr>
          <p:cNvSpPr txBox="1"/>
          <p:nvPr/>
        </p:nvSpPr>
        <p:spPr>
          <a:xfrm>
            <a:off x="4310465" y="1611543"/>
            <a:ext cx="646331" cy="369332"/>
          </a:xfrm>
          <a:prstGeom prst="rect">
            <a:avLst/>
          </a:prstGeom>
          <a:noFill/>
        </p:spPr>
        <p:txBody>
          <a:bodyPr wrap="none" rtlCol="0">
            <a:spAutoFit/>
          </a:bodyPr>
          <a:lstStyle/>
          <a:p>
            <a:r>
              <a:rPr lang="en-HN" dirty="0">
                <a:solidFill>
                  <a:schemeClr val="bg1"/>
                </a:solidFill>
                <a:latin typeface="Helvetica Light" panose="020B0403020202020204" pitchFamily="34" charset="0"/>
              </a:rPr>
              <a:t>48%</a:t>
            </a:r>
          </a:p>
        </p:txBody>
      </p:sp>
      <p:sp>
        <p:nvSpPr>
          <p:cNvPr id="39" name="TextBox 38">
            <a:extLst>
              <a:ext uri="{FF2B5EF4-FFF2-40B4-BE49-F238E27FC236}">
                <a16:creationId xmlns:a16="http://schemas.microsoft.com/office/drawing/2014/main" id="{0897547A-2A45-B44A-925E-13EA8E917433}"/>
              </a:ext>
            </a:extLst>
          </p:cNvPr>
          <p:cNvSpPr txBox="1"/>
          <p:nvPr/>
        </p:nvSpPr>
        <p:spPr>
          <a:xfrm>
            <a:off x="8783268" y="1611543"/>
            <a:ext cx="646331" cy="369332"/>
          </a:xfrm>
          <a:prstGeom prst="rect">
            <a:avLst/>
          </a:prstGeom>
          <a:noFill/>
        </p:spPr>
        <p:txBody>
          <a:bodyPr wrap="none" rtlCol="0">
            <a:spAutoFit/>
          </a:bodyPr>
          <a:lstStyle/>
          <a:p>
            <a:r>
              <a:rPr lang="en-HN" dirty="0">
                <a:solidFill>
                  <a:schemeClr val="bg1"/>
                </a:solidFill>
                <a:latin typeface="Helvetica Light" panose="020B0403020202020204" pitchFamily="34" charset="0"/>
              </a:rPr>
              <a:t>16%</a:t>
            </a:r>
          </a:p>
        </p:txBody>
      </p:sp>
      <p:sp>
        <p:nvSpPr>
          <p:cNvPr id="40" name="TextBox 39">
            <a:extLst>
              <a:ext uri="{FF2B5EF4-FFF2-40B4-BE49-F238E27FC236}">
                <a16:creationId xmlns:a16="http://schemas.microsoft.com/office/drawing/2014/main" id="{02C70227-67A3-5446-B40D-C9CB1678FF8E}"/>
              </a:ext>
            </a:extLst>
          </p:cNvPr>
          <p:cNvSpPr txBox="1"/>
          <p:nvPr/>
        </p:nvSpPr>
        <p:spPr>
          <a:xfrm>
            <a:off x="8993829" y="4046417"/>
            <a:ext cx="646331" cy="369332"/>
          </a:xfrm>
          <a:prstGeom prst="rect">
            <a:avLst/>
          </a:prstGeom>
          <a:noFill/>
        </p:spPr>
        <p:txBody>
          <a:bodyPr wrap="none" rtlCol="0">
            <a:spAutoFit/>
          </a:bodyPr>
          <a:lstStyle/>
          <a:p>
            <a:r>
              <a:rPr lang="en-HN" dirty="0">
                <a:solidFill>
                  <a:schemeClr val="bg1"/>
                </a:solidFill>
                <a:latin typeface="Helvetica Light" panose="020B0403020202020204" pitchFamily="34" charset="0"/>
              </a:rPr>
              <a:t>13%</a:t>
            </a:r>
          </a:p>
        </p:txBody>
      </p:sp>
      <p:sp>
        <p:nvSpPr>
          <p:cNvPr id="9" name="TextBox 8">
            <a:extLst>
              <a:ext uri="{FF2B5EF4-FFF2-40B4-BE49-F238E27FC236}">
                <a16:creationId xmlns:a16="http://schemas.microsoft.com/office/drawing/2014/main" id="{2C5E8B57-8254-1D22-9FB2-002E60BDB97D}"/>
              </a:ext>
            </a:extLst>
          </p:cNvPr>
          <p:cNvSpPr txBox="1"/>
          <p:nvPr/>
        </p:nvSpPr>
        <p:spPr>
          <a:xfrm>
            <a:off x="9092169" y="2043857"/>
            <a:ext cx="622286" cy="307777"/>
          </a:xfrm>
          <a:prstGeom prst="rect">
            <a:avLst/>
          </a:prstGeom>
          <a:noFill/>
        </p:spPr>
        <p:txBody>
          <a:bodyPr wrap="none" rtlCol="0">
            <a:spAutoFit/>
          </a:bodyPr>
          <a:lstStyle/>
          <a:p>
            <a:pPr algn="r"/>
            <a:r>
              <a:rPr lang="en-HN" sz="1400" b="1" dirty="0">
                <a:solidFill>
                  <a:schemeClr val="bg1"/>
                </a:solidFill>
                <a:latin typeface="HELVETICA LIGHT" panose="020B0403020202020204" pitchFamily="34" charset="0"/>
              </a:rPr>
              <a:t>$9.9k</a:t>
            </a:r>
          </a:p>
        </p:txBody>
      </p:sp>
      <p:sp>
        <p:nvSpPr>
          <p:cNvPr id="10" name="TextBox 9">
            <a:extLst>
              <a:ext uri="{FF2B5EF4-FFF2-40B4-BE49-F238E27FC236}">
                <a16:creationId xmlns:a16="http://schemas.microsoft.com/office/drawing/2014/main" id="{AB3805FE-F5F2-BAB0-49C2-F1035FF07DAF}"/>
              </a:ext>
            </a:extLst>
          </p:cNvPr>
          <p:cNvSpPr txBox="1"/>
          <p:nvPr/>
        </p:nvSpPr>
        <p:spPr>
          <a:xfrm>
            <a:off x="9036714" y="4485781"/>
            <a:ext cx="622286" cy="307777"/>
          </a:xfrm>
          <a:prstGeom prst="rect">
            <a:avLst/>
          </a:prstGeom>
          <a:noFill/>
        </p:spPr>
        <p:txBody>
          <a:bodyPr wrap="none" rtlCol="0">
            <a:spAutoFit/>
          </a:bodyPr>
          <a:lstStyle/>
          <a:p>
            <a:pPr algn="r"/>
            <a:r>
              <a:rPr lang="en-HN" sz="1400" b="1" dirty="0">
                <a:solidFill>
                  <a:schemeClr val="bg1"/>
                </a:solidFill>
                <a:latin typeface="HELVETICA LIGHT" panose="020B0403020202020204" pitchFamily="34" charset="0"/>
              </a:rPr>
              <a:t>$5.8k</a:t>
            </a:r>
          </a:p>
        </p:txBody>
      </p:sp>
      <p:sp>
        <p:nvSpPr>
          <p:cNvPr id="14" name="Rectángulo redondeado 13">
            <a:extLst>
              <a:ext uri="{FF2B5EF4-FFF2-40B4-BE49-F238E27FC236}">
                <a16:creationId xmlns:a16="http://schemas.microsoft.com/office/drawing/2014/main" id="{D1E2B652-DEAC-004C-9F78-625B0829AB35}"/>
              </a:ext>
            </a:extLst>
          </p:cNvPr>
          <p:cNvSpPr/>
          <p:nvPr/>
        </p:nvSpPr>
        <p:spPr>
          <a:xfrm>
            <a:off x="721940" y="1922780"/>
            <a:ext cx="7272128" cy="364763"/>
          </a:xfrm>
          <a:prstGeom prst="round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HN" dirty="0">
                <a:latin typeface="Helvetica Light" panose="020B0403020202020204" pitchFamily="34" charset="0"/>
              </a:rPr>
              <a:t>2023 : $2.0M</a:t>
            </a:r>
          </a:p>
        </p:txBody>
      </p:sp>
      <p:sp>
        <p:nvSpPr>
          <p:cNvPr id="30" name="Rectángulo redondeado 29">
            <a:extLst>
              <a:ext uri="{FF2B5EF4-FFF2-40B4-BE49-F238E27FC236}">
                <a16:creationId xmlns:a16="http://schemas.microsoft.com/office/drawing/2014/main" id="{AB7FBA6A-E9AE-4947-99D8-4CBA489B7820}"/>
              </a:ext>
            </a:extLst>
          </p:cNvPr>
          <p:cNvSpPr/>
          <p:nvPr/>
        </p:nvSpPr>
        <p:spPr>
          <a:xfrm>
            <a:off x="7994073" y="1922166"/>
            <a:ext cx="3792647" cy="3647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HN" dirty="0">
                <a:latin typeface="Helvetica Light" panose="020B0403020202020204" pitchFamily="34" charset="0"/>
              </a:rPr>
              <a:t>2024 : $2,0M</a:t>
            </a:r>
          </a:p>
        </p:txBody>
      </p:sp>
      <p:sp>
        <p:nvSpPr>
          <p:cNvPr id="15" name="CuadroTexto 14">
            <a:extLst>
              <a:ext uri="{FF2B5EF4-FFF2-40B4-BE49-F238E27FC236}">
                <a16:creationId xmlns:a16="http://schemas.microsoft.com/office/drawing/2014/main" id="{4B991B4F-02A8-1746-8DC0-E3ED83C398C1}"/>
              </a:ext>
            </a:extLst>
          </p:cNvPr>
          <p:cNvSpPr txBox="1"/>
          <p:nvPr/>
        </p:nvSpPr>
        <p:spPr>
          <a:xfrm>
            <a:off x="721940" y="5522213"/>
            <a:ext cx="10754444" cy="954107"/>
          </a:xfrm>
          <a:prstGeom prst="rect">
            <a:avLst/>
          </a:prstGeom>
          <a:noFill/>
        </p:spPr>
        <p:txBody>
          <a:bodyPr wrap="square" rtlCol="0">
            <a:spAutoFit/>
          </a:bodyPr>
          <a:lstStyle/>
          <a:p>
            <a:pPr algn="ctr"/>
            <a:r>
              <a:rPr lang="es-HN" sz="1400" dirty="0">
                <a:latin typeface="Helvetica Light" panose="020B0403020202020204" pitchFamily="34" charset="0"/>
              </a:rPr>
              <a:t>Para 2024, la actividad publicitaria en campañas de préstamos para vivienda se concentrará principalmente en el primer semestre del año, con Banco de País destacándose como el principal anunciante, manteniendo la categoría activa a lo largo de todo el año.</a:t>
            </a:r>
          </a:p>
          <a:p>
            <a:pPr algn="ctr"/>
            <a:r>
              <a:rPr lang="es-HN" sz="1400" dirty="0">
                <a:latin typeface="Helvetica Light" panose="020B0403020202020204" pitchFamily="34" charset="0"/>
              </a:rPr>
              <a:t>En la inversión acumulada de este semestre, la inversión en esta categoría ha igualado el monto total invertido en todo el año 2023, con un monto de $2.0 por año.</a:t>
            </a:r>
          </a:p>
        </p:txBody>
      </p:sp>
      <p:graphicFrame>
        <p:nvGraphicFramePr>
          <p:cNvPr id="24" name="Gráfico 23">
            <a:extLst>
              <a:ext uri="{FF2B5EF4-FFF2-40B4-BE49-F238E27FC236}">
                <a16:creationId xmlns:a16="http://schemas.microsoft.com/office/drawing/2014/main" id="{D9ECBA20-0E51-AC42-B3B7-666BCDEE1392}"/>
              </a:ext>
            </a:extLst>
          </p:cNvPr>
          <p:cNvGraphicFramePr>
            <a:graphicFrameLocks/>
          </p:cNvGraphicFramePr>
          <p:nvPr>
            <p:extLst>
              <p:ext uri="{D42A27DB-BD31-4B8C-83A1-F6EECF244321}">
                <p14:modId xmlns:p14="http://schemas.microsoft.com/office/powerpoint/2010/main" val="332160997"/>
              </p:ext>
            </p:extLst>
          </p:nvPr>
        </p:nvGraphicFramePr>
        <p:xfrm>
          <a:off x="557684" y="2351633"/>
          <a:ext cx="11229035" cy="3186899"/>
        </p:xfrm>
        <a:graphic>
          <a:graphicData uri="http://schemas.openxmlformats.org/drawingml/2006/chart">
            <c:chart xmlns:c="http://schemas.openxmlformats.org/drawingml/2006/chart" xmlns:r="http://schemas.openxmlformats.org/officeDocument/2006/relationships" r:id="rId5"/>
          </a:graphicData>
        </a:graphic>
      </p:graphicFrame>
      <p:cxnSp>
        <p:nvCxnSpPr>
          <p:cNvPr id="5" name="Conector recto 4">
            <a:extLst>
              <a:ext uri="{FF2B5EF4-FFF2-40B4-BE49-F238E27FC236}">
                <a16:creationId xmlns:a16="http://schemas.microsoft.com/office/drawing/2014/main" id="{1A0D432A-F656-5B4D-9EBD-256C929E5644}"/>
              </a:ext>
            </a:extLst>
          </p:cNvPr>
          <p:cNvCxnSpPr/>
          <p:nvPr/>
        </p:nvCxnSpPr>
        <p:spPr>
          <a:xfrm flipV="1">
            <a:off x="7994073" y="2286929"/>
            <a:ext cx="0" cy="268685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791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4">
            <a:extLst>
              <a:ext uri="{FF2B5EF4-FFF2-40B4-BE49-F238E27FC236}">
                <a16:creationId xmlns:a16="http://schemas.microsoft.com/office/drawing/2014/main" id="{7C8ED1EF-AB94-4345-AE92-F039B8AB2D67}"/>
              </a:ext>
            </a:extLst>
          </p:cNvPr>
          <p:cNvSpPr/>
          <p:nvPr/>
        </p:nvSpPr>
        <p:spPr>
          <a:xfrm>
            <a:off x="0" y="0"/>
            <a:ext cx="12192000" cy="930476"/>
          </a:xfrm>
          <a:prstGeom prst="rect">
            <a:avLst/>
          </a:prstGeom>
          <a:solidFill>
            <a:schemeClr val="tx2"/>
          </a:solidFill>
        </p:spPr>
        <p:txBody>
          <a:bodyPr/>
          <a:lstStyle/>
          <a:p>
            <a:endParaRPr lang="en-CA" dirty="0">
              <a:solidFill>
                <a:schemeClr val="bg1"/>
              </a:solidFill>
            </a:endParaRPr>
          </a:p>
        </p:txBody>
      </p:sp>
      <p:sp>
        <p:nvSpPr>
          <p:cNvPr id="6" name="CuadroTexto 18">
            <a:extLst>
              <a:ext uri="{FF2B5EF4-FFF2-40B4-BE49-F238E27FC236}">
                <a16:creationId xmlns:a16="http://schemas.microsoft.com/office/drawing/2014/main" id="{F5220182-9C77-7E41-9C04-82268171844E}"/>
              </a:ext>
            </a:extLst>
          </p:cNvPr>
          <p:cNvSpPr txBox="1"/>
          <p:nvPr/>
        </p:nvSpPr>
        <p:spPr>
          <a:xfrm>
            <a:off x="264514" y="153301"/>
            <a:ext cx="11812121" cy="677108"/>
          </a:xfrm>
          <a:prstGeom prst="rect">
            <a:avLst/>
          </a:prstGeom>
          <a:noFill/>
        </p:spPr>
        <p:txBody>
          <a:bodyPr wrap="square" rtlCol="0">
            <a:spAutoFit/>
          </a:bodyPr>
          <a:lstStyle/>
          <a:p>
            <a:r>
              <a:rPr lang="es-GT" sz="3800" b="1" dirty="0">
                <a:solidFill>
                  <a:schemeClr val="bg1"/>
                </a:solidFill>
                <a:latin typeface="Helvetica Light" panose="020B0403020202020204"/>
              </a:rPr>
              <a:t>ACTIVIDAD COMPETITIVA</a:t>
            </a:r>
          </a:p>
        </p:txBody>
      </p:sp>
      <p:cxnSp>
        <p:nvCxnSpPr>
          <p:cNvPr id="19" name="Conector recto 3">
            <a:extLst>
              <a:ext uri="{FF2B5EF4-FFF2-40B4-BE49-F238E27FC236}">
                <a16:creationId xmlns:a16="http://schemas.microsoft.com/office/drawing/2014/main" id="{B86B23C7-0D0B-0147-8674-F4C41EFA3243}"/>
              </a:ext>
            </a:extLst>
          </p:cNvPr>
          <p:cNvCxnSpPr>
            <a:cxnSpLocks/>
          </p:cNvCxnSpPr>
          <p:nvPr/>
        </p:nvCxnSpPr>
        <p:spPr>
          <a:xfrm>
            <a:off x="1727447" y="6432929"/>
            <a:ext cx="7938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A001980F-EAF0-C64F-93FC-D3E6A90421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980" y="6342006"/>
            <a:ext cx="1046120" cy="357000"/>
          </a:xfrm>
          <a:prstGeom prst="rect">
            <a:avLst/>
          </a:prstGeom>
        </p:spPr>
      </p:pic>
      <p:pic>
        <p:nvPicPr>
          <p:cNvPr id="27" name="Picture 26">
            <a:extLst>
              <a:ext uri="{FF2B5EF4-FFF2-40B4-BE49-F238E27FC236}">
                <a16:creationId xmlns:a16="http://schemas.microsoft.com/office/drawing/2014/main" id="{6D00836C-3CC3-1642-BBC2-A3AB22F2FB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50642" y="6342006"/>
            <a:ext cx="1041621" cy="393756"/>
          </a:xfrm>
          <a:prstGeom prst="rect">
            <a:avLst/>
          </a:prstGeom>
        </p:spPr>
      </p:pic>
      <p:sp>
        <p:nvSpPr>
          <p:cNvPr id="36" name="TextBox 35">
            <a:extLst>
              <a:ext uri="{FF2B5EF4-FFF2-40B4-BE49-F238E27FC236}">
                <a16:creationId xmlns:a16="http://schemas.microsoft.com/office/drawing/2014/main" id="{426D096E-2FC2-8945-B042-15403DB1CAC7}"/>
              </a:ext>
            </a:extLst>
          </p:cNvPr>
          <p:cNvSpPr txBox="1"/>
          <p:nvPr/>
        </p:nvSpPr>
        <p:spPr>
          <a:xfrm>
            <a:off x="9760113" y="3835694"/>
            <a:ext cx="1611339" cy="1323439"/>
          </a:xfrm>
          <a:prstGeom prst="rect">
            <a:avLst/>
          </a:prstGeom>
          <a:noFill/>
        </p:spPr>
        <p:txBody>
          <a:bodyPr wrap="none" rtlCol="0">
            <a:spAutoFit/>
          </a:bodyPr>
          <a:lstStyle/>
          <a:p>
            <a:pPr algn="ctr"/>
            <a:r>
              <a:rPr lang="en-US" sz="4000" dirty="0">
                <a:latin typeface="Helvetica Light" panose="020B0403020202020204" pitchFamily="34" charset="0"/>
              </a:rPr>
              <a:t>$2.0M</a:t>
            </a:r>
          </a:p>
          <a:p>
            <a:pPr algn="ctr"/>
            <a:endParaRPr lang="en-US" sz="4000" dirty="0">
              <a:latin typeface="Helvetica Light" panose="020B0403020202020204" pitchFamily="34" charset="0"/>
            </a:endParaRPr>
          </a:p>
        </p:txBody>
      </p:sp>
      <p:sp>
        <p:nvSpPr>
          <p:cNvPr id="17" name="TextBox 16">
            <a:extLst>
              <a:ext uri="{FF2B5EF4-FFF2-40B4-BE49-F238E27FC236}">
                <a16:creationId xmlns:a16="http://schemas.microsoft.com/office/drawing/2014/main" id="{6DC1820C-8C08-43FA-AC17-5792325D06B8}"/>
              </a:ext>
            </a:extLst>
          </p:cNvPr>
          <p:cNvSpPr txBox="1"/>
          <p:nvPr/>
        </p:nvSpPr>
        <p:spPr>
          <a:xfrm>
            <a:off x="8777154" y="420734"/>
            <a:ext cx="3414846" cy="430887"/>
          </a:xfrm>
          <a:prstGeom prst="rect">
            <a:avLst/>
          </a:prstGeom>
          <a:noFill/>
        </p:spPr>
        <p:txBody>
          <a:bodyPr wrap="square">
            <a:spAutoFit/>
          </a:bodyPr>
          <a:lstStyle/>
          <a:p>
            <a:pPr algn="ctr"/>
            <a:r>
              <a:rPr lang="en-CA" sz="2200" dirty="0">
                <a:solidFill>
                  <a:schemeClr val="bg1"/>
                </a:solidFill>
                <a:latin typeface="Helvetica Light" panose="020B0403020202020204" pitchFamily="34" charset="0"/>
              </a:rPr>
              <a:t>enero-junio’24</a:t>
            </a:r>
          </a:p>
        </p:txBody>
      </p:sp>
      <p:sp>
        <p:nvSpPr>
          <p:cNvPr id="3" name="TextBox 2">
            <a:extLst>
              <a:ext uri="{FF2B5EF4-FFF2-40B4-BE49-F238E27FC236}">
                <a16:creationId xmlns:a16="http://schemas.microsoft.com/office/drawing/2014/main" id="{71FA95E1-5463-2C42-8E0B-8A2A0E131879}"/>
              </a:ext>
            </a:extLst>
          </p:cNvPr>
          <p:cNvSpPr txBox="1"/>
          <p:nvPr/>
        </p:nvSpPr>
        <p:spPr>
          <a:xfrm>
            <a:off x="486410" y="1446535"/>
            <a:ext cx="6314549" cy="369332"/>
          </a:xfrm>
          <a:prstGeom prst="rect">
            <a:avLst/>
          </a:prstGeom>
          <a:noFill/>
        </p:spPr>
        <p:txBody>
          <a:bodyPr wrap="none" rtlCol="0">
            <a:spAutoFit/>
          </a:bodyPr>
          <a:lstStyle/>
          <a:p>
            <a:r>
              <a:rPr lang="en-US" dirty="0">
                <a:latin typeface="Helvetica Light" panose="020B0403020202020204" pitchFamily="34" charset="0"/>
              </a:rPr>
              <a:t>SOI CATEGORIA BANCOS : PRESTAMOS PARA VIVIENDA</a:t>
            </a:r>
            <a:endParaRPr lang="en-HN" dirty="0">
              <a:latin typeface="Helvetica Light" panose="020B0403020202020204" pitchFamily="34" charset="0"/>
            </a:endParaRPr>
          </a:p>
        </p:txBody>
      </p:sp>
      <p:sp>
        <p:nvSpPr>
          <p:cNvPr id="5" name="TextBox 4">
            <a:extLst>
              <a:ext uri="{FF2B5EF4-FFF2-40B4-BE49-F238E27FC236}">
                <a16:creationId xmlns:a16="http://schemas.microsoft.com/office/drawing/2014/main" id="{F510AB6D-D84F-BD4D-BBE2-7B8FC6D7B6E0}"/>
              </a:ext>
            </a:extLst>
          </p:cNvPr>
          <p:cNvSpPr txBox="1"/>
          <p:nvPr/>
        </p:nvSpPr>
        <p:spPr>
          <a:xfrm>
            <a:off x="455203" y="4619670"/>
            <a:ext cx="8781561" cy="1384995"/>
          </a:xfrm>
          <a:prstGeom prst="rect">
            <a:avLst/>
          </a:prstGeom>
          <a:noFill/>
        </p:spPr>
        <p:txBody>
          <a:bodyPr wrap="square" rtlCol="0">
            <a:spAutoFit/>
          </a:bodyPr>
          <a:lstStyle/>
          <a:p>
            <a:pPr algn="ctr"/>
            <a:r>
              <a:rPr lang="es-HN" sz="1400" dirty="0">
                <a:latin typeface="Helvetica Light" panose="020B0403020202020204" pitchFamily="34" charset="0"/>
              </a:rPr>
              <a:t>Durante el período de análisis, en el sector de préstamos para vivienda, Banpais se destaca como el líder en el SOI con una notable participación del 75%. Esta posición dominante refleja su sólida presencia y fuerte desempeño en el mercado de financiamiento habitacional. En segundo lugar se encuentra BAC, con una participación del 13%, evidenciando su significativa aunque menor cuota de mercado en comparación con Banpais. Ficohsa ocupa el tercer lugar, consolidando su posición con una participación destacada, mientras que Davivienda se sitúa en el cuarto lugar con una participación del 1%</a:t>
            </a:r>
            <a:endParaRPr lang="en-US" sz="1400" dirty="0">
              <a:solidFill>
                <a:schemeClr val="bg1">
                  <a:lumMod val="65000"/>
                </a:schemeClr>
              </a:solidFill>
              <a:latin typeface="Helvetica Light" panose="020B0403020202020204" pitchFamily="34" charset="0"/>
            </a:endParaRPr>
          </a:p>
        </p:txBody>
      </p:sp>
      <p:sp>
        <p:nvSpPr>
          <p:cNvPr id="37" name="TextBox 36">
            <a:extLst>
              <a:ext uri="{FF2B5EF4-FFF2-40B4-BE49-F238E27FC236}">
                <a16:creationId xmlns:a16="http://schemas.microsoft.com/office/drawing/2014/main" id="{DA1D3315-E335-AE49-ACE3-F74C42F1B2C8}"/>
              </a:ext>
            </a:extLst>
          </p:cNvPr>
          <p:cNvSpPr txBox="1"/>
          <p:nvPr/>
        </p:nvSpPr>
        <p:spPr>
          <a:xfrm>
            <a:off x="4310465" y="1611543"/>
            <a:ext cx="646331" cy="369332"/>
          </a:xfrm>
          <a:prstGeom prst="rect">
            <a:avLst/>
          </a:prstGeom>
          <a:noFill/>
        </p:spPr>
        <p:txBody>
          <a:bodyPr wrap="none" rtlCol="0">
            <a:spAutoFit/>
          </a:bodyPr>
          <a:lstStyle/>
          <a:p>
            <a:r>
              <a:rPr lang="en-HN" dirty="0">
                <a:solidFill>
                  <a:schemeClr val="bg1"/>
                </a:solidFill>
                <a:latin typeface="Helvetica Light" panose="020B0403020202020204" pitchFamily="34" charset="0"/>
              </a:rPr>
              <a:t>48%</a:t>
            </a:r>
          </a:p>
        </p:txBody>
      </p:sp>
      <p:sp>
        <p:nvSpPr>
          <p:cNvPr id="38" name="TextBox 37">
            <a:extLst>
              <a:ext uri="{FF2B5EF4-FFF2-40B4-BE49-F238E27FC236}">
                <a16:creationId xmlns:a16="http://schemas.microsoft.com/office/drawing/2014/main" id="{E4480992-41CF-6347-B763-7556A1D087F2}"/>
              </a:ext>
            </a:extLst>
          </p:cNvPr>
          <p:cNvSpPr txBox="1"/>
          <p:nvPr/>
        </p:nvSpPr>
        <p:spPr>
          <a:xfrm>
            <a:off x="6316637" y="1638340"/>
            <a:ext cx="646331" cy="369332"/>
          </a:xfrm>
          <a:prstGeom prst="rect">
            <a:avLst/>
          </a:prstGeom>
          <a:noFill/>
        </p:spPr>
        <p:txBody>
          <a:bodyPr wrap="none" rtlCol="0">
            <a:spAutoFit/>
          </a:bodyPr>
          <a:lstStyle/>
          <a:p>
            <a:r>
              <a:rPr lang="en-HN" dirty="0">
                <a:solidFill>
                  <a:schemeClr val="bg1"/>
                </a:solidFill>
                <a:latin typeface="Helvetica Light" panose="020B0403020202020204" pitchFamily="34" charset="0"/>
              </a:rPr>
              <a:t>23%</a:t>
            </a:r>
          </a:p>
        </p:txBody>
      </p:sp>
      <p:sp>
        <p:nvSpPr>
          <p:cNvPr id="39" name="TextBox 38">
            <a:extLst>
              <a:ext uri="{FF2B5EF4-FFF2-40B4-BE49-F238E27FC236}">
                <a16:creationId xmlns:a16="http://schemas.microsoft.com/office/drawing/2014/main" id="{0897547A-2A45-B44A-925E-13EA8E917433}"/>
              </a:ext>
            </a:extLst>
          </p:cNvPr>
          <p:cNvSpPr txBox="1"/>
          <p:nvPr/>
        </p:nvSpPr>
        <p:spPr>
          <a:xfrm>
            <a:off x="8783268" y="1611543"/>
            <a:ext cx="646331" cy="369332"/>
          </a:xfrm>
          <a:prstGeom prst="rect">
            <a:avLst/>
          </a:prstGeom>
          <a:noFill/>
        </p:spPr>
        <p:txBody>
          <a:bodyPr wrap="none" rtlCol="0">
            <a:spAutoFit/>
          </a:bodyPr>
          <a:lstStyle/>
          <a:p>
            <a:r>
              <a:rPr lang="en-HN" dirty="0">
                <a:solidFill>
                  <a:schemeClr val="bg1"/>
                </a:solidFill>
                <a:latin typeface="Helvetica Light" panose="020B0403020202020204" pitchFamily="34" charset="0"/>
              </a:rPr>
              <a:t>16%</a:t>
            </a:r>
          </a:p>
        </p:txBody>
      </p:sp>
      <p:sp>
        <p:nvSpPr>
          <p:cNvPr id="40" name="TextBox 39">
            <a:extLst>
              <a:ext uri="{FF2B5EF4-FFF2-40B4-BE49-F238E27FC236}">
                <a16:creationId xmlns:a16="http://schemas.microsoft.com/office/drawing/2014/main" id="{02C70227-67A3-5446-B40D-C9CB1678FF8E}"/>
              </a:ext>
            </a:extLst>
          </p:cNvPr>
          <p:cNvSpPr txBox="1"/>
          <p:nvPr/>
        </p:nvSpPr>
        <p:spPr>
          <a:xfrm>
            <a:off x="8795049" y="3715117"/>
            <a:ext cx="646331" cy="369332"/>
          </a:xfrm>
          <a:prstGeom prst="rect">
            <a:avLst/>
          </a:prstGeom>
          <a:noFill/>
        </p:spPr>
        <p:txBody>
          <a:bodyPr wrap="none" rtlCol="0">
            <a:spAutoFit/>
          </a:bodyPr>
          <a:lstStyle/>
          <a:p>
            <a:r>
              <a:rPr lang="en-HN" dirty="0">
                <a:solidFill>
                  <a:schemeClr val="bg1"/>
                </a:solidFill>
                <a:latin typeface="Helvetica Light" panose="020B0403020202020204" pitchFamily="34" charset="0"/>
              </a:rPr>
              <a:t>13%</a:t>
            </a:r>
          </a:p>
        </p:txBody>
      </p:sp>
      <p:sp>
        <p:nvSpPr>
          <p:cNvPr id="8" name="TextBox 7">
            <a:extLst>
              <a:ext uri="{FF2B5EF4-FFF2-40B4-BE49-F238E27FC236}">
                <a16:creationId xmlns:a16="http://schemas.microsoft.com/office/drawing/2014/main" id="{CC844581-D05E-F716-4CDC-B1BECDF7109D}"/>
              </a:ext>
            </a:extLst>
          </p:cNvPr>
          <p:cNvSpPr txBox="1"/>
          <p:nvPr/>
        </p:nvSpPr>
        <p:spPr>
          <a:xfrm>
            <a:off x="7693198" y="1703876"/>
            <a:ext cx="821059" cy="307777"/>
          </a:xfrm>
          <a:prstGeom prst="rect">
            <a:avLst/>
          </a:prstGeom>
          <a:noFill/>
        </p:spPr>
        <p:txBody>
          <a:bodyPr wrap="none" rtlCol="0">
            <a:spAutoFit/>
          </a:bodyPr>
          <a:lstStyle/>
          <a:p>
            <a:r>
              <a:rPr lang="en-HN" sz="1400" b="1" dirty="0">
                <a:solidFill>
                  <a:schemeClr val="bg1"/>
                </a:solidFill>
                <a:latin typeface="HELVETICA LIGHT" panose="020B0403020202020204" pitchFamily="34" charset="0"/>
              </a:rPr>
              <a:t>$116.8k</a:t>
            </a:r>
          </a:p>
        </p:txBody>
      </p:sp>
      <p:sp>
        <p:nvSpPr>
          <p:cNvPr id="9" name="TextBox 8">
            <a:extLst>
              <a:ext uri="{FF2B5EF4-FFF2-40B4-BE49-F238E27FC236}">
                <a16:creationId xmlns:a16="http://schemas.microsoft.com/office/drawing/2014/main" id="{2C5E8B57-8254-1D22-9FB2-002E60BDB97D}"/>
              </a:ext>
            </a:extLst>
          </p:cNvPr>
          <p:cNvSpPr txBox="1"/>
          <p:nvPr/>
        </p:nvSpPr>
        <p:spPr>
          <a:xfrm>
            <a:off x="8893389" y="1712557"/>
            <a:ext cx="622286" cy="307777"/>
          </a:xfrm>
          <a:prstGeom prst="rect">
            <a:avLst/>
          </a:prstGeom>
          <a:noFill/>
        </p:spPr>
        <p:txBody>
          <a:bodyPr wrap="none" rtlCol="0">
            <a:spAutoFit/>
          </a:bodyPr>
          <a:lstStyle/>
          <a:p>
            <a:pPr algn="r"/>
            <a:r>
              <a:rPr lang="en-HN" sz="1400" b="1" dirty="0">
                <a:solidFill>
                  <a:schemeClr val="bg1"/>
                </a:solidFill>
                <a:latin typeface="HELVETICA LIGHT" panose="020B0403020202020204" pitchFamily="34" charset="0"/>
              </a:rPr>
              <a:t>$9.9k</a:t>
            </a:r>
          </a:p>
        </p:txBody>
      </p:sp>
      <p:sp>
        <p:nvSpPr>
          <p:cNvPr id="10" name="TextBox 9">
            <a:extLst>
              <a:ext uri="{FF2B5EF4-FFF2-40B4-BE49-F238E27FC236}">
                <a16:creationId xmlns:a16="http://schemas.microsoft.com/office/drawing/2014/main" id="{AB3805FE-F5F2-BAB0-49C2-F1035FF07DAF}"/>
              </a:ext>
            </a:extLst>
          </p:cNvPr>
          <p:cNvSpPr txBox="1"/>
          <p:nvPr/>
        </p:nvSpPr>
        <p:spPr>
          <a:xfrm>
            <a:off x="8837934" y="4154481"/>
            <a:ext cx="622286" cy="307777"/>
          </a:xfrm>
          <a:prstGeom prst="rect">
            <a:avLst/>
          </a:prstGeom>
          <a:noFill/>
        </p:spPr>
        <p:txBody>
          <a:bodyPr wrap="none" rtlCol="0">
            <a:spAutoFit/>
          </a:bodyPr>
          <a:lstStyle/>
          <a:p>
            <a:pPr algn="r"/>
            <a:r>
              <a:rPr lang="en-HN" sz="1400" b="1" dirty="0">
                <a:solidFill>
                  <a:schemeClr val="bg1"/>
                </a:solidFill>
                <a:latin typeface="HELVETICA LIGHT" panose="020B0403020202020204" pitchFamily="34" charset="0"/>
              </a:rPr>
              <a:t>$5.8k</a:t>
            </a:r>
          </a:p>
        </p:txBody>
      </p:sp>
      <p:sp>
        <p:nvSpPr>
          <p:cNvPr id="7" name="TextBox 6">
            <a:extLst>
              <a:ext uri="{FF2B5EF4-FFF2-40B4-BE49-F238E27FC236}">
                <a16:creationId xmlns:a16="http://schemas.microsoft.com/office/drawing/2014/main" id="{AF2FEC56-4DFA-A844-CB2B-1D61ABB124AC}"/>
              </a:ext>
            </a:extLst>
          </p:cNvPr>
          <p:cNvSpPr txBox="1"/>
          <p:nvPr/>
        </p:nvSpPr>
        <p:spPr>
          <a:xfrm>
            <a:off x="8221410" y="1848391"/>
            <a:ext cx="671979" cy="307777"/>
          </a:xfrm>
          <a:prstGeom prst="rect">
            <a:avLst/>
          </a:prstGeom>
          <a:noFill/>
        </p:spPr>
        <p:txBody>
          <a:bodyPr wrap="none" rtlCol="0">
            <a:spAutoFit/>
          </a:bodyPr>
          <a:lstStyle/>
          <a:p>
            <a:r>
              <a:rPr lang="en-HN" sz="1400" b="1" dirty="0">
                <a:solidFill>
                  <a:schemeClr val="bg1"/>
                </a:solidFill>
                <a:latin typeface="HELVETICA LIGHT" panose="020B0403020202020204" pitchFamily="34" charset="0"/>
              </a:rPr>
              <a:t>$117k</a:t>
            </a:r>
          </a:p>
        </p:txBody>
      </p:sp>
      <p:sp>
        <p:nvSpPr>
          <p:cNvPr id="11" name="TextBox 10">
            <a:extLst>
              <a:ext uri="{FF2B5EF4-FFF2-40B4-BE49-F238E27FC236}">
                <a16:creationId xmlns:a16="http://schemas.microsoft.com/office/drawing/2014/main" id="{0F542C05-FF71-3F15-AABD-A8933FAF17BC}"/>
              </a:ext>
            </a:extLst>
          </p:cNvPr>
          <p:cNvSpPr txBox="1"/>
          <p:nvPr/>
        </p:nvSpPr>
        <p:spPr>
          <a:xfrm>
            <a:off x="8918521" y="1843280"/>
            <a:ext cx="572593" cy="307777"/>
          </a:xfrm>
          <a:prstGeom prst="rect">
            <a:avLst/>
          </a:prstGeom>
          <a:noFill/>
        </p:spPr>
        <p:txBody>
          <a:bodyPr wrap="none" rtlCol="0">
            <a:spAutoFit/>
          </a:bodyPr>
          <a:lstStyle/>
          <a:p>
            <a:r>
              <a:rPr lang="en-HN" sz="1400" b="1" dirty="0">
                <a:solidFill>
                  <a:schemeClr val="bg1"/>
                </a:solidFill>
                <a:latin typeface="HELVETICA LIGHT" panose="020B0403020202020204" pitchFamily="34" charset="0"/>
              </a:rPr>
              <a:t>$10k</a:t>
            </a:r>
          </a:p>
        </p:txBody>
      </p:sp>
      <p:sp>
        <p:nvSpPr>
          <p:cNvPr id="2" name="CuadroTexto 1">
            <a:extLst>
              <a:ext uri="{FF2B5EF4-FFF2-40B4-BE49-F238E27FC236}">
                <a16:creationId xmlns:a16="http://schemas.microsoft.com/office/drawing/2014/main" id="{AA7029DA-AEBF-5044-B807-DEAF781E2938}"/>
              </a:ext>
            </a:extLst>
          </p:cNvPr>
          <p:cNvSpPr txBox="1"/>
          <p:nvPr/>
        </p:nvSpPr>
        <p:spPr>
          <a:xfrm>
            <a:off x="9398294" y="1997168"/>
            <a:ext cx="2655033" cy="1661993"/>
          </a:xfrm>
          <a:prstGeom prst="rect">
            <a:avLst/>
          </a:prstGeom>
          <a:noFill/>
        </p:spPr>
        <p:txBody>
          <a:bodyPr wrap="square" rtlCol="0">
            <a:spAutoFit/>
          </a:bodyPr>
          <a:lstStyle/>
          <a:p>
            <a:pPr algn="ctr"/>
            <a:r>
              <a:rPr lang="es-HN" sz="1700" dirty="0">
                <a:latin typeface="Helvetica Light" panose="020B0403020202020204" pitchFamily="34" charset="0"/>
              </a:rPr>
              <a:t>Durante el primer semestre del año  2024, la inversión total destinado a publicidad para  “préstamos para vivienda” suma</a:t>
            </a:r>
          </a:p>
        </p:txBody>
      </p:sp>
      <mc:AlternateContent xmlns:mc="http://schemas.openxmlformats.org/markup-compatibility/2006" xmlns:cx1="http://schemas.microsoft.com/office/drawing/2015/9/8/chartex">
        <mc:Choice Requires="cx1">
          <p:graphicFrame>
            <p:nvGraphicFramePr>
              <p:cNvPr id="23" name="Gráfico 22">
                <a:extLst>
                  <a:ext uri="{FF2B5EF4-FFF2-40B4-BE49-F238E27FC236}">
                    <a16:creationId xmlns:a16="http://schemas.microsoft.com/office/drawing/2014/main" id="{824B87F8-FEAD-E24C-9DC9-864A20C683B7}"/>
                  </a:ext>
                </a:extLst>
              </p:cNvPr>
              <p:cNvGraphicFramePr/>
              <p:nvPr/>
            </p:nvGraphicFramePr>
            <p:xfrm>
              <a:off x="235082" y="1848863"/>
              <a:ext cx="9130888" cy="2902468"/>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23" name="Gráfico 22">
                <a:extLst>
                  <a:ext uri="{FF2B5EF4-FFF2-40B4-BE49-F238E27FC236}">
                    <a16:creationId xmlns:a16="http://schemas.microsoft.com/office/drawing/2014/main" id="{824B87F8-FEAD-E24C-9DC9-864A20C683B7}"/>
                  </a:ext>
                </a:extLst>
              </p:cNvPr>
              <p:cNvPicPr>
                <a:picLocks noGrp="1" noRot="1" noChangeAspect="1" noMove="1" noResize="1" noEditPoints="1" noAdjustHandles="1" noChangeArrowheads="1" noChangeShapeType="1"/>
              </p:cNvPicPr>
              <p:nvPr/>
            </p:nvPicPr>
            <p:blipFill>
              <a:blip r:embed="rId6"/>
              <a:stretch>
                <a:fillRect/>
              </a:stretch>
            </p:blipFill>
            <p:spPr>
              <a:xfrm>
                <a:off x="235082" y="1848863"/>
                <a:ext cx="9130888" cy="2902468"/>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24" name="Gráfico 23">
                <a:extLst>
                  <a:ext uri="{FF2B5EF4-FFF2-40B4-BE49-F238E27FC236}">
                    <a16:creationId xmlns:a16="http://schemas.microsoft.com/office/drawing/2014/main" id="{7FF8686B-6B21-9743-AA23-158319D2860F}"/>
                  </a:ext>
                </a:extLst>
              </p:cNvPr>
              <p:cNvGraphicFramePr/>
              <p:nvPr>
                <p:extLst>
                  <p:ext uri="{D42A27DB-BD31-4B8C-83A1-F6EECF244321}">
                    <p14:modId xmlns:p14="http://schemas.microsoft.com/office/powerpoint/2010/main" val="3160104359"/>
                  </p:ext>
                </p:extLst>
              </p:nvPr>
            </p:nvGraphicFramePr>
            <p:xfrm>
              <a:off x="486407" y="2004289"/>
              <a:ext cx="8592022" cy="2624861"/>
            </p:xfrm>
            <a:graphic>
              <a:graphicData uri="http://schemas.microsoft.com/office/drawing/2014/chartex">
                <cx:chart xmlns:cx="http://schemas.microsoft.com/office/drawing/2014/chartex" xmlns:r="http://schemas.openxmlformats.org/officeDocument/2006/relationships" r:id="rId7"/>
              </a:graphicData>
            </a:graphic>
          </p:graphicFrame>
        </mc:Choice>
        <mc:Fallback xmlns="">
          <p:pic>
            <p:nvPicPr>
              <p:cNvPr id="24" name="Gráfico 23">
                <a:extLst>
                  <a:ext uri="{FF2B5EF4-FFF2-40B4-BE49-F238E27FC236}">
                    <a16:creationId xmlns:a16="http://schemas.microsoft.com/office/drawing/2014/main" id="{7FF8686B-6B21-9743-AA23-158319D2860F}"/>
                  </a:ext>
                </a:extLst>
              </p:cNvPr>
              <p:cNvPicPr>
                <a:picLocks noGrp="1" noRot="1" noChangeAspect="1" noMove="1" noResize="1" noEditPoints="1" noAdjustHandles="1" noChangeArrowheads="1" noChangeShapeType="1"/>
              </p:cNvPicPr>
              <p:nvPr/>
            </p:nvPicPr>
            <p:blipFill>
              <a:blip r:embed="rId8"/>
              <a:stretch>
                <a:fillRect/>
              </a:stretch>
            </p:blipFill>
            <p:spPr>
              <a:xfrm>
                <a:off x="486407" y="2004289"/>
                <a:ext cx="8592022" cy="2624861"/>
              </a:xfrm>
              <a:prstGeom prst="rect">
                <a:avLst/>
              </a:prstGeom>
            </p:spPr>
          </p:pic>
        </mc:Fallback>
      </mc:AlternateContent>
      <p:sp>
        <p:nvSpPr>
          <p:cNvPr id="25" name="TextBox 20">
            <a:extLst>
              <a:ext uri="{FF2B5EF4-FFF2-40B4-BE49-F238E27FC236}">
                <a16:creationId xmlns:a16="http://schemas.microsoft.com/office/drawing/2014/main" id="{8691362F-59F8-0B4D-A569-497FCA1FC90B}"/>
              </a:ext>
            </a:extLst>
          </p:cNvPr>
          <p:cNvSpPr txBox="1"/>
          <p:nvPr/>
        </p:nvSpPr>
        <p:spPr>
          <a:xfrm>
            <a:off x="5428413" y="6538884"/>
            <a:ext cx="1776448" cy="215444"/>
          </a:xfrm>
          <a:prstGeom prst="rect">
            <a:avLst/>
          </a:prstGeom>
          <a:noFill/>
          <a:ln w="6350">
            <a:noFill/>
            <a:prstDash val="sysDot"/>
          </a:ln>
        </p:spPr>
        <p:txBody>
          <a:bodyPr wrap="none" rtlCol="0">
            <a:spAutoFit/>
          </a:bodyPr>
          <a:lstStyle/>
          <a:p>
            <a:r>
              <a:rPr lang="en-US" sz="800" i="1" dirty="0">
                <a:solidFill>
                  <a:schemeClr val="tx1">
                    <a:lumMod val="85000"/>
                    <a:lumOff val="15000"/>
                  </a:schemeClr>
                </a:solidFill>
                <a:latin typeface="Helvetica Light" panose="020B0403020202020204" pitchFamily="34" charset="0"/>
              </a:rPr>
              <a:t>Fuente : </a:t>
            </a:r>
            <a:r>
              <a:rPr lang="en-US" sz="800" i="1" dirty="0" err="1">
                <a:solidFill>
                  <a:schemeClr val="tx1">
                    <a:lumMod val="85000"/>
                    <a:lumOff val="15000"/>
                  </a:schemeClr>
                </a:solidFill>
                <a:latin typeface="Helvetica Light" panose="020B0403020202020204" pitchFamily="34" charset="0"/>
              </a:rPr>
              <a:t>Publisearch</a:t>
            </a:r>
            <a:r>
              <a:rPr lang="en-US" sz="800" i="1" dirty="0">
                <a:solidFill>
                  <a:schemeClr val="tx1">
                    <a:lumMod val="85000"/>
                    <a:lumOff val="15000"/>
                  </a:schemeClr>
                </a:solidFill>
                <a:latin typeface="Helvetica Light" panose="020B0403020202020204" pitchFamily="34" charset="0"/>
              </a:rPr>
              <a:t> – </a:t>
            </a:r>
            <a:r>
              <a:rPr lang="en-US" sz="800" i="1" dirty="0" err="1">
                <a:solidFill>
                  <a:schemeClr val="tx1">
                    <a:lumMod val="85000"/>
                    <a:lumOff val="15000"/>
                  </a:schemeClr>
                </a:solidFill>
                <a:latin typeface="Helvetica Light" panose="020B0403020202020204" pitchFamily="34" charset="0"/>
              </a:rPr>
              <a:t>junio</a:t>
            </a:r>
            <a:r>
              <a:rPr lang="en-US" sz="800" i="1" dirty="0">
                <a:solidFill>
                  <a:schemeClr val="tx1">
                    <a:lumMod val="85000"/>
                    <a:lumOff val="15000"/>
                  </a:schemeClr>
                </a:solidFill>
                <a:latin typeface="Helvetica Light" panose="020B0403020202020204" pitchFamily="34" charset="0"/>
              </a:rPr>
              <a:t> , 2024</a:t>
            </a:r>
          </a:p>
        </p:txBody>
      </p:sp>
    </p:spTree>
    <p:extLst>
      <p:ext uri="{BB962C8B-B14F-4D97-AF65-F5344CB8AC3E}">
        <p14:creationId xmlns:p14="http://schemas.microsoft.com/office/powerpoint/2010/main" val="1471679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A7EFCAF-2F54-2346-A455-14A4926D9AA3}"/>
              </a:ext>
            </a:extLst>
          </p:cNvPr>
          <p:cNvSpPr txBox="1"/>
          <p:nvPr/>
        </p:nvSpPr>
        <p:spPr>
          <a:xfrm>
            <a:off x="249582" y="1711336"/>
            <a:ext cx="2806133" cy="246221"/>
          </a:xfrm>
          <a:prstGeom prst="rect">
            <a:avLst/>
          </a:prstGeom>
          <a:solidFill>
            <a:schemeClr val="tx2">
              <a:lumMod val="10000"/>
              <a:lumOff val="90000"/>
            </a:schemeClr>
          </a:solidFill>
        </p:spPr>
        <p:txBody>
          <a:bodyPr wrap="square" rtlCol="0">
            <a:spAutoFit/>
          </a:bodyPr>
          <a:lstStyle/>
          <a:p>
            <a:pPr algn="ctr"/>
            <a:r>
              <a:rPr lang="es-HN" sz="1000" dirty="0">
                <a:latin typeface="Helvetica Light" panose="020B0403020202020204" pitchFamily="34" charset="0"/>
              </a:rPr>
              <a:t>La llave de tu lugar feliz</a:t>
            </a:r>
          </a:p>
        </p:txBody>
      </p:sp>
      <p:graphicFrame>
        <p:nvGraphicFramePr>
          <p:cNvPr id="34" name="Chart 11">
            <a:extLst>
              <a:ext uri="{FF2B5EF4-FFF2-40B4-BE49-F238E27FC236}">
                <a16:creationId xmlns:a16="http://schemas.microsoft.com/office/drawing/2014/main" id="{627CE9AB-54EF-8340-9793-E40E11A2DC59}"/>
              </a:ext>
            </a:extLst>
          </p:cNvPr>
          <p:cNvGraphicFramePr/>
          <p:nvPr>
            <p:extLst>
              <p:ext uri="{D42A27DB-BD31-4B8C-83A1-F6EECF244321}">
                <p14:modId xmlns:p14="http://schemas.microsoft.com/office/powerpoint/2010/main" val="966795206"/>
              </p:ext>
            </p:extLst>
          </p:nvPr>
        </p:nvGraphicFramePr>
        <p:xfrm>
          <a:off x="6578621" y="3705353"/>
          <a:ext cx="5218637" cy="12117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Chart 11">
            <a:extLst>
              <a:ext uri="{FF2B5EF4-FFF2-40B4-BE49-F238E27FC236}">
                <a16:creationId xmlns:a16="http://schemas.microsoft.com/office/drawing/2014/main" id="{04489CFF-D8A4-D049-942E-87BEBD70E723}"/>
              </a:ext>
            </a:extLst>
          </p:cNvPr>
          <p:cNvGraphicFramePr/>
          <p:nvPr>
            <p:extLst>
              <p:ext uri="{D42A27DB-BD31-4B8C-83A1-F6EECF244321}">
                <p14:modId xmlns:p14="http://schemas.microsoft.com/office/powerpoint/2010/main" val="590158036"/>
              </p:ext>
            </p:extLst>
          </p:nvPr>
        </p:nvGraphicFramePr>
        <p:xfrm>
          <a:off x="6679963" y="2882427"/>
          <a:ext cx="5098043" cy="1065275"/>
        </p:xfrm>
        <a:graphic>
          <a:graphicData uri="http://schemas.openxmlformats.org/drawingml/2006/chart">
            <c:chart xmlns:c="http://schemas.openxmlformats.org/drawingml/2006/chart" xmlns:r="http://schemas.openxmlformats.org/officeDocument/2006/relationships" r:id="rId4"/>
          </a:graphicData>
        </a:graphic>
      </p:graphicFrame>
      <p:sp>
        <p:nvSpPr>
          <p:cNvPr id="59" name="AutoShape 4">
            <a:extLst>
              <a:ext uri="{FF2B5EF4-FFF2-40B4-BE49-F238E27FC236}">
                <a16:creationId xmlns:a16="http://schemas.microsoft.com/office/drawing/2014/main" id="{BE5638E6-91B0-4925-97DD-AA3D09BC4E3B}"/>
              </a:ext>
            </a:extLst>
          </p:cNvPr>
          <p:cNvSpPr/>
          <p:nvPr/>
        </p:nvSpPr>
        <p:spPr>
          <a:xfrm>
            <a:off x="0" y="0"/>
            <a:ext cx="12192000" cy="930476"/>
          </a:xfrm>
          <a:prstGeom prst="rect">
            <a:avLst/>
          </a:prstGeom>
          <a:solidFill>
            <a:srgbClr val="F1E70C"/>
          </a:solidFill>
          <a:ln>
            <a:noFill/>
          </a:ln>
        </p:spPr>
        <p:txBody>
          <a:bodyPr/>
          <a:lstStyle/>
          <a:p>
            <a:endParaRPr lang="en-CA" dirty="0"/>
          </a:p>
        </p:txBody>
      </p:sp>
      <p:sp>
        <p:nvSpPr>
          <p:cNvPr id="60" name="Title 1">
            <a:extLst>
              <a:ext uri="{FF2B5EF4-FFF2-40B4-BE49-F238E27FC236}">
                <a16:creationId xmlns:a16="http://schemas.microsoft.com/office/drawing/2014/main" id="{0A66ED16-C8CB-4D53-BD6C-72384C1FA60F}"/>
              </a:ext>
            </a:extLst>
          </p:cNvPr>
          <p:cNvSpPr txBox="1">
            <a:spLocks/>
          </p:cNvSpPr>
          <p:nvPr/>
        </p:nvSpPr>
        <p:spPr>
          <a:xfrm>
            <a:off x="413995" y="-1161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err="1">
                <a:latin typeface="Helvetica Light" panose="020B0403020202020204" pitchFamily="34" charset="0"/>
              </a:rPr>
              <a:t>Banpais</a:t>
            </a:r>
            <a:endParaRPr lang="en-US" sz="3800" b="1" dirty="0">
              <a:latin typeface="Helvetica Light" panose="020B0403020202020204" pitchFamily="34" charset="0"/>
            </a:endParaRPr>
          </a:p>
        </p:txBody>
      </p:sp>
      <p:sp>
        <p:nvSpPr>
          <p:cNvPr id="31" name="Title 1">
            <a:extLst>
              <a:ext uri="{FF2B5EF4-FFF2-40B4-BE49-F238E27FC236}">
                <a16:creationId xmlns:a16="http://schemas.microsoft.com/office/drawing/2014/main" id="{EBA5EEB3-AA6F-4FEC-8E49-E4E34AE870AF}"/>
              </a:ext>
            </a:extLst>
          </p:cNvPr>
          <p:cNvSpPr>
            <a:spLocks noGrp="1"/>
          </p:cNvSpPr>
          <p:nvPr>
            <p:ph type="title"/>
          </p:nvPr>
        </p:nvSpPr>
        <p:spPr>
          <a:xfrm>
            <a:off x="8130328" y="-171893"/>
            <a:ext cx="4061672" cy="1325563"/>
          </a:xfrm>
        </p:spPr>
        <p:txBody>
          <a:bodyPr>
            <a:normAutofit/>
          </a:bodyPr>
          <a:lstStyle/>
          <a:p>
            <a:pPr algn="r"/>
            <a:r>
              <a:rPr lang="en-US" sz="2000" b="1" dirty="0" err="1">
                <a:latin typeface="Helvetica Light" panose="020B0403020202020204" pitchFamily="34" charset="0"/>
              </a:rPr>
              <a:t>Estra</a:t>
            </a:r>
            <a:r>
              <a:rPr lang="en-US" sz="2000" b="1" dirty="0" err="1">
                <a:latin typeface="Helvetica Light" panose="020B0403020202020204"/>
              </a:rPr>
              <a:t>t</a:t>
            </a:r>
            <a:r>
              <a:rPr lang="en-CA" sz="2000" b="1" i="0" dirty="0">
                <a:effectLst/>
                <a:latin typeface="Helvetica Light" panose="020B0403020202020204"/>
              </a:rPr>
              <a:t>é</a:t>
            </a:r>
            <a:r>
              <a:rPr lang="en-US" sz="2000" b="1" dirty="0" err="1">
                <a:latin typeface="Helvetica Light" panose="020B0403020202020204" pitchFamily="34" charset="0"/>
              </a:rPr>
              <a:t>gia</a:t>
            </a:r>
            <a:r>
              <a:rPr lang="en-US" sz="2000" b="1" dirty="0">
                <a:latin typeface="Helvetica Light" panose="020B0403020202020204" pitchFamily="34" charset="0"/>
              </a:rPr>
              <a:t> de </a:t>
            </a:r>
            <a:r>
              <a:rPr lang="en-US" sz="2000" b="1" dirty="0" err="1">
                <a:latin typeface="Helvetica Light" panose="020B0403020202020204" pitchFamily="34" charset="0"/>
              </a:rPr>
              <a:t>Medios</a:t>
            </a:r>
            <a:endParaRPr lang="en-US" sz="3000" b="1" dirty="0">
              <a:latin typeface="Helvetica Light" panose="020B0403020202020204" pitchFamily="34" charset="0"/>
            </a:endParaRPr>
          </a:p>
        </p:txBody>
      </p:sp>
      <p:cxnSp>
        <p:nvCxnSpPr>
          <p:cNvPr id="28" name="Straight Connector 27">
            <a:extLst>
              <a:ext uri="{FF2B5EF4-FFF2-40B4-BE49-F238E27FC236}">
                <a16:creationId xmlns:a16="http://schemas.microsoft.com/office/drawing/2014/main" id="{127CC5A6-4D85-8448-B52E-6D5A0B472582}"/>
              </a:ext>
            </a:extLst>
          </p:cNvPr>
          <p:cNvCxnSpPr>
            <a:cxnSpLocks/>
          </p:cNvCxnSpPr>
          <p:nvPr/>
        </p:nvCxnSpPr>
        <p:spPr>
          <a:xfrm>
            <a:off x="3470022" y="-12406"/>
            <a:ext cx="0" cy="10349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8E99B6E-927D-BF4D-950D-CFD821CCD1DA}"/>
              </a:ext>
            </a:extLst>
          </p:cNvPr>
          <p:cNvSpPr txBox="1"/>
          <p:nvPr/>
        </p:nvSpPr>
        <p:spPr>
          <a:xfrm>
            <a:off x="6096000" y="987077"/>
            <a:ext cx="5998664" cy="2154436"/>
          </a:xfrm>
          <a:prstGeom prst="rect">
            <a:avLst/>
          </a:prstGeom>
          <a:noFill/>
        </p:spPr>
        <p:txBody>
          <a:bodyPr wrap="square" rtlCol="0">
            <a:spAutoFit/>
          </a:bodyPr>
          <a:lstStyle/>
          <a:p>
            <a:r>
              <a:rPr lang="es-HN" sz="1400" b="1" dirty="0">
                <a:latin typeface="Helvetica Light" panose="020B0403020202020204" pitchFamily="34" charset="0"/>
              </a:rPr>
              <a:t>Banpais</a:t>
            </a:r>
            <a:r>
              <a:rPr lang="es-HN" sz="1200" dirty="0">
                <a:latin typeface="Helvetica Light" panose="020B0403020202020204" pitchFamily="34" charset="0"/>
              </a:rPr>
              <a:t> ocupa el primer lugar en el segmento de productos bancarios orientados a préstamos para vivienda, con una destacada participación del 75% en el SOI. </a:t>
            </a:r>
          </a:p>
          <a:p>
            <a:pPr marL="285750" indent="-285750">
              <a:buFont typeface="Arial" panose="020B0604020202020204" pitchFamily="34" charset="0"/>
              <a:buChar char="•"/>
            </a:pPr>
            <a:r>
              <a:rPr lang="es-HN" sz="1200" dirty="0">
                <a:latin typeface="Helvetica Light" panose="020B0403020202020204" pitchFamily="34" charset="0"/>
              </a:rPr>
              <a:t>Continúa promocionando su campaña "La llave de tu lugar feliz", que ha tenido activa desde 2023. Además, refuerza la campaña con cápsulas informativas que ofrecen consejos sobre la obtención de préstamos para vivienda, concentrando la divulgación principalmente en C5, a través de novelas y noticieros. </a:t>
            </a:r>
          </a:p>
          <a:p>
            <a:pPr marL="171450" indent="-171450">
              <a:buFont typeface="Arial" panose="020B0604020202020204" pitchFamily="34" charset="0"/>
              <a:buChar char="•"/>
            </a:pPr>
            <a:r>
              <a:rPr lang="es-HN" sz="1200" dirty="0">
                <a:latin typeface="Helvetica Light" panose="020B0403020202020204" pitchFamily="34" charset="0"/>
              </a:rPr>
              <a:t>En cuanto a la estrategia de medios, el 85% del presupuesto se canaliza a través de televisión, con una mayor concentración en los canales TVC (76%) y Canal 11. La radio y la publicidad exterior representan el 7% de la mezcla publicitaria cada uno.</a:t>
            </a:r>
          </a:p>
          <a:p>
            <a:endParaRPr lang="en-HN" sz="1200" dirty="0">
              <a:latin typeface="Helvetica Light" panose="020B0403020202020204" pitchFamily="34" charset="0"/>
            </a:endParaRPr>
          </a:p>
        </p:txBody>
      </p:sp>
      <p:graphicFrame>
        <p:nvGraphicFramePr>
          <p:cNvPr id="72" name="Table 10">
            <a:extLst>
              <a:ext uri="{FF2B5EF4-FFF2-40B4-BE49-F238E27FC236}">
                <a16:creationId xmlns:a16="http://schemas.microsoft.com/office/drawing/2014/main" id="{E4C1E130-A533-574B-AA1B-735DDCB5F68F}"/>
              </a:ext>
            </a:extLst>
          </p:cNvPr>
          <p:cNvGraphicFramePr>
            <a:graphicFrameLocks noGrp="1"/>
          </p:cNvGraphicFramePr>
          <p:nvPr>
            <p:extLst>
              <p:ext uri="{D42A27DB-BD31-4B8C-83A1-F6EECF244321}">
                <p14:modId xmlns:p14="http://schemas.microsoft.com/office/powerpoint/2010/main" val="318300746"/>
              </p:ext>
            </p:extLst>
          </p:nvPr>
        </p:nvGraphicFramePr>
        <p:xfrm>
          <a:off x="7012093" y="3120555"/>
          <a:ext cx="1285701" cy="290140"/>
        </p:xfrm>
        <a:graphic>
          <a:graphicData uri="http://schemas.openxmlformats.org/drawingml/2006/table">
            <a:tbl>
              <a:tblPr firstRow="1" bandRow="1">
                <a:tableStyleId>{5C22544A-7EE6-4342-B048-85BDC9FD1C3A}</a:tableStyleId>
              </a:tblPr>
              <a:tblGrid>
                <a:gridCol w="528955">
                  <a:extLst>
                    <a:ext uri="{9D8B030D-6E8A-4147-A177-3AD203B41FA5}">
                      <a16:colId xmlns:a16="http://schemas.microsoft.com/office/drawing/2014/main" val="3519677502"/>
                    </a:ext>
                  </a:extLst>
                </a:gridCol>
                <a:gridCol w="756746">
                  <a:extLst>
                    <a:ext uri="{9D8B030D-6E8A-4147-A177-3AD203B41FA5}">
                      <a16:colId xmlns:a16="http://schemas.microsoft.com/office/drawing/2014/main" val="1387248422"/>
                    </a:ext>
                  </a:extLst>
                </a:gridCol>
              </a:tblGrid>
              <a:tr h="290140">
                <a:tc>
                  <a:txBody>
                    <a:bodyPr/>
                    <a:lstStyle/>
                    <a:p>
                      <a:r>
                        <a:rPr lang="en-US" sz="1200" b="0" i="0" dirty="0">
                          <a:latin typeface="Helvetica Light" panose="020B0403020202020204" pitchFamily="34" charset="0"/>
                        </a:rPr>
                        <a:t>85</a:t>
                      </a:r>
                      <a:r>
                        <a:rPr lang="en-HN" sz="1200" b="0" i="0">
                          <a:latin typeface="Helvetica Light" panose="020B0403020202020204" pitchFamily="34" charset="0"/>
                        </a:rPr>
                        <a:t>%</a:t>
                      </a:r>
                      <a:endParaRPr lang="en-HN" sz="1200" b="0" i="0" dirty="0">
                        <a:latin typeface="Helvetica Light" panose="020B0403020202020204" pitchFamily="34" charset="0"/>
                      </a:endParaRPr>
                    </a:p>
                  </a:txBody>
                  <a:tcPr>
                    <a:solidFill>
                      <a:schemeClr val="tx2"/>
                    </a:solidFill>
                  </a:tcPr>
                </a:tc>
                <a:tc>
                  <a:txBody>
                    <a:bodyPr/>
                    <a:lstStyle/>
                    <a:p>
                      <a:r>
                        <a:rPr lang="en-HN" sz="1200" b="0" i="0">
                          <a:latin typeface="Helvetica Light" panose="020B0403020202020204" pitchFamily="34" charset="0"/>
                        </a:rPr>
                        <a:t>$</a:t>
                      </a:r>
                      <a:r>
                        <a:rPr lang="en-US" sz="1200" b="0" i="0" dirty="0">
                          <a:latin typeface="Helvetica Light" panose="020B0403020202020204" pitchFamily="34" charset="0"/>
                        </a:rPr>
                        <a:t>1,287</a:t>
                      </a:r>
                      <a:r>
                        <a:rPr lang="en-HN" sz="1200" b="0" i="0">
                          <a:latin typeface="Helvetica Light" panose="020B0403020202020204" pitchFamily="34" charset="0"/>
                        </a:rPr>
                        <a:t>K</a:t>
                      </a:r>
                      <a:endParaRPr lang="en-HN" sz="1200" b="0" i="0" dirty="0">
                        <a:latin typeface="Helvetica Light" panose="020B0403020202020204" pitchFamily="34" charset="0"/>
                      </a:endParaRPr>
                    </a:p>
                  </a:txBody>
                  <a:tcPr>
                    <a:solidFill>
                      <a:schemeClr val="tx1">
                        <a:lumMod val="50000"/>
                        <a:lumOff val="50000"/>
                      </a:schemeClr>
                    </a:solidFill>
                  </a:tcPr>
                </a:tc>
                <a:extLst>
                  <a:ext uri="{0D108BD9-81ED-4DB2-BD59-A6C34878D82A}">
                    <a16:rowId xmlns:a16="http://schemas.microsoft.com/office/drawing/2014/main" val="1962469400"/>
                  </a:ext>
                </a:extLst>
              </a:tr>
            </a:tbl>
          </a:graphicData>
        </a:graphic>
      </p:graphicFrame>
      <p:graphicFrame>
        <p:nvGraphicFramePr>
          <p:cNvPr id="74" name="Table 10">
            <a:extLst>
              <a:ext uri="{FF2B5EF4-FFF2-40B4-BE49-F238E27FC236}">
                <a16:creationId xmlns:a16="http://schemas.microsoft.com/office/drawing/2014/main" id="{508823A1-B93A-2645-9078-67C7540CA50E}"/>
              </a:ext>
            </a:extLst>
          </p:cNvPr>
          <p:cNvGraphicFramePr>
            <a:graphicFrameLocks noGrp="1"/>
          </p:cNvGraphicFramePr>
          <p:nvPr>
            <p:extLst>
              <p:ext uri="{D42A27DB-BD31-4B8C-83A1-F6EECF244321}">
                <p14:modId xmlns:p14="http://schemas.microsoft.com/office/powerpoint/2010/main" val="137788878"/>
              </p:ext>
            </p:extLst>
          </p:nvPr>
        </p:nvGraphicFramePr>
        <p:xfrm>
          <a:off x="7012093" y="3972095"/>
          <a:ext cx="1285701" cy="290140"/>
        </p:xfrm>
        <a:graphic>
          <a:graphicData uri="http://schemas.openxmlformats.org/drawingml/2006/table">
            <a:tbl>
              <a:tblPr firstRow="1" bandRow="1">
                <a:tableStyleId>{5C22544A-7EE6-4342-B048-85BDC9FD1C3A}</a:tableStyleId>
              </a:tblPr>
              <a:tblGrid>
                <a:gridCol w="528955">
                  <a:extLst>
                    <a:ext uri="{9D8B030D-6E8A-4147-A177-3AD203B41FA5}">
                      <a16:colId xmlns:a16="http://schemas.microsoft.com/office/drawing/2014/main" val="3519677502"/>
                    </a:ext>
                  </a:extLst>
                </a:gridCol>
                <a:gridCol w="756746">
                  <a:extLst>
                    <a:ext uri="{9D8B030D-6E8A-4147-A177-3AD203B41FA5}">
                      <a16:colId xmlns:a16="http://schemas.microsoft.com/office/drawing/2014/main" val="1387248422"/>
                    </a:ext>
                  </a:extLst>
                </a:gridCol>
              </a:tblGrid>
              <a:tr h="290140">
                <a:tc>
                  <a:txBody>
                    <a:bodyPr/>
                    <a:lstStyle/>
                    <a:p>
                      <a:r>
                        <a:rPr lang="en-US" sz="1200" b="0" i="0" dirty="0">
                          <a:latin typeface="Helvetica Light" panose="020B0403020202020204" pitchFamily="34" charset="0"/>
                        </a:rPr>
                        <a:t>22</a:t>
                      </a:r>
                      <a:r>
                        <a:rPr lang="en-HN" sz="1200" b="0" i="0">
                          <a:latin typeface="Helvetica Light" panose="020B0403020202020204" pitchFamily="34" charset="0"/>
                        </a:rPr>
                        <a:t>%</a:t>
                      </a:r>
                      <a:endParaRPr lang="en-HN" sz="1200" b="0" i="0" dirty="0">
                        <a:latin typeface="Helvetica Light" panose="020B0403020202020204" pitchFamily="34" charset="0"/>
                      </a:endParaRPr>
                    </a:p>
                  </a:txBody>
                  <a:tcPr>
                    <a:solidFill>
                      <a:schemeClr val="tx2"/>
                    </a:solidFill>
                  </a:tcPr>
                </a:tc>
                <a:tc>
                  <a:txBody>
                    <a:bodyPr/>
                    <a:lstStyle/>
                    <a:p>
                      <a:r>
                        <a:rPr lang="en-HN" sz="1200" b="0" i="0">
                          <a:latin typeface="Helvetica Light" panose="020B0403020202020204" pitchFamily="34" charset="0"/>
                        </a:rPr>
                        <a:t>$</a:t>
                      </a:r>
                      <a:r>
                        <a:rPr lang="en-US" sz="1200" b="0" i="0" dirty="0">
                          <a:latin typeface="Helvetica Light" panose="020B0403020202020204" pitchFamily="34" charset="0"/>
                        </a:rPr>
                        <a:t>99</a:t>
                      </a:r>
                      <a:r>
                        <a:rPr lang="en-HN" sz="1200" b="0" i="0">
                          <a:latin typeface="Helvetica Light" panose="020B0403020202020204" pitchFamily="34" charset="0"/>
                        </a:rPr>
                        <a:t>K</a:t>
                      </a:r>
                      <a:endParaRPr lang="en-HN" sz="1200" b="0" i="0" dirty="0">
                        <a:latin typeface="Helvetica Light" panose="020B0403020202020204" pitchFamily="34" charset="0"/>
                      </a:endParaRPr>
                    </a:p>
                  </a:txBody>
                  <a:tcPr>
                    <a:solidFill>
                      <a:schemeClr val="tx1">
                        <a:lumMod val="50000"/>
                        <a:lumOff val="50000"/>
                      </a:schemeClr>
                    </a:solidFill>
                  </a:tcPr>
                </a:tc>
                <a:extLst>
                  <a:ext uri="{0D108BD9-81ED-4DB2-BD59-A6C34878D82A}">
                    <a16:rowId xmlns:a16="http://schemas.microsoft.com/office/drawing/2014/main" val="1962469400"/>
                  </a:ext>
                </a:extLst>
              </a:tr>
            </a:tbl>
          </a:graphicData>
        </a:graphic>
      </p:graphicFrame>
      <p:sp>
        <p:nvSpPr>
          <p:cNvPr id="79" name="TextBox 78">
            <a:extLst>
              <a:ext uri="{FF2B5EF4-FFF2-40B4-BE49-F238E27FC236}">
                <a16:creationId xmlns:a16="http://schemas.microsoft.com/office/drawing/2014/main" id="{70315F9A-5832-2645-B397-0CA26F1F6615}"/>
              </a:ext>
            </a:extLst>
          </p:cNvPr>
          <p:cNvSpPr txBox="1"/>
          <p:nvPr/>
        </p:nvSpPr>
        <p:spPr>
          <a:xfrm>
            <a:off x="6968697" y="3672059"/>
            <a:ext cx="1212191" cy="215444"/>
          </a:xfrm>
          <a:prstGeom prst="rect">
            <a:avLst/>
          </a:prstGeom>
          <a:noFill/>
        </p:spPr>
        <p:txBody>
          <a:bodyPr wrap="none" rtlCol="0">
            <a:spAutoFit/>
          </a:bodyPr>
          <a:lstStyle/>
          <a:p>
            <a:r>
              <a:rPr lang="en-US" sz="800" dirty="0">
                <a:latin typeface="Helvetica Light" panose="020B0403020202020204" pitchFamily="34" charset="0"/>
              </a:rPr>
              <a:t>737</a:t>
            </a:r>
            <a:r>
              <a:rPr lang="en-HN" sz="800">
                <a:latin typeface="Helvetica Light" panose="020B0403020202020204" pitchFamily="34" charset="0"/>
              </a:rPr>
              <a:t> </a:t>
            </a:r>
            <a:r>
              <a:rPr lang="en-HN" sz="800" dirty="0">
                <a:latin typeface="Helvetica Light" panose="020B0403020202020204" pitchFamily="34" charset="0"/>
              </a:rPr>
              <a:t>spots </a:t>
            </a:r>
            <a:r>
              <a:rPr lang="en-HN" sz="800">
                <a:latin typeface="Helvetica Light" panose="020B0403020202020204" pitchFamily="34" charset="0"/>
              </a:rPr>
              <a:t>| </a:t>
            </a:r>
            <a:r>
              <a:rPr lang="en-US" sz="800" dirty="0">
                <a:latin typeface="Helvetica Light" panose="020B0403020202020204" pitchFamily="34" charset="0"/>
              </a:rPr>
              <a:t>3,918 </a:t>
            </a:r>
            <a:r>
              <a:rPr lang="en-HN" sz="800">
                <a:latin typeface="Helvetica Light" panose="020B0403020202020204" pitchFamily="34" charset="0"/>
              </a:rPr>
              <a:t> </a:t>
            </a:r>
            <a:r>
              <a:rPr lang="en-HN" sz="800" dirty="0">
                <a:latin typeface="Helvetica Light" panose="020B0403020202020204" pitchFamily="34" charset="0"/>
              </a:rPr>
              <a:t>trps</a:t>
            </a:r>
          </a:p>
        </p:txBody>
      </p:sp>
      <p:cxnSp>
        <p:nvCxnSpPr>
          <p:cNvPr id="83" name="Straight Connector 82">
            <a:extLst>
              <a:ext uri="{FF2B5EF4-FFF2-40B4-BE49-F238E27FC236}">
                <a16:creationId xmlns:a16="http://schemas.microsoft.com/office/drawing/2014/main" id="{61AAAC51-065C-CF42-8CB9-4FB562647EFF}"/>
              </a:ext>
            </a:extLst>
          </p:cNvPr>
          <p:cNvCxnSpPr/>
          <p:nvPr/>
        </p:nvCxnSpPr>
        <p:spPr>
          <a:xfrm flipV="1">
            <a:off x="6602189" y="3853319"/>
            <a:ext cx="5098043" cy="2939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1A3BEE6-A88C-2C44-A4C8-E139077E5EB5}"/>
              </a:ext>
            </a:extLst>
          </p:cNvPr>
          <p:cNvCxnSpPr/>
          <p:nvPr/>
        </p:nvCxnSpPr>
        <p:spPr>
          <a:xfrm flipV="1">
            <a:off x="6602189" y="4797638"/>
            <a:ext cx="5098043" cy="2939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E36FDD9-D327-664A-A2BB-742A95202818}"/>
              </a:ext>
            </a:extLst>
          </p:cNvPr>
          <p:cNvCxnSpPr>
            <a:cxnSpLocks/>
          </p:cNvCxnSpPr>
          <p:nvPr/>
        </p:nvCxnSpPr>
        <p:spPr>
          <a:xfrm flipV="1">
            <a:off x="402831" y="3013413"/>
            <a:ext cx="11375175" cy="12177"/>
          </a:xfrm>
          <a:prstGeom prst="line">
            <a:avLst/>
          </a:prstGeom>
          <a:ln>
            <a:solidFill>
              <a:schemeClr val="tx2">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E1495351-1D07-E24F-84D6-3EDE06179065}"/>
              </a:ext>
            </a:extLst>
          </p:cNvPr>
          <p:cNvSpPr txBox="1"/>
          <p:nvPr/>
        </p:nvSpPr>
        <p:spPr>
          <a:xfrm>
            <a:off x="10841809" y="636435"/>
            <a:ext cx="1311578" cy="323165"/>
          </a:xfrm>
          <a:prstGeom prst="rect">
            <a:avLst/>
          </a:prstGeom>
          <a:noFill/>
        </p:spPr>
        <p:txBody>
          <a:bodyPr wrap="none" rtlCol="0">
            <a:spAutoFit/>
          </a:bodyPr>
          <a:lstStyle/>
          <a:p>
            <a:r>
              <a:rPr lang="en-US" sz="1500" dirty="0" err="1">
                <a:latin typeface="Helvetica Light" panose="020B0403020202020204" pitchFamily="34" charset="0"/>
              </a:rPr>
              <a:t>ene-jun</a:t>
            </a:r>
            <a:r>
              <a:rPr lang="en-US" sz="1500" dirty="0">
                <a:latin typeface="Helvetica Light" panose="020B0403020202020204" pitchFamily="34" charset="0"/>
              </a:rPr>
              <a:t> </a:t>
            </a:r>
            <a:r>
              <a:rPr lang="en-HN" sz="1500">
                <a:latin typeface="Helvetica Light" panose="020B0403020202020204" pitchFamily="34" charset="0"/>
              </a:rPr>
              <a:t>202</a:t>
            </a:r>
            <a:r>
              <a:rPr lang="en-US" sz="1500" dirty="0">
                <a:latin typeface="Helvetica Light" panose="020B0403020202020204" pitchFamily="34" charset="0"/>
              </a:rPr>
              <a:t>4</a:t>
            </a:r>
            <a:endParaRPr lang="en-HN" sz="1500" dirty="0">
              <a:latin typeface="Helvetica Light" panose="020B0403020202020204" pitchFamily="34" charset="0"/>
            </a:endParaRPr>
          </a:p>
        </p:txBody>
      </p:sp>
      <p:cxnSp>
        <p:nvCxnSpPr>
          <p:cNvPr id="88" name="Straight Connector 87">
            <a:extLst>
              <a:ext uri="{FF2B5EF4-FFF2-40B4-BE49-F238E27FC236}">
                <a16:creationId xmlns:a16="http://schemas.microsoft.com/office/drawing/2014/main" id="{B4CA06F4-BF57-B341-A3D1-8C54724F6B1B}"/>
              </a:ext>
            </a:extLst>
          </p:cNvPr>
          <p:cNvCxnSpPr>
            <a:cxnSpLocks/>
          </p:cNvCxnSpPr>
          <p:nvPr/>
        </p:nvCxnSpPr>
        <p:spPr>
          <a:xfrm flipV="1">
            <a:off x="402831" y="3013413"/>
            <a:ext cx="11375175" cy="12177"/>
          </a:xfrm>
          <a:prstGeom prst="line">
            <a:avLst/>
          </a:prstGeom>
          <a:ln>
            <a:solidFill>
              <a:schemeClr val="tx2">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0FFF9C-97B9-4B45-96F7-BA294D5DB64F}"/>
              </a:ext>
            </a:extLst>
          </p:cNvPr>
          <p:cNvCxnSpPr>
            <a:cxnSpLocks/>
          </p:cNvCxnSpPr>
          <p:nvPr/>
        </p:nvCxnSpPr>
        <p:spPr>
          <a:xfrm flipH="1">
            <a:off x="5971311" y="3051353"/>
            <a:ext cx="11390" cy="3469152"/>
          </a:xfrm>
          <a:prstGeom prst="line">
            <a:avLst/>
          </a:prstGeom>
          <a:ln>
            <a:solidFill>
              <a:schemeClr val="tx1">
                <a:lumMod val="50000"/>
                <a:lumOff val="50000"/>
              </a:schemeClr>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8A16720F-378B-8DE2-E8AA-6A30CB2693D3}"/>
              </a:ext>
            </a:extLst>
          </p:cNvPr>
          <p:cNvGraphicFramePr/>
          <p:nvPr>
            <p:extLst>
              <p:ext uri="{D42A27DB-BD31-4B8C-83A1-F6EECF244321}">
                <p14:modId xmlns:p14="http://schemas.microsoft.com/office/powerpoint/2010/main" val="992706172"/>
              </p:ext>
            </p:extLst>
          </p:nvPr>
        </p:nvGraphicFramePr>
        <p:xfrm>
          <a:off x="314154" y="3087971"/>
          <a:ext cx="5709859" cy="3343339"/>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7753ADC0-C736-39FC-4A5B-9D77F7E7EE61}"/>
              </a:ext>
            </a:extLst>
          </p:cNvPr>
          <p:cNvSpPr txBox="1"/>
          <p:nvPr/>
        </p:nvSpPr>
        <p:spPr>
          <a:xfrm>
            <a:off x="6968697" y="4610013"/>
            <a:ext cx="724878" cy="215444"/>
          </a:xfrm>
          <a:prstGeom prst="rect">
            <a:avLst/>
          </a:prstGeom>
          <a:noFill/>
        </p:spPr>
        <p:txBody>
          <a:bodyPr wrap="none" rtlCol="0">
            <a:spAutoFit/>
          </a:bodyPr>
          <a:lstStyle/>
          <a:p>
            <a:r>
              <a:rPr lang="en-US" sz="800" dirty="0">
                <a:latin typeface="Helvetica Light" panose="020B0403020202020204" pitchFamily="34" charset="0"/>
              </a:rPr>
              <a:t>4,827</a:t>
            </a:r>
            <a:r>
              <a:rPr lang="en-HN" sz="800">
                <a:latin typeface="Helvetica Light" panose="020B0403020202020204" pitchFamily="34" charset="0"/>
              </a:rPr>
              <a:t> </a:t>
            </a:r>
            <a:r>
              <a:rPr lang="en-HN" sz="800" dirty="0">
                <a:latin typeface="Helvetica Light" panose="020B0403020202020204" pitchFamily="34" charset="0"/>
              </a:rPr>
              <a:t>spots</a:t>
            </a:r>
          </a:p>
        </p:txBody>
      </p:sp>
      <p:pic>
        <p:nvPicPr>
          <p:cNvPr id="18" name="Picture 17">
            <a:extLst>
              <a:ext uri="{FF2B5EF4-FFF2-40B4-BE49-F238E27FC236}">
                <a16:creationId xmlns:a16="http://schemas.microsoft.com/office/drawing/2014/main" id="{9694B034-B8CB-DFA5-AC23-16BD9D08917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8980" y="6342006"/>
            <a:ext cx="1046120" cy="357000"/>
          </a:xfrm>
          <a:prstGeom prst="rect">
            <a:avLst/>
          </a:prstGeom>
        </p:spPr>
      </p:pic>
      <p:graphicFrame>
        <p:nvGraphicFramePr>
          <p:cNvPr id="5" name="Gráfico 4">
            <a:extLst>
              <a:ext uri="{FF2B5EF4-FFF2-40B4-BE49-F238E27FC236}">
                <a16:creationId xmlns:a16="http://schemas.microsoft.com/office/drawing/2014/main" id="{31C01B90-0B55-6A4A-8DD1-8F59D0DE59A4}"/>
              </a:ext>
            </a:extLst>
          </p:cNvPr>
          <p:cNvGraphicFramePr/>
          <p:nvPr>
            <p:extLst>
              <p:ext uri="{D42A27DB-BD31-4B8C-83A1-F6EECF244321}">
                <p14:modId xmlns:p14="http://schemas.microsoft.com/office/powerpoint/2010/main" val="390794804"/>
              </p:ext>
            </p:extLst>
          </p:nvPr>
        </p:nvGraphicFramePr>
        <p:xfrm>
          <a:off x="24034" y="1031851"/>
          <a:ext cx="6205316" cy="191918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Chart 11">
            <a:extLst>
              <a:ext uri="{FF2B5EF4-FFF2-40B4-BE49-F238E27FC236}">
                <a16:creationId xmlns:a16="http://schemas.microsoft.com/office/drawing/2014/main" id="{66C7183D-BA9A-C849-85EA-9663ED18D758}"/>
              </a:ext>
            </a:extLst>
          </p:cNvPr>
          <p:cNvGraphicFramePr/>
          <p:nvPr>
            <p:extLst>
              <p:ext uri="{D42A27DB-BD31-4B8C-83A1-F6EECF244321}">
                <p14:modId xmlns:p14="http://schemas.microsoft.com/office/powerpoint/2010/main" val="1529134847"/>
              </p:ext>
            </p:extLst>
          </p:nvPr>
        </p:nvGraphicFramePr>
        <p:xfrm>
          <a:off x="6515235" y="5033935"/>
          <a:ext cx="5218637" cy="117555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7" name="Table 10">
            <a:extLst>
              <a:ext uri="{FF2B5EF4-FFF2-40B4-BE49-F238E27FC236}">
                <a16:creationId xmlns:a16="http://schemas.microsoft.com/office/drawing/2014/main" id="{C11E81A8-1FEE-8840-A90A-A9FC40BE2BBC}"/>
              </a:ext>
            </a:extLst>
          </p:cNvPr>
          <p:cNvGraphicFramePr>
            <a:graphicFrameLocks noGrp="1"/>
          </p:cNvGraphicFramePr>
          <p:nvPr>
            <p:extLst>
              <p:ext uri="{D42A27DB-BD31-4B8C-83A1-F6EECF244321}">
                <p14:modId xmlns:p14="http://schemas.microsoft.com/office/powerpoint/2010/main" val="217882654"/>
              </p:ext>
            </p:extLst>
          </p:nvPr>
        </p:nvGraphicFramePr>
        <p:xfrm>
          <a:off x="7008682" y="4904611"/>
          <a:ext cx="1285701" cy="290140"/>
        </p:xfrm>
        <a:graphic>
          <a:graphicData uri="http://schemas.openxmlformats.org/drawingml/2006/table">
            <a:tbl>
              <a:tblPr firstRow="1" bandRow="1">
                <a:tableStyleId>{5C22544A-7EE6-4342-B048-85BDC9FD1C3A}</a:tableStyleId>
              </a:tblPr>
              <a:tblGrid>
                <a:gridCol w="528955">
                  <a:extLst>
                    <a:ext uri="{9D8B030D-6E8A-4147-A177-3AD203B41FA5}">
                      <a16:colId xmlns:a16="http://schemas.microsoft.com/office/drawing/2014/main" val="3519677502"/>
                    </a:ext>
                  </a:extLst>
                </a:gridCol>
                <a:gridCol w="756746">
                  <a:extLst>
                    <a:ext uri="{9D8B030D-6E8A-4147-A177-3AD203B41FA5}">
                      <a16:colId xmlns:a16="http://schemas.microsoft.com/office/drawing/2014/main" val="1387248422"/>
                    </a:ext>
                  </a:extLst>
                </a:gridCol>
              </a:tblGrid>
              <a:tr h="290140">
                <a:tc>
                  <a:txBody>
                    <a:bodyPr/>
                    <a:lstStyle/>
                    <a:p>
                      <a:r>
                        <a:rPr lang="en-US" sz="1200" b="0" i="0" dirty="0">
                          <a:latin typeface="Helvetica Light" panose="020B0403020202020204" pitchFamily="34" charset="0"/>
                        </a:rPr>
                        <a:t>7</a:t>
                      </a:r>
                      <a:r>
                        <a:rPr lang="en-HN" sz="1200" b="0" i="0">
                          <a:latin typeface="Helvetica Light" panose="020B0403020202020204" pitchFamily="34" charset="0"/>
                        </a:rPr>
                        <a:t>%</a:t>
                      </a:r>
                      <a:endParaRPr lang="en-HN" sz="1200" b="0" i="0" dirty="0">
                        <a:latin typeface="Helvetica Light" panose="020B0403020202020204" pitchFamily="34" charset="0"/>
                      </a:endParaRPr>
                    </a:p>
                  </a:txBody>
                  <a:tcPr>
                    <a:solidFill>
                      <a:schemeClr val="tx2"/>
                    </a:solidFill>
                  </a:tcPr>
                </a:tc>
                <a:tc>
                  <a:txBody>
                    <a:bodyPr/>
                    <a:lstStyle/>
                    <a:p>
                      <a:r>
                        <a:rPr lang="en-HN" sz="1200" b="0" i="0">
                          <a:latin typeface="Helvetica Light" panose="020B0403020202020204" pitchFamily="34" charset="0"/>
                        </a:rPr>
                        <a:t>$</a:t>
                      </a:r>
                      <a:r>
                        <a:rPr lang="en-US" sz="1200" b="0" i="0" dirty="0">
                          <a:latin typeface="Helvetica Light" panose="020B0403020202020204" pitchFamily="34" charset="0"/>
                        </a:rPr>
                        <a:t>111</a:t>
                      </a:r>
                      <a:r>
                        <a:rPr lang="en-HN" sz="1200" b="0" i="0">
                          <a:latin typeface="Helvetica Light" panose="020B0403020202020204" pitchFamily="34" charset="0"/>
                        </a:rPr>
                        <a:t>K</a:t>
                      </a:r>
                      <a:endParaRPr lang="en-HN" sz="1200" b="0" i="0" dirty="0">
                        <a:latin typeface="Helvetica Light" panose="020B0403020202020204" pitchFamily="34" charset="0"/>
                      </a:endParaRPr>
                    </a:p>
                  </a:txBody>
                  <a:tcPr>
                    <a:solidFill>
                      <a:schemeClr val="tx1">
                        <a:lumMod val="50000"/>
                        <a:lumOff val="50000"/>
                      </a:schemeClr>
                    </a:solidFill>
                  </a:tcPr>
                </a:tc>
                <a:extLst>
                  <a:ext uri="{0D108BD9-81ED-4DB2-BD59-A6C34878D82A}">
                    <a16:rowId xmlns:a16="http://schemas.microsoft.com/office/drawing/2014/main" val="1962469400"/>
                  </a:ext>
                </a:extLst>
              </a:tr>
            </a:tbl>
          </a:graphicData>
        </a:graphic>
      </p:graphicFrame>
      <p:graphicFrame>
        <p:nvGraphicFramePr>
          <p:cNvPr id="38" name="Chart 11">
            <a:extLst>
              <a:ext uri="{FF2B5EF4-FFF2-40B4-BE49-F238E27FC236}">
                <a16:creationId xmlns:a16="http://schemas.microsoft.com/office/drawing/2014/main" id="{F7A9F2DD-E8F3-484E-9484-65628468E77B}"/>
              </a:ext>
            </a:extLst>
          </p:cNvPr>
          <p:cNvGraphicFramePr/>
          <p:nvPr>
            <p:extLst>
              <p:ext uri="{D42A27DB-BD31-4B8C-83A1-F6EECF244321}">
                <p14:modId xmlns:p14="http://schemas.microsoft.com/office/powerpoint/2010/main" val="2811411726"/>
              </p:ext>
            </p:extLst>
          </p:nvPr>
        </p:nvGraphicFramePr>
        <p:xfrm>
          <a:off x="6515235" y="5932729"/>
          <a:ext cx="5218637" cy="1175553"/>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9" name="Table 10">
            <a:extLst>
              <a:ext uri="{FF2B5EF4-FFF2-40B4-BE49-F238E27FC236}">
                <a16:creationId xmlns:a16="http://schemas.microsoft.com/office/drawing/2014/main" id="{300DB149-A74B-D844-AE64-144BB259DAF1}"/>
              </a:ext>
            </a:extLst>
          </p:cNvPr>
          <p:cNvGraphicFramePr>
            <a:graphicFrameLocks noGrp="1"/>
          </p:cNvGraphicFramePr>
          <p:nvPr>
            <p:extLst>
              <p:ext uri="{D42A27DB-BD31-4B8C-83A1-F6EECF244321}">
                <p14:modId xmlns:p14="http://schemas.microsoft.com/office/powerpoint/2010/main" val="379920307"/>
              </p:ext>
            </p:extLst>
          </p:nvPr>
        </p:nvGraphicFramePr>
        <p:xfrm>
          <a:off x="7008682" y="5788311"/>
          <a:ext cx="1285701" cy="290140"/>
        </p:xfrm>
        <a:graphic>
          <a:graphicData uri="http://schemas.openxmlformats.org/drawingml/2006/table">
            <a:tbl>
              <a:tblPr firstRow="1" bandRow="1">
                <a:tableStyleId>{5C22544A-7EE6-4342-B048-85BDC9FD1C3A}</a:tableStyleId>
              </a:tblPr>
              <a:tblGrid>
                <a:gridCol w="528955">
                  <a:extLst>
                    <a:ext uri="{9D8B030D-6E8A-4147-A177-3AD203B41FA5}">
                      <a16:colId xmlns:a16="http://schemas.microsoft.com/office/drawing/2014/main" val="3519677502"/>
                    </a:ext>
                  </a:extLst>
                </a:gridCol>
                <a:gridCol w="756746">
                  <a:extLst>
                    <a:ext uri="{9D8B030D-6E8A-4147-A177-3AD203B41FA5}">
                      <a16:colId xmlns:a16="http://schemas.microsoft.com/office/drawing/2014/main" val="1387248422"/>
                    </a:ext>
                  </a:extLst>
                </a:gridCol>
              </a:tblGrid>
              <a:tr h="290140">
                <a:tc>
                  <a:txBody>
                    <a:bodyPr/>
                    <a:lstStyle/>
                    <a:p>
                      <a:r>
                        <a:rPr lang="en-US" sz="1200" b="0" i="0" dirty="0">
                          <a:latin typeface="Helvetica Light" panose="020B0403020202020204" pitchFamily="34" charset="0"/>
                        </a:rPr>
                        <a:t>1</a:t>
                      </a:r>
                      <a:r>
                        <a:rPr lang="en-HN" sz="1200" b="0" i="0">
                          <a:latin typeface="Helvetica Light" panose="020B0403020202020204" pitchFamily="34" charset="0"/>
                        </a:rPr>
                        <a:t>%</a:t>
                      </a:r>
                      <a:endParaRPr lang="en-HN" sz="1200" b="0" i="0" dirty="0">
                        <a:latin typeface="Helvetica Light" panose="020B0403020202020204" pitchFamily="34" charset="0"/>
                      </a:endParaRPr>
                    </a:p>
                  </a:txBody>
                  <a:tcPr>
                    <a:solidFill>
                      <a:schemeClr val="tx2"/>
                    </a:solidFill>
                  </a:tcPr>
                </a:tc>
                <a:tc>
                  <a:txBody>
                    <a:bodyPr/>
                    <a:lstStyle/>
                    <a:p>
                      <a:r>
                        <a:rPr lang="en-HN" sz="1200" b="0" i="0">
                          <a:latin typeface="Helvetica Light" panose="020B0403020202020204" pitchFamily="34" charset="0"/>
                        </a:rPr>
                        <a:t>$</a:t>
                      </a:r>
                      <a:r>
                        <a:rPr lang="en-US" sz="1200" b="0" i="0" dirty="0">
                          <a:latin typeface="Helvetica Light" panose="020B0403020202020204" pitchFamily="34" charset="0"/>
                        </a:rPr>
                        <a:t>13</a:t>
                      </a:r>
                      <a:r>
                        <a:rPr lang="en-HN" sz="1200" b="0" i="0">
                          <a:latin typeface="Helvetica Light" panose="020B0403020202020204" pitchFamily="34" charset="0"/>
                        </a:rPr>
                        <a:t>K</a:t>
                      </a:r>
                      <a:endParaRPr lang="en-HN" sz="1200" b="0" i="0" dirty="0">
                        <a:latin typeface="Helvetica Light" panose="020B0403020202020204" pitchFamily="34" charset="0"/>
                      </a:endParaRPr>
                    </a:p>
                  </a:txBody>
                  <a:tcPr>
                    <a:solidFill>
                      <a:schemeClr val="tx1">
                        <a:lumMod val="50000"/>
                        <a:lumOff val="50000"/>
                      </a:schemeClr>
                    </a:solidFill>
                  </a:tcPr>
                </a:tc>
                <a:extLst>
                  <a:ext uri="{0D108BD9-81ED-4DB2-BD59-A6C34878D82A}">
                    <a16:rowId xmlns:a16="http://schemas.microsoft.com/office/drawing/2014/main" val="1962469400"/>
                  </a:ext>
                </a:extLst>
              </a:tr>
            </a:tbl>
          </a:graphicData>
        </a:graphic>
      </p:graphicFrame>
      <p:sp>
        <p:nvSpPr>
          <p:cNvPr id="40" name="TextBox 15">
            <a:extLst>
              <a:ext uri="{FF2B5EF4-FFF2-40B4-BE49-F238E27FC236}">
                <a16:creationId xmlns:a16="http://schemas.microsoft.com/office/drawing/2014/main" id="{10B26B6D-D575-1C4A-BEA6-13B8AB220A8B}"/>
              </a:ext>
            </a:extLst>
          </p:cNvPr>
          <p:cNvSpPr txBox="1"/>
          <p:nvPr/>
        </p:nvSpPr>
        <p:spPr>
          <a:xfrm>
            <a:off x="7008682" y="5531051"/>
            <a:ext cx="591829" cy="215444"/>
          </a:xfrm>
          <a:prstGeom prst="rect">
            <a:avLst/>
          </a:prstGeom>
          <a:noFill/>
        </p:spPr>
        <p:txBody>
          <a:bodyPr wrap="none" rtlCol="0">
            <a:spAutoFit/>
          </a:bodyPr>
          <a:lstStyle/>
          <a:p>
            <a:r>
              <a:rPr lang="en-US" sz="800" dirty="0">
                <a:latin typeface="Helvetica Light" panose="020B0403020202020204" pitchFamily="34" charset="0"/>
              </a:rPr>
              <a:t>59</a:t>
            </a:r>
            <a:r>
              <a:rPr lang="en-HN" sz="800">
                <a:latin typeface="Helvetica Light" panose="020B0403020202020204" pitchFamily="34" charset="0"/>
              </a:rPr>
              <a:t> </a:t>
            </a:r>
            <a:r>
              <a:rPr lang="en-US" sz="800" dirty="0" err="1">
                <a:latin typeface="Helvetica Light" panose="020B0403020202020204" pitchFamily="34" charset="0"/>
              </a:rPr>
              <a:t>vallas</a:t>
            </a:r>
            <a:endParaRPr lang="en-HN" sz="800" dirty="0">
              <a:latin typeface="Helvetica Light" panose="020B0403020202020204" pitchFamily="34" charset="0"/>
            </a:endParaRPr>
          </a:p>
        </p:txBody>
      </p:sp>
      <p:graphicFrame>
        <p:nvGraphicFramePr>
          <p:cNvPr id="2" name="Tabla 6">
            <a:extLst>
              <a:ext uri="{FF2B5EF4-FFF2-40B4-BE49-F238E27FC236}">
                <a16:creationId xmlns:a16="http://schemas.microsoft.com/office/drawing/2014/main" id="{FAE125B6-259B-2547-BEBA-B5AE22970474}"/>
              </a:ext>
            </a:extLst>
          </p:cNvPr>
          <p:cNvGraphicFramePr>
            <a:graphicFrameLocks noGrp="1"/>
          </p:cNvGraphicFramePr>
          <p:nvPr>
            <p:extLst>
              <p:ext uri="{D42A27DB-BD31-4B8C-83A1-F6EECF244321}">
                <p14:modId xmlns:p14="http://schemas.microsoft.com/office/powerpoint/2010/main" val="1514287916"/>
              </p:ext>
            </p:extLst>
          </p:nvPr>
        </p:nvGraphicFramePr>
        <p:xfrm>
          <a:off x="4762618" y="760535"/>
          <a:ext cx="1293088" cy="571736"/>
        </p:xfrm>
        <a:graphic>
          <a:graphicData uri="http://schemas.openxmlformats.org/drawingml/2006/table">
            <a:tbl>
              <a:tblPr firstRow="1" bandRow="1">
                <a:tableStyleId>{B301B821-A1FF-4177-AEE7-76D212191A09}</a:tableStyleId>
              </a:tblPr>
              <a:tblGrid>
                <a:gridCol w="646544">
                  <a:extLst>
                    <a:ext uri="{9D8B030D-6E8A-4147-A177-3AD203B41FA5}">
                      <a16:colId xmlns:a16="http://schemas.microsoft.com/office/drawing/2014/main" val="2800434246"/>
                    </a:ext>
                  </a:extLst>
                </a:gridCol>
                <a:gridCol w="646544">
                  <a:extLst>
                    <a:ext uri="{9D8B030D-6E8A-4147-A177-3AD203B41FA5}">
                      <a16:colId xmlns:a16="http://schemas.microsoft.com/office/drawing/2014/main" val="3784070757"/>
                    </a:ext>
                  </a:extLst>
                </a:gridCol>
              </a:tblGrid>
              <a:tr h="285868">
                <a:tc>
                  <a:txBody>
                    <a:bodyPr/>
                    <a:lstStyle/>
                    <a:p>
                      <a:pPr algn="ctr"/>
                      <a:r>
                        <a:rPr lang="es-HN" sz="1200" b="0" i="0" dirty="0">
                          <a:latin typeface="Helvetica Light" panose="020B0403020202020204" pitchFamily="34" charset="0"/>
                        </a:rPr>
                        <a:t>2024</a:t>
                      </a:r>
                    </a:p>
                  </a:txBody>
                  <a:tcPr anchor="ctr"/>
                </a:tc>
                <a:tc>
                  <a:txBody>
                    <a:bodyPr/>
                    <a:lstStyle/>
                    <a:p>
                      <a:pPr algn="ctr"/>
                      <a:r>
                        <a:rPr lang="es-HN" sz="1200" b="0" i="0" dirty="0">
                          <a:latin typeface="Helvetica Light" panose="020B0403020202020204" pitchFamily="34" charset="0"/>
                        </a:rPr>
                        <a:t>$1,511</a:t>
                      </a:r>
                    </a:p>
                  </a:txBody>
                  <a:tcPr anchor="ctr"/>
                </a:tc>
                <a:extLst>
                  <a:ext uri="{0D108BD9-81ED-4DB2-BD59-A6C34878D82A}">
                    <a16:rowId xmlns:a16="http://schemas.microsoft.com/office/drawing/2014/main" val="3656858356"/>
                  </a:ext>
                </a:extLst>
              </a:tr>
              <a:tr h="285868">
                <a:tc>
                  <a:txBody>
                    <a:bodyPr/>
                    <a:lstStyle/>
                    <a:p>
                      <a:pPr algn="ctr"/>
                      <a:r>
                        <a:rPr lang="es-HN" sz="1200" b="0" i="0" dirty="0">
                          <a:latin typeface="Helvetica Light" panose="020B0403020202020204" pitchFamily="34" charset="0"/>
                        </a:rPr>
                        <a:t>2023</a:t>
                      </a:r>
                    </a:p>
                  </a:txBody>
                  <a:tcPr anchor="ctr"/>
                </a:tc>
                <a:tc>
                  <a:txBody>
                    <a:bodyPr/>
                    <a:lstStyle/>
                    <a:p>
                      <a:pPr algn="ctr"/>
                      <a:r>
                        <a:rPr lang="es-HN" sz="1200" b="0" i="0" dirty="0">
                          <a:latin typeface="Helvetica Light" panose="020B0403020202020204" pitchFamily="34" charset="0"/>
                        </a:rPr>
                        <a:t>$593K</a:t>
                      </a:r>
                    </a:p>
                  </a:txBody>
                  <a:tcPr anchor="ctr"/>
                </a:tc>
                <a:extLst>
                  <a:ext uri="{0D108BD9-81ED-4DB2-BD59-A6C34878D82A}">
                    <a16:rowId xmlns:a16="http://schemas.microsoft.com/office/drawing/2014/main" val="1708779597"/>
                  </a:ext>
                </a:extLst>
              </a:tr>
            </a:tbl>
          </a:graphicData>
        </a:graphic>
      </p:graphicFrame>
      <p:cxnSp>
        <p:nvCxnSpPr>
          <p:cNvPr id="35" name="Straight Connector 83">
            <a:extLst>
              <a:ext uri="{FF2B5EF4-FFF2-40B4-BE49-F238E27FC236}">
                <a16:creationId xmlns:a16="http://schemas.microsoft.com/office/drawing/2014/main" id="{92698348-C1D6-3A48-892E-60622B0B0EC4}"/>
              </a:ext>
            </a:extLst>
          </p:cNvPr>
          <p:cNvCxnSpPr/>
          <p:nvPr/>
        </p:nvCxnSpPr>
        <p:spPr>
          <a:xfrm flipV="1">
            <a:off x="6602189" y="5702349"/>
            <a:ext cx="5098043" cy="2939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4D471E90-9710-D342-9207-F722CBA746E3}"/>
              </a:ext>
            </a:extLst>
          </p:cNvPr>
          <p:cNvSpPr txBox="1"/>
          <p:nvPr/>
        </p:nvSpPr>
        <p:spPr>
          <a:xfrm>
            <a:off x="760450" y="991538"/>
            <a:ext cx="1269899" cy="246221"/>
          </a:xfrm>
          <a:prstGeom prst="rect">
            <a:avLst/>
          </a:prstGeom>
          <a:solidFill>
            <a:schemeClr val="tx2">
              <a:lumMod val="10000"/>
              <a:lumOff val="90000"/>
            </a:schemeClr>
          </a:solidFill>
        </p:spPr>
        <p:txBody>
          <a:bodyPr wrap="none" rtlCol="0">
            <a:spAutoFit/>
          </a:bodyPr>
          <a:lstStyle/>
          <a:p>
            <a:r>
              <a:rPr lang="es-HN" sz="1000" dirty="0">
                <a:latin typeface="Helvetica Light" panose="020B0403020202020204" pitchFamily="34" charset="0"/>
              </a:rPr>
              <a:t>Capsulas consejos</a:t>
            </a:r>
          </a:p>
        </p:txBody>
      </p:sp>
      <p:sp>
        <p:nvSpPr>
          <p:cNvPr id="10" name="Flecha arriba 9">
            <a:extLst>
              <a:ext uri="{FF2B5EF4-FFF2-40B4-BE49-F238E27FC236}">
                <a16:creationId xmlns:a16="http://schemas.microsoft.com/office/drawing/2014/main" id="{01FEBB26-1DDA-B94C-8852-1B2CFEE86565}"/>
              </a:ext>
            </a:extLst>
          </p:cNvPr>
          <p:cNvSpPr/>
          <p:nvPr/>
        </p:nvSpPr>
        <p:spPr>
          <a:xfrm>
            <a:off x="4340501" y="814726"/>
            <a:ext cx="213767" cy="223194"/>
          </a:xfrm>
          <a:prstGeom prst="upArrow">
            <a:avLst/>
          </a:prstGeom>
          <a:solidFill>
            <a:srgbClr val="2C7F0E"/>
          </a:solidFill>
          <a:ln>
            <a:solidFill>
              <a:srgbClr val="2C7F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11" name="CuadroTexto 10">
            <a:extLst>
              <a:ext uri="{FF2B5EF4-FFF2-40B4-BE49-F238E27FC236}">
                <a16:creationId xmlns:a16="http://schemas.microsoft.com/office/drawing/2014/main" id="{703A8163-3671-0840-BE73-BA3119FD69A4}"/>
              </a:ext>
            </a:extLst>
          </p:cNvPr>
          <p:cNvSpPr txBox="1"/>
          <p:nvPr/>
        </p:nvSpPr>
        <p:spPr>
          <a:xfrm>
            <a:off x="4192117" y="1055272"/>
            <a:ext cx="643125" cy="307777"/>
          </a:xfrm>
          <a:prstGeom prst="rect">
            <a:avLst/>
          </a:prstGeom>
          <a:noFill/>
        </p:spPr>
        <p:txBody>
          <a:bodyPr wrap="none" rtlCol="0">
            <a:spAutoFit/>
          </a:bodyPr>
          <a:lstStyle/>
          <a:p>
            <a:r>
              <a:rPr lang="es-HN" sz="1400" b="1" dirty="0">
                <a:latin typeface="HELVETICA LIGHT" panose="020B0403020202020204" pitchFamily="34" charset="0"/>
              </a:rPr>
              <a:t>154%</a:t>
            </a:r>
          </a:p>
        </p:txBody>
      </p:sp>
      <p:sp>
        <p:nvSpPr>
          <p:cNvPr id="41" name="TextBox 20">
            <a:extLst>
              <a:ext uri="{FF2B5EF4-FFF2-40B4-BE49-F238E27FC236}">
                <a16:creationId xmlns:a16="http://schemas.microsoft.com/office/drawing/2014/main" id="{9A7C1867-BB7A-6340-9092-EDAE4FB548F0}"/>
              </a:ext>
            </a:extLst>
          </p:cNvPr>
          <p:cNvSpPr txBox="1"/>
          <p:nvPr/>
        </p:nvSpPr>
        <p:spPr>
          <a:xfrm>
            <a:off x="5428413" y="6538884"/>
            <a:ext cx="1776448" cy="215444"/>
          </a:xfrm>
          <a:prstGeom prst="rect">
            <a:avLst/>
          </a:prstGeom>
          <a:noFill/>
          <a:ln w="6350">
            <a:noFill/>
            <a:prstDash val="sysDot"/>
          </a:ln>
        </p:spPr>
        <p:txBody>
          <a:bodyPr wrap="none" rtlCol="0">
            <a:spAutoFit/>
          </a:bodyPr>
          <a:lstStyle/>
          <a:p>
            <a:r>
              <a:rPr lang="en-US" sz="800" i="1" dirty="0">
                <a:solidFill>
                  <a:schemeClr val="tx1">
                    <a:lumMod val="85000"/>
                    <a:lumOff val="15000"/>
                  </a:schemeClr>
                </a:solidFill>
                <a:latin typeface="Helvetica Light" panose="020B0403020202020204" pitchFamily="34" charset="0"/>
              </a:rPr>
              <a:t>Fuente : </a:t>
            </a:r>
            <a:r>
              <a:rPr lang="en-US" sz="800" i="1" dirty="0" err="1">
                <a:solidFill>
                  <a:schemeClr val="tx1">
                    <a:lumMod val="85000"/>
                    <a:lumOff val="15000"/>
                  </a:schemeClr>
                </a:solidFill>
                <a:latin typeface="Helvetica Light" panose="020B0403020202020204" pitchFamily="34" charset="0"/>
              </a:rPr>
              <a:t>Publisearch</a:t>
            </a:r>
            <a:r>
              <a:rPr lang="en-US" sz="800" i="1" dirty="0">
                <a:solidFill>
                  <a:schemeClr val="tx1">
                    <a:lumMod val="85000"/>
                    <a:lumOff val="15000"/>
                  </a:schemeClr>
                </a:solidFill>
                <a:latin typeface="Helvetica Light" panose="020B0403020202020204" pitchFamily="34" charset="0"/>
              </a:rPr>
              <a:t> – </a:t>
            </a:r>
            <a:r>
              <a:rPr lang="en-US" sz="800" i="1" dirty="0" err="1">
                <a:solidFill>
                  <a:schemeClr val="tx1">
                    <a:lumMod val="85000"/>
                    <a:lumOff val="15000"/>
                  </a:schemeClr>
                </a:solidFill>
                <a:latin typeface="Helvetica Light" panose="020B0403020202020204" pitchFamily="34" charset="0"/>
              </a:rPr>
              <a:t>junio</a:t>
            </a:r>
            <a:r>
              <a:rPr lang="en-US" sz="800" i="1" dirty="0">
                <a:solidFill>
                  <a:schemeClr val="tx1">
                    <a:lumMod val="85000"/>
                    <a:lumOff val="15000"/>
                  </a:schemeClr>
                </a:solidFill>
                <a:latin typeface="Helvetica Light" panose="020B0403020202020204" pitchFamily="34" charset="0"/>
              </a:rPr>
              <a:t> , 2024</a:t>
            </a:r>
          </a:p>
        </p:txBody>
      </p:sp>
    </p:spTree>
    <p:extLst>
      <p:ext uri="{BB962C8B-B14F-4D97-AF65-F5344CB8AC3E}">
        <p14:creationId xmlns:p14="http://schemas.microsoft.com/office/powerpoint/2010/main" val="2368069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Haier 32A650, televisor LED estilizado para cualquier salón">
            <a:extLst>
              <a:ext uri="{FF2B5EF4-FFF2-40B4-BE49-F238E27FC236}">
                <a16:creationId xmlns:a16="http://schemas.microsoft.com/office/drawing/2014/main" id="{A126FB29-ABDB-7440-BF29-87E2B581E04A}"/>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795151" y="888717"/>
            <a:ext cx="2650427" cy="18081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285B47-7048-5641-8E7C-6FDAFE182A83}"/>
              </a:ext>
            </a:extLst>
          </p:cNvPr>
          <p:cNvSpPr txBox="1"/>
          <p:nvPr/>
        </p:nvSpPr>
        <p:spPr>
          <a:xfrm>
            <a:off x="285750" y="257175"/>
            <a:ext cx="3102131" cy="492443"/>
          </a:xfrm>
          <a:prstGeom prst="rect">
            <a:avLst/>
          </a:prstGeom>
          <a:noFill/>
        </p:spPr>
        <p:txBody>
          <a:bodyPr wrap="none" rtlCol="0">
            <a:spAutoFit/>
          </a:bodyPr>
          <a:lstStyle/>
          <a:p>
            <a:r>
              <a:rPr lang="en-HN" sz="2400">
                <a:latin typeface="Helvetica Light" panose="020B0403020202020204" pitchFamily="34" charset="0"/>
              </a:rPr>
              <a:t>Materiales</a:t>
            </a:r>
            <a:r>
              <a:rPr lang="en-HN" sz="2400" b="1">
                <a:latin typeface="HELVETICA LIGHT" panose="020B0403020202020204" pitchFamily="34" charset="0"/>
              </a:rPr>
              <a:t> </a:t>
            </a:r>
            <a:r>
              <a:rPr lang="en-US" sz="2600" b="1" dirty="0">
                <a:solidFill>
                  <a:srgbClr val="F1E70C"/>
                </a:solidFill>
                <a:latin typeface="HELVETICA LIGHT" panose="020B0403020202020204" pitchFamily="34" charset="0"/>
              </a:rPr>
              <a:t>BANPAIS</a:t>
            </a:r>
            <a:endParaRPr lang="en-HN" sz="2600" b="1" dirty="0">
              <a:solidFill>
                <a:srgbClr val="F1E70C"/>
              </a:solidFill>
              <a:latin typeface="HELVETICA LIGHT" panose="020B0403020202020204" pitchFamily="34" charset="0"/>
            </a:endParaRPr>
          </a:p>
        </p:txBody>
      </p:sp>
      <p:pic>
        <p:nvPicPr>
          <p:cNvPr id="1028" name="Picture 4" descr="Haier 32A650, televisor LED estilizado para cualquier salón">
            <a:extLst>
              <a:ext uri="{FF2B5EF4-FFF2-40B4-BE49-F238E27FC236}">
                <a16:creationId xmlns:a16="http://schemas.microsoft.com/office/drawing/2014/main" id="{8A521E5C-186F-08B5-C68F-E934EF5DDD85}"/>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16822" y="888717"/>
            <a:ext cx="3102132" cy="21163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76BD8DC9-64A1-47AD-203F-4273A86877D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8980" y="6342006"/>
            <a:ext cx="1046120" cy="357000"/>
          </a:xfrm>
          <a:prstGeom prst="rect">
            <a:avLst/>
          </a:prstGeom>
        </p:spPr>
      </p:pic>
      <p:pic>
        <p:nvPicPr>
          <p:cNvPr id="29" name="Picture 28">
            <a:extLst>
              <a:ext uri="{FF2B5EF4-FFF2-40B4-BE49-F238E27FC236}">
                <a16:creationId xmlns:a16="http://schemas.microsoft.com/office/drawing/2014/main" id="{A2133EC1-8D91-F415-D298-AD76D05753EB}"/>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850642" y="6342006"/>
            <a:ext cx="1041621" cy="393756"/>
          </a:xfrm>
          <a:prstGeom prst="rect">
            <a:avLst/>
          </a:prstGeom>
        </p:spPr>
      </p:pic>
      <p:sp>
        <p:nvSpPr>
          <p:cNvPr id="7" name="CuadroTexto 6">
            <a:extLst>
              <a:ext uri="{FF2B5EF4-FFF2-40B4-BE49-F238E27FC236}">
                <a16:creationId xmlns:a16="http://schemas.microsoft.com/office/drawing/2014/main" id="{E2585912-40F4-8B47-954D-8AC6F4851C7E}"/>
              </a:ext>
            </a:extLst>
          </p:cNvPr>
          <p:cNvSpPr txBox="1"/>
          <p:nvPr/>
        </p:nvSpPr>
        <p:spPr>
          <a:xfrm>
            <a:off x="977617" y="2854585"/>
            <a:ext cx="2024403" cy="276999"/>
          </a:xfrm>
          <a:prstGeom prst="rect">
            <a:avLst/>
          </a:prstGeom>
          <a:noFill/>
        </p:spPr>
        <p:txBody>
          <a:bodyPr wrap="square" rtlCol="0">
            <a:spAutoFit/>
          </a:bodyPr>
          <a:lstStyle/>
          <a:p>
            <a:pPr algn="ctr"/>
            <a:r>
              <a:rPr lang="es-HN" sz="1200" dirty="0">
                <a:latin typeface="Century Gothic" panose="020B0502020202020204" pitchFamily="34" charset="0"/>
              </a:rPr>
              <a:t>“La llave a tu lugar feliz”</a:t>
            </a:r>
            <a:endParaRPr lang="es-HN" sz="800" dirty="0">
              <a:latin typeface="Century Gothic" panose="020B0502020202020204" pitchFamily="34" charset="0"/>
            </a:endParaRPr>
          </a:p>
        </p:txBody>
      </p:sp>
      <p:pic>
        <p:nvPicPr>
          <p:cNvPr id="2" name="50400923031210000-3278-3306.mp4" descr="50400923031210000-3278-3306.mp4">
            <a:hlinkClick r:id="" action="ppaction://media"/>
            <a:extLst>
              <a:ext uri="{FF2B5EF4-FFF2-40B4-BE49-F238E27FC236}">
                <a16:creationId xmlns:a16="http://schemas.microsoft.com/office/drawing/2014/main" id="{DD4F77DC-5BD9-D644-A8D0-79F229C545D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750851" y="977950"/>
            <a:ext cx="2637030" cy="1402107"/>
          </a:xfrm>
          <a:prstGeom prst="rect">
            <a:avLst/>
          </a:prstGeom>
        </p:spPr>
      </p:pic>
      <p:pic>
        <p:nvPicPr>
          <p:cNvPr id="1026" name="Picture 2" descr="Pure Radio PNG transparente - StickPNG">
            <a:extLst>
              <a:ext uri="{FF2B5EF4-FFF2-40B4-BE49-F238E27FC236}">
                <a16:creationId xmlns:a16="http://schemas.microsoft.com/office/drawing/2014/main" id="{EA49C770-F098-5E43-B10B-4218BFFC882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77394" y="3175318"/>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 name="504179230381600-2826-2856.mp3" descr="504179230381600-2826-2856.mp3">
            <a:hlinkClick r:id="" action="ppaction://media"/>
            <a:extLst>
              <a:ext uri="{FF2B5EF4-FFF2-40B4-BE49-F238E27FC236}">
                <a16:creationId xmlns:a16="http://schemas.microsoft.com/office/drawing/2014/main" id="{A822780C-5FC2-654D-91C3-768C93D6F2C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661488" y="3657298"/>
            <a:ext cx="812800" cy="812800"/>
          </a:xfrm>
          <a:prstGeom prst="rect">
            <a:avLst/>
          </a:prstGeom>
        </p:spPr>
      </p:pic>
      <p:sp>
        <p:nvSpPr>
          <p:cNvPr id="18" name="CuadroTexto 17">
            <a:extLst>
              <a:ext uri="{FF2B5EF4-FFF2-40B4-BE49-F238E27FC236}">
                <a16:creationId xmlns:a16="http://schemas.microsoft.com/office/drawing/2014/main" id="{430A489E-A36B-094B-8A6B-CE65EFB5CFF0}"/>
              </a:ext>
            </a:extLst>
          </p:cNvPr>
          <p:cNvSpPr txBox="1"/>
          <p:nvPr/>
        </p:nvSpPr>
        <p:spPr>
          <a:xfrm>
            <a:off x="1168017" y="4773018"/>
            <a:ext cx="2024403" cy="276999"/>
          </a:xfrm>
          <a:prstGeom prst="rect">
            <a:avLst/>
          </a:prstGeom>
          <a:noFill/>
        </p:spPr>
        <p:txBody>
          <a:bodyPr wrap="square" rtlCol="0">
            <a:spAutoFit/>
          </a:bodyPr>
          <a:lstStyle/>
          <a:p>
            <a:pPr algn="ctr"/>
            <a:r>
              <a:rPr lang="es-HN" sz="1200" dirty="0">
                <a:latin typeface="Century Gothic" panose="020B0502020202020204" pitchFamily="34" charset="0"/>
              </a:rPr>
              <a:t>“La llave a tu lugar feliz”</a:t>
            </a:r>
            <a:endParaRPr lang="es-HN" sz="800" dirty="0">
              <a:latin typeface="Century Gothic" panose="020B0502020202020204" pitchFamily="34" charset="0"/>
            </a:endParaRPr>
          </a:p>
        </p:txBody>
      </p:sp>
      <p:sp>
        <p:nvSpPr>
          <p:cNvPr id="16" name="TextBox 20">
            <a:extLst>
              <a:ext uri="{FF2B5EF4-FFF2-40B4-BE49-F238E27FC236}">
                <a16:creationId xmlns:a16="http://schemas.microsoft.com/office/drawing/2014/main" id="{32266524-BB1F-8D41-A438-E1EAE0B08399}"/>
              </a:ext>
            </a:extLst>
          </p:cNvPr>
          <p:cNvSpPr txBox="1"/>
          <p:nvPr/>
        </p:nvSpPr>
        <p:spPr>
          <a:xfrm>
            <a:off x="5428413" y="6538884"/>
            <a:ext cx="1776448" cy="215444"/>
          </a:xfrm>
          <a:prstGeom prst="rect">
            <a:avLst/>
          </a:prstGeom>
          <a:noFill/>
          <a:ln w="6350">
            <a:noFill/>
            <a:prstDash val="sysDot"/>
          </a:ln>
        </p:spPr>
        <p:txBody>
          <a:bodyPr wrap="none" rtlCol="0">
            <a:spAutoFit/>
          </a:bodyPr>
          <a:lstStyle/>
          <a:p>
            <a:r>
              <a:rPr lang="en-US" sz="800" i="1" dirty="0">
                <a:solidFill>
                  <a:schemeClr val="tx1">
                    <a:lumMod val="85000"/>
                    <a:lumOff val="15000"/>
                  </a:schemeClr>
                </a:solidFill>
                <a:latin typeface="Helvetica Light" panose="020B0403020202020204" pitchFamily="34" charset="0"/>
              </a:rPr>
              <a:t>Fuente : </a:t>
            </a:r>
            <a:r>
              <a:rPr lang="en-US" sz="800" i="1" dirty="0" err="1">
                <a:solidFill>
                  <a:schemeClr val="tx1">
                    <a:lumMod val="85000"/>
                    <a:lumOff val="15000"/>
                  </a:schemeClr>
                </a:solidFill>
                <a:latin typeface="Helvetica Light" panose="020B0403020202020204" pitchFamily="34" charset="0"/>
              </a:rPr>
              <a:t>Publisearch</a:t>
            </a:r>
            <a:r>
              <a:rPr lang="en-US" sz="800" i="1" dirty="0">
                <a:solidFill>
                  <a:schemeClr val="tx1">
                    <a:lumMod val="85000"/>
                    <a:lumOff val="15000"/>
                  </a:schemeClr>
                </a:solidFill>
                <a:latin typeface="Helvetica Light" panose="020B0403020202020204" pitchFamily="34" charset="0"/>
              </a:rPr>
              <a:t> – </a:t>
            </a:r>
            <a:r>
              <a:rPr lang="en-US" sz="800" i="1" dirty="0" err="1">
                <a:solidFill>
                  <a:schemeClr val="tx1">
                    <a:lumMod val="85000"/>
                    <a:lumOff val="15000"/>
                  </a:schemeClr>
                </a:solidFill>
                <a:latin typeface="Helvetica Light" panose="020B0403020202020204" pitchFamily="34" charset="0"/>
              </a:rPr>
              <a:t>junio</a:t>
            </a:r>
            <a:r>
              <a:rPr lang="en-US" sz="800" i="1" dirty="0">
                <a:solidFill>
                  <a:schemeClr val="tx1">
                    <a:lumMod val="85000"/>
                    <a:lumOff val="15000"/>
                  </a:schemeClr>
                </a:solidFill>
                <a:latin typeface="Helvetica Light" panose="020B0403020202020204" pitchFamily="34" charset="0"/>
              </a:rPr>
              <a:t> , 2024</a:t>
            </a:r>
          </a:p>
        </p:txBody>
      </p:sp>
      <p:pic>
        <p:nvPicPr>
          <p:cNvPr id="5" name="50400924024200000-3470-3584.mp4" descr="50400924024200000-3470-3584.mp4">
            <a:hlinkClick r:id="" action="ppaction://media"/>
            <a:extLst>
              <a:ext uri="{FF2B5EF4-FFF2-40B4-BE49-F238E27FC236}">
                <a16:creationId xmlns:a16="http://schemas.microsoft.com/office/drawing/2014/main" id="{86EBF6CB-6DB1-4A4B-8E24-FEA4979BAE03}"/>
              </a:ext>
            </a:extLst>
          </p:cNvPr>
          <p:cNvPicPr>
            <a:picLocks noChangeAspect="1"/>
          </p:cNvPicPr>
          <p:nvPr>
            <a:videoFile r:link="rId6"/>
            <p:extLst>
              <p:ext uri="{DAA4B4D4-6D71-4841-9C94-3DE7FCFB9230}">
                <p14:media xmlns:p14="http://schemas.microsoft.com/office/powerpoint/2010/main" r:embed="rId5"/>
              </p:ext>
            </p:extLst>
          </p:nvPr>
        </p:nvPicPr>
        <p:blipFill>
          <a:blip r:embed="rId18"/>
          <a:stretch>
            <a:fillRect/>
          </a:stretch>
        </p:blipFill>
        <p:spPr>
          <a:xfrm>
            <a:off x="3877346" y="1015404"/>
            <a:ext cx="2396132" cy="1298656"/>
          </a:xfrm>
          <a:prstGeom prst="rect">
            <a:avLst/>
          </a:prstGeom>
        </p:spPr>
      </p:pic>
      <p:pic>
        <p:nvPicPr>
          <p:cNvPr id="21" name="Picture 4" descr="Haier 32A650, televisor LED estilizado para cualquier salón">
            <a:extLst>
              <a:ext uri="{FF2B5EF4-FFF2-40B4-BE49-F238E27FC236}">
                <a16:creationId xmlns:a16="http://schemas.microsoft.com/office/drawing/2014/main" id="{9B9E7ED2-5924-F745-A4D2-CD0FECB088C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795151" y="2814363"/>
            <a:ext cx="2650427" cy="1808180"/>
          </a:xfrm>
          <a:prstGeom prst="rect">
            <a:avLst/>
          </a:prstGeom>
          <a:noFill/>
          <a:extLst>
            <a:ext uri="{909E8E84-426E-40DD-AFC4-6F175D3DCCD1}">
              <a14:hiddenFill xmlns:a14="http://schemas.microsoft.com/office/drawing/2010/main">
                <a:solidFill>
                  <a:srgbClr val="FFFFFF"/>
                </a:solidFill>
              </a14:hiddenFill>
            </a:ext>
          </a:extLst>
        </p:spPr>
      </p:pic>
      <p:pic>
        <p:nvPicPr>
          <p:cNvPr id="6" name="50400923326200000-3466-3594.mp4" descr="50400923326200000-3466-3594.mp4">
            <a:hlinkClick r:id="" action="ppaction://media"/>
            <a:extLst>
              <a:ext uri="{FF2B5EF4-FFF2-40B4-BE49-F238E27FC236}">
                <a16:creationId xmlns:a16="http://schemas.microsoft.com/office/drawing/2014/main" id="{2EDDA844-76C0-9E40-821B-1B263B73383C}"/>
              </a:ext>
            </a:extLst>
          </p:cNvPr>
          <p:cNvPicPr>
            <a:picLocks noChangeAspect="1"/>
          </p:cNvPicPr>
          <p:nvPr>
            <a:videoFile r:link="rId8"/>
            <p:extLst>
              <p:ext uri="{DAA4B4D4-6D71-4841-9C94-3DE7FCFB9230}">
                <p14:media xmlns:p14="http://schemas.microsoft.com/office/powerpoint/2010/main" r:embed="rId7"/>
              </p:ext>
            </p:extLst>
          </p:nvPr>
        </p:nvPicPr>
        <p:blipFill>
          <a:blip r:embed="rId19"/>
          <a:stretch>
            <a:fillRect/>
          </a:stretch>
        </p:blipFill>
        <p:spPr>
          <a:xfrm>
            <a:off x="3923335" y="2921670"/>
            <a:ext cx="2350143" cy="1324024"/>
          </a:xfrm>
          <a:prstGeom prst="rect">
            <a:avLst/>
          </a:prstGeom>
        </p:spPr>
      </p:pic>
      <p:pic>
        <p:nvPicPr>
          <p:cNvPr id="23" name="Picture 4" descr="Haier 32A650, televisor LED estilizado para cualquier salón">
            <a:extLst>
              <a:ext uri="{FF2B5EF4-FFF2-40B4-BE49-F238E27FC236}">
                <a16:creationId xmlns:a16="http://schemas.microsoft.com/office/drawing/2014/main" id="{1AE8E7BA-322C-6A4B-BA48-BF9200EDBB59}"/>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784438" y="4634118"/>
            <a:ext cx="2650427" cy="1808180"/>
          </a:xfrm>
          <a:prstGeom prst="rect">
            <a:avLst/>
          </a:prstGeom>
          <a:noFill/>
          <a:extLst>
            <a:ext uri="{909E8E84-426E-40DD-AFC4-6F175D3DCCD1}">
              <a14:hiddenFill xmlns:a14="http://schemas.microsoft.com/office/drawing/2010/main">
                <a:solidFill>
                  <a:srgbClr val="FFFFFF"/>
                </a:solidFill>
              </a14:hiddenFill>
            </a:ext>
          </a:extLst>
        </p:spPr>
      </p:pic>
      <p:pic>
        <p:nvPicPr>
          <p:cNvPr id="8" name="50400924071200000-3432-3570.mp4" descr="50400924071200000-3432-3570.mp4">
            <a:hlinkClick r:id="" action="ppaction://media"/>
            <a:extLst>
              <a:ext uri="{FF2B5EF4-FFF2-40B4-BE49-F238E27FC236}">
                <a16:creationId xmlns:a16="http://schemas.microsoft.com/office/drawing/2014/main" id="{CA08ACA3-04CB-E149-A99D-8DC099638204}"/>
              </a:ext>
            </a:extLst>
          </p:cNvPr>
          <p:cNvPicPr>
            <a:picLocks noChangeAspect="1"/>
          </p:cNvPicPr>
          <p:nvPr>
            <a:videoFile r:link="rId10"/>
            <p:extLst>
              <p:ext uri="{DAA4B4D4-6D71-4841-9C94-3DE7FCFB9230}">
                <p14:media xmlns:p14="http://schemas.microsoft.com/office/powerpoint/2010/main" r:embed="rId9"/>
              </p:ext>
            </p:extLst>
          </p:nvPr>
        </p:nvPicPr>
        <p:blipFill>
          <a:blip r:embed="rId20"/>
          <a:stretch>
            <a:fillRect/>
          </a:stretch>
        </p:blipFill>
        <p:spPr>
          <a:xfrm>
            <a:off x="3877346" y="4729850"/>
            <a:ext cx="2396132" cy="1332336"/>
          </a:xfrm>
          <a:prstGeom prst="rect">
            <a:avLst/>
          </a:prstGeom>
        </p:spPr>
      </p:pic>
      <p:sp>
        <p:nvSpPr>
          <p:cNvPr id="25" name="CuadroTexto 24">
            <a:extLst>
              <a:ext uri="{FF2B5EF4-FFF2-40B4-BE49-F238E27FC236}">
                <a16:creationId xmlns:a16="http://schemas.microsoft.com/office/drawing/2014/main" id="{F9BB4B66-5DB2-A54C-8A86-621982D71898}"/>
              </a:ext>
            </a:extLst>
          </p:cNvPr>
          <p:cNvSpPr txBox="1"/>
          <p:nvPr/>
        </p:nvSpPr>
        <p:spPr>
          <a:xfrm>
            <a:off x="3954201" y="611118"/>
            <a:ext cx="2024403" cy="276999"/>
          </a:xfrm>
          <a:prstGeom prst="rect">
            <a:avLst/>
          </a:prstGeom>
          <a:noFill/>
        </p:spPr>
        <p:txBody>
          <a:bodyPr wrap="square" rtlCol="0">
            <a:spAutoFit/>
          </a:bodyPr>
          <a:lstStyle/>
          <a:p>
            <a:pPr algn="ctr"/>
            <a:r>
              <a:rPr lang="es-HN" sz="1200" dirty="0">
                <a:latin typeface="Century Gothic" panose="020B0502020202020204" pitchFamily="34" charset="0"/>
              </a:rPr>
              <a:t>“Capsula consejos”</a:t>
            </a:r>
            <a:endParaRPr lang="es-HN" sz="800" dirty="0">
              <a:latin typeface="Century Gothic" panose="020B0502020202020204" pitchFamily="34" charset="0"/>
            </a:endParaRPr>
          </a:p>
        </p:txBody>
      </p:sp>
      <p:pic>
        <p:nvPicPr>
          <p:cNvPr id="4098" name="Picture 2">
            <a:extLst>
              <a:ext uri="{FF2B5EF4-FFF2-40B4-BE49-F238E27FC236}">
                <a16:creationId xmlns:a16="http://schemas.microsoft.com/office/drawing/2014/main" id="{8514DFCB-2E61-144B-8888-7A67862F505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646664" y="1999059"/>
            <a:ext cx="2321965" cy="3005059"/>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C2748BD7-7029-0E46-BB63-A194BD191262}"/>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5399" t="-1361" r="29937" b="-1"/>
          <a:stretch/>
        </p:blipFill>
        <p:spPr bwMode="auto">
          <a:xfrm>
            <a:off x="9163279" y="2025713"/>
            <a:ext cx="2810007" cy="297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798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026"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video>
              <p:cMediaNode vol="80000">
                <p:cTn id="25"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video>
              <p:cMediaNode vol="80000">
                <p:cTn id="31"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AutoShape 4">
            <a:extLst>
              <a:ext uri="{FF2B5EF4-FFF2-40B4-BE49-F238E27FC236}">
                <a16:creationId xmlns:a16="http://schemas.microsoft.com/office/drawing/2014/main" id="{BE5638E6-91B0-4925-97DD-AA3D09BC4E3B}"/>
              </a:ext>
            </a:extLst>
          </p:cNvPr>
          <p:cNvSpPr/>
          <p:nvPr/>
        </p:nvSpPr>
        <p:spPr>
          <a:xfrm>
            <a:off x="0" y="0"/>
            <a:ext cx="12192000" cy="930476"/>
          </a:xfrm>
          <a:prstGeom prst="rect">
            <a:avLst/>
          </a:prstGeom>
          <a:solidFill>
            <a:srgbClr val="C00000"/>
          </a:solidFill>
          <a:ln>
            <a:solidFill>
              <a:srgbClr val="C00000"/>
            </a:solidFill>
          </a:ln>
        </p:spPr>
        <p:txBody>
          <a:bodyPr/>
          <a:lstStyle/>
          <a:p>
            <a:endParaRPr lang="en-CA" dirty="0"/>
          </a:p>
        </p:txBody>
      </p:sp>
      <p:sp>
        <p:nvSpPr>
          <p:cNvPr id="60" name="Title 1">
            <a:extLst>
              <a:ext uri="{FF2B5EF4-FFF2-40B4-BE49-F238E27FC236}">
                <a16:creationId xmlns:a16="http://schemas.microsoft.com/office/drawing/2014/main" id="{0A66ED16-C8CB-4D53-BD6C-72384C1FA60F}"/>
              </a:ext>
            </a:extLst>
          </p:cNvPr>
          <p:cNvSpPr txBox="1">
            <a:spLocks/>
          </p:cNvSpPr>
          <p:nvPr/>
        </p:nvSpPr>
        <p:spPr>
          <a:xfrm>
            <a:off x="413995" y="-1161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latin typeface="Helvetica Light" panose="020B0403020202020204" pitchFamily="34" charset="0"/>
              </a:rPr>
              <a:t>BC</a:t>
            </a:r>
          </a:p>
        </p:txBody>
      </p:sp>
      <p:sp>
        <p:nvSpPr>
          <p:cNvPr id="31" name="Title 1">
            <a:extLst>
              <a:ext uri="{FF2B5EF4-FFF2-40B4-BE49-F238E27FC236}">
                <a16:creationId xmlns:a16="http://schemas.microsoft.com/office/drawing/2014/main" id="{EBA5EEB3-AA6F-4FEC-8E49-E4E34AE870AF}"/>
              </a:ext>
            </a:extLst>
          </p:cNvPr>
          <p:cNvSpPr>
            <a:spLocks noGrp="1"/>
          </p:cNvSpPr>
          <p:nvPr>
            <p:ph type="title"/>
          </p:nvPr>
        </p:nvSpPr>
        <p:spPr>
          <a:xfrm>
            <a:off x="8130328" y="-171893"/>
            <a:ext cx="4061672" cy="1325563"/>
          </a:xfrm>
        </p:spPr>
        <p:txBody>
          <a:bodyPr>
            <a:normAutofit/>
          </a:bodyPr>
          <a:lstStyle/>
          <a:p>
            <a:pPr algn="r"/>
            <a:r>
              <a:rPr lang="en-US" sz="2000" b="1" dirty="0" err="1">
                <a:solidFill>
                  <a:schemeClr val="bg1"/>
                </a:solidFill>
                <a:latin typeface="Helvetica Light" panose="020B0403020202020204" pitchFamily="34" charset="0"/>
              </a:rPr>
              <a:t>Estra</a:t>
            </a:r>
            <a:r>
              <a:rPr lang="en-US" sz="2000" b="1" dirty="0" err="1">
                <a:solidFill>
                  <a:schemeClr val="bg1"/>
                </a:solidFill>
                <a:latin typeface="Helvetica Light" panose="020B0403020202020204"/>
              </a:rPr>
              <a:t>t</a:t>
            </a:r>
            <a:r>
              <a:rPr lang="en-CA" sz="2000" b="1" i="0" dirty="0">
                <a:solidFill>
                  <a:schemeClr val="bg1"/>
                </a:solidFill>
                <a:effectLst/>
                <a:latin typeface="Helvetica Light" panose="020B0403020202020204"/>
              </a:rPr>
              <a:t>é</a:t>
            </a:r>
            <a:r>
              <a:rPr lang="en-US" sz="2000" b="1" dirty="0" err="1">
                <a:solidFill>
                  <a:schemeClr val="bg1"/>
                </a:solidFill>
                <a:latin typeface="Helvetica Light" panose="020B0403020202020204" pitchFamily="34" charset="0"/>
              </a:rPr>
              <a:t>gia</a:t>
            </a:r>
            <a:r>
              <a:rPr lang="en-US" sz="2000" b="1" dirty="0">
                <a:solidFill>
                  <a:schemeClr val="bg1"/>
                </a:solidFill>
                <a:latin typeface="Helvetica Light" panose="020B0403020202020204" pitchFamily="34" charset="0"/>
              </a:rPr>
              <a:t> de </a:t>
            </a:r>
            <a:r>
              <a:rPr lang="en-US" sz="2000" b="1" dirty="0" err="1">
                <a:solidFill>
                  <a:schemeClr val="bg1"/>
                </a:solidFill>
                <a:latin typeface="Helvetica Light" panose="020B0403020202020204" pitchFamily="34" charset="0"/>
              </a:rPr>
              <a:t>Medios</a:t>
            </a:r>
            <a:endParaRPr lang="en-US" sz="3000" b="1" dirty="0">
              <a:solidFill>
                <a:schemeClr val="bg1"/>
              </a:solidFill>
              <a:latin typeface="Helvetica Light" panose="020B0403020202020204" pitchFamily="34" charset="0"/>
            </a:endParaRPr>
          </a:p>
        </p:txBody>
      </p:sp>
      <p:cxnSp>
        <p:nvCxnSpPr>
          <p:cNvPr id="28" name="Straight Connector 27">
            <a:extLst>
              <a:ext uri="{FF2B5EF4-FFF2-40B4-BE49-F238E27FC236}">
                <a16:creationId xmlns:a16="http://schemas.microsoft.com/office/drawing/2014/main" id="{127CC5A6-4D85-8448-B52E-6D5A0B472582}"/>
              </a:ext>
            </a:extLst>
          </p:cNvPr>
          <p:cNvCxnSpPr>
            <a:cxnSpLocks/>
          </p:cNvCxnSpPr>
          <p:nvPr/>
        </p:nvCxnSpPr>
        <p:spPr>
          <a:xfrm>
            <a:off x="3470022" y="-12406"/>
            <a:ext cx="0" cy="10349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E36FDD9-D327-664A-A2BB-742A95202818}"/>
              </a:ext>
            </a:extLst>
          </p:cNvPr>
          <p:cNvCxnSpPr>
            <a:cxnSpLocks/>
          </p:cNvCxnSpPr>
          <p:nvPr/>
        </p:nvCxnSpPr>
        <p:spPr>
          <a:xfrm flipV="1">
            <a:off x="402831" y="3013413"/>
            <a:ext cx="11375175" cy="12177"/>
          </a:xfrm>
          <a:prstGeom prst="line">
            <a:avLst/>
          </a:prstGeom>
          <a:ln>
            <a:solidFill>
              <a:schemeClr val="tx2">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4CA06F4-BF57-B341-A3D1-8C54724F6B1B}"/>
              </a:ext>
            </a:extLst>
          </p:cNvPr>
          <p:cNvCxnSpPr>
            <a:cxnSpLocks/>
          </p:cNvCxnSpPr>
          <p:nvPr/>
        </p:nvCxnSpPr>
        <p:spPr>
          <a:xfrm flipV="1">
            <a:off x="402831" y="3013413"/>
            <a:ext cx="11375175" cy="12177"/>
          </a:xfrm>
          <a:prstGeom prst="line">
            <a:avLst/>
          </a:prstGeom>
          <a:ln>
            <a:solidFill>
              <a:schemeClr val="tx2">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F3CCA24E-7FCD-2057-45CD-0BA95DB27C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980" y="6342006"/>
            <a:ext cx="1046120" cy="357000"/>
          </a:xfrm>
          <a:prstGeom prst="rect">
            <a:avLst/>
          </a:prstGeom>
        </p:spPr>
      </p:pic>
      <p:graphicFrame>
        <p:nvGraphicFramePr>
          <p:cNvPr id="40" name="Gráfico 39">
            <a:extLst>
              <a:ext uri="{FF2B5EF4-FFF2-40B4-BE49-F238E27FC236}">
                <a16:creationId xmlns:a16="http://schemas.microsoft.com/office/drawing/2014/main" id="{C7F0C0BD-B01A-6546-A6D2-77BED9D03770}"/>
              </a:ext>
            </a:extLst>
          </p:cNvPr>
          <p:cNvGraphicFramePr/>
          <p:nvPr>
            <p:extLst>
              <p:ext uri="{D42A27DB-BD31-4B8C-83A1-F6EECF244321}">
                <p14:modId xmlns:p14="http://schemas.microsoft.com/office/powerpoint/2010/main" val="3228622262"/>
              </p:ext>
            </p:extLst>
          </p:nvPr>
        </p:nvGraphicFramePr>
        <p:xfrm>
          <a:off x="657652" y="3035648"/>
          <a:ext cx="4949337" cy="3337454"/>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86">
            <a:extLst>
              <a:ext uri="{FF2B5EF4-FFF2-40B4-BE49-F238E27FC236}">
                <a16:creationId xmlns:a16="http://schemas.microsoft.com/office/drawing/2014/main" id="{519836FD-2194-F54D-940A-0771BDE17487}"/>
              </a:ext>
            </a:extLst>
          </p:cNvPr>
          <p:cNvSpPr txBox="1"/>
          <p:nvPr/>
        </p:nvSpPr>
        <p:spPr>
          <a:xfrm>
            <a:off x="10841809" y="636435"/>
            <a:ext cx="1311578" cy="323165"/>
          </a:xfrm>
          <a:prstGeom prst="rect">
            <a:avLst/>
          </a:prstGeom>
          <a:noFill/>
        </p:spPr>
        <p:txBody>
          <a:bodyPr wrap="none" rtlCol="0">
            <a:spAutoFit/>
          </a:bodyPr>
          <a:lstStyle/>
          <a:p>
            <a:r>
              <a:rPr lang="en-US" sz="1500" dirty="0" err="1">
                <a:solidFill>
                  <a:schemeClr val="bg1"/>
                </a:solidFill>
                <a:latin typeface="Helvetica Light" panose="020B0403020202020204" pitchFamily="34" charset="0"/>
              </a:rPr>
              <a:t>ene-jun</a:t>
            </a:r>
            <a:r>
              <a:rPr lang="en-US" sz="1500" dirty="0">
                <a:solidFill>
                  <a:schemeClr val="bg1"/>
                </a:solidFill>
                <a:latin typeface="Helvetica Light" panose="020B0403020202020204" pitchFamily="34" charset="0"/>
              </a:rPr>
              <a:t> </a:t>
            </a:r>
            <a:r>
              <a:rPr lang="en-HN" sz="1500">
                <a:solidFill>
                  <a:schemeClr val="bg1"/>
                </a:solidFill>
                <a:latin typeface="Helvetica Light" panose="020B0403020202020204" pitchFamily="34" charset="0"/>
              </a:rPr>
              <a:t>202</a:t>
            </a:r>
            <a:r>
              <a:rPr lang="en-US" sz="1500" dirty="0">
                <a:solidFill>
                  <a:schemeClr val="bg1"/>
                </a:solidFill>
                <a:latin typeface="Helvetica Light" panose="020B0403020202020204" pitchFamily="34" charset="0"/>
              </a:rPr>
              <a:t>4</a:t>
            </a:r>
            <a:endParaRPr lang="en-HN" sz="1500" dirty="0">
              <a:solidFill>
                <a:schemeClr val="bg1"/>
              </a:solidFill>
              <a:latin typeface="Helvetica Light" panose="020B0403020202020204" pitchFamily="34" charset="0"/>
            </a:endParaRPr>
          </a:p>
        </p:txBody>
      </p:sp>
      <p:cxnSp>
        <p:nvCxnSpPr>
          <p:cNvPr id="27" name="Straight Connector 88">
            <a:extLst>
              <a:ext uri="{FF2B5EF4-FFF2-40B4-BE49-F238E27FC236}">
                <a16:creationId xmlns:a16="http://schemas.microsoft.com/office/drawing/2014/main" id="{4B49EA8E-1D7D-EB48-9B2E-C85A4D014B47}"/>
              </a:ext>
            </a:extLst>
          </p:cNvPr>
          <p:cNvCxnSpPr>
            <a:cxnSpLocks/>
          </p:cNvCxnSpPr>
          <p:nvPr/>
        </p:nvCxnSpPr>
        <p:spPr>
          <a:xfrm flipH="1">
            <a:off x="5971311" y="3051353"/>
            <a:ext cx="11390" cy="3469152"/>
          </a:xfrm>
          <a:prstGeom prst="line">
            <a:avLst/>
          </a:prstGeom>
          <a:ln>
            <a:solidFill>
              <a:schemeClr val="tx1">
                <a:lumMod val="50000"/>
                <a:lumOff val="50000"/>
              </a:schemeClr>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graphicFrame>
        <p:nvGraphicFramePr>
          <p:cNvPr id="35" name="Gráfico 34">
            <a:extLst>
              <a:ext uri="{FF2B5EF4-FFF2-40B4-BE49-F238E27FC236}">
                <a16:creationId xmlns:a16="http://schemas.microsoft.com/office/drawing/2014/main" id="{771EB935-C497-0249-B279-1C5FBC2D62DE}"/>
              </a:ext>
            </a:extLst>
          </p:cNvPr>
          <p:cNvGraphicFramePr/>
          <p:nvPr>
            <p:extLst>
              <p:ext uri="{D42A27DB-BD31-4B8C-83A1-F6EECF244321}">
                <p14:modId xmlns:p14="http://schemas.microsoft.com/office/powerpoint/2010/main" val="2434309975"/>
              </p:ext>
            </p:extLst>
          </p:nvPr>
        </p:nvGraphicFramePr>
        <p:xfrm>
          <a:off x="24034" y="1031851"/>
          <a:ext cx="6205316" cy="191918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6" name="Tabla 6">
            <a:extLst>
              <a:ext uri="{FF2B5EF4-FFF2-40B4-BE49-F238E27FC236}">
                <a16:creationId xmlns:a16="http://schemas.microsoft.com/office/drawing/2014/main" id="{33E7DF7B-AE68-2E48-B99F-FA20CBBB3BF6}"/>
              </a:ext>
            </a:extLst>
          </p:cNvPr>
          <p:cNvGraphicFramePr>
            <a:graphicFrameLocks noGrp="1"/>
          </p:cNvGraphicFramePr>
          <p:nvPr>
            <p:extLst>
              <p:ext uri="{D42A27DB-BD31-4B8C-83A1-F6EECF244321}">
                <p14:modId xmlns:p14="http://schemas.microsoft.com/office/powerpoint/2010/main" val="959058065"/>
              </p:ext>
            </p:extLst>
          </p:nvPr>
        </p:nvGraphicFramePr>
        <p:xfrm>
          <a:off x="4762618" y="760535"/>
          <a:ext cx="1293088" cy="571736"/>
        </p:xfrm>
        <a:graphic>
          <a:graphicData uri="http://schemas.openxmlformats.org/drawingml/2006/table">
            <a:tbl>
              <a:tblPr firstRow="1" bandRow="1">
                <a:tableStyleId>{B301B821-A1FF-4177-AEE7-76D212191A09}</a:tableStyleId>
              </a:tblPr>
              <a:tblGrid>
                <a:gridCol w="646544">
                  <a:extLst>
                    <a:ext uri="{9D8B030D-6E8A-4147-A177-3AD203B41FA5}">
                      <a16:colId xmlns:a16="http://schemas.microsoft.com/office/drawing/2014/main" val="2800434246"/>
                    </a:ext>
                  </a:extLst>
                </a:gridCol>
                <a:gridCol w="646544">
                  <a:extLst>
                    <a:ext uri="{9D8B030D-6E8A-4147-A177-3AD203B41FA5}">
                      <a16:colId xmlns:a16="http://schemas.microsoft.com/office/drawing/2014/main" val="3784070757"/>
                    </a:ext>
                  </a:extLst>
                </a:gridCol>
              </a:tblGrid>
              <a:tr h="285868">
                <a:tc>
                  <a:txBody>
                    <a:bodyPr/>
                    <a:lstStyle/>
                    <a:p>
                      <a:pPr algn="ctr"/>
                      <a:r>
                        <a:rPr lang="es-HN" sz="1200" b="0" i="0" dirty="0">
                          <a:latin typeface="Helvetica Light" panose="020B0403020202020204" pitchFamily="34" charset="0"/>
                        </a:rPr>
                        <a:t>2024</a:t>
                      </a:r>
                    </a:p>
                  </a:txBody>
                  <a:tcPr anchor="ctr"/>
                </a:tc>
                <a:tc>
                  <a:txBody>
                    <a:bodyPr/>
                    <a:lstStyle/>
                    <a:p>
                      <a:pPr algn="ctr"/>
                      <a:r>
                        <a:rPr lang="es-HN" sz="1200" b="0" i="0" dirty="0">
                          <a:latin typeface="Helvetica Light" panose="020B0403020202020204" pitchFamily="34" charset="0"/>
                        </a:rPr>
                        <a:t>$266K</a:t>
                      </a:r>
                    </a:p>
                  </a:txBody>
                  <a:tcPr anchor="ctr"/>
                </a:tc>
                <a:extLst>
                  <a:ext uri="{0D108BD9-81ED-4DB2-BD59-A6C34878D82A}">
                    <a16:rowId xmlns:a16="http://schemas.microsoft.com/office/drawing/2014/main" val="3656858356"/>
                  </a:ext>
                </a:extLst>
              </a:tr>
              <a:tr h="285868">
                <a:tc>
                  <a:txBody>
                    <a:bodyPr/>
                    <a:lstStyle/>
                    <a:p>
                      <a:pPr algn="ctr"/>
                      <a:r>
                        <a:rPr lang="es-HN" sz="1200" b="0" i="0" dirty="0">
                          <a:latin typeface="Helvetica Light" panose="020B0403020202020204" pitchFamily="34" charset="0"/>
                        </a:rPr>
                        <a:t>2023</a:t>
                      </a:r>
                    </a:p>
                  </a:txBody>
                  <a:tcPr anchor="ctr"/>
                </a:tc>
                <a:tc>
                  <a:txBody>
                    <a:bodyPr/>
                    <a:lstStyle/>
                    <a:p>
                      <a:pPr algn="ctr"/>
                      <a:r>
                        <a:rPr lang="es-HN" sz="1200" b="0" i="0" dirty="0">
                          <a:latin typeface="Helvetica Light" panose="020B0403020202020204" pitchFamily="34" charset="0"/>
                        </a:rPr>
                        <a:t>$ 22K</a:t>
                      </a:r>
                    </a:p>
                  </a:txBody>
                  <a:tcPr anchor="ctr"/>
                </a:tc>
                <a:extLst>
                  <a:ext uri="{0D108BD9-81ED-4DB2-BD59-A6C34878D82A}">
                    <a16:rowId xmlns:a16="http://schemas.microsoft.com/office/drawing/2014/main" val="1708779597"/>
                  </a:ext>
                </a:extLst>
              </a:tr>
            </a:tbl>
          </a:graphicData>
        </a:graphic>
      </p:graphicFrame>
      <p:sp>
        <p:nvSpPr>
          <p:cNvPr id="3" name="CuadroTexto 2">
            <a:extLst>
              <a:ext uri="{FF2B5EF4-FFF2-40B4-BE49-F238E27FC236}">
                <a16:creationId xmlns:a16="http://schemas.microsoft.com/office/drawing/2014/main" id="{A9A3090E-1178-1045-A7B9-FFD86A1BC456}"/>
              </a:ext>
            </a:extLst>
          </p:cNvPr>
          <p:cNvSpPr txBox="1"/>
          <p:nvPr/>
        </p:nvSpPr>
        <p:spPr>
          <a:xfrm>
            <a:off x="2150143" y="1834436"/>
            <a:ext cx="976549" cy="276999"/>
          </a:xfrm>
          <a:prstGeom prst="rect">
            <a:avLst/>
          </a:prstGeom>
          <a:solidFill>
            <a:schemeClr val="bg1">
              <a:lumMod val="95000"/>
            </a:schemeClr>
          </a:solidFill>
        </p:spPr>
        <p:txBody>
          <a:bodyPr wrap="none" rtlCol="0">
            <a:spAutoFit/>
          </a:bodyPr>
          <a:lstStyle/>
          <a:p>
            <a:r>
              <a:rPr lang="es-HN" sz="1200" i="1" dirty="0">
                <a:solidFill>
                  <a:schemeClr val="accent1"/>
                </a:solidFill>
                <a:latin typeface="HELVETICA LIGHT" panose="020B0403020202020204" pitchFamily="34" charset="0"/>
              </a:rPr>
              <a:t>Feria virtual</a:t>
            </a:r>
          </a:p>
        </p:txBody>
      </p:sp>
      <p:sp>
        <p:nvSpPr>
          <p:cNvPr id="39" name="CuadroTexto 38">
            <a:extLst>
              <a:ext uri="{FF2B5EF4-FFF2-40B4-BE49-F238E27FC236}">
                <a16:creationId xmlns:a16="http://schemas.microsoft.com/office/drawing/2014/main" id="{591F2FF2-0A0C-7A4F-BDBD-29E2A8805334}"/>
              </a:ext>
            </a:extLst>
          </p:cNvPr>
          <p:cNvSpPr txBox="1"/>
          <p:nvPr/>
        </p:nvSpPr>
        <p:spPr>
          <a:xfrm>
            <a:off x="582447" y="1015170"/>
            <a:ext cx="1567685" cy="461665"/>
          </a:xfrm>
          <a:prstGeom prst="rect">
            <a:avLst/>
          </a:prstGeom>
          <a:solidFill>
            <a:schemeClr val="tx2">
              <a:lumMod val="10000"/>
              <a:lumOff val="90000"/>
            </a:schemeClr>
          </a:solidFill>
        </p:spPr>
        <p:txBody>
          <a:bodyPr wrap="square" rtlCol="0">
            <a:spAutoFit/>
          </a:bodyPr>
          <a:lstStyle/>
          <a:p>
            <a:pPr algn="ctr"/>
            <a:r>
              <a:rPr lang="es-HN" sz="1200" i="1" dirty="0">
                <a:solidFill>
                  <a:schemeClr val="accent1"/>
                </a:solidFill>
                <a:latin typeface="HELVETICA LIGHT" panose="020B0403020202020204" pitchFamily="34" charset="0"/>
              </a:rPr>
              <a:t>Estrena casa y llénala 2024 </a:t>
            </a:r>
          </a:p>
        </p:txBody>
      </p:sp>
      <p:graphicFrame>
        <p:nvGraphicFramePr>
          <p:cNvPr id="43" name="Chart 11">
            <a:extLst>
              <a:ext uri="{FF2B5EF4-FFF2-40B4-BE49-F238E27FC236}">
                <a16:creationId xmlns:a16="http://schemas.microsoft.com/office/drawing/2014/main" id="{767F7B89-8598-5345-805A-00201652DE51}"/>
              </a:ext>
            </a:extLst>
          </p:cNvPr>
          <p:cNvGraphicFramePr/>
          <p:nvPr>
            <p:extLst>
              <p:ext uri="{D42A27DB-BD31-4B8C-83A1-F6EECF244321}">
                <p14:modId xmlns:p14="http://schemas.microsoft.com/office/powerpoint/2010/main" val="3231398716"/>
              </p:ext>
            </p:extLst>
          </p:nvPr>
        </p:nvGraphicFramePr>
        <p:xfrm>
          <a:off x="6578621" y="3705353"/>
          <a:ext cx="5218637" cy="121179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4" name="Table 10">
            <a:extLst>
              <a:ext uri="{FF2B5EF4-FFF2-40B4-BE49-F238E27FC236}">
                <a16:creationId xmlns:a16="http://schemas.microsoft.com/office/drawing/2014/main" id="{9B4847A2-2C17-E748-8DC5-1C883719E0E0}"/>
              </a:ext>
            </a:extLst>
          </p:cNvPr>
          <p:cNvGraphicFramePr>
            <a:graphicFrameLocks noGrp="1"/>
          </p:cNvGraphicFramePr>
          <p:nvPr>
            <p:extLst>
              <p:ext uri="{D42A27DB-BD31-4B8C-83A1-F6EECF244321}">
                <p14:modId xmlns:p14="http://schemas.microsoft.com/office/powerpoint/2010/main" val="154941209"/>
              </p:ext>
            </p:extLst>
          </p:nvPr>
        </p:nvGraphicFramePr>
        <p:xfrm>
          <a:off x="7012093" y="3120555"/>
          <a:ext cx="1285701" cy="290140"/>
        </p:xfrm>
        <a:graphic>
          <a:graphicData uri="http://schemas.openxmlformats.org/drawingml/2006/table">
            <a:tbl>
              <a:tblPr firstRow="1" bandRow="1">
                <a:tableStyleId>{5C22544A-7EE6-4342-B048-85BDC9FD1C3A}</a:tableStyleId>
              </a:tblPr>
              <a:tblGrid>
                <a:gridCol w="528955">
                  <a:extLst>
                    <a:ext uri="{9D8B030D-6E8A-4147-A177-3AD203B41FA5}">
                      <a16:colId xmlns:a16="http://schemas.microsoft.com/office/drawing/2014/main" val="3519677502"/>
                    </a:ext>
                  </a:extLst>
                </a:gridCol>
                <a:gridCol w="756746">
                  <a:extLst>
                    <a:ext uri="{9D8B030D-6E8A-4147-A177-3AD203B41FA5}">
                      <a16:colId xmlns:a16="http://schemas.microsoft.com/office/drawing/2014/main" val="1387248422"/>
                    </a:ext>
                  </a:extLst>
                </a:gridCol>
              </a:tblGrid>
              <a:tr h="290140">
                <a:tc>
                  <a:txBody>
                    <a:bodyPr/>
                    <a:lstStyle/>
                    <a:p>
                      <a:r>
                        <a:rPr lang="en-US" sz="1200" b="0" i="0" dirty="0">
                          <a:latin typeface="Helvetica Light" panose="020B0403020202020204" pitchFamily="34" charset="0"/>
                        </a:rPr>
                        <a:t>85</a:t>
                      </a:r>
                      <a:r>
                        <a:rPr lang="en-HN" sz="1200" b="0" i="0">
                          <a:latin typeface="Helvetica Light" panose="020B0403020202020204" pitchFamily="34" charset="0"/>
                        </a:rPr>
                        <a:t>%</a:t>
                      </a:r>
                      <a:endParaRPr lang="en-HN" sz="1200" b="0" i="0" dirty="0">
                        <a:latin typeface="Helvetica Light" panose="020B0403020202020204" pitchFamily="34" charset="0"/>
                      </a:endParaRPr>
                    </a:p>
                  </a:txBody>
                  <a:tcPr>
                    <a:solidFill>
                      <a:schemeClr val="tx2"/>
                    </a:solidFill>
                  </a:tcPr>
                </a:tc>
                <a:tc>
                  <a:txBody>
                    <a:bodyPr/>
                    <a:lstStyle/>
                    <a:p>
                      <a:r>
                        <a:rPr lang="en-HN" sz="1200" b="0" i="0">
                          <a:latin typeface="Helvetica Light" panose="020B0403020202020204" pitchFamily="34" charset="0"/>
                        </a:rPr>
                        <a:t>$</a:t>
                      </a:r>
                      <a:r>
                        <a:rPr lang="en-US" sz="1200" b="0" i="0" dirty="0">
                          <a:latin typeface="Helvetica Light" panose="020B0403020202020204" pitchFamily="34" charset="0"/>
                        </a:rPr>
                        <a:t>219</a:t>
                      </a:r>
                      <a:r>
                        <a:rPr lang="en-HN" sz="1200" b="0" i="0">
                          <a:latin typeface="Helvetica Light" panose="020B0403020202020204" pitchFamily="34" charset="0"/>
                        </a:rPr>
                        <a:t>K</a:t>
                      </a:r>
                      <a:endParaRPr lang="en-HN" sz="1200" b="0" i="0" dirty="0">
                        <a:latin typeface="Helvetica Light" panose="020B0403020202020204" pitchFamily="34" charset="0"/>
                      </a:endParaRPr>
                    </a:p>
                  </a:txBody>
                  <a:tcPr>
                    <a:solidFill>
                      <a:schemeClr val="tx1">
                        <a:lumMod val="50000"/>
                        <a:lumOff val="50000"/>
                      </a:schemeClr>
                    </a:solidFill>
                  </a:tcPr>
                </a:tc>
                <a:extLst>
                  <a:ext uri="{0D108BD9-81ED-4DB2-BD59-A6C34878D82A}">
                    <a16:rowId xmlns:a16="http://schemas.microsoft.com/office/drawing/2014/main" val="1962469400"/>
                  </a:ext>
                </a:extLst>
              </a:tr>
            </a:tbl>
          </a:graphicData>
        </a:graphic>
      </p:graphicFrame>
      <p:graphicFrame>
        <p:nvGraphicFramePr>
          <p:cNvPr id="45" name="Table 10">
            <a:extLst>
              <a:ext uri="{FF2B5EF4-FFF2-40B4-BE49-F238E27FC236}">
                <a16:creationId xmlns:a16="http://schemas.microsoft.com/office/drawing/2014/main" id="{4DD83190-1732-2E47-A45A-640038B27452}"/>
              </a:ext>
            </a:extLst>
          </p:cNvPr>
          <p:cNvGraphicFramePr>
            <a:graphicFrameLocks noGrp="1"/>
          </p:cNvGraphicFramePr>
          <p:nvPr>
            <p:extLst>
              <p:ext uri="{D42A27DB-BD31-4B8C-83A1-F6EECF244321}">
                <p14:modId xmlns:p14="http://schemas.microsoft.com/office/powerpoint/2010/main" val="2710394747"/>
              </p:ext>
            </p:extLst>
          </p:nvPr>
        </p:nvGraphicFramePr>
        <p:xfrm>
          <a:off x="7012093" y="3972095"/>
          <a:ext cx="1285701" cy="290140"/>
        </p:xfrm>
        <a:graphic>
          <a:graphicData uri="http://schemas.openxmlformats.org/drawingml/2006/table">
            <a:tbl>
              <a:tblPr firstRow="1" bandRow="1">
                <a:tableStyleId>{5C22544A-7EE6-4342-B048-85BDC9FD1C3A}</a:tableStyleId>
              </a:tblPr>
              <a:tblGrid>
                <a:gridCol w="528955">
                  <a:extLst>
                    <a:ext uri="{9D8B030D-6E8A-4147-A177-3AD203B41FA5}">
                      <a16:colId xmlns:a16="http://schemas.microsoft.com/office/drawing/2014/main" val="3519677502"/>
                    </a:ext>
                  </a:extLst>
                </a:gridCol>
                <a:gridCol w="756746">
                  <a:extLst>
                    <a:ext uri="{9D8B030D-6E8A-4147-A177-3AD203B41FA5}">
                      <a16:colId xmlns:a16="http://schemas.microsoft.com/office/drawing/2014/main" val="1387248422"/>
                    </a:ext>
                  </a:extLst>
                </a:gridCol>
              </a:tblGrid>
              <a:tr h="290140">
                <a:tc>
                  <a:txBody>
                    <a:bodyPr/>
                    <a:lstStyle/>
                    <a:p>
                      <a:r>
                        <a:rPr lang="en-US" sz="1200" b="0" i="0" dirty="0">
                          <a:latin typeface="Helvetica Light" panose="020B0403020202020204" pitchFamily="34" charset="0"/>
                        </a:rPr>
                        <a:t>13</a:t>
                      </a:r>
                      <a:r>
                        <a:rPr lang="en-HN" sz="1200" b="0" i="0">
                          <a:latin typeface="Helvetica Light" panose="020B0403020202020204" pitchFamily="34" charset="0"/>
                        </a:rPr>
                        <a:t>%</a:t>
                      </a:r>
                      <a:endParaRPr lang="en-HN" sz="1200" b="0" i="0" dirty="0">
                        <a:latin typeface="Helvetica Light" panose="020B0403020202020204" pitchFamily="34" charset="0"/>
                      </a:endParaRPr>
                    </a:p>
                  </a:txBody>
                  <a:tcPr>
                    <a:solidFill>
                      <a:schemeClr val="tx2"/>
                    </a:solidFill>
                  </a:tcPr>
                </a:tc>
                <a:tc>
                  <a:txBody>
                    <a:bodyPr/>
                    <a:lstStyle/>
                    <a:p>
                      <a:r>
                        <a:rPr lang="en-HN" sz="1200" b="0" i="0">
                          <a:latin typeface="Helvetica Light" panose="020B0403020202020204" pitchFamily="34" charset="0"/>
                        </a:rPr>
                        <a:t>$</a:t>
                      </a:r>
                      <a:r>
                        <a:rPr lang="en-US" sz="1200" b="0" i="0" dirty="0">
                          <a:latin typeface="Helvetica Light" panose="020B0403020202020204" pitchFamily="34" charset="0"/>
                        </a:rPr>
                        <a:t>33</a:t>
                      </a:r>
                      <a:r>
                        <a:rPr lang="en-HN" sz="1200" b="0" i="0">
                          <a:latin typeface="Helvetica Light" panose="020B0403020202020204" pitchFamily="34" charset="0"/>
                        </a:rPr>
                        <a:t>K</a:t>
                      </a:r>
                      <a:endParaRPr lang="en-HN" sz="1200" b="0" i="0" dirty="0">
                        <a:latin typeface="Helvetica Light" panose="020B0403020202020204" pitchFamily="34" charset="0"/>
                      </a:endParaRPr>
                    </a:p>
                  </a:txBody>
                  <a:tcPr>
                    <a:solidFill>
                      <a:schemeClr val="tx1">
                        <a:lumMod val="50000"/>
                        <a:lumOff val="50000"/>
                      </a:schemeClr>
                    </a:solidFill>
                  </a:tcPr>
                </a:tc>
                <a:extLst>
                  <a:ext uri="{0D108BD9-81ED-4DB2-BD59-A6C34878D82A}">
                    <a16:rowId xmlns:a16="http://schemas.microsoft.com/office/drawing/2014/main" val="1962469400"/>
                  </a:ext>
                </a:extLst>
              </a:tr>
            </a:tbl>
          </a:graphicData>
        </a:graphic>
      </p:graphicFrame>
      <p:sp>
        <p:nvSpPr>
          <p:cNvPr id="46" name="TextBox 78">
            <a:extLst>
              <a:ext uri="{FF2B5EF4-FFF2-40B4-BE49-F238E27FC236}">
                <a16:creationId xmlns:a16="http://schemas.microsoft.com/office/drawing/2014/main" id="{5D745F26-C2D3-FF4E-86B8-FBEE493C111B}"/>
              </a:ext>
            </a:extLst>
          </p:cNvPr>
          <p:cNvSpPr txBox="1"/>
          <p:nvPr/>
        </p:nvSpPr>
        <p:spPr>
          <a:xfrm>
            <a:off x="6968697" y="3672059"/>
            <a:ext cx="1298753" cy="215444"/>
          </a:xfrm>
          <a:prstGeom prst="rect">
            <a:avLst/>
          </a:prstGeom>
          <a:noFill/>
        </p:spPr>
        <p:txBody>
          <a:bodyPr wrap="none" rtlCol="0">
            <a:spAutoFit/>
          </a:bodyPr>
          <a:lstStyle/>
          <a:p>
            <a:r>
              <a:rPr lang="en-US" sz="800" dirty="0">
                <a:latin typeface="Helvetica Light" panose="020B0403020202020204" pitchFamily="34" charset="0"/>
              </a:rPr>
              <a:t>1,323</a:t>
            </a:r>
            <a:r>
              <a:rPr lang="en-HN" sz="800">
                <a:latin typeface="Helvetica Light" panose="020B0403020202020204" pitchFamily="34" charset="0"/>
              </a:rPr>
              <a:t> </a:t>
            </a:r>
            <a:r>
              <a:rPr lang="en-HN" sz="800" dirty="0">
                <a:latin typeface="Helvetica Light" panose="020B0403020202020204" pitchFamily="34" charset="0"/>
              </a:rPr>
              <a:t>spots </a:t>
            </a:r>
            <a:r>
              <a:rPr lang="en-HN" sz="800">
                <a:latin typeface="Helvetica Light" panose="020B0403020202020204" pitchFamily="34" charset="0"/>
              </a:rPr>
              <a:t>| </a:t>
            </a:r>
            <a:r>
              <a:rPr lang="en-US" sz="800" dirty="0">
                <a:latin typeface="Helvetica Light" panose="020B0403020202020204" pitchFamily="34" charset="0"/>
              </a:rPr>
              <a:t>3,777 </a:t>
            </a:r>
            <a:r>
              <a:rPr lang="en-HN" sz="800">
                <a:latin typeface="Helvetica Light" panose="020B0403020202020204" pitchFamily="34" charset="0"/>
              </a:rPr>
              <a:t> </a:t>
            </a:r>
            <a:r>
              <a:rPr lang="en-HN" sz="800" dirty="0">
                <a:latin typeface="Helvetica Light" panose="020B0403020202020204" pitchFamily="34" charset="0"/>
              </a:rPr>
              <a:t>trps</a:t>
            </a:r>
          </a:p>
        </p:txBody>
      </p:sp>
      <p:cxnSp>
        <p:nvCxnSpPr>
          <p:cNvPr id="47" name="Straight Connector 82">
            <a:extLst>
              <a:ext uri="{FF2B5EF4-FFF2-40B4-BE49-F238E27FC236}">
                <a16:creationId xmlns:a16="http://schemas.microsoft.com/office/drawing/2014/main" id="{E0BE6D76-5DDD-4D4B-9536-BE7312A616D3}"/>
              </a:ext>
            </a:extLst>
          </p:cNvPr>
          <p:cNvCxnSpPr/>
          <p:nvPr/>
        </p:nvCxnSpPr>
        <p:spPr>
          <a:xfrm flipV="1">
            <a:off x="6602189" y="3853319"/>
            <a:ext cx="5098043" cy="2939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83">
            <a:extLst>
              <a:ext uri="{FF2B5EF4-FFF2-40B4-BE49-F238E27FC236}">
                <a16:creationId xmlns:a16="http://schemas.microsoft.com/office/drawing/2014/main" id="{221CF62E-F41B-9847-B175-9A7B670D145C}"/>
              </a:ext>
            </a:extLst>
          </p:cNvPr>
          <p:cNvCxnSpPr/>
          <p:nvPr/>
        </p:nvCxnSpPr>
        <p:spPr>
          <a:xfrm flipV="1">
            <a:off x="6602189" y="4797638"/>
            <a:ext cx="5098043" cy="2939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49" name="TextBox 15">
            <a:extLst>
              <a:ext uri="{FF2B5EF4-FFF2-40B4-BE49-F238E27FC236}">
                <a16:creationId xmlns:a16="http://schemas.microsoft.com/office/drawing/2014/main" id="{4D54CF35-A378-7D47-8460-B175D3C3E5CE}"/>
              </a:ext>
            </a:extLst>
          </p:cNvPr>
          <p:cNvSpPr txBox="1"/>
          <p:nvPr/>
        </p:nvSpPr>
        <p:spPr>
          <a:xfrm>
            <a:off x="6968697" y="4610013"/>
            <a:ext cx="724878" cy="215444"/>
          </a:xfrm>
          <a:prstGeom prst="rect">
            <a:avLst/>
          </a:prstGeom>
          <a:noFill/>
        </p:spPr>
        <p:txBody>
          <a:bodyPr wrap="none" rtlCol="0">
            <a:spAutoFit/>
          </a:bodyPr>
          <a:lstStyle/>
          <a:p>
            <a:r>
              <a:rPr lang="en-US" sz="800" dirty="0">
                <a:latin typeface="Helvetica Light" panose="020B0403020202020204" pitchFamily="34" charset="0"/>
              </a:rPr>
              <a:t>1,501</a:t>
            </a:r>
            <a:r>
              <a:rPr lang="en-HN" sz="800">
                <a:latin typeface="Helvetica Light" panose="020B0403020202020204" pitchFamily="34" charset="0"/>
              </a:rPr>
              <a:t> </a:t>
            </a:r>
            <a:r>
              <a:rPr lang="en-HN" sz="800" dirty="0">
                <a:latin typeface="Helvetica Light" panose="020B0403020202020204" pitchFamily="34" charset="0"/>
              </a:rPr>
              <a:t>spots</a:t>
            </a:r>
          </a:p>
        </p:txBody>
      </p:sp>
      <p:graphicFrame>
        <p:nvGraphicFramePr>
          <p:cNvPr id="50" name="Chart 11">
            <a:extLst>
              <a:ext uri="{FF2B5EF4-FFF2-40B4-BE49-F238E27FC236}">
                <a16:creationId xmlns:a16="http://schemas.microsoft.com/office/drawing/2014/main" id="{2EA13EAE-7F27-D640-9079-31CD3AFF4118}"/>
              </a:ext>
            </a:extLst>
          </p:cNvPr>
          <p:cNvGraphicFramePr/>
          <p:nvPr>
            <p:extLst>
              <p:ext uri="{D42A27DB-BD31-4B8C-83A1-F6EECF244321}">
                <p14:modId xmlns:p14="http://schemas.microsoft.com/office/powerpoint/2010/main" val="4268803452"/>
              </p:ext>
            </p:extLst>
          </p:nvPr>
        </p:nvGraphicFramePr>
        <p:xfrm>
          <a:off x="6515235" y="5033935"/>
          <a:ext cx="5218637" cy="117555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1" name="Table 10">
            <a:extLst>
              <a:ext uri="{FF2B5EF4-FFF2-40B4-BE49-F238E27FC236}">
                <a16:creationId xmlns:a16="http://schemas.microsoft.com/office/drawing/2014/main" id="{3694AA4C-1DD2-DA4C-9A4C-EBF6E235749F}"/>
              </a:ext>
            </a:extLst>
          </p:cNvPr>
          <p:cNvGraphicFramePr>
            <a:graphicFrameLocks noGrp="1"/>
          </p:cNvGraphicFramePr>
          <p:nvPr>
            <p:extLst>
              <p:ext uri="{D42A27DB-BD31-4B8C-83A1-F6EECF244321}">
                <p14:modId xmlns:p14="http://schemas.microsoft.com/office/powerpoint/2010/main" val="882137930"/>
              </p:ext>
            </p:extLst>
          </p:nvPr>
        </p:nvGraphicFramePr>
        <p:xfrm>
          <a:off x="7008682" y="4904611"/>
          <a:ext cx="1285701" cy="290140"/>
        </p:xfrm>
        <a:graphic>
          <a:graphicData uri="http://schemas.openxmlformats.org/drawingml/2006/table">
            <a:tbl>
              <a:tblPr firstRow="1" bandRow="1">
                <a:tableStyleId>{5C22544A-7EE6-4342-B048-85BDC9FD1C3A}</a:tableStyleId>
              </a:tblPr>
              <a:tblGrid>
                <a:gridCol w="528955">
                  <a:extLst>
                    <a:ext uri="{9D8B030D-6E8A-4147-A177-3AD203B41FA5}">
                      <a16:colId xmlns:a16="http://schemas.microsoft.com/office/drawing/2014/main" val="3519677502"/>
                    </a:ext>
                  </a:extLst>
                </a:gridCol>
                <a:gridCol w="756746">
                  <a:extLst>
                    <a:ext uri="{9D8B030D-6E8A-4147-A177-3AD203B41FA5}">
                      <a16:colId xmlns:a16="http://schemas.microsoft.com/office/drawing/2014/main" val="1387248422"/>
                    </a:ext>
                  </a:extLst>
                </a:gridCol>
              </a:tblGrid>
              <a:tr h="290140">
                <a:tc>
                  <a:txBody>
                    <a:bodyPr/>
                    <a:lstStyle/>
                    <a:p>
                      <a:r>
                        <a:rPr lang="en-US" sz="1200" b="0" i="0" dirty="0">
                          <a:latin typeface="Helvetica Light" panose="020B0403020202020204" pitchFamily="34" charset="0"/>
                        </a:rPr>
                        <a:t>4</a:t>
                      </a:r>
                      <a:r>
                        <a:rPr lang="en-HN" sz="1200" b="0" i="0">
                          <a:latin typeface="Helvetica Light" panose="020B0403020202020204" pitchFamily="34" charset="0"/>
                        </a:rPr>
                        <a:t>%</a:t>
                      </a:r>
                      <a:endParaRPr lang="en-HN" sz="1200" b="0" i="0" dirty="0">
                        <a:latin typeface="Helvetica Light" panose="020B0403020202020204" pitchFamily="34" charset="0"/>
                      </a:endParaRPr>
                    </a:p>
                  </a:txBody>
                  <a:tcPr>
                    <a:solidFill>
                      <a:schemeClr val="tx2"/>
                    </a:solidFill>
                  </a:tcPr>
                </a:tc>
                <a:tc>
                  <a:txBody>
                    <a:bodyPr/>
                    <a:lstStyle/>
                    <a:p>
                      <a:r>
                        <a:rPr lang="en-HN" sz="1200" b="0" i="0">
                          <a:latin typeface="Helvetica Light" panose="020B0403020202020204" pitchFamily="34" charset="0"/>
                        </a:rPr>
                        <a:t>$</a:t>
                      </a:r>
                      <a:r>
                        <a:rPr lang="en-US" sz="1200" b="0" i="0" dirty="0">
                          <a:latin typeface="Helvetica Light" panose="020B0403020202020204" pitchFamily="34" charset="0"/>
                        </a:rPr>
                        <a:t>10</a:t>
                      </a:r>
                      <a:r>
                        <a:rPr lang="en-HN" sz="1200" b="0" i="0">
                          <a:latin typeface="Helvetica Light" panose="020B0403020202020204" pitchFamily="34" charset="0"/>
                        </a:rPr>
                        <a:t>K</a:t>
                      </a:r>
                      <a:endParaRPr lang="en-HN" sz="1200" b="0" i="0" dirty="0">
                        <a:latin typeface="Helvetica Light" panose="020B0403020202020204" pitchFamily="34" charset="0"/>
                      </a:endParaRPr>
                    </a:p>
                  </a:txBody>
                  <a:tcPr>
                    <a:solidFill>
                      <a:schemeClr val="tx1">
                        <a:lumMod val="50000"/>
                        <a:lumOff val="50000"/>
                      </a:schemeClr>
                    </a:solidFill>
                  </a:tcPr>
                </a:tc>
                <a:extLst>
                  <a:ext uri="{0D108BD9-81ED-4DB2-BD59-A6C34878D82A}">
                    <a16:rowId xmlns:a16="http://schemas.microsoft.com/office/drawing/2014/main" val="1962469400"/>
                  </a:ext>
                </a:extLst>
              </a:tr>
            </a:tbl>
          </a:graphicData>
        </a:graphic>
      </p:graphicFrame>
      <p:graphicFrame>
        <p:nvGraphicFramePr>
          <p:cNvPr id="52" name="Table 10">
            <a:extLst>
              <a:ext uri="{FF2B5EF4-FFF2-40B4-BE49-F238E27FC236}">
                <a16:creationId xmlns:a16="http://schemas.microsoft.com/office/drawing/2014/main" id="{0A9BB3EC-2B84-1D49-AE8F-A9A16AE07C0F}"/>
              </a:ext>
            </a:extLst>
          </p:cNvPr>
          <p:cNvGraphicFramePr>
            <a:graphicFrameLocks noGrp="1"/>
          </p:cNvGraphicFramePr>
          <p:nvPr>
            <p:extLst>
              <p:ext uri="{D42A27DB-BD31-4B8C-83A1-F6EECF244321}">
                <p14:modId xmlns:p14="http://schemas.microsoft.com/office/powerpoint/2010/main" val="505113982"/>
              </p:ext>
            </p:extLst>
          </p:nvPr>
        </p:nvGraphicFramePr>
        <p:xfrm>
          <a:off x="7008682" y="5788311"/>
          <a:ext cx="1285701" cy="290140"/>
        </p:xfrm>
        <a:graphic>
          <a:graphicData uri="http://schemas.openxmlformats.org/drawingml/2006/table">
            <a:tbl>
              <a:tblPr firstRow="1" bandRow="1">
                <a:tableStyleId>{5C22544A-7EE6-4342-B048-85BDC9FD1C3A}</a:tableStyleId>
              </a:tblPr>
              <a:tblGrid>
                <a:gridCol w="528955">
                  <a:extLst>
                    <a:ext uri="{9D8B030D-6E8A-4147-A177-3AD203B41FA5}">
                      <a16:colId xmlns:a16="http://schemas.microsoft.com/office/drawing/2014/main" val="3519677502"/>
                    </a:ext>
                  </a:extLst>
                </a:gridCol>
                <a:gridCol w="756746">
                  <a:extLst>
                    <a:ext uri="{9D8B030D-6E8A-4147-A177-3AD203B41FA5}">
                      <a16:colId xmlns:a16="http://schemas.microsoft.com/office/drawing/2014/main" val="1387248422"/>
                    </a:ext>
                  </a:extLst>
                </a:gridCol>
              </a:tblGrid>
              <a:tr h="290140">
                <a:tc>
                  <a:txBody>
                    <a:bodyPr/>
                    <a:lstStyle/>
                    <a:p>
                      <a:r>
                        <a:rPr lang="en-US" sz="1200" b="0" i="0" dirty="0">
                          <a:latin typeface="Helvetica Light" panose="020B0403020202020204" pitchFamily="34" charset="0"/>
                        </a:rPr>
                        <a:t>2%</a:t>
                      </a:r>
                      <a:endParaRPr lang="en-HN" sz="1200" b="0" i="0" dirty="0">
                        <a:latin typeface="Helvetica Light" panose="020B0403020202020204" pitchFamily="34" charset="0"/>
                      </a:endParaRPr>
                    </a:p>
                  </a:txBody>
                  <a:tcPr>
                    <a:solidFill>
                      <a:schemeClr val="tx2"/>
                    </a:solidFill>
                  </a:tcPr>
                </a:tc>
                <a:tc>
                  <a:txBody>
                    <a:bodyPr/>
                    <a:lstStyle/>
                    <a:p>
                      <a:r>
                        <a:rPr lang="en-HN" sz="1200" b="0" i="0">
                          <a:latin typeface="Helvetica Light" panose="020B0403020202020204" pitchFamily="34" charset="0"/>
                        </a:rPr>
                        <a:t>$</a:t>
                      </a:r>
                      <a:r>
                        <a:rPr lang="en-US" sz="1200" b="0" i="0" dirty="0">
                          <a:latin typeface="Helvetica Light" panose="020B0403020202020204" pitchFamily="34" charset="0"/>
                        </a:rPr>
                        <a:t>4</a:t>
                      </a:r>
                      <a:r>
                        <a:rPr lang="en-HN" sz="1200" b="0" i="0">
                          <a:latin typeface="Helvetica Light" panose="020B0403020202020204" pitchFamily="34" charset="0"/>
                        </a:rPr>
                        <a:t>K</a:t>
                      </a:r>
                      <a:endParaRPr lang="en-HN" sz="1200" b="0" i="0" dirty="0">
                        <a:latin typeface="Helvetica Light" panose="020B0403020202020204" pitchFamily="34" charset="0"/>
                      </a:endParaRPr>
                    </a:p>
                  </a:txBody>
                  <a:tcPr>
                    <a:solidFill>
                      <a:schemeClr val="tx1">
                        <a:lumMod val="50000"/>
                        <a:lumOff val="50000"/>
                      </a:schemeClr>
                    </a:solidFill>
                  </a:tcPr>
                </a:tc>
                <a:extLst>
                  <a:ext uri="{0D108BD9-81ED-4DB2-BD59-A6C34878D82A}">
                    <a16:rowId xmlns:a16="http://schemas.microsoft.com/office/drawing/2014/main" val="1962469400"/>
                  </a:ext>
                </a:extLst>
              </a:tr>
            </a:tbl>
          </a:graphicData>
        </a:graphic>
      </p:graphicFrame>
      <p:sp>
        <p:nvSpPr>
          <p:cNvPr id="53" name="TextBox 15">
            <a:extLst>
              <a:ext uri="{FF2B5EF4-FFF2-40B4-BE49-F238E27FC236}">
                <a16:creationId xmlns:a16="http://schemas.microsoft.com/office/drawing/2014/main" id="{5F73E11B-F443-914D-B2E6-2AEFFFD96C55}"/>
              </a:ext>
            </a:extLst>
          </p:cNvPr>
          <p:cNvSpPr txBox="1"/>
          <p:nvPr/>
        </p:nvSpPr>
        <p:spPr>
          <a:xfrm>
            <a:off x="7008682" y="5531051"/>
            <a:ext cx="976549" cy="215444"/>
          </a:xfrm>
          <a:prstGeom prst="rect">
            <a:avLst/>
          </a:prstGeom>
          <a:noFill/>
        </p:spPr>
        <p:txBody>
          <a:bodyPr wrap="none" rtlCol="0">
            <a:spAutoFit/>
          </a:bodyPr>
          <a:lstStyle/>
          <a:p>
            <a:r>
              <a:rPr lang="en-US" sz="800" dirty="0">
                <a:latin typeface="Helvetica Light" panose="020B0403020202020204" pitchFamily="34" charset="0"/>
              </a:rPr>
              <a:t>12</a:t>
            </a:r>
            <a:r>
              <a:rPr lang="en-HN" sz="800">
                <a:latin typeface="Helvetica Light" panose="020B0403020202020204" pitchFamily="34" charset="0"/>
              </a:rPr>
              <a:t> </a:t>
            </a:r>
            <a:r>
              <a:rPr lang="en-US" sz="800" dirty="0" err="1">
                <a:latin typeface="Helvetica Light" panose="020B0403020202020204" pitchFamily="34" charset="0"/>
              </a:rPr>
              <a:t>publicaciones</a:t>
            </a:r>
            <a:endParaRPr lang="en-HN" sz="800" dirty="0">
              <a:latin typeface="Helvetica Light" panose="020B0403020202020204" pitchFamily="34" charset="0"/>
            </a:endParaRPr>
          </a:p>
        </p:txBody>
      </p:sp>
      <p:cxnSp>
        <p:nvCxnSpPr>
          <p:cNvPr id="54" name="Straight Connector 83">
            <a:extLst>
              <a:ext uri="{FF2B5EF4-FFF2-40B4-BE49-F238E27FC236}">
                <a16:creationId xmlns:a16="http://schemas.microsoft.com/office/drawing/2014/main" id="{E645B4EE-2E96-6D4E-A920-122A3FC5166C}"/>
              </a:ext>
            </a:extLst>
          </p:cNvPr>
          <p:cNvCxnSpPr/>
          <p:nvPr/>
        </p:nvCxnSpPr>
        <p:spPr>
          <a:xfrm flipV="1">
            <a:off x="6602189" y="5702349"/>
            <a:ext cx="5098043" cy="2939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graphicFrame>
        <p:nvGraphicFramePr>
          <p:cNvPr id="55" name="Chart 11">
            <a:extLst>
              <a:ext uri="{FF2B5EF4-FFF2-40B4-BE49-F238E27FC236}">
                <a16:creationId xmlns:a16="http://schemas.microsoft.com/office/drawing/2014/main" id="{33D0ED36-C720-364A-9419-8EB9FE465189}"/>
              </a:ext>
            </a:extLst>
          </p:cNvPr>
          <p:cNvGraphicFramePr/>
          <p:nvPr>
            <p:extLst>
              <p:ext uri="{D42A27DB-BD31-4B8C-83A1-F6EECF244321}">
                <p14:modId xmlns:p14="http://schemas.microsoft.com/office/powerpoint/2010/main" val="4149576303"/>
              </p:ext>
            </p:extLst>
          </p:nvPr>
        </p:nvGraphicFramePr>
        <p:xfrm>
          <a:off x="6702701" y="2896362"/>
          <a:ext cx="5098043" cy="106527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6" name="Chart 11">
            <a:extLst>
              <a:ext uri="{FF2B5EF4-FFF2-40B4-BE49-F238E27FC236}">
                <a16:creationId xmlns:a16="http://schemas.microsoft.com/office/drawing/2014/main" id="{B8161290-32B6-DF49-AF6A-5AA34C80ACA0}"/>
              </a:ext>
            </a:extLst>
          </p:cNvPr>
          <p:cNvGraphicFramePr/>
          <p:nvPr>
            <p:extLst>
              <p:ext uri="{D42A27DB-BD31-4B8C-83A1-F6EECF244321}">
                <p14:modId xmlns:p14="http://schemas.microsoft.com/office/powerpoint/2010/main" val="1249894704"/>
              </p:ext>
            </p:extLst>
          </p:nvPr>
        </p:nvGraphicFramePr>
        <p:xfrm>
          <a:off x="6515235" y="5932729"/>
          <a:ext cx="5218637" cy="1175553"/>
        </p:xfrm>
        <a:graphic>
          <a:graphicData uri="http://schemas.openxmlformats.org/drawingml/2006/chart">
            <c:chart xmlns:c="http://schemas.openxmlformats.org/drawingml/2006/chart" xmlns:r="http://schemas.openxmlformats.org/officeDocument/2006/relationships" r:id="rId9"/>
          </a:graphicData>
        </a:graphic>
      </p:graphicFrame>
      <p:sp>
        <p:nvSpPr>
          <p:cNvPr id="57" name="TextBox 3">
            <a:extLst>
              <a:ext uri="{FF2B5EF4-FFF2-40B4-BE49-F238E27FC236}">
                <a16:creationId xmlns:a16="http://schemas.microsoft.com/office/drawing/2014/main" id="{68431366-38FB-6045-A5BF-018E309F43F2}"/>
              </a:ext>
            </a:extLst>
          </p:cNvPr>
          <p:cNvSpPr txBox="1"/>
          <p:nvPr/>
        </p:nvSpPr>
        <p:spPr>
          <a:xfrm>
            <a:off x="6096000" y="929202"/>
            <a:ext cx="5998664" cy="2154436"/>
          </a:xfrm>
          <a:prstGeom prst="rect">
            <a:avLst/>
          </a:prstGeom>
          <a:noFill/>
        </p:spPr>
        <p:txBody>
          <a:bodyPr wrap="square" rtlCol="0">
            <a:spAutoFit/>
          </a:bodyPr>
          <a:lstStyle/>
          <a:p>
            <a:r>
              <a:rPr lang="es-HN" sz="1400" b="1" dirty="0">
                <a:latin typeface="Helvetica Light" panose="020B0403020202020204" pitchFamily="34" charset="0"/>
              </a:rPr>
              <a:t>BAC</a:t>
            </a:r>
            <a:r>
              <a:rPr lang="es-HN" sz="1200" dirty="0">
                <a:latin typeface="Helvetica Light" panose="020B0403020202020204" pitchFamily="34" charset="0"/>
              </a:rPr>
              <a:t> ocupa el segundo lugar en  préstamos habitacionales, con una participación del 13%. </a:t>
            </a:r>
          </a:p>
          <a:p>
            <a:pPr marL="171450" indent="-171450">
              <a:buFont typeface="Arial" panose="020B0604020202020204" pitchFamily="34" charset="0"/>
              <a:buChar char="•"/>
            </a:pPr>
            <a:r>
              <a:rPr lang="es-HN" sz="1200" dirty="0">
                <a:latin typeface="Helvetica Light" panose="020B0403020202020204" pitchFamily="34" charset="0"/>
              </a:rPr>
              <a:t>Durante el primer semestre, BAC  ha mantenido una activa presencia publicitaria con dos campañas principales. La primera titulada "Estrena casa y llénala de alegría", misma que comenzó a mediados de enero y se extendió hasta abril.</a:t>
            </a:r>
          </a:p>
          <a:p>
            <a:pPr marL="171450" indent="-171450">
              <a:buFont typeface="Arial" panose="020B0604020202020204" pitchFamily="34" charset="0"/>
              <a:buChar char="•"/>
            </a:pPr>
            <a:r>
              <a:rPr lang="es-HN" sz="1200" dirty="0">
                <a:latin typeface="Helvetica Light" panose="020B0403020202020204" pitchFamily="34" charset="0"/>
              </a:rPr>
              <a:t>En mayo, la estrategia publicitaria se centró en "La Feria Virtual", promovida principalmente a través de radio y prensa, con un apoyo adicional en televisión.</a:t>
            </a:r>
          </a:p>
          <a:p>
            <a:pPr marL="171450" indent="-171450">
              <a:buFont typeface="Arial" panose="020B0604020202020204" pitchFamily="34" charset="0"/>
              <a:buChar char="•"/>
            </a:pPr>
            <a:r>
              <a:rPr lang="es-HN" sz="1200" dirty="0">
                <a:latin typeface="Helvetica Light" panose="020B0403020202020204" pitchFamily="34" charset="0"/>
              </a:rPr>
              <a:t>Dentro del mix de medios, la TV  es el canal predominante, representando el 85% del mix, medio que dio un fuerte apoyo a la campaña de inicio de año. La radio y la prensa se utilizan como medios de apoyo, mientras que la publicidad exterior se emplea para reforzar la imagen de la campaña.</a:t>
            </a:r>
          </a:p>
        </p:txBody>
      </p:sp>
      <p:sp>
        <p:nvSpPr>
          <p:cNvPr id="58" name="Flecha arriba 57">
            <a:extLst>
              <a:ext uri="{FF2B5EF4-FFF2-40B4-BE49-F238E27FC236}">
                <a16:creationId xmlns:a16="http://schemas.microsoft.com/office/drawing/2014/main" id="{EF5B9811-0863-2142-BED7-DEA93E0508C3}"/>
              </a:ext>
            </a:extLst>
          </p:cNvPr>
          <p:cNvSpPr/>
          <p:nvPr/>
        </p:nvSpPr>
        <p:spPr>
          <a:xfrm>
            <a:off x="4340501" y="814726"/>
            <a:ext cx="213767" cy="223194"/>
          </a:xfrm>
          <a:prstGeom prst="upArrow">
            <a:avLst/>
          </a:prstGeom>
          <a:solidFill>
            <a:srgbClr val="2C7F0E"/>
          </a:solidFill>
          <a:ln>
            <a:solidFill>
              <a:srgbClr val="2C7F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61" name="CuadroTexto 60">
            <a:extLst>
              <a:ext uri="{FF2B5EF4-FFF2-40B4-BE49-F238E27FC236}">
                <a16:creationId xmlns:a16="http://schemas.microsoft.com/office/drawing/2014/main" id="{0DBE6631-31C3-1A42-B782-06EAC6602348}"/>
              </a:ext>
            </a:extLst>
          </p:cNvPr>
          <p:cNvSpPr txBox="1"/>
          <p:nvPr/>
        </p:nvSpPr>
        <p:spPr>
          <a:xfrm>
            <a:off x="4053217" y="1055272"/>
            <a:ext cx="792205" cy="307777"/>
          </a:xfrm>
          <a:prstGeom prst="rect">
            <a:avLst/>
          </a:prstGeom>
          <a:noFill/>
        </p:spPr>
        <p:txBody>
          <a:bodyPr wrap="none" rtlCol="0">
            <a:spAutoFit/>
          </a:bodyPr>
          <a:lstStyle/>
          <a:p>
            <a:r>
              <a:rPr lang="es-HN" sz="1400" b="1" dirty="0">
                <a:latin typeface="HELVETICA LIGHT" panose="020B0403020202020204" pitchFamily="34" charset="0"/>
              </a:rPr>
              <a:t>1,109%</a:t>
            </a:r>
          </a:p>
        </p:txBody>
      </p:sp>
      <p:sp>
        <p:nvSpPr>
          <p:cNvPr id="63" name="TextBox 20">
            <a:extLst>
              <a:ext uri="{FF2B5EF4-FFF2-40B4-BE49-F238E27FC236}">
                <a16:creationId xmlns:a16="http://schemas.microsoft.com/office/drawing/2014/main" id="{413370C8-DF78-E54A-85D1-3365010F7F11}"/>
              </a:ext>
            </a:extLst>
          </p:cNvPr>
          <p:cNvSpPr txBox="1"/>
          <p:nvPr/>
        </p:nvSpPr>
        <p:spPr>
          <a:xfrm>
            <a:off x="5428413" y="6538884"/>
            <a:ext cx="1776448" cy="215444"/>
          </a:xfrm>
          <a:prstGeom prst="rect">
            <a:avLst/>
          </a:prstGeom>
          <a:noFill/>
          <a:ln w="6350">
            <a:noFill/>
            <a:prstDash val="sysDot"/>
          </a:ln>
        </p:spPr>
        <p:txBody>
          <a:bodyPr wrap="none" rtlCol="0">
            <a:spAutoFit/>
          </a:bodyPr>
          <a:lstStyle/>
          <a:p>
            <a:r>
              <a:rPr lang="en-US" sz="800" i="1" dirty="0">
                <a:solidFill>
                  <a:schemeClr val="tx1">
                    <a:lumMod val="85000"/>
                    <a:lumOff val="15000"/>
                  </a:schemeClr>
                </a:solidFill>
                <a:latin typeface="Helvetica Light" panose="020B0403020202020204" pitchFamily="34" charset="0"/>
              </a:rPr>
              <a:t>Fuente : </a:t>
            </a:r>
            <a:r>
              <a:rPr lang="en-US" sz="800" i="1" dirty="0" err="1">
                <a:solidFill>
                  <a:schemeClr val="tx1">
                    <a:lumMod val="85000"/>
                    <a:lumOff val="15000"/>
                  </a:schemeClr>
                </a:solidFill>
                <a:latin typeface="Helvetica Light" panose="020B0403020202020204" pitchFamily="34" charset="0"/>
              </a:rPr>
              <a:t>Publisearch</a:t>
            </a:r>
            <a:r>
              <a:rPr lang="en-US" sz="800" i="1" dirty="0">
                <a:solidFill>
                  <a:schemeClr val="tx1">
                    <a:lumMod val="85000"/>
                    <a:lumOff val="15000"/>
                  </a:schemeClr>
                </a:solidFill>
                <a:latin typeface="Helvetica Light" panose="020B0403020202020204" pitchFamily="34" charset="0"/>
              </a:rPr>
              <a:t> – </a:t>
            </a:r>
            <a:r>
              <a:rPr lang="en-US" sz="800" i="1" dirty="0" err="1">
                <a:solidFill>
                  <a:schemeClr val="tx1">
                    <a:lumMod val="85000"/>
                    <a:lumOff val="15000"/>
                  </a:schemeClr>
                </a:solidFill>
                <a:latin typeface="Helvetica Light" panose="020B0403020202020204" pitchFamily="34" charset="0"/>
              </a:rPr>
              <a:t>junio</a:t>
            </a:r>
            <a:r>
              <a:rPr lang="en-US" sz="800" i="1" dirty="0">
                <a:solidFill>
                  <a:schemeClr val="tx1">
                    <a:lumMod val="85000"/>
                    <a:lumOff val="15000"/>
                  </a:schemeClr>
                </a:solidFill>
                <a:latin typeface="Helvetica Light" panose="020B0403020202020204" pitchFamily="34" charset="0"/>
              </a:rPr>
              <a:t> , 2024</a:t>
            </a:r>
          </a:p>
        </p:txBody>
      </p:sp>
    </p:spTree>
    <p:extLst>
      <p:ext uri="{BB962C8B-B14F-4D97-AF65-F5344CB8AC3E}">
        <p14:creationId xmlns:p14="http://schemas.microsoft.com/office/powerpoint/2010/main" val="1004240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B570EA4-24FD-DDB5-2293-80CDC26FB2A3}"/>
              </a:ext>
            </a:extLst>
          </p:cNvPr>
          <p:cNvSpPr txBox="1"/>
          <p:nvPr/>
        </p:nvSpPr>
        <p:spPr>
          <a:xfrm>
            <a:off x="285750" y="257175"/>
            <a:ext cx="2379177" cy="492443"/>
          </a:xfrm>
          <a:prstGeom prst="rect">
            <a:avLst/>
          </a:prstGeom>
          <a:noFill/>
        </p:spPr>
        <p:txBody>
          <a:bodyPr wrap="none" rtlCol="0">
            <a:spAutoFit/>
          </a:bodyPr>
          <a:lstStyle/>
          <a:p>
            <a:r>
              <a:rPr lang="en-HN" sz="2400">
                <a:latin typeface="Helvetica Light" panose="020B0403020202020204" pitchFamily="34" charset="0"/>
              </a:rPr>
              <a:t>Materiales</a:t>
            </a:r>
            <a:r>
              <a:rPr lang="en-HN" sz="2400" b="1">
                <a:solidFill>
                  <a:srgbClr val="FF0000"/>
                </a:solidFill>
                <a:latin typeface="HELVETICA LIGHT" panose="020B0403020202020204" pitchFamily="34" charset="0"/>
              </a:rPr>
              <a:t> </a:t>
            </a:r>
            <a:r>
              <a:rPr lang="en-US" sz="2600" b="1" dirty="0">
                <a:solidFill>
                  <a:srgbClr val="C00000"/>
                </a:solidFill>
                <a:latin typeface="HELVETICA LIGHT" panose="020B0403020202020204" pitchFamily="34" charset="0"/>
              </a:rPr>
              <a:t>BAC</a:t>
            </a:r>
            <a:endParaRPr lang="en-HN" sz="2600" b="1" dirty="0">
              <a:solidFill>
                <a:srgbClr val="C00000"/>
              </a:solidFill>
              <a:latin typeface="HELVETICA LIGHT" panose="020B0403020202020204" pitchFamily="34" charset="0"/>
            </a:endParaRPr>
          </a:p>
        </p:txBody>
      </p:sp>
      <p:pic>
        <p:nvPicPr>
          <p:cNvPr id="12" name="Picture 11">
            <a:extLst>
              <a:ext uri="{FF2B5EF4-FFF2-40B4-BE49-F238E27FC236}">
                <a16:creationId xmlns:a16="http://schemas.microsoft.com/office/drawing/2014/main" id="{715C9BC6-B7A0-8280-BC79-0842207A4FD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88980" y="6342006"/>
            <a:ext cx="1046120" cy="357000"/>
          </a:xfrm>
          <a:prstGeom prst="rect">
            <a:avLst/>
          </a:prstGeom>
        </p:spPr>
      </p:pic>
      <p:pic>
        <p:nvPicPr>
          <p:cNvPr id="13" name="Picture 12">
            <a:extLst>
              <a:ext uri="{FF2B5EF4-FFF2-40B4-BE49-F238E27FC236}">
                <a16:creationId xmlns:a16="http://schemas.microsoft.com/office/drawing/2014/main" id="{1987EC36-0D05-A2D1-7D0F-3B0504C8A49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850642" y="6342006"/>
            <a:ext cx="1041621" cy="393756"/>
          </a:xfrm>
          <a:prstGeom prst="rect">
            <a:avLst/>
          </a:prstGeom>
        </p:spPr>
      </p:pic>
      <p:sp>
        <p:nvSpPr>
          <p:cNvPr id="20" name="TextBox 20">
            <a:extLst>
              <a:ext uri="{FF2B5EF4-FFF2-40B4-BE49-F238E27FC236}">
                <a16:creationId xmlns:a16="http://schemas.microsoft.com/office/drawing/2014/main" id="{BBF5A938-E3EC-4443-85E7-A95FF02F8F52}"/>
              </a:ext>
            </a:extLst>
          </p:cNvPr>
          <p:cNvSpPr txBox="1"/>
          <p:nvPr/>
        </p:nvSpPr>
        <p:spPr>
          <a:xfrm>
            <a:off x="5428413" y="6538884"/>
            <a:ext cx="1776448" cy="215444"/>
          </a:xfrm>
          <a:prstGeom prst="rect">
            <a:avLst/>
          </a:prstGeom>
          <a:noFill/>
          <a:ln w="6350">
            <a:noFill/>
            <a:prstDash val="sysDot"/>
          </a:ln>
        </p:spPr>
        <p:txBody>
          <a:bodyPr wrap="none" rtlCol="0">
            <a:spAutoFit/>
          </a:bodyPr>
          <a:lstStyle/>
          <a:p>
            <a:r>
              <a:rPr lang="en-US" sz="800" i="1" dirty="0">
                <a:solidFill>
                  <a:schemeClr val="tx1">
                    <a:lumMod val="85000"/>
                    <a:lumOff val="15000"/>
                  </a:schemeClr>
                </a:solidFill>
                <a:latin typeface="Helvetica Light" panose="020B0403020202020204" pitchFamily="34" charset="0"/>
              </a:rPr>
              <a:t>Fuente : </a:t>
            </a:r>
            <a:r>
              <a:rPr lang="en-US" sz="800" i="1" dirty="0" err="1">
                <a:solidFill>
                  <a:schemeClr val="tx1">
                    <a:lumMod val="85000"/>
                    <a:lumOff val="15000"/>
                  </a:schemeClr>
                </a:solidFill>
                <a:latin typeface="Helvetica Light" panose="020B0403020202020204" pitchFamily="34" charset="0"/>
              </a:rPr>
              <a:t>Publisearch</a:t>
            </a:r>
            <a:r>
              <a:rPr lang="en-US" sz="800" i="1" dirty="0">
                <a:solidFill>
                  <a:schemeClr val="tx1">
                    <a:lumMod val="85000"/>
                    <a:lumOff val="15000"/>
                  </a:schemeClr>
                </a:solidFill>
                <a:latin typeface="Helvetica Light" panose="020B0403020202020204" pitchFamily="34" charset="0"/>
              </a:rPr>
              <a:t> – </a:t>
            </a:r>
            <a:r>
              <a:rPr lang="en-US" sz="800" i="1" dirty="0" err="1">
                <a:solidFill>
                  <a:schemeClr val="tx1">
                    <a:lumMod val="85000"/>
                    <a:lumOff val="15000"/>
                  </a:schemeClr>
                </a:solidFill>
                <a:latin typeface="Helvetica Light" panose="020B0403020202020204" pitchFamily="34" charset="0"/>
              </a:rPr>
              <a:t>junio</a:t>
            </a:r>
            <a:r>
              <a:rPr lang="en-US" sz="800" i="1" dirty="0">
                <a:solidFill>
                  <a:schemeClr val="tx1">
                    <a:lumMod val="85000"/>
                    <a:lumOff val="15000"/>
                  </a:schemeClr>
                </a:solidFill>
                <a:latin typeface="Helvetica Light" panose="020B0403020202020204" pitchFamily="34" charset="0"/>
              </a:rPr>
              <a:t> , 2024</a:t>
            </a:r>
          </a:p>
        </p:txBody>
      </p:sp>
      <p:pic>
        <p:nvPicPr>
          <p:cNvPr id="21" name="Picture 4" descr="Haier 32A650, televisor LED estilizado para cualquier salón">
            <a:extLst>
              <a:ext uri="{FF2B5EF4-FFF2-40B4-BE49-F238E27FC236}">
                <a16:creationId xmlns:a16="http://schemas.microsoft.com/office/drawing/2014/main" id="{2D09FA80-EFF0-AD41-8A2A-082F9E93423D}"/>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16822" y="888717"/>
            <a:ext cx="3102132" cy="2116343"/>
          </a:xfrm>
          <a:prstGeom prst="rect">
            <a:avLst/>
          </a:prstGeom>
          <a:noFill/>
          <a:extLst>
            <a:ext uri="{909E8E84-426E-40DD-AFC4-6F175D3DCCD1}">
              <a14:hiddenFill xmlns:a14="http://schemas.microsoft.com/office/drawing/2010/main">
                <a:solidFill>
                  <a:srgbClr val="FFFFFF"/>
                </a:solidFill>
              </a14:hiddenFill>
            </a:ext>
          </a:extLst>
        </p:spPr>
      </p:pic>
      <p:pic>
        <p:nvPicPr>
          <p:cNvPr id="2" name="50406524023120000-2276-2304.mp4" descr="50406524023120000-2276-2304.mp4">
            <a:hlinkClick r:id="" action="ppaction://media"/>
            <a:extLst>
              <a:ext uri="{FF2B5EF4-FFF2-40B4-BE49-F238E27FC236}">
                <a16:creationId xmlns:a16="http://schemas.microsoft.com/office/drawing/2014/main" id="{DCA375EF-4544-9E4C-9983-B280B7900DBD}"/>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624550" y="1009891"/>
            <a:ext cx="2705100" cy="1524000"/>
          </a:xfrm>
          <a:prstGeom prst="rect">
            <a:avLst/>
          </a:prstGeom>
        </p:spPr>
      </p:pic>
      <p:pic>
        <p:nvPicPr>
          <p:cNvPr id="23" name="Picture 2" descr="Pure Radio PNG transparente - StickPNG">
            <a:extLst>
              <a:ext uri="{FF2B5EF4-FFF2-40B4-BE49-F238E27FC236}">
                <a16:creationId xmlns:a16="http://schemas.microsoft.com/office/drawing/2014/main" id="{D1B93515-BCFA-8840-BF92-B146B7D8856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77394" y="3175318"/>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 name="504179240331400-224-253.mp3" descr="504179240331400-224-253.mp3">
            <a:hlinkClick r:id="" action="ppaction://media"/>
            <a:extLst>
              <a:ext uri="{FF2B5EF4-FFF2-40B4-BE49-F238E27FC236}">
                <a16:creationId xmlns:a16="http://schemas.microsoft.com/office/drawing/2014/main" id="{028E96FF-3460-BE4A-ADD9-C16BA6ECE34F}"/>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570700" y="3683318"/>
            <a:ext cx="812800" cy="812800"/>
          </a:xfrm>
          <a:prstGeom prst="rect">
            <a:avLst/>
          </a:prstGeom>
        </p:spPr>
      </p:pic>
      <p:pic>
        <p:nvPicPr>
          <p:cNvPr id="25" name="Picture 2" descr="Pure Radio PNG transparente - StickPNG">
            <a:extLst>
              <a:ext uri="{FF2B5EF4-FFF2-40B4-BE49-F238E27FC236}">
                <a16:creationId xmlns:a16="http://schemas.microsoft.com/office/drawing/2014/main" id="{3D8DDCDB-61B6-EF48-B66F-9E23905A0AC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73386" y="857491"/>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429A88C6-F06C-D34E-BE89-4653E4B89B70}"/>
              </a:ext>
            </a:extLst>
          </p:cNvPr>
          <p:cNvSpPr txBox="1"/>
          <p:nvPr/>
        </p:nvSpPr>
        <p:spPr>
          <a:xfrm>
            <a:off x="7899511" y="2686291"/>
            <a:ext cx="1095172" cy="276999"/>
          </a:xfrm>
          <a:prstGeom prst="rect">
            <a:avLst/>
          </a:prstGeom>
          <a:noFill/>
        </p:spPr>
        <p:txBody>
          <a:bodyPr wrap="none" rtlCol="0">
            <a:spAutoFit/>
          </a:bodyPr>
          <a:lstStyle/>
          <a:p>
            <a:r>
              <a:rPr lang="es-HN" sz="1200" dirty="0">
                <a:latin typeface="Helvetica Light" panose="020B0403020202020204" pitchFamily="34" charset="0"/>
              </a:rPr>
              <a:t>“Feria virtual”</a:t>
            </a:r>
          </a:p>
        </p:txBody>
      </p:sp>
      <p:pic>
        <p:nvPicPr>
          <p:cNvPr id="9" name="504349241511200-2081-2111.mp3" descr="504349241511200-2081-2111.mp3">
            <a:hlinkClick r:id="" action="ppaction://media"/>
            <a:extLst>
              <a:ext uri="{FF2B5EF4-FFF2-40B4-BE49-F238E27FC236}">
                <a16:creationId xmlns:a16="http://schemas.microsoft.com/office/drawing/2014/main" id="{CF4AC16D-7C6A-4B48-AE70-CB8D5F373FB3}"/>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7769446" y="1449179"/>
            <a:ext cx="812800" cy="812800"/>
          </a:xfrm>
          <a:prstGeom prst="rect">
            <a:avLst/>
          </a:prstGeom>
        </p:spPr>
      </p:pic>
      <p:sp>
        <p:nvSpPr>
          <p:cNvPr id="28" name="CuadroTexto 27">
            <a:extLst>
              <a:ext uri="{FF2B5EF4-FFF2-40B4-BE49-F238E27FC236}">
                <a16:creationId xmlns:a16="http://schemas.microsoft.com/office/drawing/2014/main" id="{04D8D51D-9CBB-B349-92B6-D6347EE8EFE4}"/>
              </a:ext>
            </a:extLst>
          </p:cNvPr>
          <p:cNvSpPr txBox="1"/>
          <p:nvPr/>
        </p:nvSpPr>
        <p:spPr>
          <a:xfrm>
            <a:off x="1101918" y="2925835"/>
            <a:ext cx="1931939" cy="276999"/>
          </a:xfrm>
          <a:prstGeom prst="rect">
            <a:avLst/>
          </a:prstGeom>
          <a:noFill/>
        </p:spPr>
        <p:txBody>
          <a:bodyPr wrap="none" rtlCol="0">
            <a:spAutoFit/>
          </a:bodyPr>
          <a:lstStyle/>
          <a:p>
            <a:r>
              <a:rPr lang="es-HN" sz="1200" dirty="0">
                <a:latin typeface="Helvetica Light" panose="020B0403020202020204" pitchFamily="34" charset="0"/>
              </a:rPr>
              <a:t>“De que llenaras tu casa”</a:t>
            </a:r>
          </a:p>
        </p:txBody>
      </p:sp>
      <p:sp>
        <p:nvSpPr>
          <p:cNvPr id="29" name="CuadroTexto 28">
            <a:extLst>
              <a:ext uri="{FF2B5EF4-FFF2-40B4-BE49-F238E27FC236}">
                <a16:creationId xmlns:a16="http://schemas.microsoft.com/office/drawing/2014/main" id="{3BFB8566-D154-6D40-895C-250D4B50B69E}"/>
              </a:ext>
            </a:extLst>
          </p:cNvPr>
          <p:cNvSpPr txBox="1"/>
          <p:nvPr/>
        </p:nvSpPr>
        <p:spPr>
          <a:xfrm>
            <a:off x="1140821" y="4842619"/>
            <a:ext cx="1931939" cy="276999"/>
          </a:xfrm>
          <a:prstGeom prst="rect">
            <a:avLst/>
          </a:prstGeom>
          <a:noFill/>
        </p:spPr>
        <p:txBody>
          <a:bodyPr wrap="none" rtlCol="0">
            <a:spAutoFit/>
          </a:bodyPr>
          <a:lstStyle/>
          <a:p>
            <a:r>
              <a:rPr lang="es-HN" sz="1200" dirty="0">
                <a:latin typeface="Helvetica Light" panose="020B0403020202020204" pitchFamily="34" charset="0"/>
              </a:rPr>
              <a:t>“De que llenaras tu casa”</a:t>
            </a:r>
          </a:p>
        </p:txBody>
      </p:sp>
      <p:pic>
        <p:nvPicPr>
          <p:cNvPr id="5122" name="Picture 2">
            <a:extLst>
              <a:ext uri="{FF2B5EF4-FFF2-40B4-BE49-F238E27FC236}">
                <a16:creationId xmlns:a16="http://schemas.microsoft.com/office/drawing/2014/main" id="{93EDF05E-00A8-C04C-A808-A1367289E92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65274" y="3175318"/>
            <a:ext cx="2172223" cy="29472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501A1880-045F-554B-9408-0BC78395AC9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09515" y="1771891"/>
            <a:ext cx="2611092" cy="337924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Conector recto 13">
            <a:extLst>
              <a:ext uri="{FF2B5EF4-FFF2-40B4-BE49-F238E27FC236}">
                <a16:creationId xmlns:a16="http://schemas.microsoft.com/office/drawing/2014/main" id="{C6140337-5C7F-A84F-A1E5-2EC7657D311D}"/>
              </a:ext>
            </a:extLst>
          </p:cNvPr>
          <p:cNvCxnSpPr/>
          <p:nvPr/>
        </p:nvCxnSpPr>
        <p:spPr>
          <a:xfrm>
            <a:off x="6528122" y="749618"/>
            <a:ext cx="0" cy="548913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9829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033"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2026"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AutoShape 4">
            <a:extLst>
              <a:ext uri="{FF2B5EF4-FFF2-40B4-BE49-F238E27FC236}">
                <a16:creationId xmlns:a16="http://schemas.microsoft.com/office/drawing/2014/main" id="{BE5638E6-91B0-4925-97DD-AA3D09BC4E3B}"/>
              </a:ext>
            </a:extLst>
          </p:cNvPr>
          <p:cNvSpPr/>
          <p:nvPr/>
        </p:nvSpPr>
        <p:spPr>
          <a:xfrm>
            <a:off x="0" y="0"/>
            <a:ext cx="12192000" cy="930476"/>
          </a:xfrm>
          <a:prstGeom prst="rect">
            <a:avLst/>
          </a:prstGeom>
          <a:solidFill>
            <a:srgbClr val="5EC9DA"/>
          </a:solidFill>
          <a:ln>
            <a:solidFill>
              <a:srgbClr val="39CCC9"/>
            </a:solidFill>
          </a:ln>
        </p:spPr>
        <p:txBody>
          <a:bodyPr/>
          <a:lstStyle/>
          <a:p>
            <a:endParaRPr lang="en-CA" dirty="0"/>
          </a:p>
        </p:txBody>
      </p:sp>
      <p:sp>
        <p:nvSpPr>
          <p:cNvPr id="60" name="Title 1">
            <a:extLst>
              <a:ext uri="{FF2B5EF4-FFF2-40B4-BE49-F238E27FC236}">
                <a16:creationId xmlns:a16="http://schemas.microsoft.com/office/drawing/2014/main" id="{0A66ED16-C8CB-4D53-BD6C-72384C1FA60F}"/>
              </a:ext>
            </a:extLst>
          </p:cNvPr>
          <p:cNvSpPr txBox="1">
            <a:spLocks/>
          </p:cNvSpPr>
          <p:nvPr/>
        </p:nvSpPr>
        <p:spPr>
          <a:xfrm>
            <a:off x="413995" y="-1161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latin typeface="Helvetica Light" panose="020B0403020202020204" pitchFamily="34" charset="0"/>
              </a:rPr>
              <a:t>FICOHSA</a:t>
            </a:r>
          </a:p>
        </p:txBody>
      </p:sp>
      <p:sp>
        <p:nvSpPr>
          <p:cNvPr id="31" name="Title 1">
            <a:extLst>
              <a:ext uri="{FF2B5EF4-FFF2-40B4-BE49-F238E27FC236}">
                <a16:creationId xmlns:a16="http://schemas.microsoft.com/office/drawing/2014/main" id="{EBA5EEB3-AA6F-4FEC-8E49-E4E34AE870AF}"/>
              </a:ext>
            </a:extLst>
          </p:cNvPr>
          <p:cNvSpPr>
            <a:spLocks noGrp="1"/>
          </p:cNvSpPr>
          <p:nvPr>
            <p:ph type="title"/>
          </p:nvPr>
        </p:nvSpPr>
        <p:spPr>
          <a:xfrm>
            <a:off x="8130328" y="-171893"/>
            <a:ext cx="4061672" cy="1325563"/>
          </a:xfrm>
        </p:spPr>
        <p:txBody>
          <a:bodyPr>
            <a:normAutofit/>
          </a:bodyPr>
          <a:lstStyle/>
          <a:p>
            <a:pPr algn="r"/>
            <a:r>
              <a:rPr lang="en-US" sz="2000" b="1" dirty="0" err="1">
                <a:solidFill>
                  <a:schemeClr val="bg1"/>
                </a:solidFill>
                <a:latin typeface="Helvetica Light" panose="020B0403020202020204" pitchFamily="34" charset="0"/>
              </a:rPr>
              <a:t>Estra</a:t>
            </a:r>
            <a:r>
              <a:rPr lang="en-US" sz="2000" b="1" dirty="0" err="1">
                <a:solidFill>
                  <a:schemeClr val="bg1"/>
                </a:solidFill>
                <a:latin typeface="Helvetica Light" panose="020B0403020202020204"/>
              </a:rPr>
              <a:t>t</a:t>
            </a:r>
            <a:r>
              <a:rPr lang="en-CA" sz="2000" b="1" i="0" dirty="0">
                <a:solidFill>
                  <a:schemeClr val="bg1"/>
                </a:solidFill>
                <a:effectLst/>
                <a:latin typeface="Helvetica Light" panose="020B0403020202020204"/>
              </a:rPr>
              <a:t>é</a:t>
            </a:r>
            <a:r>
              <a:rPr lang="en-US" sz="2000" b="1" dirty="0" err="1">
                <a:solidFill>
                  <a:schemeClr val="bg1"/>
                </a:solidFill>
                <a:latin typeface="Helvetica Light" panose="020B0403020202020204" pitchFamily="34" charset="0"/>
              </a:rPr>
              <a:t>gia</a:t>
            </a:r>
            <a:r>
              <a:rPr lang="en-US" sz="2000" b="1" dirty="0">
                <a:solidFill>
                  <a:schemeClr val="bg1"/>
                </a:solidFill>
                <a:latin typeface="Helvetica Light" panose="020B0403020202020204" pitchFamily="34" charset="0"/>
              </a:rPr>
              <a:t> de </a:t>
            </a:r>
            <a:r>
              <a:rPr lang="en-US" sz="2000" b="1" dirty="0" err="1">
                <a:solidFill>
                  <a:schemeClr val="bg1"/>
                </a:solidFill>
                <a:latin typeface="Helvetica Light" panose="020B0403020202020204" pitchFamily="34" charset="0"/>
              </a:rPr>
              <a:t>Medios</a:t>
            </a:r>
            <a:endParaRPr lang="en-US" sz="3000" b="1" dirty="0">
              <a:solidFill>
                <a:schemeClr val="bg1"/>
              </a:solidFill>
              <a:latin typeface="Helvetica Light" panose="020B0403020202020204" pitchFamily="34" charset="0"/>
            </a:endParaRPr>
          </a:p>
        </p:txBody>
      </p:sp>
      <p:cxnSp>
        <p:nvCxnSpPr>
          <p:cNvPr id="28" name="Straight Connector 27">
            <a:extLst>
              <a:ext uri="{FF2B5EF4-FFF2-40B4-BE49-F238E27FC236}">
                <a16:creationId xmlns:a16="http://schemas.microsoft.com/office/drawing/2014/main" id="{127CC5A6-4D85-8448-B52E-6D5A0B472582}"/>
              </a:ext>
            </a:extLst>
          </p:cNvPr>
          <p:cNvCxnSpPr>
            <a:cxnSpLocks/>
          </p:cNvCxnSpPr>
          <p:nvPr/>
        </p:nvCxnSpPr>
        <p:spPr>
          <a:xfrm>
            <a:off x="3470022" y="-12406"/>
            <a:ext cx="0" cy="10349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E36FDD9-D327-664A-A2BB-742A95202818}"/>
              </a:ext>
            </a:extLst>
          </p:cNvPr>
          <p:cNvCxnSpPr>
            <a:cxnSpLocks/>
          </p:cNvCxnSpPr>
          <p:nvPr/>
        </p:nvCxnSpPr>
        <p:spPr>
          <a:xfrm flipV="1">
            <a:off x="402831" y="3013413"/>
            <a:ext cx="11375175" cy="12177"/>
          </a:xfrm>
          <a:prstGeom prst="line">
            <a:avLst/>
          </a:prstGeom>
          <a:ln>
            <a:solidFill>
              <a:schemeClr val="tx2">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4CA06F4-BF57-B341-A3D1-8C54724F6B1B}"/>
              </a:ext>
            </a:extLst>
          </p:cNvPr>
          <p:cNvCxnSpPr>
            <a:cxnSpLocks/>
          </p:cNvCxnSpPr>
          <p:nvPr/>
        </p:nvCxnSpPr>
        <p:spPr>
          <a:xfrm flipV="1">
            <a:off x="402831" y="3013413"/>
            <a:ext cx="11375175" cy="12177"/>
          </a:xfrm>
          <a:prstGeom prst="line">
            <a:avLst/>
          </a:prstGeom>
          <a:ln>
            <a:solidFill>
              <a:schemeClr val="tx2">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F3CCA24E-7FCD-2057-45CD-0BA95DB27C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980" y="6342006"/>
            <a:ext cx="1046120" cy="357000"/>
          </a:xfrm>
          <a:prstGeom prst="rect">
            <a:avLst/>
          </a:prstGeom>
        </p:spPr>
      </p:pic>
      <p:graphicFrame>
        <p:nvGraphicFramePr>
          <p:cNvPr id="5" name="Gráfico 4">
            <a:extLst>
              <a:ext uri="{FF2B5EF4-FFF2-40B4-BE49-F238E27FC236}">
                <a16:creationId xmlns:a16="http://schemas.microsoft.com/office/drawing/2014/main" id="{024FF09A-C5FA-4D46-AD1D-48D8575BB86F}"/>
              </a:ext>
            </a:extLst>
          </p:cNvPr>
          <p:cNvGraphicFramePr/>
          <p:nvPr>
            <p:extLst>
              <p:ext uri="{D42A27DB-BD31-4B8C-83A1-F6EECF244321}">
                <p14:modId xmlns:p14="http://schemas.microsoft.com/office/powerpoint/2010/main" val="2870676149"/>
              </p:ext>
            </p:extLst>
          </p:nvPr>
        </p:nvGraphicFramePr>
        <p:xfrm>
          <a:off x="657652" y="3035648"/>
          <a:ext cx="4949337" cy="3337454"/>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86">
            <a:extLst>
              <a:ext uri="{FF2B5EF4-FFF2-40B4-BE49-F238E27FC236}">
                <a16:creationId xmlns:a16="http://schemas.microsoft.com/office/drawing/2014/main" id="{0E3492DE-B1D5-024F-B757-8A28C25831A7}"/>
              </a:ext>
            </a:extLst>
          </p:cNvPr>
          <p:cNvSpPr txBox="1"/>
          <p:nvPr/>
        </p:nvSpPr>
        <p:spPr>
          <a:xfrm>
            <a:off x="10841809" y="636435"/>
            <a:ext cx="1311578" cy="323165"/>
          </a:xfrm>
          <a:prstGeom prst="rect">
            <a:avLst/>
          </a:prstGeom>
          <a:noFill/>
        </p:spPr>
        <p:txBody>
          <a:bodyPr wrap="none" rtlCol="0">
            <a:spAutoFit/>
          </a:bodyPr>
          <a:lstStyle/>
          <a:p>
            <a:r>
              <a:rPr lang="en-US" sz="1500" dirty="0" err="1">
                <a:solidFill>
                  <a:schemeClr val="bg1"/>
                </a:solidFill>
                <a:latin typeface="Helvetica Light" panose="020B0403020202020204" pitchFamily="34" charset="0"/>
              </a:rPr>
              <a:t>ene-jun</a:t>
            </a:r>
            <a:r>
              <a:rPr lang="en-US" sz="1500" dirty="0">
                <a:solidFill>
                  <a:schemeClr val="bg1"/>
                </a:solidFill>
                <a:latin typeface="Helvetica Light" panose="020B0403020202020204" pitchFamily="34" charset="0"/>
              </a:rPr>
              <a:t> </a:t>
            </a:r>
            <a:r>
              <a:rPr lang="en-HN" sz="1500">
                <a:solidFill>
                  <a:schemeClr val="bg1"/>
                </a:solidFill>
                <a:latin typeface="Helvetica Light" panose="020B0403020202020204" pitchFamily="34" charset="0"/>
              </a:rPr>
              <a:t>202</a:t>
            </a:r>
            <a:r>
              <a:rPr lang="en-US" sz="1500" dirty="0">
                <a:solidFill>
                  <a:schemeClr val="bg1"/>
                </a:solidFill>
                <a:latin typeface="Helvetica Light" panose="020B0403020202020204" pitchFamily="34" charset="0"/>
              </a:rPr>
              <a:t>4</a:t>
            </a:r>
            <a:endParaRPr lang="en-HN" sz="1500" dirty="0">
              <a:solidFill>
                <a:schemeClr val="bg1"/>
              </a:solidFill>
              <a:latin typeface="Helvetica Light" panose="020B0403020202020204" pitchFamily="34" charset="0"/>
            </a:endParaRPr>
          </a:p>
        </p:txBody>
      </p:sp>
      <p:graphicFrame>
        <p:nvGraphicFramePr>
          <p:cNvPr id="34" name="Tabla 6">
            <a:extLst>
              <a:ext uri="{FF2B5EF4-FFF2-40B4-BE49-F238E27FC236}">
                <a16:creationId xmlns:a16="http://schemas.microsoft.com/office/drawing/2014/main" id="{FB42DE2F-1BB1-D74D-A758-1ED5DDC29F09}"/>
              </a:ext>
            </a:extLst>
          </p:cNvPr>
          <p:cNvGraphicFramePr>
            <a:graphicFrameLocks noGrp="1"/>
          </p:cNvGraphicFramePr>
          <p:nvPr>
            <p:extLst>
              <p:ext uri="{D42A27DB-BD31-4B8C-83A1-F6EECF244321}">
                <p14:modId xmlns:p14="http://schemas.microsoft.com/office/powerpoint/2010/main" val="1510370799"/>
              </p:ext>
            </p:extLst>
          </p:nvPr>
        </p:nvGraphicFramePr>
        <p:xfrm>
          <a:off x="4762618" y="760535"/>
          <a:ext cx="1293088" cy="571736"/>
        </p:xfrm>
        <a:graphic>
          <a:graphicData uri="http://schemas.openxmlformats.org/drawingml/2006/table">
            <a:tbl>
              <a:tblPr firstRow="1" bandRow="1">
                <a:tableStyleId>{B301B821-A1FF-4177-AEE7-76D212191A09}</a:tableStyleId>
              </a:tblPr>
              <a:tblGrid>
                <a:gridCol w="646544">
                  <a:extLst>
                    <a:ext uri="{9D8B030D-6E8A-4147-A177-3AD203B41FA5}">
                      <a16:colId xmlns:a16="http://schemas.microsoft.com/office/drawing/2014/main" val="2800434246"/>
                    </a:ext>
                  </a:extLst>
                </a:gridCol>
                <a:gridCol w="646544">
                  <a:extLst>
                    <a:ext uri="{9D8B030D-6E8A-4147-A177-3AD203B41FA5}">
                      <a16:colId xmlns:a16="http://schemas.microsoft.com/office/drawing/2014/main" val="3784070757"/>
                    </a:ext>
                  </a:extLst>
                </a:gridCol>
              </a:tblGrid>
              <a:tr h="285868">
                <a:tc>
                  <a:txBody>
                    <a:bodyPr/>
                    <a:lstStyle/>
                    <a:p>
                      <a:pPr algn="ctr"/>
                      <a:r>
                        <a:rPr lang="es-HN" sz="1200" b="0" i="0" dirty="0">
                          <a:latin typeface="Helvetica Light" panose="020B0403020202020204" pitchFamily="34" charset="0"/>
                        </a:rPr>
                        <a:t>2024</a:t>
                      </a:r>
                    </a:p>
                  </a:txBody>
                  <a:tcPr anchor="ctr"/>
                </a:tc>
                <a:tc>
                  <a:txBody>
                    <a:bodyPr/>
                    <a:lstStyle/>
                    <a:p>
                      <a:pPr algn="ctr"/>
                      <a:r>
                        <a:rPr lang="es-HN" sz="1200" b="0" i="0" dirty="0">
                          <a:latin typeface="Helvetica Light" panose="020B0403020202020204" pitchFamily="34" charset="0"/>
                        </a:rPr>
                        <a:t>$212K</a:t>
                      </a:r>
                    </a:p>
                  </a:txBody>
                  <a:tcPr anchor="ctr"/>
                </a:tc>
                <a:extLst>
                  <a:ext uri="{0D108BD9-81ED-4DB2-BD59-A6C34878D82A}">
                    <a16:rowId xmlns:a16="http://schemas.microsoft.com/office/drawing/2014/main" val="3656858356"/>
                  </a:ext>
                </a:extLst>
              </a:tr>
              <a:tr h="285868">
                <a:tc>
                  <a:txBody>
                    <a:bodyPr/>
                    <a:lstStyle/>
                    <a:p>
                      <a:pPr algn="ctr"/>
                      <a:r>
                        <a:rPr lang="es-HN" sz="1200" b="0" i="0" dirty="0">
                          <a:latin typeface="Helvetica Light" panose="020B0403020202020204" pitchFamily="34" charset="0"/>
                        </a:rPr>
                        <a:t>2023</a:t>
                      </a:r>
                    </a:p>
                  </a:txBody>
                  <a:tcPr anchor="ctr"/>
                </a:tc>
                <a:tc>
                  <a:txBody>
                    <a:bodyPr/>
                    <a:lstStyle/>
                    <a:p>
                      <a:pPr algn="ctr"/>
                      <a:r>
                        <a:rPr lang="es-HN" sz="1200" b="0" i="0" dirty="0">
                          <a:latin typeface="Helvetica Light" panose="020B0403020202020204" pitchFamily="34" charset="0"/>
                        </a:rPr>
                        <a:t>$ 16K</a:t>
                      </a:r>
                    </a:p>
                  </a:txBody>
                  <a:tcPr anchor="ctr"/>
                </a:tc>
                <a:extLst>
                  <a:ext uri="{0D108BD9-81ED-4DB2-BD59-A6C34878D82A}">
                    <a16:rowId xmlns:a16="http://schemas.microsoft.com/office/drawing/2014/main" val="1708779597"/>
                  </a:ext>
                </a:extLst>
              </a:tr>
            </a:tbl>
          </a:graphicData>
        </a:graphic>
      </p:graphicFrame>
      <p:graphicFrame>
        <p:nvGraphicFramePr>
          <p:cNvPr id="35" name="Gráfico 34">
            <a:extLst>
              <a:ext uri="{FF2B5EF4-FFF2-40B4-BE49-F238E27FC236}">
                <a16:creationId xmlns:a16="http://schemas.microsoft.com/office/drawing/2014/main" id="{08968569-7F31-7C4F-8611-F8110C378F8A}"/>
              </a:ext>
            </a:extLst>
          </p:cNvPr>
          <p:cNvGraphicFramePr/>
          <p:nvPr>
            <p:extLst>
              <p:ext uri="{D42A27DB-BD31-4B8C-83A1-F6EECF244321}">
                <p14:modId xmlns:p14="http://schemas.microsoft.com/office/powerpoint/2010/main" val="1569449270"/>
              </p:ext>
            </p:extLst>
          </p:nvPr>
        </p:nvGraphicFramePr>
        <p:xfrm>
          <a:off x="24034" y="1031851"/>
          <a:ext cx="6205316" cy="191918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7" name="Chart 11">
            <a:extLst>
              <a:ext uri="{FF2B5EF4-FFF2-40B4-BE49-F238E27FC236}">
                <a16:creationId xmlns:a16="http://schemas.microsoft.com/office/drawing/2014/main" id="{F4DC6F23-BECE-2E4C-8C78-CD2C3DCB9D9D}"/>
              </a:ext>
            </a:extLst>
          </p:cNvPr>
          <p:cNvGraphicFramePr/>
          <p:nvPr>
            <p:extLst>
              <p:ext uri="{D42A27DB-BD31-4B8C-83A1-F6EECF244321}">
                <p14:modId xmlns:p14="http://schemas.microsoft.com/office/powerpoint/2010/main" val="3212429035"/>
              </p:ext>
            </p:extLst>
          </p:nvPr>
        </p:nvGraphicFramePr>
        <p:xfrm>
          <a:off x="6578621" y="3705353"/>
          <a:ext cx="5218637" cy="121179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8" name="Table 10">
            <a:extLst>
              <a:ext uri="{FF2B5EF4-FFF2-40B4-BE49-F238E27FC236}">
                <a16:creationId xmlns:a16="http://schemas.microsoft.com/office/drawing/2014/main" id="{98EE1119-190B-034D-845C-7B3F9F02B01C}"/>
              </a:ext>
            </a:extLst>
          </p:cNvPr>
          <p:cNvGraphicFramePr>
            <a:graphicFrameLocks noGrp="1"/>
          </p:cNvGraphicFramePr>
          <p:nvPr>
            <p:extLst>
              <p:ext uri="{D42A27DB-BD31-4B8C-83A1-F6EECF244321}">
                <p14:modId xmlns:p14="http://schemas.microsoft.com/office/powerpoint/2010/main" val="3094677829"/>
              </p:ext>
            </p:extLst>
          </p:nvPr>
        </p:nvGraphicFramePr>
        <p:xfrm>
          <a:off x="7012093" y="3120555"/>
          <a:ext cx="1285701" cy="290140"/>
        </p:xfrm>
        <a:graphic>
          <a:graphicData uri="http://schemas.openxmlformats.org/drawingml/2006/table">
            <a:tbl>
              <a:tblPr firstRow="1" bandRow="1">
                <a:tableStyleId>{5C22544A-7EE6-4342-B048-85BDC9FD1C3A}</a:tableStyleId>
              </a:tblPr>
              <a:tblGrid>
                <a:gridCol w="528955">
                  <a:extLst>
                    <a:ext uri="{9D8B030D-6E8A-4147-A177-3AD203B41FA5}">
                      <a16:colId xmlns:a16="http://schemas.microsoft.com/office/drawing/2014/main" val="3519677502"/>
                    </a:ext>
                  </a:extLst>
                </a:gridCol>
                <a:gridCol w="756746">
                  <a:extLst>
                    <a:ext uri="{9D8B030D-6E8A-4147-A177-3AD203B41FA5}">
                      <a16:colId xmlns:a16="http://schemas.microsoft.com/office/drawing/2014/main" val="1387248422"/>
                    </a:ext>
                  </a:extLst>
                </a:gridCol>
              </a:tblGrid>
              <a:tr h="290140">
                <a:tc>
                  <a:txBody>
                    <a:bodyPr/>
                    <a:lstStyle/>
                    <a:p>
                      <a:r>
                        <a:rPr lang="en-US" sz="1200" b="0" i="0" dirty="0">
                          <a:latin typeface="Helvetica Light" panose="020B0403020202020204" pitchFamily="34" charset="0"/>
                        </a:rPr>
                        <a:t>66</a:t>
                      </a:r>
                      <a:r>
                        <a:rPr lang="en-HN" sz="1200" b="0" i="0">
                          <a:latin typeface="Helvetica Light" panose="020B0403020202020204" pitchFamily="34" charset="0"/>
                        </a:rPr>
                        <a:t>%</a:t>
                      </a:r>
                      <a:endParaRPr lang="en-HN" sz="1200" b="0" i="0" dirty="0">
                        <a:latin typeface="Helvetica Light" panose="020B0403020202020204" pitchFamily="34" charset="0"/>
                      </a:endParaRPr>
                    </a:p>
                  </a:txBody>
                  <a:tcPr>
                    <a:solidFill>
                      <a:schemeClr val="tx2"/>
                    </a:solidFill>
                  </a:tcPr>
                </a:tc>
                <a:tc>
                  <a:txBody>
                    <a:bodyPr/>
                    <a:lstStyle/>
                    <a:p>
                      <a:r>
                        <a:rPr lang="en-HN" sz="1200" b="0" i="0">
                          <a:latin typeface="Helvetica Light" panose="020B0403020202020204" pitchFamily="34" charset="0"/>
                        </a:rPr>
                        <a:t>$</a:t>
                      </a:r>
                      <a:r>
                        <a:rPr lang="en-US" sz="1200" b="0" i="0" dirty="0">
                          <a:latin typeface="Helvetica Light" panose="020B0403020202020204" pitchFamily="34" charset="0"/>
                        </a:rPr>
                        <a:t>219</a:t>
                      </a:r>
                      <a:r>
                        <a:rPr lang="en-HN" sz="1200" b="0" i="0">
                          <a:latin typeface="Helvetica Light" panose="020B0403020202020204" pitchFamily="34" charset="0"/>
                        </a:rPr>
                        <a:t>K</a:t>
                      </a:r>
                      <a:endParaRPr lang="en-HN" sz="1200" b="0" i="0" dirty="0">
                        <a:latin typeface="Helvetica Light" panose="020B0403020202020204" pitchFamily="34" charset="0"/>
                      </a:endParaRPr>
                    </a:p>
                  </a:txBody>
                  <a:tcPr>
                    <a:solidFill>
                      <a:schemeClr val="tx1">
                        <a:lumMod val="50000"/>
                        <a:lumOff val="50000"/>
                      </a:schemeClr>
                    </a:solidFill>
                  </a:tcPr>
                </a:tc>
                <a:extLst>
                  <a:ext uri="{0D108BD9-81ED-4DB2-BD59-A6C34878D82A}">
                    <a16:rowId xmlns:a16="http://schemas.microsoft.com/office/drawing/2014/main" val="1962469400"/>
                  </a:ext>
                </a:extLst>
              </a:tr>
            </a:tbl>
          </a:graphicData>
        </a:graphic>
      </p:graphicFrame>
      <p:graphicFrame>
        <p:nvGraphicFramePr>
          <p:cNvPr id="40" name="Table 10">
            <a:extLst>
              <a:ext uri="{FF2B5EF4-FFF2-40B4-BE49-F238E27FC236}">
                <a16:creationId xmlns:a16="http://schemas.microsoft.com/office/drawing/2014/main" id="{E50DBACC-13C2-2643-9642-D7E980ECE1BB}"/>
              </a:ext>
            </a:extLst>
          </p:cNvPr>
          <p:cNvGraphicFramePr>
            <a:graphicFrameLocks noGrp="1"/>
          </p:cNvGraphicFramePr>
          <p:nvPr>
            <p:extLst>
              <p:ext uri="{D42A27DB-BD31-4B8C-83A1-F6EECF244321}">
                <p14:modId xmlns:p14="http://schemas.microsoft.com/office/powerpoint/2010/main" val="766966909"/>
              </p:ext>
            </p:extLst>
          </p:nvPr>
        </p:nvGraphicFramePr>
        <p:xfrm>
          <a:off x="7012093" y="3972095"/>
          <a:ext cx="1285701" cy="290140"/>
        </p:xfrm>
        <a:graphic>
          <a:graphicData uri="http://schemas.openxmlformats.org/drawingml/2006/table">
            <a:tbl>
              <a:tblPr firstRow="1" bandRow="1">
                <a:tableStyleId>{5C22544A-7EE6-4342-B048-85BDC9FD1C3A}</a:tableStyleId>
              </a:tblPr>
              <a:tblGrid>
                <a:gridCol w="528955">
                  <a:extLst>
                    <a:ext uri="{9D8B030D-6E8A-4147-A177-3AD203B41FA5}">
                      <a16:colId xmlns:a16="http://schemas.microsoft.com/office/drawing/2014/main" val="3519677502"/>
                    </a:ext>
                  </a:extLst>
                </a:gridCol>
                <a:gridCol w="756746">
                  <a:extLst>
                    <a:ext uri="{9D8B030D-6E8A-4147-A177-3AD203B41FA5}">
                      <a16:colId xmlns:a16="http://schemas.microsoft.com/office/drawing/2014/main" val="1387248422"/>
                    </a:ext>
                  </a:extLst>
                </a:gridCol>
              </a:tblGrid>
              <a:tr h="290140">
                <a:tc>
                  <a:txBody>
                    <a:bodyPr/>
                    <a:lstStyle/>
                    <a:p>
                      <a:r>
                        <a:rPr lang="en-US" sz="1200" b="0" i="0" dirty="0">
                          <a:latin typeface="Helvetica Light" panose="020B0403020202020204" pitchFamily="34" charset="0"/>
                        </a:rPr>
                        <a:t>15</a:t>
                      </a:r>
                      <a:r>
                        <a:rPr lang="en-HN" sz="1200" b="0" i="0">
                          <a:latin typeface="Helvetica Light" panose="020B0403020202020204" pitchFamily="34" charset="0"/>
                        </a:rPr>
                        <a:t>%</a:t>
                      </a:r>
                      <a:endParaRPr lang="en-HN" sz="1200" b="0" i="0" dirty="0">
                        <a:latin typeface="Helvetica Light" panose="020B0403020202020204" pitchFamily="34" charset="0"/>
                      </a:endParaRPr>
                    </a:p>
                  </a:txBody>
                  <a:tcPr>
                    <a:solidFill>
                      <a:schemeClr val="tx2"/>
                    </a:solidFill>
                  </a:tcPr>
                </a:tc>
                <a:tc>
                  <a:txBody>
                    <a:bodyPr/>
                    <a:lstStyle/>
                    <a:p>
                      <a:r>
                        <a:rPr lang="en-HN" sz="1200" b="0" i="0">
                          <a:latin typeface="Helvetica Light" panose="020B0403020202020204" pitchFamily="34" charset="0"/>
                        </a:rPr>
                        <a:t>$</a:t>
                      </a:r>
                      <a:r>
                        <a:rPr lang="en-US" sz="1200" b="0" i="0" dirty="0">
                          <a:latin typeface="Helvetica Light" panose="020B0403020202020204" pitchFamily="34" charset="0"/>
                        </a:rPr>
                        <a:t>10</a:t>
                      </a:r>
                      <a:r>
                        <a:rPr lang="en-HN" sz="1200" b="0" i="0">
                          <a:latin typeface="Helvetica Light" panose="020B0403020202020204" pitchFamily="34" charset="0"/>
                        </a:rPr>
                        <a:t>K</a:t>
                      </a:r>
                      <a:endParaRPr lang="en-HN" sz="1200" b="0" i="0" dirty="0">
                        <a:latin typeface="Helvetica Light" panose="020B0403020202020204" pitchFamily="34" charset="0"/>
                      </a:endParaRPr>
                    </a:p>
                  </a:txBody>
                  <a:tcPr>
                    <a:solidFill>
                      <a:schemeClr val="tx1">
                        <a:lumMod val="50000"/>
                        <a:lumOff val="50000"/>
                      </a:schemeClr>
                    </a:solidFill>
                  </a:tcPr>
                </a:tc>
                <a:extLst>
                  <a:ext uri="{0D108BD9-81ED-4DB2-BD59-A6C34878D82A}">
                    <a16:rowId xmlns:a16="http://schemas.microsoft.com/office/drawing/2014/main" val="1962469400"/>
                  </a:ext>
                </a:extLst>
              </a:tr>
            </a:tbl>
          </a:graphicData>
        </a:graphic>
      </p:graphicFrame>
      <p:sp>
        <p:nvSpPr>
          <p:cNvPr id="43" name="TextBox 78">
            <a:extLst>
              <a:ext uri="{FF2B5EF4-FFF2-40B4-BE49-F238E27FC236}">
                <a16:creationId xmlns:a16="http://schemas.microsoft.com/office/drawing/2014/main" id="{409B8A7E-AC29-6644-9530-276341876C60}"/>
              </a:ext>
            </a:extLst>
          </p:cNvPr>
          <p:cNvSpPr txBox="1"/>
          <p:nvPr/>
        </p:nvSpPr>
        <p:spPr>
          <a:xfrm>
            <a:off x="6968697" y="3672059"/>
            <a:ext cx="1212191" cy="215444"/>
          </a:xfrm>
          <a:prstGeom prst="rect">
            <a:avLst/>
          </a:prstGeom>
          <a:noFill/>
        </p:spPr>
        <p:txBody>
          <a:bodyPr wrap="none" rtlCol="0">
            <a:spAutoFit/>
          </a:bodyPr>
          <a:lstStyle/>
          <a:p>
            <a:r>
              <a:rPr lang="en-US" sz="800" dirty="0">
                <a:latin typeface="Helvetica Light" panose="020B0403020202020204" pitchFamily="34" charset="0"/>
              </a:rPr>
              <a:t>705</a:t>
            </a:r>
            <a:r>
              <a:rPr lang="en-HN" sz="800">
                <a:latin typeface="Helvetica Light" panose="020B0403020202020204" pitchFamily="34" charset="0"/>
              </a:rPr>
              <a:t> </a:t>
            </a:r>
            <a:r>
              <a:rPr lang="en-HN" sz="800" dirty="0">
                <a:latin typeface="Helvetica Light" panose="020B0403020202020204" pitchFamily="34" charset="0"/>
              </a:rPr>
              <a:t>spots </a:t>
            </a:r>
            <a:r>
              <a:rPr lang="en-HN" sz="800">
                <a:latin typeface="Helvetica Light" panose="020B0403020202020204" pitchFamily="34" charset="0"/>
              </a:rPr>
              <a:t>| </a:t>
            </a:r>
            <a:r>
              <a:rPr lang="en-US" sz="800" dirty="0">
                <a:latin typeface="Helvetica Light" panose="020B0403020202020204" pitchFamily="34" charset="0"/>
              </a:rPr>
              <a:t>3,010 </a:t>
            </a:r>
            <a:r>
              <a:rPr lang="en-HN" sz="800">
                <a:latin typeface="Helvetica Light" panose="020B0403020202020204" pitchFamily="34" charset="0"/>
              </a:rPr>
              <a:t> </a:t>
            </a:r>
            <a:r>
              <a:rPr lang="en-HN" sz="800" dirty="0">
                <a:latin typeface="Helvetica Light" panose="020B0403020202020204" pitchFamily="34" charset="0"/>
              </a:rPr>
              <a:t>trps</a:t>
            </a:r>
          </a:p>
        </p:txBody>
      </p:sp>
      <p:cxnSp>
        <p:nvCxnSpPr>
          <p:cNvPr id="44" name="Straight Connector 82">
            <a:extLst>
              <a:ext uri="{FF2B5EF4-FFF2-40B4-BE49-F238E27FC236}">
                <a16:creationId xmlns:a16="http://schemas.microsoft.com/office/drawing/2014/main" id="{90F4C683-8CE4-4E42-87BA-32CF63AA0A8E}"/>
              </a:ext>
            </a:extLst>
          </p:cNvPr>
          <p:cNvCxnSpPr/>
          <p:nvPr/>
        </p:nvCxnSpPr>
        <p:spPr>
          <a:xfrm flipV="1">
            <a:off x="6602189" y="3853319"/>
            <a:ext cx="5098043" cy="2939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83">
            <a:extLst>
              <a:ext uri="{FF2B5EF4-FFF2-40B4-BE49-F238E27FC236}">
                <a16:creationId xmlns:a16="http://schemas.microsoft.com/office/drawing/2014/main" id="{E66590BF-B94F-1544-8F44-CB888E07392F}"/>
              </a:ext>
            </a:extLst>
          </p:cNvPr>
          <p:cNvCxnSpPr/>
          <p:nvPr/>
        </p:nvCxnSpPr>
        <p:spPr>
          <a:xfrm flipV="1">
            <a:off x="6602189" y="4797638"/>
            <a:ext cx="5098043" cy="2939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46" name="TextBox 15">
            <a:extLst>
              <a:ext uri="{FF2B5EF4-FFF2-40B4-BE49-F238E27FC236}">
                <a16:creationId xmlns:a16="http://schemas.microsoft.com/office/drawing/2014/main" id="{8589736B-C2D8-C04F-945B-7CBB4A9F2D5A}"/>
              </a:ext>
            </a:extLst>
          </p:cNvPr>
          <p:cNvSpPr txBox="1"/>
          <p:nvPr/>
        </p:nvSpPr>
        <p:spPr>
          <a:xfrm>
            <a:off x="6968697" y="4610013"/>
            <a:ext cx="724878" cy="215444"/>
          </a:xfrm>
          <a:prstGeom prst="rect">
            <a:avLst/>
          </a:prstGeom>
          <a:noFill/>
        </p:spPr>
        <p:txBody>
          <a:bodyPr wrap="none" rtlCol="0">
            <a:spAutoFit/>
          </a:bodyPr>
          <a:lstStyle/>
          <a:p>
            <a:r>
              <a:rPr lang="en-US" sz="800" dirty="0">
                <a:latin typeface="Helvetica Light" panose="020B0403020202020204" pitchFamily="34" charset="0"/>
              </a:rPr>
              <a:t>2,795</a:t>
            </a:r>
            <a:r>
              <a:rPr lang="en-HN" sz="800">
                <a:latin typeface="Helvetica Light" panose="020B0403020202020204" pitchFamily="34" charset="0"/>
              </a:rPr>
              <a:t> </a:t>
            </a:r>
            <a:r>
              <a:rPr lang="en-HN" sz="800" dirty="0">
                <a:latin typeface="Helvetica Light" panose="020B0403020202020204" pitchFamily="34" charset="0"/>
              </a:rPr>
              <a:t>spots</a:t>
            </a:r>
          </a:p>
        </p:txBody>
      </p:sp>
      <p:graphicFrame>
        <p:nvGraphicFramePr>
          <p:cNvPr id="47" name="Chart 11">
            <a:extLst>
              <a:ext uri="{FF2B5EF4-FFF2-40B4-BE49-F238E27FC236}">
                <a16:creationId xmlns:a16="http://schemas.microsoft.com/office/drawing/2014/main" id="{D9826730-BA9D-ED42-9347-FBC444C9EE24}"/>
              </a:ext>
            </a:extLst>
          </p:cNvPr>
          <p:cNvGraphicFramePr/>
          <p:nvPr>
            <p:extLst>
              <p:ext uri="{D42A27DB-BD31-4B8C-83A1-F6EECF244321}">
                <p14:modId xmlns:p14="http://schemas.microsoft.com/office/powerpoint/2010/main" val="268262740"/>
              </p:ext>
            </p:extLst>
          </p:nvPr>
        </p:nvGraphicFramePr>
        <p:xfrm>
          <a:off x="6515235" y="5033935"/>
          <a:ext cx="5218637" cy="117555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8" name="Table 10">
            <a:extLst>
              <a:ext uri="{FF2B5EF4-FFF2-40B4-BE49-F238E27FC236}">
                <a16:creationId xmlns:a16="http://schemas.microsoft.com/office/drawing/2014/main" id="{D5CD8DFF-8BE6-5247-B993-123730DA845F}"/>
              </a:ext>
            </a:extLst>
          </p:cNvPr>
          <p:cNvGraphicFramePr>
            <a:graphicFrameLocks noGrp="1"/>
          </p:cNvGraphicFramePr>
          <p:nvPr>
            <p:extLst>
              <p:ext uri="{D42A27DB-BD31-4B8C-83A1-F6EECF244321}">
                <p14:modId xmlns:p14="http://schemas.microsoft.com/office/powerpoint/2010/main" val="4128460260"/>
              </p:ext>
            </p:extLst>
          </p:nvPr>
        </p:nvGraphicFramePr>
        <p:xfrm>
          <a:off x="7008682" y="4904611"/>
          <a:ext cx="1285701" cy="290140"/>
        </p:xfrm>
        <a:graphic>
          <a:graphicData uri="http://schemas.openxmlformats.org/drawingml/2006/table">
            <a:tbl>
              <a:tblPr firstRow="1" bandRow="1">
                <a:tableStyleId>{5C22544A-7EE6-4342-B048-85BDC9FD1C3A}</a:tableStyleId>
              </a:tblPr>
              <a:tblGrid>
                <a:gridCol w="528955">
                  <a:extLst>
                    <a:ext uri="{9D8B030D-6E8A-4147-A177-3AD203B41FA5}">
                      <a16:colId xmlns:a16="http://schemas.microsoft.com/office/drawing/2014/main" val="3519677502"/>
                    </a:ext>
                  </a:extLst>
                </a:gridCol>
                <a:gridCol w="756746">
                  <a:extLst>
                    <a:ext uri="{9D8B030D-6E8A-4147-A177-3AD203B41FA5}">
                      <a16:colId xmlns:a16="http://schemas.microsoft.com/office/drawing/2014/main" val="1387248422"/>
                    </a:ext>
                  </a:extLst>
                </a:gridCol>
              </a:tblGrid>
              <a:tr h="290140">
                <a:tc>
                  <a:txBody>
                    <a:bodyPr/>
                    <a:lstStyle/>
                    <a:p>
                      <a:r>
                        <a:rPr lang="en-US" sz="1200" b="0" i="0" dirty="0">
                          <a:latin typeface="Helvetica Light" panose="020B0403020202020204" pitchFamily="34" charset="0"/>
                        </a:rPr>
                        <a:t>19</a:t>
                      </a:r>
                      <a:r>
                        <a:rPr lang="en-HN" sz="1200" b="0" i="0">
                          <a:latin typeface="Helvetica Light" panose="020B0403020202020204" pitchFamily="34" charset="0"/>
                        </a:rPr>
                        <a:t>%</a:t>
                      </a:r>
                      <a:endParaRPr lang="en-HN" sz="1200" b="0" i="0" dirty="0">
                        <a:latin typeface="Helvetica Light" panose="020B0403020202020204" pitchFamily="34" charset="0"/>
                      </a:endParaRPr>
                    </a:p>
                  </a:txBody>
                  <a:tcPr>
                    <a:solidFill>
                      <a:schemeClr val="tx2"/>
                    </a:solidFill>
                  </a:tcPr>
                </a:tc>
                <a:tc>
                  <a:txBody>
                    <a:bodyPr/>
                    <a:lstStyle/>
                    <a:p>
                      <a:r>
                        <a:rPr lang="en-HN" sz="1200" b="0" i="0">
                          <a:latin typeface="Helvetica Light" panose="020B0403020202020204" pitchFamily="34" charset="0"/>
                        </a:rPr>
                        <a:t>$</a:t>
                      </a:r>
                      <a:r>
                        <a:rPr lang="en-US" sz="1200" b="0" i="0" dirty="0">
                          <a:latin typeface="Helvetica Light" panose="020B0403020202020204" pitchFamily="34" charset="0"/>
                        </a:rPr>
                        <a:t>33</a:t>
                      </a:r>
                      <a:r>
                        <a:rPr lang="en-HN" sz="1200" b="0" i="0">
                          <a:latin typeface="Helvetica Light" panose="020B0403020202020204" pitchFamily="34" charset="0"/>
                        </a:rPr>
                        <a:t>K</a:t>
                      </a:r>
                      <a:endParaRPr lang="en-HN" sz="1200" b="0" i="0" dirty="0">
                        <a:latin typeface="Helvetica Light" panose="020B0403020202020204" pitchFamily="34" charset="0"/>
                      </a:endParaRPr>
                    </a:p>
                  </a:txBody>
                  <a:tcPr>
                    <a:solidFill>
                      <a:schemeClr val="tx1">
                        <a:lumMod val="50000"/>
                        <a:lumOff val="50000"/>
                      </a:schemeClr>
                    </a:solidFill>
                  </a:tcPr>
                </a:tc>
                <a:extLst>
                  <a:ext uri="{0D108BD9-81ED-4DB2-BD59-A6C34878D82A}">
                    <a16:rowId xmlns:a16="http://schemas.microsoft.com/office/drawing/2014/main" val="1962469400"/>
                  </a:ext>
                </a:extLst>
              </a:tr>
            </a:tbl>
          </a:graphicData>
        </a:graphic>
      </p:graphicFrame>
      <p:sp>
        <p:nvSpPr>
          <p:cNvPr id="50" name="TextBox 15">
            <a:extLst>
              <a:ext uri="{FF2B5EF4-FFF2-40B4-BE49-F238E27FC236}">
                <a16:creationId xmlns:a16="http://schemas.microsoft.com/office/drawing/2014/main" id="{F113507A-C0E8-F349-AC64-C582571B99AD}"/>
              </a:ext>
            </a:extLst>
          </p:cNvPr>
          <p:cNvSpPr txBox="1"/>
          <p:nvPr/>
        </p:nvSpPr>
        <p:spPr>
          <a:xfrm>
            <a:off x="7008682" y="5531051"/>
            <a:ext cx="976549" cy="215444"/>
          </a:xfrm>
          <a:prstGeom prst="rect">
            <a:avLst/>
          </a:prstGeom>
          <a:noFill/>
        </p:spPr>
        <p:txBody>
          <a:bodyPr wrap="none" rtlCol="0">
            <a:spAutoFit/>
          </a:bodyPr>
          <a:lstStyle/>
          <a:p>
            <a:r>
              <a:rPr lang="en-US" sz="800" dirty="0">
                <a:latin typeface="Helvetica Light" panose="020B0403020202020204" pitchFamily="34" charset="0"/>
              </a:rPr>
              <a:t>20 </a:t>
            </a:r>
            <a:r>
              <a:rPr lang="en-US" sz="800" dirty="0" err="1">
                <a:latin typeface="Helvetica Light" panose="020B0403020202020204" pitchFamily="34" charset="0"/>
              </a:rPr>
              <a:t>publicaciones</a:t>
            </a:r>
            <a:endParaRPr lang="en-HN" sz="800" dirty="0">
              <a:latin typeface="Helvetica Light" panose="020B0403020202020204" pitchFamily="34" charset="0"/>
            </a:endParaRPr>
          </a:p>
        </p:txBody>
      </p:sp>
      <p:cxnSp>
        <p:nvCxnSpPr>
          <p:cNvPr id="51" name="Straight Connector 83">
            <a:extLst>
              <a:ext uri="{FF2B5EF4-FFF2-40B4-BE49-F238E27FC236}">
                <a16:creationId xmlns:a16="http://schemas.microsoft.com/office/drawing/2014/main" id="{CBFFE9F4-3F14-4E42-AE73-12DBC060CFE6}"/>
              </a:ext>
            </a:extLst>
          </p:cNvPr>
          <p:cNvCxnSpPr/>
          <p:nvPr/>
        </p:nvCxnSpPr>
        <p:spPr>
          <a:xfrm flipV="1">
            <a:off x="6602189" y="5702349"/>
            <a:ext cx="5098043" cy="2939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graphicFrame>
        <p:nvGraphicFramePr>
          <p:cNvPr id="52" name="Chart 11">
            <a:extLst>
              <a:ext uri="{FF2B5EF4-FFF2-40B4-BE49-F238E27FC236}">
                <a16:creationId xmlns:a16="http://schemas.microsoft.com/office/drawing/2014/main" id="{89C440F7-05CC-7142-823C-EF82EDFE6B6D}"/>
              </a:ext>
            </a:extLst>
          </p:cNvPr>
          <p:cNvGraphicFramePr/>
          <p:nvPr>
            <p:extLst>
              <p:ext uri="{D42A27DB-BD31-4B8C-83A1-F6EECF244321}">
                <p14:modId xmlns:p14="http://schemas.microsoft.com/office/powerpoint/2010/main" val="3844412894"/>
              </p:ext>
            </p:extLst>
          </p:nvPr>
        </p:nvGraphicFramePr>
        <p:xfrm>
          <a:off x="6685217" y="2879042"/>
          <a:ext cx="5098043" cy="1065275"/>
        </p:xfrm>
        <a:graphic>
          <a:graphicData uri="http://schemas.openxmlformats.org/drawingml/2006/chart">
            <c:chart xmlns:c="http://schemas.openxmlformats.org/drawingml/2006/chart" xmlns:r="http://schemas.openxmlformats.org/officeDocument/2006/relationships" r:id="rId8"/>
          </a:graphicData>
        </a:graphic>
      </p:graphicFrame>
      <p:sp>
        <p:nvSpPr>
          <p:cNvPr id="6" name="CuadroTexto 5">
            <a:extLst>
              <a:ext uri="{FF2B5EF4-FFF2-40B4-BE49-F238E27FC236}">
                <a16:creationId xmlns:a16="http://schemas.microsoft.com/office/drawing/2014/main" id="{1B8DB042-FAD9-A948-A851-07382200BD87}"/>
              </a:ext>
            </a:extLst>
          </p:cNvPr>
          <p:cNvSpPr txBox="1"/>
          <p:nvPr/>
        </p:nvSpPr>
        <p:spPr>
          <a:xfrm>
            <a:off x="182502" y="1364674"/>
            <a:ext cx="1252598" cy="400110"/>
          </a:xfrm>
          <a:prstGeom prst="rect">
            <a:avLst/>
          </a:prstGeom>
          <a:solidFill>
            <a:schemeClr val="tx2">
              <a:lumMod val="10000"/>
              <a:lumOff val="90000"/>
            </a:schemeClr>
          </a:solidFill>
        </p:spPr>
        <p:txBody>
          <a:bodyPr wrap="square" rtlCol="0">
            <a:spAutoFit/>
          </a:bodyPr>
          <a:lstStyle/>
          <a:p>
            <a:pPr algn="ctr"/>
            <a:r>
              <a:rPr lang="es-HN" sz="1000" dirty="0">
                <a:latin typeface="Helvetica Light" panose="020B0403020202020204" pitchFamily="34" charset="0"/>
              </a:rPr>
              <a:t>De que eres dueño en tu casa?</a:t>
            </a:r>
          </a:p>
        </p:txBody>
      </p:sp>
      <p:sp>
        <p:nvSpPr>
          <p:cNvPr id="53" name="CuadroTexto 52">
            <a:extLst>
              <a:ext uri="{FF2B5EF4-FFF2-40B4-BE49-F238E27FC236}">
                <a16:creationId xmlns:a16="http://schemas.microsoft.com/office/drawing/2014/main" id="{A759E630-680C-E24E-86AF-686874BB4D6E}"/>
              </a:ext>
            </a:extLst>
          </p:cNvPr>
          <p:cNvSpPr txBox="1"/>
          <p:nvPr/>
        </p:nvSpPr>
        <p:spPr>
          <a:xfrm>
            <a:off x="1976317" y="1680136"/>
            <a:ext cx="1252598" cy="400110"/>
          </a:xfrm>
          <a:prstGeom prst="rect">
            <a:avLst/>
          </a:prstGeom>
          <a:solidFill>
            <a:schemeClr val="tx2">
              <a:lumMod val="10000"/>
              <a:lumOff val="90000"/>
            </a:schemeClr>
          </a:solidFill>
        </p:spPr>
        <p:txBody>
          <a:bodyPr wrap="square" rtlCol="0">
            <a:spAutoFit/>
          </a:bodyPr>
          <a:lstStyle/>
          <a:p>
            <a:pPr algn="ctr"/>
            <a:r>
              <a:rPr lang="es-HN" sz="1000" dirty="0">
                <a:latin typeface="Helvetica Light" panose="020B0403020202020204" pitchFamily="34" charset="0"/>
              </a:rPr>
              <a:t>Casa Ficohsa con Fondos Banprovi</a:t>
            </a:r>
          </a:p>
        </p:txBody>
      </p:sp>
      <p:sp>
        <p:nvSpPr>
          <p:cNvPr id="54" name="TextBox 3">
            <a:extLst>
              <a:ext uri="{FF2B5EF4-FFF2-40B4-BE49-F238E27FC236}">
                <a16:creationId xmlns:a16="http://schemas.microsoft.com/office/drawing/2014/main" id="{148E3A0F-3619-084D-A509-65420AD80C85}"/>
              </a:ext>
            </a:extLst>
          </p:cNvPr>
          <p:cNvSpPr txBox="1"/>
          <p:nvPr/>
        </p:nvSpPr>
        <p:spPr>
          <a:xfrm>
            <a:off x="6096000" y="929202"/>
            <a:ext cx="5998664" cy="2154436"/>
          </a:xfrm>
          <a:prstGeom prst="rect">
            <a:avLst/>
          </a:prstGeom>
          <a:noFill/>
        </p:spPr>
        <p:txBody>
          <a:bodyPr wrap="square" rtlCol="0">
            <a:spAutoFit/>
          </a:bodyPr>
          <a:lstStyle/>
          <a:p>
            <a:r>
              <a:rPr lang="es-HN" sz="1400" b="1" dirty="0">
                <a:latin typeface="Helvetica Light" panose="020B0403020202020204" pitchFamily="34" charset="0"/>
              </a:rPr>
              <a:t>FICOHSA </a:t>
            </a:r>
            <a:r>
              <a:rPr lang="es-HN" sz="1200" dirty="0">
                <a:latin typeface="Helvetica Light" panose="020B0403020202020204" pitchFamily="34" charset="0"/>
              </a:rPr>
              <a:t>ha concentrado su actividad a inicios de año con campaña institucional, represenando el 11% del SOI en prestamos para vivienda.</a:t>
            </a:r>
            <a:r>
              <a:rPr lang="es-HN" sz="1200" dirty="0"/>
              <a:t> </a:t>
            </a:r>
          </a:p>
          <a:p>
            <a:pPr marL="171450" indent="-171450">
              <a:buFont typeface="Arial" panose="020B0604020202020204" pitchFamily="34" charset="0"/>
              <a:buChar char="•"/>
            </a:pPr>
            <a:r>
              <a:rPr lang="es-HN" sz="1200" dirty="0">
                <a:latin typeface="Helvetica Light" panose="020B0403020202020204" pitchFamily="34" charset="0"/>
              </a:rPr>
              <a:t>En enero activa con feria de vivienda, campaña que apoya con dos publicciones en prensa unicamente.</a:t>
            </a:r>
          </a:p>
          <a:p>
            <a:pPr marL="171450" indent="-171450">
              <a:buFont typeface="Arial" panose="020B0604020202020204" pitchFamily="34" charset="0"/>
              <a:buChar char="•"/>
            </a:pPr>
            <a:r>
              <a:rPr lang="es-HN" sz="1200" dirty="0">
                <a:latin typeface="Helvetica Light" panose="020B0403020202020204" pitchFamily="34" charset="0"/>
              </a:rPr>
              <a:t>Durante los dos primeros meses del año, lanzó la campaña "De qué eres dueño en tu casa", dedicando el 98% de su presupuesto para préstamos habitacionales a esta iniciativa.</a:t>
            </a:r>
          </a:p>
          <a:p>
            <a:pPr marL="171450" indent="-171450">
              <a:buFont typeface="Arial" panose="020B0604020202020204" pitchFamily="34" charset="0"/>
              <a:buChar char="•"/>
            </a:pPr>
            <a:r>
              <a:rPr lang="es-HN" sz="1200" dirty="0">
                <a:latin typeface="Helvetica Light" panose="020B0403020202020204" pitchFamily="34" charset="0"/>
              </a:rPr>
              <a:t>En mayo y junio, Ficohsa realizó publicaciones en prensa, enfocándose en financiamientos con fondos de Banprovi. En cuanto al mix de medios, la televisión es el canal principal, complementado con apoyo de prensa y radio.</a:t>
            </a:r>
          </a:p>
          <a:p>
            <a:endParaRPr lang="es-HN" sz="1200" dirty="0">
              <a:latin typeface="Helvetica Light" panose="020B0403020202020204" pitchFamily="34" charset="0"/>
            </a:endParaRPr>
          </a:p>
        </p:txBody>
      </p:sp>
      <p:sp>
        <p:nvSpPr>
          <p:cNvPr id="55" name="Flecha arriba 54">
            <a:extLst>
              <a:ext uri="{FF2B5EF4-FFF2-40B4-BE49-F238E27FC236}">
                <a16:creationId xmlns:a16="http://schemas.microsoft.com/office/drawing/2014/main" id="{9605B656-08E4-8145-BAED-461036A7C8BD}"/>
              </a:ext>
            </a:extLst>
          </p:cNvPr>
          <p:cNvSpPr/>
          <p:nvPr/>
        </p:nvSpPr>
        <p:spPr>
          <a:xfrm>
            <a:off x="4340501" y="814726"/>
            <a:ext cx="213767" cy="223194"/>
          </a:xfrm>
          <a:prstGeom prst="upArrow">
            <a:avLst/>
          </a:prstGeom>
          <a:solidFill>
            <a:srgbClr val="2C7F0E"/>
          </a:solidFill>
          <a:ln>
            <a:solidFill>
              <a:srgbClr val="2C7F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56" name="CuadroTexto 55">
            <a:extLst>
              <a:ext uri="{FF2B5EF4-FFF2-40B4-BE49-F238E27FC236}">
                <a16:creationId xmlns:a16="http://schemas.microsoft.com/office/drawing/2014/main" id="{645A0122-0AF9-DA47-93C2-BB4195001B75}"/>
              </a:ext>
            </a:extLst>
          </p:cNvPr>
          <p:cNvSpPr txBox="1"/>
          <p:nvPr/>
        </p:nvSpPr>
        <p:spPr>
          <a:xfrm>
            <a:off x="4053217" y="1055272"/>
            <a:ext cx="792205" cy="307777"/>
          </a:xfrm>
          <a:prstGeom prst="rect">
            <a:avLst/>
          </a:prstGeom>
          <a:noFill/>
        </p:spPr>
        <p:txBody>
          <a:bodyPr wrap="none" rtlCol="0">
            <a:spAutoFit/>
          </a:bodyPr>
          <a:lstStyle/>
          <a:p>
            <a:r>
              <a:rPr lang="es-HN" sz="1400" b="1" dirty="0">
                <a:latin typeface="HELVETICA LIGHT" panose="020B0403020202020204" pitchFamily="34" charset="0"/>
              </a:rPr>
              <a:t>1,325%</a:t>
            </a:r>
          </a:p>
        </p:txBody>
      </p:sp>
      <p:sp>
        <p:nvSpPr>
          <p:cNvPr id="58" name="TextBox 20">
            <a:extLst>
              <a:ext uri="{FF2B5EF4-FFF2-40B4-BE49-F238E27FC236}">
                <a16:creationId xmlns:a16="http://schemas.microsoft.com/office/drawing/2014/main" id="{33D761A2-8E62-4D43-8D8F-EB21145BD968}"/>
              </a:ext>
            </a:extLst>
          </p:cNvPr>
          <p:cNvSpPr txBox="1"/>
          <p:nvPr/>
        </p:nvSpPr>
        <p:spPr>
          <a:xfrm>
            <a:off x="5428413" y="6538884"/>
            <a:ext cx="1776448" cy="215444"/>
          </a:xfrm>
          <a:prstGeom prst="rect">
            <a:avLst/>
          </a:prstGeom>
          <a:noFill/>
          <a:ln w="6350">
            <a:noFill/>
            <a:prstDash val="sysDot"/>
          </a:ln>
        </p:spPr>
        <p:txBody>
          <a:bodyPr wrap="none" rtlCol="0">
            <a:spAutoFit/>
          </a:bodyPr>
          <a:lstStyle/>
          <a:p>
            <a:r>
              <a:rPr lang="en-US" sz="800" i="1" dirty="0">
                <a:solidFill>
                  <a:schemeClr val="tx1">
                    <a:lumMod val="85000"/>
                    <a:lumOff val="15000"/>
                  </a:schemeClr>
                </a:solidFill>
                <a:latin typeface="Helvetica Light" panose="020B0403020202020204" pitchFamily="34" charset="0"/>
              </a:rPr>
              <a:t>Fuente : </a:t>
            </a:r>
            <a:r>
              <a:rPr lang="en-US" sz="800" i="1" dirty="0" err="1">
                <a:solidFill>
                  <a:schemeClr val="tx1">
                    <a:lumMod val="85000"/>
                    <a:lumOff val="15000"/>
                  </a:schemeClr>
                </a:solidFill>
                <a:latin typeface="Helvetica Light" panose="020B0403020202020204" pitchFamily="34" charset="0"/>
              </a:rPr>
              <a:t>Publisearch</a:t>
            </a:r>
            <a:r>
              <a:rPr lang="en-US" sz="800" i="1" dirty="0">
                <a:solidFill>
                  <a:schemeClr val="tx1">
                    <a:lumMod val="85000"/>
                    <a:lumOff val="15000"/>
                  </a:schemeClr>
                </a:solidFill>
                <a:latin typeface="Helvetica Light" panose="020B0403020202020204" pitchFamily="34" charset="0"/>
              </a:rPr>
              <a:t> – </a:t>
            </a:r>
            <a:r>
              <a:rPr lang="en-US" sz="800" i="1" dirty="0" err="1">
                <a:solidFill>
                  <a:schemeClr val="tx1">
                    <a:lumMod val="85000"/>
                    <a:lumOff val="15000"/>
                  </a:schemeClr>
                </a:solidFill>
                <a:latin typeface="Helvetica Light" panose="020B0403020202020204" pitchFamily="34" charset="0"/>
              </a:rPr>
              <a:t>junio</a:t>
            </a:r>
            <a:r>
              <a:rPr lang="en-US" sz="800" i="1" dirty="0">
                <a:solidFill>
                  <a:schemeClr val="tx1">
                    <a:lumMod val="85000"/>
                    <a:lumOff val="15000"/>
                  </a:schemeClr>
                </a:solidFill>
                <a:latin typeface="Helvetica Light" panose="020B0403020202020204" pitchFamily="34" charset="0"/>
              </a:rPr>
              <a:t> , 2024</a:t>
            </a:r>
          </a:p>
        </p:txBody>
      </p:sp>
    </p:spTree>
    <p:extLst>
      <p:ext uri="{BB962C8B-B14F-4D97-AF65-F5344CB8AC3E}">
        <p14:creationId xmlns:p14="http://schemas.microsoft.com/office/powerpoint/2010/main" val="1715273643"/>
      </p:ext>
    </p:extLst>
  </p:cSld>
  <p:clrMapOvr>
    <a:masterClrMapping/>
  </p:clrMapOvr>
</p:sld>
</file>

<file path=ppt/theme/theme1.xml><?xml version="1.0" encoding="utf-8"?>
<a:theme xmlns:a="http://schemas.openxmlformats.org/drawingml/2006/main" name="Office Theme">
  <a:themeElements>
    <a:clrScheme name="Custom 6">
      <a:dk1>
        <a:srgbClr val="000000"/>
      </a:dk1>
      <a:lt1>
        <a:srgbClr val="FFFFFF"/>
      </a:lt1>
      <a:dk2>
        <a:srgbClr val="323232"/>
      </a:dk2>
      <a:lt2>
        <a:srgbClr val="E5C243"/>
      </a:lt2>
      <a:accent1>
        <a:srgbClr val="A50F09"/>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69321</TotalTime>
  <Words>1400</Words>
  <Application>Microsoft Macintosh PowerPoint</Application>
  <PresentationFormat>Panorámica</PresentationFormat>
  <Paragraphs>181</Paragraphs>
  <Slides>13</Slides>
  <Notes>11</Notes>
  <HiddenSlides>0</HiddenSlides>
  <MMClips>10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13</vt:i4>
      </vt:variant>
    </vt:vector>
  </HeadingPairs>
  <TitlesOfParts>
    <vt:vector size="21" baseType="lpstr">
      <vt:lpstr>Arial</vt:lpstr>
      <vt:lpstr>Calibri</vt:lpstr>
      <vt:lpstr>Calibri Light</vt:lpstr>
      <vt:lpstr>Century Gothic</vt:lpstr>
      <vt:lpstr>Helvetica</vt:lpstr>
      <vt:lpstr>HELVETICA LIGHT</vt:lpstr>
      <vt:lpstr>HELVETICA LIGHT</vt:lpstr>
      <vt:lpstr>Office Theme</vt:lpstr>
      <vt:lpstr>ACTIVIDAD COMPETITIVA </vt:lpstr>
      <vt:lpstr>Presentación de PowerPoint</vt:lpstr>
      <vt:lpstr>Presentación de PowerPoint</vt:lpstr>
      <vt:lpstr>Presentación de PowerPoint</vt:lpstr>
      <vt:lpstr>Estratégia de Medios</vt:lpstr>
      <vt:lpstr>Presentación de PowerPoint</vt:lpstr>
      <vt:lpstr>Estratégia de Medios</vt:lpstr>
      <vt:lpstr>Presentación de PowerPoint</vt:lpstr>
      <vt:lpstr>Estratégia de Medios</vt:lpstr>
      <vt:lpstr>Presentación de PowerPoint</vt:lpstr>
      <vt:lpstr>Estratégia de Medios</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Pablo Paniagua</dc:creator>
  <cp:lastModifiedBy>Microsoft Office User</cp:lastModifiedBy>
  <cp:revision>2739</cp:revision>
  <dcterms:created xsi:type="dcterms:W3CDTF">2018-11-08T16:44:16Z</dcterms:created>
  <dcterms:modified xsi:type="dcterms:W3CDTF">2024-08-01T06:56:39Z</dcterms:modified>
</cp:coreProperties>
</file>