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xml" ContentType="application/vnd.openxmlformats-officedocument.presentationml.notesSlide+xml"/>
  <Override PartName="/ppt/charts/chart7.xml" ContentType="application/vnd.openxmlformats-officedocument.drawingml.chart+xml"/>
  <Override PartName="/ppt/charts/style8.xml" ContentType="application/vnd.ms-office.chartstyle+xml"/>
  <Override PartName="/ppt/charts/colors8.xml" ContentType="application/vnd.ms-office.chartcolorstyle+xml"/>
  <Override PartName="/ppt/charts/chart8.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charts/chart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0.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2.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3.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4.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5.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6.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5"/>
  </p:notesMasterIdLst>
  <p:sldIdLst>
    <p:sldId id="1167" r:id="rId2"/>
    <p:sldId id="1260" r:id="rId3"/>
    <p:sldId id="1273" r:id="rId4"/>
    <p:sldId id="1270" r:id="rId5"/>
    <p:sldId id="1071" r:id="rId6"/>
    <p:sldId id="1256" r:id="rId7"/>
    <p:sldId id="1266" r:id="rId8"/>
    <p:sldId id="1267" r:id="rId9"/>
    <p:sldId id="1262" r:id="rId10"/>
    <p:sldId id="1263" r:id="rId11"/>
    <p:sldId id="1268" r:id="rId12"/>
    <p:sldId id="1272" r:id="rId13"/>
    <p:sldId id="1021" r:id="rId1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blo Paniagua" initials="PP" lastIdx="1" clrIdx="0"/>
  <p:cmAuthor id="2" name="Indira Martinez" initials="IM" lastIdx="3" clrIdx="1">
    <p:extLst>
      <p:ext uri="{19B8F6BF-5375-455C-9EA6-DF929625EA0E}">
        <p15:presenceInfo xmlns:p15="http://schemas.microsoft.com/office/powerpoint/2012/main" userId="5b1121309591756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C9DA"/>
    <a:srgbClr val="F1E70C"/>
    <a:srgbClr val="B8E8FF"/>
    <a:srgbClr val="2C7F0E"/>
    <a:srgbClr val="003CB4"/>
    <a:srgbClr val="6CDDF0"/>
    <a:srgbClr val="003DB6"/>
    <a:srgbClr val="009193"/>
    <a:srgbClr val="FF4CE2"/>
    <a:srgbClr val="39CC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41" autoAdjust="0"/>
    <p:restoredTop sz="95144"/>
  </p:normalViewPr>
  <p:slideViewPr>
    <p:cSldViewPr snapToGrid="0">
      <p:cViewPr>
        <p:scale>
          <a:sx n="106" d="100"/>
          <a:sy n="106" d="100"/>
        </p:scale>
        <p:origin x="-576" y="352"/>
      </p:cViewPr>
      <p:guideLst>
        <p:guide orient="horz" pos="2136"/>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Users/elia/Desktop/ARCHIVO%202024/CLIENTES/B/BAC/CASABAC/ANALISIS%20COMPETENICA%20PRESTAMOS%20VIVIENDA/EXCEL%20PARA%20GRAFICO.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Hoja_de_c_lculo_de_Microsoft_Excel8.xlsx"/><Relationship Id="rId2" Type="http://schemas.microsoft.com/office/2011/relationships/chartColorStyle" Target="colors11.xml"/><Relationship Id="rId1" Type="http://schemas.microsoft.com/office/2011/relationships/chartStyle" Target="style11.xml"/></Relationships>
</file>

<file path=ppt/charts/_rels/chart11.xml.rels><?xml version="1.0" encoding="UTF-8" standalone="yes"?>
<Relationships xmlns="http://schemas.openxmlformats.org/package/2006/relationships"><Relationship Id="rId3" Type="http://schemas.openxmlformats.org/officeDocument/2006/relationships/package" Target="../embeddings/Hoja_de_c_lculo_de_Microsoft_Excel9.xlsx"/><Relationship Id="rId2" Type="http://schemas.microsoft.com/office/2011/relationships/chartColorStyle" Target="colors12.xml"/><Relationship Id="rId1" Type="http://schemas.microsoft.com/office/2011/relationships/chartStyle" Target="style12.xml"/></Relationships>
</file>

<file path=ppt/charts/_rels/chart12.xml.rels><?xml version="1.0" encoding="UTF-8" standalone="yes"?>
<Relationships xmlns="http://schemas.openxmlformats.org/package/2006/relationships"><Relationship Id="rId3" Type="http://schemas.openxmlformats.org/officeDocument/2006/relationships/package" Target="../embeddings/Hoja_de_c_lculo_de_Microsoft_Excel10.xlsx"/><Relationship Id="rId2" Type="http://schemas.microsoft.com/office/2011/relationships/chartColorStyle" Target="colors13.xml"/><Relationship Id="rId1" Type="http://schemas.microsoft.com/office/2011/relationships/chartStyle" Target="style13.xml"/></Relationships>
</file>

<file path=ppt/charts/_rels/chart13.xml.rels><?xml version="1.0" encoding="UTF-8" standalone="yes"?>
<Relationships xmlns="http://schemas.openxmlformats.org/package/2006/relationships"><Relationship Id="rId3" Type="http://schemas.openxmlformats.org/officeDocument/2006/relationships/package" Target="../embeddings/Hoja_de_c_lculo_de_Microsoft_Excel11.xlsx"/><Relationship Id="rId2" Type="http://schemas.microsoft.com/office/2011/relationships/chartColorStyle" Target="colors14.xml"/><Relationship Id="rId1" Type="http://schemas.microsoft.com/office/2011/relationships/chartStyle" Target="style14.xml"/></Relationships>
</file>

<file path=ppt/charts/_rels/chart14.xml.rels><?xml version="1.0" encoding="UTF-8" standalone="yes"?>
<Relationships xmlns="http://schemas.openxmlformats.org/package/2006/relationships"><Relationship Id="rId3" Type="http://schemas.openxmlformats.org/officeDocument/2006/relationships/package" Target="../embeddings/Hoja_de_c_lculo_de_Microsoft_Excel12.xlsx"/><Relationship Id="rId2" Type="http://schemas.microsoft.com/office/2011/relationships/chartColorStyle" Target="colors15.xml"/><Relationship Id="rId1" Type="http://schemas.microsoft.com/office/2011/relationships/chartStyle" Target="style15.xml"/></Relationships>
</file>

<file path=ppt/charts/_rels/chart15.xml.rels><?xml version="1.0" encoding="UTF-8" standalone="yes"?>
<Relationships xmlns="http://schemas.openxmlformats.org/package/2006/relationships"><Relationship Id="rId3" Type="http://schemas.openxmlformats.org/officeDocument/2006/relationships/package" Target="../embeddings/Hoja_de_c_lculo_de_Microsoft_Excel13.xlsx"/><Relationship Id="rId2" Type="http://schemas.microsoft.com/office/2011/relationships/chartColorStyle" Target="colors16.xml"/><Relationship Id="rId1" Type="http://schemas.microsoft.com/office/2011/relationships/chartStyle" Target="style16.xml"/></Relationships>
</file>

<file path=ppt/charts/_rels/chart16.xml.rels><?xml version="1.0" encoding="UTF-8" standalone="yes"?>
<Relationships xmlns="http://schemas.openxmlformats.org/package/2006/relationships"><Relationship Id="rId3" Type="http://schemas.openxmlformats.org/officeDocument/2006/relationships/package" Target="../embeddings/Hoja_de_c_lculo_de_Microsoft_Excel14.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4.xml"/><Relationship Id="rId1" Type="http://schemas.microsoft.com/office/2011/relationships/chartStyle" Target="style4.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5.xml"/><Relationship Id="rId1" Type="http://schemas.microsoft.com/office/2011/relationships/chartStyle" Target="style5.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6.xml"/><Relationship Id="rId1" Type="http://schemas.microsoft.com/office/2011/relationships/chartStyle" Target="style6.xm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7.xml"/><Relationship Id="rId1" Type="http://schemas.microsoft.com/office/2011/relationships/chartStyle" Target="style7.xml"/></Relationships>
</file>

<file path=ppt/charts/_rels/chart7.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8.xml"/><Relationship Id="rId1" Type="http://schemas.microsoft.com/office/2011/relationships/chartStyle" Target="style8.xml"/></Relationships>
</file>

<file path=ppt/charts/_rels/chart8.xml.rels><?xml version="1.0" encoding="UTF-8" standalone="yes"?>
<Relationships xmlns="http://schemas.openxmlformats.org/package/2006/relationships"><Relationship Id="rId3" Type="http://schemas.openxmlformats.org/officeDocument/2006/relationships/package" Target="../embeddings/Hoja_de_c_lculo_de_Microsoft_Excel6.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_rels/chart9.xml.rels><?xml version="1.0" encoding="UTF-8" standalone="yes"?>
<Relationships xmlns="http://schemas.openxmlformats.org/package/2006/relationships"><Relationship Id="rId3" Type="http://schemas.openxmlformats.org/officeDocument/2006/relationships/package" Target="../embeddings/Hoja_de_c_lculo_de_Microsoft_Excel7.xlsx"/><Relationship Id="rId2" Type="http://schemas.microsoft.com/office/2011/relationships/chartColorStyle" Target="colors10.xml"/><Relationship Id="rId1" Type="http://schemas.microsoft.com/office/2011/relationships/chartStyle" Target="style10.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Users/elia/Desktop/todo%20desktop/ARCHIVOS%202023/CLIENTES/B/BAC/CASA%20BC/data%20competncia%20para%20graficos%20%20Ene-Ju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Hoja2!$A$4</c:f>
              <c:strCache>
                <c:ptCount val="1"/>
                <c:pt idx="0">
                  <c:v>Atlantida</c:v>
                </c:pt>
              </c:strCache>
            </c:strRef>
          </c:tx>
          <c:spPr>
            <a:ln w="28575" cap="rnd">
              <a:solidFill>
                <a:schemeClr val="tx1">
                  <a:lumMod val="50000"/>
                  <a:lumOff val="50000"/>
                </a:schemeClr>
              </a:solidFill>
              <a:round/>
            </a:ln>
            <a:effectLst/>
          </c:spPr>
          <c:marker>
            <c:symbol val="none"/>
          </c:marker>
          <c:cat>
            <c:multiLvlStrRef>
              <c:f>Hoja2!$B$2:$S$3</c:f>
              <c:multiLvlStrCache>
                <c:ptCount val="18"/>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lvl>
                <c:lvl>
                  <c:pt idx="0">
                    <c:v>2023</c:v>
                  </c:pt>
                  <c:pt idx="12">
                    <c:v>2024</c:v>
                  </c:pt>
                </c:lvl>
              </c:multiLvlStrCache>
            </c:multiLvlStrRef>
          </c:cat>
          <c:val>
            <c:numRef>
              <c:f>Hoja2!$B$4:$S$4</c:f>
              <c:numCache>
                <c:formatCode>0,\K</c:formatCode>
                <c:ptCount val="18"/>
                <c:pt idx="2">
                  <c:v>3241.02010276183</c:v>
                </c:pt>
                <c:pt idx="3">
                  <c:v>1848.74390041487</c:v>
                </c:pt>
                <c:pt idx="4">
                  <c:v>6886.1704593736904</c:v>
                </c:pt>
                <c:pt idx="8">
                  <c:v>0</c:v>
                </c:pt>
                <c:pt idx="9">
                  <c:v>134112.77020758804</c:v>
                </c:pt>
                <c:pt idx="10">
                  <c:v>308556.08886679821</c:v>
                </c:pt>
                <c:pt idx="11">
                  <c:v>27622.21700565128</c:v>
                </c:pt>
                <c:pt idx="12">
                  <c:v>3248.6760832791601</c:v>
                </c:pt>
              </c:numCache>
            </c:numRef>
          </c:val>
          <c:smooth val="0"/>
          <c:extLst>
            <c:ext xmlns:c16="http://schemas.microsoft.com/office/drawing/2014/chart" uri="{C3380CC4-5D6E-409C-BE32-E72D297353CC}">
              <c16:uniqueId val="{00000000-BFAB-254E-8A3E-07CA3F2FA077}"/>
            </c:ext>
          </c:extLst>
        </c:ser>
        <c:ser>
          <c:idx val="1"/>
          <c:order val="1"/>
          <c:tx>
            <c:strRef>
              <c:f>Hoja2!$A$5</c:f>
              <c:strCache>
                <c:ptCount val="1"/>
                <c:pt idx="0">
                  <c:v>BAC</c:v>
                </c:pt>
              </c:strCache>
            </c:strRef>
          </c:tx>
          <c:spPr>
            <a:ln w="28575" cap="rnd">
              <a:solidFill>
                <a:srgbClr val="C00000"/>
              </a:solidFill>
              <a:round/>
            </a:ln>
            <a:effectLst/>
          </c:spPr>
          <c:marker>
            <c:symbol val="none"/>
          </c:marker>
          <c:cat>
            <c:multiLvlStrRef>
              <c:f>Hoja2!$B$2:$S$3</c:f>
              <c:multiLvlStrCache>
                <c:ptCount val="18"/>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lvl>
                <c:lvl>
                  <c:pt idx="0">
                    <c:v>2023</c:v>
                  </c:pt>
                  <c:pt idx="12">
                    <c:v>2024</c:v>
                  </c:pt>
                </c:lvl>
              </c:multiLvlStrCache>
            </c:multiLvlStrRef>
          </c:cat>
          <c:val>
            <c:numRef>
              <c:f>Hoja2!$B$5:$S$5</c:f>
              <c:numCache>
                <c:formatCode>0,\K</c:formatCode>
                <c:ptCount val="18"/>
                <c:pt idx="0">
                  <c:v>9368.3725773532569</c:v>
                </c:pt>
                <c:pt idx="1">
                  <c:v>14813.302992904826</c:v>
                </c:pt>
                <c:pt idx="2">
                  <c:v>738.25489199330946</c:v>
                </c:pt>
                <c:pt idx="3">
                  <c:v>1.48983024941858</c:v>
                </c:pt>
                <c:pt idx="4">
                  <c:v>15.396938335955889</c:v>
                </c:pt>
                <c:pt idx="5">
                  <c:v>5689.7047063597001</c:v>
                </c:pt>
                <c:pt idx="6">
                  <c:v>3007.0524142241702</c:v>
                </c:pt>
                <c:pt idx="7">
                  <c:v>4620.1090765567296</c:v>
                </c:pt>
                <c:pt idx="8">
                  <c:v>0</c:v>
                </c:pt>
                <c:pt idx="9">
                  <c:v>5.3350193615281203</c:v>
                </c:pt>
                <c:pt idx="10">
                  <c:v>182.25093758994839</c:v>
                </c:pt>
                <c:pt idx="11">
                  <c:v>9675.4006912727036</c:v>
                </c:pt>
                <c:pt idx="12">
                  <c:v>99616.591248651297</c:v>
                </c:pt>
                <c:pt idx="13">
                  <c:v>52484.187874581148</c:v>
                </c:pt>
                <c:pt idx="14">
                  <c:v>2271.7021333960938</c:v>
                </c:pt>
                <c:pt idx="15">
                  <c:v>1595.8195213394156</c:v>
                </c:pt>
                <c:pt idx="16">
                  <c:v>14467.78619677799</c:v>
                </c:pt>
                <c:pt idx="17">
                  <c:v>4699.712149621816</c:v>
                </c:pt>
              </c:numCache>
            </c:numRef>
          </c:val>
          <c:smooth val="0"/>
          <c:extLst>
            <c:ext xmlns:c16="http://schemas.microsoft.com/office/drawing/2014/chart" uri="{C3380CC4-5D6E-409C-BE32-E72D297353CC}">
              <c16:uniqueId val="{00000001-BFAB-254E-8A3E-07CA3F2FA077}"/>
            </c:ext>
          </c:extLst>
        </c:ser>
        <c:ser>
          <c:idx val="2"/>
          <c:order val="2"/>
          <c:tx>
            <c:strRef>
              <c:f>Hoja2!$A$6</c:f>
              <c:strCache>
                <c:ptCount val="1"/>
                <c:pt idx="0">
                  <c:v>Davivienda</c:v>
                </c:pt>
              </c:strCache>
            </c:strRef>
          </c:tx>
          <c:spPr>
            <a:ln w="28575" cap="rnd">
              <a:solidFill>
                <a:schemeClr val="accent3"/>
              </a:solidFill>
              <a:round/>
            </a:ln>
            <a:effectLst/>
          </c:spPr>
          <c:marker>
            <c:symbol val="none"/>
          </c:marker>
          <c:cat>
            <c:multiLvlStrRef>
              <c:f>Hoja2!$B$2:$S$3</c:f>
              <c:multiLvlStrCache>
                <c:ptCount val="18"/>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lvl>
                <c:lvl>
                  <c:pt idx="0">
                    <c:v>2023</c:v>
                  </c:pt>
                  <c:pt idx="12">
                    <c:v>2024</c:v>
                  </c:pt>
                </c:lvl>
              </c:multiLvlStrCache>
            </c:multiLvlStrRef>
          </c:cat>
          <c:val>
            <c:numRef>
              <c:f>Hoja2!$B$6:$S$6</c:f>
              <c:numCache>
                <c:formatCode>0,\K</c:formatCode>
                <c:ptCount val="18"/>
                <c:pt idx="2">
                  <c:v>1314.25596157051</c:v>
                </c:pt>
                <c:pt idx="8">
                  <c:v>0</c:v>
                </c:pt>
                <c:pt idx="9">
                  <c:v>3752.0718446392602</c:v>
                </c:pt>
                <c:pt idx="10">
                  <c:v>6354.4826906362014</c:v>
                </c:pt>
                <c:pt idx="11">
                  <c:v>4835.26648666658</c:v>
                </c:pt>
                <c:pt idx="12">
                  <c:v>1705.55494372156</c:v>
                </c:pt>
                <c:pt idx="13">
                  <c:v>8855.9164672363713</c:v>
                </c:pt>
                <c:pt idx="14">
                  <c:v>2688.0695296712302</c:v>
                </c:pt>
                <c:pt idx="16">
                  <c:v>3075.1875257445799</c:v>
                </c:pt>
                <c:pt idx="17">
                  <c:v>1861.5638342177001</c:v>
                </c:pt>
              </c:numCache>
            </c:numRef>
          </c:val>
          <c:smooth val="0"/>
          <c:extLst>
            <c:ext xmlns:c16="http://schemas.microsoft.com/office/drawing/2014/chart" uri="{C3380CC4-5D6E-409C-BE32-E72D297353CC}">
              <c16:uniqueId val="{00000002-BFAB-254E-8A3E-07CA3F2FA077}"/>
            </c:ext>
          </c:extLst>
        </c:ser>
        <c:ser>
          <c:idx val="3"/>
          <c:order val="3"/>
          <c:tx>
            <c:strRef>
              <c:f>Hoja2!$A$7</c:f>
              <c:strCache>
                <c:ptCount val="1"/>
                <c:pt idx="0">
                  <c:v>Ficohsa</c:v>
                </c:pt>
              </c:strCache>
            </c:strRef>
          </c:tx>
          <c:spPr>
            <a:ln w="28575" cap="rnd">
              <a:solidFill>
                <a:schemeClr val="accent4"/>
              </a:solidFill>
              <a:round/>
            </a:ln>
            <a:effectLst/>
          </c:spPr>
          <c:marker>
            <c:symbol val="none"/>
          </c:marker>
          <c:cat>
            <c:multiLvlStrRef>
              <c:f>Hoja2!$B$2:$S$3</c:f>
              <c:multiLvlStrCache>
                <c:ptCount val="18"/>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lvl>
                <c:lvl>
                  <c:pt idx="0">
                    <c:v>2023</c:v>
                  </c:pt>
                  <c:pt idx="12">
                    <c:v>2024</c:v>
                  </c:pt>
                </c:lvl>
              </c:multiLvlStrCache>
            </c:multiLvlStrRef>
          </c:cat>
          <c:val>
            <c:numRef>
              <c:f>Hoja2!$B$7:$S$7</c:f>
              <c:numCache>
                <c:formatCode>0,\K</c:formatCode>
                <c:ptCount val="18"/>
                <c:pt idx="10">
                  <c:v>3604.5185434456503</c:v>
                </c:pt>
                <c:pt idx="11">
                  <c:v>8072.2989164987303</c:v>
                </c:pt>
              </c:numCache>
            </c:numRef>
          </c:val>
          <c:smooth val="0"/>
          <c:extLst>
            <c:ext xmlns:c16="http://schemas.microsoft.com/office/drawing/2014/chart" uri="{C3380CC4-5D6E-409C-BE32-E72D297353CC}">
              <c16:uniqueId val="{00000003-BFAB-254E-8A3E-07CA3F2FA077}"/>
            </c:ext>
          </c:extLst>
        </c:ser>
        <c:ser>
          <c:idx val="4"/>
          <c:order val="4"/>
          <c:tx>
            <c:strRef>
              <c:f>Hoja2!$A$8</c:f>
              <c:strCache>
                <c:ptCount val="1"/>
                <c:pt idx="0">
                  <c:v>Banpais  </c:v>
                </c:pt>
              </c:strCache>
            </c:strRef>
          </c:tx>
          <c:spPr>
            <a:ln w="28575" cap="rnd">
              <a:solidFill>
                <a:schemeClr val="accent5"/>
              </a:solidFill>
              <a:round/>
            </a:ln>
            <a:effectLst/>
          </c:spPr>
          <c:marker>
            <c:symbol val="none"/>
          </c:marker>
          <c:cat>
            <c:multiLvlStrRef>
              <c:f>Hoja2!$B$2:$S$3</c:f>
              <c:multiLvlStrCache>
                <c:ptCount val="18"/>
                <c:lvl>
                  <c:pt idx="0">
                    <c:v>Ene</c:v>
                  </c:pt>
                  <c:pt idx="1">
                    <c:v>Feb</c:v>
                  </c:pt>
                  <c:pt idx="2">
                    <c:v>Mar</c:v>
                  </c:pt>
                  <c:pt idx="3">
                    <c:v>Abr</c:v>
                  </c:pt>
                  <c:pt idx="4">
                    <c:v>May</c:v>
                  </c:pt>
                  <c:pt idx="5">
                    <c:v>Jun</c:v>
                  </c:pt>
                  <c:pt idx="6">
                    <c:v>Jul</c:v>
                  </c:pt>
                  <c:pt idx="7">
                    <c:v>Ago</c:v>
                  </c:pt>
                  <c:pt idx="8">
                    <c:v>Sep</c:v>
                  </c:pt>
                  <c:pt idx="9">
                    <c:v>Oct</c:v>
                  </c:pt>
                  <c:pt idx="10">
                    <c:v>Nov</c:v>
                  </c:pt>
                  <c:pt idx="11">
                    <c:v>Dic</c:v>
                  </c:pt>
                  <c:pt idx="12">
                    <c:v>Ene</c:v>
                  </c:pt>
                  <c:pt idx="13">
                    <c:v>Feb</c:v>
                  </c:pt>
                  <c:pt idx="14">
                    <c:v>Mar</c:v>
                  </c:pt>
                  <c:pt idx="15">
                    <c:v>Abr</c:v>
                  </c:pt>
                  <c:pt idx="16">
                    <c:v>May</c:v>
                  </c:pt>
                  <c:pt idx="17">
                    <c:v>Jun</c:v>
                  </c:pt>
                </c:lvl>
                <c:lvl>
                  <c:pt idx="0">
                    <c:v>2023</c:v>
                  </c:pt>
                  <c:pt idx="12">
                    <c:v>2024</c:v>
                  </c:pt>
                </c:lvl>
              </c:multiLvlStrCache>
            </c:multiLvlStrRef>
          </c:cat>
          <c:val>
            <c:numRef>
              <c:f>Hoja2!$B$8:$S$8</c:f>
              <c:numCache>
                <c:formatCode>0,\K</c:formatCode>
                <c:ptCount val="18"/>
                <c:pt idx="3">
                  <c:v>2011.2708367150799</c:v>
                </c:pt>
                <c:pt idx="4">
                  <c:v>3669.6308494232098</c:v>
                </c:pt>
                <c:pt idx="5">
                  <c:v>5314.7046665927901</c:v>
                </c:pt>
                <c:pt idx="6">
                  <c:v>1869.9732020644699</c:v>
                </c:pt>
                <c:pt idx="8">
                  <c:v>1047.22153253078</c:v>
                </c:pt>
                <c:pt idx="14">
                  <c:v>2003.90725480009</c:v>
                </c:pt>
                <c:pt idx="17">
                  <c:v>1634.9386717912</c:v>
                </c:pt>
              </c:numCache>
            </c:numRef>
          </c:val>
          <c:smooth val="0"/>
          <c:extLst>
            <c:ext xmlns:c16="http://schemas.microsoft.com/office/drawing/2014/chart" uri="{C3380CC4-5D6E-409C-BE32-E72D297353CC}">
              <c16:uniqueId val="{00000004-BFAB-254E-8A3E-07CA3F2FA077}"/>
            </c:ext>
          </c:extLst>
        </c:ser>
        <c:dLbls>
          <c:showLegendKey val="0"/>
          <c:showVal val="0"/>
          <c:showCatName val="0"/>
          <c:showSerName val="0"/>
          <c:showPercent val="0"/>
          <c:showBubbleSize val="0"/>
        </c:dLbls>
        <c:smooth val="0"/>
        <c:axId val="2008508928"/>
        <c:axId val="2008402704"/>
      </c:lineChart>
      <c:catAx>
        <c:axId val="200850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crossAx val="2008402704"/>
        <c:crosses val="autoZero"/>
        <c:auto val="1"/>
        <c:lblAlgn val="ctr"/>
        <c:lblOffset val="100"/>
        <c:noMultiLvlLbl val="0"/>
      </c:catAx>
      <c:valAx>
        <c:axId val="2008402704"/>
        <c:scaling>
          <c:orientation val="minMax"/>
        </c:scaling>
        <c:delete val="1"/>
        <c:axPos val="l"/>
        <c:numFmt formatCode="0,\K" sourceLinked="1"/>
        <c:majorTickMark val="none"/>
        <c:minorTickMark val="none"/>
        <c:tickLblPos val="nextTo"/>
        <c:crossAx val="2008508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Hondured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TV</c:v>
                </c:pt>
              </c:strCache>
            </c:strRef>
          </c:cat>
          <c:val>
            <c:numRef>
              <c:f>Sheet1!$B$2</c:f>
              <c:numCache>
                <c:formatCode>0%</c:formatCode>
                <c:ptCount val="1"/>
                <c:pt idx="0">
                  <c:v>1</c:v>
                </c:pt>
              </c:numCache>
            </c:numRef>
          </c:val>
          <c:extLst>
            <c:ext xmlns:c16="http://schemas.microsoft.com/office/drawing/2014/chart" uri="{C3380CC4-5D6E-409C-BE32-E72D297353CC}">
              <c16:uniqueId val="{00000000-35ED-D14A-9021-51B8B377F796}"/>
            </c:ext>
          </c:extLst>
        </c:ser>
        <c:dLbls>
          <c:dLblPos val="ctr"/>
          <c:showLegendKey val="0"/>
          <c:showVal val="1"/>
          <c:showCatName val="0"/>
          <c:showSerName val="0"/>
          <c:showPercent val="0"/>
          <c:showBubbleSize val="0"/>
        </c:dLbls>
        <c:gapWidth val="102"/>
        <c:overlap val="100"/>
        <c:axId val="667162847"/>
        <c:axId val="667164495"/>
      </c:barChart>
      <c:catAx>
        <c:axId val="667162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667164495"/>
        <c:crosses val="autoZero"/>
        <c:auto val="1"/>
        <c:lblAlgn val="ctr"/>
        <c:lblOffset val="100"/>
        <c:noMultiLvlLbl val="0"/>
      </c:catAx>
      <c:valAx>
        <c:axId val="667164495"/>
        <c:scaling>
          <c:orientation val="minMax"/>
        </c:scaling>
        <c:delete val="1"/>
        <c:axPos val="b"/>
        <c:numFmt formatCode="0%" sourceLinked="1"/>
        <c:majorTickMark val="none"/>
        <c:minorTickMark val="none"/>
        <c:tickLblPos val="nextTo"/>
        <c:crossAx val="667162847"/>
        <c:crosses val="autoZero"/>
        <c:crossBetween val="between"/>
      </c:valAx>
      <c:spPr>
        <a:noFill/>
        <a:ln>
          <a:noFill/>
        </a:ln>
        <a:effectLst/>
      </c:spPr>
    </c:plotArea>
    <c:legend>
      <c:legendPos val="t"/>
      <c:layout>
        <c:manualLayout>
          <c:xMode val="edge"/>
          <c:yMode val="edge"/>
          <c:x val="0.59342046591859143"/>
          <c:y val="0.22008618598149196"/>
          <c:w val="0.40657954434672283"/>
          <c:h val="0.1895566872403839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i="0">
          <a:latin typeface="Helvetica Light" panose="020B0403020202020204" pitchFamily="34" charset="0"/>
        </a:defRPr>
      </a:pPr>
      <a:endParaRPr lang="es-HN"/>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D58-7843-9268-ABB5C461F565}"/>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c:f>
              <c:strCache>
                <c:ptCount val="1"/>
                <c:pt idx="0">
                  <c:v>TV</c:v>
                </c:pt>
              </c:strCache>
            </c:strRef>
          </c:cat>
          <c:val>
            <c:numRef>
              <c:f>Sheet1!$B$2</c:f>
              <c:numCache>
                <c:formatCode>0%</c:formatCode>
                <c:ptCount val="1"/>
                <c:pt idx="0">
                  <c:v>1</c:v>
                </c:pt>
              </c:numCache>
            </c:numRef>
          </c:val>
          <c:extLst>
            <c:ext xmlns:c16="http://schemas.microsoft.com/office/drawing/2014/chart" uri="{C3380CC4-5D6E-409C-BE32-E72D297353CC}">
              <c16:uniqueId val="{00000000-46FD-A54E-B27D-83BA9EF72972}"/>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Hoja1!$A$2</c:f>
              <c:strCache>
                <c:ptCount val="1"/>
                <c:pt idx="0">
                  <c:v>2024</c:v>
                </c:pt>
              </c:strCache>
            </c:strRef>
          </c:tx>
          <c:spPr>
            <a:ln w="28575" cap="rnd">
              <a:solidFill>
                <a:schemeClr val="tx1">
                  <a:lumMod val="50000"/>
                  <a:lumOff val="50000"/>
                </a:schemeClr>
              </a:solidFill>
              <a:round/>
            </a:ln>
            <a:effectLst/>
          </c:spPr>
          <c:marker>
            <c:symbol val="none"/>
          </c:marker>
          <c:dLbls>
            <c:spPr>
              <a:solidFill>
                <a:schemeClr val="tx1">
                  <a:lumMod val="50000"/>
                  <a:lumOff val="50000"/>
                </a:schemeClr>
              </a:solidFill>
              <a:ln>
                <a:noFill/>
              </a:ln>
              <a:effectLst/>
            </c:spPr>
            <c:txPr>
              <a:bodyPr rot="0" spcFirstLastPara="1" vertOverflow="ellipsis" vert="horz" wrap="square" anchor="ctr" anchorCtr="1"/>
              <a:lstStyle/>
              <a:p>
                <a:pPr>
                  <a:defRPr sz="1197"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Hoja1!$B$2:$M$2</c:f>
              <c:numCache>
                <c:formatCode>\$0,\k</c:formatCode>
                <c:ptCount val="12"/>
                <c:pt idx="0">
                  <c:v>3248</c:v>
                </c:pt>
                <c:pt idx="1">
                  <c:v>0</c:v>
                </c:pt>
              </c:numCache>
            </c:numRef>
          </c:val>
          <c:smooth val="0"/>
          <c:extLst>
            <c:ext xmlns:c16="http://schemas.microsoft.com/office/drawing/2014/chart" uri="{C3380CC4-5D6E-409C-BE32-E72D297353CC}">
              <c16:uniqueId val="{00000000-C472-0642-BCB4-64CC1685F907}"/>
            </c:ext>
          </c:extLst>
        </c:ser>
        <c:dLbls>
          <c:showLegendKey val="0"/>
          <c:showVal val="0"/>
          <c:showCatName val="0"/>
          <c:showSerName val="0"/>
          <c:showPercent val="0"/>
          <c:showBubbleSize val="0"/>
        </c:dLbls>
        <c:dropLines>
          <c:spPr>
            <a:ln w="9525" cap="flat" cmpd="sng" algn="ctr">
              <a:solidFill>
                <a:schemeClr val="tx1">
                  <a:lumMod val="35000"/>
                  <a:lumOff val="65000"/>
                </a:schemeClr>
              </a:solidFill>
              <a:round/>
            </a:ln>
            <a:effectLst/>
          </c:spPr>
        </c:dropLines>
        <c:smooth val="0"/>
        <c:axId val="257526976"/>
        <c:axId val="257532176"/>
      </c:lineChart>
      <c:catAx>
        <c:axId val="25752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257532176"/>
        <c:crosses val="autoZero"/>
        <c:auto val="1"/>
        <c:lblAlgn val="ctr"/>
        <c:lblOffset val="100"/>
        <c:noMultiLvlLbl val="0"/>
      </c:catAx>
      <c:valAx>
        <c:axId val="257532176"/>
        <c:scaling>
          <c:orientation val="minMax"/>
        </c:scaling>
        <c:delete val="1"/>
        <c:axPos val="l"/>
        <c:numFmt formatCode="\$0,\k" sourceLinked="1"/>
        <c:majorTickMark val="none"/>
        <c:minorTickMark val="none"/>
        <c:tickLblPos val="nextTo"/>
        <c:crossAx val="25752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Helvetica Light" panose="020B0403020202020204" pitchFamily="34" charset="0"/>
        </a:defRPr>
      </a:pPr>
      <a:endParaRPr lang="es-HN"/>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Valla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OOH</c:v>
                </c:pt>
              </c:strCache>
            </c:strRef>
          </c:cat>
          <c:val>
            <c:numRef>
              <c:f>Sheet1!$B$2</c:f>
              <c:numCache>
                <c:formatCode>0%</c:formatCode>
                <c:ptCount val="1"/>
                <c:pt idx="0">
                  <c:v>1</c:v>
                </c:pt>
              </c:numCache>
            </c:numRef>
          </c:val>
          <c:extLst>
            <c:ext xmlns:c16="http://schemas.microsoft.com/office/drawing/2014/chart" uri="{C3380CC4-5D6E-409C-BE32-E72D297353CC}">
              <c16:uniqueId val="{00000000-22A4-834E-8AAD-7CFE2700CE58}"/>
            </c:ext>
          </c:extLst>
        </c:ser>
        <c:dLbls>
          <c:showLegendKey val="0"/>
          <c:showVal val="0"/>
          <c:showCatName val="0"/>
          <c:showSerName val="0"/>
          <c:showPercent val="0"/>
          <c:showBubbleSize val="0"/>
        </c:dLbls>
        <c:gapWidth val="102"/>
        <c:overlap val="100"/>
        <c:axId val="667162847"/>
        <c:axId val="667164495"/>
      </c:barChart>
      <c:catAx>
        <c:axId val="667162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667164495"/>
        <c:crosses val="autoZero"/>
        <c:auto val="1"/>
        <c:lblAlgn val="ctr"/>
        <c:lblOffset val="100"/>
        <c:noMultiLvlLbl val="0"/>
      </c:catAx>
      <c:valAx>
        <c:axId val="667164495"/>
        <c:scaling>
          <c:orientation val="minMax"/>
        </c:scaling>
        <c:delete val="1"/>
        <c:axPos val="b"/>
        <c:numFmt formatCode="0%" sourceLinked="1"/>
        <c:majorTickMark val="none"/>
        <c:minorTickMark val="none"/>
        <c:tickLblPos val="nextTo"/>
        <c:crossAx val="667162847"/>
        <c:crosses val="autoZero"/>
        <c:crossBetween val="between"/>
      </c:valAx>
      <c:spPr>
        <a:noFill/>
        <a:ln w="25400">
          <a:noFill/>
        </a:ln>
        <a:effectLst/>
      </c:spPr>
    </c:plotArea>
    <c:legend>
      <c:legendPos val="t"/>
      <c:layout>
        <c:manualLayout>
          <c:xMode val="edge"/>
          <c:yMode val="edge"/>
          <c:x val="0.76273862313090568"/>
          <c:y val="0.2934482479753226"/>
          <c:w val="8.9565532149486538E-2"/>
          <c:h val="0.1666366836717010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i="0">
          <a:latin typeface="Helvetica Light" panose="020B0403020202020204" pitchFamily="34" charset="0"/>
        </a:defRPr>
      </a:pPr>
      <a:endParaRPr lang="es-HN"/>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PRE</c:v>
                </c:pt>
              </c:strCache>
            </c:strRef>
          </c:cat>
          <c:val>
            <c:numRef>
              <c:f>Sheet1!$B$2</c:f>
              <c:numCache>
                <c:formatCode>0%</c:formatCode>
                <c:ptCount val="1"/>
                <c:pt idx="0">
                  <c:v>1</c:v>
                </c:pt>
              </c:numCache>
            </c:numRef>
          </c:val>
          <c:extLst>
            <c:ext xmlns:c16="http://schemas.microsoft.com/office/drawing/2014/chart" uri="{C3380CC4-5D6E-409C-BE32-E72D297353CC}">
              <c16:uniqueId val="{00000000-7441-5840-A1EE-027E4E44D877}"/>
            </c:ext>
          </c:extLst>
        </c:ser>
        <c:dLbls>
          <c:showLegendKey val="0"/>
          <c:showVal val="0"/>
          <c:showCatName val="0"/>
          <c:showSerName val="0"/>
          <c:showPercent val="0"/>
          <c:showBubbleSize val="0"/>
        </c:dLbls>
        <c:gapWidth val="102"/>
        <c:overlap val="100"/>
        <c:axId val="667162847"/>
        <c:axId val="667164495"/>
      </c:barChart>
      <c:catAx>
        <c:axId val="667162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667164495"/>
        <c:crosses val="autoZero"/>
        <c:auto val="1"/>
        <c:lblAlgn val="ctr"/>
        <c:lblOffset val="100"/>
        <c:noMultiLvlLbl val="0"/>
      </c:catAx>
      <c:valAx>
        <c:axId val="667164495"/>
        <c:scaling>
          <c:orientation val="minMax"/>
        </c:scaling>
        <c:delete val="1"/>
        <c:axPos val="b"/>
        <c:numFmt formatCode="0%" sourceLinked="1"/>
        <c:majorTickMark val="none"/>
        <c:minorTickMark val="none"/>
        <c:tickLblPos val="nextTo"/>
        <c:crossAx val="667162847"/>
        <c:crosses val="autoZero"/>
        <c:crossBetween val="between"/>
      </c:valAx>
      <c:spPr>
        <a:noFill/>
        <a:ln w="25400">
          <a:noFill/>
        </a:ln>
        <a:effectLst/>
      </c:spPr>
    </c:plotArea>
    <c:legend>
      <c:legendPos val="t"/>
      <c:layout>
        <c:manualLayout>
          <c:xMode val="edge"/>
          <c:yMode val="edge"/>
          <c:x val="0.59944119508599647"/>
          <c:y val="0.25152706969313365"/>
          <c:w val="0.36570947548181643"/>
          <c:h val="0.1666366836717010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i="0">
          <a:latin typeface="Helvetica Light" panose="020B0403020202020204" pitchFamily="34" charset="0"/>
        </a:defRPr>
      </a:pPr>
      <a:endParaRPr lang="es-HN"/>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Hoja1!$A$2</c:f>
              <c:strCache>
                <c:ptCount val="1"/>
                <c:pt idx="0">
                  <c:v>2024</c:v>
                </c:pt>
              </c:strCache>
            </c:strRef>
          </c:tx>
          <c:spPr>
            <a:ln w="28575" cap="rnd">
              <a:solidFill>
                <a:srgbClr val="F1E70C"/>
              </a:solidFill>
              <a:round/>
            </a:ln>
            <a:effectLst/>
          </c:spPr>
          <c:marker>
            <c:symbol val="none"/>
          </c:marker>
          <c:dLbls>
            <c:spPr>
              <a:solidFill>
                <a:srgbClr val="F1E70C"/>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Hoja1!$B$2:$M$2</c:f>
              <c:numCache>
                <c:formatCode>\$0,\k</c:formatCode>
                <c:ptCount val="12"/>
                <c:pt idx="1">
                  <c:v>0</c:v>
                </c:pt>
                <c:pt idx="2">
                  <c:v>2003.90725480009</c:v>
                </c:pt>
                <c:pt idx="4">
                  <c:v>0</c:v>
                </c:pt>
                <c:pt idx="5">
                  <c:v>1634.9386717912</c:v>
                </c:pt>
              </c:numCache>
            </c:numRef>
          </c:val>
          <c:smooth val="0"/>
          <c:extLst>
            <c:ext xmlns:c16="http://schemas.microsoft.com/office/drawing/2014/chart" uri="{C3380CC4-5D6E-409C-BE32-E72D297353CC}">
              <c16:uniqueId val="{00000000-C472-0642-BCB4-64CC1685F907}"/>
            </c:ext>
          </c:extLst>
        </c:ser>
        <c:dLbls>
          <c:showLegendKey val="0"/>
          <c:showVal val="0"/>
          <c:showCatName val="0"/>
          <c:showSerName val="0"/>
          <c:showPercent val="0"/>
          <c:showBubbleSize val="0"/>
        </c:dLbls>
        <c:dropLines>
          <c:spPr>
            <a:ln w="9525" cap="flat" cmpd="sng" algn="ctr">
              <a:solidFill>
                <a:schemeClr val="tx1">
                  <a:lumMod val="35000"/>
                  <a:lumOff val="65000"/>
                </a:schemeClr>
              </a:solidFill>
              <a:round/>
            </a:ln>
            <a:effectLst/>
          </c:spPr>
        </c:dropLines>
        <c:smooth val="0"/>
        <c:axId val="257526976"/>
        <c:axId val="257532176"/>
      </c:lineChart>
      <c:catAx>
        <c:axId val="25752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257532176"/>
        <c:crosses val="autoZero"/>
        <c:auto val="1"/>
        <c:lblAlgn val="ctr"/>
        <c:lblOffset val="100"/>
        <c:noMultiLvlLbl val="0"/>
      </c:catAx>
      <c:valAx>
        <c:axId val="257532176"/>
        <c:scaling>
          <c:orientation val="minMax"/>
        </c:scaling>
        <c:delete val="1"/>
        <c:axPos val="l"/>
        <c:numFmt formatCode="\$0,\k" sourceLinked="1"/>
        <c:majorTickMark val="none"/>
        <c:minorTickMark val="none"/>
        <c:tickLblPos val="nextTo"/>
        <c:crossAx val="257526976"/>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Helvetica Light" panose="020B0403020202020204" pitchFamily="34" charset="0"/>
        </a:defRPr>
      </a:pPr>
      <a:endParaRPr lang="es-HN"/>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Ventas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FB6-6C41-9411-2918E3CA397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FB6-6C41-9411-2918E3CA3971}"/>
              </c:ext>
            </c:extLst>
          </c:dPt>
          <c:dLbls>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Helvetica Light" panose="020B0403020202020204" pitchFamily="34" charset="0"/>
                      <a:ea typeface="+mn-ea"/>
                      <a:cs typeface="+mn-cs"/>
                    </a:defRPr>
                  </a:pPr>
                  <a:endParaRPr lang="es-HN"/>
                </a:p>
              </c:txPr>
              <c:showLegendKey val="0"/>
              <c:showVal val="0"/>
              <c:showCatName val="1"/>
              <c:showSerName val="0"/>
              <c:showPercent val="1"/>
              <c:showBubbleSize val="0"/>
              <c:extLst>
                <c:ext xmlns:c16="http://schemas.microsoft.com/office/drawing/2014/chart" uri="{C3380CC4-5D6E-409C-BE32-E72D297353CC}">
                  <c16:uniqueId val="{00000003-9FB6-6C41-9411-2918E3CA397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OOH</c:v>
                </c:pt>
                <c:pt idx="1">
                  <c:v>PRE</c:v>
                </c:pt>
              </c:strCache>
            </c:strRef>
          </c:cat>
          <c:val>
            <c:numRef>
              <c:f>Hoja1!$B$2:$B$3</c:f>
              <c:numCache>
                <c:formatCode>General</c:formatCode>
                <c:ptCount val="2"/>
                <c:pt idx="0">
                  <c:v>55</c:v>
                </c:pt>
                <c:pt idx="1">
                  <c:v>45</c:v>
                </c:pt>
              </c:numCache>
            </c:numRef>
          </c:val>
          <c:extLst>
            <c:ext xmlns:c16="http://schemas.microsoft.com/office/drawing/2014/chart" uri="{C3380CC4-5D6E-409C-BE32-E72D297353CC}">
              <c16:uniqueId val="{00000000-1ABE-8748-8ABE-22FDD33E172D}"/>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PR</c:v>
                </c:pt>
              </c:strCache>
            </c:strRef>
          </c:cat>
          <c:val>
            <c:numRef>
              <c:f>Sheet1!$B$2</c:f>
              <c:numCache>
                <c:formatCode>0%</c:formatCode>
                <c:ptCount val="1"/>
                <c:pt idx="0">
                  <c:v>0.36</c:v>
                </c:pt>
              </c:numCache>
            </c:numRef>
          </c:val>
          <c:extLst>
            <c:ext xmlns:c16="http://schemas.microsoft.com/office/drawing/2014/chart" uri="{C3380CC4-5D6E-409C-BE32-E72D297353CC}">
              <c16:uniqueId val="{00000000-F197-0247-B0B7-EDDE8AD56D07}"/>
            </c:ext>
          </c:extLst>
        </c:ser>
        <c:ser>
          <c:idx val="1"/>
          <c:order val="1"/>
          <c:tx>
            <c:strRef>
              <c:f>Sheet1!$C$1</c:f>
              <c:strCache>
                <c:ptCount val="1"/>
                <c:pt idx="0">
                  <c:v>LT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PR</c:v>
                </c:pt>
              </c:strCache>
            </c:strRef>
          </c:cat>
          <c:val>
            <c:numRef>
              <c:f>Sheet1!$C$2</c:f>
              <c:numCache>
                <c:formatCode>0%</c:formatCode>
                <c:ptCount val="1"/>
                <c:pt idx="0">
                  <c:v>0.28000000000000003</c:v>
                </c:pt>
              </c:numCache>
            </c:numRef>
          </c:val>
          <c:extLst>
            <c:ext xmlns:c16="http://schemas.microsoft.com/office/drawing/2014/chart" uri="{C3380CC4-5D6E-409C-BE32-E72D297353CC}">
              <c16:uniqueId val="{00000001-F197-0247-B0B7-EDDE8AD56D07}"/>
            </c:ext>
          </c:extLst>
        </c:ser>
        <c:ser>
          <c:idx val="2"/>
          <c:order val="2"/>
          <c:tx>
            <c:strRef>
              <c:f>Sheet1!$D$1</c:f>
              <c:strCache>
                <c:ptCount val="1"/>
                <c:pt idx="0">
                  <c:v>EH</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extLst>
                <c:ext xmlns:c16="http://schemas.microsoft.com/office/drawing/2014/chart" uri="{C3380CC4-5D6E-409C-BE32-E72D297353CC}">
                  <c16:uniqueId val="{00000004-F197-0247-B0B7-EDDE8AD56D0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PR</c:v>
                </c:pt>
              </c:strCache>
            </c:strRef>
          </c:cat>
          <c:val>
            <c:numRef>
              <c:f>Sheet1!$D$2</c:f>
              <c:numCache>
                <c:formatCode>0%</c:formatCode>
                <c:ptCount val="1"/>
                <c:pt idx="0">
                  <c:v>0.21</c:v>
                </c:pt>
              </c:numCache>
            </c:numRef>
          </c:val>
          <c:extLst>
            <c:ext xmlns:c16="http://schemas.microsoft.com/office/drawing/2014/chart" uri="{C3380CC4-5D6E-409C-BE32-E72D297353CC}">
              <c16:uniqueId val="{00000003-F197-0247-B0B7-EDDE8AD56D07}"/>
            </c:ext>
          </c:extLst>
        </c:ser>
        <c:ser>
          <c:idx val="3"/>
          <c:order val="3"/>
          <c:tx>
            <c:strRef>
              <c:f>Sheet1!$E$1</c:f>
              <c:strCache>
                <c:ptCount val="1"/>
                <c:pt idx="0">
                  <c:v>EP</c:v>
                </c:pt>
              </c:strCache>
            </c:strRef>
          </c:tx>
          <c:spPr>
            <a:solidFill>
              <a:schemeClr val="accent4"/>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extLst>
                <c:ext xmlns:c16="http://schemas.microsoft.com/office/drawing/2014/chart" uri="{C3380CC4-5D6E-409C-BE32-E72D297353CC}">
                  <c16:uniqueId val="{00000002-2A1B-1A46-B689-32712507059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PR</c:v>
                </c:pt>
              </c:strCache>
            </c:strRef>
          </c:cat>
          <c:val>
            <c:numRef>
              <c:f>Sheet1!$E$2</c:f>
              <c:numCache>
                <c:formatCode>0%</c:formatCode>
                <c:ptCount val="1"/>
                <c:pt idx="0">
                  <c:v>0.15</c:v>
                </c:pt>
              </c:numCache>
            </c:numRef>
          </c:val>
          <c:extLst>
            <c:ext xmlns:c16="http://schemas.microsoft.com/office/drawing/2014/chart" uri="{C3380CC4-5D6E-409C-BE32-E72D297353CC}">
              <c16:uniqueId val="{00000001-2A1B-1A46-B689-327125070594}"/>
            </c:ext>
          </c:extLst>
        </c:ser>
        <c:dLbls>
          <c:dLblPos val="ctr"/>
          <c:showLegendKey val="0"/>
          <c:showVal val="1"/>
          <c:showCatName val="0"/>
          <c:showSerName val="0"/>
          <c:showPercent val="0"/>
          <c:showBubbleSize val="0"/>
        </c:dLbls>
        <c:gapWidth val="102"/>
        <c:overlap val="100"/>
        <c:axId val="667162847"/>
        <c:axId val="667164495"/>
      </c:barChart>
      <c:catAx>
        <c:axId val="667162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667164495"/>
        <c:crosses val="autoZero"/>
        <c:auto val="1"/>
        <c:lblAlgn val="ctr"/>
        <c:lblOffset val="100"/>
        <c:noMultiLvlLbl val="0"/>
      </c:catAx>
      <c:valAx>
        <c:axId val="667164495"/>
        <c:scaling>
          <c:orientation val="minMax"/>
        </c:scaling>
        <c:delete val="1"/>
        <c:axPos val="b"/>
        <c:numFmt formatCode="0%" sourceLinked="1"/>
        <c:majorTickMark val="none"/>
        <c:minorTickMark val="none"/>
        <c:tickLblPos val="nextTo"/>
        <c:crossAx val="667162847"/>
        <c:crosses val="autoZero"/>
        <c:crossBetween val="between"/>
      </c:valAx>
      <c:spPr>
        <a:noFill/>
        <a:ln>
          <a:noFill/>
        </a:ln>
        <a:effectLst/>
      </c:spPr>
    </c:plotArea>
    <c:legend>
      <c:legendPos val="t"/>
      <c:layout>
        <c:manualLayout>
          <c:xMode val="edge"/>
          <c:yMode val="edge"/>
          <c:x val="0.59342046591859143"/>
          <c:y val="0.22008618598149196"/>
          <c:w val="0.25212439361535399"/>
          <c:h val="0.1895566872403839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i="0">
          <a:latin typeface="Helvetica Light" panose="020B0403020202020204" pitchFamily="34" charset="0"/>
        </a:defRPr>
      </a:pPr>
      <a:endParaRPr lang="es-H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TVC</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TV</c:v>
                </c:pt>
              </c:strCache>
            </c:strRef>
          </c:cat>
          <c:val>
            <c:numRef>
              <c:f>Sheet1!$B$2</c:f>
              <c:numCache>
                <c:formatCode>0%</c:formatCode>
                <c:ptCount val="1"/>
                <c:pt idx="0">
                  <c:v>0.42980000000000002</c:v>
                </c:pt>
              </c:numCache>
            </c:numRef>
          </c:val>
          <c:extLst>
            <c:ext xmlns:c16="http://schemas.microsoft.com/office/drawing/2014/chart" uri="{C3380CC4-5D6E-409C-BE32-E72D297353CC}">
              <c16:uniqueId val="{00000000-2AC5-574D-9BB7-09F5646FB835}"/>
            </c:ext>
          </c:extLst>
        </c:ser>
        <c:ser>
          <c:idx val="1"/>
          <c:order val="1"/>
          <c:tx>
            <c:strRef>
              <c:f>Sheet1!$C$1</c:f>
              <c:strCache>
                <c:ptCount val="1"/>
                <c:pt idx="0">
                  <c:v>HCH</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TV</c:v>
                </c:pt>
              </c:strCache>
            </c:strRef>
          </c:cat>
          <c:val>
            <c:numRef>
              <c:f>Sheet1!$C$2</c:f>
              <c:numCache>
                <c:formatCode>0%</c:formatCode>
                <c:ptCount val="1"/>
                <c:pt idx="0">
                  <c:v>0.26629999999999998</c:v>
                </c:pt>
              </c:numCache>
            </c:numRef>
          </c:val>
          <c:extLst>
            <c:ext xmlns:c16="http://schemas.microsoft.com/office/drawing/2014/chart" uri="{C3380CC4-5D6E-409C-BE32-E72D297353CC}">
              <c16:uniqueId val="{00000001-10BB-554F-92A3-30E67AFD18C0}"/>
            </c:ext>
          </c:extLst>
        </c:ser>
        <c:ser>
          <c:idx val="2"/>
          <c:order val="2"/>
          <c:tx>
            <c:strRef>
              <c:f>Sheet1!$D$1</c:f>
              <c:strCache>
                <c:ptCount val="1"/>
                <c:pt idx="0">
                  <c:v>C10</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TV</c:v>
                </c:pt>
              </c:strCache>
            </c:strRef>
          </c:cat>
          <c:val>
            <c:numRef>
              <c:f>Sheet1!$D$2</c:f>
              <c:numCache>
                <c:formatCode>0%</c:formatCode>
                <c:ptCount val="1"/>
                <c:pt idx="0">
                  <c:v>0.1527</c:v>
                </c:pt>
              </c:numCache>
            </c:numRef>
          </c:val>
          <c:extLst>
            <c:ext xmlns:c16="http://schemas.microsoft.com/office/drawing/2014/chart" uri="{C3380CC4-5D6E-409C-BE32-E72D297353CC}">
              <c16:uniqueId val="{00000001-941B-EC46-8BDD-F80142EB84C9}"/>
            </c:ext>
          </c:extLst>
        </c:ser>
        <c:ser>
          <c:idx val="3"/>
          <c:order val="3"/>
          <c:tx>
            <c:strRef>
              <c:f>Sheet1!$E$1</c:f>
              <c:strCache>
                <c:ptCount val="1"/>
                <c:pt idx="0">
                  <c:v>C11</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TV</c:v>
                </c:pt>
              </c:strCache>
            </c:strRef>
          </c:cat>
          <c:val>
            <c:numRef>
              <c:f>Sheet1!$E$2</c:f>
              <c:numCache>
                <c:formatCode>0%</c:formatCode>
                <c:ptCount val="1"/>
                <c:pt idx="0">
                  <c:v>0.11799999999999999</c:v>
                </c:pt>
              </c:numCache>
            </c:numRef>
          </c:val>
          <c:extLst>
            <c:ext xmlns:c16="http://schemas.microsoft.com/office/drawing/2014/chart" uri="{C3380CC4-5D6E-409C-BE32-E72D297353CC}">
              <c16:uniqueId val="{00000002-941B-EC46-8BDD-F80142EB84C9}"/>
            </c:ext>
          </c:extLst>
        </c:ser>
        <c:ser>
          <c:idx val="4"/>
          <c:order val="4"/>
          <c:tx>
            <c:strRef>
              <c:f>Sheet1!$F$1</c:f>
              <c:strCache>
                <c:ptCount val="1"/>
                <c:pt idx="0">
                  <c:v>Q'HUBO</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TV</c:v>
                </c:pt>
              </c:strCache>
            </c:strRef>
          </c:cat>
          <c:val>
            <c:numRef>
              <c:f>Sheet1!$F$2</c:f>
              <c:numCache>
                <c:formatCode>0%</c:formatCode>
                <c:ptCount val="1"/>
                <c:pt idx="0">
                  <c:v>1.1653999999999999E-2</c:v>
                </c:pt>
              </c:numCache>
            </c:numRef>
          </c:val>
          <c:extLst>
            <c:ext xmlns:c16="http://schemas.microsoft.com/office/drawing/2014/chart" uri="{C3380CC4-5D6E-409C-BE32-E72D297353CC}">
              <c16:uniqueId val="{00000003-941B-EC46-8BDD-F80142EB84C9}"/>
            </c:ext>
          </c:extLst>
        </c:ser>
        <c:dLbls>
          <c:dLblPos val="ctr"/>
          <c:showLegendKey val="0"/>
          <c:showVal val="1"/>
          <c:showCatName val="0"/>
          <c:showSerName val="0"/>
          <c:showPercent val="0"/>
          <c:showBubbleSize val="0"/>
        </c:dLbls>
        <c:gapWidth val="102"/>
        <c:overlap val="100"/>
        <c:axId val="667162847"/>
        <c:axId val="667164495"/>
      </c:barChart>
      <c:catAx>
        <c:axId val="667162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667164495"/>
        <c:crosses val="autoZero"/>
        <c:auto val="1"/>
        <c:lblAlgn val="ctr"/>
        <c:lblOffset val="100"/>
        <c:noMultiLvlLbl val="0"/>
      </c:catAx>
      <c:valAx>
        <c:axId val="667164495"/>
        <c:scaling>
          <c:orientation val="minMax"/>
        </c:scaling>
        <c:delete val="1"/>
        <c:axPos val="b"/>
        <c:numFmt formatCode="0%" sourceLinked="1"/>
        <c:majorTickMark val="none"/>
        <c:minorTickMark val="none"/>
        <c:tickLblPos val="nextTo"/>
        <c:crossAx val="667162847"/>
        <c:crosses val="autoZero"/>
        <c:crossBetween val="between"/>
      </c:valAx>
      <c:spPr>
        <a:noFill/>
        <a:ln>
          <a:noFill/>
        </a:ln>
        <a:effectLst/>
      </c:spPr>
    </c:plotArea>
    <c:legend>
      <c:legendPos val="t"/>
      <c:layout>
        <c:manualLayout>
          <c:xMode val="edge"/>
          <c:yMode val="edge"/>
          <c:x val="0.59342046591859143"/>
          <c:y val="0.22008618598149196"/>
          <c:w val="0.40657954434672283"/>
          <c:h val="0.1895566872403839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Helvetica Light" panose="020B0403020202020204" pitchFamily="34" charset="0"/>
        </a:defRPr>
      </a:pPr>
      <a:endParaRPr lang="es-H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Hoja1!$A$2</c:f>
              <c:strCache>
                <c:ptCount val="1"/>
                <c:pt idx="0">
                  <c:v>2024</c:v>
                </c:pt>
              </c:strCache>
            </c:strRef>
          </c:tx>
          <c:spPr>
            <a:ln w="28575" cap="rnd">
              <a:solidFill>
                <a:srgbClr val="C00000"/>
              </a:solidFill>
              <a:round/>
            </a:ln>
            <a:effectLst/>
          </c:spPr>
          <c:marker>
            <c:symbol val="none"/>
          </c:marker>
          <c:dLbls>
            <c:spPr>
              <a:solidFill>
                <a:srgbClr val="C00000"/>
              </a:solidFill>
              <a:ln>
                <a:solidFill>
                  <a:srgbClr val="C00000"/>
                </a:solid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Hoja1!$B$2:$M$2</c:f>
              <c:numCache>
                <c:formatCode>\$0,\k</c:formatCode>
                <c:ptCount val="12"/>
                <c:pt idx="0">
                  <c:v>99616.591248651297</c:v>
                </c:pt>
                <c:pt idx="1">
                  <c:v>52484.187874581148</c:v>
                </c:pt>
                <c:pt idx="2">
                  <c:v>2271.7021333960938</c:v>
                </c:pt>
                <c:pt idx="3">
                  <c:v>1595.8195213394156</c:v>
                </c:pt>
                <c:pt idx="4">
                  <c:v>14467.78619677799</c:v>
                </c:pt>
                <c:pt idx="5">
                  <c:v>4699.712149621816</c:v>
                </c:pt>
              </c:numCache>
            </c:numRef>
          </c:val>
          <c:smooth val="0"/>
          <c:extLst>
            <c:ext xmlns:c16="http://schemas.microsoft.com/office/drawing/2014/chart" uri="{C3380CC4-5D6E-409C-BE32-E72D297353CC}">
              <c16:uniqueId val="{00000000-5C28-7A4C-A304-71BA7E8F8C97}"/>
            </c:ext>
          </c:extLst>
        </c:ser>
        <c:dLbls>
          <c:showLegendKey val="0"/>
          <c:showVal val="0"/>
          <c:showCatName val="0"/>
          <c:showSerName val="0"/>
          <c:showPercent val="0"/>
          <c:showBubbleSize val="0"/>
        </c:dLbls>
        <c:dropLines>
          <c:spPr>
            <a:ln w="9525" cap="flat" cmpd="sng" algn="ctr">
              <a:solidFill>
                <a:schemeClr val="tx1">
                  <a:lumMod val="35000"/>
                  <a:lumOff val="65000"/>
                </a:schemeClr>
              </a:solidFill>
              <a:round/>
            </a:ln>
            <a:effectLst/>
          </c:spPr>
        </c:dropLines>
        <c:smooth val="0"/>
        <c:axId val="257526976"/>
        <c:axId val="257532176"/>
      </c:lineChart>
      <c:catAx>
        <c:axId val="25752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57532176"/>
        <c:crosses val="autoZero"/>
        <c:auto val="1"/>
        <c:lblAlgn val="ctr"/>
        <c:lblOffset val="100"/>
        <c:noMultiLvlLbl val="0"/>
      </c:catAx>
      <c:valAx>
        <c:axId val="257532176"/>
        <c:scaling>
          <c:orientation val="minMax"/>
        </c:scaling>
        <c:delete val="1"/>
        <c:axPos val="l"/>
        <c:numFmt formatCode="\$0,\k" sourceLinked="1"/>
        <c:majorTickMark val="none"/>
        <c:minorTickMark val="none"/>
        <c:tickLblPos val="nextTo"/>
        <c:crossAx val="25752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001173103245156E-2"/>
          <c:y val="9.7230835189906373E-3"/>
          <c:w val="0.88896372750202779"/>
          <c:h val="0.52572959279590115"/>
        </c:manualLayout>
      </c:layout>
      <c:barChart>
        <c:barDir val="bar"/>
        <c:grouping val="percentStacked"/>
        <c:varyColors val="0"/>
        <c:ser>
          <c:idx val="0"/>
          <c:order val="0"/>
          <c:tx>
            <c:strRef>
              <c:f>Sheet1!$B$1</c:f>
              <c:strCache>
                <c:ptCount val="1"/>
                <c:pt idx="0">
                  <c:v>EU</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RAD</c:v>
                </c:pt>
              </c:strCache>
            </c:strRef>
          </c:cat>
          <c:val>
            <c:numRef>
              <c:f>Sheet1!$B$2</c:f>
              <c:numCache>
                <c:formatCode>0%</c:formatCode>
                <c:ptCount val="1"/>
                <c:pt idx="0">
                  <c:v>0.39</c:v>
                </c:pt>
              </c:numCache>
            </c:numRef>
          </c:val>
          <c:extLst>
            <c:ext xmlns:c16="http://schemas.microsoft.com/office/drawing/2014/chart" uri="{C3380CC4-5D6E-409C-BE32-E72D297353CC}">
              <c16:uniqueId val="{00000000-E43D-CB47-943A-7C26E98D4AA7}"/>
            </c:ext>
          </c:extLst>
        </c:ser>
        <c:ser>
          <c:idx val="1"/>
          <c:order val="1"/>
          <c:tx>
            <c:strRef>
              <c:f>Sheet1!$C$1</c:f>
              <c:strCache>
                <c:ptCount val="1"/>
                <c:pt idx="0">
                  <c:v>Power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RAD</c:v>
                </c:pt>
              </c:strCache>
            </c:strRef>
          </c:cat>
          <c:val>
            <c:numRef>
              <c:f>Sheet1!$C$2</c:f>
              <c:numCache>
                <c:formatCode>0%</c:formatCode>
                <c:ptCount val="1"/>
                <c:pt idx="0">
                  <c:v>0.21879999999999999</c:v>
                </c:pt>
              </c:numCache>
            </c:numRef>
          </c:val>
          <c:extLst>
            <c:ext xmlns:c16="http://schemas.microsoft.com/office/drawing/2014/chart" uri="{C3380CC4-5D6E-409C-BE32-E72D297353CC}">
              <c16:uniqueId val="{00000001-7EFD-2B42-A4A3-7D5A2D7CCFDF}"/>
            </c:ext>
          </c:extLst>
        </c:ser>
        <c:ser>
          <c:idx val="2"/>
          <c:order val="2"/>
          <c:tx>
            <c:strRef>
              <c:f>Sheet1!$D$1</c:f>
              <c:strCache>
                <c:ptCount val="1"/>
                <c:pt idx="0">
                  <c:v>St. Luz</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RAD</c:v>
                </c:pt>
              </c:strCache>
            </c:strRef>
          </c:cat>
          <c:val>
            <c:numRef>
              <c:f>Sheet1!$D$2</c:f>
              <c:numCache>
                <c:formatCode>0%</c:formatCode>
                <c:ptCount val="1"/>
                <c:pt idx="0">
                  <c:v>0.1169</c:v>
                </c:pt>
              </c:numCache>
            </c:numRef>
          </c:val>
          <c:extLst>
            <c:ext xmlns:c16="http://schemas.microsoft.com/office/drawing/2014/chart" uri="{C3380CC4-5D6E-409C-BE32-E72D297353CC}">
              <c16:uniqueId val="{00000002-7EFD-2B42-A4A3-7D5A2D7CCFDF}"/>
            </c:ext>
          </c:extLst>
        </c:ser>
        <c:ser>
          <c:idx val="3"/>
          <c:order val="3"/>
          <c:tx>
            <c:strRef>
              <c:f>Sheet1!$E$1</c:f>
              <c:strCache>
                <c:ptCount val="1"/>
                <c:pt idx="0">
                  <c:v>Ambiental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RAD</c:v>
                </c:pt>
              </c:strCache>
            </c:strRef>
          </c:cat>
          <c:val>
            <c:numRef>
              <c:f>Sheet1!$E$2</c:f>
              <c:numCache>
                <c:formatCode>0%</c:formatCode>
                <c:ptCount val="1"/>
                <c:pt idx="0">
                  <c:v>0.1192</c:v>
                </c:pt>
              </c:numCache>
            </c:numRef>
          </c:val>
          <c:extLst>
            <c:ext xmlns:c16="http://schemas.microsoft.com/office/drawing/2014/chart" uri="{C3380CC4-5D6E-409C-BE32-E72D297353CC}">
              <c16:uniqueId val="{00000003-7EFD-2B42-A4A3-7D5A2D7CCFDF}"/>
            </c:ext>
          </c:extLst>
        </c:ser>
        <c:ser>
          <c:idx val="4"/>
          <c:order val="4"/>
          <c:tx>
            <c:strRef>
              <c:f>Sheet1!$F$1</c:f>
              <c:strCache>
                <c:ptCount val="1"/>
                <c:pt idx="0">
                  <c:v>Invosa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RAD</c:v>
                </c:pt>
              </c:strCache>
            </c:strRef>
          </c:cat>
          <c:val>
            <c:numRef>
              <c:f>Sheet1!$F$2</c:f>
              <c:numCache>
                <c:formatCode>0%</c:formatCode>
                <c:ptCount val="1"/>
                <c:pt idx="0">
                  <c:v>0.122</c:v>
                </c:pt>
              </c:numCache>
            </c:numRef>
          </c:val>
          <c:extLst>
            <c:ext xmlns:c16="http://schemas.microsoft.com/office/drawing/2014/chart" uri="{C3380CC4-5D6E-409C-BE32-E72D297353CC}">
              <c16:uniqueId val="{00000004-7EFD-2B42-A4A3-7D5A2D7CCFDF}"/>
            </c:ext>
          </c:extLst>
        </c:ser>
        <c:ser>
          <c:idx val="5"/>
          <c:order val="5"/>
          <c:tx>
            <c:strRef>
              <c:f>Sheet1!$G$1</c:f>
              <c:strCache>
                <c:ptCount val="1"/>
                <c:pt idx="0">
                  <c:v>Otras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RAD</c:v>
                </c:pt>
              </c:strCache>
            </c:strRef>
          </c:cat>
          <c:val>
            <c:numRef>
              <c:f>Sheet1!$G$2</c:f>
              <c:numCache>
                <c:formatCode>0%</c:formatCode>
                <c:ptCount val="1"/>
                <c:pt idx="0">
                  <c:v>0.03</c:v>
                </c:pt>
              </c:numCache>
            </c:numRef>
          </c:val>
          <c:extLst>
            <c:ext xmlns:c16="http://schemas.microsoft.com/office/drawing/2014/chart" uri="{C3380CC4-5D6E-409C-BE32-E72D297353CC}">
              <c16:uniqueId val="{00000005-7EFD-2B42-A4A3-7D5A2D7CCFDF}"/>
            </c:ext>
          </c:extLst>
        </c:ser>
        <c:dLbls>
          <c:dLblPos val="ctr"/>
          <c:showLegendKey val="0"/>
          <c:showVal val="1"/>
          <c:showCatName val="0"/>
          <c:showSerName val="0"/>
          <c:showPercent val="0"/>
          <c:showBubbleSize val="0"/>
        </c:dLbls>
        <c:gapWidth val="102"/>
        <c:overlap val="100"/>
        <c:axId val="667162847"/>
        <c:axId val="667164495"/>
      </c:barChart>
      <c:catAx>
        <c:axId val="667162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667164495"/>
        <c:crosses val="autoZero"/>
        <c:auto val="1"/>
        <c:lblAlgn val="ctr"/>
        <c:lblOffset val="100"/>
        <c:noMultiLvlLbl val="0"/>
      </c:catAx>
      <c:valAx>
        <c:axId val="667164495"/>
        <c:scaling>
          <c:orientation val="minMax"/>
        </c:scaling>
        <c:delete val="1"/>
        <c:axPos val="b"/>
        <c:numFmt formatCode="0%" sourceLinked="1"/>
        <c:majorTickMark val="none"/>
        <c:minorTickMark val="none"/>
        <c:tickLblPos val="nextTo"/>
        <c:crossAx val="667162847"/>
        <c:crosses val="autoZero"/>
        <c:crossBetween val="between"/>
      </c:valAx>
      <c:spPr>
        <a:noFill/>
        <a:ln>
          <a:noFill/>
        </a:ln>
        <a:effectLst/>
      </c:spPr>
    </c:plotArea>
    <c:legend>
      <c:legendPos val="t"/>
      <c:layout>
        <c:manualLayout>
          <c:xMode val="edge"/>
          <c:yMode val="edge"/>
          <c:x val="0.56471392817703181"/>
          <c:y val="1.0803426132211819E-2"/>
          <c:w val="0.43528607182296836"/>
          <c:h val="0.1610790836312782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i="0">
          <a:latin typeface="Helvetica Light" panose="020B0403020202020204" pitchFamily="34" charset="0"/>
        </a:defRPr>
      </a:pPr>
      <a:endParaRPr lang="es-H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92F-674B-A701-12998C1414A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EAA-A741-A11D-A104052BEC5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EAA-A741-A11D-A104052BEC55}"/>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TV</c:v>
                </c:pt>
                <c:pt idx="1">
                  <c:v>RAD</c:v>
                </c:pt>
                <c:pt idx="2">
                  <c:v>PRE</c:v>
                </c:pt>
              </c:strCache>
            </c:strRef>
          </c:cat>
          <c:val>
            <c:numRef>
              <c:f>Sheet1!$B$2:$B$4</c:f>
              <c:numCache>
                <c:formatCode>0%</c:formatCode>
                <c:ptCount val="3"/>
                <c:pt idx="0">
                  <c:v>0.84030000000000005</c:v>
                </c:pt>
                <c:pt idx="1">
                  <c:v>8.5500000000000007E-2</c:v>
                </c:pt>
                <c:pt idx="2">
                  <c:v>7.4200000000000002E-2</c:v>
                </c:pt>
              </c:numCache>
            </c:numRef>
          </c:val>
          <c:extLst>
            <c:ext xmlns:c16="http://schemas.microsoft.com/office/drawing/2014/chart" uri="{C3380CC4-5D6E-409C-BE32-E72D297353CC}">
              <c16:uniqueId val="{00000002-292F-674B-A701-12998C1414AD}"/>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PRE</c:v>
                </c:pt>
              </c:strCache>
            </c:strRef>
          </c:cat>
          <c:val>
            <c:numRef>
              <c:f>Sheet1!$B$2</c:f>
              <c:numCache>
                <c:formatCode>0%</c:formatCode>
                <c:ptCount val="1"/>
                <c:pt idx="0">
                  <c:v>0.36990000000000001</c:v>
                </c:pt>
              </c:numCache>
            </c:numRef>
          </c:val>
          <c:extLst>
            <c:ext xmlns:c16="http://schemas.microsoft.com/office/drawing/2014/chart" uri="{C3380CC4-5D6E-409C-BE32-E72D297353CC}">
              <c16:uniqueId val="{00000000-7441-5840-A1EE-027E4E44D877}"/>
            </c:ext>
          </c:extLst>
        </c:ser>
        <c:ser>
          <c:idx val="1"/>
          <c:order val="1"/>
          <c:tx>
            <c:strRef>
              <c:f>Sheet1!$C$1</c:f>
              <c:strCache>
                <c:ptCount val="1"/>
                <c:pt idx="0">
                  <c:v>LT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PRE</c:v>
                </c:pt>
              </c:strCache>
            </c:strRef>
          </c:cat>
          <c:val>
            <c:numRef>
              <c:f>Sheet1!$C$2</c:f>
              <c:numCache>
                <c:formatCode>0%</c:formatCode>
                <c:ptCount val="1"/>
                <c:pt idx="0">
                  <c:v>0.31619999999999998</c:v>
                </c:pt>
              </c:numCache>
            </c:numRef>
          </c:val>
          <c:extLst>
            <c:ext xmlns:c16="http://schemas.microsoft.com/office/drawing/2014/chart" uri="{C3380CC4-5D6E-409C-BE32-E72D297353CC}">
              <c16:uniqueId val="{00000001-44B1-034E-BC17-4EA54C96799A}"/>
            </c:ext>
          </c:extLst>
        </c:ser>
        <c:ser>
          <c:idx val="2"/>
          <c:order val="2"/>
          <c:tx>
            <c:strRef>
              <c:f>Sheet1!$D$1</c:f>
              <c:strCache>
                <c:ptCount val="1"/>
                <c:pt idx="0">
                  <c:v>EH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PRE</c:v>
                </c:pt>
              </c:strCache>
            </c:strRef>
          </c:cat>
          <c:val>
            <c:numRef>
              <c:f>Sheet1!$D$2</c:f>
              <c:numCache>
                <c:formatCode>0%</c:formatCode>
                <c:ptCount val="1"/>
                <c:pt idx="0">
                  <c:v>0.2225</c:v>
                </c:pt>
              </c:numCache>
            </c:numRef>
          </c:val>
          <c:extLst>
            <c:ext xmlns:c16="http://schemas.microsoft.com/office/drawing/2014/chart" uri="{C3380CC4-5D6E-409C-BE32-E72D297353CC}">
              <c16:uniqueId val="{00000002-44B1-034E-BC17-4EA54C96799A}"/>
            </c:ext>
          </c:extLst>
        </c:ser>
        <c:ser>
          <c:idx val="3"/>
          <c:order val="3"/>
          <c:tx>
            <c:strRef>
              <c:f>Sheet1!$E$1</c:f>
              <c:strCache>
                <c:ptCount val="1"/>
                <c:pt idx="0">
                  <c:v>EP</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PRE</c:v>
                </c:pt>
              </c:strCache>
            </c:strRef>
          </c:cat>
          <c:val>
            <c:numRef>
              <c:f>Sheet1!$E$2</c:f>
              <c:numCache>
                <c:formatCode>0%</c:formatCode>
                <c:ptCount val="1"/>
                <c:pt idx="0">
                  <c:v>9.0399999999999994E-2</c:v>
                </c:pt>
              </c:numCache>
            </c:numRef>
          </c:val>
          <c:extLst>
            <c:ext xmlns:c16="http://schemas.microsoft.com/office/drawing/2014/chart" uri="{C3380CC4-5D6E-409C-BE32-E72D297353CC}">
              <c16:uniqueId val="{00000003-44B1-034E-BC17-4EA54C96799A}"/>
            </c:ext>
          </c:extLst>
        </c:ser>
        <c:dLbls>
          <c:dLblPos val="ctr"/>
          <c:showLegendKey val="0"/>
          <c:showVal val="1"/>
          <c:showCatName val="0"/>
          <c:showSerName val="0"/>
          <c:showPercent val="0"/>
          <c:showBubbleSize val="0"/>
        </c:dLbls>
        <c:gapWidth val="102"/>
        <c:overlap val="100"/>
        <c:axId val="667162847"/>
        <c:axId val="667164495"/>
      </c:barChart>
      <c:catAx>
        <c:axId val="667162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crossAx val="667164495"/>
        <c:crosses val="autoZero"/>
        <c:auto val="1"/>
        <c:lblAlgn val="ctr"/>
        <c:lblOffset val="100"/>
        <c:noMultiLvlLbl val="0"/>
      </c:catAx>
      <c:valAx>
        <c:axId val="667164495"/>
        <c:scaling>
          <c:orientation val="minMax"/>
        </c:scaling>
        <c:delete val="1"/>
        <c:axPos val="b"/>
        <c:numFmt formatCode="0%" sourceLinked="1"/>
        <c:majorTickMark val="none"/>
        <c:minorTickMark val="none"/>
        <c:tickLblPos val="nextTo"/>
        <c:crossAx val="667162847"/>
        <c:crosses val="autoZero"/>
        <c:crossBetween val="between"/>
      </c:valAx>
      <c:spPr>
        <a:noFill/>
        <a:ln w="25400">
          <a:noFill/>
        </a:ln>
        <a:effectLst/>
      </c:spPr>
    </c:plotArea>
    <c:legend>
      <c:legendPos val="t"/>
      <c:layout>
        <c:manualLayout>
          <c:xMode val="edge"/>
          <c:yMode val="edge"/>
          <c:x val="0.53442076925450077"/>
          <c:y val="0.25152706969313365"/>
          <c:w val="0.24629821924766945"/>
          <c:h val="0.1666366836717010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Helvetica Light" panose="020B0403020202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i="0">
          <a:latin typeface="Helvetica Light" panose="020B0403020202020204" pitchFamily="34" charset="0"/>
        </a:defRPr>
      </a:pPr>
      <a:endParaRPr lang="es-H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Hoja1!$A$2</c:f>
              <c:strCache>
                <c:ptCount val="1"/>
                <c:pt idx="0">
                  <c:v>2023</c:v>
                </c:pt>
              </c:strCache>
            </c:strRef>
          </c:tx>
          <c:spPr>
            <a:ln w="28575" cap="rnd">
              <a:solidFill>
                <a:schemeClr val="accent1">
                  <a:lumMod val="75000"/>
                </a:schemeClr>
              </a:solidFill>
              <a:round/>
            </a:ln>
            <a:effectLst/>
          </c:spPr>
          <c:marker>
            <c:symbol val="none"/>
          </c:marker>
          <c:dLbls>
            <c:spPr>
              <a:solidFill>
                <a:schemeClr val="accent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Helvetica Light" panose="020B0403020202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Hoja1!$B$1:$M$1</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Hoja1!$B$2:$M$2</c:f>
              <c:numCache>
                <c:formatCode>\$0,\k</c:formatCode>
                <c:ptCount val="12"/>
                <c:pt idx="0">
                  <c:v>1705.55494372156</c:v>
                </c:pt>
                <c:pt idx="1">
                  <c:v>8855.9164672363713</c:v>
                </c:pt>
                <c:pt idx="2">
                  <c:v>2688.0695296712302</c:v>
                </c:pt>
                <c:pt idx="4">
                  <c:v>3075.1875257445799</c:v>
                </c:pt>
                <c:pt idx="5">
                  <c:v>1861.5638342177001</c:v>
                </c:pt>
              </c:numCache>
            </c:numRef>
          </c:val>
          <c:smooth val="0"/>
          <c:extLst>
            <c:ext xmlns:c16="http://schemas.microsoft.com/office/drawing/2014/chart" uri="{C3380CC4-5D6E-409C-BE32-E72D297353CC}">
              <c16:uniqueId val="{00000000-C472-0642-BCB4-64CC1685F907}"/>
            </c:ext>
          </c:extLst>
        </c:ser>
        <c:dLbls>
          <c:showLegendKey val="0"/>
          <c:showVal val="0"/>
          <c:showCatName val="0"/>
          <c:showSerName val="0"/>
          <c:showPercent val="0"/>
          <c:showBubbleSize val="0"/>
        </c:dLbls>
        <c:dropLines>
          <c:spPr>
            <a:ln w="9525" cap="flat" cmpd="sng" algn="ctr">
              <a:solidFill>
                <a:schemeClr val="tx1">
                  <a:lumMod val="35000"/>
                  <a:lumOff val="65000"/>
                </a:schemeClr>
              </a:solidFill>
              <a:round/>
            </a:ln>
            <a:effectLst/>
          </c:spPr>
        </c:dropLines>
        <c:smooth val="0"/>
        <c:axId val="257526976"/>
        <c:axId val="257532176"/>
      </c:lineChart>
      <c:catAx>
        <c:axId val="25752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257532176"/>
        <c:crosses val="autoZero"/>
        <c:auto val="1"/>
        <c:lblAlgn val="ctr"/>
        <c:lblOffset val="100"/>
        <c:noMultiLvlLbl val="0"/>
      </c:catAx>
      <c:valAx>
        <c:axId val="257532176"/>
        <c:scaling>
          <c:orientation val="minMax"/>
        </c:scaling>
        <c:delete val="1"/>
        <c:axPos val="l"/>
        <c:numFmt formatCode="\$0,\k" sourceLinked="1"/>
        <c:majorTickMark val="none"/>
        <c:minorTickMark val="none"/>
        <c:tickLblPos val="nextTo"/>
        <c:crossAx val="257526976"/>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Ventas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745-D147-A35D-C4886E4380F9}"/>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Helvetica Light" panose="020B0403020202020204" pitchFamily="34" charset="0"/>
                    <a:ea typeface="+mn-ea"/>
                    <a:cs typeface="+mn-cs"/>
                  </a:defRPr>
                </a:pPr>
                <a:endParaRPr lang="es-HN"/>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c:f>
              <c:strCache>
                <c:ptCount val="1"/>
                <c:pt idx="0">
                  <c:v>PRE</c:v>
                </c:pt>
              </c:strCache>
            </c:strRef>
          </c:cat>
          <c:val>
            <c:numRef>
              <c:f>Hoja1!$B$2</c:f>
              <c:numCache>
                <c:formatCode>General</c:formatCode>
                <c:ptCount val="1"/>
                <c:pt idx="0">
                  <c:v>100</c:v>
                </c:pt>
              </c:numCache>
            </c:numRef>
          </c:val>
          <c:extLst>
            <c:ext xmlns:c16="http://schemas.microsoft.com/office/drawing/2014/chart" uri="{C3380CC4-5D6E-409C-BE32-E72D297353CC}">
              <c16:uniqueId val="{00000004-3745-D147-A35D-C4886E4380F9}"/>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Hoja2!$B$43:$C$46</cx:f>
        <cx:lvl ptCount="0"/>
        <cx:lvl ptCount="0"/>
      </cx:strDim>
      <cx:numDim type="size">
        <cx:f>Hoja2!$D$43:$D$46</cx:f>
        <cx:lvl ptCount="0" formatCode="General"/>
      </cx:numDim>
    </cx:data>
  </cx:chartData>
  <cx:chart>
    <cx:plotArea>
      <cx:plotAreaRegion>
        <cx:series layoutId="treemap" uniqueId="{417BA6D7-44EA-2A4D-83EE-2ECD5DE15C0B}">
          <cx:dataPt idx="0"/>
          <cx:dataPt idx="1">
            <cx:spPr>
              <a:solidFill>
                <a:srgbClr val="C00000"/>
              </a:solidFill>
            </cx:spPr>
          </cx:dataPt>
          <cx:dataPt idx="3">
            <cx:spPr>
              <a:solidFill>
                <a:sysClr val="windowText" lastClr="000000">
                  <a:lumMod val="50000"/>
                  <a:lumOff val="50000"/>
                </a:sysClr>
              </a:solidFill>
            </cx:spPr>
          </cx:dataPt>
          <cx:dataPt idx="4">
            <cx:spPr>
              <a:solidFill>
                <a:srgbClr val="F1E70C"/>
              </a:solidFill>
            </cx:spPr>
          </cx:dataPt>
          <cx:dataPt idx="7">
            <cx:spPr>
              <a:solidFill>
                <a:srgbClr val="FF0000"/>
              </a:solidFill>
            </cx:spPr>
          </cx:dataPt>
          <cx:dataLabels pos="inEnd">
            <cx:txPr>
              <a:bodyPr spcFirstLastPara="1" vertOverflow="ellipsis" horzOverflow="overflow" wrap="square" lIns="0" tIns="0" rIns="0" bIns="0" anchor="ctr" anchorCtr="1"/>
              <a:lstStyle/>
              <a:p>
                <a:pPr algn="ctr" rtl="0">
                  <a:defRPr b="0" i="0">
                    <a:latin typeface="Helvetica Light" panose="020B0403020202020204" pitchFamily="34" charset="0"/>
                    <a:ea typeface="Helvetica Light" panose="020B0403020202020204" pitchFamily="34" charset="0"/>
                    <a:cs typeface="Helvetica Light" panose="020B0403020202020204" pitchFamily="34" charset="0"/>
                  </a:defRPr>
                </a:pPr>
                <a:endParaRPr lang="es-ES" sz="900" b="0" i="0" u="none" strike="noStrike" baseline="0">
                  <a:solidFill>
                    <a:sysClr val="window" lastClr="FFFFFF"/>
                  </a:solidFill>
                  <a:latin typeface="Helvetica Light" panose="020B0403020202020204" pitchFamily="34" charset="0"/>
                </a:endParaRPr>
              </a:p>
            </cx:txPr>
            <cx:visibility seriesName="0" categoryName="1" value="1"/>
            <cx:separator>| </cx:separator>
          </cx:dataLabels>
          <cx:dataId val="0"/>
          <cx:layoutPr>
            <cx:parentLabelLayout val="overlapping"/>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0.06819</cdr:x>
      <cdr:y>0.7156</cdr:y>
    </cdr:from>
    <cdr:to>
      <cdr:x>0.06819</cdr:x>
      <cdr:y>0.80136</cdr:y>
    </cdr:to>
    <cdr:cxnSp macro="">
      <cdr:nvCxnSpPr>
        <cdr:cNvPr id="8" name="Conector recto de flecha 7">
          <a:extLst xmlns:a="http://schemas.openxmlformats.org/drawingml/2006/main">
            <a:ext uri="{FF2B5EF4-FFF2-40B4-BE49-F238E27FC236}">
              <a16:creationId xmlns:a16="http://schemas.microsoft.com/office/drawing/2014/main" id="{5A108873-8CDE-E54C-A573-0FCEFAC9F450}"/>
            </a:ext>
          </a:extLst>
        </cdr:cNvPr>
        <cdr:cNvCxnSpPr/>
      </cdr:nvCxnSpPr>
      <cdr:spPr>
        <a:xfrm xmlns:a="http://schemas.openxmlformats.org/drawingml/2006/main">
          <a:off x="423164" y="1223538"/>
          <a:ext cx="0" cy="146618"/>
        </a:xfrm>
        <a:prstGeom xmlns:a="http://schemas.openxmlformats.org/drawingml/2006/main" prst="straightConnector1">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0.42632</cdr:x>
      <cdr:y>0.2326</cdr:y>
    </cdr:from>
    <cdr:to>
      <cdr:x>0.57368</cdr:x>
      <cdr:y>0.7674</cdr:y>
    </cdr:to>
    <cdr:sp macro="" textlink="">
      <cdr:nvSpPr>
        <cdr:cNvPr id="2" name="CuadroTexto 1">
          <a:extLst xmlns:a="http://schemas.openxmlformats.org/drawingml/2006/main">
            <a:ext uri="{FF2B5EF4-FFF2-40B4-BE49-F238E27FC236}">
              <a16:creationId xmlns:a16="http://schemas.microsoft.com/office/drawing/2014/main" id="{36E5FF43-2636-3745-B014-61D4BDE81218}"/>
            </a:ext>
          </a:extLst>
        </cdr:cNvPr>
        <cdr:cNvSpPr txBox="1"/>
      </cdr:nvSpPr>
      <cdr:spPr>
        <a:xfrm xmlns:a="http://schemas.openxmlformats.org/drawingml/2006/main">
          <a:off x="2645458" y="397698"/>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HN"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FB8C8B-BBB7-47EE-B7A9-2350C0B0DA19}" type="datetimeFigureOut">
              <a:rPr lang="es-MX" smtClean="0"/>
              <a:t>31/07/24</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3ABC0C-C4AB-4F3C-BA19-8DBDA49188C7}" type="slidenum">
              <a:rPr lang="es-MX" smtClean="0"/>
              <a:t>‹Nº›</a:t>
            </a:fld>
            <a:endParaRPr lang="es-MX"/>
          </a:p>
        </p:txBody>
      </p:sp>
    </p:spTree>
    <p:extLst>
      <p:ext uri="{BB962C8B-B14F-4D97-AF65-F5344CB8AC3E}">
        <p14:creationId xmlns:p14="http://schemas.microsoft.com/office/powerpoint/2010/main" val="4019449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N" dirty="0"/>
          </a:p>
        </p:txBody>
      </p:sp>
      <p:sp>
        <p:nvSpPr>
          <p:cNvPr id="4" name="Slide Number Placeholder 3"/>
          <p:cNvSpPr>
            <a:spLocks noGrp="1"/>
          </p:cNvSpPr>
          <p:nvPr>
            <p:ph type="sldNum" sz="quarter" idx="5"/>
          </p:nvPr>
        </p:nvSpPr>
        <p:spPr/>
        <p:txBody>
          <a:bodyPr/>
          <a:lstStyle/>
          <a:p>
            <a:fld id="{EB3ABC0C-C4AB-4F3C-BA19-8DBDA49188C7}" type="slidenum">
              <a:rPr lang="es-MX" smtClean="0"/>
              <a:t>1</a:t>
            </a:fld>
            <a:endParaRPr lang="es-MX"/>
          </a:p>
        </p:txBody>
      </p:sp>
    </p:spTree>
    <p:extLst>
      <p:ext uri="{BB962C8B-B14F-4D97-AF65-F5344CB8AC3E}">
        <p14:creationId xmlns:p14="http://schemas.microsoft.com/office/powerpoint/2010/main" val="1527224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13</a:t>
            </a:fld>
            <a:endParaRPr lang="es-MX"/>
          </a:p>
        </p:txBody>
      </p:sp>
    </p:spTree>
    <p:extLst>
      <p:ext uri="{BB962C8B-B14F-4D97-AF65-F5344CB8AC3E}">
        <p14:creationId xmlns:p14="http://schemas.microsoft.com/office/powerpoint/2010/main" val="2949009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4</a:t>
            </a:fld>
            <a:endParaRPr lang="es-MX"/>
          </a:p>
        </p:txBody>
      </p:sp>
    </p:spTree>
    <p:extLst>
      <p:ext uri="{BB962C8B-B14F-4D97-AF65-F5344CB8AC3E}">
        <p14:creationId xmlns:p14="http://schemas.microsoft.com/office/powerpoint/2010/main" val="4115272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5</a:t>
            </a:fld>
            <a:endParaRPr lang="es-MX"/>
          </a:p>
        </p:txBody>
      </p:sp>
    </p:spTree>
    <p:extLst>
      <p:ext uri="{BB962C8B-B14F-4D97-AF65-F5344CB8AC3E}">
        <p14:creationId xmlns:p14="http://schemas.microsoft.com/office/powerpoint/2010/main" val="4215582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7</a:t>
            </a:fld>
            <a:endParaRPr lang="es-MX"/>
          </a:p>
        </p:txBody>
      </p:sp>
    </p:spTree>
    <p:extLst>
      <p:ext uri="{BB962C8B-B14F-4D97-AF65-F5344CB8AC3E}">
        <p14:creationId xmlns:p14="http://schemas.microsoft.com/office/powerpoint/2010/main" val="3762005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N" dirty="0"/>
          </a:p>
        </p:txBody>
      </p:sp>
      <p:sp>
        <p:nvSpPr>
          <p:cNvPr id="4" name="Slide Number Placeholder 3"/>
          <p:cNvSpPr>
            <a:spLocks noGrp="1"/>
          </p:cNvSpPr>
          <p:nvPr>
            <p:ph type="sldNum" sz="quarter" idx="5"/>
          </p:nvPr>
        </p:nvSpPr>
        <p:spPr/>
        <p:txBody>
          <a:bodyPr/>
          <a:lstStyle/>
          <a:p>
            <a:fld id="{EB3ABC0C-C4AB-4F3C-BA19-8DBDA49188C7}" type="slidenum">
              <a:rPr lang="es-MX" smtClean="0"/>
              <a:t>8</a:t>
            </a:fld>
            <a:endParaRPr lang="es-MX"/>
          </a:p>
        </p:txBody>
      </p:sp>
    </p:spTree>
    <p:extLst>
      <p:ext uri="{BB962C8B-B14F-4D97-AF65-F5344CB8AC3E}">
        <p14:creationId xmlns:p14="http://schemas.microsoft.com/office/powerpoint/2010/main" val="895199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9</a:t>
            </a:fld>
            <a:endParaRPr lang="es-MX"/>
          </a:p>
        </p:txBody>
      </p:sp>
    </p:spTree>
    <p:extLst>
      <p:ext uri="{BB962C8B-B14F-4D97-AF65-F5344CB8AC3E}">
        <p14:creationId xmlns:p14="http://schemas.microsoft.com/office/powerpoint/2010/main" val="3691427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N" dirty="0"/>
          </a:p>
        </p:txBody>
      </p:sp>
      <p:sp>
        <p:nvSpPr>
          <p:cNvPr id="4" name="Slide Number Placeholder 3"/>
          <p:cNvSpPr>
            <a:spLocks noGrp="1"/>
          </p:cNvSpPr>
          <p:nvPr>
            <p:ph type="sldNum" sz="quarter" idx="5"/>
          </p:nvPr>
        </p:nvSpPr>
        <p:spPr/>
        <p:txBody>
          <a:bodyPr/>
          <a:lstStyle/>
          <a:p>
            <a:fld id="{EB3ABC0C-C4AB-4F3C-BA19-8DBDA49188C7}" type="slidenum">
              <a:rPr lang="es-MX" smtClean="0"/>
              <a:t>10</a:t>
            </a:fld>
            <a:endParaRPr lang="es-MX"/>
          </a:p>
        </p:txBody>
      </p:sp>
    </p:spTree>
    <p:extLst>
      <p:ext uri="{BB962C8B-B14F-4D97-AF65-F5344CB8AC3E}">
        <p14:creationId xmlns:p14="http://schemas.microsoft.com/office/powerpoint/2010/main" val="1343240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ABC0C-C4AB-4F3C-BA19-8DBDA49188C7}" type="slidenum">
              <a:rPr lang="es-MX" smtClean="0"/>
              <a:t>11</a:t>
            </a:fld>
            <a:endParaRPr lang="es-MX"/>
          </a:p>
        </p:txBody>
      </p:sp>
    </p:spTree>
    <p:extLst>
      <p:ext uri="{BB962C8B-B14F-4D97-AF65-F5344CB8AC3E}">
        <p14:creationId xmlns:p14="http://schemas.microsoft.com/office/powerpoint/2010/main" val="2104926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N" dirty="0"/>
          </a:p>
        </p:txBody>
      </p:sp>
      <p:sp>
        <p:nvSpPr>
          <p:cNvPr id="4" name="Slide Number Placeholder 3"/>
          <p:cNvSpPr>
            <a:spLocks noGrp="1"/>
          </p:cNvSpPr>
          <p:nvPr>
            <p:ph type="sldNum" sz="quarter" idx="5"/>
          </p:nvPr>
        </p:nvSpPr>
        <p:spPr/>
        <p:txBody>
          <a:bodyPr/>
          <a:lstStyle/>
          <a:p>
            <a:fld id="{EB3ABC0C-C4AB-4F3C-BA19-8DBDA49188C7}" type="slidenum">
              <a:rPr lang="es-MX" smtClean="0"/>
              <a:t>12</a:t>
            </a:fld>
            <a:endParaRPr lang="es-MX"/>
          </a:p>
        </p:txBody>
      </p:sp>
    </p:spTree>
    <p:extLst>
      <p:ext uri="{BB962C8B-B14F-4D97-AF65-F5344CB8AC3E}">
        <p14:creationId xmlns:p14="http://schemas.microsoft.com/office/powerpoint/2010/main" val="374940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D1E1818-2986-4D9E-9AA2-42DF3914AD8F}" type="datetimeFigureOut">
              <a:rPr lang="es-MX" smtClean="0"/>
              <a:t>31/07/24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3930965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1E1818-2986-4D9E-9AA2-42DF3914AD8F}" type="datetimeFigureOut">
              <a:rPr lang="es-MX" smtClean="0"/>
              <a:t>31/07/24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2489006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1E1818-2986-4D9E-9AA2-42DF3914AD8F}" type="datetimeFigureOut">
              <a:rPr lang="es-MX" smtClean="0"/>
              <a:t>31/07/24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3687628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1E1818-2986-4D9E-9AA2-42DF3914AD8F}" type="datetimeFigureOut">
              <a:rPr lang="es-MX" smtClean="0"/>
              <a:t>31/07/24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1327480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D1E1818-2986-4D9E-9AA2-42DF3914AD8F}" type="datetimeFigureOut">
              <a:rPr lang="es-MX" smtClean="0"/>
              <a:t>31/07/24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191292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1E1818-2986-4D9E-9AA2-42DF3914AD8F}" type="datetimeFigureOut">
              <a:rPr lang="es-MX" smtClean="0"/>
              <a:t>31/07/24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859696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1E1818-2986-4D9E-9AA2-42DF3914AD8F}" type="datetimeFigureOut">
              <a:rPr lang="es-MX" smtClean="0"/>
              <a:t>31/07/24</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3661594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1E1818-2986-4D9E-9AA2-42DF3914AD8F}" type="datetimeFigureOut">
              <a:rPr lang="es-MX" smtClean="0"/>
              <a:t>31/07/24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3306355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1E1818-2986-4D9E-9AA2-42DF3914AD8F}" type="datetimeFigureOut">
              <a:rPr lang="es-MX" smtClean="0"/>
              <a:t>31/07/24</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2634804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1E1818-2986-4D9E-9AA2-42DF3914AD8F}" type="datetimeFigureOut">
              <a:rPr lang="es-MX" smtClean="0"/>
              <a:t>31/07/24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317547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1E1818-2986-4D9E-9AA2-42DF3914AD8F}" type="datetimeFigureOut">
              <a:rPr lang="es-MX" smtClean="0"/>
              <a:t>31/07/24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9556B5D-4C6B-44EC-833A-32EE5A77FE8E}" type="slidenum">
              <a:rPr lang="es-MX" smtClean="0"/>
              <a:t>‹Nº›</a:t>
            </a:fld>
            <a:endParaRPr lang="es-MX"/>
          </a:p>
        </p:txBody>
      </p:sp>
    </p:spTree>
    <p:extLst>
      <p:ext uri="{BB962C8B-B14F-4D97-AF65-F5344CB8AC3E}">
        <p14:creationId xmlns:p14="http://schemas.microsoft.com/office/powerpoint/2010/main" val="3872966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E1818-2986-4D9E-9AA2-42DF3914AD8F}" type="datetimeFigureOut">
              <a:rPr lang="es-MX" smtClean="0"/>
              <a:t>31/07/24</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556B5D-4C6B-44EC-833A-32EE5A77FE8E}" type="slidenum">
              <a:rPr lang="es-MX" smtClean="0"/>
              <a:t>‹Nº›</a:t>
            </a:fld>
            <a:endParaRPr lang="es-MX"/>
          </a:p>
        </p:txBody>
      </p:sp>
    </p:spTree>
    <p:extLst>
      <p:ext uri="{BB962C8B-B14F-4D97-AF65-F5344CB8AC3E}">
        <p14:creationId xmlns:p14="http://schemas.microsoft.com/office/powerpoint/2010/main" val="39138463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chart" Target="../charts/chart13.xml"/><Relationship Id="rId7" Type="http://schemas.openxmlformats.org/officeDocument/2006/relationships/chart" Target="../charts/chart1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5.xml"/><Relationship Id="rId5" Type="http://schemas.openxmlformats.org/officeDocument/2006/relationships/image" Target="../media/image3.png"/><Relationship Id="rId4" Type="http://schemas.openxmlformats.org/officeDocument/2006/relationships/chart" Target="../charts/char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14/relationships/chartEx" Target="../charts/chartEx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2.xml"/><Relationship Id="rId7"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image" Target="../media/image3.png"/><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6.jpeg"/><Relationship Id="rId18" Type="http://schemas.openxmlformats.org/officeDocument/2006/relationships/image" Target="../media/image11.jpe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2.png"/><Relationship Id="rId17" Type="http://schemas.openxmlformats.org/officeDocument/2006/relationships/image" Target="../media/image10.jpeg"/><Relationship Id="rId2" Type="http://schemas.openxmlformats.org/officeDocument/2006/relationships/audio" Target="../media/media1.mp3"/><Relationship Id="rId16" Type="http://schemas.openxmlformats.org/officeDocument/2006/relationships/image" Target="../media/image9.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png"/><Relationship Id="rId5" Type="http://schemas.microsoft.com/office/2007/relationships/media" Target="../media/media3.mp3"/><Relationship Id="rId15" Type="http://schemas.openxmlformats.org/officeDocument/2006/relationships/image" Target="../media/image8.png"/><Relationship Id="rId10" Type="http://schemas.openxmlformats.org/officeDocument/2006/relationships/image" Target="../media/image5.png"/><Relationship Id="rId19" Type="http://schemas.openxmlformats.org/officeDocument/2006/relationships/image" Target="../media/image12.png"/><Relationship Id="rId4" Type="http://schemas.openxmlformats.org/officeDocument/2006/relationships/video" Target="../media/media2.mp4"/><Relationship Id="rId9" Type="http://schemas.openxmlformats.org/officeDocument/2006/relationships/slideLayout" Target="../slideLayouts/slideLayout2.xml"/><Relationship Id="rId1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12.xml"/><Relationship Id="rId5" Type="http://schemas.openxmlformats.org/officeDocument/2006/relationships/image" Target="../media/image3.png"/><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t="-9000" b="-9000"/>
          </a:stretch>
        </a:blipFill>
        <a:effectLst/>
      </p:bgPr>
    </p:bg>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6F62951C-AFDF-4595-A708-85E648BA9280}"/>
              </a:ext>
            </a:extLst>
          </p:cNvPr>
          <p:cNvSpPr/>
          <p:nvPr/>
        </p:nvSpPr>
        <p:spPr>
          <a:xfrm>
            <a:off x="2062975" y="2657273"/>
            <a:ext cx="8274205" cy="1805302"/>
          </a:xfrm>
          <a:prstGeom prst="rect">
            <a:avLst/>
          </a:prstGeom>
          <a:solidFill>
            <a:srgbClr val="C00000"/>
          </a:solidFill>
        </p:spPr>
        <p:txBody>
          <a:bodyPr anchor="ctr"/>
          <a:lstStyle/>
          <a:p>
            <a:pPr algn="ctr"/>
            <a:r>
              <a:rPr lang="en-HN" sz="4000" dirty="0">
                <a:solidFill>
                  <a:schemeClr val="bg1"/>
                </a:solidFill>
                <a:latin typeface="Helvetica" pitchFamily="2" charset="0"/>
              </a:rPr>
              <a:t>Categoría : BANCOS </a:t>
            </a:r>
          </a:p>
          <a:p>
            <a:pPr algn="ctr"/>
            <a:r>
              <a:rPr lang="en-HN" sz="3500" dirty="0">
                <a:solidFill>
                  <a:schemeClr val="bg1"/>
                </a:solidFill>
                <a:latin typeface="Helvetica" pitchFamily="2" charset="0"/>
              </a:rPr>
              <a:t>Producto </a:t>
            </a:r>
            <a:r>
              <a:rPr lang="en-HN" sz="3500">
                <a:solidFill>
                  <a:schemeClr val="bg1"/>
                </a:solidFill>
                <a:latin typeface="Helvetica" pitchFamily="2" charset="0"/>
              </a:rPr>
              <a:t>: </a:t>
            </a:r>
            <a:r>
              <a:rPr lang="en-US" sz="3500" b="1" dirty="0" err="1">
                <a:solidFill>
                  <a:schemeClr val="bg1"/>
                </a:solidFill>
                <a:latin typeface="Helvetica" pitchFamily="2" charset="0"/>
              </a:rPr>
              <a:t>Préstamos</a:t>
            </a:r>
            <a:r>
              <a:rPr lang="en-US" sz="3500" b="1" dirty="0">
                <a:solidFill>
                  <a:schemeClr val="bg1"/>
                </a:solidFill>
                <a:latin typeface="Helvetica" pitchFamily="2" charset="0"/>
              </a:rPr>
              <a:t> para auto</a:t>
            </a:r>
          </a:p>
          <a:p>
            <a:pPr algn="ctr"/>
            <a:r>
              <a:rPr lang="en-US" sz="3500" b="1" dirty="0">
                <a:solidFill>
                  <a:schemeClr val="bg1"/>
                </a:solidFill>
                <a:latin typeface="Helvetica" pitchFamily="2" charset="0"/>
              </a:rPr>
              <a:t>enero-junio’24</a:t>
            </a:r>
            <a:endParaRPr lang="en-HN" sz="3500" b="1" dirty="0">
              <a:solidFill>
                <a:schemeClr val="bg1"/>
              </a:solidFill>
              <a:latin typeface="Helvetica" pitchFamily="2" charset="0"/>
            </a:endParaRPr>
          </a:p>
        </p:txBody>
      </p:sp>
      <p:sp>
        <p:nvSpPr>
          <p:cNvPr id="2" name="Title 1">
            <a:extLst>
              <a:ext uri="{FF2B5EF4-FFF2-40B4-BE49-F238E27FC236}">
                <a16:creationId xmlns:a16="http://schemas.microsoft.com/office/drawing/2014/main" id="{101C1A46-9390-6A46-B677-57876D3B4B80}"/>
              </a:ext>
            </a:extLst>
          </p:cNvPr>
          <p:cNvSpPr>
            <a:spLocks noGrp="1"/>
          </p:cNvSpPr>
          <p:nvPr>
            <p:ph type="ctrTitle"/>
          </p:nvPr>
        </p:nvSpPr>
        <p:spPr>
          <a:xfrm>
            <a:off x="1706642" y="88064"/>
            <a:ext cx="9144000" cy="2387600"/>
          </a:xfrm>
        </p:spPr>
        <p:txBody>
          <a:bodyPr/>
          <a:lstStyle/>
          <a:p>
            <a:r>
              <a:rPr lang="en-US" sz="6000" b="1" dirty="0"/>
              <a:t>ACTIVIDAD COMPETITIVA</a:t>
            </a:r>
            <a:br>
              <a:rPr lang="en-US" sz="6000" b="1" dirty="0">
                <a:latin typeface="Helvetica Light" panose="020B0403020202020204" pitchFamily="34" charset="0"/>
              </a:rPr>
            </a:br>
            <a:endParaRPr lang="en-US" dirty="0"/>
          </a:p>
        </p:txBody>
      </p:sp>
      <p:pic>
        <p:nvPicPr>
          <p:cNvPr id="5" name="Picture 4">
            <a:extLst>
              <a:ext uri="{FF2B5EF4-FFF2-40B4-BE49-F238E27FC236}">
                <a16:creationId xmlns:a16="http://schemas.microsoft.com/office/drawing/2014/main" id="{51FC6A0E-CC87-9E43-95D3-47B98141FA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50642" y="6342006"/>
            <a:ext cx="1041621" cy="393756"/>
          </a:xfrm>
          <a:prstGeom prst="rect">
            <a:avLst/>
          </a:prstGeom>
        </p:spPr>
      </p:pic>
      <p:pic>
        <p:nvPicPr>
          <p:cNvPr id="6" name="Picture 5">
            <a:extLst>
              <a:ext uri="{FF2B5EF4-FFF2-40B4-BE49-F238E27FC236}">
                <a16:creationId xmlns:a16="http://schemas.microsoft.com/office/drawing/2014/main" id="{4586C439-5FB9-4BA4-68E3-D7AF4D3EAA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8980" y="6342006"/>
            <a:ext cx="1046120" cy="357000"/>
          </a:xfrm>
          <a:prstGeom prst="rect">
            <a:avLst/>
          </a:prstGeom>
        </p:spPr>
      </p:pic>
    </p:spTree>
    <p:extLst>
      <p:ext uri="{BB962C8B-B14F-4D97-AF65-F5344CB8AC3E}">
        <p14:creationId xmlns:p14="http://schemas.microsoft.com/office/powerpoint/2010/main" val="3180493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B570EA4-24FD-DDB5-2293-80CDC26FB2A3}"/>
              </a:ext>
            </a:extLst>
          </p:cNvPr>
          <p:cNvSpPr txBox="1"/>
          <p:nvPr/>
        </p:nvSpPr>
        <p:spPr>
          <a:xfrm>
            <a:off x="240505" y="268326"/>
            <a:ext cx="3493264" cy="492443"/>
          </a:xfrm>
          <a:prstGeom prst="rect">
            <a:avLst/>
          </a:prstGeom>
          <a:noFill/>
        </p:spPr>
        <p:txBody>
          <a:bodyPr wrap="none" rtlCol="0">
            <a:spAutoFit/>
          </a:bodyPr>
          <a:lstStyle/>
          <a:p>
            <a:r>
              <a:rPr lang="en-HN" sz="2400">
                <a:latin typeface="Helvetica Light" panose="020B0403020202020204" pitchFamily="34" charset="0"/>
              </a:rPr>
              <a:t>Materiales</a:t>
            </a:r>
            <a:r>
              <a:rPr lang="en-HN" sz="2400" b="1">
                <a:solidFill>
                  <a:srgbClr val="FF0000"/>
                </a:solidFill>
                <a:latin typeface="HELVETICA LIGHT" panose="020B0403020202020204" pitchFamily="34" charset="0"/>
              </a:rPr>
              <a:t> </a:t>
            </a:r>
            <a:r>
              <a:rPr lang="en-US" sz="2600" b="1" dirty="0">
                <a:solidFill>
                  <a:schemeClr val="tx1">
                    <a:lumMod val="50000"/>
                    <a:lumOff val="50000"/>
                  </a:schemeClr>
                </a:solidFill>
                <a:latin typeface="HELVETICA LIGHT" panose="020B0403020202020204" pitchFamily="34" charset="0"/>
              </a:rPr>
              <a:t>ATLÁNTIDA</a:t>
            </a:r>
            <a:endParaRPr lang="en-HN" sz="2600" b="1" dirty="0">
              <a:solidFill>
                <a:schemeClr val="tx1">
                  <a:lumMod val="50000"/>
                  <a:lumOff val="50000"/>
                </a:schemeClr>
              </a:solidFill>
              <a:latin typeface="HELVETICA LIGHT" panose="020B0403020202020204" pitchFamily="34" charset="0"/>
            </a:endParaRPr>
          </a:p>
        </p:txBody>
      </p:sp>
      <p:pic>
        <p:nvPicPr>
          <p:cNvPr id="12" name="Picture 11">
            <a:extLst>
              <a:ext uri="{FF2B5EF4-FFF2-40B4-BE49-F238E27FC236}">
                <a16:creationId xmlns:a16="http://schemas.microsoft.com/office/drawing/2014/main" id="{715C9BC6-B7A0-8280-BC79-0842207A4FD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8980" y="6342006"/>
            <a:ext cx="1046120" cy="357000"/>
          </a:xfrm>
          <a:prstGeom prst="rect">
            <a:avLst/>
          </a:prstGeom>
        </p:spPr>
      </p:pic>
      <p:pic>
        <p:nvPicPr>
          <p:cNvPr id="13" name="Picture 12">
            <a:extLst>
              <a:ext uri="{FF2B5EF4-FFF2-40B4-BE49-F238E27FC236}">
                <a16:creationId xmlns:a16="http://schemas.microsoft.com/office/drawing/2014/main" id="{1987EC36-0D05-A2D1-7D0F-3B0504C8A4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50642" y="6342006"/>
            <a:ext cx="1041621" cy="393756"/>
          </a:xfrm>
          <a:prstGeom prst="rect">
            <a:avLst/>
          </a:prstGeom>
        </p:spPr>
      </p:pic>
      <p:sp>
        <p:nvSpPr>
          <p:cNvPr id="20" name="CuadroTexto 19">
            <a:extLst>
              <a:ext uri="{FF2B5EF4-FFF2-40B4-BE49-F238E27FC236}">
                <a16:creationId xmlns:a16="http://schemas.microsoft.com/office/drawing/2014/main" id="{5B84F22B-7D44-9041-983F-731C2AA844E8}"/>
              </a:ext>
            </a:extLst>
          </p:cNvPr>
          <p:cNvSpPr txBox="1"/>
          <p:nvPr/>
        </p:nvSpPr>
        <p:spPr>
          <a:xfrm>
            <a:off x="6171648" y="4133542"/>
            <a:ext cx="1475084" cy="400110"/>
          </a:xfrm>
          <a:prstGeom prst="rect">
            <a:avLst/>
          </a:prstGeom>
          <a:noFill/>
        </p:spPr>
        <p:txBody>
          <a:bodyPr wrap="none" rtlCol="0">
            <a:spAutoFit/>
          </a:bodyPr>
          <a:lstStyle/>
          <a:p>
            <a:r>
              <a:rPr lang="es-HN" sz="1000" dirty="0">
                <a:latin typeface="Helvetica Light" panose="020B0403020202020204" pitchFamily="34" charset="0"/>
              </a:rPr>
              <a:t>“Atlántida Road Show”</a:t>
            </a:r>
          </a:p>
          <a:p>
            <a:r>
              <a:rPr lang="es-HN" sz="1000" dirty="0">
                <a:latin typeface="Helvetica Light" panose="020B0403020202020204" pitchFamily="34" charset="0"/>
              </a:rPr>
              <a:t>Octubre y noviembre</a:t>
            </a:r>
          </a:p>
        </p:txBody>
      </p:sp>
      <p:pic>
        <p:nvPicPr>
          <p:cNvPr id="21" name="Picture 4" descr="Haier 32A650, televisor LED estilizado para cualquier salón">
            <a:extLst>
              <a:ext uri="{FF2B5EF4-FFF2-40B4-BE49-F238E27FC236}">
                <a16:creationId xmlns:a16="http://schemas.microsoft.com/office/drawing/2014/main" id="{E775BFE8-F839-9F47-95E1-1834512AF26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15976" y="1746455"/>
            <a:ext cx="3381643" cy="2307032"/>
          </a:xfrm>
          <a:prstGeom prst="rect">
            <a:avLst/>
          </a:prstGeom>
          <a:noFill/>
          <a:extLst>
            <a:ext uri="{909E8E84-426E-40DD-AFC4-6F175D3DCCD1}">
              <a14:hiddenFill xmlns:a14="http://schemas.microsoft.com/office/drawing/2010/main">
                <a:solidFill>
                  <a:srgbClr val="FFFFFF"/>
                </a:solidFill>
              </a14:hiddenFill>
            </a:ext>
          </a:extLst>
        </p:spPr>
      </p:pic>
      <p:pic>
        <p:nvPicPr>
          <p:cNvPr id="10" name="50428623284180000-1194-1224.mp4" descr="50428623284180000-1194-1224.mp4">
            <a:hlinkClick r:id="" action="ppaction://media"/>
            <a:extLst>
              <a:ext uri="{FF2B5EF4-FFF2-40B4-BE49-F238E27FC236}">
                <a16:creationId xmlns:a16="http://schemas.microsoft.com/office/drawing/2014/main" id="{F30F83D6-3CA2-5B4D-BE6E-A80363DFFE5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74397" y="1937084"/>
            <a:ext cx="3041969" cy="1660358"/>
          </a:xfrm>
          <a:prstGeom prst="rect">
            <a:avLst/>
          </a:prstGeom>
        </p:spPr>
      </p:pic>
      <p:sp>
        <p:nvSpPr>
          <p:cNvPr id="23" name="TextBox 20">
            <a:extLst>
              <a:ext uri="{FF2B5EF4-FFF2-40B4-BE49-F238E27FC236}">
                <a16:creationId xmlns:a16="http://schemas.microsoft.com/office/drawing/2014/main" id="{25A67EA5-99DA-5048-9599-8041D77B104F}"/>
              </a:ext>
            </a:extLst>
          </p:cNvPr>
          <p:cNvSpPr txBox="1"/>
          <p:nvPr/>
        </p:nvSpPr>
        <p:spPr>
          <a:xfrm>
            <a:off x="5428413" y="6538884"/>
            <a:ext cx="1776448" cy="215444"/>
          </a:xfrm>
          <a:prstGeom prst="rect">
            <a:avLst/>
          </a:prstGeom>
          <a:noFill/>
          <a:ln w="6350">
            <a:noFill/>
            <a:prstDash val="sysDot"/>
          </a:ln>
        </p:spPr>
        <p:txBody>
          <a:bodyPr wrap="none" rtlCol="0">
            <a:spAutoFit/>
          </a:bodyPr>
          <a:lstStyle/>
          <a:p>
            <a:r>
              <a:rPr lang="en-US" sz="800" i="1" dirty="0">
                <a:solidFill>
                  <a:schemeClr val="tx1">
                    <a:lumMod val="85000"/>
                    <a:lumOff val="15000"/>
                  </a:schemeClr>
                </a:solidFill>
                <a:latin typeface="Helvetica Light" panose="020B0403020202020204" pitchFamily="34" charset="0"/>
              </a:rPr>
              <a:t>Fuente : </a:t>
            </a:r>
            <a:r>
              <a:rPr lang="en-US" sz="800" i="1" dirty="0" err="1">
                <a:solidFill>
                  <a:schemeClr val="tx1">
                    <a:lumMod val="85000"/>
                    <a:lumOff val="15000"/>
                  </a:schemeClr>
                </a:solidFill>
                <a:latin typeface="Helvetica Light" panose="020B0403020202020204" pitchFamily="34" charset="0"/>
              </a:rPr>
              <a:t>Publisearch</a:t>
            </a:r>
            <a:r>
              <a:rPr lang="en-US" sz="800" i="1" dirty="0">
                <a:solidFill>
                  <a:schemeClr val="tx1">
                    <a:lumMod val="85000"/>
                    <a:lumOff val="15000"/>
                  </a:schemeClr>
                </a:solidFill>
                <a:latin typeface="Helvetica Light" panose="020B0403020202020204" pitchFamily="34" charset="0"/>
              </a:rPr>
              <a:t> – </a:t>
            </a:r>
            <a:r>
              <a:rPr lang="en-US" sz="800" i="1" dirty="0" err="1">
                <a:solidFill>
                  <a:schemeClr val="tx1">
                    <a:lumMod val="85000"/>
                    <a:lumOff val="15000"/>
                  </a:schemeClr>
                </a:solidFill>
                <a:latin typeface="Helvetica Light" panose="020B0403020202020204" pitchFamily="34" charset="0"/>
              </a:rPr>
              <a:t>junio</a:t>
            </a:r>
            <a:r>
              <a:rPr lang="en-US" sz="800" i="1" dirty="0">
                <a:solidFill>
                  <a:schemeClr val="tx1">
                    <a:lumMod val="85000"/>
                    <a:lumOff val="15000"/>
                  </a:schemeClr>
                </a:solidFill>
                <a:latin typeface="Helvetica Light" panose="020B0403020202020204" pitchFamily="34" charset="0"/>
              </a:rPr>
              <a:t> , 2024</a:t>
            </a:r>
          </a:p>
        </p:txBody>
      </p:sp>
    </p:spTree>
    <p:extLst>
      <p:ext uri="{BB962C8B-B14F-4D97-AF65-F5344CB8AC3E}">
        <p14:creationId xmlns:p14="http://schemas.microsoft.com/office/powerpoint/2010/main" val="23464169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Chart 11">
            <a:extLst>
              <a:ext uri="{FF2B5EF4-FFF2-40B4-BE49-F238E27FC236}">
                <a16:creationId xmlns:a16="http://schemas.microsoft.com/office/drawing/2014/main" id="{6E3C0D3D-B631-C148-B479-9131EFBADE36}"/>
              </a:ext>
            </a:extLst>
          </p:cNvPr>
          <p:cNvGraphicFramePr/>
          <p:nvPr>
            <p:extLst>
              <p:ext uri="{D42A27DB-BD31-4B8C-83A1-F6EECF244321}">
                <p14:modId xmlns:p14="http://schemas.microsoft.com/office/powerpoint/2010/main" val="1163070341"/>
              </p:ext>
            </p:extLst>
          </p:nvPr>
        </p:nvGraphicFramePr>
        <p:xfrm>
          <a:off x="6602189" y="4045618"/>
          <a:ext cx="5218637" cy="12117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Chart 11">
            <a:extLst>
              <a:ext uri="{FF2B5EF4-FFF2-40B4-BE49-F238E27FC236}">
                <a16:creationId xmlns:a16="http://schemas.microsoft.com/office/drawing/2014/main" id="{E43A2CAD-9078-C84A-876D-D3C3FF66E05B}"/>
              </a:ext>
            </a:extLst>
          </p:cNvPr>
          <p:cNvGraphicFramePr/>
          <p:nvPr>
            <p:extLst>
              <p:ext uri="{D42A27DB-BD31-4B8C-83A1-F6EECF244321}">
                <p14:modId xmlns:p14="http://schemas.microsoft.com/office/powerpoint/2010/main" val="1296533537"/>
              </p:ext>
            </p:extLst>
          </p:nvPr>
        </p:nvGraphicFramePr>
        <p:xfrm>
          <a:off x="6594191" y="3043367"/>
          <a:ext cx="5218637" cy="1211798"/>
        </p:xfrm>
        <a:graphic>
          <a:graphicData uri="http://schemas.openxmlformats.org/drawingml/2006/chart">
            <c:chart xmlns:c="http://schemas.openxmlformats.org/drawingml/2006/chart" xmlns:r="http://schemas.openxmlformats.org/officeDocument/2006/relationships" r:id="rId4"/>
          </a:graphicData>
        </a:graphic>
      </p:graphicFrame>
      <p:sp>
        <p:nvSpPr>
          <p:cNvPr id="59" name="AutoShape 4">
            <a:extLst>
              <a:ext uri="{FF2B5EF4-FFF2-40B4-BE49-F238E27FC236}">
                <a16:creationId xmlns:a16="http://schemas.microsoft.com/office/drawing/2014/main" id="{BE5638E6-91B0-4925-97DD-AA3D09BC4E3B}"/>
              </a:ext>
            </a:extLst>
          </p:cNvPr>
          <p:cNvSpPr/>
          <p:nvPr/>
        </p:nvSpPr>
        <p:spPr>
          <a:xfrm>
            <a:off x="0" y="0"/>
            <a:ext cx="12192000" cy="930476"/>
          </a:xfrm>
          <a:prstGeom prst="rect">
            <a:avLst/>
          </a:prstGeom>
          <a:solidFill>
            <a:srgbClr val="F1E70C"/>
          </a:solidFill>
          <a:ln>
            <a:solidFill>
              <a:srgbClr val="F1E70C"/>
            </a:solidFill>
          </a:ln>
        </p:spPr>
        <p:txBody>
          <a:bodyPr/>
          <a:lstStyle/>
          <a:p>
            <a:endParaRPr lang="en-CA" dirty="0"/>
          </a:p>
        </p:txBody>
      </p:sp>
      <p:sp>
        <p:nvSpPr>
          <p:cNvPr id="60" name="Title 1">
            <a:extLst>
              <a:ext uri="{FF2B5EF4-FFF2-40B4-BE49-F238E27FC236}">
                <a16:creationId xmlns:a16="http://schemas.microsoft.com/office/drawing/2014/main" id="{0A66ED16-C8CB-4D53-BD6C-72384C1FA60F}"/>
              </a:ext>
            </a:extLst>
          </p:cNvPr>
          <p:cNvSpPr txBox="1">
            <a:spLocks/>
          </p:cNvSpPr>
          <p:nvPr/>
        </p:nvSpPr>
        <p:spPr>
          <a:xfrm>
            <a:off x="413995" y="-1161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latin typeface="Helvetica Light" panose="020B0403020202020204" pitchFamily="34" charset="0"/>
              </a:rPr>
              <a:t>BANPAIS</a:t>
            </a:r>
          </a:p>
        </p:txBody>
      </p:sp>
      <p:cxnSp>
        <p:nvCxnSpPr>
          <p:cNvPr id="28" name="Straight Connector 27">
            <a:extLst>
              <a:ext uri="{FF2B5EF4-FFF2-40B4-BE49-F238E27FC236}">
                <a16:creationId xmlns:a16="http://schemas.microsoft.com/office/drawing/2014/main" id="{127CC5A6-4D85-8448-B52E-6D5A0B472582}"/>
              </a:ext>
            </a:extLst>
          </p:cNvPr>
          <p:cNvCxnSpPr>
            <a:cxnSpLocks/>
          </p:cNvCxnSpPr>
          <p:nvPr/>
        </p:nvCxnSpPr>
        <p:spPr>
          <a:xfrm>
            <a:off x="3470022" y="-12406"/>
            <a:ext cx="0" cy="10349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1AAAC51-065C-CF42-8CB9-4FB562647EFF}"/>
              </a:ext>
            </a:extLst>
          </p:cNvPr>
          <p:cNvCxnSpPr/>
          <p:nvPr/>
        </p:nvCxnSpPr>
        <p:spPr>
          <a:xfrm flipV="1">
            <a:off x="6602189" y="4090034"/>
            <a:ext cx="5098043" cy="2939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8E99B6E-927D-BF4D-950D-CFD821CCD1DA}"/>
              </a:ext>
            </a:extLst>
          </p:cNvPr>
          <p:cNvSpPr txBox="1"/>
          <p:nvPr/>
        </p:nvSpPr>
        <p:spPr>
          <a:xfrm>
            <a:off x="6414784" y="1382739"/>
            <a:ext cx="5552348" cy="1046440"/>
          </a:xfrm>
          <a:prstGeom prst="rect">
            <a:avLst/>
          </a:prstGeom>
          <a:noFill/>
        </p:spPr>
        <p:txBody>
          <a:bodyPr wrap="square" rtlCol="0">
            <a:spAutoFit/>
          </a:bodyPr>
          <a:lstStyle/>
          <a:p>
            <a:r>
              <a:rPr lang="es-HN" sz="1200" dirty="0">
                <a:latin typeface="Helvetica Light" panose="020B0403020202020204" pitchFamily="34" charset="0"/>
              </a:rPr>
              <a:t>La actividad publicitaria de </a:t>
            </a:r>
            <a:r>
              <a:rPr lang="es-HN" sz="1400" b="1" dirty="0">
                <a:latin typeface="HELVETICA LIGHT" panose="020B0403020202020204" pitchFamily="34" charset="0"/>
              </a:rPr>
              <a:t>Banpais</a:t>
            </a:r>
            <a:r>
              <a:rPr lang="es-HN" sz="1200" dirty="0">
                <a:latin typeface="Helvetica Light" panose="020B0403020202020204" pitchFamily="34" charset="0"/>
              </a:rPr>
              <a:t> en el segmento de préstamos automotrices ha sido casi nula. La entidad solo ha mantenido una valla publicitaria en marzo, enfocada en apoyar a las PYMEs. Además, en junio, Banpais comunic exposición de vehíclos de trabajo en el Campo Agas a través de una única publicación en el diario La Prensa.</a:t>
            </a:r>
            <a:endParaRPr lang="en-US" sz="1200" dirty="0">
              <a:latin typeface="Helvetica Light" panose="020B0403020202020204" pitchFamily="34" charset="0"/>
            </a:endParaRPr>
          </a:p>
        </p:txBody>
      </p:sp>
      <p:cxnSp>
        <p:nvCxnSpPr>
          <p:cNvPr id="86" name="Straight Connector 85">
            <a:extLst>
              <a:ext uri="{FF2B5EF4-FFF2-40B4-BE49-F238E27FC236}">
                <a16:creationId xmlns:a16="http://schemas.microsoft.com/office/drawing/2014/main" id="{EE36FDD9-D327-664A-A2BB-742A95202818}"/>
              </a:ext>
            </a:extLst>
          </p:cNvPr>
          <p:cNvCxnSpPr>
            <a:cxnSpLocks/>
          </p:cNvCxnSpPr>
          <p:nvPr/>
        </p:nvCxnSpPr>
        <p:spPr>
          <a:xfrm flipV="1">
            <a:off x="402831" y="3013413"/>
            <a:ext cx="11375175" cy="12177"/>
          </a:xfrm>
          <a:prstGeom prst="line">
            <a:avLst/>
          </a:prstGeom>
          <a:ln>
            <a:solidFill>
              <a:schemeClr val="tx2">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4CA06F4-BF57-B341-A3D1-8C54724F6B1B}"/>
              </a:ext>
            </a:extLst>
          </p:cNvPr>
          <p:cNvCxnSpPr>
            <a:cxnSpLocks/>
          </p:cNvCxnSpPr>
          <p:nvPr/>
        </p:nvCxnSpPr>
        <p:spPr>
          <a:xfrm flipV="1">
            <a:off x="402831" y="3013413"/>
            <a:ext cx="11375175" cy="12177"/>
          </a:xfrm>
          <a:prstGeom prst="line">
            <a:avLst/>
          </a:prstGeom>
          <a:ln>
            <a:solidFill>
              <a:schemeClr val="tx2">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0FFF9C-97B9-4B45-96F7-BA294D5DB64F}"/>
              </a:ext>
            </a:extLst>
          </p:cNvPr>
          <p:cNvCxnSpPr>
            <a:cxnSpLocks/>
          </p:cNvCxnSpPr>
          <p:nvPr/>
        </p:nvCxnSpPr>
        <p:spPr>
          <a:xfrm>
            <a:off x="6024013" y="3120329"/>
            <a:ext cx="71987" cy="3418555"/>
          </a:xfrm>
          <a:prstGeom prst="line">
            <a:avLst/>
          </a:prstGeom>
          <a:ln>
            <a:solidFill>
              <a:schemeClr val="tx1">
                <a:lumMod val="50000"/>
                <a:lumOff val="50000"/>
              </a:schemeClr>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graphicFrame>
        <p:nvGraphicFramePr>
          <p:cNvPr id="7" name="Table 10">
            <a:extLst>
              <a:ext uri="{FF2B5EF4-FFF2-40B4-BE49-F238E27FC236}">
                <a16:creationId xmlns:a16="http://schemas.microsoft.com/office/drawing/2014/main" id="{D05370E5-D32B-74F8-27D4-BC3A1178BFCD}"/>
              </a:ext>
            </a:extLst>
          </p:cNvPr>
          <p:cNvGraphicFramePr>
            <a:graphicFrameLocks noGrp="1"/>
          </p:cNvGraphicFramePr>
          <p:nvPr>
            <p:extLst>
              <p:ext uri="{D42A27DB-BD31-4B8C-83A1-F6EECF244321}">
                <p14:modId xmlns:p14="http://schemas.microsoft.com/office/powerpoint/2010/main" val="3539926485"/>
              </p:ext>
            </p:extLst>
          </p:nvPr>
        </p:nvGraphicFramePr>
        <p:xfrm>
          <a:off x="6640164" y="3272008"/>
          <a:ext cx="1468626" cy="290140"/>
        </p:xfrm>
        <a:graphic>
          <a:graphicData uri="http://schemas.openxmlformats.org/drawingml/2006/table">
            <a:tbl>
              <a:tblPr firstRow="1" bandRow="1">
                <a:tableStyleId>{5C22544A-7EE6-4342-B048-85BDC9FD1C3A}</a:tableStyleId>
              </a:tblPr>
              <a:tblGrid>
                <a:gridCol w="604213">
                  <a:extLst>
                    <a:ext uri="{9D8B030D-6E8A-4147-A177-3AD203B41FA5}">
                      <a16:colId xmlns:a16="http://schemas.microsoft.com/office/drawing/2014/main" val="3519677502"/>
                    </a:ext>
                  </a:extLst>
                </a:gridCol>
                <a:gridCol w="864413">
                  <a:extLst>
                    <a:ext uri="{9D8B030D-6E8A-4147-A177-3AD203B41FA5}">
                      <a16:colId xmlns:a16="http://schemas.microsoft.com/office/drawing/2014/main" val="1387248422"/>
                    </a:ext>
                  </a:extLst>
                </a:gridCol>
              </a:tblGrid>
              <a:tr h="290140">
                <a:tc>
                  <a:txBody>
                    <a:bodyPr/>
                    <a:lstStyle/>
                    <a:p>
                      <a:r>
                        <a:rPr lang="en-US" sz="1200" b="0" i="0" dirty="0">
                          <a:latin typeface="Helvetica Light" panose="020B0403020202020204" pitchFamily="34" charset="0"/>
                        </a:rPr>
                        <a:t>45</a:t>
                      </a:r>
                      <a:r>
                        <a:rPr lang="en-HN" sz="1200" b="0" i="0">
                          <a:latin typeface="Helvetica Light" panose="020B0403020202020204" pitchFamily="34" charset="0"/>
                        </a:rPr>
                        <a:t>%</a:t>
                      </a:r>
                      <a:endParaRPr lang="en-HN" sz="1200" b="0" i="0" dirty="0">
                        <a:latin typeface="Helvetica Light" panose="020B0403020202020204" pitchFamily="34" charset="0"/>
                      </a:endParaRPr>
                    </a:p>
                  </a:txBody>
                  <a:tcPr>
                    <a:solidFill>
                      <a:schemeClr val="tx2"/>
                    </a:solidFill>
                  </a:tcPr>
                </a:tc>
                <a:tc>
                  <a:txBody>
                    <a:bodyPr/>
                    <a:lstStyle/>
                    <a:p>
                      <a:r>
                        <a:rPr lang="en-HN" sz="1200" b="0" i="0">
                          <a:latin typeface="Helvetica Light" panose="020B0403020202020204" pitchFamily="34" charset="0"/>
                        </a:rPr>
                        <a:t>$</a:t>
                      </a:r>
                      <a:r>
                        <a:rPr lang="en-US" sz="1200" b="0" i="0" dirty="0">
                          <a:latin typeface="Helvetica Light" panose="020B0403020202020204" pitchFamily="34" charset="0"/>
                        </a:rPr>
                        <a:t>1.6</a:t>
                      </a:r>
                      <a:r>
                        <a:rPr lang="en-HN" sz="1200" b="0" i="0">
                          <a:latin typeface="Helvetica Light" panose="020B0403020202020204" pitchFamily="34" charset="0"/>
                        </a:rPr>
                        <a:t>K</a:t>
                      </a:r>
                      <a:endParaRPr lang="en-HN" sz="1200" b="0" i="0" dirty="0">
                        <a:latin typeface="Helvetica Light" panose="020B0403020202020204" pitchFamily="34" charset="0"/>
                      </a:endParaRPr>
                    </a:p>
                  </a:txBody>
                  <a:tcPr>
                    <a:solidFill>
                      <a:schemeClr val="tx1">
                        <a:lumMod val="50000"/>
                        <a:lumOff val="50000"/>
                      </a:schemeClr>
                    </a:solidFill>
                  </a:tcPr>
                </a:tc>
                <a:extLst>
                  <a:ext uri="{0D108BD9-81ED-4DB2-BD59-A6C34878D82A}">
                    <a16:rowId xmlns:a16="http://schemas.microsoft.com/office/drawing/2014/main" val="1962469400"/>
                  </a:ext>
                </a:extLst>
              </a:tr>
            </a:tbl>
          </a:graphicData>
        </a:graphic>
      </p:graphicFrame>
      <p:pic>
        <p:nvPicPr>
          <p:cNvPr id="18" name="Picture 17">
            <a:extLst>
              <a:ext uri="{FF2B5EF4-FFF2-40B4-BE49-F238E27FC236}">
                <a16:creationId xmlns:a16="http://schemas.microsoft.com/office/drawing/2014/main" id="{F3CCA24E-7FCD-2057-45CD-0BA95DB27C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8980" y="6342006"/>
            <a:ext cx="1046120" cy="357000"/>
          </a:xfrm>
          <a:prstGeom prst="rect">
            <a:avLst/>
          </a:prstGeom>
        </p:spPr>
      </p:pic>
      <p:graphicFrame>
        <p:nvGraphicFramePr>
          <p:cNvPr id="24" name="Gráfico 23">
            <a:extLst>
              <a:ext uri="{FF2B5EF4-FFF2-40B4-BE49-F238E27FC236}">
                <a16:creationId xmlns:a16="http://schemas.microsoft.com/office/drawing/2014/main" id="{CF4E80B2-E4DC-1646-89C9-A5C7C81D040B}"/>
              </a:ext>
            </a:extLst>
          </p:cNvPr>
          <p:cNvGraphicFramePr/>
          <p:nvPr>
            <p:extLst>
              <p:ext uri="{D42A27DB-BD31-4B8C-83A1-F6EECF244321}">
                <p14:modId xmlns:p14="http://schemas.microsoft.com/office/powerpoint/2010/main" val="616928619"/>
              </p:ext>
            </p:extLst>
          </p:nvPr>
        </p:nvGraphicFramePr>
        <p:xfrm>
          <a:off x="24034" y="959601"/>
          <a:ext cx="6205316" cy="199143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0" name="Table 10">
            <a:extLst>
              <a:ext uri="{FF2B5EF4-FFF2-40B4-BE49-F238E27FC236}">
                <a16:creationId xmlns:a16="http://schemas.microsoft.com/office/drawing/2014/main" id="{A542040A-308C-554F-AFA1-04E43D33ECCC}"/>
              </a:ext>
            </a:extLst>
          </p:cNvPr>
          <p:cNvGraphicFramePr>
            <a:graphicFrameLocks noGrp="1"/>
          </p:cNvGraphicFramePr>
          <p:nvPr>
            <p:extLst>
              <p:ext uri="{D42A27DB-BD31-4B8C-83A1-F6EECF244321}">
                <p14:modId xmlns:p14="http://schemas.microsoft.com/office/powerpoint/2010/main" val="811148915"/>
              </p:ext>
            </p:extLst>
          </p:nvPr>
        </p:nvGraphicFramePr>
        <p:xfrm>
          <a:off x="6651728" y="4250437"/>
          <a:ext cx="1468626" cy="290140"/>
        </p:xfrm>
        <a:graphic>
          <a:graphicData uri="http://schemas.openxmlformats.org/drawingml/2006/table">
            <a:tbl>
              <a:tblPr firstRow="1" bandRow="1">
                <a:tableStyleId>{5C22544A-7EE6-4342-B048-85BDC9FD1C3A}</a:tableStyleId>
              </a:tblPr>
              <a:tblGrid>
                <a:gridCol w="604213">
                  <a:extLst>
                    <a:ext uri="{9D8B030D-6E8A-4147-A177-3AD203B41FA5}">
                      <a16:colId xmlns:a16="http://schemas.microsoft.com/office/drawing/2014/main" val="3519677502"/>
                    </a:ext>
                  </a:extLst>
                </a:gridCol>
                <a:gridCol w="864413">
                  <a:extLst>
                    <a:ext uri="{9D8B030D-6E8A-4147-A177-3AD203B41FA5}">
                      <a16:colId xmlns:a16="http://schemas.microsoft.com/office/drawing/2014/main" val="1387248422"/>
                    </a:ext>
                  </a:extLst>
                </a:gridCol>
              </a:tblGrid>
              <a:tr h="290140">
                <a:tc>
                  <a:txBody>
                    <a:bodyPr/>
                    <a:lstStyle/>
                    <a:p>
                      <a:r>
                        <a:rPr lang="en-US" sz="1200" b="0" i="0" dirty="0">
                          <a:latin typeface="Helvetica Light" panose="020B0403020202020204" pitchFamily="34" charset="0"/>
                        </a:rPr>
                        <a:t>55</a:t>
                      </a:r>
                      <a:r>
                        <a:rPr lang="en-HN" sz="1200" b="0" i="0">
                          <a:latin typeface="Helvetica Light" panose="020B0403020202020204" pitchFamily="34" charset="0"/>
                        </a:rPr>
                        <a:t>%</a:t>
                      </a:r>
                      <a:endParaRPr lang="en-HN" sz="1200" b="0" i="0" dirty="0">
                        <a:latin typeface="Helvetica Light" panose="020B0403020202020204" pitchFamily="34" charset="0"/>
                      </a:endParaRPr>
                    </a:p>
                  </a:txBody>
                  <a:tcPr>
                    <a:solidFill>
                      <a:schemeClr val="tx2"/>
                    </a:solidFill>
                  </a:tcPr>
                </a:tc>
                <a:tc>
                  <a:txBody>
                    <a:bodyPr/>
                    <a:lstStyle/>
                    <a:p>
                      <a:r>
                        <a:rPr lang="en-HN" sz="1200" b="0" i="0">
                          <a:latin typeface="Helvetica Light" panose="020B0403020202020204" pitchFamily="34" charset="0"/>
                        </a:rPr>
                        <a:t>$</a:t>
                      </a:r>
                      <a:r>
                        <a:rPr lang="en-US" sz="1200" b="0" i="0" dirty="0">
                          <a:latin typeface="Helvetica Light" panose="020B0403020202020204" pitchFamily="34" charset="0"/>
                        </a:rPr>
                        <a:t>2</a:t>
                      </a:r>
                      <a:r>
                        <a:rPr lang="en-HN" sz="1200" b="0" i="0">
                          <a:latin typeface="Helvetica Light" panose="020B0403020202020204" pitchFamily="34" charset="0"/>
                        </a:rPr>
                        <a:t>K</a:t>
                      </a:r>
                      <a:endParaRPr lang="en-HN" sz="1200" b="0" i="0" dirty="0">
                        <a:latin typeface="Helvetica Light" panose="020B0403020202020204" pitchFamily="34" charset="0"/>
                      </a:endParaRPr>
                    </a:p>
                  </a:txBody>
                  <a:tcPr>
                    <a:solidFill>
                      <a:schemeClr val="tx1">
                        <a:lumMod val="50000"/>
                        <a:lumOff val="50000"/>
                      </a:schemeClr>
                    </a:solidFill>
                  </a:tcPr>
                </a:tc>
                <a:extLst>
                  <a:ext uri="{0D108BD9-81ED-4DB2-BD59-A6C34878D82A}">
                    <a16:rowId xmlns:a16="http://schemas.microsoft.com/office/drawing/2014/main" val="1962469400"/>
                  </a:ext>
                </a:extLst>
              </a:tr>
            </a:tbl>
          </a:graphicData>
        </a:graphic>
      </p:graphicFrame>
      <p:cxnSp>
        <p:nvCxnSpPr>
          <p:cNvPr id="36" name="Straight Connector 82">
            <a:extLst>
              <a:ext uri="{FF2B5EF4-FFF2-40B4-BE49-F238E27FC236}">
                <a16:creationId xmlns:a16="http://schemas.microsoft.com/office/drawing/2014/main" id="{3621B7B6-162D-0043-9CC2-92707DB8E03A}"/>
              </a:ext>
            </a:extLst>
          </p:cNvPr>
          <p:cNvCxnSpPr>
            <a:cxnSpLocks/>
          </p:cNvCxnSpPr>
          <p:nvPr/>
        </p:nvCxnSpPr>
        <p:spPr>
          <a:xfrm>
            <a:off x="6651728" y="5157072"/>
            <a:ext cx="5082144" cy="33579"/>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41" name="TextBox 78">
            <a:extLst>
              <a:ext uri="{FF2B5EF4-FFF2-40B4-BE49-F238E27FC236}">
                <a16:creationId xmlns:a16="http://schemas.microsoft.com/office/drawing/2014/main" id="{E6A95D8F-4156-A74A-8031-DE28F7D66CE6}"/>
              </a:ext>
            </a:extLst>
          </p:cNvPr>
          <p:cNvSpPr txBox="1"/>
          <p:nvPr/>
        </p:nvSpPr>
        <p:spPr>
          <a:xfrm>
            <a:off x="7103387" y="3937896"/>
            <a:ext cx="838691" cy="215444"/>
          </a:xfrm>
          <a:prstGeom prst="rect">
            <a:avLst/>
          </a:prstGeom>
          <a:noFill/>
        </p:spPr>
        <p:txBody>
          <a:bodyPr wrap="none" rtlCol="0">
            <a:spAutoFit/>
          </a:bodyPr>
          <a:lstStyle/>
          <a:p>
            <a:r>
              <a:rPr lang="en-US" sz="800" dirty="0">
                <a:latin typeface="Helvetica Light" panose="020B0403020202020204" pitchFamily="34" charset="0"/>
              </a:rPr>
              <a:t>1 </a:t>
            </a:r>
            <a:r>
              <a:rPr lang="en-US" sz="800" dirty="0" err="1">
                <a:latin typeface="Helvetica Light" panose="020B0403020202020204" pitchFamily="34" charset="0"/>
              </a:rPr>
              <a:t>publicación</a:t>
            </a:r>
            <a:r>
              <a:rPr lang="en-US" sz="800" dirty="0">
                <a:latin typeface="Helvetica Light" panose="020B0403020202020204" pitchFamily="34" charset="0"/>
              </a:rPr>
              <a:t> </a:t>
            </a:r>
            <a:endParaRPr lang="en-HN" sz="800" dirty="0">
              <a:latin typeface="Helvetica Light" panose="020B0403020202020204" pitchFamily="34" charset="0"/>
            </a:endParaRPr>
          </a:p>
        </p:txBody>
      </p:sp>
      <p:sp>
        <p:nvSpPr>
          <p:cNvPr id="42" name="TextBox 78">
            <a:extLst>
              <a:ext uri="{FF2B5EF4-FFF2-40B4-BE49-F238E27FC236}">
                <a16:creationId xmlns:a16="http://schemas.microsoft.com/office/drawing/2014/main" id="{AF784DB3-5AC5-C84F-A17E-1C9884A8162A}"/>
              </a:ext>
            </a:extLst>
          </p:cNvPr>
          <p:cNvSpPr txBox="1"/>
          <p:nvPr/>
        </p:nvSpPr>
        <p:spPr>
          <a:xfrm>
            <a:off x="7200031" y="4937839"/>
            <a:ext cx="676788" cy="215444"/>
          </a:xfrm>
          <a:prstGeom prst="rect">
            <a:avLst/>
          </a:prstGeom>
          <a:noFill/>
        </p:spPr>
        <p:txBody>
          <a:bodyPr wrap="none" rtlCol="0">
            <a:spAutoFit/>
          </a:bodyPr>
          <a:lstStyle/>
          <a:p>
            <a:r>
              <a:rPr lang="en-US" sz="800" dirty="0">
                <a:latin typeface="Helvetica Light" panose="020B0403020202020204" pitchFamily="34" charset="0"/>
              </a:rPr>
              <a:t>1 </a:t>
            </a:r>
            <a:r>
              <a:rPr lang="en-US" sz="800" dirty="0" err="1">
                <a:latin typeface="Helvetica Light" panose="020B0403020202020204" pitchFamily="34" charset="0"/>
              </a:rPr>
              <a:t>M´odulo</a:t>
            </a:r>
            <a:r>
              <a:rPr lang="en-US" sz="800" dirty="0">
                <a:latin typeface="Helvetica Light" panose="020B0403020202020204" pitchFamily="34" charset="0"/>
              </a:rPr>
              <a:t> </a:t>
            </a:r>
            <a:endParaRPr lang="en-HN" sz="800" dirty="0">
              <a:latin typeface="Helvetica Light" panose="020B0403020202020204" pitchFamily="34" charset="0"/>
            </a:endParaRPr>
          </a:p>
        </p:txBody>
      </p:sp>
      <p:graphicFrame>
        <p:nvGraphicFramePr>
          <p:cNvPr id="5" name="Gráfico 4">
            <a:extLst>
              <a:ext uri="{FF2B5EF4-FFF2-40B4-BE49-F238E27FC236}">
                <a16:creationId xmlns:a16="http://schemas.microsoft.com/office/drawing/2014/main" id="{024FF09A-C5FA-4D46-AD1D-48D8575BB86F}"/>
              </a:ext>
            </a:extLst>
          </p:cNvPr>
          <p:cNvGraphicFramePr/>
          <p:nvPr>
            <p:extLst>
              <p:ext uri="{D42A27DB-BD31-4B8C-83A1-F6EECF244321}">
                <p14:modId xmlns:p14="http://schemas.microsoft.com/office/powerpoint/2010/main" val="1219603396"/>
              </p:ext>
            </p:extLst>
          </p:nvPr>
        </p:nvGraphicFramePr>
        <p:xfrm>
          <a:off x="657652" y="3035648"/>
          <a:ext cx="4949337" cy="3337454"/>
        </p:xfrm>
        <a:graphic>
          <a:graphicData uri="http://schemas.openxmlformats.org/drawingml/2006/chart">
            <c:chart xmlns:c="http://schemas.openxmlformats.org/drawingml/2006/chart" xmlns:r="http://schemas.openxmlformats.org/officeDocument/2006/relationships" r:id="rId7"/>
          </a:graphicData>
        </a:graphic>
      </p:graphicFrame>
      <p:sp>
        <p:nvSpPr>
          <p:cNvPr id="32" name="Title 1">
            <a:extLst>
              <a:ext uri="{FF2B5EF4-FFF2-40B4-BE49-F238E27FC236}">
                <a16:creationId xmlns:a16="http://schemas.microsoft.com/office/drawing/2014/main" id="{F2A63D96-B853-EC47-9CB4-EB3C06A4A060}"/>
              </a:ext>
            </a:extLst>
          </p:cNvPr>
          <p:cNvSpPr>
            <a:spLocks noGrp="1"/>
          </p:cNvSpPr>
          <p:nvPr>
            <p:ph type="title"/>
          </p:nvPr>
        </p:nvSpPr>
        <p:spPr>
          <a:xfrm>
            <a:off x="8120354" y="343914"/>
            <a:ext cx="4061672" cy="346211"/>
          </a:xfrm>
        </p:spPr>
        <p:txBody>
          <a:bodyPr>
            <a:normAutofit fontScale="90000"/>
          </a:bodyPr>
          <a:lstStyle/>
          <a:p>
            <a:pPr algn="r"/>
            <a:r>
              <a:rPr lang="en-US" sz="2000" b="1" dirty="0" err="1">
                <a:latin typeface="Helvetica Light" panose="020B0403020202020204" pitchFamily="34" charset="0"/>
              </a:rPr>
              <a:t>Estra</a:t>
            </a:r>
            <a:r>
              <a:rPr lang="en-US" sz="2000" b="1" dirty="0" err="1">
                <a:latin typeface="Helvetica Light" panose="020B0403020202020204"/>
              </a:rPr>
              <a:t>t</a:t>
            </a:r>
            <a:r>
              <a:rPr lang="en-CA" sz="2000" b="1" i="0" dirty="0">
                <a:effectLst/>
                <a:latin typeface="Helvetica Light" panose="020B0403020202020204"/>
              </a:rPr>
              <a:t>é</a:t>
            </a:r>
            <a:r>
              <a:rPr lang="en-US" sz="2000" b="1" dirty="0" err="1">
                <a:latin typeface="Helvetica Light" panose="020B0403020202020204" pitchFamily="34" charset="0"/>
              </a:rPr>
              <a:t>gia</a:t>
            </a:r>
            <a:r>
              <a:rPr lang="en-US" sz="2000" b="1" dirty="0">
                <a:latin typeface="Helvetica Light" panose="020B0403020202020204" pitchFamily="34" charset="0"/>
              </a:rPr>
              <a:t> de </a:t>
            </a:r>
            <a:r>
              <a:rPr lang="en-US" sz="2000" b="1" dirty="0" err="1">
                <a:latin typeface="Helvetica Light" panose="020B0403020202020204" pitchFamily="34" charset="0"/>
              </a:rPr>
              <a:t>Medios</a:t>
            </a:r>
            <a:endParaRPr lang="en-US" sz="3000" b="1" dirty="0">
              <a:latin typeface="Helvetica Light" panose="020B0403020202020204" pitchFamily="34" charset="0"/>
            </a:endParaRPr>
          </a:p>
        </p:txBody>
      </p:sp>
      <p:sp>
        <p:nvSpPr>
          <p:cNvPr id="33" name="TextBox 86">
            <a:extLst>
              <a:ext uri="{FF2B5EF4-FFF2-40B4-BE49-F238E27FC236}">
                <a16:creationId xmlns:a16="http://schemas.microsoft.com/office/drawing/2014/main" id="{D5BF923A-1E3D-BC4D-8202-1DD063F6C9F9}"/>
              </a:ext>
            </a:extLst>
          </p:cNvPr>
          <p:cNvSpPr txBox="1"/>
          <p:nvPr/>
        </p:nvSpPr>
        <p:spPr>
          <a:xfrm>
            <a:off x="10841809" y="636435"/>
            <a:ext cx="1321196" cy="323165"/>
          </a:xfrm>
          <a:prstGeom prst="rect">
            <a:avLst/>
          </a:prstGeom>
          <a:noFill/>
        </p:spPr>
        <p:txBody>
          <a:bodyPr wrap="none" rtlCol="0">
            <a:spAutoFit/>
          </a:bodyPr>
          <a:lstStyle/>
          <a:p>
            <a:r>
              <a:rPr lang="en-US" sz="1500" dirty="0" err="1">
                <a:latin typeface="Helvetica Light" panose="020B0403020202020204" pitchFamily="34" charset="0"/>
              </a:rPr>
              <a:t>Ene-jun</a:t>
            </a:r>
            <a:r>
              <a:rPr lang="en-US" sz="1500" dirty="0">
                <a:latin typeface="Helvetica Light" panose="020B0403020202020204" pitchFamily="34" charset="0"/>
              </a:rPr>
              <a:t> </a:t>
            </a:r>
            <a:r>
              <a:rPr lang="en-HN" sz="1500">
                <a:latin typeface="Helvetica Light" panose="020B0403020202020204" pitchFamily="34" charset="0"/>
              </a:rPr>
              <a:t>202</a:t>
            </a:r>
            <a:r>
              <a:rPr lang="en-US" sz="1500" dirty="0">
                <a:latin typeface="Helvetica Light" panose="020B0403020202020204" pitchFamily="34" charset="0"/>
              </a:rPr>
              <a:t>4</a:t>
            </a:r>
            <a:endParaRPr lang="en-HN" sz="1500" dirty="0">
              <a:latin typeface="Helvetica Light" panose="020B0403020202020204" pitchFamily="34" charset="0"/>
            </a:endParaRPr>
          </a:p>
        </p:txBody>
      </p:sp>
      <p:graphicFrame>
        <p:nvGraphicFramePr>
          <p:cNvPr id="27" name="Tabla 6">
            <a:extLst>
              <a:ext uri="{FF2B5EF4-FFF2-40B4-BE49-F238E27FC236}">
                <a16:creationId xmlns:a16="http://schemas.microsoft.com/office/drawing/2014/main" id="{0B825F10-7B3F-584A-AA03-6D9FD901EB4B}"/>
              </a:ext>
            </a:extLst>
          </p:cNvPr>
          <p:cNvGraphicFramePr>
            <a:graphicFrameLocks noGrp="1"/>
          </p:cNvGraphicFramePr>
          <p:nvPr>
            <p:extLst>
              <p:ext uri="{D42A27DB-BD31-4B8C-83A1-F6EECF244321}">
                <p14:modId xmlns:p14="http://schemas.microsoft.com/office/powerpoint/2010/main" val="200092051"/>
              </p:ext>
            </p:extLst>
          </p:nvPr>
        </p:nvGraphicFramePr>
        <p:xfrm>
          <a:off x="4762618" y="760535"/>
          <a:ext cx="1293088" cy="571736"/>
        </p:xfrm>
        <a:graphic>
          <a:graphicData uri="http://schemas.openxmlformats.org/drawingml/2006/table">
            <a:tbl>
              <a:tblPr firstRow="1" bandRow="1">
                <a:tableStyleId>{B301B821-A1FF-4177-AEE7-76D212191A09}</a:tableStyleId>
              </a:tblPr>
              <a:tblGrid>
                <a:gridCol w="646544">
                  <a:extLst>
                    <a:ext uri="{9D8B030D-6E8A-4147-A177-3AD203B41FA5}">
                      <a16:colId xmlns:a16="http://schemas.microsoft.com/office/drawing/2014/main" val="2800434246"/>
                    </a:ext>
                  </a:extLst>
                </a:gridCol>
                <a:gridCol w="646544">
                  <a:extLst>
                    <a:ext uri="{9D8B030D-6E8A-4147-A177-3AD203B41FA5}">
                      <a16:colId xmlns:a16="http://schemas.microsoft.com/office/drawing/2014/main" val="3784070757"/>
                    </a:ext>
                  </a:extLst>
                </a:gridCol>
              </a:tblGrid>
              <a:tr h="285868">
                <a:tc>
                  <a:txBody>
                    <a:bodyPr/>
                    <a:lstStyle/>
                    <a:p>
                      <a:pPr algn="ctr"/>
                      <a:r>
                        <a:rPr lang="es-HN" sz="1200" b="0" i="0" dirty="0">
                          <a:latin typeface="Helvetica Light" panose="020B0403020202020204" pitchFamily="34" charset="0"/>
                        </a:rPr>
                        <a:t>2024</a:t>
                      </a:r>
                    </a:p>
                  </a:txBody>
                  <a:tcPr anchor="ctr"/>
                </a:tc>
                <a:tc>
                  <a:txBody>
                    <a:bodyPr/>
                    <a:lstStyle/>
                    <a:p>
                      <a:pPr algn="ctr"/>
                      <a:r>
                        <a:rPr lang="es-HN" sz="1200" b="0" i="0" dirty="0">
                          <a:latin typeface="Helvetica Light" panose="020B0403020202020204" pitchFamily="34" charset="0"/>
                        </a:rPr>
                        <a:t>$3.6K</a:t>
                      </a:r>
                    </a:p>
                  </a:txBody>
                  <a:tcPr anchor="ctr"/>
                </a:tc>
                <a:extLst>
                  <a:ext uri="{0D108BD9-81ED-4DB2-BD59-A6C34878D82A}">
                    <a16:rowId xmlns:a16="http://schemas.microsoft.com/office/drawing/2014/main" val="3656858356"/>
                  </a:ext>
                </a:extLst>
              </a:tr>
              <a:tr h="285868">
                <a:tc>
                  <a:txBody>
                    <a:bodyPr/>
                    <a:lstStyle/>
                    <a:p>
                      <a:pPr algn="ctr"/>
                      <a:r>
                        <a:rPr lang="es-HN" sz="1200" b="0" i="0" dirty="0">
                          <a:latin typeface="Helvetica Light" panose="020B0403020202020204" pitchFamily="34" charset="0"/>
                        </a:rPr>
                        <a:t>2023</a:t>
                      </a:r>
                    </a:p>
                  </a:txBody>
                  <a:tcPr anchor="ctr"/>
                </a:tc>
                <a:tc>
                  <a:txBody>
                    <a:bodyPr/>
                    <a:lstStyle/>
                    <a:p>
                      <a:pPr algn="ctr"/>
                      <a:r>
                        <a:rPr lang="es-HN" sz="1200" b="0" i="0" dirty="0">
                          <a:latin typeface="Helvetica Light" panose="020B0403020202020204" pitchFamily="34" charset="0"/>
                        </a:rPr>
                        <a:t>$11K</a:t>
                      </a:r>
                    </a:p>
                  </a:txBody>
                  <a:tcPr anchor="ctr"/>
                </a:tc>
                <a:extLst>
                  <a:ext uri="{0D108BD9-81ED-4DB2-BD59-A6C34878D82A}">
                    <a16:rowId xmlns:a16="http://schemas.microsoft.com/office/drawing/2014/main" val="1708779597"/>
                  </a:ext>
                </a:extLst>
              </a:tr>
            </a:tbl>
          </a:graphicData>
        </a:graphic>
      </p:graphicFrame>
      <p:sp>
        <p:nvSpPr>
          <p:cNvPr id="31" name="Flecha arriba 30">
            <a:extLst>
              <a:ext uri="{FF2B5EF4-FFF2-40B4-BE49-F238E27FC236}">
                <a16:creationId xmlns:a16="http://schemas.microsoft.com/office/drawing/2014/main" id="{0F37CE2F-5025-1241-B698-541F5C6D67D0}"/>
              </a:ext>
            </a:extLst>
          </p:cNvPr>
          <p:cNvSpPr/>
          <p:nvPr/>
        </p:nvSpPr>
        <p:spPr>
          <a:xfrm rot="10800000">
            <a:off x="4448737" y="823580"/>
            <a:ext cx="213767" cy="22319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34" name="CuadroTexto 33">
            <a:extLst>
              <a:ext uri="{FF2B5EF4-FFF2-40B4-BE49-F238E27FC236}">
                <a16:creationId xmlns:a16="http://schemas.microsoft.com/office/drawing/2014/main" id="{598D2EA8-9B1F-7D48-BE95-05332EE7E141}"/>
              </a:ext>
            </a:extLst>
          </p:cNvPr>
          <p:cNvSpPr txBox="1"/>
          <p:nvPr/>
        </p:nvSpPr>
        <p:spPr>
          <a:xfrm>
            <a:off x="4335755" y="1037907"/>
            <a:ext cx="490840" cy="276999"/>
          </a:xfrm>
          <a:prstGeom prst="rect">
            <a:avLst/>
          </a:prstGeom>
          <a:noFill/>
        </p:spPr>
        <p:txBody>
          <a:bodyPr wrap="none" rtlCol="0">
            <a:spAutoFit/>
          </a:bodyPr>
          <a:lstStyle/>
          <a:p>
            <a:r>
              <a:rPr lang="es-HN" sz="1200" dirty="0">
                <a:latin typeface="Helvetica Light" panose="020B0403020202020204" pitchFamily="34" charset="0"/>
              </a:rPr>
              <a:t>67%</a:t>
            </a:r>
          </a:p>
        </p:txBody>
      </p:sp>
      <p:sp>
        <p:nvSpPr>
          <p:cNvPr id="2" name="CuadroTexto 1">
            <a:extLst>
              <a:ext uri="{FF2B5EF4-FFF2-40B4-BE49-F238E27FC236}">
                <a16:creationId xmlns:a16="http://schemas.microsoft.com/office/drawing/2014/main" id="{C7C769A9-FDEF-1A4C-821B-5ACA14908C97}"/>
              </a:ext>
            </a:extLst>
          </p:cNvPr>
          <p:cNvSpPr txBox="1"/>
          <p:nvPr/>
        </p:nvSpPr>
        <p:spPr>
          <a:xfrm>
            <a:off x="759252" y="1382739"/>
            <a:ext cx="1253869" cy="400110"/>
          </a:xfrm>
          <a:prstGeom prst="rect">
            <a:avLst/>
          </a:prstGeom>
          <a:noFill/>
        </p:spPr>
        <p:txBody>
          <a:bodyPr wrap="none" rtlCol="0">
            <a:spAutoFit/>
          </a:bodyPr>
          <a:lstStyle/>
          <a:p>
            <a:pPr algn="ctr"/>
            <a:r>
              <a:rPr lang="es-HN" sz="1000" dirty="0">
                <a:latin typeface="Helvetica Light" panose="020B0403020202020204" pitchFamily="34" charset="0"/>
              </a:rPr>
              <a:t>Cuando necesites</a:t>
            </a:r>
            <a:r>
              <a:rPr lang="es-HN" sz="1000" dirty="0">
                <a:latin typeface="Helvetica Light" panose="020B0403020202020204" pitchFamily="34" charset="0"/>
              </a:rPr>
              <a:t> </a:t>
            </a:r>
            <a:endParaRPr lang="es-HN" sz="1000" dirty="0">
              <a:latin typeface="Helvetica Light" panose="020B0403020202020204" pitchFamily="34" charset="0"/>
            </a:endParaRPr>
          </a:p>
          <a:p>
            <a:pPr algn="ctr"/>
            <a:r>
              <a:rPr lang="es-HN" sz="1000" dirty="0">
                <a:latin typeface="Helvetica Light" panose="020B0403020202020204" pitchFamily="34" charset="0"/>
              </a:rPr>
              <a:t>(exteriores)</a:t>
            </a:r>
            <a:endParaRPr lang="es-HN" sz="1000" dirty="0">
              <a:latin typeface="Helvetica Light" panose="020B0403020202020204" pitchFamily="34" charset="0"/>
            </a:endParaRPr>
          </a:p>
        </p:txBody>
      </p:sp>
      <p:sp>
        <p:nvSpPr>
          <p:cNvPr id="35" name="CuadroTexto 34">
            <a:extLst>
              <a:ext uri="{FF2B5EF4-FFF2-40B4-BE49-F238E27FC236}">
                <a16:creationId xmlns:a16="http://schemas.microsoft.com/office/drawing/2014/main" id="{C20B6E83-C9B1-F84C-B228-86C6A1D8F450}"/>
              </a:ext>
            </a:extLst>
          </p:cNvPr>
          <p:cNvSpPr txBox="1"/>
          <p:nvPr/>
        </p:nvSpPr>
        <p:spPr>
          <a:xfrm>
            <a:off x="2440408" y="1580225"/>
            <a:ext cx="938078" cy="246221"/>
          </a:xfrm>
          <a:prstGeom prst="rect">
            <a:avLst/>
          </a:prstGeom>
          <a:noFill/>
        </p:spPr>
        <p:txBody>
          <a:bodyPr wrap="none" rtlCol="0">
            <a:spAutoFit/>
          </a:bodyPr>
          <a:lstStyle/>
          <a:p>
            <a:pPr algn="ctr"/>
            <a:r>
              <a:rPr lang="es-HN" sz="1000" dirty="0">
                <a:latin typeface="Helvetica Light" panose="020B0403020202020204" pitchFamily="34" charset="0"/>
              </a:rPr>
              <a:t>Campo Agas</a:t>
            </a:r>
          </a:p>
        </p:txBody>
      </p:sp>
      <p:sp>
        <p:nvSpPr>
          <p:cNvPr id="37" name="TextBox 20">
            <a:extLst>
              <a:ext uri="{FF2B5EF4-FFF2-40B4-BE49-F238E27FC236}">
                <a16:creationId xmlns:a16="http://schemas.microsoft.com/office/drawing/2014/main" id="{8B3FE907-52AC-2E41-8528-1F58C8B62268}"/>
              </a:ext>
            </a:extLst>
          </p:cNvPr>
          <p:cNvSpPr txBox="1"/>
          <p:nvPr/>
        </p:nvSpPr>
        <p:spPr>
          <a:xfrm>
            <a:off x="5428413" y="6538884"/>
            <a:ext cx="1776448" cy="215444"/>
          </a:xfrm>
          <a:prstGeom prst="rect">
            <a:avLst/>
          </a:prstGeom>
          <a:noFill/>
          <a:ln w="6350">
            <a:noFill/>
            <a:prstDash val="sysDot"/>
          </a:ln>
        </p:spPr>
        <p:txBody>
          <a:bodyPr wrap="none" rtlCol="0">
            <a:spAutoFit/>
          </a:bodyPr>
          <a:lstStyle/>
          <a:p>
            <a:r>
              <a:rPr lang="en-US" sz="800" i="1" dirty="0">
                <a:solidFill>
                  <a:schemeClr val="tx1">
                    <a:lumMod val="85000"/>
                    <a:lumOff val="15000"/>
                  </a:schemeClr>
                </a:solidFill>
                <a:latin typeface="Helvetica Light" panose="020B0403020202020204" pitchFamily="34" charset="0"/>
              </a:rPr>
              <a:t>Fuente : </a:t>
            </a:r>
            <a:r>
              <a:rPr lang="en-US" sz="800" i="1" dirty="0" err="1">
                <a:solidFill>
                  <a:schemeClr val="tx1">
                    <a:lumMod val="85000"/>
                    <a:lumOff val="15000"/>
                  </a:schemeClr>
                </a:solidFill>
                <a:latin typeface="Helvetica Light" panose="020B0403020202020204" pitchFamily="34" charset="0"/>
              </a:rPr>
              <a:t>Publisearch</a:t>
            </a:r>
            <a:r>
              <a:rPr lang="en-US" sz="800" i="1" dirty="0">
                <a:solidFill>
                  <a:schemeClr val="tx1">
                    <a:lumMod val="85000"/>
                    <a:lumOff val="15000"/>
                  </a:schemeClr>
                </a:solidFill>
                <a:latin typeface="Helvetica Light" panose="020B0403020202020204" pitchFamily="34" charset="0"/>
              </a:rPr>
              <a:t> – </a:t>
            </a:r>
            <a:r>
              <a:rPr lang="en-US" sz="800" i="1" dirty="0" err="1">
                <a:solidFill>
                  <a:schemeClr val="tx1">
                    <a:lumMod val="85000"/>
                    <a:lumOff val="15000"/>
                  </a:schemeClr>
                </a:solidFill>
                <a:latin typeface="Helvetica Light" panose="020B0403020202020204" pitchFamily="34" charset="0"/>
              </a:rPr>
              <a:t>junio</a:t>
            </a:r>
            <a:r>
              <a:rPr lang="en-US" sz="800" i="1" dirty="0">
                <a:solidFill>
                  <a:schemeClr val="tx1">
                    <a:lumMod val="85000"/>
                    <a:lumOff val="15000"/>
                  </a:schemeClr>
                </a:solidFill>
                <a:latin typeface="Helvetica Light" panose="020B0403020202020204" pitchFamily="34" charset="0"/>
              </a:rPr>
              <a:t> , 2024</a:t>
            </a:r>
          </a:p>
        </p:txBody>
      </p:sp>
    </p:spTree>
    <p:extLst>
      <p:ext uri="{BB962C8B-B14F-4D97-AF65-F5344CB8AC3E}">
        <p14:creationId xmlns:p14="http://schemas.microsoft.com/office/powerpoint/2010/main" val="1197480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B570EA4-24FD-DDB5-2293-80CDC26FB2A3}"/>
              </a:ext>
            </a:extLst>
          </p:cNvPr>
          <p:cNvSpPr txBox="1"/>
          <p:nvPr/>
        </p:nvSpPr>
        <p:spPr>
          <a:xfrm>
            <a:off x="285750" y="257175"/>
            <a:ext cx="3102131" cy="492443"/>
          </a:xfrm>
          <a:prstGeom prst="rect">
            <a:avLst/>
          </a:prstGeom>
          <a:noFill/>
        </p:spPr>
        <p:txBody>
          <a:bodyPr wrap="none" rtlCol="0">
            <a:spAutoFit/>
          </a:bodyPr>
          <a:lstStyle/>
          <a:p>
            <a:r>
              <a:rPr lang="en-HN" sz="2400">
                <a:latin typeface="Helvetica Light" panose="020B0403020202020204" pitchFamily="34" charset="0"/>
              </a:rPr>
              <a:t>Materiales</a:t>
            </a:r>
            <a:r>
              <a:rPr lang="en-HN" sz="2400" b="1">
                <a:solidFill>
                  <a:srgbClr val="FF0000"/>
                </a:solidFill>
                <a:latin typeface="HELVETICA LIGHT" panose="020B0403020202020204" pitchFamily="34" charset="0"/>
              </a:rPr>
              <a:t> </a:t>
            </a:r>
            <a:r>
              <a:rPr lang="en-US" sz="2600" b="1" dirty="0">
                <a:solidFill>
                  <a:schemeClr val="tx1">
                    <a:lumMod val="50000"/>
                    <a:lumOff val="50000"/>
                  </a:schemeClr>
                </a:solidFill>
                <a:latin typeface="HELVETICA LIGHT" panose="020B0403020202020204" pitchFamily="34" charset="0"/>
              </a:rPr>
              <a:t>BANPAIS</a:t>
            </a:r>
            <a:endParaRPr lang="en-HN" sz="2600" b="1" dirty="0">
              <a:solidFill>
                <a:schemeClr val="tx1">
                  <a:lumMod val="50000"/>
                  <a:lumOff val="50000"/>
                </a:schemeClr>
              </a:solidFill>
              <a:latin typeface="HELVETICA LIGHT" panose="020B0403020202020204" pitchFamily="34" charset="0"/>
            </a:endParaRPr>
          </a:p>
        </p:txBody>
      </p:sp>
      <p:pic>
        <p:nvPicPr>
          <p:cNvPr id="12" name="Picture 11">
            <a:extLst>
              <a:ext uri="{FF2B5EF4-FFF2-40B4-BE49-F238E27FC236}">
                <a16:creationId xmlns:a16="http://schemas.microsoft.com/office/drawing/2014/main" id="{715C9BC6-B7A0-8280-BC79-0842207A4F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980" y="6342006"/>
            <a:ext cx="1046120" cy="357000"/>
          </a:xfrm>
          <a:prstGeom prst="rect">
            <a:avLst/>
          </a:prstGeom>
        </p:spPr>
      </p:pic>
      <p:pic>
        <p:nvPicPr>
          <p:cNvPr id="13" name="Picture 12">
            <a:extLst>
              <a:ext uri="{FF2B5EF4-FFF2-40B4-BE49-F238E27FC236}">
                <a16:creationId xmlns:a16="http://schemas.microsoft.com/office/drawing/2014/main" id="{1987EC36-0D05-A2D1-7D0F-3B0504C8A4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50642" y="6342006"/>
            <a:ext cx="1041621" cy="393756"/>
          </a:xfrm>
          <a:prstGeom prst="rect">
            <a:avLst/>
          </a:prstGeom>
        </p:spPr>
      </p:pic>
      <p:pic>
        <p:nvPicPr>
          <p:cNvPr id="3074" name="Picture 2">
            <a:extLst>
              <a:ext uri="{FF2B5EF4-FFF2-40B4-BE49-F238E27FC236}">
                <a16:creationId xmlns:a16="http://schemas.microsoft.com/office/drawing/2014/main" id="{7674167F-99F0-2947-A614-2AB2917327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977" y="1864895"/>
            <a:ext cx="4625959" cy="21605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462F94F-EE5F-6045-AAC7-22F782CD21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0066" y="1230689"/>
            <a:ext cx="25273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20">
            <a:extLst>
              <a:ext uri="{FF2B5EF4-FFF2-40B4-BE49-F238E27FC236}">
                <a16:creationId xmlns:a16="http://schemas.microsoft.com/office/drawing/2014/main" id="{515E98BF-3768-984D-A764-45B12E00726A}"/>
              </a:ext>
            </a:extLst>
          </p:cNvPr>
          <p:cNvSpPr txBox="1"/>
          <p:nvPr/>
        </p:nvSpPr>
        <p:spPr>
          <a:xfrm>
            <a:off x="5428413" y="6538884"/>
            <a:ext cx="1776448" cy="215444"/>
          </a:xfrm>
          <a:prstGeom prst="rect">
            <a:avLst/>
          </a:prstGeom>
          <a:noFill/>
          <a:ln w="6350">
            <a:noFill/>
            <a:prstDash val="sysDot"/>
          </a:ln>
        </p:spPr>
        <p:txBody>
          <a:bodyPr wrap="none" rtlCol="0">
            <a:spAutoFit/>
          </a:bodyPr>
          <a:lstStyle/>
          <a:p>
            <a:r>
              <a:rPr lang="en-US" sz="800" i="1" dirty="0">
                <a:solidFill>
                  <a:schemeClr val="tx1">
                    <a:lumMod val="85000"/>
                    <a:lumOff val="15000"/>
                  </a:schemeClr>
                </a:solidFill>
                <a:latin typeface="Helvetica Light" panose="020B0403020202020204" pitchFamily="34" charset="0"/>
              </a:rPr>
              <a:t>Fuente : </a:t>
            </a:r>
            <a:r>
              <a:rPr lang="en-US" sz="800" i="1" dirty="0" err="1">
                <a:solidFill>
                  <a:schemeClr val="tx1">
                    <a:lumMod val="85000"/>
                    <a:lumOff val="15000"/>
                  </a:schemeClr>
                </a:solidFill>
                <a:latin typeface="Helvetica Light" panose="020B0403020202020204" pitchFamily="34" charset="0"/>
              </a:rPr>
              <a:t>Publisearch</a:t>
            </a:r>
            <a:r>
              <a:rPr lang="en-US" sz="800" i="1" dirty="0">
                <a:solidFill>
                  <a:schemeClr val="tx1">
                    <a:lumMod val="85000"/>
                    <a:lumOff val="15000"/>
                  </a:schemeClr>
                </a:solidFill>
                <a:latin typeface="Helvetica Light" panose="020B0403020202020204" pitchFamily="34" charset="0"/>
              </a:rPr>
              <a:t> – </a:t>
            </a:r>
            <a:r>
              <a:rPr lang="en-US" sz="800" i="1" dirty="0" err="1">
                <a:solidFill>
                  <a:schemeClr val="tx1">
                    <a:lumMod val="85000"/>
                    <a:lumOff val="15000"/>
                  </a:schemeClr>
                </a:solidFill>
                <a:latin typeface="Helvetica Light" panose="020B0403020202020204" pitchFamily="34" charset="0"/>
              </a:rPr>
              <a:t>junio</a:t>
            </a:r>
            <a:r>
              <a:rPr lang="en-US" sz="800" i="1" dirty="0">
                <a:solidFill>
                  <a:schemeClr val="tx1">
                    <a:lumMod val="85000"/>
                    <a:lumOff val="15000"/>
                  </a:schemeClr>
                </a:solidFill>
                <a:latin typeface="Helvetica Light" panose="020B0403020202020204" pitchFamily="34" charset="0"/>
              </a:rPr>
              <a:t> , 2024</a:t>
            </a:r>
          </a:p>
        </p:txBody>
      </p:sp>
    </p:spTree>
    <p:extLst>
      <p:ext uri="{BB962C8B-B14F-4D97-AF65-F5344CB8AC3E}">
        <p14:creationId xmlns:p14="http://schemas.microsoft.com/office/powerpoint/2010/main" val="3513320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3">
            <a:extLst>
              <a:ext uri="{FF2B5EF4-FFF2-40B4-BE49-F238E27FC236}">
                <a16:creationId xmlns:a16="http://schemas.microsoft.com/office/drawing/2014/main" id="{C5734BC6-6DD8-EB44-80E2-4EBB759C02F2}"/>
              </a:ext>
            </a:extLst>
          </p:cNvPr>
          <p:cNvCxnSpPr>
            <a:cxnSpLocks/>
          </p:cNvCxnSpPr>
          <p:nvPr/>
        </p:nvCxnSpPr>
        <p:spPr>
          <a:xfrm>
            <a:off x="1727447" y="6432929"/>
            <a:ext cx="7938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7CA634C-4F95-ED49-92CF-E85547909B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50642" y="6342006"/>
            <a:ext cx="1041621" cy="393756"/>
          </a:xfrm>
          <a:prstGeom prst="rect">
            <a:avLst/>
          </a:prstGeom>
        </p:spPr>
      </p:pic>
      <p:sp>
        <p:nvSpPr>
          <p:cNvPr id="11" name="AutoShape 4">
            <a:extLst>
              <a:ext uri="{FF2B5EF4-FFF2-40B4-BE49-F238E27FC236}">
                <a16:creationId xmlns:a16="http://schemas.microsoft.com/office/drawing/2014/main" id="{121A2DB0-8295-4F87-A7A7-DD3572551C6F}"/>
              </a:ext>
            </a:extLst>
          </p:cNvPr>
          <p:cNvSpPr/>
          <p:nvPr/>
        </p:nvSpPr>
        <p:spPr>
          <a:xfrm>
            <a:off x="3165422" y="2738364"/>
            <a:ext cx="5968407" cy="1980377"/>
          </a:xfrm>
          <a:prstGeom prst="rect">
            <a:avLst/>
          </a:prstGeom>
          <a:solidFill>
            <a:srgbClr val="C00000"/>
          </a:solidFill>
        </p:spPr>
      </p:sp>
      <p:sp>
        <p:nvSpPr>
          <p:cNvPr id="4" name="TextBox 3">
            <a:extLst>
              <a:ext uri="{FF2B5EF4-FFF2-40B4-BE49-F238E27FC236}">
                <a16:creationId xmlns:a16="http://schemas.microsoft.com/office/drawing/2014/main" id="{354D832C-12AB-EE4D-A393-6AD7640F793A}"/>
              </a:ext>
            </a:extLst>
          </p:cNvPr>
          <p:cNvSpPr txBox="1"/>
          <p:nvPr/>
        </p:nvSpPr>
        <p:spPr>
          <a:xfrm>
            <a:off x="4296398" y="2987565"/>
            <a:ext cx="3706463" cy="1477328"/>
          </a:xfrm>
          <a:prstGeom prst="rect">
            <a:avLst/>
          </a:prstGeom>
          <a:noFill/>
        </p:spPr>
        <p:txBody>
          <a:bodyPr wrap="none" rtlCol="0">
            <a:spAutoFit/>
          </a:bodyPr>
          <a:lstStyle/>
          <a:p>
            <a:pPr algn="ctr"/>
            <a:r>
              <a:rPr lang="en-US" sz="2000" dirty="0" err="1">
                <a:solidFill>
                  <a:schemeClr val="bg1"/>
                </a:solidFill>
                <a:latin typeface="Century Gothic" panose="020B0502020202020204" pitchFamily="34" charset="0"/>
              </a:rPr>
              <a:t>Presentado</a:t>
            </a:r>
            <a:r>
              <a:rPr lang="en-US" sz="2000" dirty="0">
                <a:solidFill>
                  <a:schemeClr val="bg1"/>
                </a:solidFill>
                <a:latin typeface="Century Gothic" panose="020B0502020202020204" pitchFamily="34" charset="0"/>
              </a:rPr>
              <a:t> </a:t>
            </a:r>
            <a:r>
              <a:rPr lang="en-US" sz="2000" dirty="0" err="1">
                <a:solidFill>
                  <a:schemeClr val="bg1"/>
                </a:solidFill>
                <a:latin typeface="Century Gothic" panose="020B0502020202020204" pitchFamily="34" charset="0"/>
              </a:rPr>
              <a:t>por</a:t>
            </a:r>
            <a:br>
              <a:rPr lang="en-US" sz="2000" dirty="0">
                <a:solidFill>
                  <a:schemeClr val="bg1"/>
                </a:solidFill>
                <a:latin typeface="Century Gothic" panose="020B0502020202020204" pitchFamily="34" charset="0"/>
              </a:rPr>
            </a:br>
            <a:r>
              <a:rPr lang="en-US" sz="2000" dirty="0" err="1">
                <a:solidFill>
                  <a:schemeClr val="bg1"/>
                </a:solidFill>
                <a:latin typeface="Century Gothic" panose="020B0502020202020204" pitchFamily="34" charset="0"/>
              </a:rPr>
              <a:t>Departamento</a:t>
            </a:r>
            <a:r>
              <a:rPr lang="en-US" sz="2000" dirty="0">
                <a:solidFill>
                  <a:schemeClr val="bg1"/>
                </a:solidFill>
                <a:latin typeface="Century Gothic" panose="020B0502020202020204" pitchFamily="34" charset="0"/>
              </a:rPr>
              <a:t> de </a:t>
            </a:r>
            <a:r>
              <a:rPr lang="en-US" sz="2000" dirty="0" err="1">
                <a:solidFill>
                  <a:schemeClr val="bg1"/>
                </a:solidFill>
                <a:latin typeface="Century Gothic" panose="020B0502020202020204" pitchFamily="34" charset="0"/>
              </a:rPr>
              <a:t>Medios</a:t>
            </a:r>
            <a:endParaRPr lang="en-US" sz="2000" dirty="0">
              <a:solidFill>
                <a:schemeClr val="bg1"/>
              </a:solidFill>
              <a:latin typeface="Century Gothic" panose="020B0502020202020204" pitchFamily="34" charset="0"/>
            </a:endParaRPr>
          </a:p>
          <a:p>
            <a:pPr algn="ctr"/>
            <a:r>
              <a:rPr lang="en-US" sz="3000" b="1" dirty="0">
                <a:solidFill>
                  <a:schemeClr val="bg1"/>
                </a:solidFill>
                <a:latin typeface="Helvetica Light" panose="020B0403020202020204" pitchFamily="34" charset="0"/>
              </a:rPr>
              <a:t>MASS PUBLICIDAD</a:t>
            </a:r>
            <a:r>
              <a:rPr lang="en-US" sz="2000" b="1" dirty="0">
                <a:solidFill>
                  <a:schemeClr val="bg1"/>
                </a:solidFill>
                <a:latin typeface="Helvetica Light" panose="020B0403020202020204" pitchFamily="34" charset="0"/>
              </a:rPr>
              <a:t> </a:t>
            </a:r>
          </a:p>
          <a:p>
            <a:pPr algn="ctr"/>
            <a:r>
              <a:rPr lang="en-US" sz="2000" b="1" dirty="0">
                <a:solidFill>
                  <a:schemeClr val="bg1"/>
                </a:solidFill>
                <a:latin typeface="Helvetica Light" panose="020B0403020202020204" pitchFamily="34" charset="0"/>
              </a:rPr>
              <a:t>Julio, 2024</a:t>
            </a:r>
            <a:endParaRPr lang="en-US" sz="2000" dirty="0">
              <a:solidFill>
                <a:schemeClr val="bg1"/>
              </a:solidFill>
              <a:latin typeface="Helvetica Light" panose="020B0403020202020204" pitchFamily="34" charset="0"/>
            </a:endParaRPr>
          </a:p>
        </p:txBody>
      </p:sp>
      <p:pic>
        <p:nvPicPr>
          <p:cNvPr id="2" name="Picture 1">
            <a:extLst>
              <a:ext uri="{FF2B5EF4-FFF2-40B4-BE49-F238E27FC236}">
                <a16:creationId xmlns:a16="http://schemas.microsoft.com/office/drawing/2014/main" id="{1BE57BB2-3A86-6341-C04D-900197DE6E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980" y="6342006"/>
            <a:ext cx="1046120" cy="357000"/>
          </a:xfrm>
          <a:prstGeom prst="rect">
            <a:avLst/>
          </a:prstGeom>
        </p:spPr>
      </p:pic>
    </p:spTree>
    <p:extLst>
      <p:ext uri="{BB962C8B-B14F-4D97-AF65-F5344CB8AC3E}">
        <p14:creationId xmlns:p14="http://schemas.microsoft.com/office/powerpoint/2010/main" val="2670996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06">
            <a:extLst>
              <a:ext uri="{FF2B5EF4-FFF2-40B4-BE49-F238E27FC236}">
                <a16:creationId xmlns:a16="http://schemas.microsoft.com/office/drawing/2014/main" id="{A33A67E0-029E-2145-83D7-056764F1696A}"/>
              </a:ext>
            </a:extLst>
          </p:cNvPr>
          <p:cNvSpPr>
            <a:spLocks noChangeArrowheads="1"/>
          </p:cNvSpPr>
          <p:nvPr/>
        </p:nvSpPr>
        <p:spPr bwMode="auto">
          <a:xfrm>
            <a:off x="719666" y="1579570"/>
            <a:ext cx="10889741" cy="4288795"/>
          </a:xfrm>
          <a:prstGeom prst="rect">
            <a:avLst/>
          </a:prstGeom>
          <a:noFill/>
          <a:ln w="9525">
            <a:noFill/>
            <a:miter lim="800000"/>
            <a:headEnd/>
            <a:tailEnd/>
          </a:ln>
        </p:spPr>
        <p:txBody>
          <a:bodyPr>
            <a:prstTxWarp prst="textNoShape">
              <a:avLst/>
            </a:prstTxWarp>
          </a:bodyPr>
          <a:lstStyle/>
          <a:p>
            <a:pPr marL="342900" indent="-342900" defTabSz="914400" eaLnBrk="0" hangingPunct="0">
              <a:spcBef>
                <a:spcPct val="20000"/>
              </a:spcBef>
              <a:buClr>
                <a:schemeClr val="accent6"/>
              </a:buClr>
              <a:buFont typeface="Arial"/>
              <a:buChar char="•"/>
            </a:pPr>
            <a:r>
              <a:rPr lang="es-HN" sz="1400" b="1" dirty="0">
                <a:latin typeface="Helvetica"/>
                <a:cs typeface="Helvetica"/>
              </a:rPr>
              <a:t>Fuente</a:t>
            </a:r>
            <a:r>
              <a:rPr lang="es-HN" sz="1400" dirty="0">
                <a:latin typeface="Helvetica"/>
                <a:cs typeface="Helvetica"/>
              </a:rPr>
              <a:t>: Publisearch</a:t>
            </a:r>
          </a:p>
          <a:p>
            <a:pPr marL="342900" indent="-342900" defTabSz="914400" eaLnBrk="0" hangingPunct="0">
              <a:spcBef>
                <a:spcPct val="20000"/>
              </a:spcBef>
              <a:buClr>
                <a:schemeClr val="accent6"/>
              </a:buClr>
              <a:buFont typeface="Arial"/>
              <a:buChar char="•"/>
            </a:pPr>
            <a:r>
              <a:rPr lang="es-HN" sz="1400" b="1" dirty="0">
                <a:latin typeface="Helvetica"/>
                <a:cs typeface="Helvetica"/>
              </a:rPr>
              <a:t>Período de análisis</a:t>
            </a:r>
            <a:r>
              <a:rPr lang="es-HN" sz="1400" dirty="0">
                <a:latin typeface="Helvetica"/>
                <a:cs typeface="Helvetica"/>
              </a:rPr>
              <a:t>: Enero-junio 2024. El reporte se encuentra en dólares</a:t>
            </a:r>
          </a:p>
          <a:p>
            <a:pPr marL="342900" indent="-342900" defTabSz="914400" eaLnBrk="0" hangingPunct="0">
              <a:spcBef>
                <a:spcPct val="20000"/>
              </a:spcBef>
              <a:buClr>
                <a:schemeClr val="accent6"/>
              </a:buClr>
              <a:buFont typeface="Arial"/>
              <a:buChar char="•"/>
            </a:pPr>
            <a:r>
              <a:rPr lang="es-HN" sz="1400" b="1" dirty="0">
                <a:latin typeface="Helvetica"/>
                <a:cs typeface="Helvetica"/>
              </a:rPr>
              <a:t>Target</a:t>
            </a:r>
            <a:r>
              <a:rPr lang="es-HN" sz="1400" dirty="0">
                <a:latin typeface="Helvetica"/>
                <a:cs typeface="Helvetica"/>
              </a:rPr>
              <a:t>: Hombres y mujeres  de 25 a 50 años de NSE ABCD</a:t>
            </a:r>
          </a:p>
          <a:p>
            <a:pPr marL="342900" indent="-342900" defTabSz="914400" eaLnBrk="0" hangingPunct="0">
              <a:spcBef>
                <a:spcPct val="20000"/>
              </a:spcBef>
              <a:buClr>
                <a:schemeClr val="accent6"/>
              </a:buClr>
              <a:buFont typeface="Arial"/>
              <a:buChar char="•"/>
            </a:pPr>
            <a:r>
              <a:rPr lang="es-HN" sz="1400" dirty="0">
                <a:latin typeface="Helvetica"/>
                <a:cs typeface="Helvetica"/>
              </a:rPr>
              <a:t>Datos presentados no  incluyen bonificaciones ni negociaciones de los anunciantes, tarifas open rate. Se estima que los datos están inflados en un 45% en promedio, ya que varía según el tipo de medio.  </a:t>
            </a:r>
          </a:p>
          <a:p>
            <a:pPr marL="342900" indent="-342900" defTabSz="914400" eaLnBrk="0" hangingPunct="0">
              <a:spcBef>
                <a:spcPct val="20000"/>
              </a:spcBef>
              <a:buClr>
                <a:schemeClr val="accent6"/>
              </a:buClr>
              <a:buFont typeface="Arial"/>
              <a:buChar char="•"/>
            </a:pPr>
            <a:r>
              <a:rPr lang="es-HN" sz="1400" b="1" dirty="0">
                <a:latin typeface="Helvetica"/>
                <a:cs typeface="Helvetica"/>
              </a:rPr>
              <a:t>Medios monitoreados:</a:t>
            </a:r>
            <a:r>
              <a:rPr lang="es-HN" sz="1400" dirty="0">
                <a:latin typeface="Helvetica"/>
                <a:cs typeface="Helvetica"/>
              </a:rPr>
              <a:t> TV Abierta, radio y prensa, revista, cable y exteriores </a:t>
            </a:r>
          </a:p>
          <a:p>
            <a:pPr marL="342900" indent="-342900" defTabSz="914400" eaLnBrk="0" hangingPunct="0">
              <a:spcBef>
                <a:spcPct val="20000"/>
              </a:spcBef>
              <a:buClr>
                <a:schemeClr val="accent6"/>
              </a:buClr>
              <a:buFont typeface="Arial"/>
              <a:buChar char="•"/>
            </a:pPr>
            <a:r>
              <a:rPr lang="es-HN" sz="1400" dirty="0">
                <a:latin typeface="Helvetica"/>
                <a:cs typeface="Helvetica"/>
              </a:rPr>
              <a:t>En donde hay más de un canal de una misma empresa televisiva, se reporta la inversión como grupo :</a:t>
            </a:r>
          </a:p>
          <a:p>
            <a:pPr marL="800100" lvl="1" indent="-342900" defTabSz="914400" eaLnBrk="0" hangingPunct="0">
              <a:spcBef>
                <a:spcPct val="20000"/>
              </a:spcBef>
              <a:buClr>
                <a:schemeClr val="accent6"/>
              </a:buClr>
              <a:buFont typeface="Arial"/>
              <a:buChar char="•"/>
            </a:pPr>
            <a:r>
              <a:rPr lang="es-HN" sz="1400" dirty="0">
                <a:latin typeface="Helvetica"/>
                <a:cs typeface="Helvetica"/>
              </a:rPr>
              <a:t>TVC : Canal 5, Canal 7 y Canal 3</a:t>
            </a:r>
          </a:p>
          <a:p>
            <a:pPr marL="800100" lvl="1" indent="-342900" defTabSz="914400" eaLnBrk="0" hangingPunct="0">
              <a:spcBef>
                <a:spcPct val="20000"/>
              </a:spcBef>
              <a:buClr>
                <a:schemeClr val="accent6"/>
              </a:buClr>
              <a:buFont typeface="Arial"/>
              <a:buChar char="•"/>
            </a:pPr>
            <a:r>
              <a:rPr lang="es-HN" sz="1400" dirty="0">
                <a:latin typeface="Helvetica"/>
                <a:cs typeface="Helvetica"/>
              </a:rPr>
              <a:t>R Media : C 11, DTV, Beat TV y TDTV</a:t>
            </a:r>
          </a:p>
          <a:p>
            <a:pPr marL="800100" lvl="1" indent="-342900" defTabSz="914400" eaLnBrk="0" hangingPunct="0">
              <a:spcBef>
                <a:spcPct val="20000"/>
              </a:spcBef>
              <a:buClr>
                <a:schemeClr val="accent6"/>
              </a:buClr>
              <a:buFont typeface="Arial"/>
              <a:buChar char="•"/>
            </a:pPr>
            <a:r>
              <a:rPr lang="es-HN" sz="1400" dirty="0">
                <a:latin typeface="Helvetica"/>
                <a:cs typeface="Helvetica"/>
              </a:rPr>
              <a:t>Grupo ABC : Canal 10 y Abriendo Brecha de Canal 7</a:t>
            </a:r>
          </a:p>
          <a:p>
            <a:pPr marL="800100" lvl="1" indent="-342900" defTabSz="914400" eaLnBrk="0" hangingPunct="0">
              <a:spcBef>
                <a:spcPct val="20000"/>
              </a:spcBef>
              <a:buClr>
                <a:schemeClr val="accent6"/>
              </a:buClr>
              <a:buFont typeface="Arial"/>
              <a:buChar char="•"/>
            </a:pPr>
            <a:r>
              <a:rPr lang="es-HN" sz="1400" dirty="0">
                <a:latin typeface="Helvetica"/>
                <a:cs typeface="Helvetica"/>
              </a:rPr>
              <a:t>Grupo VTV : VTV, Canal 30, Canal 12, Canal 21 y Canal 54</a:t>
            </a:r>
          </a:p>
          <a:p>
            <a:pPr marL="342900" indent="-342900">
              <a:spcBef>
                <a:spcPct val="20000"/>
              </a:spcBef>
              <a:buClr>
                <a:srgbClr val="FF0000"/>
              </a:buClr>
              <a:buFontTx/>
              <a:buChar char="•"/>
            </a:pPr>
            <a:r>
              <a:rPr lang="es-HN" altLang="ja-JP" sz="1400" b="1" dirty="0">
                <a:latin typeface="Helvetica"/>
                <a:cs typeface="Helvetica"/>
              </a:rPr>
              <a:t>Radios en San Pedro Sula</a:t>
            </a:r>
            <a:r>
              <a:rPr lang="es-HN" altLang="ja-JP" sz="1400" dirty="0">
                <a:latin typeface="Helvetica"/>
                <a:cs typeface="Helvetica"/>
              </a:rPr>
              <a:t>: Exa FM, Radio Conga, Internacional, XY SPS, W 105, Radio Activa, Musiquera SPS, FM Fama.</a:t>
            </a:r>
          </a:p>
          <a:p>
            <a:pPr marL="342900" indent="-342900">
              <a:spcBef>
                <a:spcPct val="20000"/>
              </a:spcBef>
              <a:buClr>
                <a:srgbClr val="FF0000"/>
              </a:buClr>
              <a:buFontTx/>
              <a:buChar char="•"/>
            </a:pPr>
            <a:r>
              <a:rPr lang="es-HN" altLang="ja-JP" sz="1400" b="1" dirty="0">
                <a:latin typeface="Helvetica"/>
                <a:cs typeface="Helvetica"/>
              </a:rPr>
              <a:t>Radios en Tegucigalpa</a:t>
            </a:r>
            <a:r>
              <a:rPr lang="es-HN" altLang="ja-JP" sz="1400" dirty="0">
                <a:latin typeface="Helvetica"/>
                <a:cs typeface="Helvetica"/>
              </a:rPr>
              <a:t>: HRN, Radio América, Stereo Luz, XY TGU, W 107, Power FM, Rock &amp; Pop, Vox FM, Suave, Super Stereo. </a:t>
            </a:r>
          </a:p>
          <a:p>
            <a:pPr marL="342900" indent="-342900">
              <a:spcBef>
                <a:spcPct val="20000"/>
              </a:spcBef>
              <a:buClr>
                <a:srgbClr val="FF0000"/>
              </a:buClr>
              <a:buFontTx/>
              <a:buChar char="•"/>
            </a:pPr>
            <a:r>
              <a:rPr lang="es-HN" altLang="ja-JP" sz="1400" b="1" dirty="0">
                <a:latin typeface="Helvetica"/>
                <a:cs typeface="Helvetica"/>
              </a:rPr>
              <a:t>Impresos:  </a:t>
            </a:r>
            <a:r>
              <a:rPr lang="es-HN" altLang="ja-JP" sz="1400" dirty="0">
                <a:latin typeface="Helvetica"/>
                <a:cs typeface="Helvetica"/>
              </a:rPr>
              <a:t>El Pais, El Heraldo, La Prensa, La Tribuna,  Cromos, Estilo, </a:t>
            </a:r>
          </a:p>
          <a:p>
            <a:pPr marL="342900" indent="-342900">
              <a:spcBef>
                <a:spcPct val="20000"/>
              </a:spcBef>
              <a:buClr>
                <a:srgbClr val="FF0000"/>
              </a:buClr>
              <a:buFontTx/>
              <a:buChar char="•"/>
            </a:pPr>
            <a:r>
              <a:rPr lang="es-HN" sz="1400" dirty="0">
                <a:latin typeface="Helvetica"/>
                <a:cs typeface="Helvetica"/>
              </a:rPr>
              <a:t>En las cifras proporcionadas por el proveedor se estima un margen de error de un 5%.</a:t>
            </a:r>
          </a:p>
          <a:p>
            <a:pPr marL="342900" indent="-342900">
              <a:spcBef>
                <a:spcPct val="20000"/>
              </a:spcBef>
              <a:buClr>
                <a:srgbClr val="FF0000"/>
              </a:buClr>
              <a:buFontTx/>
              <a:buChar char="•"/>
            </a:pPr>
            <a:endParaRPr lang="es-HN" altLang="ja-JP" sz="1400" dirty="0">
              <a:latin typeface="Helvetica"/>
              <a:cs typeface="Helvetica"/>
            </a:endParaRPr>
          </a:p>
        </p:txBody>
      </p:sp>
      <p:sp>
        <p:nvSpPr>
          <p:cNvPr id="5" name="Rectangle 4">
            <a:extLst>
              <a:ext uri="{FF2B5EF4-FFF2-40B4-BE49-F238E27FC236}">
                <a16:creationId xmlns:a16="http://schemas.microsoft.com/office/drawing/2014/main" id="{E634292B-72A1-644D-A0C5-6F48E686D54A}"/>
              </a:ext>
            </a:extLst>
          </p:cNvPr>
          <p:cNvSpPr/>
          <p:nvPr/>
        </p:nvSpPr>
        <p:spPr>
          <a:xfrm>
            <a:off x="0" y="28062"/>
            <a:ext cx="12200733" cy="103680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Helvetica Light" panose="020B0403020202020204" pitchFamily="34" charset="0"/>
              </a:rPr>
              <a:t>CONSIDERACIONES</a:t>
            </a:r>
          </a:p>
        </p:txBody>
      </p:sp>
    </p:spTree>
    <p:extLst>
      <p:ext uri="{BB962C8B-B14F-4D97-AF65-F5344CB8AC3E}">
        <p14:creationId xmlns:p14="http://schemas.microsoft.com/office/powerpoint/2010/main" val="2710612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4">
            <a:extLst>
              <a:ext uri="{FF2B5EF4-FFF2-40B4-BE49-F238E27FC236}">
                <a16:creationId xmlns:a16="http://schemas.microsoft.com/office/drawing/2014/main" id="{90407CBA-B693-A544-BCB2-B01D7ECD5BDE}"/>
              </a:ext>
            </a:extLst>
          </p:cNvPr>
          <p:cNvSpPr/>
          <p:nvPr/>
        </p:nvSpPr>
        <p:spPr>
          <a:xfrm>
            <a:off x="0" y="0"/>
            <a:ext cx="12192000" cy="930476"/>
          </a:xfrm>
          <a:prstGeom prst="rect">
            <a:avLst/>
          </a:prstGeom>
          <a:solidFill>
            <a:schemeClr val="tx2"/>
          </a:solidFill>
        </p:spPr>
        <p:txBody>
          <a:bodyPr/>
          <a:lstStyle/>
          <a:p>
            <a:endParaRPr lang="en-CA" dirty="0">
              <a:solidFill>
                <a:schemeClr val="bg1"/>
              </a:solidFill>
            </a:endParaRPr>
          </a:p>
        </p:txBody>
      </p:sp>
      <p:sp>
        <p:nvSpPr>
          <p:cNvPr id="5" name="CuadroTexto 18">
            <a:extLst>
              <a:ext uri="{FF2B5EF4-FFF2-40B4-BE49-F238E27FC236}">
                <a16:creationId xmlns:a16="http://schemas.microsoft.com/office/drawing/2014/main" id="{5B84979C-EF42-B748-85C3-EC2174213167}"/>
              </a:ext>
            </a:extLst>
          </p:cNvPr>
          <p:cNvSpPr txBox="1"/>
          <p:nvPr/>
        </p:nvSpPr>
        <p:spPr>
          <a:xfrm>
            <a:off x="264514" y="153301"/>
            <a:ext cx="11812121" cy="677108"/>
          </a:xfrm>
          <a:prstGeom prst="rect">
            <a:avLst/>
          </a:prstGeom>
          <a:noFill/>
        </p:spPr>
        <p:txBody>
          <a:bodyPr wrap="square" rtlCol="0">
            <a:spAutoFit/>
          </a:bodyPr>
          <a:lstStyle/>
          <a:p>
            <a:r>
              <a:rPr lang="es-GT" sz="3800" b="1" dirty="0">
                <a:solidFill>
                  <a:schemeClr val="bg1"/>
                </a:solidFill>
                <a:latin typeface="Helvetica Light" panose="020B0403020202020204"/>
              </a:rPr>
              <a:t>ACTIVIDAD COMPETITIVA</a:t>
            </a:r>
          </a:p>
        </p:txBody>
      </p:sp>
      <p:sp>
        <p:nvSpPr>
          <p:cNvPr id="6" name="TextBox 16">
            <a:extLst>
              <a:ext uri="{FF2B5EF4-FFF2-40B4-BE49-F238E27FC236}">
                <a16:creationId xmlns:a16="http://schemas.microsoft.com/office/drawing/2014/main" id="{8180E4FA-4A3D-5D4B-B754-56CE1D6F9237}"/>
              </a:ext>
            </a:extLst>
          </p:cNvPr>
          <p:cNvSpPr txBox="1"/>
          <p:nvPr/>
        </p:nvSpPr>
        <p:spPr>
          <a:xfrm>
            <a:off x="8777154" y="420734"/>
            <a:ext cx="3414846" cy="430887"/>
          </a:xfrm>
          <a:prstGeom prst="rect">
            <a:avLst/>
          </a:prstGeom>
          <a:noFill/>
        </p:spPr>
        <p:txBody>
          <a:bodyPr wrap="square">
            <a:spAutoFit/>
          </a:bodyPr>
          <a:lstStyle/>
          <a:p>
            <a:pPr algn="ctr"/>
            <a:r>
              <a:rPr lang="en-CA" sz="2200" dirty="0">
                <a:solidFill>
                  <a:schemeClr val="bg1"/>
                </a:solidFill>
                <a:latin typeface="Helvetica Light" panose="020B0403020202020204" pitchFamily="34" charset="0"/>
              </a:rPr>
              <a:t>enero-junio’24</a:t>
            </a:r>
          </a:p>
        </p:txBody>
      </p:sp>
      <p:sp>
        <p:nvSpPr>
          <p:cNvPr id="7" name="TextBox 2">
            <a:extLst>
              <a:ext uri="{FF2B5EF4-FFF2-40B4-BE49-F238E27FC236}">
                <a16:creationId xmlns:a16="http://schemas.microsoft.com/office/drawing/2014/main" id="{F206FDB4-80BE-2D46-8606-A552EFF4640B}"/>
              </a:ext>
            </a:extLst>
          </p:cNvPr>
          <p:cNvSpPr txBox="1"/>
          <p:nvPr/>
        </p:nvSpPr>
        <p:spPr>
          <a:xfrm>
            <a:off x="474555" y="1099742"/>
            <a:ext cx="4716356" cy="369332"/>
          </a:xfrm>
          <a:prstGeom prst="rect">
            <a:avLst/>
          </a:prstGeom>
          <a:noFill/>
        </p:spPr>
        <p:txBody>
          <a:bodyPr wrap="none" rtlCol="0">
            <a:spAutoFit/>
          </a:bodyPr>
          <a:lstStyle/>
          <a:p>
            <a:r>
              <a:rPr lang="en-US" dirty="0" err="1">
                <a:latin typeface="Century Gothic" panose="020B0502020202020204" pitchFamily="34" charset="0"/>
              </a:rPr>
              <a:t>Estacionalidad</a:t>
            </a:r>
            <a:r>
              <a:rPr lang="en-US" dirty="0">
                <a:latin typeface="Century Gothic" panose="020B0502020202020204" pitchFamily="34" charset="0"/>
              </a:rPr>
              <a:t> : PRÉSTAMOS PARA AUTO</a:t>
            </a:r>
            <a:endParaRPr lang="en-HN" dirty="0">
              <a:latin typeface="Century Gothic" panose="020B0502020202020204" pitchFamily="34" charset="0"/>
            </a:endParaRPr>
          </a:p>
        </p:txBody>
      </p:sp>
      <p:sp>
        <p:nvSpPr>
          <p:cNvPr id="10" name="Rectángulo redondeado 9">
            <a:extLst>
              <a:ext uri="{FF2B5EF4-FFF2-40B4-BE49-F238E27FC236}">
                <a16:creationId xmlns:a16="http://schemas.microsoft.com/office/drawing/2014/main" id="{B2A02F31-BF5F-344D-9982-86F6846C56B7}"/>
              </a:ext>
            </a:extLst>
          </p:cNvPr>
          <p:cNvSpPr/>
          <p:nvPr/>
        </p:nvSpPr>
        <p:spPr>
          <a:xfrm>
            <a:off x="836499" y="1922780"/>
            <a:ext cx="6963597" cy="364763"/>
          </a:xfrm>
          <a:prstGeom prst="round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HN" dirty="0">
                <a:latin typeface="Helvetica Light" panose="020B0403020202020204" pitchFamily="34" charset="0"/>
              </a:rPr>
              <a:t>2023 : $572K</a:t>
            </a:r>
          </a:p>
        </p:txBody>
      </p:sp>
      <p:sp>
        <p:nvSpPr>
          <p:cNvPr id="11" name="Rectángulo redondeado 10">
            <a:extLst>
              <a:ext uri="{FF2B5EF4-FFF2-40B4-BE49-F238E27FC236}">
                <a16:creationId xmlns:a16="http://schemas.microsoft.com/office/drawing/2014/main" id="{B1ACB5DF-BD7D-9C4D-93FA-F1A3F7C07F7A}"/>
              </a:ext>
            </a:extLst>
          </p:cNvPr>
          <p:cNvSpPr/>
          <p:nvPr/>
        </p:nvSpPr>
        <p:spPr>
          <a:xfrm>
            <a:off x="7800108" y="1922166"/>
            <a:ext cx="3568643" cy="3647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HN" dirty="0">
                <a:latin typeface="Helvetica Light" panose="020B0403020202020204" pitchFamily="34" charset="0"/>
              </a:rPr>
              <a:t>2024 : $200K</a:t>
            </a:r>
          </a:p>
        </p:txBody>
      </p:sp>
      <p:sp>
        <p:nvSpPr>
          <p:cNvPr id="13" name="CuadroTexto 12">
            <a:extLst>
              <a:ext uri="{FF2B5EF4-FFF2-40B4-BE49-F238E27FC236}">
                <a16:creationId xmlns:a16="http://schemas.microsoft.com/office/drawing/2014/main" id="{369478F6-2F0A-DC42-B89F-F6BA855FF2F5}"/>
              </a:ext>
            </a:extLst>
          </p:cNvPr>
          <p:cNvSpPr txBox="1"/>
          <p:nvPr/>
        </p:nvSpPr>
        <p:spPr>
          <a:xfrm>
            <a:off x="718778" y="4850317"/>
            <a:ext cx="10754444" cy="954107"/>
          </a:xfrm>
          <a:prstGeom prst="rect">
            <a:avLst/>
          </a:prstGeom>
          <a:noFill/>
        </p:spPr>
        <p:txBody>
          <a:bodyPr wrap="square" rtlCol="0">
            <a:spAutoFit/>
          </a:bodyPr>
          <a:lstStyle/>
          <a:p>
            <a:pPr algn="ctr"/>
            <a:r>
              <a:rPr lang="es-HN" sz="1400" dirty="0">
                <a:latin typeface="Helvetica Light" panose="020B0403020202020204" pitchFamily="34" charset="0"/>
              </a:rPr>
              <a:t>En cuanto a las campañas publicitarias para préstamos de auto, Atlántida se destacó por su fuerte actividad a finales de 2023. </a:t>
            </a:r>
          </a:p>
          <a:p>
            <a:pPr algn="ctr"/>
            <a:r>
              <a:rPr lang="es-HN" sz="1400" dirty="0">
                <a:latin typeface="Helvetica Light" panose="020B0403020202020204" pitchFamily="34" charset="0"/>
              </a:rPr>
              <a:t>Para el 2024, BAC emerge como el principal actor en este segmento, con una destacada presencia publicitaria durante el primer trimestre del año para consolidar su posición en el mercado de prestamos automotrices.</a:t>
            </a:r>
          </a:p>
          <a:p>
            <a:pPr algn="ctr"/>
            <a:r>
              <a:rPr lang="es-HN" sz="1400" dirty="0">
                <a:latin typeface="Helvetica Light" panose="020B0403020202020204" pitchFamily="34" charset="0"/>
              </a:rPr>
              <a:t>El resto de las instituciones bancarias que compiten con este producto ha tenido muy poca presencia o casi nula.</a:t>
            </a:r>
          </a:p>
        </p:txBody>
      </p:sp>
      <p:graphicFrame>
        <p:nvGraphicFramePr>
          <p:cNvPr id="15" name="Gráfico 14">
            <a:extLst>
              <a:ext uri="{FF2B5EF4-FFF2-40B4-BE49-F238E27FC236}">
                <a16:creationId xmlns:a16="http://schemas.microsoft.com/office/drawing/2014/main" id="{947BBBAA-4366-4445-AE4A-8324A2B86BD8}"/>
              </a:ext>
            </a:extLst>
          </p:cNvPr>
          <p:cNvGraphicFramePr>
            <a:graphicFrameLocks/>
          </p:cNvGraphicFramePr>
          <p:nvPr>
            <p:extLst>
              <p:ext uri="{D42A27DB-BD31-4B8C-83A1-F6EECF244321}">
                <p14:modId xmlns:p14="http://schemas.microsoft.com/office/powerpoint/2010/main" val="1377789879"/>
              </p:ext>
            </p:extLst>
          </p:nvPr>
        </p:nvGraphicFramePr>
        <p:xfrm>
          <a:off x="823248" y="2057400"/>
          <a:ext cx="10545504" cy="2743200"/>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Conector recto 2">
            <a:extLst>
              <a:ext uri="{FF2B5EF4-FFF2-40B4-BE49-F238E27FC236}">
                <a16:creationId xmlns:a16="http://schemas.microsoft.com/office/drawing/2014/main" id="{FD3BFD2B-E778-4D4D-950A-AAF8152602DE}"/>
              </a:ext>
            </a:extLst>
          </p:cNvPr>
          <p:cNvCxnSpPr/>
          <p:nvPr/>
        </p:nvCxnSpPr>
        <p:spPr>
          <a:xfrm flipV="1">
            <a:off x="7800109" y="1922780"/>
            <a:ext cx="0" cy="2358275"/>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16" name="TextBox 20">
            <a:extLst>
              <a:ext uri="{FF2B5EF4-FFF2-40B4-BE49-F238E27FC236}">
                <a16:creationId xmlns:a16="http://schemas.microsoft.com/office/drawing/2014/main" id="{C4616C48-C00C-8345-9217-4E9F044B7FFC}"/>
              </a:ext>
            </a:extLst>
          </p:cNvPr>
          <p:cNvSpPr txBox="1"/>
          <p:nvPr/>
        </p:nvSpPr>
        <p:spPr>
          <a:xfrm>
            <a:off x="5428413" y="6538884"/>
            <a:ext cx="1776448" cy="215444"/>
          </a:xfrm>
          <a:prstGeom prst="rect">
            <a:avLst/>
          </a:prstGeom>
          <a:noFill/>
          <a:ln w="6350">
            <a:noFill/>
            <a:prstDash val="sysDot"/>
          </a:ln>
        </p:spPr>
        <p:txBody>
          <a:bodyPr wrap="none" rtlCol="0">
            <a:spAutoFit/>
          </a:bodyPr>
          <a:lstStyle/>
          <a:p>
            <a:r>
              <a:rPr lang="en-US" sz="800" i="1" dirty="0">
                <a:solidFill>
                  <a:schemeClr val="tx1">
                    <a:lumMod val="85000"/>
                    <a:lumOff val="15000"/>
                  </a:schemeClr>
                </a:solidFill>
                <a:latin typeface="Helvetica Light" panose="020B0403020202020204" pitchFamily="34" charset="0"/>
              </a:rPr>
              <a:t>Fuente : </a:t>
            </a:r>
            <a:r>
              <a:rPr lang="en-US" sz="800" i="1" dirty="0" err="1">
                <a:solidFill>
                  <a:schemeClr val="tx1">
                    <a:lumMod val="85000"/>
                    <a:lumOff val="15000"/>
                  </a:schemeClr>
                </a:solidFill>
                <a:latin typeface="Helvetica Light" panose="020B0403020202020204" pitchFamily="34" charset="0"/>
              </a:rPr>
              <a:t>Publisearch</a:t>
            </a:r>
            <a:r>
              <a:rPr lang="en-US" sz="800" i="1" dirty="0">
                <a:solidFill>
                  <a:schemeClr val="tx1">
                    <a:lumMod val="85000"/>
                    <a:lumOff val="15000"/>
                  </a:schemeClr>
                </a:solidFill>
                <a:latin typeface="Helvetica Light" panose="020B0403020202020204" pitchFamily="34" charset="0"/>
              </a:rPr>
              <a:t> – </a:t>
            </a:r>
            <a:r>
              <a:rPr lang="en-US" sz="800" i="1" dirty="0" err="1">
                <a:solidFill>
                  <a:schemeClr val="tx1">
                    <a:lumMod val="85000"/>
                    <a:lumOff val="15000"/>
                  </a:schemeClr>
                </a:solidFill>
                <a:latin typeface="Helvetica Light" panose="020B0403020202020204" pitchFamily="34" charset="0"/>
              </a:rPr>
              <a:t>junio</a:t>
            </a:r>
            <a:r>
              <a:rPr lang="en-US" sz="800" i="1" dirty="0">
                <a:solidFill>
                  <a:schemeClr val="tx1">
                    <a:lumMod val="85000"/>
                    <a:lumOff val="15000"/>
                  </a:schemeClr>
                </a:solidFill>
                <a:latin typeface="Helvetica Light" panose="020B0403020202020204" pitchFamily="34" charset="0"/>
              </a:rPr>
              <a:t> , 2024</a:t>
            </a:r>
          </a:p>
        </p:txBody>
      </p:sp>
    </p:spTree>
    <p:extLst>
      <p:ext uri="{BB962C8B-B14F-4D97-AF65-F5344CB8AC3E}">
        <p14:creationId xmlns:p14="http://schemas.microsoft.com/office/powerpoint/2010/main" val="1359472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4">
            <a:extLst>
              <a:ext uri="{FF2B5EF4-FFF2-40B4-BE49-F238E27FC236}">
                <a16:creationId xmlns:a16="http://schemas.microsoft.com/office/drawing/2014/main" id="{7C8ED1EF-AB94-4345-AE92-F039B8AB2D67}"/>
              </a:ext>
            </a:extLst>
          </p:cNvPr>
          <p:cNvSpPr/>
          <p:nvPr/>
        </p:nvSpPr>
        <p:spPr>
          <a:xfrm>
            <a:off x="0" y="0"/>
            <a:ext cx="12192000" cy="930476"/>
          </a:xfrm>
          <a:prstGeom prst="rect">
            <a:avLst/>
          </a:prstGeom>
          <a:solidFill>
            <a:schemeClr val="tx2"/>
          </a:solidFill>
        </p:spPr>
        <p:txBody>
          <a:bodyPr/>
          <a:lstStyle/>
          <a:p>
            <a:endParaRPr lang="en-CA" dirty="0">
              <a:solidFill>
                <a:schemeClr val="bg1"/>
              </a:solidFill>
            </a:endParaRPr>
          </a:p>
        </p:txBody>
      </p:sp>
      <p:sp>
        <p:nvSpPr>
          <p:cNvPr id="6" name="CuadroTexto 18">
            <a:extLst>
              <a:ext uri="{FF2B5EF4-FFF2-40B4-BE49-F238E27FC236}">
                <a16:creationId xmlns:a16="http://schemas.microsoft.com/office/drawing/2014/main" id="{F5220182-9C77-7E41-9C04-82268171844E}"/>
              </a:ext>
            </a:extLst>
          </p:cNvPr>
          <p:cNvSpPr txBox="1"/>
          <p:nvPr/>
        </p:nvSpPr>
        <p:spPr>
          <a:xfrm>
            <a:off x="264514" y="153301"/>
            <a:ext cx="11812121" cy="677108"/>
          </a:xfrm>
          <a:prstGeom prst="rect">
            <a:avLst/>
          </a:prstGeom>
          <a:noFill/>
        </p:spPr>
        <p:txBody>
          <a:bodyPr wrap="square" rtlCol="0">
            <a:spAutoFit/>
          </a:bodyPr>
          <a:lstStyle/>
          <a:p>
            <a:r>
              <a:rPr lang="es-GT" sz="3800" b="1" dirty="0">
                <a:solidFill>
                  <a:schemeClr val="bg1"/>
                </a:solidFill>
                <a:latin typeface="Helvetica Light" panose="020B0403020202020204"/>
              </a:rPr>
              <a:t>ACTIVIDAD COMPETITIVA</a:t>
            </a:r>
          </a:p>
        </p:txBody>
      </p:sp>
      <p:cxnSp>
        <p:nvCxnSpPr>
          <p:cNvPr id="19" name="Conector recto 3">
            <a:extLst>
              <a:ext uri="{FF2B5EF4-FFF2-40B4-BE49-F238E27FC236}">
                <a16:creationId xmlns:a16="http://schemas.microsoft.com/office/drawing/2014/main" id="{B86B23C7-0D0B-0147-8674-F4C41EFA3243}"/>
              </a:ext>
            </a:extLst>
          </p:cNvPr>
          <p:cNvCxnSpPr>
            <a:cxnSpLocks/>
          </p:cNvCxnSpPr>
          <p:nvPr/>
        </p:nvCxnSpPr>
        <p:spPr>
          <a:xfrm>
            <a:off x="1727447" y="6432929"/>
            <a:ext cx="79386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A001980F-EAF0-C64F-93FC-D3E6A90421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980" y="6342006"/>
            <a:ext cx="1046120" cy="357000"/>
          </a:xfrm>
          <a:prstGeom prst="rect">
            <a:avLst/>
          </a:prstGeom>
        </p:spPr>
      </p:pic>
      <p:pic>
        <p:nvPicPr>
          <p:cNvPr id="27" name="Picture 26">
            <a:extLst>
              <a:ext uri="{FF2B5EF4-FFF2-40B4-BE49-F238E27FC236}">
                <a16:creationId xmlns:a16="http://schemas.microsoft.com/office/drawing/2014/main" id="{6D00836C-3CC3-1642-BBC2-A3AB22F2FB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50642" y="6342006"/>
            <a:ext cx="1041621" cy="393756"/>
          </a:xfrm>
          <a:prstGeom prst="rect">
            <a:avLst/>
          </a:prstGeom>
        </p:spPr>
      </p:pic>
      <p:sp>
        <p:nvSpPr>
          <p:cNvPr id="36" name="TextBox 35">
            <a:extLst>
              <a:ext uri="{FF2B5EF4-FFF2-40B4-BE49-F238E27FC236}">
                <a16:creationId xmlns:a16="http://schemas.microsoft.com/office/drawing/2014/main" id="{426D096E-2FC2-8945-B042-15403DB1CAC7}"/>
              </a:ext>
            </a:extLst>
          </p:cNvPr>
          <p:cNvSpPr txBox="1"/>
          <p:nvPr/>
        </p:nvSpPr>
        <p:spPr>
          <a:xfrm>
            <a:off x="9915395" y="3528433"/>
            <a:ext cx="1667444" cy="1323439"/>
          </a:xfrm>
          <a:prstGeom prst="rect">
            <a:avLst/>
          </a:prstGeom>
          <a:noFill/>
        </p:spPr>
        <p:txBody>
          <a:bodyPr wrap="none" rtlCol="0">
            <a:spAutoFit/>
          </a:bodyPr>
          <a:lstStyle/>
          <a:p>
            <a:pPr algn="ctr"/>
            <a:r>
              <a:rPr lang="en-US" sz="4000" dirty="0">
                <a:latin typeface="Helvetica Light" panose="020B0403020202020204" pitchFamily="34" charset="0"/>
              </a:rPr>
              <a:t>$200K</a:t>
            </a:r>
          </a:p>
          <a:p>
            <a:pPr algn="ctr"/>
            <a:endParaRPr lang="en-US" sz="4000" dirty="0">
              <a:latin typeface="Helvetica Light" panose="020B0403020202020204" pitchFamily="34" charset="0"/>
            </a:endParaRPr>
          </a:p>
        </p:txBody>
      </p:sp>
      <p:sp>
        <p:nvSpPr>
          <p:cNvPr id="17" name="TextBox 16">
            <a:extLst>
              <a:ext uri="{FF2B5EF4-FFF2-40B4-BE49-F238E27FC236}">
                <a16:creationId xmlns:a16="http://schemas.microsoft.com/office/drawing/2014/main" id="{6DC1820C-8C08-43FA-AC17-5792325D06B8}"/>
              </a:ext>
            </a:extLst>
          </p:cNvPr>
          <p:cNvSpPr txBox="1"/>
          <p:nvPr/>
        </p:nvSpPr>
        <p:spPr>
          <a:xfrm>
            <a:off x="8777154" y="420734"/>
            <a:ext cx="3414846" cy="430887"/>
          </a:xfrm>
          <a:prstGeom prst="rect">
            <a:avLst/>
          </a:prstGeom>
          <a:noFill/>
        </p:spPr>
        <p:txBody>
          <a:bodyPr wrap="square">
            <a:spAutoFit/>
          </a:bodyPr>
          <a:lstStyle/>
          <a:p>
            <a:pPr algn="ctr"/>
            <a:r>
              <a:rPr lang="en-CA" sz="2200" dirty="0">
                <a:solidFill>
                  <a:schemeClr val="bg1"/>
                </a:solidFill>
                <a:latin typeface="Helvetica Light" panose="020B0403020202020204" pitchFamily="34" charset="0"/>
              </a:rPr>
              <a:t>enero-junio’24</a:t>
            </a:r>
          </a:p>
        </p:txBody>
      </p:sp>
      <p:sp>
        <p:nvSpPr>
          <p:cNvPr id="3" name="TextBox 2">
            <a:extLst>
              <a:ext uri="{FF2B5EF4-FFF2-40B4-BE49-F238E27FC236}">
                <a16:creationId xmlns:a16="http://schemas.microsoft.com/office/drawing/2014/main" id="{71FA95E1-5463-2C42-8E0B-8A2A0E131879}"/>
              </a:ext>
            </a:extLst>
          </p:cNvPr>
          <p:cNvSpPr txBox="1"/>
          <p:nvPr/>
        </p:nvSpPr>
        <p:spPr>
          <a:xfrm>
            <a:off x="486410" y="1446535"/>
            <a:ext cx="5878532" cy="369332"/>
          </a:xfrm>
          <a:prstGeom prst="rect">
            <a:avLst/>
          </a:prstGeom>
          <a:noFill/>
        </p:spPr>
        <p:txBody>
          <a:bodyPr wrap="none" rtlCol="0">
            <a:spAutoFit/>
          </a:bodyPr>
          <a:lstStyle/>
          <a:p>
            <a:r>
              <a:rPr lang="en-US" dirty="0">
                <a:latin typeface="Century Gothic" panose="020B0502020202020204" pitchFamily="34" charset="0"/>
              </a:rPr>
              <a:t>SOI CATEGORIA BANCOS : PRESTAMOS PARA AUTO</a:t>
            </a:r>
            <a:endParaRPr lang="en-HN" dirty="0">
              <a:latin typeface="Century Gothic" panose="020B0502020202020204" pitchFamily="34" charset="0"/>
            </a:endParaRPr>
          </a:p>
        </p:txBody>
      </p:sp>
      <p:sp>
        <p:nvSpPr>
          <p:cNvPr id="37" name="TextBox 36">
            <a:extLst>
              <a:ext uri="{FF2B5EF4-FFF2-40B4-BE49-F238E27FC236}">
                <a16:creationId xmlns:a16="http://schemas.microsoft.com/office/drawing/2014/main" id="{DA1D3315-E335-AE49-ACE3-F74C42F1B2C8}"/>
              </a:ext>
            </a:extLst>
          </p:cNvPr>
          <p:cNvSpPr txBox="1"/>
          <p:nvPr/>
        </p:nvSpPr>
        <p:spPr>
          <a:xfrm>
            <a:off x="4310465" y="1611543"/>
            <a:ext cx="646331" cy="369332"/>
          </a:xfrm>
          <a:prstGeom prst="rect">
            <a:avLst/>
          </a:prstGeom>
          <a:noFill/>
        </p:spPr>
        <p:txBody>
          <a:bodyPr wrap="none" rtlCol="0">
            <a:spAutoFit/>
          </a:bodyPr>
          <a:lstStyle/>
          <a:p>
            <a:r>
              <a:rPr lang="en-HN" dirty="0">
                <a:solidFill>
                  <a:schemeClr val="bg1"/>
                </a:solidFill>
                <a:latin typeface="Helvetica Light" panose="020B0403020202020204" pitchFamily="34" charset="0"/>
              </a:rPr>
              <a:t>48%</a:t>
            </a:r>
          </a:p>
        </p:txBody>
      </p:sp>
      <p:sp>
        <p:nvSpPr>
          <p:cNvPr id="38" name="TextBox 37">
            <a:extLst>
              <a:ext uri="{FF2B5EF4-FFF2-40B4-BE49-F238E27FC236}">
                <a16:creationId xmlns:a16="http://schemas.microsoft.com/office/drawing/2014/main" id="{E4480992-41CF-6347-B763-7556A1D087F2}"/>
              </a:ext>
            </a:extLst>
          </p:cNvPr>
          <p:cNvSpPr txBox="1"/>
          <p:nvPr/>
        </p:nvSpPr>
        <p:spPr>
          <a:xfrm>
            <a:off x="6316637" y="1638340"/>
            <a:ext cx="646331" cy="369332"/>
          </a:xfrm>
          <a:prstGeom prst="rect">
            <a:avLst/>
          </a:prstGeom>
          <a:noFill/>
        </p:spPr>
        <p:txBody>
          <a:bodyPr wrap="none" rtlCol="0">
            <a:spAutoFit/>
          </a:bodyPr>
          <a:lstStyle/>
          <a:p>
            <a:r>
              <a:rPr lang="en-HN" dirty="0">
                <a:solidFill>
                  <a:schemeClr val="bg1"/>
                </a:solidFill>
                <a:latin typeface="Helvetica Light" panose="020B0403020202020204" pitchFamily="34" charset="0"/>
              </a:rPr>
              <a:t>23%</a:t>
            </a:r>
          </a:p>
        </p:txBody>
      </p:sp>
      <p:sp>
        <p:nvSpPr>
          <p:cNvPr id="39" name="TextBox 38">
            <a:extLst>
              <a:ext uri="{FF2B5EF4-FFF2-40B4-BE49-F238E27FC236}">
                <a16:creationId xmlns:a16="http://schemas.microsoft.com/office/drawing/2014/main" id="{0897547A-2A45-B44A-925E-13EA8E917433}"/>
              </a:ext>
            </a:extLst>
          </p:cNvPr>
          <p:cNvSpPr txBox="1"/>
          <p:nvPr/>
        </p:nvSpPr>
        <p:spPr>
          <a:xfrm>
            <a:off x="8783268" y="1611543"/>
            <a:ext cx="646331" cy="369332"/>
          </a:xfrm>
          <a:prstGeom prst="rect">
            <a:avLst/>
          </a:prstGeom>
          <a:noFill/>
        </p:spPr>
        <p:txBody>
          <a:bodyPr wrap="none" rtlCol="0">
            <a:spAutoFit/>
          </a:bodyPr>
          <a:lstStyle/>
          <a:p>
            <a:r>
              <a:rPr lang="en-HN" dirty="0">
                <a:solidFill>
                  <a:schemeClr val="bg1"/>
                </a:solidFill>
                <a:latin typeface="Helvetica Light" panose="020B0403020202020204" pitchFamily="34" charset="0"/>
              </a:rPr>
              <a:t>16%</a:t>
            </a:r>
          </a:p>
        </p:txBody>
      </p:sp>
      <p:sp>
        <p:nvSpPr>
          <p:cNvPr id="40" name="TextBox 39">
            <a:extLst>
              <a:ext uri="{FF2B5EF4-FFF2-40B4-BE49-F238E27FC236}">
                <a16:creationId xmlns:a16="http://schemas.microsoft.com/office/drawing/2014/main" id="{02C70227-67A3-5446-B40D-C9CB1678FF8E}"/>
              </a:ext>
            </a:extLst>
          </p:cNvPr>
          <p:cNvSpPr txBox="1"/>
          <p:nvPr/>
        </p:nvSpPr>
        <p:spPr>
          <a:xfrm>
            <a:off x="8795049" y="3715117"/>
            <a:ext cx="646331" cy="369332"/>
          </a:xfrm>
          <a:prstGeom prst="rect">
            <a:avLst/>
          </a:prstGeom>
          <a:noFill/>
        </p:spPr>
        <p:txBody>
          <a:bodyPr wrap="none" rtlCol="0">
            <a:spAutoFit/>
          </a:bodyPr>
          <a:lstStyle/>
          <a:p>
            <a:r>
              <a:rPr lang="en-HN" dirty="0">
                <a:solidFill>
                  <a:schemeClr val="bg1"/>
                </a:solidFill>
                <a:latin typeface="Helvetica Light" panose="020B0403020202020204" pitchFamily="34" charset="0"/>
              </a:rPr>
              <a:t>13%</a:t>
            </a:r>
          </a:p>
        </p:txBody>
      </p:sp>
      <p:sp>
        <p:nvSpPr>
          <p:cNvPr id="8" name="TextBox 7">
            <a:extLst>
              <a:ext uri="{FF2B5EF4-FFF2-40B4-BE49-F238E27FC236}">
                <a16:creationId xmlns:a16="http://schemas.microsoft.com/office/drawing/2014/main" id="{CC844581-D05E-F716-4CDC-B1BECDF7109D}"/>
              </a:ext>
            </a:extLst>
          </p:cNvPr>
          <p:cNvSpPr txBox="1"/>
          <p:nvPr/>
        </p:nvSpPr>
        <p:spPr>
          <a:xfrm>
            <a:off x="7693198" y="1703876"/>
            <a:ext cx="821059" cy="307777"/>
          </a:xfrm>
          <a:prstGeom prst="rect">
            <a:avLst/>
          </a:prstGeom>
          <a:noFill/>
        </p:spPr>
        <p:txBody>
          <a:bodyPr wrap="none" rtlCol="0">
            <a:spAutoFit/>
          </a:bodyPr>
          <a:lstStyle/>
          <a:p>
            <a:r>
              <a:rPr lang="en-HN" sz="1400" b="1" dirty="0">
                <a:solidFill>
                  <a:schemeClr val="bg1"/>
                </a:solidFill>
                <a:latin typeface="HELVETICA LIGHT" panose="020B0403020202020204" pitchFamily="34" charset="0"/>
              </a:rPr>
              <a:t>$116.8k</a:t>
            </a:r>
          </a:p>
        </p:txBody>
      </p:sp>
      <p:sp>
        <p:nvSpPr>
          <p:cNvPr id="9" name="TextBox 8">
            <a:extLst>
              <a:ext uri="{FF2B5EF4-FFF2-40B4-BE49-F238E27FC236}">
                <a16:creationId xmlns:a16="http://schemas.microsoft.com/office/drawing/2014/main" id="{2C5E8B57-8254-1D22-9FB2-002E60BDB97D}"/>
              </a:ext>
            </a:extLst>
          </p:cNvPr>
          <p:cNvSpPr txBox="1"/>
          <p:nvPr/>
        </p:nvSpPr>
        <p:spPr>
          <a:xfrm>
            <a:off x="8893389" y="1712557"/>
            <a:ext cx="622286" cy="307777"/>
          </a:xfrm>
          <a:prstGeom prst="rect">
            <a:avLst/>
          </a:prstGeom>
          <a:noFill/>
        </p:spPr>
        <p:txBody>
          <a:bodyPr wrap="none" rtlCol="0">
            <a:spAutoFit/>
          </a:bodyPr>
          <a:lstStyle/>
          <a:p>
            <a:pPr algn="r"/>
            <a:r>
              <a:rPr lang="en-HN" sz="1400" b="1" dirty="0">
                <a:solidFill>
                  <a:schemeClr val="bg1"/>
                </a:solidFill>
                <a:latin typeface="HELVETICA LIGHT" panose="020B0403020202020204" pitchFamily="34" charset="0"/>
              </a:rPr>
              <a:t>$9.9k</a:t>
            </a:r>
          </a:p>
        </p:txBody>
      </p:sp>
      <p:sp>
        <p:nvSpPr>
          <p:cNvPr id="10" name="TextBox 9">
            <a:extLst>
              <a:ext uri="{FF2B5EF4-FFF2-40B4-BE49-F238E27FC236}">
                <a16:creationId xmlns:a16="http://schemas.microsoft.com/office/drawing/2014/main" id="{AB3805FE-F5F2-BAB0-49C2-F1035FF07DAF}"/>
              </a:ext>
            </a:extLst>
          </p:cNvPr>
          <p:cNvSpPr txBox="1"/>
          <p:nvPr/>
        </p:nvSpPr>
        <p:spPr>
          <a:xfrm>
            <a:off x="8837934" y="4154481"/>
            <a:ext cx="622286" cy="307777"/>
          </a:xfrm>
          <a:prstGeom prst="rect">
            <a:avLst/>
          </a:prstGeom>
          <a:noFill/>
        </p:spPr>
        <p:txBody>
          <a:bodyPr wrap="none" rtlCol="0">
            <a:spAutoFit/>
          </a:bodyPr>
          <a:lstStyle/>
          <a:p>
            <a:pPr algn="r"/>
            <a:r>
              <a:rPr lang="en-HN" sz="1400" b="1" dirty="0">
                <a:solidFill>
                  <a:schemeClr val="bg1"/>
                </a:solidFill>
                <a:latin typeface="HELVETICA LIGHT" panose="020B0403020202020204" pitchFamily="34" charset="0"/>
              </a:rPr>
              <a:t>$5.8k</a:t>
            </a:r>
          </a:p>
        </p:txBody>
      </p:sp>
      <p:sp>
        <p:nvSpPr>
          <p:cNvPr id="7" name="TextBox 6">
            <a:extLst>
              <a:ext uri="{FF2B5EF4-FFF2-40B4-BE49-F238E27FC236}">
                <a16:creationId xmlns:a16="http://schemas.microsoft.com/office/drawing/2014/main" id="{AF2FEC56-4DFA-A844-CB2B-1D61ABB124AC}"/>
              </a:ext>
            </a:extLst>
          </p:cNvPr>
          <p:cNvSpPr txBox="1"/>
          <p:nvPr/>
        </p:nvSpPr>
        <p:spPr>
          <a:xfrm>
            <a:off x="8221410" y="1848391"/>
            <a:ext cx="671979" cy="307777"/>
          </a:xfrm>
          <a:prstGeom prst="rect">
            <a:avLst/>
          </a:prstGeom>
          <a:noFill/>
        </p:spPr>
        <p:txBody>
          <a:bodyPr wrap="none" rtlCol="0">
            <a:spAutoFit/>
          </a:bodyPr>
          <a:lstStyle/>
          <a:p>
            <a:r>
              <a:rPr lang="en-HN" sz="1400" b="1" dirty="0">
                <a:solidFill>
                  <a:schemeClr val="bg1"/>
                </a:solidFill>
                <a:latin typeface="HELVETICA LIGHT" panose="020B0403020202020204" pitchFamily="34" charset="0"/>
              </a:rPr>
              <a:t>$117k</a:t>
            </a:r>
          </a:p>
        </p:txBody>
      </p:sp>
      <p:sp>
        <p:nvSpPr>
          <p:cNvPr id="11" name="TextBox 10">
            <a:extLst>
              <a:ext uri="{FF2B5EF4-FFF2-40B4-BE49-F238E27FC236}">
                <a16:creationId xmlns:a16="http://schemas.microsoft.com/office/drawing/2014/main" id="{0F542C05-FF71-3F15-AABD-A8933FAF17BC}"/>
              </a:ext>
            </a:extLst>
          </p:cNvPr>
          <p:cNvSpPr txBox="1"/>
          <p:nvPr/>
        </p:nvSpPr>
        <p:spPr>
          <a:xfrm>
            <a:off x="8918521" y="1843280"/>
            <a:ext cx="572593" cy="307777"/>
          </a:xfrm>
          <a:prstGeom prst="rect">
            <a:avLst/>
          </a:prstGeom>
          <a:noFill/>
        </p:spPr>
        <p:txBody>
          <a:bodyPr wrap="none" rtlCol="0">
            <a:spAutoFit/>
          </a:bodyPr>
          <a:lstStyle/>
          <a:p>
            <a:r>
              <a:rPr lang="en-HN" sz="1400" b="1" dirty="0">
                <a:solidFill>
                  <a:schemeClr val="bg1"/>
                </a:solidFill>
                <a:latin typeface="HELVETICA LIGHT" panose="020B0403020202020204" pitchFamily="34" charset="0"/>
              </a:rPr>
              <a:t>$10k</a:t>
            </a:r>
          </a:p>
        </p:txBody>
      </p:sp>
      <p:sp>
        <p:nvSpPr>
          <p:cNvPr id="2" name="CuadroTexto 1">
            <a:extLst>
              <a:ext uri="{FF2B5EF4-FFF2-40B4-BE49-F238E27FC236}">
                <a16:creationId xmlns:a16="http://schemas.microsoft.com/office/drawing/2014/main" id="{AA7029DA-AEBF-5044-B807-DEAF781E2938}"/>
              </a:ext>
            </a:extLst>
          </p:cNvPr>
          <p:cNvSpPr txBox="1"/>
          <p:nvPr/>
        </p:nvSpPr>
        <p:spPr>
          <a:xfrm>
            <a:off x="9421601" y="2048048"/>
            <a:ext cx="2655033" cy="1384995"/>
          </a:xfrm>
          <a:prstGeom prst="rect">
            <a:avLst/>
          </a:prstGeom>
          <a:noFill/>
        </p:spPr>
        <p:txBody>
          <a:bodyPr wrap="square" rtlCol="0">
            <a:spAutoFit/>
          </a:bodyPr>
          <a:lstStyle/>
          <a:p>
            <a:pPr algn="ctr"/>
            <a:r>
              <a:rPr lang="es-HN" sz="1400" dirty="0">
                <a:latin typeface="Century Gothic" panose="020B0502020202020204" pitchFamily="34" charset="0"/>
              </a:rPr>
              <a:t>La inversión publicitaria destinada a la comunicación de préstamos para autos realizada por los diferentes grupos financieros, suma</a:t>
            </a:r>
          </a:p>
        </p:txBody>
      </p:sp>
      <mc:AlternateContent xmlns:mc="http://schemas.openxmlformats.org/markup-compatibility/2006" xmlns:cx1="http://schemas.microsoft.com/office/drawing/2015/9/8/chartex">
        <mc:Choice Requires="cx1">
          <p:graphicFrame>
            <p:nvGraphicFramePr>
              <p:cNvPr id="22" name="Gráfico 21">
                <a:extLst>
                  <a:ext uri="{FF2B5EF4-FFF2-40B4-BE49-F238E27FC236}">
                    <a16:creationId xmlns:a16="http://schemas.microsoft.com/office/drawing/2014/main" id="{4B2EC494-5173-ED47-8D05-AB57608463DF}"/>
                  </a:ext>
                </a:extLst>
              </p:cNvPr>
              <p:cNvGraphicFramePr/>
              <p:nvPr>
                <p:extLst>
                  <p:ext uri="{D42A27DB-BD31-4B8C-83A1-F6EECF244321}">
                    <p14:modId xmlns:p14="http://schemas.microsoft.com/office/powerpoint/2010/main" val="688545912"/>
                  </p:ext>
                </p:extLst>
              </p:nvPr>
            </p:nvGraphicFramePr>
            <p:xfrm>
              <a:off x="486408" y="1904603"/>
              <a:ext cx="8800688" cy="2590800"/>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22" name="Gráfico 21">
                <a:extLst>
                  <a:ext uri="{FF2B5EF4-FFF2-40B4-BE49-F238E27FC236}">
                    <a16:creationId xmlns:a16="http://schemas.microsoft.com/office/drawing/2014/main" id="{4B2EC494-5173-ED47-8D05-AB57608463DF}"/>
                  </a:ext>
                </a:extLst>
              </p:cNvPr>
              <p:cNvPicPr>
                <a:picLocks noGrp="1" noRot="1" noChangeAspect="1" noMove="1" noResize="1" noEditPoints="1" noAdjustHandles="1" noChangeArrowheads="1" noChangeShapeType="1"/>
              </p:cNvPicPr>
              <p:nvPr/>
            </p:nvPicPr>
            <p:blipFill>
              <a:blip r:embed="rId6"/>
              <a:stretch>
                <a:fillRect/>
              </a:stretch>
            </p:blipFill>
            <p:spPr>
              <a:xfrm>
                <a:off x="486408" y="1904603"/>
                <a:ext cx="8800688" cy="2590800"/>
              </a:xfrm>
              <a:prstGeom prst="rect">
                <a:avLst/>
              </a:prstGeom>
            </p:spPr>
          </p:pic>
        </mc:Fallback>
      </mc:AlternateContent>
      <p:sp>
        <p:nvSpPr>
          <p:cNvPr id="24" name="CuadroTexto 23">
            <a:extLst>
              <a:ext uri="{FF2B5EF4-FFF2-40B4-BE49-F238E27FC236}">
                <a16:creationId xmlns:a16="http://schemas.microsoft.com/office/drawing/2014/main" id="{9FE0FD9F-89B5-E347-993F-A76B1AD3D228}"/>
              </a:ext>
            </a:extLst>
          </p:cNvPr>
          <p:cNvSpPr txBox="1"/>
          <p:nvPr/>
        </p:nvSpPr>
        <p:spPr>
          <a:xfrm>
            <a:off x="718778" y="5403714"/>
            <a:ext cx="11357856" cy="1015663"/>
          </a:xfrm>
          <a:prstGeom prst="rect">
            <a:avLst/>
          </a:prstGeom>
          <a:noFill/>
        </p:spPr>
        <p:txBody>
          <a:bodyPr wrap="square" rtlCol="0">
            <a:spAutoFit/>
          </a:bodyPr>
          <a:lstStyle/>
          <a:p>
            <a:pPr algn="ctr"/>
            <a:r>
              <a:rPr lang="es-HN" sz="1200" dirty="0">
                <a:latin typeface="Helvetica Light" panose="020B0403020202020204" pitchFamily="34" charset="0"/>
              </a:rPr>
              <a:t>En el acumulado del primer semestre de 2024, BAC se destaca como el líder en el segmento de préstamos para auto, con una participación dominante del 87% en el SOI. Esta notable cuota de mercado resalta la fortaleza de BAC frente a sus competidores y subraya su éxito en la captación de clientes en este segmento.</a:t>
            </a:r>
          </a:p>
          <a:p>
            <a:pPr algn="ctr"/>
            <a:r>
              <a:rPr lang="es-HN" sz="1200" dirty="0">
                <a:latin typeface="Helvetica Light" panose="020B0403020202020204" pitchFamily="34" charset="0"/>
              </a:rPr>
              <a:t>Davivienda ocupa el segundo lugar con una participación del 9%, evidenciando una presencia significativa pero con una diferencia considerable respecto al líder del mercado. En la tercera posición, tanto Banpais como Atlántida comparten el 2% del mercado, cada uno, lo que refleja una menor influencia comparativa en este segmento durante el primer semestre.</a:t>
            </a:r>
          </a:p>
        </p:txBody>
      </p:sp>
      <p:pic>
        <p:nvPicPr>
          <p:cNvPr id="13" name="Imagen 12">
            <a:extLst>
              <a:ext uri="{FF2B5EF4-FFF2-40B4-BE49-F238E27FC236}">
                <a16:creationId xmlns:a16="http://schemas.microsoft.com/office/drawing/2014/main" id="{A25AD7BF-22A8-1345-A047-0D9383DA4DAD}"/>
              </a:ext>
            </a:extLst>
          </p:cNvPr>
          <p:cNvPicPr>
            <a:picLocks noChangeAspect="1"/>
          </p:cNvPicPr>
          <p:nvPr/>
        </p:nvPicPr>
        <p:blipFill>
          <a:blip r:embed="rId7"/>
          <a:stretch>
            <a:fillRect/>
          </a:stretch>
        </p:blipFill>
        <p:spPr>
          <a:xfrm>
            <a:off x="564029" y="1737853"/>
            <a:ext cx="8153400" cy="3644900"/>
          </a:xfrm>
          <a:prstGeom prst="rect">
            <a:avLst/>
          </a:prstGeom>
        </p:spPr>
      </p:pic>
      <p:sp>
        <p:nvSpPr>
          <p:cNvPr id="28" name="TextBox 20">
            <a:extLst>
              <a:ext uri="{FF2B5EF4-FFF2-40B4-BE49-F238E27FC236}">
                <a16:creationId xmlns:a16="http://schemas.microsoft.com/office/drawing/2014/main" id="{FA33E033-8704-E04A-ACD3-DEBF3EF9D3A3}"/>
              </a:ext>
            </a:extLst>
          </p:cNvPr>
          <p:cNvSpPr txBox="1"/>
          <p:nvPr/>
        </p:nvSpPr>
        <p:spPr>
          <a:xfrm>
            <a:off x="5428413" y="6538884"/>
            <a:ext cx="1776448" cy="215444"/>
          </a:xfrm>
          <a:prstGeom prst="rect">
            <a:avLst/>
          </a:prstGeom>
          <a:noFill/>
          <a:ln w="6350">
            <a:noFill/>
            <a:prstDash val="sysDot"/>
          </a:ln>
        </p:spPr>
        <p:txBody>
          <a:bodyPr wrap="none" rtlCol="0">
            <a:spAutoFit/>
          </a:bodyPr>
          <a:lstStyle/>
          <a:p>
            <a:r>
              <a:rPr lang="en-US" sz="800" i="1" dirty="0">
                <a:solidFill>
                  <a:schemeClr val="tx1">
                    <a:lumMod val="85000"/>
                    <a:lumOff val="15000"/>
                  </a:schemeClr>
                </a:solidFill>
                <a:latin typeface="Helvetica Light" panose="020B0403020202020204" pitchFamily="34" charset="0"/>
              </a:rPr>
              <a:t>Fuente : </a:t>
            </a:r>
            <a:r>
              <a:rPr lang="en-US" sz="800" i="1" dirty="0" err="1">
                <a:solidFill>
                  <a:schemeClr val="tx1">
                    <a:lumMod val="85000"/>
                    <a:lumOff val="15000"/>
                  </a:schemeClr>
                </a:solidFill>
                <a:latin typeface="Helvetica Light" panose="020B0403020202020204" pitchFamily="34" charset="0"/>
              </a:rPr>
              <a:t>Publisearch</a:t>
            </a:r>
            <a:r>
              <a:rPr lang="en-US" sz="800" i="1" dirty="0">
                <a:solidFill>
                  <a:schemeClr val="tx1">
                    <a:lumMod val="85000"/>
                    <a:lumOff val="15000"/>
                  </a:schemeClr>
                </a:solidFill>
                <a:latin typeface="Helvetica Light" panose="020B0403020202020204" pitchFamily="34" charset="0"/>
              </a:rPr>
              <a:t> – </a:t>
            </a:r>
            <a:r>
              <a:rPr lang="en-US" sz="800" i="1" dirty="0" err="1">
                <a:solidFill>
                  <a:schemeClr val="tx1">
                    <a:lumMod val="85000"/>
                    <a:lumOff val="15000"/>
                  </a:schemeClr>
                </a:solidFill>
                <a:latin typeface="Helvetica Light" panose="020B0403020202020204" pitchFamily="34" charset="0"/>
              </a:rPr>
              <a:t>junio</a:t>
            </a:r>
            <a:r>
              <a:rPr lang="en-US" sz="800" i="1" dirty="0">
                <a:solidFill>
                  <a:schemeClr val="tx1">
                    <a:lumMod val="85000"/>
                    <a:lumOff val="15000"/>
                  </a:schemeClr>
                </a:solidFill>
                <a:latin typeface="Helvetica Light" panose="020B0403020202020204" pitchFamily="34" charset="0"/>
              </a:rPr>
              <a:t> , 2024</a:t>
            </a:r>
          </a:p>
        </p:txBody>
      </p:sp>
    </p:spTree>
    <p:extLst>
      <p:ext uri="{BB962C8B-B14F-4D97-AF65-F5344CB8AC3E}">
        <p14:creationId xmlns:p14="http://schemas.microsoft.com/office/powerpoint/2010/main" val="4014335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Chart 11">
            <a:extLst>
              <a:ext uri="{FF2B5EF4-FFF2-40B4-BE49-F238E27FC236}">
                <a16:creationId xmlns:a16="http://schemas.microsoft.com/office/drawing/2014/main" id="{2FE6E825-B9E1-2C41-A178-17E0BC11EED3}"/>
              </a:ext>
            </a:extLst>
          </p:cNvPr>
          <p:cNvGraphicFramePr/>
          <p:nvPr>
            <p:extLst>
              <p:ext uri="{D42A27DB-BD31-4B8C-83A1-F6EECF244321}">
                <p14:modId xmlns:p14="http://schemas.microsoft.com/office/powerpoint/2010/main" val="2844622863"/>
              </p:ext>
            </p:extLst>
          </p:nvPr>
        </p:nvGraphicFramePr>
        <p:xfrm>
          <a:off x="6678555" y="3832411"/>
          <a:ext cx="5098043" cy="10652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Chart 11">
            <a:extLst>
              <a:ext uri="{FF2B5EF4-FFF2-40B4-BE49-F238E27FC236}">
                <a16:creationId xmlns:a16="http://schemas.microsoft.com/office/drawing/2014/main" id="{04489CFF-D8A4-D049-942E-87BEBD70E723}"/>
              </a:ext>
            </a:extLst>
          </p:cNvPr>
          <p:cNvGraphicFramePr/>
          <p:nvPr>
            <p:extLst>
              <p:ext uri="{D42A27DB-BD31-4B8C-83A1-F6EECF244321}">
                <p14:modId xmlns:p14="http://schemas.microsoft.com/office/powerpoint/2010/main" val="3800593233"/>
              </p:ext>
            </p:extLst>
          </p:nvPr>
        </p:nvGraphicFramePr>
        <p:xfrm>
          <a:off x="6688564" y="2944178"/>
          <a:ext cx="5098043" cy="1065275"/>
        </p:xfrm>
        <a:graphic>
          <a:graphicData uri="http://schemas.openxmlformats.org/drawingml/2006/chart">
            <c:chart xmlns:c="http://schemas.openxmlformats.org/drawingml/2006/chart" xmlns:r="http://schemas.openxmlformats.org/officeDocument/2006/relationships" r:id="rId4"/>
          </a:graphicData>
        </a:graphic>
      </p:graphicFrame>
      <p:sp>
        <p:nvSpPr>
          <p:cNvPr id="59" name="AutoShape 4">
            <a:extLst>
              <a:ext uri="{FF2B5EF4-FFF2-40B4-BE49-F238E27FC236}">
                <a16:creationId xmlns:a16="http://schemas.microsoft.com/office/drawing/2014/main" id="{BE5638E6-91B0-4925-97DD-AA3D09BC4E3B}"/>
              </a:ext>
            </a:extLst>
          </p:cNvPr>
          <p:cNvSpPr/>
          <p:nvPr/>
        </p:nvSpPr>
        <p:spPr>
          <a:xfrm>
            <a:off x="0" y="0"/>
            <a:ext cx="12192000" cy="930476"/>
          </a:xfrm>
          <a:prstGeom prst="rect">
            <a:avLst/>
          </a:prstGeom>
          <a:solidFill>
            <a:srgbClr val="C00000"/>
          </a:solidFill>
          <a:ln>
            <a:noFill/>
          </a:ln>
        </p:spPr>
        <p:txBody>
          <a:bodyPr/>
          <a:lstStyle/>
          <a:p>
            <a:endParaRPr lang="en-CA" dirty="0"/>
          </a:p>
        </p:txBody>
      </p:sp>
      <p:sp>
        <p:nvSpPr>
          <p:cNvPr id="60" name="Title 1">
            <a:extLst>
              <a:ext uri="{FF2B5EF4-FFF2-40B4-BE49-F238E27FC236}">
                <a16:creationId xmlns:a16="http://schemas.microsoft.com/office/drawing/2014/main" id="{0A66ED16-C8CB-4D53-BD6C-72384C1FA60F}"/>
              </a:ext>
            </a:extLst>
          </p:cNvPr>
          <p:cNvSpPr txBox="1">
            <a:spLocks/>
          </p:cNvSpPr>
          <p:nvPr/>
        </p:nvSpPr>
        <p:spPr>
          <a:xfrm>
            <a:off x="413995" y="-1161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latin typeface="Helvetica Light" panose="020B0403020202020204" pitchFamily="34" charset="0"/>
              </a:rPr>
              <a:t>BAC</a:t>
            </a:r>
          </a:p>
        </p:txBody>
      </p:sp>
      <p:sp>
        <p:nvSpPr>
          <p:cNvPr id="31" name="Title 1">
            <a:extLst>
              <a:ext uri="{FF2B5EF4-FFF2-40B4-BE49-F238E27FC236}">
                <a16:creationId xmlns:a16="http://schemas.microsoft.com/office/drawing/2014/main" id="{EBA5EEB3-AA6F-4FEC-8E49-E4E34AE870AF}"/>
              </a:ext>
            </a:extLst>
          </p:cNvPr>
          <p:cNvSpPr>
            <a:spLocks noGrp="1"/>
          </p:cNvSpPr>
          <p:nvPr>
            <p:ph type="title"/>
          </p:nvPr>
        </p:nvSpPr>
        <p:spPr>
          <a:xfrm>
            <a:off x="8130328" y="-171893"/>
            <a:ext cx="4061672" cy="1325563"/>
          </a:xfrm>
        </p:spPr>
        <p:txBody>
          <a:bodyPr>
            <a:normAutofit/>
          </a:bodyPr>
          <a:lstStyle/>
          <a:p>
            <a:pPr algn="r"/>
            <a:r>
              <a:rPr lang="en-US" sz="2000" b="1" dirty="0" err="1">
                <a:solidFill>
                  <a:schemeClr val="bg1"/>
                </a:solidFill>
                <a:latin typeface="Helvetica Light" panose="020B0403020202020204" pitchFamily="34" charset="0"/>
              </a:rPr>
              <a:t>Estra</a:t>
            </a:r>
            <a:r>
              <a:rPr lang="en-US" sz="2000" b="1" dirty="0" err="1">
                <a:solidFill>
                  <a:schemeClr val="bg1"/>
                </a:solidFill>
                <a:latin typeface="Helvetica Light" panose="020B0403020202020204"/>
              </a:rPr>
              <a:t>t</a:t>
            </a:r>
            <a:r>
              <a:rPr lang="en-CA" sz="2000" b="1" i="0" dirty="0">
                <a:solidFill>
                  <a:schemeClr val="bg1"/>
                </a:solidFill>
                <a:effectLst/>
                <a:latin typeface="Helvetica Light" panose="020B0403020202020204"/>
              </a:rPr>
              <a:t>é</a:t>
            </a:r>
            <a:r>
              <a:rPr lang="en-US" sz="2000" b="1" dirty="0" err="1">
                <a:solidFill>
                  <a:schemeClr val="bg1"/>
                </a:solidFill>
                <a:latin typeface="Helvetica Light" panose="020B0403020202020204" pitchFamily="34" charset="0"/>
              </a:rPr>
              <a:t>gia</a:t>
            </a:r>
            <a:r>
              <a:rPr lang="en-US" sz="2000" b="1" dirty="0">
                <a:solidFill>
                  <a:schemeClr val="bg1"/>
                </a:solidFill>
                <a:latin typeface="Helvetica Light" panose="020B0403020202020204" pitchFamily="34" charset="0"/>
              </a:rPr>
              <a:t> de </a:t>
            </a:r>
            <a:r>
              <a:rPr lang="en-US" sz="2000" b="1" dirty="0" err="1">
                <a:solidFill>
                  <a:schemeClr val="bg1"/>
                </a:solidFill>
                <a:latin typeface="Helvetica Light" panose="020B0403020202020204" pitchFamily="34" charset="0"/>
              </a:rPr>
              <a:t>Medios</a:t>
            </a:r>
            <a:endParaRPr lang="en-US" sz="3000" b="1" dirty="0">
              <a:solidFill>
                <a:schemeClr val="bg1"/>
              </a:solidFill>
              <a:latin typeface="Helvetica Light" panose="020B0403020202020204" pitchFamily="34" charset="0"/>
            </a:endParaRPr>
          </a:p>
        </p:txBody>
      </p:sp>
      <p:cxnSp>
        <p:nvCxnSpPr>
          <p:cNvPr id="28" name="Straight Connector 27">
            <a:extLst>
              <a:ext uri="{FF2B5EF4-FFF2-40B4-BE49-F238E27FC236}">
                <a16:creationId xmlns:a16="http://schemas.microsoft.com/office/drawing/2014/main" id="{127CC5A6-4D85-8448-B52E-6D5A0B472582}"/>
              </a:ext>
            </a:extLst>
          </p:cNvPr>
          <p:cNvCxnSpPr>
            <a:cxnSpLocks/>
          </p:cNvCxnSpPr>
          <p:nvPr/>
        </p:nvCxnSpPr>
        <p:spPr>
          <a:xfrm>
            <a:off x="3470022" y="-12406"/>
            <a:ext cx="0" cy="10349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8E99B6E-927D-BF4D-950D-CFD821CCD1DA}"/>
              </a:ext>
            </a:extLst>
          </p:cNvPr>
          <p:cNvSpPr txBox="1"/>
          <p:nvPr/>
        </p:nvSpPr>
        <p:spPr>
          <a:xfrm>
            <a:off x="6087399" y="926323"/>
            <a:ext cx="5807868" cy="2154436"/>
          </a:xfrm>
          <a:prstGeom prst="rect">
            <a:avLst/>
          </a:prstGeom>
          <a:noFill/>
        </p:spPr>
        <p:txBody>
          <a:bodyPr wrap="square" rtlCol="0">
            <a:spAutoFit/>
          </a:bodyPr>
          <a:lstStyle/>
          <a:p>
            <a:r>
              <a:rPr lang="es-HN" sz="1400" b="1" dirty="0">
                <a:latin typeface="HELVETICA LIGHT" panose="020B0403020202020204" pitchFamily="34" charset="0"/>
              </a:rPr>
              <a:t>BAC</a:t>
            </a:r>
            <a:r>
              <a:rPr lang="es-HN" sz="1200" dirty="0">
                <a:latin typeface="Helvetica Light" panose="020B0403020202020204" pitchFamily="34" charset="0"/>
              </a:rPr>
              <a:t> lidera la actividad publicitaria en el segmento de préstamos automotrices, con una inversión que ha aumentado en un  386% en comparación con el mismo período del año anterior.</a:t>
            </a:r>
          </a:p>
          <a:p>
            <a:pPr marL="171450" indent="-171450">
              <a:buFont typeface="Arial" panose="020B0604020202020204" pitchFamily="34" charset="0"/>
              <a:buChar char="•"/>
            </a:pPr>
            <a:r>
              <a:rPr lang="es-HN" sz="1200" dirty="0">
                <a:latin typeface="Helvetica Light" panose="020B0403020202020204" pitchFamily="34" charset="0"/>
              </a:rPr>
              <a:t>Su mayor pico en actividad se observa a inicios de año, con la extensión de la campaña de Fin de Año 2023, que se prolonga durante los primeros meses de 2024. En mayo, BAC lanzó el Auto Fest, y en junio presentó la campaña de medio año, consolidando su presencia en el mercado.</a:t>
            </a:r>
          </a:p>
          <a:p>
            <a:pPr marL="171450" indent="-171450">
              <a:buFont typeface="Arial" panose="020B0604020202020204" pitchFamily="34" charset="0"/>
              <a:buChar char="•"/>
            </a:pPr>
            <a:r>
              <a:rPr lang="es-HN" sz="1200" dirty="0">
                <a:latin typeface="Helvetica Light" panose="020B0403020202020204" pitchFamily="34" charset="0"/>
              </a:rPr>
              <a:t>En cuanto al mix de medios, la televisión sigue siendo el principal canal, representando el 84% del presupuesto publicitario. La radio y la prensa complementan la estrategia, con un 9% y un 7% de participación respectivamente</a:t>
            </a:r>
          </a:p>
        </p:txBody>
      </p:sp>
      <p:graphicFrame>
        <p:nvGraphicFramePr>
          <p:cNvPr id="72" name="Table 10">
            <a:extLst>
              <a:ext uri="{FF2B5EF4-FFF2-40B4-BE49-F238E27FC236}">
                <a16:creationId xmlns:a16="http://schemas.microsoft.com/office/drawing/2014/main" id="{E4C1E130-A533-574B-AA1B-735DDCB5F68F}"/>
              </a:ext>
            </a:extLst>
          </p:cNvPr>
          <p:cNvGraphicFramePr>
            <a:graphicFrameLocks noGrp="1"/>
          </p:cNvGraphicFramePr>
          <p:nvPr>
            <p:extLst>
              <p:ext uri="{D42A27DB-BD31-4B8C-83A1-F6EECF244321}">
                <p14:modId xmlns:p14="http://schemas.microsoft.com/office/powerpoint/2010/main" val="983665401"/>
              </p:ext>
            </p:extLst>
          </p:nvPr>
        </p:nvGraphicFramePr>
        <p:xfrm>
          <a:off x="7012093" y="3190005"/>
          <a:ext cx="1285701" cy="290140"/>
        </p:xfrm>
        <a:graphic>
          <a:graphicData uri="http://schemas.openxmlformats.org/drawingml/2006/table">
            <a:tbl>
              <a:tblPr firstRow="1" bandRow="1">
                <a:tableStyleId>{5C22544A-7EE6-4342-B048-85BDC9FD1C3A}</a:tableStyleId>
              </a:tblPr>
              <a:tblGrid>
                <a:gridCol w="528955">
                  <a:extLst>
                    <a:ext uri="{9D8B030D-6E8A-4147-A177-3AD203B41FA5}">
                      <a16:colId xmlns:a16="http://schemas.microsoft.com/office/drawing/2014/main" val="3519677502"/>
                    </a:ext>
                  </a:extLst>
                </a:gridCol>
                <a:gridCol w="756746">
                  <a:extLst>
                    <a:ext uri="{9D8B030D-6E8A-4147-A177-3AD203B41FA5}">
                      <a16:colId xmlns:a16="http://schemas.microsoft.com/office/drawing/2014/main" val="1387248422"/>
                    </a:ext>
                  </a:extLst>
                </a:gridCol>
              </a:tblGrid>
              <a:tr h="290140">
                <a:tc>
                  <a:txBody>
                    <a:bodyPr/>
                    <a:lstStyle/>
                    <a:p>
                      <a:r>
                        <a:rPr lang="en-US" sz="1200" b="0" i="0" dirty="0">
                          <a:latin typeface="Helvetica Light" panose="020B0403020202020204" pitchFamily="34" charset="0"/>
                        </a:rPr>
                        <a:t>84</a:t>
                      </a:r>
                      <a:r>
                        <a:rPr lang="en-HN" sz="1200" b="0" i="0">
                          <a:latin typeface="Helvetica Light" panose="020B0403020202020204" pitchFamily="34" charset="0"/>
                        </a:rPr>
                        <a:t>%</a:t>
                      </a:r>
                      <a:endParaRPr lang="en-HN" sz="1200" b="0" i="0" dirty="0">
                        <a:latin typeface="Helvetica Light" panose="020B0403020202020204" pitchFamily="34" charset="0"/>
                      </a:endParaRPr>
                    </a:p>
                  </a:txBody>
                  <a:tcPr>
                    <a:solidFill>
                      <a:schemeClr val="tx2"/>
                    </a:solidFill>
                  </a:tcPr>
                </a:tc>
                <a:tc>
                  <a:txBody>
                    <a:bodyPr/>
                    <a:lstStyle/>
                    <a:p>
                      <a:r>
                        <a:rPr lang="en-HN" sz="1200" b="0" i="0">
                          <a:latin typeface="Helvetica Light" panose="020B0403020202020204" pitchFamily="34" charset="0"/>
                        </a:rPr>
                        <a:t>$</a:t>
                      </a:r>
                      <a:r>
                        <a:rPr lang="en-US" sz="1200" b="0" i="0" dirty="0">
                          <a:latin typeface="Helvetica Light" panose="020B0403020202020204" pitchFamily="34" charset="0"/>
                        </a:rPr>
                        <a:t>147</a:t>
                      </a:r>
                      <a:r>
                        <a:rPr lang="en-HN" sz="1200" b="0" i="0">
                          <a:latin typeface="Helvetica Light" panose="020B0403020202020204" pitchFamily="34" charset="0"/>
                        </a:rPr>
                        <a:t>K</a:t>
                      </a:r>
                      <a:endParaRPr lang="en-HN" sz="1200" b="0" i="0" dirty="0">
                        <a:latin typeface="Helvetica Light" panose="020B0403020202020204" pitchFamily="34" charset="0"/>
                      </a:endParaRPr>
                    </a:p>
                  </a:txBody>
                  <a:tcPr>
                    <a:solidFill>
                      <a:schemeClr val="tx1">
                        <a:lumMod val="50000"/>
                        <a:lumOff val="50000"/>
                      </a:schemeClr>
                    </a:solidFill>
                  </a:tcPr>
                </a:tc>
                <a:extLst>
                  <a:ext uri="{0D108BD9-81ED-4DB2-BD59-A6C34878D82A}">
                    <a16:rowId xmlns:a16="http://schemas.microsoft.com/office/drawing/2014/main" val="1962469400"/>
                  </a:ext>
                </a:extLst>
              </a:tr>
            </a:tbl>
          </a:graphicData>
        </a:graphic>
      </p:graphicFrame>
      <p:graphicFrame>
        <p:nvGraphicFramePr>
          <p:cNvPr id="74" name="Table 10">
            <a:extLst>
              <a:ext uri="{FF2B5EF4-FFF2-40B4-BE49-F238E27FC236}">
                <a16:creationId xmlns:a16="http://schemas.microsoft.com/office/drawing/2014/main" id="{508823A1-B93A-2645-9078-67C7540CA50E}"/>
              </a:ext>
            </a:extLst>
          </p:cNvPr>
          <p:cNvGraphicFramePr>
            <a:graphicFrameLocks noGrp="1"/>
          </p:cNvGraphicFramePr>
          <p:nvPr>
            <p:extLst>
              <p:ext uri="{D42A27DB-BD31-4B8C-83A1-F6EECF244321}">
                <p14:modId xmlns:p14="http://schemas.microsoft.com/office/powerpoint/2010/main" val="760200923"/>
              </p:ext>
            </p:extLst>
          </p:nvPr>
        </p:nvGraphicFramePr>
        <p:xfrm>
          <a:off x="7012093" y="4041545"/>
          <a:ext cx="1285701" cy="290140"/>
        </p:xfrm>
        <a:graphic>
          <a:graphicData uri="http://schemas.openxmlformats.org/drawingml/2006/table">
            <a:tbl>
              <a:tblPr firstRow="1" bandRow="1">
                <a:tableStyleId>{5C22544A-7EE6-4342-B048-85BDC9FD1C3A}</a:tableStyleId>
              </a:tblPr>
              <a:tblGrid>
                <a:gridCol w="528955">
                  <a:extLst>
                    <a:ext uri="{9D8B030D-6E8A-4147-A177-3AD203B41FA5}">
                      <a16:colId xmlns:a16="http://schemas.microsoft.com/office/drawing/2014/main" val="3519677502"/>
                    </a:ext>
                  </a:extLst>
                </a:gridCol>
                <a:gridCol w="756746">
                  <a:extLst>
                    <a:ext uri="{9D8B030D-6E8A-4147-A177-3AD203B41FA5}">
                      <a16:colId xmlns:a16="http://schemas.microsoft.com/office/drawing/2014/main" val="1387248422"/>
                    </a:ext>
                  </a:extLst>
                </a:gridCol>
              </a:tblGrid>
              <a:tr h="290140">
                <a:tc>
                  <a:txBody>
                    <a:bodyPr/>
                    <a:lstStyle/>
                    <a:p>
                      <a:r>
                        <a:rPr lang="en-US" sz="1200" b="0" i="0" dirty="0">
                          <a:latin typeface="Helvetica Light" panose="020B0403020202020204" pitchFamily="34" charset="0"/>
                        </a:rPr>
                        <a:t>7%</a:t>
                      </a:r>
                      <a:endParaRPr lang="en-HN" sz="1200" b="0" i="0" dirty="0">
                        <a:latin typeface="Helvetica Light" panose="020B0403020202020204" pitchFamily="34" charset="0"/>
                      </a:endParaRPr>
                    </a:p>
                  </a:txBody>
                  <a:tcPr>
                    <a:solidFill>
                      <a:schemeClr val="tx2"/>
                    </a:solidFill>
                  </a:tcPr>
                </a:tc>
                <a:tc>
                  <a:txBody>
                    <a:bodyPr/>
                    <a:lstStyle/>
                    <a:p>
                      <a:r>
                        <a:rPr lang="en-HN" sz="1200" b="0" i="0">
                          <a:latin typeface="Helvetica Light" panose="020B0403020202020204" pitchFamily="34" charset="0"/>
                        </a:rPr>
                        <a:t>$</a:t>
                      </a:r>
                      <a:r>
                        <a:rPr lang="en-US" sz="1200" b="0" i="0" dirty="0">
                          <a:latin typeface="Helvetica Light" panose="020B0403020202020204" pitchFamily="34" charset="0"/>
                        </a:rPr>
                        <a:t>12</a:t>
                      </a:r>
                      <a:r>
                        <a:rPr lang="en-HN" sz="1200" b="0" i="0">
                          <a:latin typeface="Helvetica Light" panose="020B0403020202020204" pitchFamily="34" charset="0"/>
                        </a:rPr>
                        <a:t>K</a:t>
                      </a:r>
                      <a:endParaRPr lang="en-HN" sz="1200" b="0" i="0" dirty="0">
                        <a:latin typeface="Helvetica Light" panose="020B0403020202020204" pitchFamily="34" charset="0"/>
                      </a:endParaRPr>
                    </a:p>
                  </a:txBody>
                  <a:tcPr>
                    <a:solidFill>
                      <a:schemeClr val="tx1">
                        <a:lumMod val="50000"/>
                        <a:lumOff val="50000"/>
                      </a:schemeClr>
                    </a:solidFill>
                  </a:tcPr>
                </a:tc>
                <a:extLst>
                  <a:ext uri="{0D108BD9-81ED-4DB2-BD59-A6C34878D82A}">
                    <a16:rowId xmlns:a16="http://schemas.microsoft.com/office/drawing/2014/main" val="1962469400"/>
                  </a:ext>
                </a:extLst>
              </a:tr>
            </a:tbl>
          </a:graphicData>
        </a:graphic>
      </p:graphicFrame>
      <p:sp>
        <p:nvSpPr>
          <p:cNvPr id="79" name="TextBox 78">
            <a:extLst>
              <a:ext uri="{FF2B5EF4-FFF2-40B4-BE49-F238E27FC236}">
                <a16:creationId xmlns:a16="http://schemas.microsoft.com/office/drawing/2014/main" id="{70315F9A-5832-2645-B397-0CA26F1F6615}"/>
              </a:ext>
            </a:extLst>
          </p:cNvPr>
          <p:cNvSpPr txBox="1"/>
          <p:nvPr/>
        </p:nvSpPr>
        <p:spPr>
          <a:xfrm>
            <a:off x="6968697" y="3741509"/>
            <a:ext cx="1212191" cy="215444"/>
          </a:xfrm>
          <a:prstGeom prst="rect">
            <a:avLst/>
          </a:prstGeom>
          <a:noFill/>
        </p:spPr>
        <p:txBody>
          <a:bodyPr wrap="none" rtlCol="0">
            <a:spAutoFit/>
          </a:bodyPr>
          <a:lstStyle/>
          <a:p>
            <a:r>
              <a:rPr lang="en-US" sz="800" dirty="0">
                <a:latin typeface="Helvetica Light" panose="020B0403020202020204" pitchFamily="34" charset="0"/>
              </a:rPr>
              <a:t>715</a:t>
            </a:r>
            <a:r>
              <a:rPr lang="en-HN" sz="800">
                <a:latin typeface="Helvetica Light" panose="020B0403020202020204" pitchFamily="34" charset="0"/>
              </a:rPr>
              <a:t> </a:t>
            </a:r>
            <a:r>
              <a:rPr lang="en-HN" sz="800" dirty="0">
                <a:latin typeface="Helvetica Light" panose="020B0403020202020204" pitchFamily="34" charset="0"/>
              </a:rPr>
              <a:t>spots </a:t>
            </a:r>
            <a:r>
              <a:rPr lang="en-HN" sz="800">
                <a:latin typeface="Helvetica Light" panose="020B0403020202020204" pitchFamily="34" charset="0"/>
              </a:rPr>
              <a:t>| </a:t>
            </a:r>
            <a:r>
              <a:rPr lang="en-US" sz="800" dirty="0">
                <a:latin typeface="Helvetica Light" panose="020B0403020202020204" pitchFamily="34" charset="0"/>
              </a:rPr>
              <a:t>2,091 </a:t>
            </a:r>
            <a:r>
              <a:rPr lang="en-HN" sz="800">
                <a:latin typeface="Helvetica Light" panose="020B0403020202020204" pitchFamily="34" charset="0"/>
              </a:rPr>
              <a:t> </a:t>
            </a:r>
            <a:r>
              <a:rPr lang="en-HN" sz="800" dirty="0">
                <a:latin typeface="Helvetica Light" panose="020B0403020202020204" pitchFamily="34" charset="0"/>
              </a:rPr>
              <a:t>trps</a:t>
            </a:r>
          </a:p>
        </p:txBody>
      </p:sp>
      <p:cxnSp>
        <p:nvCxnSpPr>
          <p:cNvPr id="83" name="Straight Connector 82">
            <a:extLst>
              <a:ext uri="{FF2B5EF4-FFF2-40B4-BE49-F238E27FC236}">
                <a16:creationId xmlns:a16="http://schemas.microsoft.com/office/drawing/2014/main" id="{61AAAC51-065C-CF42-8CB9-4FB562647EFF}"/>
              </a:ext>
            </a:extLst>
          </p:cNvPr>
          <p:cNvCxnSpPr/>
          <p:nvPr/>
        </p:nvCxnSpPr>
        <p:spPr>
          <a:xfrm flipV="1">
            <a:off x="6602189" y="3922769"/>
            <a:ext cx="5098043" cy="2939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1A3BEE6-A88C-2C44-A4C8-E139077E5EB5}"/>
              </a:ext>
            </a:extLst>
          </p:cNvPr>
          <p:cNvCxnSpPr/>
          <p:nvPr/>
        </p:nvCxnSpPr>
        <p:spPr>
          <a:xfrm flipV="1">
            <a:off x="6602189" y="4867088"/>
            <a:ext cx="5098043" cy="2939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E36FDD9-D327-664A-A2BB-742A95202818}"/>
              </a:ext>
            </a:extLst>
          </p:cNvPr>
          <p:cNvCxnSpPr>
            <a:cxnSpLocks/>
          </p:cNvCxnSpPr>
          <p:nvPr/>
        </p:nvCxnSpPr>
        <p:spPr>
          <a:xfrm flipV="1">
            <a:off x="402831" y="3013413"/>
            <a:ext cx="11375175" cy="12177"/>
          </a:xfrm>
          <a:prstGeom prst="line">
            <a:avLst/>
          </a:prstGeom>
          <a:ln>
            <a:solidFill>
              <a:schemeClr val="tx2">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E1495351-1D07-E24F-84D6-3EDE06179065}"/>
              </a:ext>
            </a:extLst>
          </p:cNvPr>
          <p:cNvSpPr txBox="1"/>
          <p:nvPr/>
        </p:nvSpPr>
        <p:spPr>
          <a:xfrm>
            <a:off x="10841809" y="636435"/>
            <a:ext cx="1418978" cy="323165"/>
          </a:xfrm>
          <a:prstGeom prst="rect">
            <a:avLst/>
          </a:prstGeom>
          <a:noFill/>
        </p:spPr>
        <p:txBody>
          <a:bodyPr wrap="none" rtlCol="0">
            <a:spAutoFit/>
          </a:bodyPr>
          <a:lstStyle/>
          <a:p>
            <a:r>
              <a:rPr lang="en-US" sz="1500" dirty="0" err="1">
                <a:solidFill>
                  <a:schemeClr val="bg1"/>
                </a:solidFill>
                <a:latin typeface="Helvetica Light" panose="020B0403020202020204" pitchFamily="34" charset="0"/>
              </a:rPr>
              <a:t>ene-jun</a:t>
            </a:r>
            <a:r>
              <a:rPr lang="en-US" sz="1500" dirty="0">
                <a:solidFill>
                  <a:schemeClr val="bg1"/>
                </a:solidFill>
                <a:latin typeface="Helvetica Light" panose="020B0403020202020204" pitchFamily="34" charset="0"/>
              </a:rPr>
              <a:t> </a:t>
            </a:r>
            <a:r>
              <a:rPr lang="en-HN" sz="1500">
                <a:solidFill>
                  <a:schemeClr val="bg1"/>
                </a:solidFill>
                <a:latin typeface="Helvetica Light" panose="020B0403020202020204" pitchFamily="34" charset="0"/>
              </a:rPr>
              <a:t>202</a:t>
            </a:r>
            <a:r>
              <a:rPr lang="en-US" sz="1500" dirty="0">
                <a:solidFill>
                  <a:schemeClr val="bg1"/>
                </a:solidFill>
                <a:latin typeface="Helvetica Light" panose="020B0403020202020204" pitchFamily="34" charset="0"/>
              </a:rPr>
              <a:t>34</a:t>
            </a:r>
            <a:endParaRPr lang="en-HN" sz="1500" dirty="0">
              <a:solidFill>
                <a:schemeClr val="bg1"/>
              </a:solidFill>
              <a:latin typeface="Helvetica Light" panose="020B0403020202020204" pitchFamily="34" charset="0"/>
            </a:endParaRPr>
          </a:p>
        </p:txBody>
      </p:sp>
      <p:cxnSp>
        <p:nvCxnSpPr>
          <p:cNvPr id="88" name="Straight Connector 87">
            <a:extLst>
              <a:ext uri="{FF2B5EF4-FFF2-40B4-BE49-F238E27FC236}">
                <a16:creationId xmlns:a16="http://schemas.microsoft.com/office/drawing/2014/main" id="{B4CA06F4-BF57-B341-A3D1-8C54724F6B1B}"/>
              </a:ext>
            </a:extLst>
          </p:cNvPr>
          <p:cNvCxnSpPr>
            <a:cxnSpLocks/>
          </p:cNvCxnSpPr>
          <p:nvPr/>
        </p:nvCxnSpPr>
        <p:spPr>
          <a:xfrm flipV="1">
            <a:off x="402831" y="3013413"/>
            <a:ext cx="11375175" cy="12177"/>
          </a:xfrm>
          <a:prstGeom prst="line">
            <a:avLst/>
          </a:prstGeom>
          <a:ln>
            <a:solidFill>
              <a:schemeClr val="tx2">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0FFF9C-97B9-4B45-96F7-BA294D5DB64F}"/>
              </a:ext>
            </a:extLst>
          </p:cNvPr>
          <p:cNvCxnSpPr>
            <a:cxnSpLocks/>
          </p:cNvCxnSpPr>
          <p:nvPr/>
        </p:nvCxnSpPr>
        <p:spPr>
          <a:xfrm>
            <a:off x="6024013" y="3076261"/>
            <a:ext cx="63386" cy="3396179"/>
          </a:xfrm>
          <a:prstGeom prst="line">
            <a:avLst/>
          </a:prstGeom>
          <a:ln>
            <a:solidFill>
              <a:schemeClr val="tx1">
                <a:lumMod val="50000"/>
                <a:lumOff val="50000"/>
              </a:schemeClr>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753ADC0-C736-39FC-4A5B-9D77F7E7EE61}"/>
              </a:ext>
            </a:extLst>
          </p:cNvPr>
          <p:cNvSpPr txBox="1"/>
          <p:nvPr/>
        </p:nvSpPr>
        <p:spPr>
          <a:xfrm>
            <a:off x="6968697" y="4679463"/>
            <a:ext cx="976549" cy="215444"/>
          </a:xfrm>
          <a:prstGeom prst="rect">
            <a:avLst/>
          </a:prstGeom>
          <a:noFill/>
        </p:spPr>
        <p:txBody>
          <a:bodyPr wrap="none" rtlCol="0">
            <a:spAutoFit/>
          </a:bodyPr>
          <a:lstStyle/>
          <a:p>
            <a:r>
              <a:rPr lang="en-US" sz="800" dirty="0">
                <a:latin typeface="Helvetica Light" panose="020B0403020202020204" pitchFamily="34" charset="0"/>
              </a:rPr>
              <a:t>12 </a:t>
            </a:r>
            <a:r>
              <a:rPr lang="en-US" sz="800" dirty="0" err="1">
                <a:latin typeface="Helvetica Light" panose="020B0403020202020204" pitchFamily="34" charset="0"/>
              </a:rPr>
              <a:t>publicaciones</a:t>
            </a:r>
            <a:endParaRPr lang="en-HN" sz="800" dirty="0">
              <a:latin typeface="Helvetica Light" panose="020B0403020202020204" pitchFamily="34" charset="0"/>
            </a:endParaRPr>
          </a:p>
        </p:txBody>
      </p:sp>
      <p:pic>
        <p:nvPicPr>
          <p:cNvPr id="18" name="Picture 17">
            <a:extLst>
              <a:ext uri="{FF2B5EF4-FFF2-40B4-BE49-F238E27FC236}">
                <a16:creationId xmlns:a16="http://schemas.microsoft.com/office/drawing/2014/main" id="{9694B034-B8CB-DFA5-AC23-16BD9D0891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8980" y="6342006"/>
            <a:ext cx="1046120" cy="357000"/>
          </a:xfrm>
          <a:prstGeom prst="rect">
            <a:avLst/>
          </a:prstGeom>
        </p:spPr>
      </p:pic>
      <p:graphicFrame>
        <p:nvGraphicFramePr>
          <p:cNvPr id="5" name="Gráfico 4">
            <a:extLst>
              <a:ext uri="{FF2B5EF4-FFF2-40B4-BE49-F238E27FC236}">
                <a16:creationId xmlns:a16="http://schemas.microsoft.com/office/drawing/2014/main" id="{31C01B90-0B55-6A4A-8DD1-8F59D0DE59A4}"/>
              </a:ext>
            </a:extLst>
          </p:cNvPr>
          <p:cNvGraphicFramePr/>
          <p:nvPr>
            <p:extLst>
              <p:ext uri="{D42A27DB-BD31-4B8C-83A1-F6EECF244321}">
                <p14:modId xmlns:p14="http://schemas.microsoft.com/office/powerpoint/2010/main" val="762157388"/>
              </p:ext>
            </p:extLst>
          </p:nvPr>
        </p:nvGraphicFramePr>
        <p:xfrm>
          <a:off x="24034" y="1031851"/>
          <a:ext cx="6205316" cy="191918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2" name="Chart 11">
            <a:extLst>
              <a:ext uri="{FF2B5EF4-FFF2-40B4-BE49-F238E27FC236}">
                <a16:creationId xmlns:a16="http://schemas.microsoft.com/office/drawing/2014/main" id="{66C7183D-BA9A-C849-85EA-9663ED18D758}"/>
              </a:ext>
            </a:extLst>
          </p:cNvPr>
          <p:cNvGraphicFramePr/>
          <p:nvPr>
            <p:extLst>
              <p:ext uri="{D42A27DB-BD31-4B8C-83A1-F6EECF244321}">
                <p14:modId xmlns:p14="http://schemas.microsoft.com/office/powerpoint/2010/main" val="1865928038"/>
              </p:ext>
            </p:extLst>
          </p:nvPr>
        </p:nvGraphicFramePr>
        <p:xfrm>
          <a:off x="6515235" y="5103385"/>
          <a:ext cx="5218637" cy="117555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7" name="Table 10">
            <a:extLst>
              <a:ext uri="{FF2B5EF4-FFF2-40B4-BE49-F238E27FC236}">
                <a16:creationId xmlns:a16="http://schemas.microsoft.com/office/drawing/2014/main" id="{C11E81A8-1FEE-8840-A90A-A9FC40BE2BBC}"/>
              </a:ext>
            </a:extLst>
          </p:cNvPr>
          <p:cNvGraphicFramePr>
            <a:graphicFrameLocks noGrp="1"/>
          </p:cNvGraphicFramePr>
          <p:nvPr>
            <p:extLst>
              <p:ext uri="{D42A27DB-BD31-4B8C-83A1-F6EECF244321}">
                <p14:modId xmlns:p14="http://schemas.microsoft.com/office/powerpoint/2010/main" val="1998355843"/>
              </p:ext>
            </p:extLst>
          </p:nvPr>
        </p:nvGraphicFramePr>
        <p:xfrm>
          <a:off x="7008682" y="4974061"/>
          <a:ext cx="1285701" cy="290140"/>
        </p:xfrm>
        <a:graphic>
          <a:graphicData uri="http://schemas.openxmlformats.org/drawingml/2006/table">
            <a:tbl>
              <a:tblPr firstRow="1" bandRow="1">
                <a:tableStyleId>{5C22544A-7EE6-4342-B048-85BDC9FD1C3A}</a:tableStyleId>
              </a:tblPr>
              <a:tblGrid>
                <a:gridCol w="528955">
                  <a:extLst>
                    <a:ext uri="{9D8B030D-6E8A-4147-A177-3AD203B41FA5}">
                      <a16:colId xmlns:a16="http://schemas.microsoft.com/office/drawing/2014/main" val="3519677502"/>
                    </a:ext>
                  </a:extLst>
                </a:gridCol>
                <a:gridCol w="756746">
                  <a:extLst>
                    <a:ext uri="{9D8B030D-6E8A-4147-A177-3AD203B41FA5}">
                      <a16:colId xmlns:a16="http://schemas.microsoft.com/office/drawing/2014/main" val="1387248422"/>
                    </a:ext>
                  </a:extLst>
                </a:gridCol>
              </a:tblGrid>
              <a:tr h="290140">
                <a:tc>
                  <a:txBody>
                    <a:bodyPr/>
                    <a:lstStyle/>
                    <a:p>
                      <a:r>
                        <a:rPr lang="en-US" sz="1200" b="0" i="0" dirty="0">
                          <a:latin typeface="Helvetica Light" panose="020B0403020202020204" pitchFamily="34" charset="0"/>
                        </a:rPr>
                        <a:t>9%</a:t>
                      </a:r>
                      <a:endParaRPr lang="en-HN" sz="1200" b="0" i="0" dirty="0">
                        <a:latin typeface="Helvetica Light" panose="020B0403020202020204" pitchFamily="34" charset="0"/>
                      </a:endParaRPr>
                    </a:p>
                  </a:txBody>
                  <a:tcPr>
                    <a:solidFill>
                      <a:schemeClr val="tx2"/>
                    </a:solidFill>
                  </a:tcPr>
                </a:tc>
                <a:tc>
                  <a:txBody>
                    <a:bodyPr/>
                    <a:lstStyle/>
                    <a:p>
                      <a:r>
                        <a:rPr lang="en-HN" sz="1200" b="0" i="0">
                          <a:latin typeface="Helvetica Light" panose="020B0403020202020204" pitchFamily="34" charset="0"/>
                        </a:rPr>
                        <a:t>$</a:t>
                      </a:r>
                      <a:r>
                        <a:rPr lang="en-US" sz="1200" b="0" i="0" dirty="0">
                          <a:latin typeface="Helvetica Light" panose="020B0403020202020204" pitchFamily="34" charset="0"/>
                        </a:rPr>
                        <a:t>15</a:t>
                      </a:r>
                      <a:r>
                        <a:rPr lang="en-HN" sz="1200" b="0" i="0">
                          <a:latin typeface="Helvetica Light" panose="020B0403020202020204" pitchFamily="34" charset="0"/>
                        </a:rPr>
                        <a:t>K</a:t>
                      </a:r>
                      <a:endParaRPr lang="en-HN" sz="1200" b="0" i="0" dirty="0">
                        <a:latin typeface="Helvetica Light" panose="020B0403020202020204" pitchFamily="34" charset="0"/>
                      </a:endParaRPr>
                    </a:p>
                  </a:txBody>
                  <a:tcPr>
                    <a:solidFill>
                      <a:schemeClr val="tx1">
                        <a:lumMod val="50000"/>
                        <a:lumOff val="50000"/>
                      </a:schemeClr>
                    </a:solidFill>
                  </a:tcPr>
                </a:tc>
                <a:extLst>
                  <a:ext uri="{0D108BD9-81ED-4DB2-BD59-A6C34878D82A}">
                    <a16:rowId xmlns:a16="http://schemas.microsoft.com/office/drawing/2014/main" val="1962469400"/>
                  </a:ext>
                </a:extLst>
              </a:tr>
            </a:tbl>
          </a:graphicData>
        </a:graphic>
      </p:graphicFrame>
      <p:sp>
        <p:nvSpPr>
          <p:cNvPr id="40" name="TextBox 15">
            <a:extLst>
              <a:ext uri="{FF2B5EF4-FFF2-40B4-BE49-F238E27FC236}">
                <a16:creationId xmlns:a16="http://schemas.microsoft.com/office/drawing/2014/main" id="{10B26B6D-D575-1C4A-BEA6-13B8AB220A8B}"/>
              </a:ext>
            </a:extLst>
          </p:cNvPr>
          <p:cNvSpPr txBox="1"/>
          <p:nvPr/>
        </p:nvSpPr>
        <p:spPr>
          <a:xfrm>
            <a:off x="7008682" y="5600501"/>
            <a:ext cx="724878" cy="215444"/>
          </a:xfrm>
          <a:prstGeom prst="rect">
            <a:avLst/>
          </a:prstGeom>
          <a:noFill/>
        </p:spPr>
        <p:txBody>
          <a:bodyPr wrap="none" rtlCol="0">
            <a:spAutoFit/>
          </a:bodyPr>
          <a:lstStyle/>
          <a:p>
            <a:r>
              <a:rPr lang="en-US" sz="800" dirty="0">
                <a:latin typeface="Helvetica Light" panose="020B0403020202020204" pitchFamily="34" charset="0"/>
              </a:rPr>
              <a:t>1,287</a:t>
            </a:r>
            <a:r>
              <a:rPr lang="en-HN" sz="800">
                <a:latin typeface="Helvetica Light" panose="020B0403020202020204" pitchFamily="34" charset="0"/>
              </a:rPr>
              <a:t> </a:t>
            </a:r>
            <a:r>
              <a:rPr lang="en-US" sz="800" dirty="0">
                <a:latin typeface="Helvetica Light" panose="020B0403020202020204" pitchFamily="34" charset="0"/>
              </a:rPr>
              <a:t>spots</a:t>
            </a:r>
            <a:endParaRPr lang="en-HN" sz="800" dirty="0">
              <a:latin typeface="Helvetica Light" panose="020B0403020202020204" pitchFamily="34" charset="0"/>
            </a:endParaRPr>
          </a:p>
        </p:txBody>
      </p:sp>
      <p:sp>
        <p:nvSpPr>
          <p:cNvPr id="41" name="CuadroTexto 40">
            <a:extLst>
              <a:ext uri="{FF2B5EF4-FFF2-40B4-BE49-F238E27FC236}">
                <a16:creationId xmlns:a16="http://schemas.microsoft.com/office/drawing/2014/main" id="{A3850922-B8C2-F94E-AEC7-B07D4BE1618B}"/>
              </a:ext>
            </a:extLst>
          </p:cNvPr>
          <p:cNvSpPr txBox="1"/>
          <p:nvPr/>
        </p:nvSpPr>
        <p:spPr>
          <a:xfrm>
            <a:off x="37525" y="1046633"/>
            <a:ext cx="1352541" cy="369332"/>
          </a:xfrm>
          <a:prstGeom prst="rect">
            <a:avLst/>
          </a:prstGeom>
          <a:solidFill>
            <a:schemeClr val="bg1">
              <a:lumMod val="95000"/>
            </a:schemeClr>
          </a:solidFill>
        </p:spPr>
        <p:txBody>
          <a:bodyPr wrap="square" rtlCol="0">
            <a:spAutoFit/>
          </a:bodyPr>
          <a:lstStyle/>
          <a:p>
            <a:pPr algn="ctr"/>
            <a:r>
              <a:rPr lang="es-HN" sz="900" dirty="0">
                <a:latin typeface="Helvetica Light" panose="020B0403020202020204" pitchFamily="34" charset="0"/>
              </a:rPr>
              <a:t>Promo Fin de año 2023</a:t>
            </a:r>
          </a:p>
        </p:txBody>
      </p:sp>
      <p:graphicFrame>
        <p:nvGraphicFramePr>
          <p:cNvPr id="34" name="Chart 2">
            <a:extLst>
              <a:ext uri="{FF2B5EF4-FFF2-40B4-BE49-F238E27FC236}">
                <a16:creationId xmlns:a16="http://schemas.microsoft.com/office/drawing/2014/main" id="{23C622EC-C8E2-9D41-9C0E-14BA89608CD1}"/>
              </a:ext>
            </a:extLst>
          </p:cNvPr>
          <p:cNvGraphicFramePr/>
          <p:nvPr>
            <p:extLst>
              <p:ext uri="{D42A27DB-BD31-4B8C-83A1-F6EECF244321}">
                <p14:modId xmlns:p14="http://schemas.microsoft.com/office/powerpoint/2010/main" val="757054787"/>
              </p:ext>
            </p:extLst>
          </p:nvPr>
        </p:nvGraphicFramePr>
        <p:xfrm>
          <a:off x="314154" y="3087971"/>
          <a:ext cx="5709859" cy="334333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Tabla 6">
            <a:extLst>
              <a:ext uri="{FF2B5EF4-FFF2-40B4-BE49-F238E27FC236}">
                <a16:creationId xmlns:a16="http://schemas.microsoft.com/office/drawing/2014/main" id="{25E799AE-9217-0948-BA54-4BDFE0D75110}"/>
              </a:ext>
            </a:extLst>
          </p:cNvPr>
          <p:cNvGraphicFramePr>
            <a:graphicFrameLocks noGrp="1"/>
          </p:cNvGraphicFramePr>
          <p:nvPr>
            <p:extLst>
              <p:ext uri="{D42A27DB-BD31-4B8C-83A1-F6EECF244321}">
                <p14:modId xmlns:p14="http://schemas.microsoft.com/office/powerpoint/2010/main" val="2658024296"/>
              </p:ext>
            </p:extLst>
          </p:nvPr>
        </p:nvGraphicFramePr>
        <p:xfrm>
          <a:off x="4762618" y="760535"/>
          <a:ext cx="1293088" cy="571736"/>
        </p:xfrm>
        <a:graphic>
          <a:graphicData uri="http://schemas.openxmlformats.org/drawingml/2006/table">
            <a:tbl>
              <a:tblPr firstRow="1" bandRow="1">
                <a:tableStyleId>{B301B821-A1FF-4177-AEE7-76D212191A09}</a:tableStyleId>
              </a:tblPr>
              <a:tblGrid>
                <a:gridCol w="646544">
                  <a:extLst>
                    <a:ext uri="{9D8B030D-6E8A-4147-A177-3AD203B41FA5}">
                      <a16:colId xmlns:a16="http://schemas.microsoft.com/office/drawing/2014/main" val="2800434246"/>
                    </a:ext>
                  </a:extLst>
                </a:gridCol>
                <a:gridCol w="646544">
                  <a:extLst>
                    <a:ext uri="{9D8B030D-6E8A-4147-A177-3AD203B41FA5}">
                      <a16:colId xmlns:a16="http://schemas.microsoft.com/office/drawing/2014/main" val="3784070757"/>
                    </a:ext>
                  </a:extLst>
                </a:gridCol>
              </a:tblGrid>
              <a:tr h="285868">
                <a:tc>
                  <a:txBody>
                    <a:bodyPr/>
                    <a:lstStyle/>
                    <a:p>
                      <a:pPr algn="ctr"/>
                      <a:r>
                        <a:rPr lang="es-HN" sz="1200" b="0" i="0" dirty="0">
                          <a:latin typeface="Helvetica Light" panose="020B0403020202020204" pitchFamily="34" charset="0"/>
                        </a:rPr>
                        <a:t>2024</a:t>
                      </a:r>
                    </a:p>
                  </a:txBody>
                  <a:tcPr anchor="ctr"/>
                </a:tc>
                <a:tc>
                  <a:txBody>
                    <a:bodyPr/>
                    <a:lstStyle/>
                    <a:p>
                      <a:pPr algn="ctr"/>
                      <a:r>
                        <a:rPr lang="es-HN" sz="1200" b="0" i="0" dirty="0">
                          <a:latin typeface="Helvetica Light" panose="020B0403020202020204" pitchFamily="34" charset="0"/>
                        </a:rPr>
                        <a:t>$175K</a:t>
                      </a:r>
                    </a:p>
                  </a:txBody>
                  <a:tcPr anchor="ctr"/>
                </a:tc>
                <a:extLst>
                  <a:ext uri="{0D108BD9-81ED-4DB2-BD59-A6C34878D82A}">
                    <a16:rowId xmlns:a16="http://schemas.microsoft.com/office/drawing/2014/main" val="3656858356"/>
                  </a:ext>
                </a:extLst>
              </a:tr>
              <a:tr h="285868">
                <a:tc>
                  <a:txBody>
                    <a:bodyPr/>
                    <a:lstStyle/>
                    <a:p>
                      <a:pPr algn="ctr"/>
                      <a:r>
                        <a:rPr lang="es-HN" sz="1200" b="0" i="0" dirty="0">
                          <a:latin typeface="Helvetica Light" panose="020B0403020202020204" pitchFamily="34" charset="0"/>
                        </a:rPr>
                        <a:t>2023</a:t>
                      </a:r>
                    </a:p>
                  </a:txBody>
                  <a:tcPr anchor="ctr"/>
                </a:tc>
                <a:tc>
                  <a:txBody>
                    <a:bodyPr/>
                    <a:lstStyle/>
                    <a:p>
                      <a:pPr algn="ctr"/>
                      <a:r>
                        <a:rPr lang="es-HN" sz="1200" b="0" i="0" dirty="0">
                          <a:latin typeface="Helvetica Light" panose="020B0403020202020204" pitchFamily="34" charset="0"/>
                        </a:rPr>
                        <a:t>$31K</a:t>
                      </a:r>
                    </a:p>
                  </a:txBody>
                  <a:tcPr anchor="ctr"/>
                </a:tc>
                <a:extLst>
                  <a:ext uri="{0D108BD9-81ED-4DB2-BD59-A6C34878D82A}">
                    <a16:rowId xmlns:a16="http://schemas.microsoft.com/office/drawing/2014/main" val="1708779597"/>
                  </a:ext>
                </a:extLst>
              </a:tr>
            </a:tbl>
          </a:graphicData>
        </a:graphic>
      </p:graphicFrame>
      <p:sp>
        <p:nvSpPr>
          <p:cNvPr id="36" name="Flecha arriba 35">
            <a:extLst>
              <a:ext uri="{FF2B5EF4-FFF2-40B4-BE49-F238E27FC236}">
                <a16:creationId xmlns:a16="http://schemas.microsoft.com/office/drawing/2014/main" id="{E726186D-122E-8B47-9484-243C7EF433F5}"/>
              </a:ext>
            </a:extLst>
          </p:cNvPr>
          <p:cNvSpPr/>
          <p:nvPr/>
        </p:nvSpPr>
        <p:spPr>
          <a:xfrm>
            <a:off x="4340501" y="814726"/>
            <a:ext cx="213767" cy="223194"/>
          </a:xfrm>
          <a:prstGeom prst="upArrow">
            <a:avLst/>
          </a:prstGeom>
          <a:solidFill>
            <a:srgbClr val="2C7F0E"/>
          </a:solidFill>
          <a:ln>
            <a:solidFill>
              <a:srgbClr val="2C7F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38" name="CuadroTexto 37">
            <a:extLst>
              <a:ext uri="{FF2B5EF4-FFF2-40B4-BE49-F238E27FC236}">
                <a16:creationId xmlns:a16="http://schemas.microsoft.com/office/drawing/2014/main" id="{0836326A-46DB-3D44-A588-3412E25AE68D}"/>
              </a:ext>
            </a:extLst>
          </p:cNvPr>
          <p:cNvSpPr txBox="1"/>
          <p:nvPr/>
        </p:nvSpPr>
        <p:spPr>
          <a:xfrm>
            <a:off x="4192117" y="1055272"/>
            <a:ext cx="643125" cy="307777"/>
          </a:xfrm>
          <a:prstGeom prst="rect">
            <a:avLst/>
          </a:prstGeom>
          <a:noFill/>
        </p:spPr>
        <p:txBody>
          <a:bodyPr wrap="none" rtlCol="0">
            <a:spAutoFit/>
          </a:bodyPr>
          <a:lstStyle/>
          <a:p>
            <a:r>
              <a:rPr lang="es-HN" sz="1400" b="1" dirty="0">
                <a:latin typeface="HELVETICA LIGHT" panose="020B0403020202020204" pitchFamily="34" charset="0"/>
              </a:rPr>
              <a:t>386%</a:t>
            </a:r>
          </a:p>
        </p:txBody>
      </p:sp>
      <p:sp>
        <p:nvSpPr>
          <p:cNvPr id="39" name="CuadroTexto 38">
            <a:extLst>
              <a:ext uri="{FF2B5EF4-FFF2-40B4-BE49-F238E27FC236}">
                <a16:creationId xmlns:a16="http://schemas.microsoft.com/office/drawing/2014/main" id="{19DE6FC8-BD8A-4A4B-8FDD-015C685A548B}"/>
              </a:ext>
            </a:extLst>
          </p:cNvPr>
          <p:cNvSpPr txBox="1"/>
          <p:nvPr/>
        </p:nvSpPr>
        <p:spPr>
          <a:xfrm>
            <a:off x="1954085" y="1660218"/>
            <a:ext cx="728156" cy="369332"/>
          </a:xfrm>
          <a:prstGeom prst="rect">
            <a:avLst/>
          </a:prstGeom>
          <a:solidFill>
            <a:schemeClr val="bg1">
              <a:lumMod val="95000"/>
            </a:schemeClr>
          </a:solidFill>
        </p:spPr>
        <p:txBody>
          <a:bodyPr wrap="square" rtlCol="0">
            <a:spAutoFit/>
          </a:bodyPr>
          <a:lstStyle/>
          <a:p>
            <a:pPr algn="ctr"/>
            <a:r>
              <a:rPr lang="es-HN" sz="900" dirty="0">
                <a:latin typeface="Helvetica Light" panose="020B0403020202020204" pitchFamily="34" charset="0"/>
              </a:rPr>
              <a:t>Auto Fest 2024</a:t>
            </a:r>
          </a:p>
        </p:txBody>
      </p:sp>
      <p:sp>
        <p:nvSpPr>
          <p:cNvPr id="44" name="CuadroTexto 43">
            <a:extLst>
              <a:ext uri="{FF2B5EF4-FFF2-40B4-BE49-F238E27FC236}">
                <a16:creationId xmlns:a16="http://schemas.microsoft.com/office/drawing/2014/main" id="{105C8CB1-7449-9F41-98E8-2CD14880065C}"/>
              </a:ext>
            </a:extLst>
          </p:cNvPr>
          <p:cNvSpPr txBox="1"/>
          <p:nvPr/>
        </p:nvSpPr>
        <p:spPr>
          <a:xfrm>
            <a:off x="2722535" y="1722598"/>
            <a:ext cx="467705" cy="369332"/>
          </a:xfrm>
          <a:prstGeom prst="rect">
            <a:avLst/>
          </a:prstGeom>
          <a:solidFill>
            <a:schemeClr val="bg1">
              <a:lumMod val="95000"/>
            </a:schemeClr>
          </a:solidFill>
        </p:spPr>
        <p:txBody>
          <a:bodyPr wrap="square" rtlCol="0">
            <a:spAutoFit/>
          </a:bodyPr>
          <a:lstStyle/>
          <a:p>
            <a:pPr algn="ctr"/>
            <a:r>
              <a:rPr lang="es-HN" sz="900" dirty="0">
                <a:latin typeface="Helvetica Light" panose="020B0403020202020204" pitchFamily="34" charset="0"/>
              </a:rPr>
              <a:t>Auto MA </a:t>
            </a:r>
          </a:p>
        </p:txBody>
      </p:sp>
      <p:sp>
        <p:nvSpPr>
          <p:cNvPr id="45" name="TextBox 20">
            <a:extLst>
              <a:ext uri="{FF2B5EF4-FFF2-40B4-BE49-F238E27FC236}">
                <a16:creationId xmlns:a16="http://schemas.microsoft.com/office/drawing/2014/main" id="{EA24D4E1-6509-164A-AF3B-445D0D14E335}"/>
              </a:ext>
            </a:extLst>
          </p:cNvPr>
          <p:cNvSpPr txBox="1"/>
          <p:nvPr/>
        </p:nvSpPr>
        <p:spPr>
          <a:xfrm>
            <a:off x="5428413" y="6538884"/>
            <a:ext cx="1776448" cy="215444"/>
          </a:xfrm>
          <a:prstGeom prst="rect">
            <a:avLst/>
          </a:prstGeom>
          <a:noFill/>
          <a:ln w="6350">
            <a:noFill/>
            <a:prstDash val="sysDot"/>
          </a:ln>
        </p:spPr>
        <p:txBody>
          <a:bodyPr wrap="none" rtlCol="0">
            <a:spAutoFit/>
          </a:bodyPr>
          <a:lstStyle/>
          <a:p>
            <a:r>
              <a:rPr lang="en-US" sz="800" i="1" dirty="0">
                <a:solidFill>
                  <a:schemeClr val="tx1">
                    <a:lumMod val="85000"/>
                    <a:lumOff val="15000"/>
                  </a:schemeClr>
                </a:solidFill>
                <a:latin typeface="Helvetica Light" panose="020B0403020202020204" pitchFamily="34" charset="0"/>
              </a:rPr>
              <a:t>Fuente : </a:t>
            </a:r>
            <a:r>
              <a:rPr lang="en-US" sz="800" i="1" dirty="0" err="1">
                <a:solidFill>
                  <a:schemeClr val="tx1">
                    <a:lumMod val="85000"/>
                    <a:lumOff val="15000"/>
                  </a:schemeClr>
                </a:solidFill>
                <a:latin typeface="Helvetica Light" panose="020B0403020202020204" pitchFamily="34" charset="0"/>
              </a:rPr>
              <a:t>Publisearch</a:t>
            </a:r>
            <a:r>
              <a:rPr lang="en-US" sz="800" i="1" dirty="0">
                <a:solidFill>
                  <a:schemeClr val="tx1">
                    <a:lumMod val="85000"/>
                    <a:lumOff val="15000"/>
                  </a:schemeClr>
                </a:solidFill>
                <a:latin typeface="Helvetica Light" panose="020B0403020202020204" pitchFamily="34" charset="0"/>
              </a:rPr>
              <a:t> – </a:t>
            </a:r>
            <a:r>
              <a:rPr lang="en-US" sz="800" i="1" dirty="0" err="1">
                <a:solidFill>
                  <a:schemeClr val="tx1">
                    <a:lumMod val="85000"/>
                    <a:lumOff val="15000"/>
                  </a:schemeClr>
                </a:solidFill>
                <a:latin typeface="Helvetica Light" panose="020B0403020202020204" pitchFamily="34" charset="0"/>
              </a:rPr>
              <a:t>junio</a:t>
            </a:r>
            <a:r>
              <a:rPr lang="en-US" sz="800" i="1" dirty="0">
                <a:solidFill>
                  <a:schemeClr val="tx1">
                    <a:lumMod val="85000"/>
                    <a:lumOff val="15000"/>
                  </a:schemeClr>
                </a:solidFill>
                <a:latin typeface="Helvetica Light" panose="020B0403020202020204" pitchFamily="34" charset="0"/>
              </a:rPr>
              <a:t> , 2024</a:t>
            </a:r>
          </a:p>
        </p:txBody>
      </p:sp>
    </p:spTree>
    <p:extLst>
      <p:ext uri="{BB962C8B-B14F-4D97-AF65-F5344CB8AC3E}">
        <p14:creationId xmlns:p14="http://schemas.microsoft.com/office/powerpoint/2010/main" val="1636218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descr="Haier 32A650, televisor LED estilizado para cualquier salón">
            <a:extLst>
              <a:ext uri="{FF2B5EF4-FFF2-40B4-BE49-F238E27FC236}">
                <a16:creationId xmlns:a16="http://schemas.microsoft.com/office/drawing/2014/main" id="{E5E26FB9-9113-964A-9D99-0A10F9234CB7}"/>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397874" y="1574075"/>
            <a:ext cx="2718945" cy="1854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285B47-7048-5641-8E7C-6FDAFE182A83}"/>
              </a:ext>
            </a:extLst>
          </p:cNvPr>
          <p:cNvSpPr txBox="1"/>
          <p:nvPr/>
        </p:nvSpPr>
        <p:spPr>
          <a:xfrm>
            <a:off x="285750" y="257175"/>
            <a:ext cx="2379177" cy="492443"/>
          </a:xfrm>
          <a:prstGeom prst="rect">
            <a:avLst/>
          </a:prstGeom>
          <a:noFill/>
        </p:spPr>
        <p:txBody>
          <a:bodyPr wrap="none" rtlCol="0">
            <a:spAutoFit/>
          </a:bodyPr>
          <a:lstStyle/>
          <a:p>
            <a:r>
              <a:rPr lang="en-HN" sz="2400">
                <a:latin typeface="Helvetica Light" panose="020B0403020202020204" pitchFamily="34" charset="0"/>
              </a:rPr>
              <a:t>Materiales</a:t>
            </a:r>
            <a:r>
              <a:rPr lang="en-HN" sz="2400" b="1">
                <a:latin typeface="HELVETICA LIGHT" panose="020B0403020202020204" pitchFamily="34" charset="0"/>
              </a:rPr>
              <a:t> </a:t>
            </a:r>
            <a:r>
              <a:rPr lang="en-US" sz="2600" b="1" dirty="0">
                <a:solidFill>
                  <a:srgbClr val="C00000"/>
                </a:solidFill>
                <a:latin typeface="HELVETICA LIGHT" panose="020B0403020202020204" pitchFamily="34" charset="0"/>
              </a:rPr>
              <a:t>BAC</a:t>
            </a:r>
            <a:endParaRPr lang="en-HN" sz="2600" b="1" dirty="0">
              <a:solidFill>
                <a:srgbClr val="C00000"/>
              </a:solidFill>
              <a:latin typeface="HELVETICA LIGHT" panose="020B0403020202020204" pitchFamily="34" charset="0"/>
            </a:endParaRPr>
          </a:p>
        </p:txBody>
      </p:sp>
      <p:pic>
        <p:nvPicPr>
          <p:cNvPr id="28" name="Picture 27">
            <a:extLst>
              <a:ext uri="{FF2B5EF4-FFF2-40B4-BE49-F238E27FC236}">
                <a16:creationId xmlns:a16="http://schemas.microsoft.com/office/drawing/2014/main" id="{76BD8DC9-64A1-47AD-203F-4273A86877D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8980" y="6342006"/>
            <a:ext cx="1046120" cy="357000"/>
          </a:xfrm>
          <a:prstGeom prst="rect">
            <a:avLst/>
          </a:prstGeom>
        </p:spPr>
      </p:pic>
      <p:pic>
        <p:nvPicPr>
          <p:cNvPr id="29" name="Picture 28">
            <a:extLst>
              <a:ext uri="{FF2B5EF4-FFF2-40B4-BE49-F238E27FC236}">
                <a16:creationId xmlns:a16="http://schemas.microsoft.com/office/drawing/2014/main" id="{A2133EC1-8D91-F415-D298-AD76D05753E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511430" y="6342006"/>
            <a:ext cx="1041621" cy="393756"/>
          </a:xfrm>
          <a:prstGeom prst="rect">
            <a:avLst/>
          </a:prstGeom>
        </p:spPr>
      </p:pic>
      <p:pic>
        <p:nvPicPr>
          <p:cNvPr id="4098" name="Picture 2">
            <a:extLst>
              <a:ext uri="{FF2B5EF4-FFF2-40B4-BE49-F238E27FC236}">
                <a16:creationId xmlns:a16="http://schemas.microsoft.com/office/drawing/2014/main" id="{210DB605-00F0-B643-BFC3-5B490119503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7859" y="1521575"/>
            <a:ext cx="1809293" cy="24548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Pure Radio PNG transparente - StickPNG">
            <a:extLst>
              <a:ext uri="{FF2B5EF4-FFF2-40B4-BE49-F238E27FC236}">
                <a16:creationId xmlns:a16="http://schemas.microsoft.com/office/drawing/2014/main" id="{7192E012-8F71-9844-9F2F-18A1D2DA8B6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7954" y="397639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 name="504179233451300-880-910.mp3" descr="504179233451300-880-910.mp3">
            <a:hlinkClick r:id="" action="ppaction://media"/>
            <a:extLst>
              <a:ext uri="{FF2B5EF4-FFF2-40B4-BE49-F238E27FC236}">
                <a16:creationId xmlns:a16="http://schemas.microsoft.com/office/drawing/2014/main" id="{22AF8CA4-9364-E440-B1F1-A63FB60CF80A}"/>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98666" y="4523624"/>
            <a:ext cx="812800" cy="812800"/>
          </a:xfrm>
          <a:prstGeom prst="rect">
            <a:avLst/>
          </a:prstGeom>
        </p:spPr>
      </p:pic>
      <p:pic>
        <p:nvPicPr>
          <p:cNvPr id="3" name="50406024014190000-2948-2976.mp4" descr="50406024014190000-2948-2976.mp4">
            <a:hlinkClick r:id="" action="ppaction://media"/>
            <a:extLst>
              <a:ext uri="{FF2B5EF4-FFF2-40B4-BE49-F238E27FC236}">
                <a16:creationId xmlns:a16="http://schemas.microsoft.com/office/drawing/2014/main" id="{F68B252E-D54D-9542-8E6A-74D1651436E2}"/>
              </a:ext>
            </a:extLst>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2545693" y="1622593"/>
            <a:ext cx="2428538" cy="1368190"/>
          </a:xfrm>
          <a:prstGeom prst="rect">
            <a:avLst/>
          </a:prstGeom>
        </p:spPr>
      </p:pic>
      <p:pic>
        <p:nvPicPr>
          <p:cNvPr id="10" name="Picture 2">
            <a:extLst>
              <a:ext uri="{FF2B5EF4-FFF2-40B4-BE49-F238E27FC236}">
                <a16:creationId xmlns:a16="http://schemas.microsoft.com/office/drawing/2014/main" id="{07F82A04-E928-CE43-A884-85A4A1532D3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76784" y="1571489"/>
            <a:ext cx="1896804" cy="24548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33BB2EA7-0BE3-CD4C-BF5F-4F96E47BF88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44923" y="1655242"/>
            <a:ext cx="1684084" cy="22849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ure Radio PNG transparente - StickPNG">
            <a:extLst>
              <a:ext uri="{FF2B5EF4-FFF2-40B4-BE49-F238E27FC236}">
                <a16:creationId xmlns:a16="http://schemas.microsoft.com/office/drawing/2014/main" id="{C82AEDDF-CFC0-A545-9AEE-8921F3EE8C4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08051" y="397639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 name="504179241350700-427-457.mp3" descr="504179241350700-427-457.mp3">
            <a:hlinkClick r:id="" action="ppaction://media"/>
            <a:extLst>
              <a:ext uri="{FF2B5EF4-FFF2-40B4-BE49-F238E27FC236}">
                <a16:creationId xmlns:a16="http://schemas.microsoft.com/office/drawing/2014/main" id="{673BEE86-27EE-514F-ABCF-9913AF4001E2}"/>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5823333" y="4523624"/>
            <a:ext cx="812800" cy="812800"/>
          </a:xfrm>
          <a:prstGeom prst="rect">
            <a:avLst/>
          </a:prstGeom>
        </p:spPr>
      </p:pic>
      <p:pic>
        <p:nvPicPr>
          <p:cNvPr id="32" name="Picture 2" descr="Pure Radio PNG transparente - StickPNG">
            <a:extLst>
              <a:ext uri="{FF2B5EF4-FFF2-40B4-BE49-F238E27FC236}">
                <a16:creationId xmlns:a16="http://schemas.microsoft.com/office/drawing/2014/main" id="{EE8128F2-7EDF-3C4D-84F4-384859978E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63020" y="3976394"/>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3" name="504179233451300-880-910.mp3" descr="504179233451300-880-910.mp3">
            <a:hlinkClick r:id="" action="ppaction://media"/>
            <a:extLst>
              <a:ext uri="{FF2B5EF4-FFF2-40B4-BE49-F238E27FC236}">
                <a16:creationId xmlns:a16="http://schemas.microsoft.com/office/drawing/2014/main" id="{77F05A23-58F2-D948-BE71-F92B9C49BC4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74988" y="4593763"/>
            <a:ext cx="812800" cy="812800"/>
          </a:xfrm>
          <a:prstGeom prst="rect">
            <a:avLst/>
          </a:prstGeom>
        </p:spPr>
      </p:pic>
      <p:pic>
        <p:nvPicPr>
          <p:cNvPr id="33" name="Picture 4" descr="Haier 32A650, televisor LED estilizado para cualquier salón">
            <a:extLst>
              <a:ext uri="{FF2B5EF4-FFF2-40B4-BE49-F238E27FC236}">
                <a16:creationId xmlns:a16="http://schemas.microsoft.com/office/drawing/2014/main" id="{0A40471B-FFAE-E648-A8FA-D33A1020281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314035" y="1652086"/>
            <a:ext cx="2718945" cy="1854925"/>
          </a:xfrm>
          <a:prstGeom prst="rect">
            <a:avLst/>
          </a:prstGeom>
          <a:noFill/>
          <a:extLst>
            <a:ext uri="{909E8E84-426E-40DD-AFC4-6F175D3DCCD1}">
              <a14:hiddenFill xmlns:a14="http://schemas.microsoft.com/office/drawing/2010/main">
                <a:solidFill>
                  <a:srgbClr val="FFFFFF"/>
                </a:solidFill>
              </a14:hiddenFill>
            </a:ext>
          </a:extLst>
        </p:spPr>
      </p:pic>
      <p:pic>
        <p:nvPicPr>
          <p:cNvPr id="15" name="50401124031120000-3136-3150.mp4" descr="50401124031120000-3136-3150.mp4">
            <a:hlinkClick r:id="" action="ppaction://media"/>
            <a:extLst>
              <a:ext uri="{FF2B5EF4-FFF2-40B4-BE49-F238E27FC236}">
                <a16:creationId xmlns:a16="http://schemas.microsoft.com/office/drawing/2014/main" id="{4E06E86E-F417-7E46-A529-AD13F0515F86}"/>
              </a:ext>
            </a:extLst>
          </p:cNvPr>
          <p:cNvPicPr>
            <a:picLocks noChangeAspect="1"/>
          </p:cNvPicPr>
          <p:nvPr>
            <a:videoFile r:link="rId8"/>
            <p:extLst>
              <p:ext uri="{DAA4B4D4-6D71-4841-9C94-3DE7FCFB9230}">
                <p14:media xmlns:p14="http://schemas.microsoft.com/office/powerpoint/2010/main" r:embed="rId7"/>
              </p:ext>
            </p:extLst>
          </p:nvPr>
        </p:nvPicPr>
        <p:blipFill>
          <a:blip r:embed="rId19"/>
          <a:stretch>
            <a:fillRect/>
          </a:stretch>
        </p:blipFill>
        <p:spPr>
          <a:xfrm>
            <a:off x="9386856" y="1721188"/>
            <a:ext cx="2447285" cy="1458775"/>
          </a:xfrm>
          <a:prstGeom prst="rect">
            <a:avLst/>
          </a:prstGeom>
        </p:spPr>
      </p:pic>
      <p:cxnSp>
        <p:nvCxnSpPr>
          <p:cNvPr id="17" name="Conector recto 16">
            <a:extLst>
              <a:ext uri="{FF2B5EF4-FFF2-40B4-BE49-F238E27FC236}">
                <a16:creationId xmlns:a16="http://schemas.microsoft.com/office/drawing/2014/main" id="{60104496-F2A1-6447-B457-11D305658D3E}"/>
              </a:ext>
            </a:extLst>
          </p:cNvPr>
          <p:cNvCxnSpPr/>
          <p:nvPr/>
        </p:nvCxnSpPr>
        <p:spPr>
          <a:xfrm>
            <a:off x="5116819" y="1165123"/>
            <a:ext cx="0" cy="476372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6B641B9F-D014-1243-9B97-998F85A8BBEC}"/>
              </a:ext>
            </a:extLst>
          </p:cNvPr>
          <p:cNvCxnSpPr/>
          <p:nvPr/>
        </p:nvCxnSpPr>
        <p:spPr>
          <a:xfrm>
            <a:off x="7421878" y="1128285"/>
            <a:ext cx="0" cy="4763729"/>
          </a:xfrm>
          <a:prstGeom prst="line">
            <a:avLst/>
          </a:prstGeom>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9289FE1D-A585-9940-9DDB-1DDFC09A7FB4}"/>
              </a:ext>
            </a:extLst>
          </p:cNvPr>
          <p:cNvSpPr txBox="1"/>
          <p:nvPr/>
        </p:nvSpPr>
        <p:spPr>
          <a:xfrm>
            <a:off x="2650008" y="3862544"/>
            <a:ext cx="2271196" cy="584775"/>
          </a:xfrm>
          <a:prstGeom prst="rect">
            <a:avLst/>
          </a:prstGeom>
          <a:noFill/>
        </p:spPr>
        <p:txBody>
          <a:bodyPr wrap="square" rtlCol="0">
            <a:spAutoFit/>
          </a:bodyPr>
          <a:lstStyle/>
          <a:p>
            <a:pPr algn="ctr"/>
            <a:r>
              <a:rPr lang="es-HN" sz="1600" dirty="0">
                <a:latin typeface="Helvetica Light" panose="020B0403020202020204" pitchFamily="34" charset="0"/>
              </a:rPr>
              <a:t>Promo Fin de año “Estrena auto nuevo”</a:t>
            </a:r>
          </a:p>
        </p:txBody>
      </p:sp>
      <p:sp>
        <p:nvSpPr>
          <p:cNvPr id="38" name="CuadroTexto 37">
            <a:extLst>
              <a:ext uri="{FF2B5EF4-FFF2-40B4-BE49-F238E27FC236}">
                <a16:creationId xmlns:a16="http://schemas.microsoft.com/office/drawing/2014/main" id="{5C4937C1-519D-9145-BD70-7178E4542D29}"/>
              </a:ext>
            </a:extLst>
          </p:cNvPr>
          <p:cNvSpPr txBox="1"/>
          <p:nvPr/>
        </p:nvSpPr>
        <p:spPr>
          <a:xfrm>
            <a:off x="5158236" y="5717734"/>
            <a:ext cx="2271196" cy="338554"/>
          </a:xfrm>
          <a:prstGeom prst="rect">
            <a:avLst/>
          </a:prstGeom>
          <a:noFill/>
        </p:spPr>
        <p:txBody>
          <a:bodyPr wrap="square" rtlCol="0">
            <a:spAutoFit/>
          </a:bodyPr>
          <a:lstStyle/>
          <a:p>
            <a:pPr algn="ctr"/>
            <a:r>
              <a:rPr lang="es-HN" sz="1600" dirty="0">
                <a:latin typeface="Helvetica Light" panose="020B0403020202020204" pitchFamily="34" charset="0"/>
              </a:rPr>
              <a:t>Auto Fest</a:t>
            </a:r>
            <a:endParaRPr lang="es-HN" sz="1600" dirty="0">
              <a:latin typeface="Helvetica Light" panose="020B0403020202020204" pitchFamily="34" charset="0"/>
            </a:endParaRPr>
          </a:p>
        </p:txBody>
      </p:sp>
      <p:sp>
        <p:nvSpPr>
          <p:cNvPr id="39" name="CuadroTexto 38">
            <a:extLst>
              <a:ext uri="{FF2B5EF4-FFF2-40B4-BE49-F238E27FC236}">
                <a16:creationId xmlns:a16="http://schemas.microsoft.com/office/drawing/2014/main" id="{C522C0DF-2E6D-594F-9CF0-49AE3B5FC482}"/>
              </a:ext>
            </a:extLst>
          </p:cNvPr>
          <p:cNvSpPr txBox="1"/>
          <p:nvPr/>
        </p:nvSpPr>
        <p:spPr>
          <a:xfrm>
            <a:off x="9562945" y="3833530"/>
            <a:ext cx="2271196" cy="584775"/>
          </a:xfrm>
          <a:prstGeom prst="rect">
            <a:avLst/>
          </a:prstGeom>
          <a:noFill/>
        </p:spPr>
        <p:txBody>
          <a:bodyPr wrap="square" rtlCol="0">
            <a:spAutoFit/>
          </a:bodyPr>
          <a:lstStyle/>
          <a:p>
            <a:pPr algn="ctr"/>
            <a:r>
              <a:rPr lang="es-HN" sz="1600" dirty="0">
                <a:latin typeface="Helvetica Light" panose="020B0403020202020204" pitchFamily="34" charset="0"/>
              </a:rPr>
              <a:t>Medio Año </a:t>
            </a:r>
          </a:p>
          <a:p>
            <a:pPr algn="ctr"/>
            <a:r>
              <a:rPr lang="es-HN" sz="1600" dirty="0">
                <a:latin typeface="Helvetica Light" panose="020B0403020202020204" pitchFamily="34" charset="0"/>
              </a:rPr>
              <a:t>“Miles de viajes”</a:t>
            </a:r>
            <a:endParaRPr lang="es-HN" sz="1600" dirty="0">
              <a:latin typeface="Helvetica Light" panose="020B0403020202020204" pitchFamily="34" charset="0"/>
            </a:endParaRPr>
          </a:p>
        </p:txBody>
      </p:sp>
      <p:sp>
        <p:nvSpPr>
          <p:cNvPr id="40" name="TextBox 20">
            <a:extLst>
              <a:ext uri="{FF2B5EF4-FFF2-40B4-BE49-F238E27FC236}">
                <a16:creationId xmlns:a16="http://schemas.microsoft.com/office/drawing/2014/main" id="{AAFA04D6-34C4-9B40-BEE0-D7EF02911278}"/>
              </a:ext>
            </a:extLst>
          </p:cNvPr>
          <p:cNvSpPr txBox="1"/>
          <p:nvPr/>
        </p:nvSpPr>
        <p:spPr>
          <a:xfrm>
            <a:off x="5428413" y="6538884"/>
            <a:ext cx="1776448" cy="215444"/>
          </a:xfrm>
          <a:prstGeom prst="rect">
            <a:avLst/>
          </a:prstGeom>
          <a:noFill/>
          <a:ln w="6350">
            <a:noFill/>
            <a:prstDash val="sysDot"/>
          </a:ln>
        </p:spPr>
        <p:txBody>
          <a:bodyPr wrap="none" rtlCol="0">
            <a:spAutoFit/>
          </a:bodyPr>
          <a:lstStyle/>
          <a:p>
            <a:r>
              <a:rPr lang="en-US" sz="800" i="1" dirty="0">
                <a:solidFill>
                  <a:schemeClr val="tx1">
                    <a:lumMod val="85000"/>
                    <a:lumOff val="15000"/>
                  </a:schemeClr>
                </a:solidFill>
                <a:latin typeface="Helvetica Light" panose="020B0403020202020204" pitchFamily="34" charset="0"/>
              </a:rPr>
              <a:t>Fuente : </a:t>
            </a:r>
            <a:r>
              <a:rPr lang="en-US" sz="800" i="1" dirty="0" err="1">
                <a:solidFill>
                  <a:schemeClr val="tx1">
                    <a:lumMod val="85000"/>
                    <a:lumOff val="15000"/>
                  </a:schemeClr>
                </a:solidFill>
                <a:latin typeface="Helvetica Light" panose="020B0403020202020204" pitchFamily="34" charset="0"/>
              </a:rPr>
              <a:t>Publisearch</a:t>
            </a:r>
            <a:r>
              <a:rPr lang="en-US" sz="800" i="1" dirty="0">
                <a:solidFill>
                  <a:schemeClr val="tx1">
                    <a:lumMod val="85000"/>
                    <a:lumOff val="15000"/>
                  </a:schemeClr>
                </a:solidFill>
                <a:latin typeface="Helvetica Light" panose="020B0403020202020204" pitchFamily="34" charset="0"/>
              </a:rPr>
              <a:t> – </a:t>
            </a:r>
            <a:r>
              <a:rPr lang="en-US" sz="800" i="1" dirty="0" err="1">
                <a:solidFill>
                  <a:schemeClr val="tx1">
                    <a:lumMod val="85000"/>
                    <a:lumOff val="15000"/>
                  </a:schemeClr>
                </a:solidFill>
                <a:latin typeface="Helvetica Light" panose="020B0403020202020204" pitchFamily="34" charset="0"/>
              </a:rPr>
              <a:t>junio</a:t>
            </a:r>
            <a:r>
              <a:rPr lang="en-US" sz="800" i="1" dirty="0">
                <a:solidFill>
                  <a:schemeClr val="tx1">
                    <a:lumMod val="85000"/>
                    <a:lumOff val="15000"/>
                  </a:schemeClr>
                </a:solidFill>
                <a:latin typeface="Helvetica Light" panose="020B0403020202020204" pitchFamily="34" charset="0"/>
              </a:rPr>
              <a:t> , 2024</a:t>
            </a:r>
          </a:p>
        </p:txBody>
      </p:sp>
    </p:spTree>
    <p:extLst>
      <p:ext uri="{BB962C8B-B14F-4D97-AF65-F5344CB8AC3E}">
        <p14:creationId xmlns:p14="http://schemas.microsoft.com/office/powerpoint/2010/main" val="14947598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5"/>
                                        </p:tgtEl>
                                      </p:cBhvr>
                                    </p:cmd>
                                  </p:childTnLst>
                                </p:cTn>
                              </p:par>
                            </p:childTnLst>
                          </p:cTn>
                        </p:par>
                      </p:childTnLst>
                    </p:cTn>
                  </p:par>
                </p:childTnLst>
              </p:cTn>
              <p:nextCondLst>
                <p:cond evt="onClick" delay="0">
                  <p:tgtEl>
                    <p:spTgt spid="15"/>
                  </p:tgtEl>
                </p:cond>
              </p:nextCondLst>
            </p:seq>
            <p:video>
              <p:cMediaNode vol="80000">
                <p:cTn id="19" fill="hold" display="0">
                  <p:stCondLst>
                    <p:cond delay="indefinite"/>
                  </p:stCondLst>
                </p:cTn>
                <p:tgtEl>
                  <p:spTgt spid="15"/>
                </p:tgtEl>
              </p:cMediaNode>
            </p:video>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2026" fill="hold"/>
                                        <p:tgtEl>
                                          <p:spTgt spid="13"/>
                                        </p:tgtEl>
                                      </p:cBhvr>
                                    </p:cmd>
                                  </p:childTnLst>
                                </p:cTn>
                              </p:par>
                            </p:childTnLst>
                          </p:cTn>
                        </p:par>
                      </p:childTnLst>
                    </p:cTn>
                  </p:par>
                </p:childTnLst>
              </p:cTn>
              <p:nextCondLst>
                <p:cond evt="onClick" delay="0">
                  <p:tgtEl>
                    <p:spTgt spid="13"/>
                  </p:tgtEl>
                </p:cond>
              </p:nextCondLst>
            </p:seq>
            <p:audio>
              <p:cMediaNode vol="80000">
                <p:cTn id="25" fill="hold" display="0">
                  <p:stCondLst>
                    <p:cond delay="indefinite"/>
                  </p:stCondLst>
                  <p:endCondLst>
                    <p:cond evt="onStopAudio" delay="0">
                      <p:tgtEl>
                        <p:sldTgt/>
                      </p:tgtEl>
                    </p:cond>
                  </p:endCondLst>
                </p:cTn>
                <p:tgtEl>
                  <p:spTgt spid="13"/>
                </p:tgtEl>
              </p:cMediaNode>
            </p:audio>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2026" fill="hold"/>
                                        <p:tgtEl>
                                          <p:spTgt spid="12"/>
                                        </p:tgtEl>
                                      </p:cBhvr>
                                    </p:cmd>
                                  </p:childTnLst>
                                </p:cTn>
                              </p:par>
                            </p:childTnLst>
                          </p:cTn>
                        </p:par>
                      </p:childTnLst>
                    </p:cTn>
                  </p:par>
                </p:childTnLst>
              </p:cTn>
              <p:nextCondLst>
                <p:cond evt="onClick" delay="0">
                  <p:tgtEl>
                    <p:spTgt spid="12"/>
                  </p:tgtEl>
                </p:cond>
              </p:nextCondLst>
            </p:seq>
            <p:audio>
              <p:cMediaNode vol="80000">
                <p:cTn id="31"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200807-1629-EC44-88B5-CB25693AAF96}"/>
              </a:ext>
            </a:extLst>
          </p:cNvPr>
          <p:cNvSpPr txBox="1"/>
          <p:nvPr/>
        </p:nvSpPr>
        <p:spPr>
          <a:xfrm>
            <a:off x="268287" y="988249"/>
            <a:ext cx="1293089" cy="553998"/>
          </a:xfrm>
          <a:prstGeom prst="rect">
            <a:avLst/>
          </a:prstGeom>
          <a:solidFill>
            <a:schemeClr val="tx2">
              <a:lumMod val="10000"/>
              <a:lumOff val="90000"/>
            </a:schemeClr>
          </a:solidFill>
        </p:spPr>
        <p:txBody>
          <a:bodyPr wrap="square" rtlCol="0">
            <a:spAutoFit/>
          </a:bodyPr>
          <a:lstStyle/>
          <a:p>
            <a:r>
              <a:rPr lang="es-HN" sz="1000" dirty="0">
                <a:latin typeface="Helvetica Light" panose="020B0403020202020204" pitchFamily="34" charset="0"/>
              </a:rPr>
              <a:t>Las mejores historias en su auto nuevo</a:t>
            </a:r>
          </a:p>
        </p:txBody>
      </p:sp>
      <p:graphicFrame>
        <p:nvGraphicFramePr>
          <p:cNvPr id="29" name="Chart 11">
            <a:extLst>
              <a:ext uri="{FF2B5EF4-FFF2-40B4-BE49-F238E27FC236}">
                <a16:creationId xmlns:a16="http://schemas.microsoft.com/office/drawing/2014/main" id="{E43A2CAD-9078-C84A-876D-D3C3FF66E05B}"/>
              </a:ext>
            </a:extLst>
          </p:cNvPr>
          <p:cNvGraphicFramePr/>
          <p:nvPr>
            <p:extLst>
              <p:ext uri="{D42A27DB-BD31-4B8C-83A1-F6EECF244321}">
                <p14:modId xmlns:p14="http://schemas.microsoft.com/office/powerpoint/2010/main" val="1073481370"/>
              </p:ext>
            </p:extLst>
          </p:nvPr>
        </p:nvGraphicFramePr>
        <p:xfrm>
          <a:off x="6585323" y="3054518"/>
          <a:ext cx="5218637" cy="1211798"/>
        </p:xfrm>
        <a:graphic>
          <a:graphicData uri="http://schemas.openxmlformats.org/drawingml/2006/chart">
            <c:chart xmlns:c="http://schemas.openxmlformats.org/drawingml/2006/chart" xmlns:r="http://schemas.openxmlformats.org/officeDocument/2006/relationships" r:id="rId3"/>
          </a:graphicData>
        </a:graphic>
      </p:graphicFrame>
      <p:sp>
        <p:nvSpPr>
          <p:cNvPr id="59" name="AutoShape 4">
            <a:extLst>
              <a:ext uri="{FF2B5EF4-FFF2-40B4-BE49-F238E27FC236}">
                <a16:creationId xmlns:a16="http://schemas.microsoft.com/office/drawing/2014/main" id="{BE5638E6-91B0-4925-97DD-AA3D09BC4E3B}"/>
              </a:ext>
            </a:extLst>
          </p:cNvPr>
          <p:cNvSpPr/>
          <p:nvPr/>
        </p:nvSpPr>
        <p:spPr>
          <a:xfrm>
            <a:off x="0" y="0"/>
            <a:ext cx="12192000" cy="930476"/>
          </a:xfrm>
          <a:prstGeom prst="rect">
            <a:avLst/>
          </a:prstGeom>
          <a:solidFill>
            <a:srgbClr val="FF0000"/>
          </a:solidFill>
          <a:ln>
            <a:solidFill>
              <a:srgbClr val="C00000"/>
            </a:solidFill>
          </a:ln>
        </p:spPr>
        <p:txBody>
          <a:bodyPr/>
          <a:lstStyle/>
          <a:p>
            <a:endParaRPr lang="en-CA" dirty="0"/>
          </a:p>
        </p:txBody>
      </p:sp>
      <p:sp>
        <p:nvSpPr>
          <p:cNvPr id="60" name="Title 1">
            <a:extLst>
              <a:ext uri="{FF2B5EF4-FFF2-40B4-BE49-F238E27FC236}">
                <a16:creationId xmlns:a16="http://schemas.microsoft.com/office/drawing/2014/main" id="{0A66ED16-C8CB-4D53-BD6C-72384C1FA60F}"/>
              </a:ext>
            </a:extLst>
          </p:cNvPr>
          <p:cNvSpPr txBox="1">
            <a:spLocks/>
          </p:cNvSpPr>
          <p:nvPr/>
        </p:nvSpPr>
        <p:spPr>
          <a:xfrm>
            <a:off x="413995" y="-1161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err="1">
                <a:solidFill>
                  <a:schemeClr val="bg1"/>
                </a:solidFill>
                <a:latin typeface="Helvetica Light" panose="020B0403020202020204" pitchFamily="34" charset="0"/>
              </a:rPr>
              <a:t>Davivienda</a:t>
            </a:r>
            <a:endParaRPr lang="en-US" sz="3800" b="1" dirty="0">
              <a:solidFill>
                <a:schemeClr val="bg1"/>
              </a:solidFill>
              <a:latin typeface="Helvetica Light" panose="020B0403020202020204" pitchFamily="34" charset="0"/>
            </a:endParaRPr>
          </a:p>
        </p:txBody>
      </p:sp>
      <p:sp>
        <p:nvSpPr>
          <p:cNvPr id="31" name="Title 1">
            <a:extLst>
              <a:ext uri="{FF2B5EF4-FFF2-40B4-BE49-F238E27FC236}">
                <a16:creationId xmlns:a16="http://schemas.microsoft.com/office/drawing/2014/main" id="{EBA5EEB3-AA6F-4FEC-8E49-E4E34AE870AF}"/>
              </a:ext>
            </a:extLst>
          </p:cNvPr>
          <p:cNvSpPr>
            <a:spLocks noGrp="1"/>
          </p:cNvSpPr>
          <p:nvPr>
            <p:ph type="title"/>
          </p:nvPr>
        </p:nvSpPr>
        <p:spPr>
          <a:xfrm>
            <a:off x="8130328" y="-171893"/>
            <a:ext cx="4061672" cy="1325563"/>
          </a:xfrm>
        </p:spPr>
        <p:txBody>
          <a:bodyPr>
            <a:normAutofit/>
          </a:bodyPr>
          <a:lstStyle/>
          <a:p>
            <a:pPr algn="r"/>
            <a:r>
              <a:rPr lang="en-US" sz="2000" b="1" dirty="0" err="1">
                <a:solidFill>
                  <a:schemeClr val="bg1"/>
                </a:solidFill>
                <a:latin typeface="Helvetica Light" panose="020B0403020202020204" pitchFamily="34" charset="0"/>
              </a:rPr>
              <a:t>Estra</a:t>
            </a:r>
            <a:r>
              <a:rPr lang="en-US" sz="2000" b="1" dirty="0" err="1">
                <a:solidFill>
                  <a:schemeClr val="bg1"/>
                </a:solidFill>
                <a:latin typeface="Helvetica Light" panose="020B0403020202020204"/>
              </a:rPr>
              <a:t>t</a:t>
            </a:r>
            <a:r>
              <a:rPr lang="en-CA" sz="2000" b="1" i="0" dirty="0">
                <a:solidFill>
                  <a:schemeClr val="bg1"/>
                </a:solidFill>
                <a:effectLst/>
                <a:latin typeface="Helvetica Light" panose="020B0403020202020204"/>
              </a:rPr>
              <a:t>é</a:t>
            </a:r>
            <a:r>
              <a:rPr lang="en-US" sz="2000" b="1" dirty="0" err="1">
                <a:solidFill>
                  <a:schemeClr val="bg1"/>
                </a:solidFill>
                <a:latin typeface="Helvetica Light" panose="020B0403020202020204" pitchFamily="34" charset="0"/>
              </a:rPr>
              <a:t>gia</a:t>
            </a:r>
            <a:r>
              <a:rPr lang="en-US" sz="2000" b="1" dirty="0">
                <a:solidFill>
                  <a:schemeClr val="bg1"/>
                </a:solidFill>
                <a:latin typeface="Helvetica Light" panose="020B0403020202020204" pitchFamily="34" charset="0"/>
              </a:rPr>
              <a:t> de </a:t>
            </a:r>
            <a:r>
              <a:rPr lang="en-US" sz="2000" b="1" dirty="0" err="1">
                <a:solidFill>
                  <a:schemeClr val="bg1"/>
                </a:solidFill>
                <a:latin typeface="Helvetica Light" panose="020B0403020202020204" pitchFamily="34" charset="0"/>
              </a:rPr>
              <a:t>Medios</a:t>
            </a:r>
            <a:endParaRPr lang="en-US" sz="3000" b="1" dirty="0">
              <a:solidFill>
                <a:schemeClr val="bg1"/>
              </a:solidFill>
              <a:latin typeface="Helvetica Light" panose="020B0403020202020204" pitchFamily="34" charset="0"/>
            </a:endParaRPr>
          </a:p>
        </p:txBody>
      </p:sp>
      <p:cxnSp>
        <p:nvCxnSpPr>
          <p:cNvPr id="28" name="Straight Connector 27">
            <a:extLst>
              <a:ext uri="{FF2B5EF4-FFF2-40B4-BE49-F238E27FC236}">
                <a16:creationId xmlns:a16="http://schemas.microsoft.com/office/drawing/2014/main" id="{127CC5A6-4D85-8448-B52E-6D5A0B472582}"/>
              </a:ext>
            </a:extLst>
          </p:cNvPr>
          <p:cNvCxnSpPr>
            <a:cxnSpLocks/>
          </p:cNvCxnSpPr>
          <p:nvPr/>
        </p:nvCxnSpPr>
        <p:spPr>
          <a:xfrm>
            <a:off x="3470022" y="-12406"/>
            <a:ext cx="0" cy="10349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1AAAC51-065C-CF42-8CB9-4FB562647EFF}"/>
              </a:ext>
            </a:extLst>
          </p:cNvPr>
          <p:cNvCxnSpPr/>
          <p:nvPr/>
        </p:nvCxnSpPr>
        <p:spPr>
          <a:xfrm flipV="1">
            <a:off x="6602189" y="4090034"/>
            <a:ext cx="5098043" cy="2939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E36FDD9-D327-664A-A2BB-742A95202818}"/>
              </a:ext>
            </a:extLst>
          </p:cNvPr>
          <p:cNvCxnSpPr>
            <a:cxnSpLocks/>
          </p:cNvCxnSpPr>
          <p:nvPr/>
        </p:nvCxnSpPr>
        <p:spPr>
          <a:xfrm flipV="1">
            <a:off x="402831" y="3013413"/>
            <a:ext cx="11375175" cy="12177"/>
          </a:xfrm>
          <a:prstGeom prst="line">
            <a:avLst/>
          </a:prstGeom>
          <a:ln>
            <a:solidFill>
              <a:schemeClr val="tx2">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4CA06F4-BF57-B341-A3D1-8C54724F6B1B}"/>
              </a:ext>
            </a:extLst>
          </p:cNvPr>
          <p:cNvCxnSpPr>
            <a:cxnSpLocks/>
          </p:cNvCxnSpPr>
          <p:nvPr/>
        </p:nvCxnSpPr>
        <p:spPr>
          <a:xfrm flipV="1">
            <a:off x="402831" y="3013413"/>
            <a:ext cx="11375175" cy="12177"/>
          </a:xfrm>
          <a:prstGeom prst="line">
            <a:avLst/>
          </a:prstGeom>
          <a:ln>
            <a:solidFill>
              <a:schemeClr val="tx2">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0FFF9C-97B9-4B45-96F7-BA294D5DB64F}"/>
              </a:ext>
            </a:extLst>
          </p:cNvPr>
          <p:cNvCxnSpPr>
            <a:cxnSpLocks/>
          </p:cNvCxnSpPr>
          <p:nvPr/>
        </p:nvCxnSpPr>
        <p:spPr>
          <a:xfrm>
            <a:off x="6024013" y="3012041"/>
            <a:ext cx="0" cy="3526843"/>
          </a:xfrm>
          <a:prstGeom prst="line">
            <a:avLst/>
          </a:prstGeom>
          <a:ln>
            <a:solidFill>
              <a:schemeClr val="tx1">
                <a:lumMod val="50000"/>
                <a:lumOff val="50000"/>
              </a:schemeClr>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graphicFrame>
        <p:nvGraphicFramePr>
          <p:cNvPr id="7" name="Table 10">
            <a:extLst>
              <a:ext uri="{FF2B5EF4-FFF2-40B4-BE49-F238E27FC236}">
                <a16:creationId xmlns:a16="http://schemas.microsoft.com/office/drawing/2014/main" id="{D05370E5-D32B-74F8-27D4-BC3A1178BFCD}"/>
              </a:ext>
            </a:extLst>
          </p:cNvPr>
          <p:cNvGraphicFramePr>
            <a:graphicFrameLocks noGrp="1"/>
          </p:cNvGraphicFramePr>
          <p:nvPr>
            <p:extLst>
              <p:ext uri="{D42A27DB-BD31-4B8C-83A1-F6EECF244321}">
                <p14:modId xmlns:p14="http://schemas.microsoft.com/office/powerpoint/2010/main" val="3916620648"/>
              </p:ext>
            </p:extLst>
          </p:nvPr>
        </p:nvGraphicFramePr>
        <p:xfrm>
          <a:off x="6640164" y="3238555"/>
          <a:ext cx="1468626" cy="290140"/>
        </p:xfrm>
        <a:graphic>
          <a:graphicData uri="http://schemas.openxmlformats.org/drawingml/2006/table">
            <a:tbl>
              <a:tblPr firstRow="1" bandRow="1">
                <a:tableStyleId>{5C22544A-7EE6-4342-B048-85BDC9FD1C3A}</a:tableStyleId>
              </a:tblPr>
              <a:tblGrid>
                <a:gridCol w="604213">
                  <a:extLst>
                    <a:ext uri="{9D8B030D-6E8A-4147-A177-3AD203B41FA5}">
                      <a16:colId xmlns:a16="http://schemas.microsoft.com/office/drawing/2014/main" val="3519677502"/>
                    </a:ext>
                  </a:extLst>
                </a:gridCol>
                <a:gridCol w="864413">
                  <a:extLst>
                    <a:ext uri="{9D8B030D-6E8A-4147-A177-3AD203B41FA5}">
                      <a16:colId xmlns:a16="http://schemas.microsoft.com/office/drawing/2014/main" val="1387248422"/>
                    </a:ext>
                  </a:extLst>
                </a:gridCol>
              </a:tblGrid>
              <a:tr h="290140">
                <a:tc>
                  <a:txBody>
                    <a:bodyPr/>
                    <a:lstStyle/>
                    <a:p>
                      <a:r>
                        <a:rPr lang="en-US" sz="1200" b="0" i="0" dirty="0">
                          <a:latin typeface="Helvetica Light" panose="020B0403020202020204" pitchFamily="34" charset="0"/>
                        </a:rPr>
                        <a:t>100</a:t>
                      </a:r>
                      <a:r>
                        <a:rPr lang="en-HN" sz="1200" b="0" i="0">
                          <a:latin typeface="Helvetica Light" panose="020B0403020202020204" pitchFamily="34" charset="0"/>
                        </a:rPr>
                        <a:t>%</a:t>
                      </a:r>
                      <a:endParaRPr lang="en-HN" sz="1200" b="0" i="0" dirty="0">
                        <a:latin typeface="Helvetica Light" panose="020B0403020202020204" pitchFamily="34" charset="0"/>
                      </a:endParaRPr>
                    </a:p>
                  </a:txBody>
                  <a:tcPr>
                    <a:solidFill>
                      <a:schemeClr val="tx2"/>
                    </a:solidFill>
                  </a:tcPr>
                </a:tc>
                <a:tc>
                  <a:txBody>
                    <a:bodyPr/>
                    <a:lstStyle/>
                    <a:p>
                      <a:r>
                        <a:rPr lang="en-HN" sz="1200" b="0" i="0">
                          <a:latin typeface="Helvetica Light" panose="020B0403020202020204" pitchFamily="34" charset="0"/>
                        </a:rPr>
                        <a:t>$</a:t>
                      </a:r>
                      <a:r>
                        <a:rPr lang="en-US" sz="1200" b="0" i="0" dirty="0">
                          <a:latin typeface="Helvetica Light" panose="020B0403020202020204" pitchFamily="34" charset="0"/>
                        </a:rPr>
                        <a:t>18</a:t>
                      </a:r>
                      <a:r>
                        <a:rPr lang="en-HN" sz="1200" b="0" i="0">
                          <a:latin typeface="Helvetica Light" panose="020B0403020202020204" pitchFamily="34" charset="0"/>
                        </a:rPr>
                        <a:t>K</a:t>
                      </a:r>
                      <a:endParaRPr lang="en-HN" sz="1200" b="0" i="0" dirty="0">
                        <a:latin typeface="Helvetica Light" panose="020B0403020202020204" pitchFamily="34" charset="0"/>
                      </a:endParaRPr>
                    </a:p>
                  </a:txBody>
                  <a:tcPr>
                    <a:solidFill>
                      <a:schemeClr val="tx1">
                        <a:lumMod val="50000"/>
                        <a:lumOff val="50000"/>
                      </a:schemeClr>
                    </a:solidFill>
                  </a:tcPr>
                </a:tc>
                <a:extLst>
                  <a:ext uri="{0D108BD9-81ED-4DB2-BD59-A6C34878D82A}">
                    <a16:rowId xmlns:a16="http://schemas.microsoft.com/office/drawing/2014/main" val="1962469400"/>
                  </a:ext>
                </a:extLst>
              </a:tr>
            </a:tbl>
          </a:graphicData>
        </a:graphic>
      </p:graphicFrame>
      <p:pic>
        <p:nvPicPr>
          <p:cNvPr id="18" name="Picture 17">
            <a:extLst>
              <a:ext uri="{FF2B5EF4-FFF2-40B4-BE49-F238E27FC236}">
                <a16:creationId xmlns:a16="http://schemas.microsoft.com/office/drawing/2014/main" id="{F3CCA24E-7FCD-2057-45CD-0BA95DB27C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980" y="6342006"/>
            <a:ext cx="1046120" cy="357000"/>
          </a:xfrm>
          <a:prstGeom prst="rect">
            <a:avLst/>
          </a:prstGeom>
        </p:spPr>
      </p:pic>
      <p:graphicFrame>
        <p:nvGraphicFramePr>
          <p:cNvPr id="24" name="Gráfico 23">
            <a:extLst>
              <a:ext uri="{FF2B5EF4-FFF2-40B4-BE49-F238E27FC236}">
                <a16:creationId xmlns:a16="http://schemas.microsoft.com/office/drawing/2014/main" id="{CF4E80B2-E4DC-1646-89C9-A5C7C81D040B}"/>
              </a:ext>
            </a:extLst>
          </p:cNvPr>
          <p:cNvGraphicFramePr/>
          <p:nvPr>
            <p:extLst>
              <p:ext uri="{D42A27DB-BD31-4B8C-83A1-F6EECF244321}">
                <p14:modId xmlns:p14="http://schemas.microsoft.com/office/powerpoint/2010/main" val="2785968543"/>
              </p:ext>
            </p:extLst>
          </p:nvPr>
        </p:nvGraphicFramePr>
        <p:xfrm>
          <a:off x="24034" y="1241235"/>
          <a:ext cx="6205316" cy="1709797"/>
        </p:xfrm>
        <a:graphic>
          <a:graphicData uri="http://schemas.openxmlformats.org/drawingml/2006/chart">
            <c:chart xmlns:c="http://schemas.openxmlformats.org/drawingml/2006/chart" xmlns:r="http://schemas.openxmlformats.org/officeDocument/2006/relationships" r:id="rId5"/>
          </a:graphicData>
        </a:graphic>
      </p:graphicFrame>
      <p:sp>
        <p:nvSpPr>
          <p:cNvPr id="37" name="TextBox 78">
            <a:extLst>
              <a:ext uri="{FF2B5EF4-FFF2-40B4-BE49-F238E27FC236}">
                <a16:creationId xmlns:a16="http://schemas.microsoft.com/office/drawing/2014/main" id="{A739364B-F260-9D4D-A7F9-D196902A8567}"/>
              </a:ext>
            </a:extLst>
          </p:cNvPr>
          <p:cNvSpPr txBox="1"/>
          <p:nvPr/>
        </p:nvSpPr>
        <p:spPr>
          <a:xfrm>
            <a:off x="6996258" y="3938573"/>
            <a:ext cx="976549" cy="215444"/>
          </a:xfrm>
          <a:prstGeom prst="rect">
            <a:avLst/>
          </a:prstGeom>
          <a:noFill/>
        </p:spPr>
        <p:txBody>
          <a:bodyPr wrap="none" rtlCol="0">
            <a:spAutoFit/>
          </a:bodyPr>
          <a:lstStyle/>
          <a:p>
            <a:r>
              <a:rPr lang="en-US" sz="800" dirty="0">
                <a:latin typeface="Helvetica Light" panose="020B0403020202020204" pitchFamily="34" charset="0"/>
              </a:rPr>
              <a:t> 9 </a:t>
            </a:r>
            <a:r>
              <a:rPr lang="en-US" sz="800" dirty="0" err="1">
                <a:latin typeface="Helvetica Light" panose="020B0403020202020204" pitchFamily="34" charset="0"/>
              </a:rPr>
              <a:t>publicaciones</a:t>
            </a:r>
            <a:r>
              <a:rPr lang="en-US" sz="800" dirty="0">
                <a:latin typeface="Helvetica Light" panose="020B0403020202020204" pitchFamily="34" charset="0"/>
              </a:rPr>
              <a:t> </a:t>
            </a:r>
            <a:endParaRPr lang="en-HN" sz="800" dirty="0">
              <a:latin typeface="Helvetica Light" panose="020B0403020202020204" pitchFamily="34" charset="0"/>
            </a:endParaRPr>
          </a:p>
        </p:txBody>
      </p:sp>
      <p:graphicFrame>
        <p:nvGraphicFramePr>
          <p:cNvPr id="40" name="Gráfico 39">
            <a:extLst>
              <a:ext uri="{FF2B5EF4-FFF2-40B4-BE49-F238E27FC236}">
                <a16:creationId xmlns:a16="http://schemas.microsoft.com/office/drawing/2014/main" id="{C7F0C0BD-B01A-6546-A6D2-77BED9D03770}"/>
              </a:ext>
            </a:extLst>
          </p:cNvPr>
          <p:cNvGraphicFramePr/>
          <p:nvPr>
            <p:extLst>
              <p:ext uri="{D42A27DB-BD31-4B8C-83A1-F6EECF244321}">
                <p14:modId xmlns:p14="http://schemas.microsoft.com/office/powerpoint/2010/main" val="2382228624"/>
              </p:ext>
            </p:extLst>
          </p:nvPr>
        </p:nvGraphicFramePr>
        <p:xfrm>
          <a:off x="657652" y="3035648"/>
          <a:ext cx="4949337" cy="3337454"/>
        </p:xfrm>
        <a:graphic>
          <a:graphicData uri="http://schemas.openxmlformats.org/drawingml/2006/chart">
            <c:chart xmlns:c="http://schemas.openxmlformats.org/drawingml/2006/chart" xmlns:r="http://schemas.openxmlformats.org/officeDocument/2006/relationships" r:id="rId6"/>
          </a:graphicData>
        </a:graphic>
      </p:graphicFrame>
      <p:sp>
        <p:nvSpPr>
          <p:cNvPr id="41" name="TextBox 3">
            <a:extLst>
              <a:ext uri="{FF2B5EF4-FFF2-40B4-BE49-F238E27FC236}">
                <a16:creationId xmlns:a16="http://schemas.microsoft.com/office/drawing/2014/main" id="{69C1B957-F9D3-4844-8212-BA5F7C9A33C7}"/>
              </a:ext>
            </a:extLst>
          </p:cNvPr>
          <p:cNvSpPr txBox="1"/>
          <p:nvPr/>
        </p:nvSpPr>
        <p:spPr>
          <a:xfrm>
            <a:off x="6269094" y="934374"/>
            <a:ext cx="5922906" cy="1785104"/>
          </a:xfrm>
          <a:prstGeom prst="rect">
            <a:avLst/>
          </a:prstGeom>
          <a:noFill/>
        </p:spPr>
        <p:txBody>
          <a:bodyPr wrap="square" rtlCol="0">
            <a:spAutoFit/>
          </a:bodyPr>
          <a:lstStyle/>
          <a:p>
            <a:r>
              <a:rPr lang="es-HN" sz="1400" b="1" dirty="0">
                <a:latin typeface="HELVETICA LIGHT" panose="020B0403020202020204" pitchFamily="34" charset="0"/>
              </a:rPr>
              <a:t>Davivienda</a:t>
            </a:r>
            <a:r>
              <a:rPr lang="es-HN" sz="1200" dirty="0">
                <a:latin typeface="Helvetica Light" panose="020B0403020202020204" pitchFamily="34" charset="0"/>
              </a:rPr>
              <a:t> asigna un presupuesto conservador para la publicidad de sus productos de préstamos automotrices, pero a pesar de ello, su participación en el SOI alcanza el 9%, destacándose en el mercado.</a:t>
            </a:r>
          </a:p>
          <a:p>
            <a:pPr marL="171450" indent="-171450">
              <a:buFont typeface="Arial" panose="020B0604020202020204" pitchFamily="34" charset="0"/>
              <a:buChar char="•"/>
            </a:pPr>
            <a:r>
              <a:rPr lang="es-HN" sz="1200" dirty="0">
                <a:latin typeface="Helvetica Light" panose="020B0403020202020204" pitchFamily="34" charset="0"/>
              </a:rPr>
              <a:t>La actividad publicitaria de Davivienda se concentra en dos momentos clave del año. Durante el primer trimestre, lanza la campaña "Sus mejores historias en su auto nuevo". En mayo, </a:t>
            </a:r>
            <a:r>
              <a:rPr lang="es-HN" sz="1200" dirty="0">
                <a:latin typeface="Helvetica Light" panose="020B0403020202020204" pitchFamily="34" charset="0"/>
              </a:rPr>
              <a:t> </a:t>
            </a:r>
            <a:r>
              <a:rPr lang="es-HN" sz="1200" dirty="0">
                <a:latin typeface="Helvetica Light" panose="020B0403020202020204" pitchFamily="34" charset="0"/>
              </a:rPr>
              <a:t>presenta la campaña alusiva al 14º “Billete Sorpresa”.</a:t>
            </a:r>
          </a:p>
          <a:p>
            <a:pPr marL="171450" indent="-171450">
              <a:buFont typeface="Arial" panose="020B0604020202020204" pitchFamily="34" charset="0"/>
              <a:buChar char="•"/>
            </a:pPr>
            <a:r>
              <a:rPr lang="es-HN" sz="1200" dirty="0">
                <a:latin typeface="Helvetica Light" panose="020B0403020202020204" pitchFamily="34" charset="0"/>
              </a:rPr>
              <a:t>A diferencia de otras instituciones, Davivienda centraliza toda su actividad publicitaria en un solo medio: la prensa. Esta estrategia singular subraya su enfoque en la prensa como el canal principal para llegar a su audiencia objetivo</a:t>
            </a:r>
          </a:p>
        </p:txBody>
      </p:sp>
      <p:sp>
        <p:nvSpPr>
          <p:cNvPr id="25" name="TextBox 86">
            <a:extLst>
              <a:ext uri="{FF2B5EF4-FFF2-40B4-BE49-F238E27FC236}">
                <a16:creationId xmlns:a16="http://schemas.microsoft.com/office/drawing/2014/main" id="{519836FD-2194-F54D-940A-0771BDE17487}"/>
              </a:ext>
            </a:extLst>
          </p:cNvPr>
          <p:cNvSpPr txBox="1"/>
          <p:nvPr/>
        </p:nvSpPr>
        <p:spPr>
          <a:xfrm>
            <a:off x="10841809" y="636435"/>
            <a:ext cx="1311578" cy="323165"/>
          </a:xfrm>
          <a:prstGeom prst="rect">
            <a:avLst/>
          </a:prstGeom>
          <a:noFill/>
        </p:spPr>
        <p:txBody>
          <a:bodyPr wrap="none" rtlCol="0">
            <a:spAutoFit/>
          </a:bodyPr>
          <a:lstStyle/>
          <a:p>
            <a:r>
              <a:rPr lang="en-US" sz="1500" dirty="0" err="1">
                <a:solidFill>
                  <a:schemeClr val="bg1"/>
                </a:solidFill>
                <a:latin typeface="Helvetica Light" panose="020B0403020202020204" pitchFamily="34" charset="0"/>
              </a:rPr>
              <a:t>ene-jun</a:t>
            </a:r>
            <a:r>
              <a:rPr lang="en-US" sz="1500" dirty="0">
                <a:solidFill>
                  <a:schemeClr val="bg1"/>
                </a:solidFill>
                <a:latin typeface="Helvetica Light" panose="020B0403020202020204" pitchFamily="34" charset="0"/>
              </a:rPr>
              <a:t> </a:t>
            </a:r>
            <a:r>
              <a:rPr lang="en-HN" sz="1500">
                <a:solidFill>
                  <a:schemeClr val="bg1"/>
                </a:solidFill>
                <a:latin typeface="Helvetica Light" panose="020B0403020202020204" pitchFamily="34" charset="0"/>
              </a:rPr>
              <a:t>202</a:t>
            </a:r>
            <a:r>
              <a:rPr lang="en-US" sz="1500" dirty="0">
                <a:solidFill>
                  <a:schemeClr val="bg1"/>
                </a:solidFill>
                <a:latin typeface="Helvetica Light" panose="020B0403020202020204" pitchFamily="34" charset="0"/>
              </a:rPr>
              <a:t>4</a:t>
            </a:r>
            <a:endParaRPr lang="en-HN" sz="1500" dirty="0">
              <a:solidFill>
                <a:schemeClr val="bg1"/>
              </a:solidFill>
              <a:latin typeface="Helvetica Light" panose="020B0403020202020204" pitchFamily="34" charset="0"/>
            </a:endParaRPr>
          </a:p>
        </p:txBody>
      </p:sp>
      <p:sp>
        <p:nvSpPr>
          <p:cNvPr id="23" name="CuadroTexto 22">
            <a:extLst>
              <a:ext uri="{FF2B5EF4-FFF2-40B4-BE49-F238E27FC236}">
                <a16:creationId xmlns:a16="http://schemas.microsoft.com/office/drawing/2014/main" id="{38835213-0488-994B-8712-B825ABDFD06C}"/>
              </a:ext>
            </a:extLst>
          </p:cNvPr>
          <p:cNvSpPr txBox="1"/>
          <p:nvPr/>
        </p:nvSpPr>
        <p:spPr>
          <a:xfrm>
            <a:off x="4815174" y="1973022"/>
            <a:ext cx="1035293" cy="246221"/>
          </a:xfrm>
          <a:prstGeom prst="rect">
            <a:avLst/>
          </a:prstGeom>
          <a:solidFill>
            <a:srgbClr val="C00000">
              <a:alpha val="9000"/>
            </a:srgbClr>
          </a:solidFill>
          <a:ln>
            <a:noFill/>
          </a:ln>
        </p:spPr>
        <p:txBody>
          <a:bodyPr wrap="square" rtlCol="0">
            <a:spAutoFit/>
          </a:bodyPr>
          <a:lstStyle/>
          <a:p>
            <a:pPr algn="ctr"/>
            <a:r>
              <a:rPr lang="es-HN" sz="1000" dirty="0">
                <a:latin typeface="Helvetica Light" panose="020B0403020202020204" pitchFamily="34" charset="0"/>
              </a:rPr>
              <a:t>Prestatón</a:t>
            </a:r>
          </a:p>
        </p:txBody>
      </p:sp>
      <p:graphicFrame>
        <p:nvGraphicFramePr>
          <p:cNvPr id="26" name="Tabla 6">
            <a:extLst>
              <a:ext uri="{FF2B5EF4-FFF2-40B4-BE49-F238E27FC236}">
                <a16:creationId xmlns:a16="http://schemas.microsoft.com/office/drawing/2014/main" id="{0DBB347A-4248-1C4D-B936-8C8D396E95C7}"/>
              </a:ext>
            </a:extLst>
          </p:cNvPr>
          <p:cNvGraphicFramePr>
            <a:graphicFrameLocks noGrp="1"/>
          </p:cNvGraphicFramePr>
          <p:nvPr>
            <p:extLst>
              <p:ext uri="{D42A27DB-BD31-4B8C-83A1-F6EECF244321}">
                <p14:modId xmlns:p14="http://schemas.microsoft.com/office/powerpoint/2010/main" val="185547095"/>
              </p:ext>
            </p:extLst>
          </p:nvPr>
        </p:nvGraphicFramePr>
        <p:xfrm>
          <a:off x="4762618" y="760535"/>
          <a:ext cx="1293088" cy="571736"/>
        </p:xfrm>
        <a:graphic>
          <a:graphicData uri="http://schemas.openxmlformats.org/drawingml/2006/table">
            <a:tbl>
              <a:tblPr firstRow="1" bandRow="1">
                <a:tableStyleId>{B301B821-A1FF-4177-AEE7-76D212191A09}</a:tableStyleId>
              </a:tblPr>
              <a:tblGrid>
                <a:gridCol w="646544">
                  <a:extLst>
                    <a:ext uri="{9D8B030D-6E8A-4147-A177-3AD203B41FA5}">
                      <a16:colId xmlns:a16="http://schemas.microsoft.com/office/drawing/2014/main" val="2800434246"/>
                    </a:ext>
                  </a:extLst>
                </a:gridCol>
                <a:gridCol w="646544">
                  <a:extLst>
                    <a:ext uri="{9D8B030D-6E8A-4147-A177-3AD203B41FA5}">
                      <a16:colId xmlns:a16="http://schemas.microsoft.com/office/drawing/2014/main" val="3784070757"/>
                    </a:ext>
                  </a:extLst>
                </a:gridCol>
              </a:tblGrid>
              <a:tr h="285868">
                <a:tc>
                  <a:txBody>
                    <a:bodyPr/>
                    <a:lstStyle/>
                    <a:p>
                      <a:pPr algn="ctr"/>
                      <a:r>
                        <a:rPr lang="es-HN" sz="1200" b="0" i="0" dirty="0">
                          <a:latin typeface="Helvetica Light" panose="020B0403020202020204" pitchFamily="34" charset="0"/>
                        </a:rPr>
                        <a:t>2024</a:t>
                      </a:r>
                    </a:p>
                  </a:txBody>
                  <a:tcPr anchor="ctr"/>
                </a:tc>
                <a:tc>
                  <a:txBody>
                    <a:bodyPr/>
                    <a:lstStyle/>
                    <a:p>
                      <a:pPr algn="ctr"/>
                      <a:r>
                        <a:rPr lang="es-HN" sz="1200" b="0" i="0" dirty="0">
                          <a:latin typeface="Helvetica Light" panose="020B0403020202020204" pitchFamily="34" charset="0"/>
                        </a:rPr>
                        <a:t>$18K</a:t>
                      </a:r>
                    </a:p>
                  </a:txBody>
                  <a:tcPr anchor="ctr"/>
                </a:tc>
                <a:extLst>
                  <a:ext uri="{0D108BD9-81ED-4DB2-BD59-A6C34878D82A}">
                    <a16:rowId xmlns:a16="http://schemas.microsoft.com/office/drawing/2014/main" val="3656858356"/>
                  </a:ext>
                </a:extLst>
              </a:tr>
              <a:tr h="285868">
                <a:tc>
                  <a:txBody>
                    <a:bodyPr/>
                    <a:lstStyle/>
                    <a:p>
                      <a:pPr algn="ctr"/>
                      <a:r>
                        <a:rPr lang="es-HN" sz="1200" b="0" i="0" dirty="0">
                          <a:latin typeface="Helvetica Light" panose="020B0403020202020204" pitchFamily="34" charset="0"/>
                        </a:rPr>
                        <a:t>2023</a:t>
                      </a:r>
                    </a:p>
                  </a:txBody>
                  <a:tcPr anchor="ctr"/>
                </a:tc>
                <a:tc>
                  <a:txBody>
                    <a:bodyPr/>
                    <a:lstStyle/>
                    <a:p>
                      <a:pPr algn="ctr"/>
                      <a:r>
                        <a:rPr lang="es-HN" sz="1200" b="0" i="0" dirty="0">
                          <a:latin typeface="Helvetica Light" panose="020B0403020202020204" pitchFamily="34" charset="0"/>
                        </a:rPr>
                        <a:t>$1K</a:t>
                      </a:r>
                    </a:p>
                  </a:txBody>
                  <a:tcPr anchor="ctr"/>
                </a:tc>
                <a:extLst>
                  <a:ext uri="{0D108BD9-81ED-4DB2-BD59-A6C34878D82A}">
                    <a16:rowId xmlns:a16="http://schemas.microsoft.com/office/drawing/2014/main" val="1708779597"/>
                  </a:ext>
                </a:extLst>
              </a:tr>
            </a:tbl>
          </a:graphicData>
        </a:graphic>
      </p:graphicFrame>
      <p:sp>
        <p:nvSpPr>
          <p:cNvPr id="27" name="Flecha arriba 26">
            <a:extLst>
              <a:ext uri="{FF2B5EF4-FFF2-40B4-BE49-F238E27FC236}">
                <a16:creationId xmlns:a16="http://schemas.microsoft.com/office/drawing/2014/main" id="{1DEEDC15-0C62-0549-9A7B-CB4FC46F5E39}"/>
              </a:ext>
            </a:extLst>
          </p:cNvPr>
          <p:cNvSpPr/>
          <p:nvPr/>
        </p:nvSpPr>
        <p:spPr>
          <a:xfrm>
            <a:off x="4448737" y="955660"/>
            <a:ext cx="213767" cy="223194"/>
          </a:xfrm>
          <a:prstGeom prst="upArrow">
            <a:avLst/>
          </a:prstGeom>
          <a:solidFill>
            <a:srgbClr val="2C7F0E"/>
          </a:solidFill>
          <a:ln>
            <a:solidFill>
              <a:srgbClr val="2C7F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32" name="CuadroTexto 31">
            <a:extLst>
              <a:ext uri="{FF2B5EF4-FFF2-40B4-BE49-F238E27FC236}">
                <a16:creationId xmlns:a16="http://schemas.microsoft.com/office/drawing/2014/main" id="{55C7BFDF-94DB-B94E-905B-E513A0C91D03}"/>
              </a:ext>
            </a:extLst>
          </p:cNvPr>
          <p:cNvSpPr txBox="1"/>
          <p:nvPr/>
        </p:nvSpPr>
        <p:spPr>
          <a:xfrm>
            <a:off x="2176933" y="1620942"/>
            <a:ext cx="1293089" cy="246221"/>
          </a:xfrm>
          <a:prstGeom prst="rect">
            <a:avLst/>
          </a:prstGeom>
          <a:solidFill>
            <a:schemeClr val="tx2">
              <a:lumMod val="10000"/>
              <a:lumOff val="90000"/>
            </a:schemeClr>
          </a:solidFill>
        </p:spPr>
        <p:txBody>
          <a:bodyPr wrap="square" rtlCol="0">
            <a:spAutoFit/>
          </a:bodyPr>
          <a:lstStyle/>
          <a:p>
            <a:r>
              <a:rPr lang="es-HN" sz="1000" dirty="0">
                <a:latin typeface="Helvetica Light" panose="020B0403020202020204" pitchFamily="34" charset="0"/>
              </a:rPr>
              <a:t>Billete sorpresa</a:t>
            </a:r>
            <a:endParaRPr lang="es-HN" sz="1000" dirty="0">
              <a:latin typeface="Helvetica Light" panose="020B0403020202020204" pitchFamily="34" charset="0"/>
            </a:endParaRPr>
          </a:p>
        </p:txBody>
      </p:sp>
      <p:sp>
        <p:nvSpPr>
          <p:cNvPr id="33" name="TextBox 20">
            <a:extLst>
              <a:ext uri="{FF2B5EF4-FFF2-40B4-BE49-F238E27FC236}">
                <a16:creationId xmlns:a16="http://schemas.microsoft.com/office/drawing/2014/main" id="{043D712B-7889-8340-AD05-84FA6AAF6D21}"/>
              </a:ext>
            </a:extLst>
          </p:cNvPr>
          <p:cNvSpPr txBox="1"/>
          <p:nvPr/>
        </p:nvSpPr>
        <p:spPr>
          <a:xfrm>
            <a:off x="5428413" y="6538884"/>
            <a:ext cx="1776448" cy="215444"/>
          </a:xfrm>
          <a:prstGeom prst="rect">
            <a:avLst/>
          </a:prstGeom>
          <a:noFill/>
          <a:ln w="6350">
            <a:noFill/>
            <a:prstDash val="sysDot"/>
          </a:ln>
        </p:spPr>
        <p:txBody>
          <a:bodyPr wrap="none" rtlCol="0">
            <a:spAutoFit/>
          </a:bodyPr>
          <a:lstStyle/>
          <a:p>
            <a:r>
              <a:rPr lang="en-US" sz="800" i="1" dirty="0">
                <a:solidFill>
                  <a:schemeClr val="tx1">
                    <a:lumMod val="85000"/>
                    <a:lumOff val="15000"/>
                  </a:schemeClr>
                </a:solidFill>
                <a:latin typeface="Helvetica Light" panose="020B0403020202020204" pitchFamily="34" charset="0"/>
              </a:rPr>
              <a:t>Fuente : </a:t>
            </a:r>
            <a:r>
              <a:rPr lang="en-US" sz="800" i="1" dirty="0" err="1">
                <a:solidFill>
                  <a:schemeClr val="tx1">
                    <a:lumMod val="85000"/>
                    <a:lumOff val="15000"/>
                  </a:schemeClr>
                </a:solidFill>
                <a:latin typeface="Helvetica Light" panose="020B0403020202020204" pitchFamily="34" charset="0"/>
              </a:rPr>
              <a:t>Publisearch</a:t>
            </a:r>
            <a:r>
              <a:rPr lang="en-US" sz="800" i="1" dirty="0">
                <a:solidFill>
                  <a:schemeClr val="tx1">
                    <a:lumMod val="85000"/>
                    <a:lumOff val="15000"/>
                  </a:schemeClr>
                </a:solidFill>
                <a:latin typeface="Helvetica Light" panose="020B0403020202020204" pitchFamily="34" charset="0"/>
              </a:rPr>
              <a:t> – </a:t>
            </a:r>
            <a:r>
              <a:rPr lang="en-US" sz="800" i="1" dirty="0" err="1">
                <a:solidFill>
                  <a:schemeClr val="tx1">
                    <a:lumMod val="85000"/>
                    <a:lumOff val="15000"/>
                  </a:schemeClr>
                </a:solidFill>
                <a:latin typeface="Helvetica Light" panose="020B0403020202020204" pitchFamily="34" charset="0"/>
              </a:rPr>
              <a:t>junio</a:t>
            </a:r>
            <a:r>
              <a:rPr lang="en-US" sz="800" i="1" dirty="0">
                <a:solidFill>
                  <a:schemeClr val="tx1">
                    <a:lumMod val="85000"/>
                    <a:lumOff val="15000"/>
                  </a:schemeClr>
                </a:solidFill>
                <a:latin typeface="Helvetica Light" panose="020B0403020202020204" pitchFamily="34" charset="0"/>
              </a:rPr>
              <a:t> , 2024</a:t>
            </a:r>
          </a:p>
        </p:txBody>
      </p:sp>
    </p:spTree>
    <p:extLst>
      <p:ext uri="{BB962C8B-B14F-4D97-AF65-F5344CB8AC3E}">
        <p14:creationId xmlns:p14="http://schemas.microsoft.com/office/powerpoint/2010/main" val="324067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B570EA4-24FD-DDB5-2293-80CDC26FB2A3}"/>
              </a:ext>
            </a:extLst>
          </p:cNvPr>
          <p:cNvSpPr txBox="1"/>
          <p:nvPr/>
        </p:nvSpPr>
        <p:spPr>
          <a:xfrm>
            <a:off x="285750" y="257175"/>
            <a:ext cx="3398687" cy="492443"/>
          </a:xfrm>
          <a:prstGeom prst="rect">
            <a:avLst/>
          </a:prstGeom>
          <a:noFill/>
        </p:spPr>
        <p:txBody>
          <a:bodyPr wrap="none" rtlCol="0">
            <a:spAutoFit/>
          </a:bodyPr>
          <a:lstStyle/>
          <a:p>
            <a:r>
              <a:rPr lang="en-HN" sz="2400">
                <a:latin typeface="Helvetica Light" panose="020B0403020202020204" pitchFamily="34" charset="0"/>
              </a:rPr>
              <a:t>Materiales</a:t>
            </a:r>
            <a:r>
              <a:rPr lang="en-HN" sz="2400" b="1">
                <a:solidFill>
                  <a:srgbClr val="FF0000"/>
                </a:solidFill>
                <a:latin typeface="HELVETICA LIGHT" panose="020B0403020202020204" pitchFamily="34" charset="0"/>
              </a:rPr>
              <a:t> </a:t>
            </a:r>
            <a:r>
              <a:rPr lang="en-US" sz="2600" b="1" dirty="0" err="1">
                <a:solidFill>
                  <a:srgbClr val="FF0000"/>
                </a:solidFill>
                <a:latin typeface="HELVETICA LIGHT" panose="020B0403020202020204" pitchFamily="34" charset="0"/>
              </a:rPr>
              <a:t>DaVivienda</a:t>
            </a:r>
            <a:endParaRPr lang="en-HN" sz="2600" b="1" dirty="0">
              <a:solidFill>
                <a:srgbClr val="FF0000"/>
              </a:solidFill>
              <a:latin typeface="HELVETICA LIGHT" panose="020B0403020202020204" pitchFamily="34" charset="0"/>
            </a:endParaRPr>
          </a:p>
        </p:txBody>
      </p:sp>
      <p:pic>
        <p:nvPicPr>
          <p:cNvPr id="12" name="Picture 11">
            <a:extLst>
              <a:ext uri="{FF2B5EF4-FFF2-40B4-BE49-F238E27FC236}">
                <a16:creationId xmlns:a16="http://schemas.microsoft.com/office/drawing/2014/main" id="{715C9BC6-B7A0-8280-BC79-0842207A4F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980" y="6342006"/>
            <a:ext cx="1046120" cy="357000"/>
          </a:xfrm>
          <a:prstGeom prst="rect">
            <a:avLst/>
          </a:prstGeom>
        </p:spPr>
      </p:pic>
      <p:pic>
        <p:nvPicPr>
          <p:cNvPr id="13" name="Picture 12">
            <a:extLst>
              <a:ext uri="{FF2B5EF4-FFF2-40B4-BE49-F238E27FC236}">
                <a16:creationId xmlns:a16="http://schemas.microsoft.com/office/drawing/2014/main" id="{1987EC36-0D05-A2D1-7D0F-3B0504C8A4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50642" y="6342006"/>
            <a:ext cx="1041621" cy="393756"/>
          </a:xfrm>
          <a:prstGeom prst="rect">
            <a:avLst/>
          </a:prstGeom>
        </p:spPr>
      </p:pic>
      <p:pic>
        <p:nvPicPr>
          <p:cNvPr id="3" name="Picture 2">
            <a:extLst>
              <a:ext uri="{FF2B5EF4-FFF2-40B4-BE49-F238E27FC236}">
                <a16:creationId xmlns:a16="http://schemas.microsoft.com/office/drawing/2014/main" id="{85428724-A4F3-5B4D-83CE-46DD2814CD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5093" y="1311441"/>
            <a:ext cx="2678051" cy="3633537"/>
          </a:xfrm>
          <a:prstGeom prst="rect">
            <a:avLst/>
          </a:prstGeom>
          <a:noFill/>
          <a:ln>
            <a:solidFill>
              <a:schemeClr val="tx2">
                <a:lumMod val="25000"/>
                <a:lumOff val="75000"/>
              </a:schemeClr>
            </a:solidFill>
          </a:ln>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14E9DBBB-ED81-D345-9ABB-6D090C6C1B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0747" y="1311441"/>
            <a:ext cx="2773863" cy="3589900"/>
          </a:xfrm>
          <a:prstGeom prst="rect">
            <a:avLst/>
          </a:prstGeom>
          <a:noFill/>
          <a:ln>
            <a:solidFill>
              <a:schemeClr val="tx2">
                <a:lumMod val="25000"/>
                <a:lumOff val="75000"/>
              </a:schemeClr>
            </a:solidFill>
          </a:ln>
          <a:extLst>
            <a:ext uri="{909E8E84-426E-40DD-AFC4-6F175D3DCCD1}">
              <a14:hiddenFill xmlns:a14="http://schemas.microsoft.com/office/drawing/2010/main">
                <a:solidFill>
                  <a:srgbClr val="FFFFFF"/>
                </a:solidFill>
              </a14:hiddenFill>
            </a:ext>
          </a:extLst>
        </p:spPr>
      </p:pic>
      <p:sp>
        <p:nvSpPr>
          <p:cNvPr id="16" name="TextBox 20">
            <a:extLst>
              <a:ext uri="{FF2B5EF4-FFF2-40B4-BE49-F238E27FC236}">
                <a16:creationId xmlns:a16="http://schemas.microsoft.com/office/drawing/2014/main" id="{99E36FFE-FBDC-EC43-9465-E236FF18C93C}"/>
              </a:ext>
            </a:extLst>
          </p:cNvPr>
          <p:cNvSpPr txBox="1"/>
          <p:nvPr/>
        </p:nvSpPr>
        <p:spPr>
          <a:xfrm>
            <a:off x="5428413" y="6538884"/>
            <a:ext cx="1776448" cy="215444"/>
          </a:xfrm>
          <a:prstGeom prst="rect">
            <a:avLst/>
          </a:prstGeom>
          <a:noFill/>
          <a:ln w="6350">
            <a:noFill/>
            <a:prstDash val="sysDot"/>
          </a:ln>
        </p:spPr>
        <p:txBody>
          <a:bodyPr wrap="none" rtlCol="0">
            <a:spAutoFit/>
          </a:bodyPr>
          <a:lstStyle/>
          <a:p>
            <a:r>
              <a:rPr lang="en-US" sz="800" i="1" dirty="0">
                <a:solidFill>
                  <a:schemeClr val="tx1">
                    <a:lumMod val="85000"/>
                    <a:lumOff val="15000"/>
                  </a:schemeClr>
                </a:solidFill>
                <a:latin typeface="Helvetica Light" panose="020B0403020202020204" pitchFamily="34" charset="0"/>
              </a:rPr>
              <a:t>Fuente : </a:t>
            </a:r>
            <a:r>
              <a:rPr lang="en-US" sz="800" i="1" dirty="0" err="1">
                <a:solidFill>
                  <a:schemeClr val="tx1">
                    <a:lumMod val="85000"/>
                    <a:lumOff val="15000"/>
                  </a:schemeClr>
                </a:solidFill>
                <a:latin typeface="Helvetica Light" panose="020B0403020202020204" pitchFamily="34" charset="0"/>
              </a:rPr>
              <a:t>Publisearch</a:t>
            </a:r>
            <a:r>
              <a:rPr lang="en-US" sz="800" i="1" dirty="0">
                <a:solidFill>
                  <a:schemeClr val="tx1">
                    <a:lumMod val="85000"/>
                    <a:lumOff val="15000"/>
                  </a:schemeClr>
                </a:solidFill>
                <a:latin typeface="Helvetica Light" panose="020B0403020202020204" pitchFamily="34" charset="0"/>
              </a:rPr>
              <a:t> – </a:t>
            </a:r>
            <a:r>
              <a:rPr lang="en-US" sz="800" i="1" dirty="0" err="1">
                <a:solidFill>
                  <a:schemeClr val="tx1">
                    <a:lumMod val="85000"/>
                    <a:lumOff val="15000"/>
                  </a:schemeClr>
                </a:solidFill>
                <a:latin typeface="Helvetica Light" panose="020B0403020202020204" pitchFamily="34" charset="0"/>
              </a:rPr>
              <a:t>junio</a:t>
            </a:r>
            <a:r>
              <a:rPr lang="en-US" sz="800" i="1" dirty="0">
                <a:solidFill>
                  <a:schemeClr val="tx1">
                    <a:lumMod val="85000"/>
                    <a:lumOff val="15000"/>
                  </a:schemeClr>
                </a:solidFill>
                <a:latin typeface="Helvetica Light" panose="020B0403020202020204" pitchFamily="34" charset="0"/>
              </a:rPr>
              <a:t> , 2024</a:t>
            </a:r>
          </a:p>
        </p:txBody>
      </p:sp>
    </p:spTree>
    <p:extLst>
      <p:ext uri="{BB962C8B-B14F-4D97-AF65-F5344CB8AC3E}">
        <p14:creationId xmlns:p14="http://schemas.microsoft.com/office/powerpoint/2010/main" val="3076982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Chart 11">
            <a:extLst>
              <a:ext uri="{FF2B5EF4-FFF2-40B4-BE49-F238E27FC236}">
                <a16:creationId xmlns:a16="http://schemas.microsoft.com/office/drawing/2014/main" id="{332D0089-E71F-EE4E-BDD2-4E49927B3646}"/>
              </a:ext>
            </a:extLst>
          </p:cNvPr>
          <p:cNvGraphicFramePr/>
          <p:nvPr>
            <p:extLst>
              <p:ext uri="{D42A27DB-BD31-4B8C-83A1-F6EECF244321}">
                <p14:modId xmlns:p14="http://schemas.microsoft.com/office/powerpoint/2010/main" val="1594226427"/>
              </p:ext>
            </p:extLst>
          </p:nvPr>
        </p:nvGraphicFramePr>
        <p:xfrm>
          <a:off x="6688564" y="2944178"/>
          <a:ext cx="5098043" cy="1065275"/>
        </p:xfrm>
        <a:graphic>
          <a:graphicData uri="http://schemas.openxmlformats.org/drawingml/2006/chart">
            <c:chart xmlns:c="http://schemas.openxmlformats.org/drawingml/2006/chart" xmlns:r="http://schemas.openxmlformats.org/officeDocument/2006/relationships" r:id="rId3"/>
          </a:graphicData>
        </a:graphic>
      </p:graphicFrame>
      <p:sp>
        <p:nvSpPr>
          <p:cNvPr id="59" name="AutoShape 4">
            <a:extLst>
              <a:ext uri="{FF2B5EF4-FFF2-40B4-BE49-F238E27FC236}">
                <a16:creationId xmlns:a16="http://schemas.microsoft.com/office/drawing/2014/main" id="{BE5638E6-91B0-4925-97DD-AA3D09BC4E3B}"/>
              </a:ext>
            </a:extLst>
          </p:cNvPr>
          <p:cNvSpPr/>
          <p:nvPr/>
        </p:nvSpPr>
        <p:spPr>
          <a:xfrm>
            <a:off x="0" y="0"/>
            <a:ext cx="12192000" cy="930476"/>
          </a:xfrm>
          <a:prstGeom prst="rect">
            <a:avLst/>
          </a:prstGeom>
          <a:solidFill>
            <a:schemeClr val="tx1">
              <a:lumMod val="50000"/>
              <a:lumOff val="50000"/>
            </a:schemeClr>
          </a:solidFill>
          <a:ln>
            <a:solidFill>
              <a:schemeClr val="tx1">
                <a:lumMod val="50000"/>
                <a:lumOff val="50000"/>
              </a:schemeClr>
            </a:solidFill>
          </a:ln>
        </p:spPr>
        <p:txBody>
          <a:bodyPr/>
          <a:lstStyle/>
          <a:p>
            <a:endParaRPr lang="en-CA" dirty="0"/>
          </a:p>
        </p:txBody>
      </p:sp>
      <p:sp>
        <p:nvSpPr>
          <p:cNvPr id="60" name="Title 1">
            <a:extLst>
              <a:ext uri="{FF2B5EF4-FFF2-40B4-BE49-F238E27FC236}">
                <a16:creationId xmlns:a16="http://schemas.microsoft.com/office/drawing/2014/main" id="{0A66ED16-C8CB-4D53-BD6C-72384C1FA60F}"/>
              </a:ext>
            </a:extLst>
          </p:cNvPr>
          <p:cNvSpPr txBox="1">
            <a:spLocks/>
          </p:cNvSpPr>
          <p:nvPr/>
        </p:nvSpPr>
        <p:spPr>
          <a:xfrm>
            <a:off x="413995" y="-1161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latin typeface="Helvetica Light" panose="020B0403020202020204" pitchFamily="34" charset="0"/>
              </a:rPr>
              <a:t>ATLÁNTIDA</a:t>
            </a:r>
          </a:p>
        </p:txBody>
      </p:sp>
      <p:sp>
        <p:nvSpPr>
          <p:cNvPr id="31" name="Title 1">
            <a:extLst>
              <a:ext uri="{FF2B5EF4-FFF2-40B4-BE49-F238E27FC236}">
                <a16:creationId xmlns:a16="http://schemas.microsoft.com/office/drawing/2014/main" id="{EBA5EEB3-AA6F-4FEC-8E49-E4E34AE870AF}"/>
              </a:ext>
            </a:extLst>
          </p:cNvPr>
          <p:cNvSpPr>
            <a:spLocks noGrp="1"/>
          </p:cNvSpPr>
          <p:nvPr>
            <p:ph type="title"/>
          </p:nvPr>
        </p:nvSpPr>
        <p:spPr>
          <a:xfrm>
            <a:off x="8120354" y="343914"/>
            <a:ext cx="4061672" cy="346211"/>
          </a:xfrm>
        </p:spPr>
        <p:txBody>
          <a:bodyPr>
            <a:normAutofit fontScale="90000"/>
          </a:bodyPr>
          <a:lstStyle/>
          <a:p>
            <a:pPr algn="r"/>
            <a:r>
              <a:rPr lang="en-US" sz="2000" b="1" dirty="0" err="1">
                <a:solidFill>
                  <a:schemeClr val="bg1"/>
                </a:solidFill>
                <a:latin typeface="Helvetica Light" panose="020B0403020202020204" pitchFamily="34" charset="0"/>
              </a:rPr>
              <a:t>Estra</a:t>
            </a:r>
            <a:r>
              <a:rPr lang="en-US" sz="2000" b="1" dirty="0" err="1">
                <a:solidFill>
                  <a:schemeClr val="bg1"/>
                </a:solidFill>
                <a:latin typeface="Helvetica Light" panose="020B0403020202020204"/>
              </a:rPr>
              <a:t>t</a:t>
            </a:r>
            <a:r>
              <a:rPr lang="en-CA" sz="2000" b="1" i="0" dirty="0">
                <a:solidFill>
                  <a:schemeClr val="bg1"/>
                </a:solidFill>
                <a:effectLst/>
                <a:latin typeface="Helvetica Light" panose="020B0403020202020204"/>
              </a:rPr>
              <a:t>é</a:t>
            </a:r>
            <a:r>
              <a:rPr lang="en-US" sz="2000" b="1" dirty="0" err="1">
                <a:solidFill>
                  <a:schemeClr val="bg1"/>
                </a:solidFill>
                <a:latin typeface="Helvetica Light" panose="020B0403020202020204" pitchFamily="34" charset="0"/>
              </a:rPr>
              <a:t>gia</a:t>
            </a:r>
            <a:r>
              <a:rPr lang="en-US" sz="2000" b="1" dirty="0">
                <a:solidFill>
                  <a:schemeClr val="bg1"/>
                </a:solidFill>
                <a:latin typeface="Helvetica Light" panose="020B0403020202020204" pitchFamily="34" charset="0"/>
              </a:rPr>
              <a:t> de </a:t>
            </a:r>
            <a:r>
              <a:rPr lang="en-US" sz="2000" b="1" dirty="0" err="1">
                <a:solidFill>
                  <a:schemeClr val="bg1"/>
                </a:solidFill>
                <a:latin typeface="Helvetica Light" panose="020B0403020202020204" pitchFamily="34" charset="0"/>
              </a:rPr>
              <a:t>Medios</a:t>
            </a:r>
            <a:endParaRPr lang="en-US" sz="3000" b="1" dirty="0">
              <a:solidFill>
                <a:schemeClr val="bg1"/>
              </a:solidFill>
              <a:latin typeface="Helvetica Light" panose="020B0403020202020204" pitchFamily="34" charset="0"/>
            </a:endParaRPr>
          </a:p>
        </p:txBody>
      </p:sp>
      <p:cxnSp>
        <p:nvCxnSpPr>
          <p:cNvPr id="28" name="Straight Connector 27">
            <a:extLst>
              <a:ext uri="{FF2B5EF4-FFF2-40B4-BE49-F238E27FC236}">
                <a16:creationId xmlns:a16="http://schemas.microsoft.com/office/drawing/2014/main" id="{127CC5A6-4D85-8448-B52E-6D5A0B472582}"/>
              </a:ext>
            </a:extLst>
          </p:cNvPr>
          <p:cNvCxnSpPr>
            <a:cxnSpLocks/>
          </p:cNvCxnSpPr>
          <p:nvPr/>
        </p:nvCxnSpPr>
        <p:spPr>
          <a:xfrm>
            <a:off x="3470022" y="-12406"/>
            <a:ext cx="0" cy="10349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8E99B6E-927D-BF4D-950D-CFD821CCD1DA}"/>
              </a:ext>
            </a:extLst>
          </p:cNvPr>
          <p:cNvSpPr txBox="1"/>
          <p:nvPr/>
        </p:nvSpPr>
        <p:spPr>
          <a:xfrm>
            <a:off x="6426312" y="1277939"/>
            <a:ext cx="5727075" cy="1046440"/>
          </a:xfrm>
          <a:prstGeom prst="rect">
            <a:avLst/>
          </a:prstGeom>
          <a:noFill/>
        </p:spPr>
        <p:txBody>
          <a:bodyPr wrap="square" rtlCol="0">
            <a:spAutoFit/>
          </a:bodyPr>
          <a:lstStyle/>
          <a:p>
            <a:r>
              <a:rPr lang="es-HN" sz="1400" b="1" dirty="0">
                <a:latin typeface="HELVETICA LIGHT" panose="020B0403020202020204" pitchFamily="34" charset="0"/>
              </a:rPr>
              <a:t>Atlántida</a:t>
            </a:r>
            <a:r>
              <a:rPr lang="es-HN" sz="1200" dirty="0">
                <a:latin typeface="Helvetica Light" panose="020B0403020202020204" pitchFamily="34" charset="0"/>
              </a:rPr>
              <a:t> lleva a cabo su actividad publicitaria exclusivamente en el mes de enero con la campaña "Atlántida Road Show". Esta campaña comenzó en octubre de 2023 y se extendió hasta enero de 2024. Después de esta fase, Atlántida no ha registrado más movimiento en el segmento de préstamos automotrices.</a:t>
            </a:r>
            <a:endParaRPr lang="en-US" sz="1200" dirty="0">
              <a:latin typeface="Helvetica Light" panose="020B0403020202020204" pitchFamily="34" charset="0"/>
            </a:endParaRPr>
          </a:p>
        </p:txBody>
      </p:sp>
      <p:cxnSp>
        <p:nvCxnSpPr>
          <p:cNvPr id="86" name="Straight Connector 85">
            <a:extLst>
              <a:ext uri="{FF2B5EF4-FFF2-40B4-BE49-F238E27FC236}">
                <a16:creationId xmlns:a16="http://schemas.microsoft.com/office/drawing/2014/main" id="{EE36FDD9-D327-664A-A2BB-742A95202818}"/>
              </a:ext>
            </a:extLst>
          </p:cNvPr>
          <p:cNvCxnSpPr>
            <a:cxnSpLocks/>
          </p:cNvCxnSpPr>
          <p:nvPr/>
        </p:nvCxnSpPr>
        <p:spPr>
          <a:xfrm flipV="1">
            <a:off x="402831" y="3013413"/>
            <a:ext cx="11375175" cy="12177"/>
          </a:xfrm>
          <a:prstGeom prst="line">
            <a:avLst/>
          </a:prstGeom>
          <a:ln>
            <a:solidFill>
              <a:schemeClr val="tx2">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4CA06F4-BF57-B341-A3D1-8C54724F6B1B}"/>
              </a:ext>
            </a:extLst>
          </p:cNvPr>
          <p:cNvCxnSpPr>
            <a:cxnSpLocks/>
          </p:cNvCxnSpPr>
          <p:nvPr/>
        </p:nvCxnSpPr>
        <p:spPr>
          <a:xfrm flipV="1">
            <a:off x="402831" y="3013413"/>
            <a:ext cx="11375175" cy="12177"/>
          </a:xfrm>
          <a:prstGeom prst="line">
            <a:avLst/>
          </a:prstGeom>
          <a:ln>
            <a:solidFill>
              <a:schemeClr val="tx2">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0FFF9C-97B9-4B45-96F7-BA294D5DB64F}"/>
              </a:ext>
            </a:extLst>
          </p:cNvPr>
          <p:cNvCxnSpPr>
            <a:cxnSpLocks/>
          </p:cNvCxnSpPr>
          <p:nvPr/>
        </p:nvCxnSpPr>
        <p:spPr>
          <a:xfrm>
            <a:off x="6024013" y="3120329"/>
            <a:ext cx="0" cy="3418555"/>
          </a:xfrm>
          <a:prstGeom prst="line">
            <a:avLst/>
          </a:prstGeom>
          <a:ln>
            <a:solidFill>
              <a:schemeClr val="tx1">
                <a:lumMod val="50000"/>
                <a:lumOff val="50000"/>
              </a:schemeClr>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8A16720F-378B-8DE2-E8AA-6A30CB2693D3}"/>
              </a:ext>
            </a:extLst>
          </p:cNvPr>
          <p:cNvGraphicFramePr/>
          <p:nvPr>
            <p:extLst>
              <p:ext uri="{D42A27DB-BD31-4B8C-83A1-F6EECF244321}">
                <p14:modId xmlns:p14="http://schemas.microsoft.com/office/powerpoint/2010/main" val="2907852640"/>
              </p:ext>
            </p:extLst>
          </p:nvPr>
        </p:nvGraphicFramePr>
        <p:xfrm>
          <a:off x="314154" y="3087971"/>
          <a:ext cx="5709859" cy="3343339"/>
        </p:xfrm>
        <a:graphic>
          <a:graphicData uri="http://schemas.openxmlformats.org/drawingml/2006/chart">
            <c:chart xmlns:c="http://schemas.openxmlformats.org/drawingml/2006/chart" xmlns:r="http://schemas.openxmlformats.org/officeDocument/2006/relationships" r:id="rId4"/>
          </a:graphicData>
        </a:graphic>
      </p:graphicFrame>
      <p:pic>
        <p:nvPicPr>
          <p:cNvPr id="18" name="Picture 17">
            <a:extLst>
              <a:ext uri="{FF2B5EF4-FFF2-40B4-BE49-F238E27FC236}">
                <a16:creationId xmlns:a16="http://schemas.microsoft.com/office/drawing/2014/main" id="{F3CCA24E-7FCD-2057-45CD-0BA95DB27C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8980" y="6342006"/>
            <a:ext cx="1046120" cy="357000"/>
          </a:xfrm>
          <a:prstGeom prst="rect">
            <a:avLst/>
          </a:prstGeom>
        </p:spPr>
      </p:pic>
      <p:graphicFrame>
        <p:nvGraphicFramePr>
          <p:cNvPr id="24" name="Gráfico 23">
            <a:extLst>
              <a:ext uri="{FF2B5EF4-FFF2-40B4-BE49-F238E27FC236}">
                <a16:creationId xmlns:a16="http://schemas.microsoft.com/office/drawing/2014/main" id="{CF4E80B2-E4DC-1646-89C9-A5C7C81D040B}"/>
              </a:ext>
            </a:extLst>
          </p:cNvPr>
          <p:cNvGraphicFramePr/>
          <p:nvPr>
            <p:extLst>
              <p:ext uri="{D42A27DB-BD31-4B8C-83A1-F6EECF244321}">
                <p14:modId xmlns:p14="http://schemas.microsoft.com/office/powerpoint/2010/main" val="2005246485"/>
              </p:ext>
            </p:extLst>
          </p:nvPr>
        </p:nvGraphicFramePr>
        <p:xfrm>
          <a:off x="24034" y="987699"/>
          <a:ext cx="6205316" cy="1963334"/>
        </p:xfrm>
        <a:graphic>
          <a:graphicData uri="http://schemas.openxmlformats.org/drawingml/2006/chart">
            <c:chart xmlns:c="http://schemas.openxmlformats.org/drawingml/2006/chart" xmlns:r="http://schemas.openxmlformats.org/officeDocument/2006/relationships" r:id="rId6"/>
          </a:graphicData>
        </a:graphic>
      </p:graphicFrame>
      <p:sp>
        <p:nvSpPr>
          <p:cNvPr id="25" name="TextBox 86">
            <a:extLst>
              <a:ext uri="{FF2B5EF4-FFF2-40B4-BE49-F238E27FC236}">
                <a16:creationId xmlns:a16="http://schemas.microsoft.com/office/drawing/2014/main" id="{FAF457F5-7A2A-124B-A345-21FCFE1C8812}"/>
              </a:ext>
            </a:extLst>
          </p:cNvPr>
          <p:cNvSpPr txBox="1"/>
          <p:nvPr/>
        </p:nvSpPr>
        <p:spPr>
          <a:xfrm>
            <a:off x="10841809" y="636435"/>
            <a:ext cx="1311578" cy="323165"/>
          </a:xfrm>
          <a:prstGeom prst="rect">
            <a:avLst/>
          </a:prstGeom>
          <a:noFill/>
        </p:spPr>
        <p:txBody>
          <a:bodyPr wrap="none" rtlCol="0">
            <a:spAutoFit/>
          </a:bodyPr>
          <a:lstStyle/>
          <a:p>
            <a:r>
              <a:rPr lang="en-US" sz="1500" dirty="0" err="1">
                <a:solidFill>
                  <a:schemeClr val="bg1"/>
                </a:solidFill>
                <a:latin typeface="Helvetica Light" panose="020B0403020202020204" pitchFamily="34" charset="0"/>
              </a:rPr>
              <a:t>ene-jun</a:t>
            </a:r>
            <a:r>
              <a:rPr lang="en-US" sz="1500" dirty="0">
                <a:solidFill>
                  <a:schemeClr val="bg1"/>
                </a:solidFill>
                <a:latin typeface="Helvetica Light" panose="020B0403020202020204" pitchFamily="34" charset="0"/>
              </a:rPr>
              <a:t> </a:t>
            </a:r>
            <a:r>
              <a:rPr lang="en-HN" sz="1500">
                <a:solidFill>
                  <a:schemeClr val="bg1"/>
                </a:solidFill>
                <a:latin typeface="Helvetica Light" panose="020B0403020202020204" pitchFamily="34" charset="0"/>
              </a:rPr>
              <a:t>202</a:t>
            </a:r>
            <a:r>
              <a:rPr lang="en-US" sz="1500" dirty="0">
                <a:solidFill>
                  <a:schemeClr val="bg1"/>
                </a:solidFill>
                <a:latin typeface="Helvetica Light" panose="020B0403020202020204" pitchFamily="34" charset="0"/>
              </a:rPr>
              <a:t>4</a:t>
            </a:r>
            <a:endParaRPr lang="en-HN" sz="1500" dirty="0">
              <a:solidFill>
                <a:schemeClr val="bg1"/>
              </a:solidFill>
              <a:latin typeface="Helvetica Light" panose="020B0403020202020204" pitchFamily="34" charset="0"/>
            </a:endParaRPr>
          </a:p>
        </p:txBody>
      </p:sp>
      <p:graphicFrame>
        <p:nvGraphicFramePr>
          <p:cNvPr id="23" name="Table 10">
            <a:extLst>
              <a:ext uri="{FF2B5EF4-FFF2-40B4-BE49-F238E27FC236}">
                <a16:creationId xmlns:a16="http://schemas.microsoft.com/office/drawing/2014/main" id="{BD8810AE-EC35-5C49-83B0-51B268116CF2}"/>
              </a:ext>
            </a:extLst>
          </p:cNvPr>
          <p:cNvGraphicFramePr>
            <a:graphicFrameLocks noGrp="1"/>
          </p:cNvGraphicFramePr>
          <p:nvPr>
            <p:extLst>
              <p:ext uri="{D42A27DB-BD31-4B8C-83A1-F6EECF244321}">
                <p14:modId xmlns:p14="http://schemas.microsoft.com/office/powerpoint/2010/main" val="2783713258"/>
              </p:ext>
            </p:extLst>
          </p:nvPr>
        </p:nvGraphicFramePr>
        <p:xfrm>
          <a:off x="7012093" y="3190005"/>
          <a:ext cx="1501987" cy="290140"/>
        </p:xfrm>
        <a:graphic>
          <a:graphicData uri="http://schemas.openxmlformats.org/drawingml/2006/table">
            <a:tbl>
              <a:tblPr firstRow="1" bandRow="1">
                <a:tableStyleId>{5C22544A-7EE6-4342-B048-85BDC9FD1C3A}</a:tableStyleId>
              </a:tblPr>
              <a:tblGrid>
                <a:gridCol w="617938">
                  <a:extLst>
                    <a:ext uri="{9D8B030D-6E8A-4147-A177-3AD203B41FA5}">
                      <a16:colId xmlns:a16="http://schemas.microsoft.com/office/drawing/2014/main" val="3519677502"/>
                    </a:ext>
                  </a:extLst>
                </a:gridCol>
                <a:gridCol w="884049">
                  <a:extLst>
                    <a:ext uri="{9D8B030D-6E8A-4147-A177-3AD203B41FA5}">
                      <a16:colId xmlns:a16="http://schemas.microsoft.com/office/drawing/2014/main" val="1387248422"/>
                    </a:ext>
                  </a:extLst>
                </a:gridCol>
              </a:tblGrid>
              <a:tr h="290140">
                <a:tc>
                  <a:txBody>
                    <a:bodyPr/>
                    <a:lstStyle/>
                    <a:p>
                      <a:r>
                        <a:rPr lang="en-US" sz="1200" b="0" i="0" dirty="0">
                          <a:latin typeface="Helvetica Light" panose="020B0403020202020204" pitchFamily="34" charset="0"/>
                        </a:rPr>
                        <a:t>100</a:t>
                      </a:r>
                      <a:r>
                        <a:rPr lang="en-HN" sz="1200" b="0" i="0">
                          <a:latin typeface="Helvetica Light" panose="020B0403020202020204" pitchFamily="34" charset="0"/>
                        </a:rPr>
                        <a:t>%</a:t>
                      </a:r>
                      <a:endParaRPr lang="en-HN" sz="1200" b="0" i="0" dirty="0">
                        <a:latin typeface="Helvetica Light" panose="020B0403020202020204" pitchFamily="34" charset="0"/>
                      </a:endParaRPr>
                    </a:p>
                  </a:txBody>
                  <a:tcPr>
                    <a:solidFill>
                      <a:schemeClr val="tx2"/>
                    </a:solidFill>
                  </a:tcPr>
                </a:tc>
                <a:tc>
                  <a:txBody>
                    <a:bodyPr/>
                    <a:lstStyle/>
                    <a:p>
                      <a:r>
                        <a:rPr lang="en-HN" sz="1200" b="0" i="0">
                          <a:latin typeface="Helvetica Light" panose="020B0403020202020204" pitchFamily="34" charset="0"/>
                        </a:rPr>
                        <a:t>$</a:t>
                      </a:r>
                      <a:r>
                        <a:rPr lang="en-US" sz="1200" b="0" i="0" dirty="0">
                          <a:latin typeface="Helvetica Light" panose="020B0403020202020204" pitchFamily="34" charset="0"/>
                        </a:rPr>
                        <a:t>3</a:t>
                      </a:r>
                      <a:r>
                        <a:rPr lang="en-HN" sz="1200" b="0" i="0">
                          <a:latin typeface="Helvetica Light" panose="020B0403020202020204" pitchFamily="34" charset="0"/>
                        </a:rPr>
                        <a:t>K</a:t>
                      </a:r>
                      <a:endParaRPr lang="en-HN" sz="1200" b="0" i="0" dirty="0">
                        <a:latin typeface="Helvetica Light" panose="020B0403020202020204" pitchFamily="34" charset="0"/>
                      </a:endParaRPr>
                    </a:p>
                  </a:txBody>
                  <a:tcPr>
                    <a:solidFill>
                      <a:schemeClr val="tx1">
                        <a:lumMod val="50000"/>
                        <a:lumOff val="50000"/>
                      </a:schemeClr>
                    </a:solidFill>
                  </a:tcPr>
                </a:tc>
                <a:extLst>
                  <a:ext uri="{0D108BD9-81ED-4DB2-BD59-A6C34878D82A}">
                    <a16:rowId xmlns:a16="http://schemas.microsoft.com/office/drawing/2014/main" val="1962469400"/>
                  </a:ext>
                </a:extLst>
              </a:tr>
            </a:tbl>
          </a:graphicData>
        </a:graphic>
      </p:graphicFrame>
      <p:sp>
        <p:nvSpPr>
          <p:cNvPr id="30" name="TextBox 78">
            <a:extLst>
              <a:ext uri="{FF2B5EF4-FFF2-40B4-BE49-F238E27FC236}">
                <a16:creationId xmlns:a16="http://schemas.microsoft.com/office/drawing/2014/main" id="{173CEF63-7961-9C4A-94F7-8BE575AD2EF8}"/>
              </a:ext>
            </a:extLst>
          </p:cNvPr>
          <p:cNvSpPr txBox="1"/>
          <p:nvPr/>
        </p:nvSpPr>
        <p:spPr>
          <a:xfrm>
            <a:off x="6968697" y="3741509"/>
            <a:ext cx="1298753" cy="215444"/>
          </a:xfrm>
          <a:prstGeom prst="rect">
            <a:avLst/>
          </a:prstGeom>
          <a:noFill/>
        </p:spPr>
        <p:txBody>
          <a:bodyPr wrap="none" rtlCol="0">
            <a:spAutoFit/>
          </a:bodyPr>
          <a:lstStyle/>
          <a:p>
            <a:r>
              <a:rPr lang="en-US" sz="800" dirty="0">
                <a:latin typeface="Helvetica Light" panose="020B0403020202020204" pitchFamily="34" charset="0"/>
              </a:rPr>
              <a:t>1,388</a:t>
            </a:r>
            <a:r>
              <a:rPr lang="en-HN" sz="800">
                <a:latin typeface="Helvetica Light" panose="020B0403020202020204" pitchFamily="34" charset="0"/>
              </a:rPr>
              <a:t> </a:t>
            </a:r>
            <a:r>
              <a:rPr lang="en-HN" sz="800" dirty="0">
                <a:latin typeface="Helvetica Light" panose="020B0403020202020204" pitchFamily="34" charset="0"/>
              </a:rPr>
              <a:t>spots </a:t>
            </a:r>
            <a:r>
              <a:rPr lang="en-HN" sz="800">
                <a:latin typeface="Helvetica Light" panose="020B0403020202020204" pitchFamily="34" charset="0"/>
              </a:rPr>
              <a:t>| </a:t>
            </a:r>
            <a:r>
              <a:rPr lang="en-US" sz="800" dirty="0">
                <a:latin typeface="Helvetica Light" panose="020B0403020202020204" pitchFamily="34" charset="0"/>
              </a:rPr>
              <a:t>2,433 </a:t>
            </a:r>
            <a:r>
              <a:rPr lang="en-HN" sz="800">
                <a:latin typeface="Helvetica Light" panose="020B0403020202020204" pitchFamily="34" charset="0"/>
              </a:rPr>
              <a:t> </a:t>
            </a:r>
            <a:r>
              <a:rPr lang="en-HN" sz="800" dirty="0">
                <a:latin typeface="Helvetica Light" panose="020B0403020202020204" pitchFamily="34" charset="0"/>
              </a:rPr>
              <a:t>trps</a:t>
            </a:r>
          </a:p>
        </p:txBody>
      </p:sp>
      <p:cxnSp>
        <p:nvCxnSpPr>
          <p:cNvPr id="32" name="Straight Connector 82">
            <a:extLst>
              <a:ext uri="{FF2B5EF4-FFF2-40B4-BE49-F238E27FC236}">
                <a16:creationId xmlns:a16="http://schemas.microsoft.com/office/drawing/2014/main" id="{12F8B513-4204-B747-A8B6-6B2C8536930E}"/>
              </a:ext>
            </a:extLst>
          </p:cNvPr>
          <p:cNvCxnSpPr/>
          <p:nvPr/>
        </p:nvCxnSpPr>
        <p:spPr>
          <a:xfrm flipV="1">
            <a:off x="6602189" y="3922769"/>
            <a:ext cx="5098043" cy="2939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4C30607E-A0E4-6841-9809-048B6ED1C7CA}"/>
              </a:ext>
            </a:extLst>
          </p:cNvPr>
          <p:cNvSpPr txBox="1"/>
          <p:nvPr/>
        </p:nvSpPr>
        <p:spPr>
          <a:xfrm>
            <a:off x="90916" y="1332271"/>
            <a:ext cx="1459488" cy="230832"/>
          </a:xfrm>
          <a:prstGeom prst="rect">
            <a:avLst/>
          </a:prstGeom>
          <a:solidFill>
            <a:schemeClr val="bg1">
              <a:lumMod val="95000"/>
            </a:schemeClr>
          </a:solidFill>
        </p:spPr>
        <p:txBody>
          <a:bodyPr wrap="square" rtlCol="0">
            <a:spAutoFit/>
          </a:bodyPr>
          <a:lstStyle/>
          <a:p>
            <a:pPr algn="ctr"/>
            <a:r>
              <a:rPr lang="es-HN" sz="900" dirty="0">
                <a:latin typeface="Helvetica Light" panose="020B0403020202020204" pitchFamily="34" charset="0"/>
              </a:rPr>
              <a:t>Atlántida road show”</a:t>
            </a:r>
          </a:p>
        </p:txBody>
      </p:sp>
      <p:graphicFrame>
        <p:nvGraphicFramePr>
          <p:cNvPr id="39" name="Tabla 6">
            <a:extLst>
              <a:ext uri="{FF2B5EF4-FFF2-40B4-BE49-F238E27FC236}">
                <a16:creationId xmlns:a16="http://schemas.microsoft.com/office/drawing/2014/main" id="{1FE5246D-6F29-7549-B0E3-A6E0DE1C5CD6}"/>
              </a:ext>
            </a:extLst>
          </p:cNvPr>
          <p:cNvGraphicFramePr>
            <a:graphicFrameLocks noGrp="1"/>
          </p:cNvGraphicFramePr>
          <p:nvPr>
            <p:extLst>
              <p:ext uri="{D42A27DB-BD31-4B8C-83A1-F6EECF244321}">
                <p14:modId xmlns:p14="http://schemas.microsoft.com/office/powerpoint/2010/main" val="2920368934"/>
              </p:ext>
            </p:extLst>
          </p:nvPr>
        </p:nvGraphicFramePr>
        <p:xfrm>
          <a:off x="4762618" y="760535"/>
          <a:ext cx="1293088" cy="571736"/>
        </p:xfrm>
        <a:graphic>
          <a:graphicData uri="http://schemas.openxmlformats.org/drawingml/2006/table">
            <a:tbl>
              <a:tblPr firstRow="1" bandRow="1">
                <a:tableStyleId>{B301B821-A1FF-4177-AEE7-76D212191A09}</a:tableStyleId>
              </a:tblPr>
              <a:tblGrid>
                <a:gridCol w="646544">
                  <a:extLst>
                    <a:ext uri="{9D8B030D-6E8A-4147-A177-3AD203B41FA5}">
                      <a16:colId xmlns:a16="http://schemas.microsoft.com/office/drawing/2014/main" val="2800434246"/>
                    </a:ext>
                  </a:extLst>
                </a:gridCol>
                <a:gridCol w="646544">
                  <a:extLst>
                    <a:ext uri="{9D8B030D-6E8A-4147-A177-3AD203B41FA5}">
                      <a16:colId xmlns:a16="http://schemas.microsoft.com/office/drawing/2014/main" val="3784070757"/>
                    </a:ext>
                  </a:extLst>
                </a:gridCol>
              </a:tblGrid>
              <a:tr h="285868">
                <a:tc>
                  <a:txBody>
                    <a:bodyPr/>
                    <a:lstStyle/>
                    <a:p>
                      <a:pPr algn="ctr"/>
                      <a:r>
                        <a:rPr lang="es-HN" sz="1200" b="0" i="0" dirty="0">
                          <a:latin typeface="Helvetica Light" panose="020B0403020202020204" pitchFamily="34" charset="0"/>
                        </a:rPr>
                        <a:t>2024</a:t>
                      </a:r>
                    </a:p>
                  </a:txBody>
                  <a:tcPr anchor="ctr"/>
                </a:tc>
                <a:tc>
                  <a:txBody>
                    <a:bodyPr/>
                    <a:lstStyle/>
                    <a:p>
                      <a:pPr algn="ctr"/>
                      <a:r>
                        <a:rPr lang="es-HN" sz="1200" b="0" i="0" dirty="0">
                          <a:latin typeface="Helvetica Light" panose="020B0403020202020204" pitchFamily="34" charset="0"/>
                        </a:rPr>
                        <a:t>$3.K</a:t>
                      </a:r>
                    </a:p>
                  </a:txBody>
                  <a:tcPr anchor="ctr"/>
                </a:tc>
                <a:extLst>
                  <a:ext uri="{0D108BD9-81ED-4DB2-BD59-A6C34878D82A}">
                    <a16:rowId xmlns:a16="http://schemas.microsoft.com/office/drawing/2014/main" val="3656858356"/>
                  </a:ext>
                </a:extLst>
              </a:tr>
              <a:tr h="285868">
                <a:tc>
                  <a:txBody>
                    <a:bodyPr/>
                    <a:lstStyle/>
                    <a:p>
                      <a:pPr algn="ctr"/>
                      <a:r>
                        <a:rPr lang="es-HN" sz="1200" b="0" i="0" dirty="0">
                          <a:latin typeface="Helvetica Light" panose="020B0403020202020204" pitchFamily="34" charset="0"/>
                        </a:rPr>
                        <a:t>2023</a:t>
                      </a:r>
                    </a:p>
                  </a:txBody>
                  <a:tcPr anchor="ctr"/>
                </a:tc>
                <a:tc>
                  <a:txBody>
                    <a:bodyPr/>
                    <a:lstStyle/>
                    <a:p>
                      <a:pPr algn="ctr"/>
                      <a:r>
                        <a:rPr lang="es-HN" sz="1200" b="0" i="0" dirty="0">
                          <a:latin typeface="Helvetica Light" panose="020B0403020202020204" pitchFamily="34" charset="0"/>
                        </a:rPr>
                        <a:t>$12K</a:t>
                      </a:r>
                    </a:p>
                  </a:txBody>
                  <a:tcPr anchor="ctr"/>
                </a:tc>
                <a:extLst>
                  <a:ext uri="{0D108BD9-81ED-4DB2-BD59-A6C34878D82A}">
                    <a16:rowId xmlns:a16="http://schemas.microsoft.com/office/drawing/2014/main" val="1708779597"/>
                  </a:ext>
                </a:extLst>
              </a:tr>
            </a:tbl>
          </a:graphicData>
        </a:graphic>
      </p:graphicFrame>
      <p:sp>
        <p:nvSpPr>
          <p:cNvPr id="40" name="Flecha arriba 39">
            <a:extLst>
              <a:ext uri="{FF2B5EF4-FFF2-40B4-BE49-F238E27FC236}">
                <a16:creationId xmlns:a16="http://schemas.microsoft.com/office/drawing/2014/main" id="{B6D89CB9-441D-ED42-A285-84EA63961279}"/>
              </a:ext>
            </a:extLst>
          </p:cNvPr>
          <p:cNvSpPr/>
          <p:nvPr/>
        </p:nvSpPr>
        <p:spPr>
          <a:xfrm rot="10800000">
            <a:off x="4448737" y="823580"/>
            <a:ext cx="213767" cy="22319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2" name="CuadroTexto 1">
            <a:extLst>
              <a:ext uri="{FF2B5EF4-FFF2-40B4-BE49-F238E27FC236}">
                <a16:creationId xmlns:a16="http://schemas.microsoft.com/office/drawing/2014/main" id="{7F4BDE55-C92E-5645-A691-EDF71E8FDEC9}"/>
              </a:ext>
            </a:extLst>
          </p:cNvPr>
          <p:cNvSpPr txBox="1"/>
          <p:nvPr/>
        </p:nvSpPr>
        <p:spPr>
          <a:xfrm>
            <a:off x="4335755" y="1037907"/>
            <a:ext cx="490840" cy="276999"/>
          </a:xfrm>
          <a:prstGeom prst="rect">
            <a:avLst/>
          </a:prstGeom>
          <a:noFill/>
        </p:spPr>
        <p:txBody>
          <a:bodyPr wrap="none" rtlCol="0">
            <a:spAutoFit/>
          </a:bodyPr>
          <a:lstStyle/>
          <a:p>
            <a:r>
              <a:rPr lang="es-HN" sz="1200" dirty="0">
                <a:latin typeface="Helvetica Light" panose="020B0403020202020204" pitchFamily="34" charset="0"/>
              </a:rPr>
              <a:t>75%</a:t>
            </a:r>
          </a:p>
        </p:txBody>
      </p:sp>
      <p:sp>
        <p:nvSpPr>
          <p:cNvPr id="41" name="TextBox 20">
            <a:extLst>
              <a:ext uri="{FF2B5EF4-FFF2-40B4-BE49-F238E27FC236}">
                <a16:creationId xmlns:a16="http://schemas.microsoft.com/office/drawing/2014/main" id="{F956482B-70F1-D349-B415-393C1D754D77}"/>
              </a:ext>
            </a:extLst>
          </p:cNvPr>
          <p:cNvSpPr txBox="1"/>
          <p:nvPr/>
        </p:nvSpPr>
        <p:spPr>
          <a:xfrm>
            <a:off x="5428413" y="6538884"/>
            <a:ext cx="1776448" cy="215444"/>
          </a:xfrm>
          <a:prstGeom prst="rect">
            <a:avLst/>
          </a:prstGeom>
          <a:noFill/>
          <a:ln w="6350">
            <a:noFill/>
            <a:prstDash val="sysDot"/>
          </a:ln>
        </p:spPr>
        <p:txBody>
          <a:bodyPr wrap="none" rtlCol="0">
            <a:spAutoFit/>
          </a:bodyPr>
          <a:lstStyle/>
          <a:p>
            <a:r>
              <a:rPr lang="en-US" sz="800" i="1" dirty="0">
                <a:solidFill>
                  <a:schemeClr val="tx1">
                    <a:lumMod val="85000"/>
                    <a:lumOff val="15000"/>
                  </a:schemeClr>
                </a:solidFill>
                <a:latin typeface="Helvetica Light" panose="020B0403020202020204" pitchFamily="34" charset="0"/>
              </a:rPr>
              <a:t>Fuente : </a:t>
            </a:r>
            <a:r>
              <a:rPr lang="en-US" sz="800" i="1" dirty="0" err="1">
                <a:solidFill>
                  <a:schemeClr val="tx1">
                    <a:lumMod val="85000"/>
                    <a:lumOff val="15000"/>
                  </a:schemeClr>
                </a:solidFill>
                <a:latin typeface="Helvetica Light" panose="020B0403020202020204" pitchFamily="34" charset="0"/>
              </a:rPr>
              <a:t>Publisearch</a:t>
            </a:r>
            <a:r>
              <a:rPr lang="en-US" sz="800" i="1" dirty="0">
                <a:solidFill>
                  <a:schemeClr val="tx1">
                    <a:lumMod val="85000"/>
                    <a:lumOff val="15000"/>
                  </a:schemeClr>
                </a:solidFill>
                <a:latin typeface="Helvetica Light" panose="020B0403020202020204" pitchFamily="34" charset="0"/>
              </a:rPr>
              <a:t> – </a:t>
            </a:r>
            <a:r>
              <a:rPr lang="en-US" sz="800" i="1" dirty="0" err="1">
                <a:solidFill>
                  <a:schemeClr val="tx1">
                    <a:lumMod val="85000"/>
                    <a:lumOff val="15000"/>
                  </a:schemeClr>
                </a:solidFill>
                <a:latin typeface="Helvetica Light" panose="020B0403020202020204" pitchFamily="34" charset="0"/>
              </a:rPr>
              <a:t>junio</a:t>
            </a:r>
            <a:r>
              <a:rPr lang="en-US" sz="800" i="1" dirty="0">
                <a:solidFill>
                  <a:schemeClr val="tx1">
                    <a:lumMod val="85000"/>
                    <a:lumOff val="15000"/>
                  </a:schemeClr>
                </a:solidFill>
                <a:latin typeface="Helvetica Light" panose="020B0403020202020204" pitchFamily="34" charset="0"/>
              </a:rPr>
              <a:t> , 2024</a:t>
            </a:r>
          </a:p>
        </p:txBody>
      </p:sp>
    </p:spTree>
    <p:extLst>
      <p:ext uri="{BB962C8B-B14F-4D97-AF65-F5344CB8AC3E}">
        <p14:creationId xmlns:p14="http://schemas.microsoft.com/office/powerpoint/2010/main" val="3516091535"/>
      </p:ext>
    </p:extLst>
  </p:cSld>
  <p:clrMapOvr>
    <a:masterClrMapping/>
  </p:clrMapOvr>
</p:sld>
</file>

<file path=ppt/theme/theme1.xml><?xml version="1.0" encoding="utf-8"?>
<a:theme xmlns:a="http://schemas.openxmlformats.org/drawingml/2006/main" name="Office Theme">
  <a:themeElements>
    <a:clrScheme name="Custom 6">
      <a:dk1>
        <a:srgbClr val="000000"/>
      </a:dk1>
      <a:lt1>
        <a:srgbClr val="FFFFFF"/>
      </a:lt1>
      <a:dk2>
        <a:srgbClr val="323232"/>
      </a:dk2>
      <a:lt2>
        <a:srgbClr val="E5C243"/>
      </a:lt2>
      <a:accent1>
        <a:srgbClr val="A50F09"/>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69258</TotalTime>
  <Words>1182</Words>
  <Application>Microsoft Macintosh PowerPoint</Application>
  <PresentationFormat>Panorámica</PresentationFormat>
  <Paragraphs>149</Paragraphs>
  <Slides>13</Slides>
  <Notes>10</Notes>
  <HiddenSlides>0</HiddenSlides>
  <MMClips>6</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13</vt:i4>
      </vt:variant>
    </vt:vector>
  </HeadingPairs>
  <TitlesOfParts>
    <vt:vector size="21" baseType="lpstr">
      <vt:lpstr>Arial</vt:lpstr>
      <vt:lpstr>Calibri</vt:lpstr>
      <vt:lpstr>Calibri Light</vt:lpstr>
      <vt:lpstr>Century Gothic</vt:lpstr>
      <vt:lpstr>Helvetica</vt:lpstr>
      <vt:lpstr>HELVETICA LIGHT</vt:lpstr>
      <vt:lpstr>HELVETICA LIGHT</vt:lpstr>
      <vt:lpstr>Office Theme</vt:lpstr>
      <vt:lpstr>ACTIVIDAD COMPETITIVA </vt:lpstr>
      <vt:lpstr>Presentación de PowerPoint</vt:lpstr>
      <vt:lpstr>Presentación de PowerPoint</vt:lpstr>
      <vt:lpstr>Presentación de PowerPoint</vt:lpstr>
      <vt:lpstr>Estratégia de Medios</vt:lpstr>
      <vt:lpstr>Presentación de PowerPoint</vt:lpstr>
      <vt:lpstr>Estratégia de Medios</vt:lpstr>
      <vt:lpstr>Presentación de PowerPoint</vt:lpstr>
      <vt:lpstr>Estratégia de Medios</vt:lpstr>
      <vt:lpstr>Presentación de PowerPoint</vt:lpstr>
      <vt:lpstr>Estratégia de Medios</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Pablo Paniagua</dc:creator>
  <cp:lastModifiedBy>Microsoft Office User</cp:lastModifiedBy>
  <cp:revision>2753</cp:revision>
  <dcterms:created xsi:type="dcterms:W3CDTF">2018-11-08T16:44:16Z</dcterms:created>
  <dcterms:modified xsi:type="dcterms:W3CDTF">2024-08-01T06:54:11Z</dcterms:modified>
</cp:coreProperties>
</file>