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2.xml" ContentType="application/vnd.ms-office.chartex+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3.xml" ContentType="application/vnd.ms-office.chartex+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Ex4.xml" ContentType="application/vnd.ms-office.chartex+xml"/>
  <Override PartName="/ppt/charts/style12.xml" ContentType="application/vnd.ms-office.chartstyle+xml"/>
  <Override PartName="/ppt/charts/colors1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Ex5.xml" ContentType="application/vnd.ms-office.chartex+xml"/>
  <Override PartName="/ppt/charts/style15.xml" ContentType="application/vnd.ms-office.chartstyle+xml"/>
  <Override PartName="/ppt/charts/colors15.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Ex6.xml" ContentType="application/vnd.ms-office.chartex+xml"/>
  <Override PartName="/ppt/charts/style18.xml" ContentType="application/vnd.ms-office.chartstyle+xml"/>
  <Override PartName="/ppt/charts/colors18.xml" ContentType="application/vnd.ms-office.chartcolorstyle+xml"/>
  <Override PartName="/ppt/notesSlides/notesSlide5.xml" ContentType="application/vnd.openxmlformats-officedocument.presentationml.notesSlide+xml"/>
  <Override PartName="/ppt/charts/chart1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Ex7.xml" ContentType="application/vnd.ms-office.chartex+xml"/>
  <Override PartName="/ppt/charts/style21.xml" ContentType="application/vnd.ms-office.chartstyle+xml"/>
  <Override PartName="/ppt/charts/colors21.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1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Ex8.xml" ContentType="application/vnd.ms-office.chartex+xml"/>
  <Override PartName="/ppt/charts/style24.xml" ContentType="application/vnd.ms-office.chartstyle+xml"/>
  <Override PartName="/ppt/charts/colors2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4" r:id="rId3"/>
    <p:sldId id="265" r:id="rId4"/>
    <p:sldId id="268" r:id="rId5"/>
    <p:sldId id="269" r:id="rId6"/>
    <p:sldId id="258" r:id="rId7"/>
    <p:sldId id="270" r:id="rId8"/>
    <p:sldId id="271" r:id="rId9"/>
    <p:sldId id="272" r:id="rId10"/>
    <p:sldId id="259" r:id="rId11"/>
    <p:sldId id="266" r:id="rId12"/>
    <p:sldId id="280" r:id="rId13"/>
    <p:sldId id="281" r:id="rId14"/>
    <p:sldId id="282" r:id="rId15"/>
    <p:sldId id="260" r:id="rId16"/>
    <p:sldId id="273" r:id="rId17"/>
    <p:sldId id="274" r:id="rId18"/>
    <p:sldId id="261" r:id="rId19"/>
    <p:sldId id="267" r:id="rId20"/>
    <p:sldId id="275" r:id="rId21"/>
    <p:sldId id="262" r:id="rId22"/>
    <p:sldId id="278" r:id="rId23"/>
    <p:sldId id="279" r:id="rId24"/>
    <p:sldId id="263" r:id="rId25"/>
    <p:sldId id="277" r:id="rId26"/>
    <p:sldId id="283" r:id="rId27"/>
    <p:sldId id="284" r:id="rId28"/>
    <p:sldId id="286" r:id="rId29"/>
    <p:sldId id="285" r:id="rId30"/>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B1D8"/>
    <a:srgbClr val="008C43"/>
    <a:srgbClr val="66B71F"/>
    <a:srgbClr val="42C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37"/>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4.xml"/><Relationship Id="rId1" Type="http://schemas.microsoft.com/office/2011/relationships/chartStyle" Target="style14.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6.xml"/><Relationship Id="rId1" Type="http://schemas.microsoft.com/office/2011/relationships/chartStyle" Target="style16.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7.xml"/><Relationship Id="rId1" Type="http://schemas.microsoft.com/office/2011/relationships/chartStyle" Target="style17.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9.xml"/><Relationship Id="rId1" Type="http://schemas.microsoft.com/office/2011/relationships/chartStyle" Target="style19.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20.xml"/><Relationship Id="rId1" Type="http://schemas.microsoft.com/office/2011/relationships/chartStyle" Target="style20.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22.xml"/><Relationship Id="rId1" Type="http://schemas.microsoft.com/office/2011/relationships/chartStyle" Target="style22.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23.xml"/><Relationship Id="rId1" Type="http://schemas.microsoft.com/office/2011/relationships/chartStyle" Target="style23.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1.xml"/><Relationship Id="rId1" Type="http://schemas.microsoft.com/office/2011/relationships/chartStyle" Target="style11.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3.xml"/><Relationship Id="rId1" Type="http://schemas.microsoft.com/office/2011/relationships/chartStyle" Target="style1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elia/Desktop/REPORTES%202023/BAC/REPORTE%20ENE-NOV/Data%20Ene-Dic%20Final%202023%20-%20BENCHMARCK.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sers/elia/Desktop/REPORTES%202023/BAC/REPORTE%20ENE-NOV/Data%20Ene-Dic%20Final%202023%20-%20BENCHMARCK.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Users/elia/Desktop/REPORTES%202023/BAC/REPORTE%20ENE-NOV/Data%20Ene-Dic%20Final%202023%20-%20BENCHMARCK.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file:////Users/elia/Desktop/REPORTES%202023/BAC/REPORTE%20ENE-NOV/Data%20Ene-Dic%20Final%202023%20-%20BENCHMARCK.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oleObject" Target="file:////Users/elia/Desktop/REPORTES%202023/BAC/REPORTE%20ENE-NOV/Data%20Ene-Dic%20Final%202023%20-%20BENCHMARCK.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file:////Users/elia/Desktop/REPORTES%202023/BAC/REPORTE%20ENE-NOV/Data%20Ene-Dic%20Final%202023%20-%20BENCHMARCK.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oleObject" Target="file:////Users/elia/Desktop/REPORTES%202023/BAC/REPORTE%20ENE-NOV/Data%20Ene-Dic%20Final%202023%20-%20BENCHMARCK.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24.xml"/><Relationship Id="rId2" Type="http://schemas.microsoft.com/office/2011/relationships/chartStyle" Target="style24.xml"/><Relationship Id="rId1" Type="http://schemas.openxmlformats.org/officeDocument/2006/relationships/oleObject" Target="file:////Users/elia/Desktop/REPORTES%202023/BAC/REPORTE%20ENE-NOV/Data%20Ene-Dic%20Final%202023%20-%20BENCHMARC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Ficohsa</c:v>
                </c:pt>
                <c:pt idx="2">
                  <c:v>BAC</c:v>
                </c:pt>
                <c:pt idx="3">
                  <c:v>Azteca</c:v>
                </c:pt>
                <c:pt idx="4">
                  <c:v>Davivienda</c:v>
                </c:pt>
              </c:strCache>
            </c:strRef>
          </c:cat>
          <c:val>
            <c:numRef>
              <c:f>Hoja1!$B$2:$F$2</c:f>
              <c:numCache>
                <c:formatCode>0%</c:formatCode>
                <c:ptCount val="5"/>
                <c:pt idx="0">
                  <c:v>0.78591310673099046</c:v>
                </c:pt>
                <c:pt idx="1">
                  <c:v>0.7704563342893318</c:v>
                </c:pt>
                <c:pt idx="2">
                  <c:v>0.90659034320038479</c:v>
                </c:pt>
                <c:pt idx="3">
                  <c:v>0.12</c:v>
                </c:pt>
                <c:pt idx="4">
                  <c:v>0.73</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Ficohsa</c:v>
                </c:pt>
                <c:pt idx="2">
                  <c:v>BAC</c:v>
                </c:pt>
                <c:pt idx="3">
                  <c:v>Azteca</c:v>
                </c:pt>
                <c:pt idx="4">
                  <c:v>Davivienda</c:v>
                </c:pt>
              </c:strCache>
            </c:strRef>
          </c:cat>
          <c:val>
            <c:numRef>
              <c:f>Hoja1!$B$3:$F$3</c:f>
              <c:numCache>
                <c:formatCode>0%</c:formatCode>
                <c:ptCount val="5"/>
                <c:pt idx="0">
                  <c:v>8.8350236181243672E-2</c:v>
                </c:pt>
                <c:pt idx="1">
                  <c:v>0.11494451064460563</c:v>
                </c:pt>
                <c:pt idx="2">
                  <c:v>5.9362586555684674E-2</c:v>
                </c:pt>
                <c:pt idx="3">
                  <c:v>0.03</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Ficohsa</c:v>
                </c:pt>
                <c:pt idx="2">
                  <c:v>BAC</c:v>
                </c:pt>
                <c:pt idx="3">
                  <c:v>Azteca</c:v>
                </c:pt>
                <c:pt idx="4">
                  <c:v>Davivienda</c:v>
                </c:pt>
              </c:strCache>
            </c:strRef>
          </c:cat>
          <c:val>
            <c:numRef>
              <c:f>Hoja1!$B$4:$F$4</c:f>
              <c:numCache>
                <c:formatCode>0%</c:formatCode>
                <c:ptCount val="5"/>
                <c:pt idx="0">
                  <c:v>0.1</c:v>
                </c:pt>
                <c:pt idx="1">
                  <c:v>0.11437259559022749</c:v>
                </c:pt>
                <c:pt idx="2">
                  <c:v>2.7043690604952986E-2</c:v>
                </c:pt>
                <c:pt idx="4">
                  <c:v>0.27</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Ficohsa</c:v>
                </c:pt>
                <c:pt idx="2">
                  <c:v>BAC</c:v>
                </c:pt>
                <c:pt idx="3">
                  <c:v>Azteca</c:v>
                </c:pt>
                <c:pt idx="4">
                  <c:v>Davivienda</c:v>
                </c:pt>
              </c:strCache>
            </c:strRef>
          </c:cat>
          <c:val>
            <c:numRef>
              <c:f>Hoja1!$B$5:$F$5</c:f>
              <c:numCache>
                <c:formatCode>General</c:formatCode>
                <c:ptCount val="5"/>
                <c:pt idx="0" formatCode="0%">
                  <c:v>2.615802185281741E-2</c:v>
                </c:pt>
                <c:pt idx="3" formatCode="0%">
                  <c:v>0.85</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Hoja1!$B$1:$F$1</c:f>
              <c:strCache>
                <c:ptCount val="5"/>
                <c:pt idx="0">
                  <c:v>Atlántida</c:v>
                </c:pt>
                <c:pt idx="1">
                  <c:v>Ficohsa</c:v>
                </c:pt>
                <c:pt idx="2">
                  <c:v>BAC</c:v>
                </c:pt>
                <c:pt idx="3">
                  <c:v>Azteca</c:v>
                </c:pt>
                <c:pt idx="4">
                  <c:v>Davivienda</c:v>
                </c:pt>
              </c:strCache>
            </c:strRef>
          </c:cat>
          <c:val>
            <c:numRef>
              <c:f>Hoja1!$B$6:$F$6</c:f>
              <c:numCache>
                <c:formatCode>General</c:formatCode>
                <c:ptCount val="5"/>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Atlántida</c:v>
                </c:pt>
              </c:strCache>
            </c:strRef>
          </c:tx>
          <c:spPr>
            <a:ln w="28575" cap="rnd">
              <a:solidFill>
                <a:schemeClr val="tx1">
                  <a:lumMod val="65000"/>
                  <a:lumOff val="35000"/>
                </a:schemeClr>
              </a:solidFill>
              <a:round/>
            </a:ln>
            <a:effectLst/>
          </c:spPr>
          <c:marker>
            <c:symbol val="circle"/>
            <c:size val="5"/>
            <c:spPr>
              <a:solidFill>
                <a:schemeClr val="tx1">
                  <a:lumMod val="65000"/>
                  <a:lumOff val="35000"/>
                </a:schemeClr>
              </a:solidFill>
              <a:ln w="9525">
                <a:solidFill>
                  <a:schemeClr val="bg1"/>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1">
                  <c:v>0</c:v>
                </c:pt>
                <c:pt idx="2">
                  <c:v>3241.02010276183</c:v>
                </c:pt>
                <c:pt idx="3">
                  <c:v>1848.74390041487</c:v>
                </c:pt>
                <c:pt idx="4">
                  <c:v>6886.1704593736904</c:v>
                </c:pt>
                <c:pt idx="5">
                  <c:v>0</c:v>
                </c:pt>
                <c:pt idx="8">
                  <c:v>0</c:v>
                </c:pt>
                <c:pt idx="9">
                  <c:v>134112.77020758804</c:v>
                </c:pt>
                <c:pt idx="10">
                  <c:v>308556.08886679821</c:v>
                </c:pt>
                <c:pt idx="11">
                  <c:v>27622.21700565128</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9368.3725773532569</c:v>
                </c:pt>
                <c:pt idx="1">
                  <c:v>14813.302992904826</c:v>
                </c:pt>
                <c:pt idx="2">
                  <c:v>738.25489199330946</c:v>
                </c:pt>
                <c:pt idx="3">
                  <c:v>1.48983024941858</c:v>
                </c:pt>
                <c:pt idx="4">
                  <c:v>15.396938335955889</c:v>
                </c:pt>
                <c:pt idx="5">
                  <c:v>5689.7047063597001</c:v>
                </c:pt>
                <c:pt idx="6">
                  <c:v>3007.0524142241702</c:v>
                </c:pt>
                <c:pt idx="7">
                  <c:v>4620.1090765567296</c:v>
                </c:pt>
                <c:pt idx="8">
                  <c:v>0</c:v>
                </c:pt>
                <c:pt idx="9">
                  <c:v>5.3350193615281203</c:v>
                </c:pt>
                <c:pt idx="10">
                  <c:v>182.25093758994839</c:v>
                </c:pt>
                <c:pt idx="11">
                  <c:v>9658.1608569032869</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Davivienda</c:v>
                </c:pt>
              </c:strCache>
            </c:strRef>
          </c:tx>
          <c:spPr>
            <a:ln w="28575" cap="rnd">
              <a:solidFill>
                <a:srgbClr val="FF0000"/>
              </a:solidFill>
              <a:round/>
            </a:ln>
            <a:effectLst/>
          </c:spPr>
          <c:marker>
            <c:symbol val="circle"/>
            <c:size val="5"/>
            <c:spPr>
              <a:solidFill>
                <a:schemeClr val="bg1"/>
              </a:solidFill>
              <a:ln w="9525">
                <a:solidFill>
                  <a:srgbClr val="FF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1">
                  <c:v>0</c:v>
                </c:pt>
                <c:pt idx="2">
                  <c:v>1314.25596157051</c:v>
                </c:pt>
                <c:pt idx="3">
                  <c:v>0</c:v>
                </c:pt>
                <c:pt idx="9">
                  <c:v>3752.0718446392602</c:v>
                </c:pt>
                <c:pt idx="10">
                  <c:v>6354.4826906362014</c:v>
                </c:pt>
                <c:pt idx="11">
                  <c:v>4835.26648666658</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General</c:formatCode>
                <c:ptCount val="12"/>
                <c:pt idx="10" formatCode="0,\k">
                  <c:v>3604.5185434456503</c:v>
                </c:pt>
                <c:pt idx="11" formatCode="0,\k">
                  <c:v>8072.2989164987303</c:v>
                </c:pt>
              </c:numCache>
            </c:numRef>
          </c:val>
          <c:smooth val="0"/>
          <c:extLst>
            <c:ext xmlns:c16="http://schemas.microsoft.com/office/drawing/2014/chart" uri="{C3380CC4-5D6E-409C-BE32-E72D297353CC}">
              <c16:uniqueId val="{00000001-092F-B04E-9B1A-F138CC3E25F2}"/>
            </c:ext>
          </c:extLst>
        </c:ser>
        <c:ser>
          <c:idx val="4"/>
          <c:order val="4"/>
          <c:tx>
            <c:strRef>
              <c:f>Hoja1!$A$6</c:f>
              <c:strCache>
                <c:ptCount val="1"/>
                <c:pt idx="0">
                  <c:v>Banpais</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General</c:formatCode>
                <c:ptCount val="12"/>
                <c:pt idx="2" formatCode="0,\k">
                  <c:v>0</c:v>
                </c:pt>
                <c:pt idx="3" formatCode="0,\k">
                  <c:v>2011.2708367150799</c:v>
                </c:pt>
                <c:pt idx="4" formatCode="0,\k">
                  <c:v>3669.6308494232098</c:v>
                </c:pt>
                <c:pt idx="5" formatCode="0,\k">
                  <c:v>2019.00466659279</c:v>
                </c:pt>
                <c:pt idx="6" formatCode="0,\k">
                  <c:v>1869.9732020644699</c:v>
                </c:pt>
                <c:pt idx="7" formatCode="0,\k">
                  <c:v>0</c:v>
                </c:pt>
                <c:pt idx="8" formatCode="0,\k">
                  <c:v>1047.22153253078</c:v>
                </c:pt>
                <c:pt idx="9" formatCode="0,\k">
                  <c:v>0</c:v>
                </c:pt>
              </c:numCache>
            </c:numRef>
          </c:val>
          <c:smooth val="0"/>
          <c:extLst>
            <c:ext xmlns:c16="http://schemas.microsoft.com/office/drawing/2014/chart" uri="{C3380CC4-5D6E-409C-BE32-E72D297353CC}">
              <c16:uniqueId val="{00000002-092F-B04E-9B1A-F138CC3E25F2}"/>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89768028183561499"/>
          <c:w val="0.80782759399172666"/>
          <c:h val="8.08336102161677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Banpais</c:v>
                </c:pt>
                <c:pt idx="1">
                  <c:v>Davivienda</c:v>
                </c:pt>
                <c:pt idx="2">
                  <c:v>BAC</c:v>
                </c:pt>
                <c:pt idx="3">
                  <c:v>Atlántida</c:v>
                </c:pt>
                <c:pt idx="4">
                  <c:v>Ficohsa</c:v>
                </c:pt>
              </c:strCache>
            </c:strRef>
          </c:cat>
          <c:val>
            <c:numRef>
              <c:f>Hoja1!$B$2:$F$2</c:f>
              <c:numCache>
                <c:formatCode>0%</c:formatCode>
                <c:ptCount val="5"/>
                <c:pt idx="0">
                  <c:v>0.68</c:v>
                </c:pt>
                <c:pt idx="1">
                  <c:v>0.28000000000000003</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Banpais</c:v>
                </c:pt>
                <c:pt idx="1">
                  <c:v>Davivienda</c:v>
                </c:pt>
                <c:pt idx="2">
                  <c:v>BAC</c:v>
                </c:pt>
                <c:pt idx="3">
                  <c:v>Atlántida</c:v>
                </c:pt>
                <c:pt idx="4">
                  <c:v>Ficohsa</c:v>
                </c:pt>
              </c:strCache>
            </c:strRef>
          </c:cat>
          <c:val>
            <c:numRef>
              <c:f>Hoja1!$B$3:$F$3</c:f>
              <c:numCache>
                <c:formatCode>0%</c:formatCode>
                <c:ptCount val="5"/>
                <c:pt idx="0">
                  <c:v>0.22</c:v>
                </c:pt>
                <c:pt idx="1">
                  <c:v>0.19</c:v>
                </c:pt>
                <c:pt idx="2">
                  <c:v>0.51</c:v>
                </c:pt>
                <c:pt idx="4">
                  <c:v>0.23</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Banpais</c:v>
                </c:pt>
                <c:pt idx="1">
                  <c:v>Davivienda</c:v>
                </c:pt>
                <c:pt idx="2">
                  <c:v>BAC</c:v>
                </c:pt>
                <c:pt idx="3">
                  <c:v>Atlántida</c:v>
                </c:pt>
                <c:pt idx="4">
                  <c:v>Ficohsa</c:v>
                </c:pt>
              </c:strCache>
            </c:strRef>
          </c:cat>
          <c:val>
            <c:numRef>
              <c:f>Hoja1!$B$4:$F$4</c:f>
              <c:numCache>
                <c:formatCode>0%</c:formatCode>
                <c:ptCount val="5"/>
                <c:pt idx="1">
                  <c:v>0.53</c:v>
                </c:pt>
                <c:pt idx="2">
                  <c:v>0.49</c:v>
                </c:pt>
                <c:pt idx="3">
                  <c:v>0.98</c:v>
                </c:pt>
                <c:pt idx="4">
                  <c:v>0.77</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Banpais</c:v>
                </c:pt>
                <c:pt idx="1">
                  <c:v>Davivienda</c:v>
                </c:pt>
                <c:pt idx="2">
                  <c:v>BAC</c:v>
                </c:pt>
                <c:pt idx="3">
                  <c:v>Atlántida</c:v>
                </c:pt>
                <c:pt idx="4">
                  <c:v>Ficohsa</c:v>
                </c:pt>
              </c:strCache>
            </c:strRef>
          </c:cat>
          <c:val>
            <c:numRef>
              <c:f>Hoja1!$B$5:$F$5</c:f>
              <c:numCache>
                <c:formatCode>General</c:formatCode>
                <c:ptCount val="5"/>
                <c:pt idx="0" formatCode="0%">
                  <c:v>7.0000000000000007E-2</c:v>
                </c:pt>
                <c:pt idx="3" formatCode="0%">
                  <c:v>0.02</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Hoja1!$B$1:$F$1</c:f>
              <c:strCache>
                <c:ptCount val="5"/>
                <c:pt idx="0">
                  <c:v>Banpais</c:v>
                </c:pt>
                <c:pt idx="1">
                  <c:v>Davivienda</c:v>
                </c:pt>
                <c:pt idx="2">
                  <c:v>BAC</c:v>
                </c:pt>
                <c:pt idx="3">
                  <c:v>Atlántida</c:v>
                </c:pt>
                <c:pt idx="4">
                  <c:v>Ficohsa</c:v>
                </c:pt>
              </c:strCache>
            </c:strRef>
          </c:cat>
          <c:val>
            <c:numRef>
              <c:f>Hoja1!$B$6:$F$6</c:f>
              <c:numCache>
                <c:formatCode>General</c:formatCode>
                <c:ptCount val="5"/>
                <c:pt idx="0" formatCode="0%">
                  <c:v>0.03</c:v>
                </c:pt>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Banpais</c:v>
                </c:pt>
              </c:strCache>
            </c:strRef>
          </c:tx>
          <c:spPr>
            <a:ln w="28575" cap="rnd">
              <a:solidFill>
                <a:srgbClr val="FFFF00"/>
              </a:solidFill>
              <a:round/>
            </a:ln>
            <a:effectLst/>
          </c:spPr>
          <c:marker>
            <c:symbol val="circle"/>
            <c:size val="5"/>
            <c:spPr>
              <a:solidFill>
                <a:srgbClr val="FFFF00"/>
              </a:solidFill>
              <a:ln w="9525">
                <a:solidFill>
                  <a:schemeClr val="bg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12911.7344890653</c:v>
                </c:pt>
                <c:pt idx="1">
                  <c:v>150226.24282793395</c:v>
                </c:pt>
                <c:pt idx="2">
                  <c:v>77050.932935141391</c:v>
                </c:pt>
                <c:pt idx="3">
                  <c:v>100210.24890797067</c:v>
                </c:pt>
                <c:pt idx="4">
                  <c:v>97350.360529324753</c:v>
                </c:pt>
                <c:pt idx="5">
                  <c:v>154816.82916663022</c:v>
                </c:pt>
                <c:pt idx="6">
                  <c:v>184023.303985459</c:v>
                </c:pt>
                <c:pt idx="7">
                  <c:v>136644.73337088479</c:v>
                </c:pt>
                <c:pt idx="8">
                  <c:v>210848.16514948689</c:v>
                </c:pt>
                <c:pt idx="9">
                  <c:v>222231.04188714232</c:v>
                </c:pt>
                <c:pt idx="10">
                  <c:v>233495.75671892142</c:v>
                </c:pt>
                <c:pt idx="11">
                  <c:v>354407.96941699553</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Davivienda</c:v>
                </c:pt>
              </c:strCache>
            </c:strRef>
          </c:tx>
          <c:spPr>
            <a:ln w="28575" cap="rnd">
              <a:solidFill>
                <a:srgbClr val="FF0000"/>
              </a:solidFill>
              <a:round/>
            </a:ln>
            <a:effectLst/>
          </c:spPr>
          <c:marker>
            <c:symbol val="circle"/>
            <c:size val="5"/>
            <c:spPr>
              <a:noFill/>
              <a:ln w="9525">
                <a:solidFill>
                  <a:srgbClr val="FF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14706.780503398766</c:v>
                </c:pt>
                <c:pt idx="1">
                  <c:v>24546.557897624869</c:v>
                </c:pt>
                <c:pt idx="2">
                  <c:v>21135.095020435456</c:v>
                </c:pt>
                <c:pt idx="3">
                  <c:v>2957.9902406637902</c:v>
                </c:pt>
                <c:pt idx="9">
                  <c:v>2949.79298369048</c:v>
                </c:pt>
                <c:pt idx="10">
                  <c:v>6633.9341282741107</c:v>
                </c:pt>
                <c:pt idx="11">
                  <c:v>7772.1567804870383</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1918.1697137885985</c:v>
                </c:pt>
                <c:pt idx="1">
                  <c:v>8800.1454230981835</c:v>
                </c:pt>
                <c:pt idx="2">
                  <c:v>2399.9233296604471</c:v>
                </c:pt>
                <c:pt idx="3">
                  <c:v>482.4882982298866</c:v>
                </c:pt>
                <c:pt idx="4">
                  <c:v>4.4900933641440908</c:v>
                </c:pt>
                <c:pt idx="5">
                  <c:v>8651.4010063725964</c:v>
                </c:pt>
                <c:pt idx="6">
                  <c:v>1765.0920963834685</c:v>
                </c:pt>
                <c:pt idx="7">
                  <c:v>4.4691074168656497</c:v>
                </c:pt>
                <c:pt idx="8">
                  <c:v>9030.8515387181815</c:v>
                </c:pt>
                <c:pt idx="9">
                  <c:v>5709.9023929169098</c:v>
                </c:pt>
                <c:pt idx="10">
                  <c:v>1.4850076396217999</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Atlántida</c:v>
                </c:pt>
              </c:strCache>
            </c:strRef>
          </c:tx>
          <c:spPr>
            <a:ln w="28575" cap="rnd">
              <a:solidFill>
                <a:schemeClr val="tx1">
                  <a:lumMod val="65000"/>
                  <a:lumOff val="35000"/>
                </a:schemeClr>
              </a:solidFill>
              <a:round/>
            </a:ln>
            <a:effectLst/>
          </c:spPr>
          <c:marker>
            <c:symbol val="circle"/>
            <c:size val="5"/>
            <c:spPr>
              <a:solidFill>
                <a:schemeClr val="tx1">
                  <a:lumMod val="65000"/>
                  <a:lumOff val="35000"/>
                </a:schemeClr>
              </a:solidFill>
              <a:ln w="9525">
                <a:solidFill>
                  <a:schemeClr val="tx1">
                    <a:lumMod val="65000"/>
                    <a:lumOff val="35000"/>
                  </a:schemeClr>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General</c:formatCode>
                <c:ptCount val="12"/>
                <c:pt idx="2" formatCode="0,\k">
                  <c:v>3691.2744599665398</c:v>
                </c:pt>
                <c:pt idx="3" formatCode="0,\k">
                  <c:v>6537.6460126758957</c:v>
                </c:pt>
                <c:pt idx="4" formatCode="0,\k">
                  <c:v>7935.2195453600798</c:v>
                </c:pt>
                <c:pt idx="5" formatCode="0,\k">
                  <c:v>4486.6770368728603</c:v>
                </c:pt>
                <c:pt idx="6" formatCode="0,\k">
                  <c:v>199.19279761121501</c:v>
                </c:pt>
                <c:pt idx="7" formatCode="0,\k">
                  <c:v>3351.8305626492502</c:v>
                </c:pt>
              </c:numCache>
            </c:numRef>
          </c:val>
          <c:smooth val="0"/>
          <c:extLst>
            <c:ext xmlns:c16="http://schemas.microsoft.com/office/drawing/2014/chart" uri="{C3380CC4-5D6E-409C-BE32-E72D297353CC}">
              <c16:uniqueId val="{00000001-092F-B04E-9B1A-F138CC3E25F2}"/>
            </c:ext>
          </c:extLst>
        </c:ser>
        <c:ser>
          <c:idx val="4"/>
          <c:order val="4"/>
          <c:tx>
            <c:strRef>
              <c:f>Hoja1!$A$6</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General</c:formatCode>
                <c:ptCount val="12"/>
                <c:pt idx="0" formatCode="0,\k">
                  <c:v>9191.6108306107944</c:v>
                </c:pt>
                <c:pt idx="4" formatCode="0,\k">
                  <c:v>5560.6540792477945</c:v>
                </c:pt>
                <c:pt idx="5" formatCode="0,\k">
                  <c:v>1416.2400006754469</c:v>
                </c:pt>
              </c:numCache>
            </c:numRef>
          </c:val>
          <c:smooth val="0"/>
          <c:extLst>
            <c:ext xmlns:c16="http://schemas.microsoft.com/office/drawing/2014/chart" uri="{C3380CC4-5D6E-409C-BE32-E72D297353CC}">
              <c16:uniqueId val="{00000002-092F-B04E-9B1A-F138CC3E25F2}"/>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89768028183561499"/>
          <c:w val="0.80782759399172666"/>
          <c:h val="8.08336102161677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Hoja1!$B$1:$E$1</c:f>
              <c:strCache>
                <c:ptCount val="4"/>
                <c:pt idx="0">
                  <c:v>Banpais</c:v>
                </c:pt>
                <c:pt idx="1">
                  <c:v>Atlántida</c:v>
                </c:pt>
                <c:pt idx="2">
                  <c:v>BAC</c:v>
                </c:pt>
                <c:pt idx="3">
                  <c:v>Ficohsa</c:v>
                </c:pt>
              </c:strCache>
            </c:strRef>
          </c:cat>
          <c:val>
            <c:numRef>
              <c:f>Hoja1!$B$2:$E$2</c:f>
              <c:numCache>
                <c:formatCode>0%</c:formatCode>
                <c:ptCount val="4"/>
                <c:pt idx="0">
                  <c:v>0.52</c:v>
                </c:pt>
                <c:pt idx="1">
                  <c:v>1</c:v>
                </c:pt>
                <c:pt idx="2">
                  <c:v>0.59</c:v>
                </c:pt>
                <c:pt idx="3">
                  <c:v>0.88</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Hoja1!$B$1:$E$1</c:f>
              <c:strCache>
                <c:ptCount val="4"/>
                <c:pt idx="0">
                  <c:v>Banpais</c:v>
                </c:pt>
                <c:pt idx="1">
                  <c:v>Atlántida</c:v>
                </c:pt>
                <c:pt idx="2">
                  <c:v>BAC</c:v>
                </c:pt>
                <c:pt idx="3">
                  <c:v>Ficohsa</c:v>
                </c:pt>
              </c:strCache>
            </c:strRef>
          </c:cat>
          <c:val>
            <c:numRef>
              <c:f>Hoja1!$B$3:$E$3</c:f>
              <c:numCache>
                <c:formatCode>General</c:formatCode>
                <c:ptCount val="4"/>
                <c:pt idx="0" formatCode="0%">
                  <c:v>0.48</c:v>
                </c:pt>
                <c:pt idx="2" formatCode="0%">
                  <c:v>0.26</c:v>
                </c:pt>
                <c:pt idx="3" formatCode="0%">
                  <c:v>0.12</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Hoja1!$B$1:$E$1</c:f>
              <c:strCache>
                <c:ptCount val="4"/>
                <c:pt idx="0">
                  <c:v>Banpais</c:v>
                </c:pt>
                <c:pt idx="1">
                  <c:v>Atlántida</c:v>
                </c:pt>
                <c:pt idx="2">
                  <c:v>BAC</c:v>
                </c:pt>
                <c:pt idx="3">
                  <c:v>Ficohsa</c:v>
                </c:pt>
              </c:strCache>
            </c:strRef>
          </c:cat>
          <c:val>
            <c:numRef>
              <c:f>Hoja1!$B$4:$E$4</c:f>
              <c:numCache>
                <c:formatCode>General</c:formatCode>
                <c:ptCount val="4"/>
                <c:pt idx="2" formatCode="0%">
                  <c:v>0.15</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Hoja1!$B$1:$E$1</c:f>
              <c:strCache>
                <c:ptCount val="4"/>
                <c:pt idx="0">
                  <c:v>Banpais</c:v>
                </c:pt>
                <c:pt idx="1">
                  <c:v>Atlántida</c:v>
                </c:pt>
                <c:pt idx="2">
                  <c:v>BAC</c:v>
                </c:pt>
                <c:pt idx="3">
                  <c:v>Ficohsa</c:v>
                </c:pt>
              </c:strCache>
            </c:strRef>
          </c:cat>
          <c:val>
            <c:numRef>
              <c:f>Hoja1!$B$5:$E$5</c:f>
              <c:numCache>
                <c:formatCode>General</c:formatCode>
                <c:ptCount val="4"/>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Hoja1!$B$1:$E$1</c:f>
              <c:strCache>
                <c:ptCount val="4"/>
                <c:pt idx="0">
                  <c:v>Banpais</c:v>
                </c:pt>
                <c:pt idx="1">
                  <c:v>Atlántida</c:v>
                </c:pt>
                <c:pt idx="2">
                  <c:v>BAC</c:v>
                </c:pt>
                <c:pt idx="3">
                  <c:v>Ficohsa</c:v>
                </c:pt>
              </c:strCache>
            </c:strRef>
          </c:cat>
          <c:val>
            <c:numRef>
              <c:f>Hoja1!$B$6:$E$6</c:f>
              <c:numCache>
                <c:formatCode>General</c:formatCode>
                <c:ptCount val="4"/>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Banpais</c:v>
                </c:pt>
              </c:strCache>
            </c:strRef>
          </c:tx>
          <c:spPr>
            <a:ln w="28575" cap="rnd">
              <a:solidFill>
                <a:srgbClr val="FFFF00"/>
              </a:solidFill>
              <a:round/>
            </a:ln>
            <a:effectLst/>
          </c:spPr>
          <c:marker>
            <c:symbol val="circle"/>
            <c:size val="5"/>
            <c:spPr>
              <a:solidFill>
                <a:srgbClr val="FFFF00"/>
              </a:solidFill>
              <a:ln w="9525">
                <a:solidFill>
                  <a:schemeClr val="bg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3783.3515384387606</c:v>
                </c:pt>
                <c:pt idx="1">
                  <c:v>13023.923969311336</c:v>
                </c:pt>
                <c:pt idx="2">
                  <c:v>15332.783401044535</c:v>
                </c:pt>
                <c:pt idx="3">
                  <c:v>17346.906228661952</c:v>
                </c:pt>
                <c:pt idx="4">
                  <c:v>23218.680976294829</c:v>
                </c:pt>
                <c:pt idx="5">
                  <c:v>64795.570067190965</c:v>
                </c:pt>
                <c:pt idx="6">
                  <c:v>57965.104104863603</c:v>
                </c:pt>
                <c:pt idx="7">
                  <c:v>103061.01626310899</c:v>
                </c:pt>
                <c:pt idx="8">
                  <c:v>84198.275404731918</c:v>
                </c:pt>
                <c:pt idx="9">
                  <c:v>67246.419844089964</c:v>
                </c:pt>
                <c:pt idx="10">
                  <c:v>45176.767411880224</c:v>
                </c:pt>
                <c:pt idx="11">
                  <c:v>128842.41372086022</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Atlántida</c:v>
                </c:pt>
              </c:strCache>
            </c:strRef>
          </c:tx>
          <c:spPr>
            <a:ln w="28575" cap="rnd">
              <a:solidFill>
                <a:schemeClr val="tx1">
                  <a:lumMod val="65000"/>
                  <a:lumOff val="35000"/>
                </a:schemeClr>
              </a:solidFill>
              <a:round/>
            </a:ln>
            <a:effectLst/>
          </c:spPr>
          <c:marker>
            <c:symbol val="circle"/>
            <c:size val="5"/>
            <c:spPr>
              <a:noFill/>
              <a:ln w="9525">
                <a:solidFill>
                  <a:schemeClr val="tx1">
                    <a:lumMod val="65000"/>
                    <a:lumOff val="35000"/>
                  </a:schemeClr>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1">
                  <c:v>0</c:v>
                </c:pt>
                <c:pt idx="2">
                  <c:v>14848.928981447847</c:v>
                </c:pt>
                <c:pt idx="3">
                  <c:v>0</c:v>
                </c:pt>
                <c:pt idx="5">
                  <c:v>0</c:v>
                </c:pt>
                <c:pt idx="6">
                  <c:v>15787.723026994998</c:v>
                </c:pt>
                <c:pt idx="7">
                  <c:v>0</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1">
                  <c:v>2763.9682933119884</c:v>
                </c:pt>
                <c:pt idx="2">
                  <c:v>5711.3345490471465</c:v>
                </c:pt>
                <c:pt idx="3">
                  <c:v>4225.9712220325955</c:v>
                </c:pt>
                <c:pt idx="4">
                  <c:v>1560.756453376478</c:v>
                </c:pt>
                <c:pt idx="7">
                  <c:v>3763.1915862471019</c:v>
                </c:pt>
                <c:pt idx="8">
                  <c:v>3541.3203241900155</c:v>
                </c:pt>
                <c:pt idx="9">
                  <c:v>5194.0532929806031</c:v>
                </c:pt>
                <c:pt idx="10">
                  <c:v>3004.4404563439298</c:v>
                </c:pt>
                <c:pt idx="11">
                  <c:v>207.04703041689552</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0,\k</c:formatCode>
                <c:ptCount val="12"/>
                <c:pt idx="0">
                  <c:v>14522.230403830406</c:v>
                </c:pt>
                <c:pt idx="1">
                  <c:v>437.69585876494926</c:v>
                </c:pt>
                <c:pt idx="5">
                  <c:v>20.393986531240301</c:v>
                </c:pt>
                <c:pt idx="6">
                  <c:v>3191.1499209143631</c:v>
                </c:pt>
                <c:pt idx="7">
                  <c:v>1516.7879717847104</c:v>
                </c:pt>
                <c:pt idx="8">
                  <c:v>5860.2801090295588</c:v>
                </c:pt>
                <c:pt idx="9">
                  <c:v>4066.9392848054008</c:v>
                </c:pt>
              </c:numCache>
            </c:numRef>
          </c:val>
          <c:smooth val="0"/>
          <c:extLst>
            <c:ext xmlns:c16="http://schemas.microsoft.com/office/drawing/2014/chart" uri="{C3380CC4-5D6E-409C-BE32-E72D297353CC}">
              <c16:uniqueId val="{00000001-092F-B04E-9B1A-F138CC3E25F2}"/>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89768028183561499"/>
          <c:w val="0.80782759399172666"/>
          <c:h val="8.08336102161677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Banpais</c:v>
                </c:pt>
                <c:pt idx="2">
                  <c:v>BAC</c:v>
                </c:pt>
                <c:pt idx="3">
                  <c:v>Ficohsa</c:v>
                </c:pt>
                <c:pt idx="4">
                  <c:v>Davivienda</c:v>
                </c:pt>
              </c:strCache>
            </c:strRef>
          </c:cat>
          <c:val>
            <c:numRef>
              <c:f>Hoja1!$B$2:$F$2</c:f>
              <c:numCache>
                <c:formatCode>0%</c:formatCode>
                <c:ptCount val="5"/>
                <c:pt idx="0">
                  <c:v>0.72</c:v>
                </c:pt>
                <c:pt idx="1">
                  <c:v>0.75</c:v>
                </c:pt>
                <c:pt idx="2">
                  <c:v>0.8</c:v>
                </c:pt>
                <c:pt idx="3">
                  <c:v>0.6</c:v>
                </c:pt>
                <c:pt idx="4">
                  <c:v>0.12</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Banpais</c:v>
                </c:pt>
                <c:pt idx="2">
                  <c:v>BAC</c:v>
                </c:pt>
                <c:pt idx="3">
                  <c:v>Ficohsa</c:v>
                </c:pt>
                <c:pt idx="4">
                  <c:v>Davivienda</c:v>
                </c:pt>
              </c:strCache>
            </c:strRef>
          </c:cat>
          <c:val>
            <c:numRef>
              <c:f>Hoja1!$B$3:$F$3</c:f>
              <c:numCache>
                <c:formatCode>0%</c:formatCode>
                <c:ptCount val="5"/>
                <c:pt idx="0">
                  <c:v>0.08</c:v>
                </c:pt>
                <c:pt idx="1">
                  <c:v>0.18</c:v>
                </c:pt>
                <c:pt idx="2">
                  <c:v>0.13</c:v>
                </c:pt>
                <c:pt idx="3">
                  <c:v>0.18</c:v>
                </c:pt>
                <c:pt idx="4">
                  <c:v>0.23</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Banpais</c:v>
                </c:pt>
                <c:pt idx="2">
                  <c:v>BAC</c:v>
                </c:pt>
                <c:pt idx="3">
                  <c:v>Ficohsa</c:v>
                </c:pt>
                <c:pt idx="4">
                  <c:v>Davivienda</c:v>
                </c:pt>
              </c:strCache>
            </c:strRef>
          </c:cat>
          <c:val>
            <c:numRef>
              <c:f>Hoja1!$B$4:$F$4</c:f>
              <c:numCache>
                <c:formatCode>General</c:formatCode>
                <c:ptCount val="5"/>
                <c:pt idx="0" formatCode="0%">
                  <c:v>0.19</c:v>
                </c:pt>
                <c:pt idx="2" formatCode="0%">
                  <c:v>0.06</c:v>
                </c:pt>
                <c:pt idx="3" formatCode="0%">
                  <c:v>0.2</c:v>
                </c:pt>
                <c:pt idx="4" formatCode="0%">
                  <c:v>0.66</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Banpais</c:v>
                </c:pt>
                <c:pt idx="2">
                  <c:v>BAC</c:v>
                </c:pt>
                <c:pt idx="3">
                  <c:v>Ficohsa</c:v>
                </c:pt>
                <c:pt idx="4">
                  <c:v>Davivienda</c:v>
                </c:pt>
              </c:strCache>
            </c:strRef>
          </c:cat>
          <c:val>
            <c:numRef>
              <c:f>Hoja1!$B$5:$F$5</c:f>
              <c:numCache>
                <c:formatCode>0%</c:formatCode>
                <c:ptCount val="5"/>
                <c:pt idx="0">
                  <c:v>0.01</c:v>
                </c:pt>
                <c:pt idx="1">
                  <c:v>0.04</c:v>
                </c:pt>
                <c:pt idx="2">
                  <c:v>0.01</c:v>
                </c:pt>
                <c:pt idx="3">
                  <c:v>0.02</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Hoja1!$B$1:$F$1</c:f>
              <c:strCache>
                <c:ptCount val="5"/>
                <c:pt idx="0">
                  <c:v>Atlántida</c:v>
                </c:pt>
                <c:pt idx="1">
                  <c:v>Banpais</c:v>
                </c:pt>
                <c:pt idx="2">
                  <c:v>BAC</c:v>
                </c:pt>
                <c:pt idx="3">
                  <c:v>Ficohsa</c:v>
                </c:pt>
                <c:pt idx="4">
                  <c:v>Davivienda</c:v>
                </c:pt>
              </c:strCache>
            </c:strRef>
          </c:cat>
          <c:val>
            <c:numRef>
              <c:f>Hoja1!$B$6:$F$6</c:f>
              <c:numCache>
                <c:formatCode>0%</c:formatCode>
                <c:ptCount val="5"/>
                <c:pt idx="1">
                  <c:v>0.03</c:v>
                </c:pt>
                <c:pt idx="2">
                  <c:v>0.01</c:v>
                </c:pt>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Atlántida</c:v>
                </c:pt>
              </c:strCache>
            </c:strRef>
          </c:tx>
          <c:spPr>
            <a:ln w="28575" cap="rnd">
              <a:solidFill>
                <a:schemeClr val="tx1">
                  <a:lumMod val="65000"/>
                  <a:lumOff val="35000"/>
                </a:schemeClr>
              </a:solidFill>
              <a:round/>
            </a:ln>
            <a:effectLst/>
          </c:spPr>
          <c:marker>
            <c:symbol val="circle"/>
            <c:size val="5"/>
            <c:spPr>
              <a:solidFill>
                <a:srgbClr val="FFFF00"/>
              </a:solidFill>
              <a:ln w="9525">
                <a:solidFill>
                  <a:schemeClr val="tx1">
                    <a:lumMod val="65000"/>
                    <a:lumOff val="35000"/>
                  </a:schemeClr>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151220.25677156146</c:v>
                </c:pt>
                <c:pt idx="1">
                  <c:v>51975.478116530976</c:v>
                </c:pt>
                <c:pt idx="2">
                  <c:v>283537.67579728452</c:v>
                </c:pt>
                <c:pt idx="3">
                  <c:v>252421.03171692902</c:v>
                </c:pt>
                <c:pt idx="4">
                  <c:v>245989.78536414969</c:v>
                </c:pt>
                <c:pt idx="5">
                  <c:v>160325.58482849444</c:v>
                </c:pt>
                <c:pt idx="6">
                  <c:v>51483.566953285997</c:v>
                </c:pt>
                <c:pt idx="7">
                  <c:v>237107.83717844574</c:v>
                </c:pt>
                <c:pt idx="8">
                  <c:v>236937.44365349208</c:v>
                </c:pt>
                <c:pt idx="9">
                  <c:v>342623.60098571557</c:v>
                </c:pt>
                <c:pt idx="10">
                  <c:v>67319.378824544474</c:v>
                </c:pt>
                <c:pt idx="11">
                  <c:v>61748.496182769908</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Banpais</c:v>
                </c:pt>
              </c:strCache>
            </c:strRef>
          </c:tx>
          <c:spPr>
            <a:ln w="28575" cap="rnd">
              <a:solidFill>
                <a:srgbClr val="FFFF00"/>
              </a:solidFill>
              <a:round/>
            </a:ln>
            <a:effectLst/>
          </c:spPr>
          <c:marker>
            <c:symbol val="circle"/>
            <c:size val="5"/>
            <c:spPr>
              <a:noFill/>
              <a:ln w="9525">
                <a:solidFill>
                  <a:srgbClr val="FFFF00"/>
                </a:solidFill>
              </a:ln>
              <a:effectLst/>
            </c:spPr>
          </c:marker>
          <c:dPt>
            <c:idx val="7"/>
            <c:marker>
              <c:symbol val="circle"/>
              <c:size val="5"/>
              <c:spPr>
                <a:solidFill>
                  <a:srgbClr val="FFFF00"/>
                </a:solidFill>
                <a:ln w="9525">
                  <a:solidFill>
                    <a:srgbClr val="FFFF00"/>
                  </a:solidFill>
                </a:ln>
                <a:effectLst/>
              </c:spPr>
            </c:marker>
            <c:bubble3D val="0"/>
            <c:extLst>
              <c:ext xmlns:c16="http://schemas.microsoft.com/office/drawing/2014/chart" uri="{C3380CC4-5D6E-409C-BE32-E72D297353CC}">
                <c16:uniqueId val="{00000002-F898-2840-9C91-5123C73199F8}"/>
              </c:ext>
            </c:extLst>
          </c:dPt>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164225.09932554135</c:v>
                </c:pt>
                <c:pt idx="1">
                  <c:v>120629.18806715558</c:v>
                </c:pt>
                <c:pt idx="2">
                  <c:v>117726.03945071985</c:v>
                </c:pt>
                <c:pt idx="3">
                  <c:v>118514.67580989012</c:v>
                </c:pt>
                <c:pt idx="4">
                  <c:v>142945.2721160535</c:v>
                </c:pt>
                <c:pt idx="5">
                  <c:v>123195.13049248701</c:v>
                </c:pt>
                <c:pt idx="6">
                  <c:v>139965.79358295363</c:v>
                </c:pt>
                <c:pt idx="7">
                  <c:v>139753.22103468562</c:v>
                </c:pt>
                <c:pt idx="8">
                  <c:v>244125.7467897083</c:v>
                </c:pt>
                <c:pt idx="9">
                  <c:v>263861.2312030734</c:v>
                </c:pt>
                <c:pt idx="10">
                  <c:v>242323.7761346669</c:v>
                </c:pt>
                <c:pt idx="11">
                  <c:v>119882.13488067048</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1717.8735965506758</c:v>
                </c:pt>
                <c:pt idx="1">
                  <c:v>141913.27383479569</c:v>
                </c:pt>
                <c:pt idx="2">
                  <c:v>231345.65099451621</c:v>
                </c:pt>
                <c:pt idx="3">
                  <c:v>183454.14840862574</c:v>
                </c:pt>
                <c:pt idx="4">
                  <c:v>64470.488528008762</c:v>
                </c:pt>
                <c:pt idx="5">
                  <c:v>9290.4805643064992</c:v>
                </c:pt>
                <c:pt idx="6">
                  <c:v>2113.8827501598289</c:v>
                </c:pt>
                <c:pt idx="7">
                  <c:v>13041.905005519488</c:v>
                </c:pt>
                <c:pt idx="8">
                  <c:v>35054.692226935935</c:v>
                </c:pt>
                <c:pt idx="9">
                  <c:v>2848.4951477120999</c:v>
                </c:pt>
                <c:pt idx="10">
                  <c:v>56348.644585602036</c:v>
                </c:pt>
                <c:pt idx="11">
                  <c:v>117301.30057626108</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0,\k</c:formatCode>
                <c:ptCount val="12"/>
                <c:pt idx="0">
                  <c:v>18832.277767716121</c:v>
                </c:pt>
                <c:pt idx="1">
                  <c:v>4562.0336884235567</c:v>
                </c:pt>
                <c:pt idx="2">
                  <c:v>13656.21465401889</c:v>
                </c:pt>
                <c:pt idx="3">
                  <c:v>12865.496838410851</c:v>
                </c:pt>
                <c:pt idx="4">
                  <c:v>18778.5501055846</c:v>
                </c:pt>
                <c:pt idx="5">
                  <c:v>24236.553493501393</c:v>
                </c:pt>
                <c:pt idx="6">
                  <c:v>38762.986167794108</c:v>
                </c:pt>
                <c:pt idx="7">
                  <c:v>6901.7780113631434</c:v>
                </c:pt>
                <c:pt idx="8">
                  <c:v>103875.83860086475</c:v>
                </c:pt>
                <c:pt idx="9">
                  <c:v>235940.2993234914</c:v>
                </c:pt>
                <c:pt idx="10">
                  <c:v>123074.78715824397</c:v>
                </c:pt>
                <c:pt idx="11">
                  <c:v>51492.140116126036</c:v>
                </c:pt>
              </c:numCache>
            </c:numRef>
          </c:val>
          <c:smooth val="0"/>
          <c:extLst>
            <c:ext xmlns:c16="http://schemas.microsoft.com/office/drawing/2014/chart" uri="{C3380CC4-5D6E-409C-BE32-E72D297353CC}">
              <c16:uniqueId val="{00000001-092F-B04E-9B1A-F138CC3E25F2}"/>
            </c:ext>
          </c:extLst>
        </c:ser>
        <c:ser>
          <c:idx val="4"/>
          <c:order val="4"/>
          <c:tx>
            <c:strRef>
              <c:f>Hoja1!$A$6</c:f>
              <c:strCache>
                <c:ptCount val="1"/>
                <c:pt idx="0">
                  <c:v>Davivienda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0,\k</c:formatCode>
                <c:ptCount val="12"/>
                <c:pt idx="0">
                  <c:v>9329.769437260089</c:v>
                </c:pt>
                <c:pt idx="1">
                  <c:v>8.1054788660175703</c:v>
                </c:pt>
                <c:pt idx="2">
                  <c:v>21206.574589785847</c:v>
                </c:pt>
                <c:pt idx="3">
                  <c:v>24548.799829996053</c:v>
                </c:pt>
                <c:pt idx="4">
                  <c:v>47745.271724190708</c:v>
                </c:pt>
                <c:pt idx="5">
                  <c:v>0</c:v>
                </c:pt>
                <c:pt idx="6">
                  <c:v>6276.6057043207302</c:v>
                </c:pt>
                <c:pt idx="7">
                  <c:v>0</c:v>
                </c:pt>
                <c:pt idx="8">
                  <c:v>11016.121082513719</c:v>
                </c:pt>
                <c:pt idx="9">
                  <c:v>0</c:v>
                </c:pt>
                <c:pt idx="10">
                  <c:v>37947.24396959733</c:v>
                </c:pt>
                <c:pt idx="11">
                  <c:v>32167.901599947472</c:v>
                </c:pt>
              </c:numCache>
            </c:numRef>
          </c:val>
          <c:smooth val="0"/>
          <c:extLst>
            <c:ext xmlns:c16="http://schemas.microsoft.com/office/drawing/2014/chart" uri="{C3380CC4-5D6E-409C-BE32-E72D297353CC}">
              <c16:uniqueId val="{00000001-F898-2840-9C91-5123C73199F8}"/>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89768028183561499"/>
          <c:w val="0.80782759399172666"/>
          <c:h val="8.08336102161677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Atlántida</c:v>
                </c:pt>
              </c:strCache>
            </c:strRef>
          </c:tx>
          <c:spPr>
            <a:ln w="28575" cap="rnd">
              <a:solidFill>
                <a:schemeClr val="tx1">
                  <a:lumMod val="75000"/>
                  <a:lumOff val="25000"/>
                </a:schemeClr>
              </a:solidFill>
              <a:round/>
            </a:ln>
            <a:effectLst/>
          </c:spPr>
          <c:marker>
            <c:symbol val="circle"/>
            <c:size val="5"/>
            <c:spPr>
              <a:solidFill>
                <a:schemeClr val="tx1">
                  <a:lumMod val="65000"/>
                  <a:lumOff val="35000"/>
                </a:schemeClr>
              </a:solidFill>
              <a:ln w="9525">
                <a:solidFill>
                  <a:schemeClr val="tx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244283.75198844983</c:v>
                </c:pt>
                <c:pt idx="1">
                  <c:v>206121.79395213854</c:v>
                </c:pt>
                <c:pt idx="2">
                  <c:v>252181.77982599763</c:v>
                </c:pt>
                <c:pt idx="3">
                  <c:v>231647.34661571292</c:v>
                </c:pt>
                <c:pt idx="4">
                  <c:v>200713.00369544153</c:v>
                </c:pt>
                <c:pt idx="5">
                  <c:v>380162.24993420322</c:v>
                </c:pt>
                <c:pt idx="6">
                  <c:v>670231.74347534683</c:v>
                </c:pt>
                <c:pt idx="7">
                  <c:v>381756.04448132304</c:v>
                </c:pt>
                <c:pt idx="8">
                  <c:v>100717.80947557713</c:v>
                </c:pt>
                <c:pt idx="9">
                  <c:v>38283.693746981844</c:v>
                </c:pt>
                <c:pt idx="10">
                  <c:v>28994.139660351499</c:v>
                </c:pt>
                <c:pt idx="11">
                  <c:v>285576.18192439515</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149438.77603610716</c:v>
                </c:pt>
                <c:pt idx="1">
                  <c:v>202620.51077377889</c:v>
                </c:pt>
                <c:pt idx="2">
                  <c:v>159637.01304991671</c:v>
                </c:pt>
                <c:pt idx="3">
                  <c:v>83639.557783167926</c:v>
                </c:pt>
                <c:pt idx="4">
                  <c:v>2952.9235072728789</c:v>
                </c:pt>
                <c:pt idx="5">
                  <c:v>250161.94524804913</c:v>
                </c:pt>
                <c:pt idx="6">
                  <c:v>274398.59392108064</c:v>
                </c:pt>
                <c:pt idx="7">
                  <c:v>41917.762789745815</c:v>
                </c:pt>
                <c:pt idx="8">
                  <c:v>787.03298367634659</c:v>
                </c:pt>
                <c:pt idx="9">
                  <c:v>164.22405168815268</c:v>
                </c:pt>
                <c:pt idx="10">
                  <c:v>37609.100980019997</c:v>
                </c:pt>
                <c:pt idx="11">
                  <c:v>356951.97402661521</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79849.850309890273</c:v>
                </c:pt>
                <c:pt idx="1">
                  <c:v>42171.536681533675</c:v>
                </c:pt>
                <c:pt idx="2">
                  <c:v>1410.4251542317218</c:v>
                </c:pt>
                <c:pt idx="3">
                  <c:v>864.94803912267059</c:v>
                </c:pt>
                <c:pt idx="4">
                  <c:v>6332.0521192077349</c:v>
                </c:pt>
                <c:pt idx="5">
                  <c:v>162803.14828224297</c:v>
                </c:pt>
                <c:pt idx="6">
                  <c:v>192860.74313629398</c:v>
                </c:pt>
                <c:pt idx="7">
                  <c:v>150567.43173451984</c:v>
                </c:pt>
                <c:pt idx="8">
                  <c:v>91057.366727902685</c:v>
                </c:pt>
                <c:pt idx="9">
                  <c:v>4141.0555347962527</c:v>
                </c:pt>
                <c:pt idx="10">
                  <c:v>53887.180972602553</c:v>
                </c:pt>
                <c:pt idx="11">
                  <c:v>121474.97501023942</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Azteca</c:v>
                </c:pt>
              </c:strCache>
            </c:strRef>
          </c:tx>
          <c:spPr>
            <a:ln w="28575" cap="rnd">
              <a:solidFill>
                <a:srgbClr val="008C43"/>
              </a:solidFill>
              <a:round/>
            </a:ln>
            <a:effectLst/>
          </c:spPr>
          <c:marker>
            <c:symbol val="circle"/>
            <c:size val="5"/>
            <c:spPr>
              <a:solidFill>
                <a:srgbClr val="008C43"/>
              </a:solidFill>
              <a:ln w="9525">
                <a:solidFill>
                  <a:srgbClr val="008C43"/>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0,\k</c:formatCode>
                <c:ptCount val="12"/>
                <c:pt idx="0">
                  <c:v>14736.647143365615</c:v>
                </c:pt>
                <c:pt idx="1">
                  <c:v>1313.0875762948499</c:v>
                </c:pt>
                <c:pt idx="2">
                  <c:v>3082.8226259061303</c:v>
                </c:pt>
                <c:pt idx="3">
                  <c:v>9</c:v>
                </c:pt>
                <c:pt idx="7">
                  <c:v>9</c:v>
                </c:pt>
                <c:pt idx="8">
                  <c:v>25665.045543380347</c:v>
                </c:pt>
                <c:pt idx="9">
                  <c:v>32960.965189552335</c:v>
                </c:pt>
                <c:pt idx="10">
                  <c:v>31023.159598644521</c:v>
                </c:pt>
                <c:pt idx="11">
                  <c:v>18053.317926465192</c:v>
                </c:pt>
              </c:numCache>
            </c:numRef>
          </c:val>
          <c:smooth val="0"/>
          <c:extLst>
            <c:ext xmlns:c16="http://schemas.microsoft.com/office/drawing/2014/chart" uri="{C3380CC4-5D6E-409C-BE32-E72D297353CC}">
              <c16:uniqueId val="{0000000C-2C0E-644B-97A9-4B0E40A2BEB1}"/>
            </c:ext>
          </c:extLst>
        </c:ser>
        <c:ser>
          <c:idx val="4"/>
          <c:order val="4"/>
          <c:tx>
            <c:strRef>
              <c:f>Hoja1!$A$6</c:f>
              <c:strCache>
                <c:ptCount val="1"/>
                <c:pt idx="0">
                  <c:v>Davivienda</c:v>
                </c:pt>
              </c:strCache>
            </c:strRef>
          </c:tx>
          <c:spPr>
            <a:ln w="28575" cap="rnd">
              <a:solidFill>
                <a:srgbClr val="FF0000"/>
              </a:solidFill>
              <a:round/>
            </a:ln>
            <a:effectLst/>
          </c:spPr>
          <c:marker>
            <c:symbol val="circle"/>
            <c:size val="5"/>
            <c:spPr>
              <a:solidFill>
                <a:schemeClr val="accent5"/>
              </a:solidFill>
              <a:ln w="9525">
                <a:solidFill>
                  <a:schemeClr val="accent5"/>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0,\k</c:formatCode>
                <c:ptCount val="12"/>
                <c:pt idx="0">
                  <c:v>101737.25508186982</c:v>
                </c:pt>
                <c:pt idx="1">
                  <c:v>8588.4303151177846</c:v>
                </c:pt>
                <c:pt idx="2">
                  <c:v>4668.5157112269226</c:v>
                </c:pt>
                <c:pt idx="3">
                  <c:v>6366.9927295606585</c:v>
                </c:pt>
                <c:pt idx="4">
                  <c:v>9</c:v>
                </c:pt>
                <c:pt idx="5">
                  <c:v>0</c:v>
                </c:pt>
                <c:pt idx="6">
                  <c:v>3040.7390329222198</c:v>
                </c:pt>
                <c:pt idx="7">
                  <c:v>9</c:v>
                </c:pt>
              </c:numCache>
            </c:numRef>
          </c:val>
          <c:smooth val="0"/>
          <c:extLst>
            <c:ext xmlns:c16="http://schemas.microsoft.com/office/drawing/2014/chart" uri="{C3380CC4-5D6E-409C-BE32-E72D297353CC}">
              <c16:uniqueId val="{0000000D-2C0E-644B-97A9-4B0E40A2BEB1}"/>
            </c:ext>
          </c:extLst>
        </c:ser>
        <c:ser>
          <c:idx val="5"/>
          <c:order val="5"/>
          <c:tx>
            <c:strRef>
              <c:f>Hoja1!$A$7</c:f>
              <c:strCache>
                <c:ptCount val="1"/>
                <c:pt idx="0">
                  <c:v>Banpais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Hoja1!$B$7:$M$7</c:f>
              <c:numCache>
                <c:formatCode>0,\k</c:formatCode>
                <c:ptCount val="12"/>
                <c:pt idx="0">
                  <c:v>14391.792425199741</c:v>
                </c:pt>
                <c:pt idx="1">
                  <c:v>1045.60677371627</c:v>
                </c:pt>
                <c:pt idx="2">
                  <c:v>0</c:v>
                </c:pt>
                <c:pt idx="4">
                  <c:v>0</c:v>
                </c:pt>
                <c:pt idx="5">
                  <c:v>11765.535557710871</c:v>
                </c:pt>
                <c:pt idx="6">
                  <c:v>3964.9123106555903</c:v>
                </c:pt>
                <c:pt idx="7">
                  <c:v>472.91282120287548</c:v>
                </c:pt>
                <c:pt idx="9">
                  <c:v>336.30881544822802</c:v>
                </c:pt>
              </c:numCache>
            </c:numRef>
          </c:val>
          <c:smooth val="0"/>
          <c:extLst>
            <c:ext xmlns:c16="http://schemas.microsoft.com/office/drawing/2014/chart" uri="{C3380CC4-5D6E-409C-BE32-E72D297353CC}">
              <c16:uniqueId val="{00000015-2C0E-644B-97A9-4B0E40A2BEB1}"/>
            </c:ext>
          </c:extLst>
        </c:ser>
        <c:ser>
          <c:idx val="6"/>
          <c:order val="6"/>
          <c:tx>
            <c:strRef>
              <c:f>Hoja1!$A$8</c:f>
              <c:strCache>
                <c:ptCount val="1"/>
                <c:pt idx="0">
                  <c:v>Occidente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Hoja1!$B$8:$M$8</c:f>
              <c:numCache>
                <c:formatCode>0,\k</c:formatCode>
                <c:ptCount val="12"/>
                <c:pt idx="0">
                  <c:v>1221.0782734741531</c:v>
                </c:pt>
                <c:pt idx="1">
                  <c:v>1224.6027653408203</c:v>
                </c:pt>
                <c:pt idx="2">
                  <c:v>1218.9318409010411</c:v>
                </c:pt>
                <c:pt idx="3">
                  <c:v>1220.983608955315</c:v>
                </c:pt>
                <c:pt idx="4">
                  <c:v>1128.64619562349</c:v>
                </c:pt>
                <c:pt idx="5">
                  <c:v>1225.6785905275401</c:v>
                </c:pt>
                <c:pt idx="6">
                  <c:v>1221.5803200442881</c:v>
                </c:pt>
                <c:pt idx="7">
                  <c:v>1220.8788897892109</c:v>
                </c:pt>
                <c:pt idx="8">
                  <c:v>1219.7289555251921</c:v>
                </c:pt>
                <c:pt idx="9">
                  <c:v>751.62994295959402</c:v>
                </c:pt>
                <c:pt idx="10">
                  <c:v>1682.783657080525</c:v>
                </c:pt>
                <c:pt idx="11">
                  <c:v>1222.3380603877458</c:v>
                </c:pt>
              </c:numCache>
            </c:numRef>
          </c:val>
          <c:smooth val="0"/>
          <c:extLst>
            <c:ext xmlns:c16="http://schemas.microsoft.com/office/drawing/2014/chart" uri="{C3380CC4-5D6E-409C-BE32-E72D297353CC}">
              <c16:uniqueId val="{00000016-2C0E-644B-97A9-4B0E40A2BEB1}"/>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Occidente</c:v>
                </c:pt>
                <c:pt idx="1">
                  <c:v>Azteca</c:v>
                </c:pt>
                <c:pt idx="2">
                  <c:v>Ficohsa</c:v>
                </c:pt>
                <c:pt idx="3">
                  <c:v>Atlántida</c:v>
                </c:pt>
                <c:pt idx="4">
                  <c:v>BAC</c:v>
                </c:pt>
                <c:pt idx="5">
                  <c:v>Davivienda</c:v>
                </c:pt>
                <c:pt idx="6">
                  <c:v>Banpais</c:v>
                </c:pt>
              </c:strCache>
            </c:strRef>
          </c:cat>
          <c:val>
            <c:numRef>
              <c:f>Hoja1!$B$2:$H$2</c:f>
              <c:numCache>
                <c:formatCode>0%</c:formatCode>
                <c:ptCount val="7"/>
                <c:pt idx="0">
                  <c:v>0.78591310673099046</c:v>
                </c:pt>
                <c:pt idx="1">
                  <c:v>0.9</c:v>
                </c:pt>
                <c:pt idx="2">
                  <c:v>0.27</c:v>
                </c:pt>
                <c:pt idx="3">
                  <c:v>0.64</c:v>
                </c:pt>
                <c:pt idx="4">
                  <c:v>0.53</c:v>
                </c:pt>
                <c:pt idx="5">
                  <c:v>0.34</c:v>
                </c:pt>
                <c:pt idx="6">
                  <c:v>0.46</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Occidente</c:v>
                </c:pt>
                <c:pt idx="1">
                  <c:v>Azteca</c:v>
                </c:pt>
                <c:pt idx="2">
                  <c:v>Ficohsa</c:v>
                </c:pt>
                <c:pt idx="3">
                  <c:v>Atlántida</c:v>
                </c:pt>
                <c:pt idx="4">
                  <c:v>BAC</c:v>
                </c:pt>
                <c:pt idx="5">
                  <c:v>Davivienda</c:v>
                </c:pt>
                <c:pt idx="6">
                  <c:v>Banpais</c:v>
                </c:pt>
              </c:strCache>
            </c:strRef>
          </c:cat>
          <c:val>
            <c:numRef>
              <c:f>Hoja1!$B$3:$H$3</c:f>
              <c:numCache>
                <c:formatCode>0%</c:formatCode>
                <c:ptCount val="7"/>
                <c:pt idx="0">
                  <c:v>7.0000000000000007E-2</c:v>
                </c:pt>
                <c:pt idx="1">
                  <c:v>0.02</c:v>
                </c:pt>
                <c:pt idx="2">
                  <c:v>7.0000000000000007E-2</c:v>
                </c:pt>
                <c:pt idx="3">
                  <c:v>0.02</c:v>
                </c:pt>
                <c:pt idx="4">
                  <c:v>0.03</c:v>
                </c:pt>
                <c:pt idx="5">
                  <c:v>0.08</c:v>
                </c:pt>
                <c:pt idx="6">
                  <c:v>0.14000000000000001</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Occidente</c:v>
                </c:pt>
                <c:pt idx="1">
                  <c:v>Azteca</c:v>
                </c:pt>
                <c:pt idx="2">
                  <c:v>Ficohsa</c:v>
                </c:pt>
                <c:pt idx="3">
                  <c:v>Atlántida</c:v>
                </c:pt>
                <c:pt idx="4">
                  <c:v>BAC</c:v>
                </c:pt>
                <c:pt idx="5">
                  <c:v>Davivienda</c:v>
                </c:pt>
                <c:pt idx="6">
                  <c:v>Banpais</c:v>
                </c:pt>
              </c:strCache>
            </c:strRef>
          </c:cat>
          <c:val>
            <c:numRef>
              <c:f>Hoja1!$B$4:$H$4</c:f>
              <c:numCache>
                <c:formatCode>0%</c:formatCode>
                <c:ptCount val="7"/>
                <c:pt idx="0">
                  <c:v>0.11</c:v>
                </c:pt>
                <c:pt idx="1">
                  <c:v>0.05</c:v>
                </c:pt>
                <c:pt idx="2">
                  <c:v>0.21</c:v>
                </c:pt>
                <c:pt idx="3">
                  <c:v>0.3</c:v>
                </c:pt>
                <c:pt idx="4">
                  <c:v>0.44</c:v>
                </c:pt>
                <c:pt idx="5">
                  <c:v>0.55000000000000004</c:v>
                </c:pt>
                <c:pt idx="6">
                  <c:v>0.38</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Occidente</c:v>
                </c:pt>
                <c:pt idx="1">
                  <c:v>Azteca</c:v>
                </c:pt>
                <c:pt idx="2">
                  <c:v>Ficohsa</c:v>
                </c:pt>
                <c:pt idx="3">
                  <c:v>Atlántida</c:v>
                </c:pt>
                <c:pt idx="4">
                  <c:v>BAC</c:v>
                </c:pt>
                <c:pt idx="5">
                  <c:v>Davivienda</c:v>
                </c:pt>
                <c:pt idx="6">
                  <c:v>Banpais</c:v>
                </c:pt>
              </c:strCache>
            </c:strRef>
          </c:cat>
          <c:val>
            <c:numRef>
              <c:f>Hoja1!$B$5:$H$5</c:f>
              <c:numCache>
                <c:formatCode>0%</c:formatCode>
                <c:ptCount val="7"/>
                <c:pt idx="0">
                  <c:v>0.02</c:v>
                </c:pt>
                <c:pt idx="1">
                  <c:v>0.01</c:v>
                </c:pt>
                <c:pt idx="2">
                  <c:v>0.45</c:v>
                </c:pt>
                <c:pt idx="3">
                  <c:v>0.04</c:v>
                </c:pt>
                <c:pt idx="5">
                  <c:v>0.02</c:v>
                </c:pt>
                <c:pt idx="6">
                  <c:v>0.02</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Hoja1!$B$1:$H$1</c:f>
              <c:strCache>
                <c:ptCount val="7"/>
                <c:pt idx="0">
                  <c:v>Occidente</c:v>
                </c:pt>
                <c:pt idx="1">
                  <c:v>Azteca</c:v>
                </c:pt>
                <c:pt idx="2">
                  <c:v>Ficohsa</c:v>
                </c:pt>
                <c:pt idx="3">
                  <c:v>Atlántida</c:v>
                </c:pt>
                <c:pt idx="4">
                  <c:v>BAC</c:v>
                </c:pt>
                <c:pt idx="5">
                  <c:v>Davivienda</c:v>
                </c:pt>
                <c:pt idx="6">
                  <c:v>Banpais</c:v>
                </c:pt>
              </c:strCache>
            </c:strRef>
          </c:cat>
          <c:val>
            <c:numRef>
              <c:f>Hoja1!$B$6:$H$6</c:f>
              <c:numCache>
                <c:formatCode>0%</c:formatCode>
                <c:ptCount val="7"/>
                <c:pt idx="1">
                  <c:v>0.03</c:v>
                </c:pt>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Occidente</c:v>
                </c:pt>
              </c:strCache>
            </c:strRef>
          </c:tx>
          <c:spPr>
            <a:ln w="28575" cap="rnd">
              <a:solidFill>
                <a:schemeClr val="accent3"/>
              </a:solidFill>
              <a:round/>
            </a:ln>
            <a:effectLst/>
          </c:spPr>
          <c:marker>
            <c:symbol val="circle"/>
            <c:size val="5"/>
            <c:spPr>
              <a:solidFill>
                <a:schemeClr val="accent3"/>
              </a:solidFill>
              <a:ln w="9525">
                <a:solidFill>
                  <a:schemeClr val="bg2">
                    <a:lumMod val="50000"/>
                  </a:schemeClr>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59447.074898530416</c:v>
                </c:pt>
                <c:pt idx="1">
                  <c:v>106370.83343938127</c:v>
                </c:pt>
                <c:pt idx="2">
                  <c:v>174153.29127281188</c:v>
                </c:pt>
                <c:pt idx="3">
                  <c:v>158131.26664081172</c:v>
                </c:pt>
                <c:pt idx="4">
                  <c:v>175030.15267773293</c:v>
                </c:pt>
                <c:pt idx="5">
                  <c:v>175293.2549894283</c:v>
                </c:pt>
                <c:pt idx="6">
                  <c:v>155429.15756257446</c:v>
                </c:pt>
                <c:pt idx="7">
                  <c:v>183465.4252515508</c:v>
                </c:pt>
                <c:pt idx="8">
                  <c:v>185497.27253587166</c:v>
                </c:pt>
                <c:pt idx="9">
                  <c:v>196066.51318558806</c:v>
                </c:pt>
                <c:pt idx="10">
                  <c:v>195814.84886949015</c:v>
                </c:pt>
                <c:pt idx="11">
                  <c:v>198224.48320509057</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Azteca</c:v>
                </c:pt>
              </c:strCache>
            </c:strRef>
          </c:tx>
          <c:spPr>
            <a:ln w="28575" cap="rnd">
              <a:solidFill>
                <a:srgbClr val="008C43"/>
              </a:solidFill>
              <a:round/>
            </a:ln>
            <a:effectLst/>
          </c:spPr>
          <c:marker>
            <c:symbol val="circle"/>
            <c:size val="5"/>
            <c:spPr>
              <a:solidFill>
                <a:srgbClr val="008C43"/>
              </a:solidFill>
              <a:ln w="9525">
                <a:solidFill>
                  <a:srgbClr val="008C43"/>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175164.35557793966</c:v>
                </c:pt>
                <c:pt idx="1">
                  <c:v>155294.31507109568</c:v>
                </c:pt>
                <c:pt idx="2">
                  <c:v>262706.52274968859</c:v>
                </c:pt>
                <c:pt idx="3">
                  <c:v>177200.52498909243</c:v>
                </c:pt>
                <c:pt idx="4">
                  <c:v>126535.15781882213</c:v>
                </c:pt>
                <c:pt idx="5">
                  <c:v>74378.928672072841</c:v>
                </c:pt>
                <c:pt idx="6">
                  <c:v>68388.341508436162</c:v>
                </c:pt>
                <c:pt idx="7">
                  <c:v>11703.684960538058</c:v>
                </c:pt>
                <c:pt idx="8">
                  <c:v>193627.78415649279</c:v>
                </c:pt>
                <c:pt idx="9">
                  <c:v>202696.48356312967</c:v>
                </c:pt>
                <c:pt idx="10">
                  <c:v>246941.96764295382</c:v>
                </c:pt>
                <c:pt idx="11">
                  <c:v>248983.65091744877</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36366.684103095613</c:v>
                </c:pt>
                <c:pt idx="1">
                  <c:v>50393.673652130448</c:v>
                </c:pt>
                <c:pt idx="2">
                  <c:v>64059.992755907697</c:v>
                </c:pt>
                <c:pt idx="3">
                  <c:v>150082.21492792357</c:v>
                </c:pt>
                <c:pt idx="4">
                  <c:v>138737.90496407205</c:v>
                </c:pt>
                <c:pt idx="5">
                  <c:v>216117.33900405784</c:v>
                </c:pt>
                <c:pt idx="6">
                  <c:v>253908.76230010338</c:v>
                </c:pt>
                <c:pt idx="7">
                  <c:v>114445.87103770211</c:v>
                </c:pt>
                <c:pt idx="8">
                  <c:v>118289.71324165551</c:v>
                </c:pt>
                <c:pt idx="9">
                  <c:v>153534.93520598669</c:v>
                </c:pt>
                <c:pt idx="10">
                  <c:v>123466.07992124787</c:v>
                </c:pt>
                <c:pt idx="11">
                  <c:v>125044.94469891493</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Atlántida</c:v>
                </c:pt>
              </c:strCache>
            </c:strRef>
          </c:tx>
          <c:spPr>
            <a:ln w="28575" cap="rnd">
              <a:solidFill>
                <a:schemeClr val="tx2"/>
              </a:solidFill>
              <a:round/>
            </a:ln>
            <a:effectLst/>
          </c:spPr>
          <c:marker>
            <c:symbol val="circle"/>
            <c:size val="5"/>
            <c:spPr>
              <a:solidFill>
                <a:schemeClr val="tx2"/>
              </a:solidFill>
              <a:ln w="9525">
                <a:solidFill>
                  <a:schemeClr val="tx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0,\k</c:formatCode>
                <c:ptCount val="12"/>
                <c:pt idx="0">
                  <c:v>62661.361972149723</c:v>
                </c:pt>
                <c:pt idx="1">
                  <c:v>579422.10880676238</c:v>
                </c:pt>
                <c:pt idx="2">
                  <c:v>173548.60507954907</c:v>
                </c:pt>
                <c:pt idx="3">
                  <c:v>50284.080154763658</c:v>
                </c:pt>
                <c:pt idx="4">
                  <c:v>44530.167583482449</c:v>
                </c:pt>
                <c:pt idx="5">
                  <c:v>80823.408021958268</c:v>
                </c:pt>
                <c:pt idx="6">
                  <c:v>68269.869220713983</c:v>
                </c:pt>
                <c:pt idx="7">
                  <c:v>41163.221716156877</c:v>
                </c:pt>
                <c:pt idx="8">
                  <c:v>30925.710145072338</c:v>
                </c:pt>
                <c:pt idx="9">
                  <c:v>28507.912319942679</c:v>
                </c:pt>
                <c:pt idx="10">
                  <c:v>16534.885063716272</c:v>
                </c:pt>
                <c:pt idx="11">
                  <c:v>28896.711762332488</c:v>
                </c:pt>
              </c:numCache>
            </c:numRef>
          </c:val>
          <c:smooth val="0"/>
          <c:extLst>
            <c:ext xmlns:c16="http://schemas.microsoft.com/office/drawing/2014/chart" uri="{C3380CC4-5D6E-409C-BE32-E72D297353CC}">
              <c16:uniqueId val="{0000000C-2C0E-644B-97A9-4B0E40A2BEB1}"/>
            </c:ext>
          </c:extLst>
        </c:ser>
        <c:ser>
          <c:idx val="4"/>
          <c:order val="4"/>
          <c:tx>
            <c:strRef>
              <c:f>Hoja1!$A$6</c:f>
              <c:strCache>
                <c:ptCount val="1"/>
                <c:pt idx="0">
                  <c:v>BAC</c:v>
                </c:pt>
              </c:strCache>
            </c:strRef>
          </c:tx>
          <c:spPr>
            <a:ln w="28575" cap="rnd">
              <a:solidFill>
                <a:srgbClr val="C00000"/>
              </a:solidFill>
              <a:round/>
            </a:ln>
            <a:effectLst/>
          </c:spPr>
          <c:marker>
            <c:symbol val="circle"/>
            <c:size val="5"/>
            <c:spPr>
              <a:solidFill>
                <a:srgbClr val="C00000"/>
              </a:solidFill>
              <a:ln w="9525">
                <a:solidFill>
                  <a:schemeClr val="accent5"/>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0,\k</c:formatCode>
                <c:ptCount val="12"/>
                <c:pt idx="0">
                  <c:v>51390.938185116924</c:v>
                </c:pt>
                <c:pt idx="1">
                  <c:v>113016.54933445665</c:v>
                </c:pt>
                <c:pt idx="2">
                  <c:v>11081.090999028707</c:v>
                </c:pt>
                <c:pt idx="3">
                  <c:v>7510.7760437733941</c:v>
                </c:pt>
                <c:pt idx="4">
                  <c:v>133577.16173061915</c:v>
                </c:pt>
                <c:pt idx="5">
                  <c:v>139953.31109491523</c:v>
                </c:pt>
                <c:pt idx="6">
                  <c:v>75655.064146923891</c:v>
                </c:pt>
                <c:pt idx="7">
                  <c:v>36230.410547917018</c:v>
                </c:pt>
                <c:pt idx="8">
                  <c:v>21054.835401332013</c:v>
                </c:pt>
                <c:pt idx="9">
                  <c:v>17178.762344120547</c:v>
                </c:pt>
                <c:pt idx="10">
                  <c:v>50291.471224473746</c:v>
                </c:pt>
                <c:pt idx="11">
                  <c:v>90372.340804563675</c:v>
                </c:pt>
              </c:numCache>
            </c:numRef>
          </c:val>
          <c:smooth val="0"/>
          <c:extLst>
            <c:ext xmlns:c16="http://schemas.microsoft.com/office/drawing/2014/chart" uri="{C3380CC4-5D6E-409C-BE32-E72D297353CC}">
              <c16:uniqueId val="{0000000D-2C0E-644B-97A9-4B0E40A2BEB1}"/>
            </c:ext>
          </c:extLst>
        </c:ser>
        <c:ser>
          <c:idx val="5"/>
          <c:order val="5"/>
          <c:tx>
            <c:strRef>
              <c:f>Hoja1!$A$7</c:f>
              <c:strCache>
                <c:ptCount val="1"/>
                <c:pt idx="0">
                  <c:v>Davivienda</c:v>
                </c:pt>
              </c:strCache>
            </c:strRef>
          </c:tx>
          <c:spPr>
            <a:ln w="28575" cap="rnd">
              <a:solidFill>
                <a:srgbClr val="FF0000"/>
              </a:solidFill>
              <a:round/>
            </a:ln>
            <a:effectLst/>
          </c:spPr>
          <c:marker>
            <c:symbol val="circle"/>
            <c:size val="5"/>
            <c:spPr>
              <a:solidFill>
                <a:srgbClr val="FF0000"/>
              </a:solidFill>
              <a:ln w="9525">
                <a:solidFill>
                  <a:schemeClr val="accent6"/>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Hoja1!$B$7:$M$7</c:f>
              <c:numCache>
                <c:formatCode>General</c:formatCode>
                <c:ptCount val="12"/>
                <c:pt idx="0" formatCode="0,\k">
                  <c:v>11008.667407278002</c:v>
                </c:pt>
                <c:pt idx="3" formatCode="0,\k">
                  <c:v>4022.5416734301598</c:v>
                </c:pt>
                <c:pt idx="4" formatCode="0,\k">
                  <c:v>6363.6868679096569</c:v>
                </c:pt>
                <c:pt idx="5" formatCode="0,\k">
                  <c:v>9004.9647528691239</c:v>
                </c:pt>
                <c:pt idx="6" formatCode="0,\k">
                  <c:v>29311.755414443014</c:v>
                </c:pt>
                <c:pt idx="7" formatCode="0,\k">
                  <c:v>122564.91202467293</c:v>
                </c:pt>
                <c:pt idx="8" formatCode="0,\k">
                  <c:v>114265.83891787176</c:v>
                </c:pt>
                <c:pt idx="9" formatCode="0,\k">
                  <c:v>26034.962016147856</c:v>
                </c:pt>
                <c:pt idx="10" formatCode="0,\k">
                  <c:v>19474.36993589612</c:v>
                </c:pt>
                <c:pt idx="11" formatCode="0,\k">
                  <c:v>16355.552559204727</c:v>
                </c:pt>
              </c:numCache>
            </c:numRef>
          </c:val>
          <c:smooth val="0"/>
          <c:extLst>
            <c:ext xmlns:c16="http://schemas.microsoft.com/office/drawing/2014/chart" uri="{C3380CC4-5D6E-409C-BE32-E72D297353CC}">
              <c16:uniqueId val="{00000015-2C0E-644B-97A9-4B0E40A2BEB1}"/>
            </c:ext>
          </c:extLst>
        </c:ser>
        <c:ser>
          <c:idx val="6"/>
          <c:order val="6"/>
          <c:tx>
            <c:strRef>
              <c:f>Hoja1!$A$8</c:f>
              <c:strCache>
                <c:ptCount val="1"/>
                <c:pt idx="0">
                  <c:v>Banpais</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Hoja1!$B$8:$M$8</c:f>
              <c:numCache>
                <c:formatCode>0,\k</c:formatCode>
                <c:ptCount val="12"/>
                <c:pt idx="0">
                  <c:v>2051.5875839352466</c:v>
                </c:pt>
                <c:pt idx="1">
                  <c:v>6108.7752021628048</c:v>
                </c:pt>
                <c:pt idx="2">
                  <c:v>6206.874624145782</c:v>
                </c:pt>
                <c:pt idx="3">
                  <c:v>9124.0455013119736</c:v>
                </c:pt>
                <c:pt idx="4">
                  <c:v>26824.661350695456</c:v>
                </c:pt>
                <c:pt idx="5">
                  <c:v>12658.153156201228</c:v>
                </c:pt>
                <c:pt idx="6">
                  <c:v>23038.510241673837</c:v>
                </c:pt>
                <c:pt idx="7">
                  <c:v>154152.01476571424</c:v>
                </c:pt>
                <c:pt idx="8">
                  <c:v>21811.858858404397</c:v>
                </c:pt>
                <c:pt idx="9">
                  <c:v>19046.748465074437</c:v>
                </c:pt>
                <c:pt idx="10">
                  <c:v>11868.00555495458</c:v>
                </c:pt>
                <c:pt idx="11">
                  <c:v>12501.63829131905</c:v>
                </c:pt>
              </c:numCache>
            </c:numRef>
          </c:val>
          <c:smooth val="0"/>
          <c:extLst>
            <c:ext xmlns:c16="http://schemas.microsoft.com/office/drawing/2014/chart" uri="{C3380CC4-5D6E-409C-BE32-E72D297353CC}">
              <c16:uniqueId val="{00000016-2C0E-644B-97A9-4B0E40A2BEB1}"/>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79495352020049415"/>
          <c:w val="0.96293478539471766"/>
          <c:h val="0.177958443682124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Ficohsa</c:v>
                </c:pt>
                <c:pt idx="1">
                  <c:v>Atlántida</c:v>
                </c:pt>
                <c:pt idx="2">
                  <c:v>Occidene</c:v>
                </c:pt>
                <c:pt idx="3">
                  <c:v>Banpais</c:v>
                </c:pt>
                <c:pt idx="4">
                  <c:v>BAC</c:v>
                </c:pt>
                <c:pt idx="5">
                  <c:v>Davivienda</c:v>
                </c:pt>
                <c:pt idx="6">
                  <c:v>Azteca</c:v>
                </c:pt>
              </c:strCache>
            </c:strRef>
          </c:cat>
          <c:val>
            <c:numRef>
              <c:f>Hoja1!$B$2:$H$2</c:f>
              <c:numCache>
                <c:formatCode>0%</c:formatCode>
                <c:ptCount val="7"/>
                <c:pt idx="0">
                  <c:v>0.79</c:v>
                </c:pt>
                <c:pt idx="1">
                  <c:v>0.78</c:v>
                </c:pt>
                <c:pt idx="2">
                  <c:v>0.87</c:v>
                </c:pt>
                <c:pt idx="3">
                  <c:v>1</c:v>
                </c:pt>
                <c:pt idx="4">
                  <c:v>0.78</c:v>
                </c:pt>
                <c:pt idx="5">
                  <c:v>0.35</c:v>
                </c:pt>
                <c:pt idx="6">
                  <c:v>0.84</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Ficohsa</c:v>
                </c:pt>
                <c:pt idx="1">
                  <c:v>Atlántida</c:v>
                </c:pt>
                <c:pt idx="2">
                  <c:v>Occidene</c:v>
                </c:pt>
                <c:pt idx="3">
                  <c:v>Banpais</c:v>
                </c:pt>
                <c:pt idx="4">
                  <c:v>BAC</c:v>
                </c:pt>
                <c:pt idx="5">
                  <c:v>Davivienda</c:v>
                </c:pt>
                <c:pt idx="6">
                  <c:v>Azteca</c:v>
                </c:pt>
              </c:strCache>
            </c:strRef>
          </c:cat>
          <c:val>
            <c:numRef>
              <c:f>Hoja1!$B$3:$H$3</c:f>
              <c:numCache>
                <c:formatCode>0%</c:formatCode>
                <c:ptCount val="7"/>
                <c:pt idx="0">
                  <c:v>0.19</c:v>
                </c:pt>
                <c:pt idx="1">
                  <c:v>0.16</c:v>
                </c:pt>
                <c:pt idx="2">
                  <c:v>0.12</c:v>
                </c:pt>
                <c:pt idx="4">
                  <c:v>0.21</c:v>
                </c:pt>
                <c:pt idx="5">
                  <c:v>0.5</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Ficohsa</c:v>
                </c:pt>
                <c:pt idx="1">
                  <c:v>Atlántida</c:v>
                </c:pt>
                <c:pt idx="2">
                  <c:v>Occidene</c:v>
                </c:pt>
                <c:pt idx="3">
                  <c:v>Banpais</c:v>
                </c:pt>
                <c:pt idx="4">
                  <c:v>BAC</c:v>
                </c:pt>
                <c:pt idx="5">
                  <c:v>Davivienda</c:v>
                </c:pt>
                <c:pt idx="6">
                  <c:v>Azteca</c:v>
                </c:pt>
              </c:strCache>
            </c:strRef>
          </c:cat>
          <c:val>
            <c:numRef>
              <c:f>Hoja1!$B$4:$H$4</c:f>
              <c:numCache>
                <c:formatCode>0%</c:formatCode>
                <c:ptCount val="7"/>
                <c:pt idx="0">
                  <c:v>0.02</c:v>
                </c:pt>
                <c:pt idx="1">
                  <c:v>0.06</c:v>
                </c:pt>
                <c:pt idx="2">
                  <c:v>0.01</c:v>
                </c:pt>
                <c:pt idx="4">
                  <c:v>0.01</c:v>
                </c:pt>
                <c:pt idx="5">
                  <c:v>0.14000000000000001</c:v>
                </c:pt>
                <c:pt idx="6">
                  <c:v>0.14000000000000001</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Hoja1!$B$1:$H$1</c:f>
              <c:strCache>
                <c:ptCount val="7"/>
                <c:pt idx="0">
                  <c:v>Ficohsa</c:v>
                </c:pt>
                <c:pt idx="1">
                  <c:v>Atlántida</c:v>
                </c:pt>
                <c:pt idx="2">
                  <c:v>Occidene</c:v>
                </c:pt>
                <c:pt idx="3">
                  <c:v>Banpais</c:v>
                </c:pt>
                <c:pt idx="4">
                  <c:v>BAC</c:v>
                </c:pt>
                <c:pt idx="5">
                  <c:v>Davivienda</c:v>
                </c:pt>
                <c:pt idx="6">
                  <c:v>Azteca</c:v>
                </c:pt>
              </c:strCache>
            </c:strRef>
          </c:cat>
          <c:val>
            <c:numRef>
              <c:f>Hoja1!$B$5:$H$5</c:f>
              <c:numCache>
                <c:formatCode>General</c:formatCode>
                <c:ptCount val="7"/>
                <c:pt idx="5" formatCode="0%">
                  <c:v>0.01</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Hoja1!$B$1:$H$1</c:f>
              <c:strCache>
                <c:ptCount val="7"/>
                <c:pt idx="0">
                  <c:v>Ficohsa</c:v>
                </c:pt>
                <c:pt idx="1">
                  <c:v>Atlántida</c:v>
                </c:pt>
                <c:pt idx="2">
                  <c:v>Occidene</c:v>
                </c:pt>
                <c:pt idx="3">
                  <c:v>Banpais</c:v>
                </c:pt>
                <c:pt idx="4">
                  <c:v>BAC</c:v>
                </c:pt>
                <c:pt idx="5">
                  <c:v>Davivienda</c:v>
                </c:pt>
                <c:pt idx="6">
                  <c:v>Azteca</c:v>
                </c:pt>
              </c:strCache>
            </c:strRef>
          </c:cat>
          <c:val>
            <c:numRef>
              <c:f>Hoja1!$B$6:$H$6</c:f>
              <c:numCache>
                <c:formatCode>0%</c:formatCode>
                <c:ptCount val="7"/>
                <c:pt idx="1">
                  <c:v>0.01</c:v>
                </c:pt>
                <c:pt idx="6">
                  <c:v>0.02</c:v>
                </c:pt>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Ficohsa</c:v>
                </c:pt>
              </c:strCache>
            </c:strRef>
          </c:tx>
          <c:spPr>
            <a:ln w="28575" cap="rnd">
              <a:solidFill>
                <a:srgbClr val="39B1D8"/>
              </a:solidFill>
              <a:round/>
            </a:ln>
            <a:effectLst/>
          </c:spPr>
          <c:marker>
            <c:symbol val="circle"/>
            <c:size val="5"/>
            <c:spPr>
              <a:solidFill>
                <a:srgbClr val="39B1D8"/>
              </a:solidFill>
              <a:ln w="9525">
                <a:solidFill>
                  <a:srgbClr val="39B1D8"/>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23926.835753025574</c:v>
                </c:pt>
                <c:pt idx="1">
                  <c:v>28365.461019914575</c:v>
                </c:pt>
                <c:pt idx="2">
                  <c:v>40695.861483695444</c:v>
                </c:pt>
                <c:pt idx="3">
                  <c:v>205289.13440388368</c:v>
                </c:pt>
                <c:pt idx="4">
                  <c:v>368315.63032386801</c:v>
                </c:pt>
                <c:pt idx="5">
                  <c:v>18791.161947790493</c:v>
                </c:pt>
                <c:pt idx="6">
                  <c:v>7075.4094743330534</c:v>
                </c:pt>
                <c:pt idx="7">
                  <c:v>25172.586094239556</c:v>
                </c:pt>
                <c:pt idx="8">
                  <c:v>100184.57211860908</c:v>
                </c:pt>
                <c:pt idx="9">
                  <c:v>201498.71093776589</c:v>
                </c:pt>
                <c:pt idx="10">
                  <c:v>114672.8366844089</c:v>
                </c:pt>
                <c:pt idx="11">
                  <c:v>161732.22944127343</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Atlántida</c:v>
                </c:pt>
              </c:strCache>
            </c:strRef>
          </c:tx>
          <c:spPr>
            <a:ln w="28575" cap="rnd">
              <a:solidFill>
                <a:schemeClr val="tx2"/>
              </a:solidFill>
              <a:round/>
            </a:ln>
            <a:effectLst/>
          </c:spPr>
          <c:marker>
            <c:symbol val="circle"/>
            <c:size val="5"/>
            <c:spPr>
              <a:solidFill>
                <a:schemeClr val="bg1"/>
              </a:solidFill>
              <a:ln w="9525">
                <a:solidFill>
                  <a:schemeClr val="tx1"/>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107878.62186681361</c:v>
                </c:pt>
                <c:pt idx="1">
                  <c:v>8388.4951697560064</c:v>
                </c:pt>
                <c:pt idx="2">
                  <c:v>9683.1729102748759</c:v>
                </c:pt>
                <c:pt idx="3">
                  <c:v>62918.341794553286</c:v>
                </c:pt>
                <c:pt idx="4">
                  <c:v>306687.00352408382</c:v>
                </c:pt>
                <c:pt idx="5">
                  <c:v>395589.87926936545</c:v>
                </c:pt>
                <c:pt idx="6">
                  <c:v>15193.857479504561</c:v>
                </c:pt>
                <c:pt idx="7">
                  <c:v>2439.3877983725074</c:v>
                </c:pt>
                <c:pt idx="8">
                  <c:v>2885.2712120437809</c:v>
                </c:pt>
                <c:pt idx="9">
                  <c:v>6850.7726472179729</c:v>
                </c:pt>
                <c:pt idx="10">
                  <c:v>6447.2956681125561</c:v>
                </c:pt>
                <c:pt idx="11">
                  <c:v>8147.0048654328011</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Occidente</c:v>
                </c:pt>
              </c:strCache>
            </c:strRef>
          </c:tx>
          <c:spPr>
            <a:ln w="28575" cap="rnd">
              <a:solidFill>
                <a:schemeClr val="accent3"/>
              </a:solidFill>
              <a:round/>
            </a:ln>
            <a:effectLst/>
          </c:spPr>
          <c:marker>
            <c:symbol val="circle"/>
            <c:size val="5"/>
            <c:spPr>
              <a:solidFill>
                <a:schemeClr val="accent3"/>
              </a:solidFill>
              <a:ln w="9525">
                <a:solidFill>
                  <a:schemeClr val="accent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121925.24126725238</c:v>
                </c:pt>
                <c:pt idx="1">
                  <c:v>197276.68338502894</c:v>
                </c:pt>
                <c:pt idx="2">
                  <c:v>31364.880776702492</c:v>
                </c:pt>
                <c:pt idx="3">
                  <c:v>80506.309329527023</c:v>
                </c:pt>
                <c:pt idx="4">
                  <c:v>138697.17437472162</c:v>
                </c:pt>
                <c:pt idx="5">
                  <c:v>116763.3294042281</c:v>
                </c:pt>
                <c:pt idx="6">
                  <c:v>43499.899299232995</c:v>
                </c:pt>
                <c:pt idx="7">
                  <c:v>10016.556282422023</c:v>
                </c:pt>
                <c:pt idx="8">
                  <c:v>490.46228106254284</c:v>
                </c:pt>
                <c:pt idx="9">
                  <c:v>243.11480634811679</c:v>
                </c:pt>
                <c:pt idx="10">
                  <c:v>2968.6652722984909</c:v>
                </c:pt>
                <c:pt idx="11">
                  <c:v>0</c:v>
                </c:pt>
              </c:numCache>
            </c:numRef>
          </c:val>
          <c:smooth val="0"/>
          <c:extLst>
            <c:ext xmlns:c16="http://schemas.microsoft.com/office/drawing/2014/chart" uri="{C3380CC4-5D6E-409C-BE32-E72D297353CC}">
              <c16:uniqueId val="{00000002-2C0E-644B-97A9-4B0E40A2BEB1}"/>
            </c:ext>
          </c:extLst>
        </c:ser>
        <c:ser>
          <c:idx val="3"/>
          <c:order val="3"/>
          <c:tx>
            <c:strRef>
              <c:f>Hoja1!$A$5</c:f>
              <c:strCache>
                <c:ptCount val="1"/>
                <c:pt idx="0">
                  <c:v>Banpais</c:v>
                </c:pt>
              </c:strCache>
            </c:strRef>
          </c:tx>
          <c:spPr>
            <a:ln w="28575" cap="rnd">
              <a:solidFill>
                <a:schemeClr val="bg2"/>
              </a:solidFill>
              <a:round/>
            </a:ln>
            <a:effectLst/>
          </c:spPr>
          <c:marker>
            <c:symbol val="circle"/>
            <c:size val="5"/>
            <c:spPr>
              <a:solidFill>
                <a:srgbClr val="FFFF00"/>
              </a:solidFill>
              <a:ln w="9525">
                <a:solidFill>
                  <a:schemeClr val="tx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Hoja1!$B$5:$M$5</c:f>
              <c:numCache>
                <c:formatCode>0,\k</c:formatCode>
                <c:ptCount val="12"/>
                <c:pt idx="1">
                  <c:v>0</c:v>
                </c:pt>
                <c:pt idx="2">
                  <c:v>3138.8813215508853</c:v>
                </c:pt>
                <c:pt idx="3">
                  <c:v>123512.34524134362</c:v>
                </c:pt>
                <c:pt idx="4">
                  <c:v>0</c:v>
                </c:pt>
                <c:pt idx="5">
                  <c:v>571.0316228747273</c:v>
                </c:pt>
                <c:pt idx="6">
                  <c:v>572.50991150162042</c:v>
                </c:pt>
                <c:pt idx="7">
                  <c:v>84707.495836146292</c:v>
                </c:pt>
                <c:pt idx="8">
                  <c:v>55687.256516765592</c:v>
                </c:pt>
                <c:pt idx="9">
                  <c:v>116303.15195375023</c:v>
                </c:pt>
                <c:pt idx="10">
                  <c:v>123684.56504524501</c:v>
                </c:pt>
                <c:pt idx="11">
                  <c:v>96916.574043684523</c:v>
                </c:pt>
              </c:numCache>
            </c:numRef>
          </c:val>
          <c:smooth val="0"/>
          <c:extLst>
            <c:ext xmlns:c16="http://schemas.microsoft.com/office/drawing/2014/chart" uri="{C3380CC4-5D6E-409C-BE32-E72D297353CC}">
              <c16:uniqueId val="{0000000C-2C0E-644B-97A9-4B0E40A2BEB1}"/>
            </c:ext>
          </c:extLst>
        </c:ser>
        <c:ser>
          <c:idx val="4"/>
          <c:order val="4"/>
          <c:tx>
            <c:strRef>
              <c:f>Hoja1!$A$6</c:f>
              <c:strCache>
                <c:ptCount val="1"/>
                <c:pt idx="0">
                  <c:v>BAC</c:v>
                </c:pt>
              </c:strCache>
            </c:strRef>
          </c:tx>
          <c:spPr>
            <a:ln w="28575" cap="rnd">
              <a:solidFill>
                <a:srgbClr val="C00000"/>
              </a:solidFill>
              <a:round/>
            </a:ln>
            <a:effectLst/>
          </c:spPr>
          <c:marker>
            <c:symbol val="circle"/>
            <c:size val="5"/>
            <c:spPr>
              <a:solidFill>
                <a:srgbClr val="C00000"/>
              </a:solidFill>
              <a:ln w="9525">
                <a:solidFill>
                  <a:schemeClr val="accent5"/>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Hoja1!$B$6:$M$6</c:f>
              <c:numCache>
                <c:formatCode>General</c:formatCode>
                <c:ptCount val="12"/>
                <c:pt idx="6" formatCode="0,\k">
                  <c:v>0</c:v>
                </c:pt>
                <c:pt idx="7" formatCode="0,\k">
                  <c:v>50255.275415651384</c:v>
                </c:pt>
                <c:pt idx="8" formatCode="0,\k">
                  <c:v>48967.212941525933</c:v>
                </c:pt>
                <c:pt idx="9" formatCode="0,\k">
                  <c:v>78937.898672828218</c:v>
                </c:pt>
                <c:pt idx="10" formatCode="0,\k">
                  <c:v>125718.20875732518</c:v>
                </c:pt>
                <c:pt idx="11" formatCode="0,\k">
                  <c:v>91311.310073673347</c:v>
                </c:pt>
              </c:numCache>
            </c:numRef>
          </c:val>
          <c:smooth val="0"/>
          <c:extLst>
            <c:ext xmlns:c16="http://schemas.microsoft.com/office/drawing/2014/chart" uri="{C3380CC4-5D6E-409C-BE32-E72D297353CC}">
              <c16:uniqueId val="{0000000D-2C0E-644B-97A9-4B0E40A2BEB1}"/>
            </c:ext>
          </c:extLst>
        </c:ser>
        <c:ser>
          <c:idx val="5"/>
          <c:order val="5"/>
          <c:tx>
            <c:strRef>
              <c:f>Hoja1!$A$7</c:f>
              <c:strCache>
                <c:ptCount val="1"/>
                <c:pt idx="0">
                  <c:v>Davivienda</c:v>
                </c:pt>
              </c:strCache>
            </c:strRef>
          </c:tx>
          <c:spPr>
            <a:ln w="28575" cap="rnd">
              <a:solidFill>
                <a:srgbClr val="FF0000"/>
              </a:solidFill>
              <a:round/>
            </a:ln>
            <a:effectLst/>
          </c:spPr>
          <c:marker>
            <c:symbol val="circle"/>
            <c:size val="5"/>
            <c:spPr>
              <a:solidFill>
                <a:schemeClr val="bg1"/>
              </a:solidFill>
              <a:ln w="9525">
                <a:solidFill>
                  <a:srgbClr val="FF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Hoja1!$B$7:$M$7</c:f>
              <c:numCache>
                <c:formatCode>General</c:formatCode>
                <c:ptCount val="12"/>
                <c:pt idx="0" formatCode="0,\k">
                  <c:v>7094.8508002857598</c:v>
                </c:pt>
                <c:pt idx="3" formatCode="0,\k">
                  <c:v>9142.1401668867147</c:v>
                </c:pt>
                <c:pt idx="4" formatCode="0,\k">
                  <c:v>30857.431902529624</c:v>
                </c:pt>
                <c:pt idx="9" formatCode="0,\k">
                  <c:v>8650.8351925538227</c:v>
                </c:pt>
                <c:pt idx="10" formatCode="0,\k">
                  <c:v>5957.5806487736427</c:v>
                </c:pt>
                <c:pt idx="11" formatCode="0,\k">
                  <c:v>92601.424345649677</c:v>
                </c:pt>
              </c:numCache>
            </c:numRef>
          </c:val>
          <c:smooth val="0"/>
          <c:extLst>
            <c:ext xmlns:c16="http://schemas.microsoft.com/office/drawing/2014/chart" uri="{C3380CC4-5D6E-409C-BE32-E72D297353CC}">
              <c16:uniqueId val="{00000015-2C0E-644B-97A9-4B0E40A2BEB1}"/>
            </c:ext>
          </c:extLst>
        </c:ser>
        <c:ser>
          <c:idx val="6"/>
          <c:order val="6"/>
          <c:tx>
            <c:strRef>
              <c:f>Hoja1!$A$8</c:f>
              <c:strCache>
                <c:ptCount val="1"/>
                <c:pt idx="0">
                  <c:v>Azteca</c:v>
                </c:pt>
              </c:strCache>
            </c:strRef>
          </c:tx>
          <c:spPr>
            <a:ln w="28575" cap="rnd">
              <a:solidFill>
                <a:srgbClr val="008C43"/>
              </a:solidFill>
              <a:round/>
            </a:ln>
            <a:effectLst/>
          </c:spPr>
          <c:marker>
            <c:symbol val="circle"/>
            <c:size val="5"/>
            <c:spPr>
              <a:solidFill>
                <a:srgbClr val="008C43"/>
              </a:solidFill>
              <a:ln w="9525">
                <a:solidFill>
                  <a:srgbClr val="008C43"/>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Hoja1!$B$8:$M$8</c:f>
              <c:numCache>
                <c:formatCode>0,\k</c:formatCode>
                <c:ptCount val="12"/>
                <c:pt idx="0">
                  <c:v>42229.803517737528</c:v>
                </c:pt>
                <c:pt idx="1">
                  <c:v>0</c:v>
                </c:pt>
                <c:pt idx="3">
                  <c:v>20.315867037526001</c:v>
                </c:pt>
                <c:pt idx="4">
                  <c:v>19487.413390691134</c:v>
                </c:pt>
                <c:pt idx="5">
                  <c:v>0</c:v>
                </c:pt>
                <c:pt idx="9">
                  <c:v>0</c:v>
                </c:pt>
                <c:pt idx="10">
                  <c:v>2948.41516812183</c:v>
                </c:pt>
                <c:pt idx="11">
                  <c:v>0</c:v>
                </c:pt>
              </c:numCache>
            </c:numRef>
          </c:val>
          <c:smooth val="0"/>
          <c:extLst>
            <c:ext xmlns:c16="http://schemas.microsoft.com/office/drawing/2014/chart" uri="{C3380CC4-5D6E-409C-BE32-E72D297353CC}">
              <c16:uniqueId val="{00000016-2C0E-644B-97A9-4B0E40A2BEB1}"/>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79495352020049415"/>
          <c:w val="0.96293478539471766"/>
          <c:h val="0.177958443682124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Hoja1!$B$1:$D$1</c:f>
              <c:strCache>
                <c:ptCount val="3"/>
                <c:pt idx="0">
                  <c:v>Atlántida</c:v>
                </c:pt>
                <c:pt idx="1">
                  <c:v>Banpais</c:v>
                </c:pt>
                <c:pt idx="2">
                  <c:v>BAC</c:v>
                </c:pt>
              </c:strCache>
            </c:strRef>
          </c:cat>
          <c:val>
            <c:numRef>
              <c:f>Hoja1!$B$2:$D$2</c:f>
              <c:numCache>
                <c:formatCode>0%</c:formatCode>
                <c:ptCount val="3"/>
                <c:pt idx="0">
                  <c:v>0.96</c:v>
                </c:pt>
                <c:pt idx="1">
                  <c:v>0.15</c:v>
                </c:pt>
                <c:pt idx="2">
                  <c:v>0.97</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Hoja1!$B$1:$D$1</c:f>
              <c:strCache>
                <c:ptCount val="3"/>
                <c:pt idx="0">
                  <c:v>Atlántida</c:v>
                </c:pt>
                <c:pt idx="1">
                  <c:v>Banpais</c:v>
                </c:pt>
                <c:pt idx="2">
                  <c:v>BAC</c:v>
                </c:pt>
              </c:strCache>
            </c:strRef>
          </c:cat>
          <c:val>
            <c:numRef>
              <c:f>Hoja1!$B$3:$D$3</c:f>
              <c:numCache>
                <c:formatCode>0%</c:formatCode>
                <c:ptCount val="3"/>
                <c:pt idx="1">
                  <c:v>0.23</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Hoja1!$B$1:$D$1</c:f>
              <c:strCache>
                <c:ptCount val="3"/>
                <c:pt idx="0">
                  <c:v>Atlántida</c:v>
                </c:pt>
                <c:pt idx="1">
                  <c:v>Banpais</c:v>
                </c:pt>
                <c:pt idx="2">
                  <c:v>BAC</c:v>
                </c:pt>
              </c:strCache>
            </c:strRef>
          </c:cat>
          <c:val>
            <c:numRef>
              <c:f>Hoja1!$B$4:$D$4</c:f>
              <c:numCache>
                <c:formatCode>0%</c:formatCode>
                <c:ptCount val="3"/>
                <c:pt idx="0">
                  <c:v>0.04</c:v>
                </c:pt>
                <c:pt idx="1">
                  <c:v>0.12</c:v>
                </c:pt>
                <c:pt idx="2">
                  <c:v>0.01</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Hoja1!$B$1:$D$1</c:f>
              <c:strCache>
                <c:ptCount val="3"/>
                <c:pt idx="0">
                  <c:v>Atlántida</c:v>
                </c:pt>
                <c:pt idx="1">
                  <c:v>Banpais</c:v>
                </c:pt>
                <c:pt idx="2">
                  <c:v>BAC</c:v>
                </c:pt>
              </c:strCache>
            </c:strRef>
          </c:cat>
          <c:val>
            <c:numRef>
              <c:f>Hoja1!$B$5:$D$5</c:f>
              <c:numCache>
                <c:formatCode>0%</c:formatCode>
                <c:ptCount val="3"/>
                <c:pt idx="1">
                  <c:v>0.49</c:v>
                </c:pt>
                <c:pt idx="2">
                  <c:v>0.02</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Hoja1!$B$1:$D$1</c:f>
              <c:strCache>
                <c:ptCount val="3"/>
                <c:pt idx="0">
                  <c:v>Atlántida</c:v>
                </c:pt>
                <c:pt idx="1">
                  <c:v>Banpais</c:v>
                </c:pt>
                <c:pt idx="2">
                  <c:v>BAC</c:v>
                </c:pt>
              </c:strCache>
            </c:strRef>
          </c:cat>
          <c:val>
            <c:numRef>
              <c:f>Hoja1!$B$6:$D$6</c:f>
              <c:numCache>
                <c:formatCode>General</c:formatCode>
                <c:ptCount val="3"/>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Atlántida</c:v>
                </c:pt>
              </c:strCache>
            </c:strRef>
          </c:tx>
          <c:spPr>
            <a:ln w="28575" cap="rnd">
              <a:solidFill>
                <a:schemeClr val="tx1">
                  <a:lumMod val="65000"/>
                  <a:lumOff val="35000"/>
                </a:schemeClr>
              </a:solidFill>
              <a:round/>
            </a:ln>
            <a:effectLst/>
          </c:spPr>
          <c:marker>
            <c:symbol val="circle"/>
            <c:size val="5"/>
            <c:spPr>
              <a:solidFill>
                <a:schemeClr val="tx1">
                  <a:lumMod val="65000"/>
                  <a:lumOff val="35000"/>
                </a:schemeClr>
              </a:solidFill>
              <a:ln w="9525">
                <a:solidFill>
                  <a:schemeClr val="bg1"/>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1">
                  <c:v>0</c:v>
                </c:pt>
                <c:pt idx="2">
                  <c:v>307704.56461647653</c:v>
                </c:pt>
                <c:pt idx="3">
                  <c:v>77541.804467499867</c:v>
                </c:pt>
                <c:pt idx="4">
                  <c:v>280449.7552361663</c:v>
                </c:pt>
                <c:pt idx="5">
                  <c:v>149522.31233327853</c:v>
                </c:pt>
                <c:pt idx="6">
                  <c:v>4752.1710287246997</c:v>
                </c:pt>
                <c:pt idx="7">
                  <c:v>1267.60137642008</c:v>
                </c:pt>
                <c:pt idx="9">
                  <c:v>0</c:v>
                </c:pt>
                <c:pt idx="10">
                  <c:v>109274.79341417496</c:v>
                </c:pt>
                <c:pt idx="11">
                  <c:v>166443.50208129504</c:v>
                </c:pt>
              </c:numCache>
            </c:numRef>
          </c:val>
          <c:smooth val="0"/>
          <c:extLst>
            <c:ext xmlns:c16="http://schemas.microsoft.com/office/drawing/2014/chart" uri="{C3380CC4-5D6E-409C-BE32-E72D297353CC}">
              <c16:uniqueId val="{00000000-2C0E-644B-97A9-4B0E40A2BEB1}"/>
            </c:ext>
          </c:extLst>
        </c:ser>
        <c:ser>
          <c:idx val="1"/>
          <c:order val="1"/>
          <c:tx>
            <c:strRef>
              <c:f>Hoja1!$A$3</c:f>
              <c:strCache>
                <c:ptCount val="1"/>
                <c:pt idx="0">
                  <c:v>Banpais</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Hoja1!$B$3:$M$3</c:f>
              <c:numCache>
                <c:formatCode>0,\k</c:formatCode>
                <c:ptCount val="12"/>
                <c:pt idx="0">
                  <c:v>25056.065643001013</c:v>
                </c:pt>
                <c:pt idx="1">
                  <c:v>25852.938190157853</c:v>
                </c:pt>
                <c:pt idx="2">
                  <c:v>16511.192349797191</c:v>
                </c:pt>
                <c:pt idx="3">
                  <c:v>18101.437530435724</c:v>
                </c:pt>
                <c:pt idx="4">
                  <c:v>20341.483573925496</c:v>
                </c:pt>
                <c:pt idx="5">
                  <c:v>25133.549001100528</c:v>
                </c:pt>
                <c:pt idx="6">
                  <c:v>22134.791489654359</c:v>
                </c:pt>
                <c:pt idx="7">
                  <c:v>41073.534855950296</c:v>
                </c:pt>
                <c:pt idx="8">
                  <c:v>89696.580820343748</c:v>
                </c:pt>
                <c:pt idx="9">
                  <c:v>79985.311543655451</c:v>
                </c:pt>
                <c:pt idx="10">
                  <c:v>59072.267397279538</c:v>
                </c:pt>
                <c:pt idx="11">
                  <c:v>36007.929350266299</c:v>
                </c:pt>
              </c:numCache>
            </c:numRef>
          </c:val>
          <c:smooth val="0"/>
          <c:extLst>
            <c:ext xmlns:c16="http://schemas.microsoft.com/office/drawing/2014/chart" uri="{C3380CC4-5D6E-409C-BE32-E72D297353CC}">
              <c16:uniqueId val="{00000001-2C0E-644B-97A9-4B0E40A2BEB1}"/>
            </c:ext>
          </c:extLst>
        </c:ser>
        <c:ser>
          <c:idx val="2"/>
          <c:order val="2"/>
          <c:tx>
            <c:strRef>
              <c:f>Hoja1!$A$4</c:f>
              <c:strCache>
                <c:ptCount val="1"/>
                <c:pt idx="0">
                  <c:v>BAC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Hoja1!$B$4:$M$4</c:f>
              <c:numCache>
                <c:formatCode>0,\k</c:formatCode>
                <c:ptCount val="12"/>
                <c:pt idx="0">
                  <c:v>1145.5651134672919</c:v>
                </c:pt>
                <c:pt idx="1">
                  <c:v>758.70659468785266</c:v>
                </c:pt>
                <c:pt idx="5">
                  <c:v>0</c:v>
                </c:pt>
                <c:pt idx="6">
                  <c:v>10120.38304802082</c:v>
                </c:pt>
                <c:pt idx="7">
                  <c:v>33266.918334293761</c:v>
                </c:pt>
                <c:pt idx="8">
                  <c:v>48017.610315418926</c:v>
                </c:pt>
                <c:pt idx="9">
                  <c:v>52896.041650644729</c:v>
                </c:pt>
                <c:pt idx="10">
                  <c:v>42014.409893131618</c:v>
                </c:pt>
                <c:pt idx="11">
                  <c:v>5487.6759049598149</c:v>
                </c:pt>
              </c:numCache>
            </c:numRef>
          </c:val>
          <c:smooth val="0"/>
          <c:extLst>
            <c:ext xmlns:c16="http://schemas.microsoft.com/office/drawing/2014/chart" uri="{C3380CC4-5D6E-409C-BE32-E72D297353CC}">
              <c16:uniqueId val="{00000002-2C0E-644B-97A9-4B0E40A2BEB1}"/>
            </c:ext>
          </c:extLst>
        </c:ser>
        <c:dLbls>
          <c:showLegendKey val="0"/>
          <c:showVal val="0"/>
          <c:showCatName val="0"/>
          <c:showSerName val="0"/>
          <c:showPercent val="0"/>
          <c:showBubbleSize val="0"/>
        </c:dLbls>
        <c:marker val="1"/>
        <c:smooth val="0"/>
        <c:axId val="2033756943"/>
        <c:axId val="2033983023"/>
      </c:lineChart>
      <c:catAx>
        <c:axId val="20337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033983023"/>
        <c:crosses val="autoZero"/>
        <c:auto val="1"/>
        <c:lblAlgn val="ctr"/>
        <c:lblOffset val="100"/>
        <c:noMultiLvlLbl val="0"/>
      </c:catAx>
      <c:valAx>
        <c:axId val="2033983023"/>
        <c:scaling>
          <c:orientation val="minMax"/>
        </c:scaling>
        <c:delete val="1"/>
        <c:axPos val="l"/>
        <c:numFmt formatCode="0,\k" sourceLinked="1"/>
        <c:majorTickMark val="none"/>
        <c:minorTickMark val="none"/>
        <c:tickLblPos val="nextTo"/>
        <c:crossAx val="2033756943"/>
        <c:crosses val="autoZero"/>
        <c:crossBetween val="between"/>
      </c:valAx>
      <c:spPr>
        <a:solidFill>
          <a:schemeClr val="bg1">
            <a:lumMod val="85000"/>
          </a:schemeClr>
        </a:solidFill>
        <a:ln>
          <a:noFill/>
        </a:ln>
        <a:effectLst/>
      </c:spPr>
    </c:plotArea>
    <c:legend>
      <c:legendPos val="b"/>
      <c:layout>
        <c:manualLayout>
          <c:xMode val="edge"/>
          <c:yMode val="edge"/>
          <c:x val="1.6376768715294716E-2"/>
          <c:y val="0.89768028183561499"/>
          <c:w val="0.96293478539471766"/>
          <c:h val="0.102319718164385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Hoja1!$A$2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BAC</c:v>
                </c:pt>
                <c:pt idx="2">
                  <c:v>Davivienda</c:v>
                </c:pt>
                <c:pt idx="3">
                  <c:v>Ficohsa</c:v>
                </c:pt>
                <c:pt idx="4">
                  <c:v>Banpais</c:v>
                </c:pt>
              </c:strCache>
            </c:strRef>
          </c:cat>
          <c:val>
            <c:numRef>
              <c:f>Hoja1!$B$2:$F$2</c:f>
              <c:numCache>
                <c:formatCode>0%</c:formatCode>
                <c:ptCount val="5"/>
                <c:pt idx="0">
                  <c:v>0.8</c:v>
                </c:pt>
                <c:pt idx="1">
                  <c:v>0.11</c:v>
                </c:pt>
              </c:numCache>
            </c:numRef>
          </c:val>
          <c:extLst>
            <c:ext xmlns:c16="http://schemas.microsoft.com/office/drawing/2014/chart" uri="{C3380CC4-5D6E-409C-BE32-E72D297353CC}">
              <c16:uniqueId val="{00000000-0A2D-6349-B258-3634036CDEB0}"/>
            </c:ext>
          </c:extLst>
        </c:ser>
        <c:ser>
          <c:idx val="1"/>
          <c:order val="1"/>
          <c:tx>
            <c:strRef>
              <c:f>Hoja1!$A$3</c:f>
              <c:strCache>
                <c:ptCount val="1"/>
                <c:pt idx="0">
                  <c:v>RA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BAC</c:v>
                </c:pt>
                <c:pt idx="2">
                  <c:v>Davivienda</c:v>
                </c:pt>
                <c:pt idx="3">
                  <c:v>Ficohsa</c:v>
                </c:pt>
                <c:pt idx="4">
                  <c:v>Banpais</c:v>
                </c:pt>
              </c:strCache>
            </c:strRef>
          </c:cat>
          <c:val>
            <c:numRef>
              <c:f>Hoja1!$B$3:$F$3</c:f>
              <c:numCache>
                <c:formatCode>0%</c:formatCode>
                <c:ptCount val="5"/>
                <c:pt idx="0">
                  <c:v>0.13</c:v>
                </c:pt>
                <c:pt idx="1">
                  <c:v>0.51</c:v>
                </c:pt>
              </c:numCache>
            </c:numRef>
          </c:val>
          <c:extLst>
            <c:ext xmlns:c16="http://schemas.microsoft.com/office/drawing/2014/chart" uri="{C3380CC4-5D6E-409C-BE32-E72D297353CC}">
              <c16:uniqueId val="{00000001-0A2D-6349-B258-3634036CDEB0}"/>
            </c:ext>
          </c:extLst>
        </c:ser>
        <c:ser>
          <c:idx val="2"/>
          <c:order val="2"/>
          <c:tx>
            <c:strRef>
              <c:f>Hoja1!$A$4</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BAC</c:v>
                </c:pt>
                <c:pt idx="2">
                  <c:v>Davivienda</c:v>
                </c:pt>
                <c:pt idx="3">
                  <c:v>Ficohsa</c:v>
                </c:pt>
                <c:pt idx="4">
                  <c:v>Banpais</c:v>
                </c:pt>
              </c:strCache>
            </c:strRef>
          </c:cat>
          <c:val>
            <c:numRef>
              <c:f>Hoja1!$B$4:$F$4</c:f>
              <c:numCache>
                <c:formatCode>0%</c:formatCode>
                <c:ptCount val="5"/>
                <c:pt idx="0">
                  <c:v>7.0000000000000007E-2</c:v>
                </c:pt>
                <c:pt idx="1">
                  <c:v>0.37</c:v>
                </c:pt>
                <c:pt idx="2">
                  <c:v>0.88</c:v>
                </c:pt>
                <c:pt idx="3">
                  <c:v>1</c:v>
                </c:pt>
                <c:pt idx="4">
                  <c:v>0.43</c:v>
                </c:pt>
              </c:numCache>
            </c:numRef>
          </c:val>
          <c:extLst>
            <c:ext xmlns:c16="http://schemas.microsoft.com/office/drawing/2014/chart" uri="{C3380CC4-5D6E-409C-BE32-E72D297353CC}">
              <c16:uniqueId val="{00000002-0A2D-6349-B258-3634036CDEB0}"/>
            </c:ext>
          </c:extLst>
        </c:ser>
        <c:ser>
          <c:idx val="3"/>
          <c:order val="3"/>
          <c:tx>
            <c:strRef>
              <c:f>Hoja1!$A$5</c:f>
              <c:strCache>
                <c:ptCount val="1"/>
                <c:pt idx="0">
                  <c:v>EXT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4A60-E14E-9F57-B2A2103C07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Hoja1!$B$1:$F$1</c:f>
              <c:strCache>
                <c:ptCount val="5"/>
                <c:pt idx="0">
                  <c:v>Atlántida</c:v>
                </c:pt>
                <c:pt idx="1">
                  <c:v>BAC</c:v>
                </c:pt>
                <c:pt idx="2">
                  <c:v>Davivienda</c:v>
                </c:pt>
                <c:pt idx="3">
                  <c:v>Ficohsa</c:v>
                </c:pt>
                <c:pt idx="4">
                  <c:v>Banpais</c:v>
                </c:pt>
              </c:strCache>
            </c:strRef>
          </c:cat>
          <c:val>
            <c:numRef>
              <c:f>Hoja1!$B$5:$F$5</c:f>
              <c:numCache>
                <c:formatCode>General</c:formatCode>
                <c:ptCount val="5"/>
                <c:pt idx="2" formatCode="0%">
                  <c:v>0.12</c:v>
                </c:pt>
                <c:pt idx="4" formatCode="0%">
                  <c:v>0.56999999999999995</c:v>
                </c:pt>
              </c:numCache>
            </c:numRef>
          </c:val>
          <c:extLst>
            <c:ext xmlns:c16="http://schemas.microsoft.com/office/drawing/2014/chart" uri="{C3380CC4-5D6E-409C-BE32-E72D297353CC}">
              <c16:uniqueId val="{00000004-0A2D-6349-B258-3634036CDEB0}"/>
            </c:ext>
          </c:extLst>
        </c:ser>
        <c:ser>
          <c:idx val="4"/>
          <c:order val="4"/>
          <c:tx>
            <c:strRef>
              <c:f>Hoja1!$A$6</c:f>
              <c:strCache>
                <c:ptCount val="1"/>
                <c:pt idx="0">
                  <c:v>CAB</c:v>
                </c:pt>
              </c:strCache>
            </c:strRef>
          </c:tx>
          <c:spPr>
            <a:solidFill>
              <a:schemeClr val="accent5"/>
            </a:solidFill>
            <a:ln>
              <a:noFill/>
            </a:ln>
            <a:effectLst/>
          </c:spPr>
          <c:invertIfNegative val="0"/>
          <c:cat>
            <c:strRef>
              <c:f>Hoja1!$B$1:$F$1</c:f>
              <c:strCache>
                <c:ptCount val="5"/>
                <c:pt idx="0">
                  <c:v>Atlántida</c:v>
                </c:pt>
                <c:pt idx="1">
                  <c:v>BAC</c:v>
                </c:pt>
                <c:pt idx="2">
                  <c:v>Davivienda</c:v>
                </c:pt>
                <c:pt idx="3">
                  <c:v>Ficohsa</c:v>
                </c:pt>
                <c:pt idx="4">
                  <c:v>Banpais</c:v>
                </c:pt>
              </c:strCache>
            </c:strRef>
          </c:cat>
          <c:val>
            <c:numRef>
              <c:f>Hoja1!$B$6:$F$6</c:f>
              <c:numCache>
                <c:formatCode>General</c:formatCode>
                <c:ptCount val="5"/>
              </c:numCache>
            </c:numRef>
          </c:val>
          <c:extLst>
            <c:ext xmlns:c16="http://schemas.microsoft.com/office/drawing/2014/chart" uri="{C3380CC4-5D6E-409C-BE32-E72D297353CC}">
              <c16:uniqueId val="{00000005-0A2D-6349-B258-3634036CDEB0}"/>
            </c:ext>
          </c:extLst>
        </c:ser>
        <c:dLbls>
          <c:showLegendKey val="0"/>
          <c:showVal val="0"/>
          <c:showCatName val="0"/>
          <c:showSerName val="0"/>
          <c:showPercent val="0"/>
          <c:showBubbleSize val="0"/>
        </c:dLbls>
        <c:gapWidth val="33"/>
        <c:overlap val="100"/>
        <c:axId val="2014186015"/>
        <c:axId val="2014187663"/>
      </c:barChart>
      <c:catAx>
        <c:axId val="201418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014187663"/>
        <c:crosses val="autoZero"/>
        <c:auto val="1"/>
        <c:lblAlgn val="ctr"/>
        <c:lblOffset val="100"/>
        <c:noMultiLvlLbl val="0"/>
      </c:catAx>
      <c:valAx>
        <c:axId val="2014187663"/>
        <c:scaling>
          <c:orientation val="minMax"/>
        </c:scaling>
        <c:delete val="1"/>
        <c:axPos val="l"/>
        <c:numFmt formatCode="0%" sourceLinked="1"/>
        <c:majorTickMark val="none"/>
        <c:minorTickMark val="none"/>
        <c:tickLblPos val="nextTo"/>
        <c:crossAx val="201418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lumMod val="75000"/>
        </a:schemeClr>
      </a:solid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Hoja1!$A$3:$B$7</cx:f>
        <cx:lvl ptCount="5">
          <cx:pt idx="0">Atlántida</cx:pt>
          <cx:pt idx="1">Ficohsa</cx:pt>
          <cx:pt idx="2">BAC</cx:pt>
          <cx:pt idx="3">Azteca</cx:pt>
          <cx:pt idx="4">Davivienda</cx:pt>
        </cx:lvl>
        <cx:lvl ptCount="5">
          <cx:pt idx="0">53%</cx:pt>
          <cx:pt idx="1">27%</cx:pt>
          <cx:pt idx="2">16%</cx:pt>
          <cx:pt idx="3">2%</cx:pt>
          <cx:pt idx="4">2%</cx:pt>
        </cx:lvl>
      </cx:strDim>
      <cx:numDim type="size">
        <cx:f>Hoja1!$C$3:$C$7</cx:f>
        <cx:lvl ptCount="5" formatCode="\$0.0,,&quot;M&quot;">
          <cx:pt idx="0">3020669.5387759185</cx:pt>
          <cx:pt idx="1">1560279.4151511185</cx:pt>
          <cx:pt idx="2">907420.71370258369</cx:pt>
          <cx:pt idx="3">126835.045603609</cx:pt>
          <cx:pt idx="4">124401.93287069742</cx:pt>
        </cx:lvl>
      </cx:numDim>
    </cx:data>
  </cx:chartData>
  <cx:chart>
    <cx:title pos="t" align="ctr" overlay="0">
      <cx:tx>
        <cx:txData>
          <cx:v>SOI                                                                   INV $5.8M</cx:v>
        </cx:txData>
      </cx:tx>
      <cx:txPr>
        <a:bodyPr spcFirstLastPara="1" vertOverflow="ellipsis" horzOverflow="overflow" wrap="square" lIns="0" tIns="0" rIns="0" bIns="0" anchor="ctr" anchorCtr="1"/>
        <a:lstStyle/>
        <a:p>
          <a:pPr algn="ctr" rtl="0">
            <a:defRPr/>
          </a:pPr>
          <a:r>
            <a:rPr lang="es-ES" sz="1600" b="1" i="0" u="none" strike="noStrike" baseline="0" dirty="0">
              <a:solidFill>
                <a:prstClr val="black">
                  <a:lumMod val="65000"/>
                  <a:lumOff val="35000"/>
                </a:prstClr>
              </a:solidFill>
              <a:latin typeface="Helvetica" pitchFamily="2" charset="0"/>
            </a:rPr>
            <a:t>SOI                                                                   INV $5.8M</a:t>
          </a:r>
        </a:p>
      </cx:txPr>
    </cx:title>
    <cx:plotArea>
      <cx:plotAreaRegion>
        <cx:series layoutId="treemap" uniqueId="{15F80D73-DF10-134B-9A39-819F1782F818}">
          <cx:dataPt idx="0">
            <cx:spPr>
              <a:solidFill>
                <a:prstClr val="black">
                  <a:lumMod val="65000"/>
                  <a:lumOff val="35000"/>
                </a:prstClr>
              </a:solidFill>
            </cx:spPr>
          </cx:dataPt>
          <cx:dataPt idx="2">
            <cx:spPr>
              <a:solidFill>
                <a:srgbClr val="39B1D8"/>
              </a:solidFill>
            </cx:spPr>
          </cx:dataPt>
          <cx:dataPt idx="4">
            <cx:spPr>
              <a:solidFill>
                <a:srgbClr val="C00000"/>
              </a:solidFill>
            </cx:spPr>
          </cx:dataPt>
          <cx:dataPt idx="6"/>
          <cx:dataPt idx="7">
            <cx:spPr>
              <a:solidFill>
                <a:srgbClr val="70AD47">
                  <a:lumMod val="50000"/>
                </a:srgbClr>
              </a:solidFill>
            </cx:spPr>
          </cx:dataPt>
          <cx:dataPt idx="8">
            <cx:spPr>
              <a:solidFill>
                <a:srgbClr val="FF0000"/>
              </a:solidFill>
            </cx:spPr>
          </cx:dataPt>
          <cx:dataLabels pos="inEnd">
            <cx:txPr>
              <a:bodyPr vertOverflow="overflow" horzOverflow="overflow" wrap="square" lIns="0" tIns="0" rIns="0" bIns="0"/>
              <a:lstStyle/>
              <a:p>
                <a:pPr algn="ctr" rtl="0">
                  <a:defRPr sz="1000" b="0" i="0">
                    <a:solidFill>
                      <a:srgbClr val="FFFFFF"/>
                    </a:solidFill>
                    <a:latin typeface="+mn-lt"/>
                    <a:ea typeface="Century Gothic" panose="020B0502020202020204" pitchFamily="34" charset="0"/>
                    <a:cs typeface="Century Gothic" panose="020B0502020202020204" pitchFamily="34" charset="0"/>
                  </a:defRPr>
                </a:pPr>
                <a:endParaRPr lang="es-ES_tradnl" sz="1000">
                  <a:latin typeface="+mn-lt"/>
                </a:endParaRPr>
              </a:p>
            </cx:txPr>
            <cx:visibility seriesName="0" categoryName="1" value="1"/>
            <cx:dataLabel idx="7">
              <cx:txPr>
                <a:bodyPr vertOverflow="overflow" horzOverflow="overflow" wrap="square" lIns="0" tIns="0" rIns="0" bIns="0"/>
                <a:lstStyle/>
                <a:p>
                  <a:pPr algn="ctr" rtl="0">
                    <a:defRPr sz="900"/>
                  </a:pPr>
                  <a:r>
                    <a:rPr lang="es-ES_tradnl" sz="900">
                      <a:latin typeface="+mn-lt"/>
                    </a:rPr>
                    <a:t>Azteca, $0.1M</a:t>
                  </a:r>
                </a:p>
              </cx:txPr>
            </cx:dataLabel>
            <cx:dataLabel idx="8">
              <cx:txPr>
                <a:bodyPr vertOverflow="overflow" horzOverflow="overflow" wrap="square" lIns="0" tIns="0" rIns="0" bIns="0"/>
                <a:lstStyle/>
                <a:p>
                  <a:pPr algn="ctr" rtl="0">
                    <a:defRPr sz="900"/>
                  </a:pPr>
                  <a:r>
                    <a:rPr lang="es-ES_tradnl" sz="900">
                      <a:latin typeface="+mn-lt"/>
                    </a:rPr>
                    <a:t>Davivienda, $0.1M</a:t>
                  </a:r>
                </a:p>
              </cx:txPr>
            </cx:dataLabel>
          </cx:dataLabels>
          <cx:dataId val="0"/>
          <cx:layoutPr>
            <cx:parentLabelLayout val="overlapping"/>
          </cx:layoutPr>
        </cx:series>
      </cx:plotAreaRegion>
    </cx:plotArea>
  </cx:chart>
  <cx:spPr>
    <a:ln>
      <a:solidFill>
        <a:schemeClr val="accent1">
          <a:lumMod val="75000"/>
        </a:schemeClr>
      </a:solid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'Graficos Institucional'!$A$4:$B$10</cx:f>
        <cx:lvl ptCount="7">
          <cx:pt idx="0">Occidente</cx:pt>
          <cx:pt idx="1">Azteca</cx:pt>
          <cx:pt idx="2">Ficohsa</cx:pt>
          <cx:pt idx="3">Atlántida</cx:pt>
          <cx:pt idx="4">BAC</cx:pt>
          <cx:pt idx="5">Banpis</cx:pt>
          <cx:pt idx="6">Davivienda</cx:pt>
        </cx:lvl>
        <cx:lvl ptCount="7">
          <cx:pt idx="0">24%</cx:pt>
          <cx:pt idx="1">24%</cx:pt>
          <cx:pt idx="2">19%</cx:pt>
          <cx:pt idx="3">15%</cx:pt>
          <cx:pt idx="4">9%</cx:pt>
          <cx:pt idx="5">4%</cx:pt>
          <cx:pt idx="6">4%</cx:pt>
        </cx:lvl>
      </cx:strDim>
      <cx:numDim type="size">
        <cx:f>'Graficos Institucional'!$C$4:$C$10</cx:f>
        <cx:lvl ptCount="7" formatCode="\$0.0,,&quot;M&quot;">
          <cx:pt idx="0">1962923.5745288623</cx:pt>
          <cx:pt idx="1">1943621.7176277107</cx:pt>
          <cx:pt idx="2">1544448.1158127978</cx:pt>
          <cx:pt idx="3">1205568.0418466004</cx:pt>
          <cx:pt idx="4">747312.711857241</cx:pt>
          <cx:pt idx="5">358407.25156972342</cx:pt>
          <cx:pt idx="6">305392.87359559303</cx:pt>
        </cx:lvl>
      </cx:numDim>
    </cx:data>
  </cx:chartData>
  <cx:chart>
    <cx:title pos="t" align="ctr" overlay="0">
      <cx:tx>
        <cx:rich>
          <a:bodyPr spcFirstLastPara="1" vertOverflow="ellipsis" horzOverflow="overflow" wrap="square" lIns="0" tIns="0" rIns="0" bIns="0" anchor="ctr" anchorCtr="1"/>
          <a:lstStyle/>
          <a:p>
            <a:pPr algn="ctr" rtl="0">
              <a:defRPr/>
            </a:pPr>
            <a:r>
              <a:rPr lang="es-ES" sz="1400" b="1" i="0" u="none" strike="noStrike" baseline="0" dirty="0">
                <a:solidFill>
                  <a:sysClr val="windowText" lastClr="000000">
                    <a:lumMod val="65000"/>
                    <a:lumOff val="35000"/>
                  </a:sysClr>
                </a:solidFill>
                <a:latin typeface="Calibri" panose="020F0502020204030204"/>
              </a:rPr>
              <a:t>SOI</a:t>
            </a:r>
            <a:r>
              <a:rPr lang="es-ES" sz="1400" b="1" i="0" u="none" strike="noStrike" baseline="0" dirty="0">
                <a:solidFill>
                  <a:sysClr val="windowText" lastClr="000000">
                    <a:lumMod val="65000"/>
                    <a:lumOff val="35000"/>
                  </a:sysClr>
                </a:solidFill>
                <a:latin typeface="Helvetica Light" panose="020B0403020202020204" pitchFamily="34" charset="0"/>
              </a:rPr>
              <a:t>                                                                                   INV $9.4M</a:t>
            </a:r>
          </a:p>
        </cx:rich>
      </cx:tx>
    </cx:title>
    <cx:plotArea>
      <cx:plotAreaRegion>
        <cx:series layoutId="treemap" uniqueId="{99CD555B-CB4F-2A4C-9852-AD3045CCFD67}">
          <cx:dataPt idx="0">
            <cx:spPr>
              <a:solidFill>
                <a:srgbClr val="ED7D31"/>
              </a:solidFill>
            </cx:spPr>
          </cx:dataPt>
          <cx:dataPt idx="1"/>
          <cx:dataPt idx="2">
            <cx:spPr>
              <a:solidFill>
                <a:srgbClr val="70AD47">
                  <a:lumMod val="50000"/>
                </a:srgbClr>
              </a:solidFill>
            </cx:spPr>
          </cx:dataPt>
          <cx:dataPt idx="3">
            <cx:spPr>
              <a:solidFill>
                <a:srgbClr val="39B1D8"/>
              </a:solidFill>
            </cx:spPr>
          </cx:dataPt>
          <cx:dataPt idx="5"/>
          <cx:dataPt idx="6">
            <cx:spPr>
              <a:solidFill>
                <a:sysClr val="windowText" lastClr="000000">
                  <a:lumMod val="65000"/>
                  <a:lumOff val="35000"/>
                </a:sysClr>
              </a:solidFill>
            </cx:spPr>
          </cx:dataPt>
          <cx:dataPt idx="8">
            <cx:spPr>
              <a:solidFill>
                <a:srgbClr val="C00000"/>
              </a:solidFill>
            </cx:spPr>
          </cx:dataPt>
          <cx:dataPt idx="9">
            <cx:spPr>
              <a:solidFill>
                <a:srgbClr val="E5C243"/>
              </a:solidFill>
            </cx:spPr>
          </cx:dataPt>
          <cx:dataPt idx="11">
            <cx:spPr>
              <a:solidFill>
                <a:srgbClr val="FF0000"/>
              </a:solidFill>
            </cx:spPr>
          </cx:dataPt>
          <cx:dataLabels pos="inEnd">
            <cx:txPr>
              <a:bodyPr spcFirstLastPara="1" vertOverflow="ellipsis" horzOverflow="overflow" wrap="square" lIns="0" tIns="0" rIns="0" bIns="0" anchor="ctr" anchorCtr="1"/>
              <a:lstStyle/>
              <a:p>
                <a:pPr algn="ctr" rtl="0">
                  <a:defRPr sz="1000"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1000" b="0" i="0" u="none" strike="noStrike" baseline="0">
                  <a:solidFill>
                    <a:sysClr val="window" lastClr="FFFFFF"/>
                  </a:solidFill>
                  <a:latin typeface="Helvetica Light" panose="020B0403020202020204" pitchFamily="34" charset="0"/>
                </a:endParaRPr>
              </a:p>
            </cx:txPr>
            <cx:visibility seriesName="0" categoryName="1" value="1"/>
          </cx:dataLabels>
          <cx:dataId val="0"/>
          <cx:layoutPr>
            <cx:parentLabelLayout val="overlapping"/>
          </cx:layoutPr>
        </cx:series>
      </cx:plotAreaRegion>
    </cx:plotArea>
  </cx:chart>
  <cx:spPr>
    <a:ln>
      <a:solidFill>
        <a:srgbClr val="C00000"/>
      </a:solidFill>
    </a:ln>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'Graficos remesas'!$A$3:$B$9</cx:f>
        <cx:lvl ptCount="7">
          <cx:pt idx="0">Ficohsa</cx:pt>
          <cx:pt idx="1">Atlántida</cx:pt>
          <cx:pt idx="2">Occidente</cx:pt>
          <cx:pt idx="3">Banpais</cx:pt>
          <cx:pt idx="4">BAC</cx:pt>
          <cx:pt idx="5">Davivienda</cx:pt>
          <cx:pt idx="6">Aztea</cx:pt>
        </cx:lvl>
        <cx:lvl ptCount="7">
          <cx:pt idx="0">31%</cx:pt>
          <cx:pt idx="1">22%</cx:pt>
          <cx:pt idx="2">18%</cx:pt>
          <cx:pt idx="3">14%</cx:pt>
          <cx:pt idx="4">9%</cx:pt>
          <cx:pt idx="5">4%</cx:pt>
          <cx:pt idx="6">2%</cx:pt>
        </cx:lvl>
      </cx:strDim>
      <cx:numDim type="size">
        <cx:f>'Graficos remesas'!$C$3:$C$9</cx:f>
        <cx:lvl ptCount="7" formatCode="\$0.0,,&quot;M&quot;">
          <cx:pt idx="0">1295720.4296828078</cx:pt>
          <cx:pt idx="1">933109.10420553142</cx:pt>
          <cx:pt idx="2">743752.31647882471</cx:pt>
          <cx:pt idx="3">605093.81149286241</cx:pt>
          <cx:pt idx="4">395189.90586100402</cx:pt>
          <cx:pt idx="5">154304.26305667925</cx:pt>
          <cx:pt idx="6">64685.947943588013</cx:pt>
        </cx:lvl>
      </cx:numDim>
    </cx:data>
  </cx:chartData>
  <cx:chart>
    <cx:title pos="t" align="ctr" overlay="0">
      <cx:tx>
        <cx:txData>
          <cx:v>SOI                                                                                                       INV $4.2M</cx:v>
        </cx:txData>
      </cx:tx>
      <cx:txPr>
        <a:bodyPr spcFirstLastPara="1" vertOverflow="ellipsis" horzOverflow="overflow" wrap="square" lIns="0" tIns="0" rIns="0" bIns="0" anchor="ctr" anchorCtr="1"/>
        <a:lstStyle/>
        <a:p>
          <a:pPr algn="ctr" rtl="0">
            <a:defRPr/>
          </a:pPr>
          <a:r>
            <a:rPr lang="es-ES" sz="1400" b="1" i="0" u="none" strike="noStrike" baseline="0" dirty="0">
              <a:solidFill>
                <a:sysClr val="windowText" lastClr="000000">
                  <a:lumMod val="65000"/>
                  <a:lumOff val="35000"/>
                </a:sysClr>
              </a:solidFill>
              <a:latin typeface="Calibri" panose="020F0502020204030204"/>
            </a:rPr>
            <a:t>SOI                                                                                                       INV $4.2M</a:t>
          </a:r>
        </a:p>
      </cx:txPr>
    </cx:title>
    <cx:plotArea>
      <cx:plotAreaRegion>
        <cx:series layoutId="treemap" uniqueId="{AC77FB2A-902F-6943-9CD9-3F4EEB3367EA}">
          <cx:dataPt idx="0">
            <cx:spPr>
              <a:solidFill>
                <a:srgbClr val="39B1D8"/>
              </a:solidFill>
            </cx:spPr>
          </cx:dataPt>
          <cx:dataPt idx="3">
            <cx:spPr>
              <a:solidFill>
                <a:sysClr val="windowText" lastClr="000000">
                  <a:lumMod val="65000"/>
                  <a:lumOff val="35000"/>
                </a:sysClr>
              </a:solidFill>
            </cx:spPr>
          </cx:dataPt>
          <cx:dataPt idx="5">
            <cx:spPr>
              <a:solidFill>
                <a:srgbClr val="ED7D31"/>
              </a:solidFill>
            </cx:spPr>
          </cx:dataPt>
          <cx:dataPt idx="6">
            <cx:spPr>
              <a:solidFill>
                <a:srgbClr val="FFC000"/>
              </a:solidFill>
            </cx:spPr>
          </cx:dataPt>
          <cx:dataPt idx="9">
            <cx:spPr>
              <a:solidFill>
                <a:srgbClr val="C00000"/>
              </a:solidFill>
            </cx:spPr>
          </cx:dataPt>
          <cx:dataPt idx="11">
            <cx:spPr>
              <a:solidFill>
                <a:srgbClr val="FF0000"/>
              </a:solidFill>
            </cx:spPr>
          </cx:dataPt>
          <cx:dataPt idx="13">
            <cx:spPr>
              <a:solidFill>
                <a:srgbClr val="70AD47">
                  <a:lumMod val="50000"/>
                </a:srgbClr>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 idx="1">
              <cx:txPr>
                <a:bodyPr spcFirstLastPara="1" vertOverflow="ellipsis" horzOverflow="overflow" wrap="square" lIns="0" tIns="0" rIns="0" bIns="0" anchor="ctr" anchorCtr="1"/>
                <a:lstStyle/>
                <a:p>
                  <a:pPr algn="ctr" rtl="0">
                    <a:defRPr/>
                  </a:pPr>
                  <a:r>
                    <a:rPr lang="es-ES" sz="900" b="0" i="0" u="none" strike="noStrike" baseline="0">
                      <a:solidFill>
                        <a:sysClr val="window" lastClr="FFFFFF"/>
                      </a:solidFill>
                      <a:latin typeface="Helvetica Light" panose="020B0403020202020204" pitchFamily="34" charset="0"/>
                    </a:rPr>
                    <a:t>Ficohsa| $1.3M</a:t>
                  </a:r>
                </a:p>
              </cx:txPr>
              <cx:visibility seriesName="0" categoryName="1" value="1"/>
              <cx:separator>| </cx:separator>
            </cx:dataLabel>
          </cx:dataLabels>
          <cx:dataId val="0"/>
          <cx:layoutPr>
            <cx:parentLabelLayout val="overlapping"/>
          </cx:layoutPr>
        </cx:series>
      </cx:plotAreaRegion>
    </cx:plotArea>
  </cx:chart>
  <cx:spPr>
    <a:ln>
      <a:solidFill>
        <a:srgbClr val="C00000"/>
      </a:solidFill>
    </a:ln>
  </cx:spPr>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'Graficos Pyme'!$A$5:$B$7</cx:f>
        <cx:lvl ptCount="3">
          <cx:pt idx="0">Atlántida</cx:pt>
          <cx:pt idx="1">Banpais</cx:pt>
          <cx:pt idx="2">BAC</cx:pt>
        </cx:lvl>
        <cx:lvl ptCount="3">
          <cx:pt idx="0">63%</cx:pt>
          <cx:pt idx="1">26%</cx:pt>
          <cx:pt idx="2">11%</cx:pt>
        </cx:lvl>
      </cx:strDim>
      <cx:numDim type="size">
        <cx:f>'Graficos Pyme'!$C$5:$C$7</cx:f>
        <cx:lvl ptCount="3" formatCode="\$0.0,,&quot;M&quot;">
          <cx:pt idx="0">1096956.5045540361</cx:pt>
          <cx:pt idx="1">458967.0817455675</cx:pt>
          <cx:pt idx="2">193707.31085462481</cx:pt>
        </cx:lvl>
      </cx:numDim>
    </cx:data>
  </cx:chartData>
  <cx:chart>
    <cx:title pos="t" align="ctr" overlay="0">
      <cx:tx>
        <cx:txData>
          <cx:v>SOI                                                                        INV $1.7M</cx:v>
        </cx:txData>
      </cx:tx>
      <cx:txPr>
        <a:bodyPr spcFirstLastPara="1" vertOverflow="ellipsis" horzOverflow="overflow" wrap="square" lIns="0" tIns="0" rIns="0" bIns="0" anchor="ctr" anchorCtr="1"/>
        <a:lstStyle/>
        <a:p>
          <a:pPr algn="ctr" rtl="0">
            <a:defRPr/>
          </a:pPr>
          <a:r>
            <a:rPr lang="es-ES" sz="1400" b="0" i="0" u="none" strike="noStrike" baseline="0" dirty="0">
              <a:solidFill>
                <a:sysClr val="windowText" lastClr="000000">
                  <a:lumMod val="65000"/>
                  <a:lumOff val="35000"/>
                </a:sysClr>
              </a:solidFill>
              <a:latin typeface="Helvetica Light" panose="020B0403020202020204" pitchFamily="34" charset="0"/>
            </a:rPr>
            <a:t>SOI                                                                        INV $1.7M</a:t>
          </a:r>
        </a:p>
      </cx:txPr>
    </cx:title>
    <cx:plotArea>
      <cx:plotAreaRegion>
        <cx:series layoutId="treemap" uniqueId="{B063DC84-6563-4245-A31E-59B507DE2F52}">
          <cx:dataPt idx="0">
            <cx:spPr>
              <a:solidFill>
                <a:sysClr val="windowText" lastClr="000000">
                  <a:lumMod val="65000"/>
                  <a:lumOff val="35000"/>
                </a:sysClr>
              </a:solidFill>
            </cx:spPr>
          </cx:dataPt>
          <cx:dataPt idx="2">
            <cx:spPr>
              <a:solidFill>
                <a:srgbClr val="E5C243"/>
              </a:solidFill>
            </cx:spPr>
          </cx:dataPt>
          <cx:dataPt idx="4">
            <cx:spPr>
              <a:solidFill>
                <a:srgbClr val="C00000"/>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 idx="5">
              <cx:txPr>
                <a:bodyPr spcFirstLastPara="1" vertOverflow="ellipsis" horzOverflow="overflow" wrap="square" lIns="0" tIns="0" rIns="0" bIns="0" anchor="ctr" anchorCtr="1"/>
                <a:lstStyle/>
                <a:p>
                  <a:pPr algn="ctr" rtl="0">
                    <a:defRPr/>
                  </a:pPr>
                  <a:r>
                    <a:rPr lang="es-ES" sz="900" b="0" i="0" u="none" strike="noStrike" baseline="0">
                      <a:solidFill>
                        <a:sysClr val="window" lastClr="FFFFFF"/>
                      </a:solidFill>
                      <a:latin typeface="Helvetica Light" panose="020B0403020202020204" pitchFamily="34" charset="0"/>
                    </a:rPr>
                    <a:t>BAC| $0.2M</a:t>
                  </a:r>
                </a:p>
              </cx:txPr>
              <cx:visibility seriesName="0" categoryName="1" value="1"/>
              <cx:separator>| </cx:separator>
            </cx:dataLabel>
          </cx:dataLabels>
          <cx:dataId val="0"/>
          <cx:layoutPr>
            <cx:parentLabelLayout val="overlapping"/>
          </cx:layoutPr>
        </cx:series>
      </cx:plotAreaRegion>
    </cx:plotArea>
  </cx:chart>
  <cx:spPr>
    <a:ln>
      <a:solidFill>
        <a:srgbClr val="C00000"/>
      </a:solidFill>
    </a:ln>
  </cx:spPr>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'PRES AUTO'!$B$78:$C$82</cx:f>
        <cx:lvl ptCount="5">
          <cx:pt idx="0">Atlantida</cx:pt>
          <cx:pt idx="1">BAC</cx:pt>
          <cx:pt idx="2">Davivienda</cx:pt>
          <cx:pt idx="3">Ficohsa</cx:pt>
          <cx:pt idx="4">Banpais</cx:pt>
        </cx:lvl>
        <cx:lvl ptCount="5">
          <cx:pt idx="0">85%</cx:pt>
          <cx:pt idx="1">8%</cx:pt>
          <cx:pt idx="2">3%</cx:pt>
          <cx:pt idx="3">2%</cx:pt>
          <cx:pt idx="4">2%</cx:pt>
        </cx:lvl>
      </cx:strDim>
      <cx:numDim type="size">
        <cx:f>'PRES AUTO'!$D$78:$D$82</cx:f>
        <cx:lvl ptCount="5" formatCode="\$0,\k">
          <cx:pt idx="0">482267.0105425879</cx:pt>
          <cx:pt idx="1">48099.430241832131</cx:pt>
          <cx:pt idx="2">16256.076983512552</cx:pt>
          <cx:pt idx="3">11676.817459944381</cx:pt>
          <cx:pt idx="4">10617.101087326331</cx:pt>
        </cx:lvl>
      </cx:numDim>
    </cx:data>
  </cx:chartData>
  <cx:chart>
    <cx:title pos="t" align="ctr" overlay="0">
      <cx:tx>
        <cx:txData>
          <cx:v>SOI                                                                                   INV. $569K</cx:v>
        </cx:txData>
      </cx:tx>
      <cx:txPr>
        <a:bodyPr spcFirstLastPara="1" vertOverflow="ellipsis" horzOverflow="overflow" wrap="square" lIns="0" tIns="0" rIns="0" bIns="0" anchor="ctr" anchorCtr="1"/>
        <a:lstStyle/>
        <a:p>
          <a:pPr algn="ctr" rtl="0">
            <a:defRPr/>
          </a:pPr>
          <a:r>
            <a:rPr lang="es-ES" sz="1400" b="0" i="0" u="none" strike="noStrike" baseline="0" dirty="0">
              <a:solidFill>
                <a:sysClr val="windowText" lastClr="000000">
                  <a:lumMod val="65000"/>
                  <a:lumOff val="35000"/>
                </a:sysClr>
              </a:solidFill>
              <a:latin typeface="Helvetica Light" panose="020B0403020202020204" pitchFamily="34" charset="0"/>
            </a:rPr>
            <a:t>SOI                                                                                   INV. $569K</a:t>
          </a:r>
        </a:p>
      </cx:txPr>
    </cx:title>
    <cx:plotArea>
      <cx:plotAreaRegion>
        <cx:series layoutId="treemap" uniqueId="{0FB7BAD6-236F-F342-A71F-EBF0AEFFBD6D}">
          <cx:dataPt idx="0">
            <cx:spPr>
              <a:solidFill>
                <a:prstClr val="black">
                  <a:lumMod val="65000"/>
                  <a:lumOff val="35000"/>
                </a:prstClr>
              </a:solidFill>
            </cx:spPr>
          </cx:dataPt>
          <cx:dataPt idx="2"/>
          <cx:dataPt idx="3">
            <cx:spPr>
              <a:solidFill>
                <a:srgbClr val="C00000"/>
              </a:solidFill>
            </cx:spPr>
          </cx:dataPt>
          <cx:dataPt idx="5">
            <cx:spPr>
              <a:solidFill>
                <a:srgbClr val="FF0000"/>
              </a:solidFill>
            </cx:spPr>
          </cx:dataPt>
          <cx:dataPt idx="7">
            <cx:spPr>
              <a:solidFill>
                <a:srgbClr val="39B1D8"/>
              </a:solidFill>
            </cx:spPr>
          </cx:dataPt>
          <cx:dataPt idx="8">
            <cx:spPr>
              <a:solidFill>
                <a:srgbClr val="E5C243"/>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 idx="7">
              <cx:txPr>
                <a:bodyPr spcFirstLastPara="1" vertOverflow="ellipsis" horzOverflow="overflow" wrap="square" lIns="0" tIns="0" rIns="0" bIns="0" anchor="ctr" anchorCtr="1"/>
                <a:lstStyle/>
                <a:p>
                  <a:pPr algn="ctr" rtl="0">
                    <a:defRPr sz="800"/>
                  </a:pPr>
                  <a:r>
                    <a:rPr lang="es-ES" sz="800" b="0" i="0" u="none" strike="noStrike" baseline="0">
                      <a:solidFill>
                        <a:sysClr val="window" lastClr="FFFFFF"/>
                      </a:solidFill>
                      <a:latin typeface="Helvetica Light" panose="020B0403020202020204" pitchFamily="34" charset="0"/>
                    </a:rPr>
                    <a:t>Ficohsa| $12k</a:t>
                  </a:r>
                </a:p>
              </cx:txPr>
            </cx:dataLabel>
            <cx:dataLabel idx="8">
              <cx:txPr>
                <a:bodyPr spcFirstLastPara="1" vertOverflow="ellipsis" horzOverflow="overflow" wrap="square" lIns="0" tIns="0" rIns="0" bIns="0" anchor="ctr" anchorCtr="1"/>
                <a:lstStyle/>
                <a:p>
                  <a:pPr algn="ctr" rtl="0">
                    <a:defRPr sz="800"/>
                  </a:pPr>
                  <a:r>
                    <a:rPr lang="es-ES" sz="800" b="0" i="0" u="none" strike="noStrike" baseline="0">
                      <a:solidFill>
                        <a:sysClr val="window" lastClr="FFFFFF"/>
                      </a:solidFill>
                      <a:latin typeface="Helvetica Light" panose="020B0403020202020204" pitchFamily="34" charset="0"/>
                    </a:rPr>
                    <a:t>Banpais| $11k</a:t>
                  </a:r>
                </a:p>
              </cx:txPr>
            </cx:dataLabel>
          </cx:dataLabels>
          <cx:dataId val="0"/>
          <cx:layoutPr>
            <cx:parentLabelLayout val="overlapping"/>
          </cx:layoutPr>
        </cx:series>
      </cx:plotAreaRegion>
    </cx:plotArea>
  </cx:chart>
  <cx:spPr>
    <a:ln>
      <a:solidFill>
        <a:srgbClr val="C00000"/>
      </a:solidFill>
    </a:ln>
  </cx:spPr>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'PRES VIVIENDA'!$B$59:$C$63</cx:f>
        <cx:lvl ptCount="5">
          <cx:pt idx="0">Banpais</cx:pt>
          <cx:pt idx="1">Davivienda</cx:pt>
          <cx:pt idx="2">BAC</cx:pt>
          <cx:pt idx="3">Atlántida</cx:pt>
          <cx:pt idx="4">Ficohsa</cx:pt>
        </cx:lvl>
        <cx:lvl ptCount="5">
          <cx:pt idx="0">92%</cx:pt>
          <cx:pt idx="1">4%</cx:pt>
          <cx:pt idx="2">2%</cx:pt>
          <cx:pt idx="3">1%</cx:pt>
          <cx:pt idx="4">1%</cx:pt>
        </cx:lvl>
      </cx:strDim>
      <cx:numDim type="size">
        <cx:f>'PRES VIVIENDA'!$D$59:$D$63</cx:f>
        <cx:lvl ptCount="5" formatCode="\$0,\k">
          <cx:pt idx="0">1934217.3193849563</cx:pt>
          <cx:pt idx="1">80702.307554574509</cx:pt>
          <cx:pt idx="2">38768.418007588909</cx:pt>
          <cx:pt idx="3">26201.840415135845</cx:pt>
          <cx:pt idx="4">16168.504910534037</cx:pt>
        </cx:lvl>
      </cx:numDim>
    </cx:data>
  </cx:chartData>
  <cx:chart>
    <cx:title pos="t" align="ctr" overlay="0">
      <cx:tx>
        <cx:txData>
          <cx:v>SOI                                                                                    INV $2.1M</cx:v>
        </cx:txData>
      </cx:tx>
      <cx:txPr>
        <a:bodyPr spcFirstLastPara="1" vertOverflow="ellipsis" horzOverflow="overflow" wrap="square" lIns="0" tIns="0" rIns="0" bIns="0" anchor="ctr" anchorCtr="1"/>
        <a:lstStyle/>
        <a:p>
          <a:pPr algn="ctr" rtl="0">
            <a:defRPr/>
          </a:pPr>
          <a:r>
            <a:rPr lang="es-ES" sz="1400" b="1" i="0" u="none" strike="noStrike" baseline="0" dirty="0">
              <a:solidFill>
                <a:sysClr val="windowText" lastClr="000000">
                  <a:lumMod val="65000"/>
                  <a:lumOff val="35000"/>
                </a:sysClr>
              </a:solidFill>
              <a:latin typeface="Helvetica Light" panose="020B0403020202020204" pitchFamily="34" charset="0"/>
            </a:rPr>
            <a:t>SOI                                                                                    INV $2.1M</a:t>
          </a:r>
        </a:p>
      </cx:txPr>
    </cx:title>
    <cx:plotArea>
      <cx:plotAreaRegion>
        <cx:series layoutId="treemap" uniqueId="{4329EE38-C61B-214D-9880-7F181C5795B7}">
          <cx:dataPt idx="1">
            <cx:spPr>
              <a:solidFill>
                <a:srgbClr val="FFC000">
                  <a:lumMod val="60000"/>
                  <a:lumOff val="40000"/>
                </a:srgbClr>
              </a:solidFill>
            </cx:spPr>
          </cx:dataPt>
          <cx:dataPt idx="3">
            <cx:spPr>
              <a:solidFill>
                <a:srgbClr val="FF0000"/>
              </a:solidFill>
            </cx:spPr>
          </cx:dataPt>
          <cx:dataPt idx="5">
            <cx:spPr>
              <a:solidFill>
                <a:srgbClr val="C00000"/>
              </a:solidFill>
            </cx:spPr>
          </cx:dataPt>
          <cx:dataPt idx="6"/>
          <cx:dataPt idx="7">
            <cx:spPr>
              <a:solidFill>
                <a:sysClr val="windowText" lastClr="000000">
                  <a:lumMod val="65000"/>
                  <a:lumOff val="35000"/>
                </a:sysClr>
              </a:solidFill>
            </cx:spPr>
          </cx:dataPt>
          <cx:dataPt idx="8">
            <cx:spPr>
              <a:solidFill>
                <a:srgbClr val="76D6FF"/>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 idx="0">
              <cx:txPr>
                <a:bodyPr spcFirstLastPara="1" vertOverflow="ellipsis" horzOverflow="overflow" wrap="square" lIns="0" tIns="0" rIns="0" bIns="0" anchor="ctr" anchorCtr="1"/>
                <a:lstStyle/>
                <a:p>
                  <a:pPr algn="ctr" rtl="0">
                    <a:defRPr>
                      <a:solidFill>
                        <a:schemeClr val="tx1"/>
                      </a:solidFill>
                    </a:defRPr>
                  </a:pPr>
                  <a:r>
                    <a:rPr lang="es-ES" sz="900" b="0" i="0" u="none" strike="noStrike" baseline="0">
                      <a:solidFill>
                        <a:schemeClr val="tx1"/>
                      </a:solidFill>
                      <a:latin typeface="Helvetica Light" panose="020B0403020202020204" pitchFamily="34" charset="0"/>
                    </a:rPr>
                    <a:t>92%</a:t>
                  </a:r>
                </a:p>
              </cx:txPr>
            </cx:dataLabel>
            <cx:dataLabel idx="1">
              <cx:txPr>
                <a:bodyPr spcFirstLastPara="1" vertOverflow="ellipsis" horzOverflow="overflow" wrap="square" lIns="0" tIns="0" rIns="0" bIns="0" anchor="ctr" anchorCtr="1"/>
                <a:lstStyle/>
                <a:p>
                  <a:pPr algn="ctr" rtl="0">
                    <a:defRPr>
                      <a:solidFill>
                        <a:schemeClr val="tx1"/>
                      </a:solidFill>
                    </a:defRPr>
                  </a:pPr>
                  <a:r>
                    <a:rPr lang="es-ES" sz="900" b="0" i="0" u="none" strike="noStrike" baseline="0">
                      <a:solidFill>
                        <a:schemeClr val="tx1"/>
                      </a:solidFill>
                      <a:latin typeface="Helvetica Light" panose="020B0403020202020204" pitchFamily="34" charset="0"/>
                    </a:rPr>
                    <a:t>Banpais| $1934k</a:t>
                  </a:r>
                </a:p>
              </cx:txPr>
            </cx:dataLabel>
            <cx:dataLabel idx="7">
              <cx:txPr>
                <a:bodyPr spcFirstLastPara="1" vertOverflow="ellipsis" horzOverflow="overflow" wrap="square" lIns="0" tIns="0" rIns="0" bIns="0" anchor="ctr" anchorCtr="1"/>
                <a:lstStyle/>
                <a:p>
                  <a:pPr algn="ctr" rtl="0">
                    <a:defRPr sz="800"/>
                  </a:pPr>
                  <a:r>
                    <a:rPr lang="es-ES" sz="800" b="0" i="0" u="none" strike="noStrike" baseline="0">
                      <a:solidFill>
                        <a:sysClr val="window" lastClr="FFFFFF"/>
                      </a:solidFill>
                      <a:latin typeface="Helvetica Light" panose="020B0403020202020204" pitchFamily="34" charset="0"/>
                    </a:rPr>
                    <a:t>Atlántida| $26k</a:t>
                  </a:r>
                </a:p>
              </cx:txPr>
            </cx:dataLabel>
            <cx:dataLabel idx="8">
              <cx:txPr>
                <a:bodyPr spcFirstLastPara="1" vertOverflow="ellipsis" horzOverflow="overflow" wrap="square" lIns="0" tIns="0" rIns="0" bIns="0" anchor="ctr" anchorCtr="1"/>
                <a:lstStyle/>
                <a:p>
                  <a:pPr algn="ctr" rtl="0">
                    <a:defRPr sz="800"/>
                  </a:pPr>
                  <a:r>
                    <a:rPr lang="es-ES" sz="800" b="0" i="0" u="none" strike="noStrike" baseline="0">
                      <a:solidFill>
                        <a:sysClr val="window" lastClr="FFFFFF"/>
                      </a:solidFill>
                      <a:latin typeface="Helvetica Light" panose="020B0403020202020204" pitchFamily="34" charset="0"/>
                    </a:rPr>
                    <a:t>Ficohsa| $16k</a:t>
                  </a:r>
                </a:p>
              </cx:txPr>
            </cx:dataLabel>
          </cx:dataLabels>
          <cx:dataId val="0"/>
          <cx:layoutPr>
            <cx:parentLabelLayout val="overlapping"/>
          </cx:layoutPr>
        </cx:series>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Tabla!$B$71:$C$74</cx:f>
        <cx:lvl ptCount="4">
          <cx:pt idx="0">Banpais</cx:pt>
          <cx:pt idx="1">Atlántida</cx:pt>
          <cx:pt idx="2">BAC</cx:pt>
          <cx:pt idx="3">Ficohsa</cx:pt>
        </cx:lvl>
        <cx:lvl ptCount="4">
          <cx:pt idx="0">87%</cx:pt>
          <cx:pt idx="1">4%</cx:pt>
          <cx:pt idx="2">4%</cx:pt>
          <cx:pt idx="3">4%</cx:pt>
        </cx:lvl>
      </cx:strDim>
      <cx:numDim type="size">
        <cx:f>Tabla!$D$71:$D$74</cx:f>
        <cx:lvl ptCount="4" formatCode="\$0,\k">
          <cx:pt idx="0">623991.21293047734</cx:pt>
          <cx:pt idx="1">30636.652008442845</cx:pt>
          <cx:pt idx="2">29972.083207946758</cx:pt>
          <cx:pt idx="3">29615.47753566063</cx:pt>
        </cx:lvl>
      </cx:numDim>
    </cx:data>
  </cx:chartData>
  <cx:chart>
    <cx:title pos="t" align="ctr" overlay="0">
      <cx:tx>
        <cx:rich>
          <a:bodyPr spcFirstLastPara="1" vertOverflow="ellipsis" horzOverflow="overflow" wrap="square" lIns="0" tIns="0" rIns="0" bIns="0" anchor="ctr" anchorCtr="1"/>
          <a:lstStyle/>
          <a:p>
            <a:pPr algn="ctr" rtl="0">
              <a:defRPr/>
            </a:pPr>
            <a:r>
              <a:rPr lang="es-ES" sz="1400" b="0" i="0" u="none" strike="noStrike" baseline="0">
                <a:solidFill>
                  <a:sysClr val="windowText" lastClr="000000">
                    <a:lumMod val="65000"/>
                    <a:lumOff val="35000"/>
                  </a:sysClr>
                </a:solidFill>
                <a:latin typeface="Calibri" panose="020F0502020204030204"/>
              </a:rPr>
              <a:t>SOI</a:t>
            </a:r>
            <a:r>
              <a:rPr lang="es-ES" sz="1400" b="1" i="0" u="none" strike="noStrike" baseline="0">
                <a:solidFill>
                  <a:sysClr val="windowText" lastClr="000000">
                    <a:lumMod val="65000"/>
                    <a:lumOff val="35000"/>
                  </a:sysClr>
                </a:solidFill>
                <a:latin typeface="Calibri" panose="020F0502020204030204"/>
              </a:rPr>
              <a:t>.                                                                        INV$714K</a:t>
            </a:r>
          </a:p>
        </cx:rich>
      </cx:tx>
    </cx:title>
    <cx:plotArea>
      <cx:plotAreaRegion>
        <cx:series layoutId="treemap" uniqueId="{ECF385FD-0F9C-7B47-893B-88974AA943B4}">
          <cx:dataPt idx="0">
            <cx:spPr>
              <a:solidFill>
                <a:srgbClr val="E5C243"/>
              </a:solidFill>
            </cx:spPr>
          </cx:dataPt>
          <cx:dataPt idx="2"/>
          <cx:dataPt idx="3">
            <cx:spPr>
              <a:solidFill>
                <a:prstClr val="black">
                  <a:lumMod val="65000"/>
                  <a:lumOff val="35000"/>
                </a:prstClr>
              </a:solidFill>
            </cx:spPr>
          </cx:dataPt>
          <cx:dataPt idx="4">
            <cx:spPr>
              <a:solidFill>
                <a:srgbClr val="C00000"/>
              </a:solidFill>
            </cx:spPr>
          </cx:dataPt>
          <cx:dataPt idx="5">
            <cx:spPr>
              <a:solidFill>
                <a:srgbClr val="39B1D8"/>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prstClr val="white"/>
                  </a:solidFill>
                  <a:latin typeface="Helvetica Light" panose="020B0403020202020204" pitchFamily="34" charset="0"/>
                </a:endParaRPr>
              </a:p>
            </cx:txPr>
            <cx:visibility seriesName="0" categoryName="1" value="1"/>
            <cx:separator>| </cx:separator>
          </cx:dataLabels>
          <cx:dataId val="0"/>
          <cx:layoutPr>
            <cx:parentLabelLayout val="overlapping"/>
          </cx:layoutPr>
        </cx:series>
      </cx:plotAreaRegion>
    </cx:plotArea>
  </cx:chart>
  <cx:spPr>
    <a:ln>
      <a:solidFill>
        <a:srgbClr val="C00000"/>
      </a:solidFill>
    </a:ln>
  </cx:spPr>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Hoja4!$A$4:$B$8</cx:f>
        <cx:lvl ptCount="5">
          <cx:pt idx="0">Atlántida</cx:pt>
          <cx:pt idx="1">Banpais</cx:pt>
          <cx:pt idx="2">BAC</cx:pt>
          <cx:pt idx="3">Ficohsa</cx:pt>
          <cx:pt idx="4">Davivienda</cx:pt>
        </cx:lvl>
        <cx:lvl ptCount="5">
          <cx:pt idx="0">37%</cx:pt>
          <cx:pt idx="1">33%</cx:pt>
          <cx:pt idx="2">15%</cx:pt>
          <cx:pt idx="3">11%</cx:pt>
          <cx:pt idx="4">3%</cx:pt>
        </cx:lvl>
      </cx:strDim>
      <cx:numDim type="size">
        <cx:f>Hoja4!$C$4:$C$8</cx:f>
        <cx:lvl ptCount="5" formatCode="\$0.0,,&quot;M&quot;">
          <cx:pt idx="0">2142690.1363732037</cx:pt>
          <cx:pt idx="1">1937147.308887606</cx:pt>
          <cx:pt idx="2">858900.83621899399</cx:pt>
          <cx:pt idx="3">652978.95592553879</cx:pt>
          <cx:pt idx="4">190246.39341647798</cx:pt>
        </cx:lvl>
      </cx:numDim>
    </cx:data>
  </cx:chartData>
  <cx:chart>
    <cx:title pos="t" align="ctr" overlay="0">
      <cx:tx>
        <cx:txData>
          <cx:v>SOI.                                                                                                     INV. $5.8M</cx:v>
        </cx:txData>
      </cx:tx>
      <cx:txPr>
        <a:bodyPr spcFirstLastPara="1" vertOverflow="ellipsis" horzOverflow="overflow" wrap="square" lIns="0" tIns="0" rIns="0" bIns="0" anchor="ctr" anchorCtr="1"/>
        <a:lstStyle/>
        <a:p>
          <a:pPr algn="ctr" rtl="0">
            <a:defRPr/>
          </a:pPr>
          <a:r>
            <a:rPr lang="es-ES" sz="1400" b="0" i="0" u="none" strike="noStrike" baseline="0" dirty="0">
              <a:solidFill>
                <a:sysClr val="windowText" lastClr="000000">
                  <a:lumMod val="65000"/>
                  <a:lumOff val="35000"/>
                </a:sysClr>
              </a:solidFill>
              <a:latin typeface="Calibri" panose="020F0502020204030204"/>
            </a:rPr>
            <a:t>SOI.                                                                                                     INV. $5.8M</a:t>
          </a:r>
        </a:p>
      </cx:txPr>
    </cx:title>
    <cx:plotArea>
      <cx:plotAreaRegion>
        <cx:series layoutId="treemap" uniqueId="{D81EADF1-463E-0E49-8C04-B33F1B1194FF}">
          <cx:dataPt idx="0">
            <cx:spPr>
              <a:solidFill>
                <a:prstClr val="black">
                  <a:lumMod val="65000"/>
                  <a:lumOff val="35000"/>
                </a:prstClr>
              </a:solidFill>
            </cx:spPr>
          </cx:dataPt>
          <cx:dataPt idx="2">
            <cx:spPr>
              <a:solidFill>
                <a:srgbClr val="E5C243"/>
              </a:solidFill>
            </cx:spPr>
          </cx:dataPt>
          <cx:dataPt idx="4">
            <cx:spPr>
              <a:solidFill>
                <a:srgbClr val="C00000"/>
              </a:solidFill>
            </cx:spPr>
          </cx:dataPt>
          <cx:dataPt idx="6">
            <cx:spPr>
              <a:solidFill>
                <a:srgbClr val="39B1D8"/>
              </a:solidFill>
            </cx:spPr>
          </cx:dataPt>
          <cx:dataPt idx="8">
            <cx:spPr>
              <a:solidFill>
                <a:srgbClr val="FF0000"/>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s>
          <cx:dataId val="0"/>
          <cx:layoutPr>
            <cx:parentLabelLayout val="overlapping"/>
          </cx:layoutPr>
        </cx:series>
      </cx:plotAreaRegion>
    </cx:plotArea>
  </cx:chart>
  <cx:spPr>
    <a:ln>
      <a:solidFill>
        <a:srgbClr val="C00000"/>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HN"/>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E1249-E982-904D-937D-7AB0D6111239}" type="datetimeFigureOut">
              <a:rPr lang="es-HN" smtClean="0"/>
              <a:t>19/2/24</a:t>
            </a:fld>
            <a:endParaRPr lang="es-HN"/>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HN"/>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HN"/>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163BE-41B8-7444-865F-018586C905EB}" type="slidenum">
              <a:rPr lang="es-HN" smtClean="0"/>
              <a:t>‹Nº›</a:t>
            </a:fld>
            <a:endParaRPr lang="es-HN"/>
          </a:p>
        </p:txBody>
      </p:sp>
    </p:spTree>
    <p:extLst>
      <p:ext uri="{BB962C8B-B14F-4D97-AF65-F5344CB8AC3E}">
        <p14:creationId xmlns:p14="http://schemas.microsoft.com/office/powerpoint/2010/main" val="410368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15</a:t>
            </a:fld>
            <a:endParaRPr lang="es-HN"/>
          </a:p>
        </p:txBody>
      </p:sp>
    </p:spTree>
    <p:extLst>
      <p:ext uri="{BB962C8B-B14F-4D97-AF65-F5344CB8AC3E}">
        <p14:creationId xmlns:p14="http://schemas.microsoft.com/office/powerpoint/2010/main" val="350866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17</a:t>
            </a:fld>
            <a:endParaRPr lang="es-HN"/>
          </a:p>
        </p:txBody>
      </p:sp>
    </p:spTree>
    <p:extLst>
      <p:ext uri="{BB962C8B-B14F-4D97-AF65-F5344CB8AC3E}">
        <p14:creationId xmlns:p14="http://schemas.microsoft.com/office/powerpoint/2010/main" val="411899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18</a:t>
            </a:fld>
            <a:endParaRPr lang="es-HN"/>
          </a:p>
        </p:txBody>
      </p:sp>
    </p:spTree>
    <p:extLst>
      <p:ext uri="{BB962C8B-B14F-4D97-AF65-F5344CB8AC3E}">
        <p14:creationId xmlns:p14="http://schemas.microsoft.com/office/powerpoint/2010/main" val="282912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21</a:t>
            </a:fld>
            <a:endParaRPr lang="es-HN"/>
          </a:p>
        </p:txBody>
      </p:sp>
    </p:spTree>
    <p:extLst>
      <p:ext uri="{BB962C8B-B14F-4D97-AF65-F5344CB8AC3E}">
        <p14:creationId xmlns:p14="http://schemas.microsoft.com/office/powerpoint/2010/main" val="359827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24</a:t>
            </a:fld>
            <a:endParaRPr lang="es-HN"/>
          </a:p>
        </p:txBody>
      </p:sp>
    </p:spTree>
    <p:extLst>
      <p:ext uri="{BB962C8B-B14F-4D97-AF65-F5344CB8AC3E}">
        <p14:creationId xmlns:p14="http://schemas.microsoft.com/office/powerpoint/2010/main" val="65289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F17163BE-41B8-7444-865F-018586C905EB}" type="slidenum">
              <a:rPr lang="es-HN" smtClean="0"/>
              <a:t>26</a:t>
            </a:fld>
            <a:endParaRPr lang="es-HN"/>
          </a:p>
        </p:txBody>
      </p:sp>
    </p:spTree>
    <p:extLst>
      <p:ext uri="{BB962C8B-B14F-4D97-AF65-F5344CB8AC3E}">
        <p14:creationId xmlns:p14="http://schemas.microsoft.com/office/powerpoint/2010/main" val="39112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1247C-EE30-4E45-A86A-7DA79559BD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HN"/>
          </a:p>
        </p:txBody>
      </p:sp>
      <p:sp>
        <p:nvSpPr>
          <p:cNvPr id="3" name="Subtítulo 2">
            <a:extLst>
              <a:ext uri="{FF2B5EF4-FFF2-40B4-BE49-F238E27FC236}">
                <a16:creationId xmlns:a16="http://schemas.microsoft.com/office/drawing/2014/main" id="{D23D3A9A-DD0D-9144-B46C-29B58833E6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a:extLst>
              <a:ext uri="{FF2B5EF4-FFF2-40B4-BE49-F238E27FC236}">
                <a16:creationId xmlns:a16="http://schemas.microsoft.com/office/drawing/2014/main" id="{1F57B246-DEF5-8446-84FE-36F45C14FC68}"/>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AA9F89B6-7BAC-6343-BC8F-FCD8C33070E0}"/>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6772F2FC-CC3E-BB47-9899-7653F7A5B79C}"/>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272652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12A79-AB1A-5341-9F0F-7C3191EC9A6D}"/>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3B064EFC-A59D-2944-B1D2-DB868F0242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8384A3CA-4481-7B4A-9933-01D1957F594F}"/>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71263327-4186-8744-9963-A28B395B3F63}"/>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F3DACBA7-53C6-8C4A-8C5B-DFAEF9D5CACE}"/>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224301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B806D8-06F7-5F44-98AD-70D1882499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5FD51BAA-30C9-984B-A768-9E0C958A4B0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5D596E5E-1565-AC4B-9CA0-F0DF9ADD5F3D}"/>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B1111D3F-A5AF-3B49-8B85-DD6863D2F66B}"/>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E0F0B085-3259-1046-A07D-AB4D48F234BA}"/>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26676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77B66-F31E-B144-AEF9-96361A7C1439}"/>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1C444ECE-F084-AE45-B383-FB8F17A732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AD238864-D5B1-2E46-84F0-9D5E0DFF0111}"/>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A7B35DCF-F6DA-0E42-9CEB-AAE040EC7916}"/>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95F4B079-CD94-DD4A-9E28-C5F9882EF478}"/>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332195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1D0CE-270A-454F-841A-7D2768AB0F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686A964D-CE80-5546-BBBE-FF03F88CB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573187B-3D5B-A644-8D1C-A8D8053DDF63}"/>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B12037A6-C0F1-2644-923E-ABDD46B9D771}"/>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D7440949-84F9-A147-A64C-C7452C0EA6AA}"/>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70257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4B9DA-9624-AB4F-846E-CD8CF402BE52}"/>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75304AFA-7799-7346-B5B7-C847154B22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a:extLst>
              <a:ext uri="{FF2B5EF4-FFF2-40B4-BE49-F238E27FC236}">
                <a16:creationId xmlns:a16="http://schemas.microsoft.com/office/drawing/2014/main" id="{B2E1E4F1-E053-984D-A123-107980F343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a:extLst>
              <a:ext uri="{FF2B5EF4-FFF2-40B4-BE49-F238E27FC236}">
                <a16:creationId xmlns:a16="http://schemas.microsoft.com/office/drawing/2014/main" id="{EF01C986-1603-A642-9427-C2B1ECBFF8F7}"/>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6" name="Marcador de pie de página 5">
            <a:extLst>
              <a:ext uri="{FF2B5EF4-FFF2-40B4-BE49-F238E27FC236}">
                <a16:creationId xmlns:a16="http://schemas.microsoft.com/office/drawing/2014/main" id="{5B66C78B-E24C-9E4C-AD33-C2EB5F636A18}"/>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3527E467-A5AC-3E42-8DBB-89453E45E076}"/>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88578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97932-D54F-8046-9CDA-ACB29BEA6C1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77FEFC89-4D0F-324D-8ACE-62725E80E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44C8870-B6ED-3549-A5C9-A3FA8F4C10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texto 4">
            <a:extLst>
              <a:ext uri="{FF2B5EF4-FFF2-40B4-BE49-F238E27FC236}">
                <a16:creationId xmlns:a16="http://schemas.microsoft.com/office/drawing/2014/main" id="{84C5DE95-9D6A-2C4D-85B0-F4EE56409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E017975-1B55-9341-9A29-8931D3D4A1C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7" name="Marcador de fecha 6">
            <a:extLst>
              <a:ext uri="{FF2B5EF4-FFF2-40B4-BE49-F238E27FC236}">
                <a16:creationId xmlns:a16="http://schemas.microsoft.com/office/drawing/2014/main" id="{DAAD779E-2782-BB46-98E8-A054DE69633C}"/>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8" name="Marcador de pie de página 7">
            <a:extLst>
              <a:ext uri="{FF2B5EF4-FFF2-40B4-BE49-F238E27FC236}">
                <a16:creationId xmlns:a16="http://schemas.microsoft.com/office/drawing/2014/main" id="{A7CD617C-2D8D-964C-8240-E464899E9387}"/>
              </a:ext>
            </a:extLst>
          </p:cNvPr>
          <p:cNvSpPr>
            <a:spLocks noGrp="1"/>
          </p:cNvSpPr>
          <p:nvPr>
            <p:ph type="ftr" sz="quarter" idx="11"/>
          </p:nvPr>
        </p:nvSpPr>
        <p:spPr/>
        <p:txBody>
          <a:bodyPr/>
          <a:lstStyle/>
          <a:p>
            <a:endParaRPr lang="es-HN"/>
          </a:p>
        </p:txBody>
      </p:sp>
      <p:sp>
        <p:nvSpPr>
          <p:cNvPr id="9" name="Marcador de número de diapositiva 8">
            <a:extLst>
              <a:ext uri="{FF2B5EF4-FFF2-40B4-BE49-F238E27FC236}">
                <a16:creationId xmlns:a16="http://schemas.microsoft.com/office/drawing/2014/main" id="{7A583073-FAE1-264E-8949-4B2AAC238825}"/>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158740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D1FD8-F057-1B47-97C0-B6E2A6BED1A6}"/>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fecha 2">
            <a:extLst>
              <a:ext uri="{FF2B5EF4-FFF2-40B4-BE49-F238E27FC236}">
                <a16:creationId xmlns:a16="http://schemas.microsoft.com/office/drawing/2014/main" id="{097839B7-92CB-144A-A8BA-7C63E67F4004}"/>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4" name="Marcador de pie de página 3">
            <a:extLst>
              <a:ext uri="{FF2B5EF4-FFF2-40B4-BE49-F238E27FC236}">
                <a16:creationId xmlns:a16="http://schemas.microsoft.com/office/drawing/2014/main" id="{9E1DBCD1-F329-3443-B9F4-533DA010C999}"/>
              </a:ext>
            </a:extLst>
          </p:cNvPr>
          <p:cNvSpPr>
            <a:spLocks noGrp="1"/>
          </p:cNvSpPr>
          <p:nvPr>
            <p:ph type="ftr" sz="quarter" idx="11"/>
          </p:nvPr>
        </p:nvSpPr>
        <p:spPr/>
        <p:txBody>
          <a:bodyPr/>
          <a:lstStyle/>
          <a:p>
            <a:endParaRPr lang="es-HN"/>
          </a:p>
        </p:txBody>
      </p:sp>
      <p:sp>
        <p:nvSpPr>
          <p:cNvPr id="5" name="Marcador de número de diapositiva 4">
            <a:extLst>
              <a:ext uri="{FF2B5EF4-FFF2-40B4-BE49-F238E27FC236}">
                <a16:creationId xmlns:a16="http://schemas.microsoft.com/office/drawing/2014/main" id="{1CA09A8F-EEF1-9F43-8E47-E4D23743BF7A}"/>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69864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72AB1F4-ED3A-0544-AC99-2C577521BAC8}"/>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3" name="Marcador de pie de página 2">
            <a:extLst>
              <a:ext uri="{FF2B5EF4-FFF2-40B4-BE49-F238E27FC236}">
                <a16:creationId xmlns:a16="http://schemas.microsoft.com/office/drawing/2014/main" id="{FA9262FE-F38E-BC4F-B281-49D3F338DE74}"/>
              </a:ext>
            </a:extLst>
          </p:cNvPr>
          <p:cNvSpPr>
            <a:spLocks noGrp="1"/>
          </p:cNvSpPr>
          <p:nvPr>
            <p:ph type="ftr" sz="quarter" idx="11"/>
          </p:nvPr>
        </p:nvSpPr>
        <p:spPr/>
        <p:txBody>
          <a:bodyPr/>
          <a:lstStyle/>
          <a:p>
            <a:endParaRPr lang="es-HN"/>
          </a:p>
        </p:txBody>
      </p:sp>
      <p:sp>
        <p:nvSpPr>
          <p:cNvPr id="4" name="Marcador de número de diapositiva 3">
            <a:extLst>
              <a:ext uri="{FF2B5EF4-FFF2-40B4-BE49-F238E27FC236}">
                <a16:creationId xmlns:a16="http://schemas.microsoft.com/office/drawing/2014/main" id="{F4C68206-7212-C144-B3C6-9848F6B16803}"/>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362204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C4940F-C1CA-2246-9984-11C5CF6A6B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339F86DA-7889-964B-814D-11055F470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a:extLst>
              <a:ext uri="{FF2B5EF4-FFF2-40B4-BE49-F238E27FC236}">
                <a16:creationId xmlns:a16="http://schemas.microsoft.com/office/drawing/2014/main" id="{CD46798D-C790-F940-89A1-67AC41805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59B7A3-889C-A045-A6A5-C9EAD79E477D}"/>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6" name="Marcador de pie de página 5">
            <a:extLst>
              <a:ext uri="{FF2B5EF4-FFF2-40B4-BE49-F238E27FC236}">
                <a16:creationId xmlns:a16="http://schemas.microsoft.com/office/drawing/2014/main" id="{A1E0903E-06A5-DA41-BE52-D8CC95CFA2F5}"/>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A425B69C-8FB0-BC4B-AC31-4976D183DC38}"/>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6051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058B36-D537-A548-8C1E-0979CFA67C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posición de imagen 2">
            <a:extLst>
              <a:ext uri="{FF2B5EF4-FFF2-40B4-BE49-F238E27FC236}">
                <a16:creationId xmlns:a16="http://schemas.microsoft.com/office/drawing/2014/main" id="{BEF87D61-C5B0-594B-BA3A-418BB30B5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a:extLst>
              <a:ext uri="{FF2B5EF4-FFF2-40B4-BE49-F238E27FC236}">
                <a16:creationId xmlns:a16="http://schemas.microsoft.com/office/drawing/2014/main" id="{6E0E24AD-EDD3-6841-953A-ADD7C809C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E9CA00-C0EA-C444-BF54-71FC14553CE1}"/>
              </a:ext>
            </a:extLst>
          </p:cNvPr>
          <p:cNvSpPr>
            <a:spLocks noGrp="1"/>
          </p:cNvSpPr>
          <p:nvPr>
            <p:ph type="dt" sz="half" idx="10"/>
          </p:nvPr>
        </p:nvSpPr>
        <p:spPr/>
        <p:txBody>
          <a:bodyPr/>
          <a:lstStyle/>
          <a:p>
            <a:fld id="{F3AB286D-DBF3-D24E-87FB-9794F0F94453}" type="datetimeFigureOut">
              <a:rPr lang="es-HN" smtClean="0"/>
              <a:t>19/2/24</a:t>
            </a:fld>
            <a:endParaRPr lang="es-HN"/>
          </a:p>
        </p:txBody>
      </p:sp>
      <p:sp>
        <p:nvSpPr>
          <p:cNvPr id="6" name="Marcador de pie de página 5">
            <a:extLst>
              <a:ext uri="{FF2B5EF4-FFF2-40B4-BE49-F238E27FC236}">
                <a16:creationId xmlns:a16="http://schemas.microsoft.com/office/drawing/2014/main" id="{E89AD317-BDCF-C740-B7D7-372110873A45}"/>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E856066B-9315-9C4B-A712-392B815A84AF}"/>
              </a:ext>
            </a:extLst>
          </p:cNvPr>
          <p:cNvSpPr>
            <a:spLocks noGrp="1"/>
          </p:cNvSpPr>
          <p:nvPr>
            <p:ph type="sldNum" sz="quarter" idx="12"/>
          </p:nvPr>
        </p:nvSpPr>
        <p:spPr/>
        <p:txBody>
          <a:bodyPr/>
          <a:lstStyle/>
          <a:p>
            <a:fld id="{65B27FAB-2736-0440-B087-92227B61D947}" type="slidenum">
              <a:rPr lang="es-HN" smtClean="0"/>
              <a:t>‹Nº›</a:t>
            </a:fld>
            <a:endParaRPr lang="es-HN"/>
          </a:p>
        </p:txBody>
      </p:sp>
    </p:spTree>
    <p:extLst>
      <p:ext uri="{BB962C8B-B14F-4D97-AF65-F5344CB8AC3E}">
        <p14:creationId xmlns:p14="http://schemas.microsoft.com/office/powerpoint/2010/main" val="322381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F6BF6EF-268E-8343-8E97-34A345311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EAEDC524-92BE-EB45-A722-7D19B2A48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2155A853-3C1F-1E42-88C7-225810A3D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B286D-DBF3-D24E-87FB-9794F0F94453}" type="datetimeFigureOut">
              <a:rPr lang="es-HN" smtClean="0"/>
              <a:t>19/2/24</a:t>
            </a:fld>
            <a:endParaRPr lang="es-HN"/>
          </a:p>
        </p:txBody>
      </p:sp>
      <p:sp>
        <p:nvSpPr>
          <p:cNvPr id="5" name="Marcador de pie de página 4">
            <a:extLst>
              <a:ext uri="{FF2B5EF4-FFF2-40B4-BE49-F238E27FC236}">
                <a16:creationId xmlns:a16="http://schemas.microsoft.com/office/drawing/2014/main" id="{3EFC37B3-EDBC-D94D-A5D6-CC15B16BA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HN"/>
          </a:p>
        </p:txBody>
      </p:sp>
      <p:sp>
        <p:nvSpPr>
          <p:cNvPr id="6" name="Marcador de número de diapositiva 5">
            <a:extLst>
              <a:ext uri="{FF2B5EF4-FFF2-40B4-BE49-F238E27FC236}">
                <a16:creationId xmlns:a16="http://schemas.microsoft.com/office/drawing/2014/main" id="{438584E3-25B6-4C44-BB82-BE6CB0FF3B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27FAB-2736-0440-B087-92227B61D947}" type="slidenum">
              <a:rPr lang="es-HN" smtClean="0"/>
              <a:t>‹Nº›</a:t>
            </a:fld>
            <a:endParaRPr lang="es-HN"/>
          </a:p>
        </p:txBody>
      </p:sp>
    </p:spTree>
    <p:extLst>
      <p:ext uri="{BB962C8B-B14F-4D97-AF65-F5344CB8AC3E}">
        <p14:creationId xmlns:p14="http://schemas.microsoft.com/office/powerpoint/2010/main" val="2385016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190.png"/><Relationship Id="rId5" Type="http://schemas.microsoft.com/office/2014/relationships/chartEx" Target="../charts/chartEx3.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tiff"/><Relationship Id="rId3" Type="http://schemas.microsoft.com/office/2007/relationships/media" Target="../media/media4.mp3"/><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slideLayout" Target="../slideLayouts/slideLayout2.xml"/><Relationship Id="rId10" Type="http://schemas.openxmlformats.org/officeDocument/2006/relationships/image" Target="../media/image57.tiff"/><Relationship Id="rId4" Type="http://schemas.openxmlformats.org/officeDocument/2006/relationships/audio" Target="../media/media4.mp3"/><Relationship Id="rId9" Type="http://schemas.openxmlformats.org/officeDocument/2006/relationships/image" Target="../media/image56.tiff"/></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0.png"/><Relationship Id="rId12"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11" Type="http://schemas.openxmlformats.org/officeDocument/2006/relationships/image" Target="../media/image64.png"/><Relationship Id="rId5" Type="http://schemas.openxmlformats.org/officeDocument/2006/relationships/image" Target="../media/image5.png"/><Relationship Id="rId10" Type="http://schemas.openxmlformats.org/officeDocument/2006/relationships/image" Target="../media/image63.tiff"/><Relationship Id="rId4" Type="http://schemas.openxmlformats.org/officeDocument/2006/relationships/image" Target="../media/image4.png"/><Relationship Id="rId9" Type="http://schemas.openxmlformats.org/officeDocument/2006/relationships/image" Target="../media/image62.tiff"/></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7.mp3"/><Relationship Id="rId7" Type="http://schemas.openxmlformats.org/officeDocument/2006/relationships/image" Target="../media/image67.tif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6.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7.mp3"/><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tiff"/><Relationship Id="rId7" Type="http://schemas.openxmlformats.org/officeDocument/2006/relationships/image" Target="../media/image74.png"/><Relationship Id="rId12"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3.tiff"/><Relationship Id="rId11" Type="http://schemas.openxmlformats.org/officeDocument/2006/relationships/image" Target="../media/image78.tiff"/><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tiff"/></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2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14/relationships/chartEx" Target="../charts/chartEx4.xml"/><Relationship Id="rId5" Type="http://schemas.openxmlformats.org/officeDocument/2006/relationships/chart" Target="../charts/chart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5.png"/><Relationship Id="rId7"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4.png"/><Relationship Id="rId10" Type="http://schemas.openxmlformats.org/officeDocument/2006/relationships/image" Target="../media/image84.jpeg"/><Relationship Id="rId4" Type="http://schemas.openxmlformats.org/officeDocument/2006/relationships/image" Target="../media/image7.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5.png"/><Relationship Id="rId10" Type="http://schemas.openxmlformats.org/officeDocument/2006/relationships/image" Target="../media/image88.jpeg"/><Relationship Id="rId4" Type="http://schemas.openxmlformats.org/officeDocument/2006/relationships/image" Target="../media/image31.png"/><Relationship Id="rId9"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14/relationships/chartEx" Target="../charts/chartEx5.xml"/><Relationship Id="rId5" Type="http://schemas.openxmlformats.org/officeDocument/2006/relationships/chart" Target="../charts/chart10.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5.png"/><Relationship Id="rId7"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7.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00.jpeg"/><Relationship Id="rId5" Type="http://schemas.openxmlformats.org/officeDocument/2006/relationships/image" Target="../media/image96.jpeg"/><Relationship Id="rId10" Type="http://schemas.openxmlformats.org/officeDocument/2006/relationships/image" Target="../media/image99.jpeg"/><Relationship Id="rId4" Type="http://schemas.openxmlformats.org/officeDocument/2006/relationships/image" Target="../media/image95.jpe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25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14/relationships/chartEx" Target="../charts/chartEx6.xml"/><Relationship Id="rId5" Type="http://schemas.openxmlformats.org/officeDocument/2006/relationships/chart" Target="../charts/chart12.xml"/><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0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0.tiff"/><Relationship Id="rId5" Type="http://schemas.openxmlformats.org/officeDocument/2006/relationships/image" Target="../media/image7.png"/><Relationship Id="rId10" Type="http://schemas.openxmlformats.org/officeDocument/2006/relationships/image" Target="../media/image105.png"/><Relationship Id="rId4" Type="http://schemas.openxmlformats.org/officeDocument/2006/relationships/image" Target="../media/image5.pn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07.tiff"/><Relationship Id="rId13" Type="http://schemas.openxmlformats.org/officeDocument/2006/relationships/image" Target="../media/image111.tiff"/><Relationship Id="rId3" Type="http://schemas.microsoft.com/office/2007/relationships/media" Target="../media/media9.mp3"/><Relationship Id="rId7" Type="http://schemas.openxmlformats.org/officeDocument/2006/relationships/image" Target="../media/image106.tiff"/><Relationship Id="rId12"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11" Type="http://schemas.openxmlformats.org/officeDocument/2006/relationships/image" Target="../media/image110.tiff"/><Relationship Id="rId5" Type="http://schemas.openxmlformats.org/officeDocument/2006/relationships/slideLayout" Target="../slideLayouts/slideLayout2.xml"/><Relationship Id="rId10" Type="http://schemas.openxmlformats.org/officeDocument/2006/relationships/image" Target="../media/image109.tiff"/><Relationship Id="rId4" Type="http://schemas.openxmlformats.org/officeDocument/2006/relationships/audio" Target="../media/media9.mp3"/><Relationship Id="rId9" Type="http://schemas.openxmlformats.org/officeDocument/2006/relationships/image" Target="../media/image108.jpeg"/><Relationship Id="rId14" Type="http://schemas.openxmlformats.org/officeDocument/2006/relationships/image" Target="../media/image59.tiff"/></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26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14/relationships/chartEx" Target="../charts/chartEx7.xml"/><Relationship Id="rId5" Type="http://schemas.openxmlformats.org/officeDocument/2006/relationships/chart" Target="../charts/chart14.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117.jpeg"/><Relationship Id="rId4" Type="http://schemas.openxmlformats.org/officeDocument/2006/relationships/image" Target="../media/image114.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14/relationships/chartEx" Target="../charts/chartEx8.xml"/><Relationship Id="rId5" Type="http://schemas.openxmlformats.org/officeDocument/2006/relationships/chart" Target="../charts/chart16.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8" Type="http://schemas.openxmlformats.org/officeDocument/2006/relationships/hyperlink" Target="http://mass.hn/files/large/%C2%A1Compra_todo_y_gana!___Banco_Atla%CC%81ntida-1708366977.mp4" TargetMode="External"/><Relationship Id="rId3" Type="http://schemas.openxmlformats.org/officeDocument/2006/relationships/image" Target="../media/image5.png"/><Relationship Id="rId7" Type="http://schemas.openxmlformats.org/officeDocument/2006/relationships/image" Target="../media/image119.png"/><Relationship Id="rId12" Type="http://schemas.openxmlformats.org/officeDocument/2006/relationships/image" Target="../media/image12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2.png"/><Relationship Id="rId5" Type="http://schemas.openxmlformats.org/officeDocument/2006/relationships/image" Target="../media/image14.png"/><Relationship Id="rId10" Type="http://schemas.openxmlformats.org/officeDocument/2006/relationships/image" Target="../media/image121.jpeg"/><Relationship Id="rId4" Type="http://schemas.openxmlformats.org/officeDocument/2006/relationships/image" Target="../media/image7.png"/><Relationship Id="rId9" Type="http://schemas.openxmlformats.org/officeDocument/2006/relationships/image" Target="../media/image120.jpe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2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29.jpeg"/><Relationship Id="rId5" Type="http://schemas.openxmlformats.org/officeDocument/2006/relationships/image" Target="../media/image124.png"/><Relationship Id="rId10" Type="http://schemas.openxmlformats.org/officeDocument/2006/relationships/image" Target="../media/image128.jpeg"/><Relationship Id="rId4" Type="http://schemas.openxmlformats.org/officeDocument/2006/relationships/image" Target="../media/image70.tiff"/><Relationship Id="rId9"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png"/><Relationship Id="rId2" Type="http://schemas.openxmlformats.org/officeDocument/2006/relationships/audio" Target="../media/media10.mp3"/><Relationship Id="rId16" Type="http://schemas.openxmlformats.org/officeDocument/2006/relationships/image" Target="../media/image139.jpeg"/><Relationship Id="rId1" Type="http://schemas.microsoft.com/office/2007/relationships/media" Target="../media/media10.mp3"/><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34.jpeg"/><Relationship Id="rId19"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133.png"/><Relationship Id="rId14" Type="http://schemas.openxmlformats.org/officeDocument/2006/relationships/image" Target="../media/image13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png"/><Relationship Id="rId15" Type="http://schemas.openxmlformats.org/officeDocument/2006/relationships/image" Target="../media/image14.pn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170.png"/><Relationship Id="rId5" Type="http://schemas.microsoft.com/office/2014/relationships/chartEx" Target="../charts/chartEx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14.png"/><Relationship Id="rId10" Type="http://schemas.openxmlformats.org/officeDocument/2006/relationships/hyperlink" Target="http://mass.hn/files/large/405188502_730612142283274_7264315781851293293_n-1708315207.mp4" TargetMode="External"/><Relationship Id="rId4" Type="http://schemas.openxmlformats.org/officeDocument/2006/relationships/image" Target="../media/image16.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CUENTAS DE AHORRO</a:t>
            </a:r>
            <a:endParaRPr lang="en-HN" sz="3200" b="1">
              <a:solidFill>
                <a:schemeClr val="bg1"/>
              </a:solidFill>
              <a:latin typeface="Myriad Pro" panose="020B0503030403020204" pitchFamily="34" charset="0"/>
            </a:endParaRPr>
          </a:p>
        </p:txBody>
      </p:sp>
      <mc:AlternateContent xmlns:mc="http://schemas.openxmlformats.org/markup-compatibility/2006" xmlns:cx1="http://schemas.microsoft.com/office/drawing/2015/9/8/chartex">
        <mc:Choice Requires="cx1">
          <p:graphicFrame>
            <p:nvGraphicFramePr>
              <p:cNvPr id="11" name="Gráfico 10">
                <a:extLst>
                  <a:ext uri="{FF2B5EF4-FFF2-40B4-BE49-F238E27FC236}">
                    <a16:creationId xmlns:a16="http://schemas.microsoft.com/office/drawing/2014/main" id="{9B107E71-C9AA-504E-A895-0AE70BF0D4A6}"/>
                  </a:ext>
                </a:extLst>
              </p:cNvPr>
              <p:cNvGraphicFramePr/>
              <p:nvPr>
                <p:extLst>
                  <p:ext uri="{D42A27DB-BD31-4B8C-83A1-F6EECF244321}">
                    <p14:modId xmlns:p14="http://schemas.microsoft.com/office/powerpoint/2010/main" val="1885389143"/>
                  </p:ext>
                </p:extLst>
              </p:nvPr>
            </p:nvGraphicFramePr>
            <p:xfrm>
              <a:off x="204788" y="678737"/>
              <a:ext cx="5891212" cy="267810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Gráfico 10">
                <a:extLst>
                  <a:ext uri="{FF2B5EF4-FFF2-40B4-BE49-F238E27FC236}">
                    <a16:creationId xmlns:a16="http://schemas.microsoft.com/office/drawing/2014/main" id="{9B107E71-C9AA-504E-A895-0AE70BF0D4A6}"/>
                  </a:ext>
                </a:extLst>
              </p:cNvPr>
              <p:cNvPicPr>
                <a:picLocks noGrp="1" noRot="1" noChangeAspect="1" noMove="1" noResize="1" noEditPoints="1" noAdjustHandles="1" noChangeArrowheads="1" noChangeShapeType="1"/>
              </p:cNvPicPr>
              <p:nvPr/>
            </p:nvPicPr>
            <p:blipFill>
              <a:blip r:embed="rId4"/>
              <a:stretch>
                <a:fillRect/>
              </a:stretch>
            </p:blipFill>
            <p:spPr>
              <a:xfrm>
                <a:off x="204788" y="678737"/>
                <a:ext cx="5891212" cy="2678107"/>
              </a:xfrm>
              <a:prstGeom prst="rect">
                <a:avLst/>
              </a:prstGeom>
            </p:spPr>
          </p:pic>
        </mc:Fallback>
      </mc:AlternateContent>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2974838709"/>
              </p:ext>
            </p:extLst>
          </p:nvPr>
        </p:nvGraphicFramePr>
        <p:xfrm>
          <a:off x="6216472" y="677979"/>
          <a:ext cx="5891210" cy="26700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204063742"/>
              </p:ext>
            </p:extLst>
          </p:nvPr>
        </p:nvGraphicFramePr>
        <p:xfrm>
          <a:off x="204789" y="3542044"/>
          <a:ext cx="5891211" cy="2813050"/>
        </p:xfrm>
        <a:graphic>
          <a:graphicData uri="http://schemas.openxmlformats.org/drawingml/2006/chart">
            <c:chart xmlns:c="http://schemas.openxmlformats.org/drawingml/2006/chart" xmlns:r="http://schemas.openxmlformats.org/officeDocument/2006/relationships" r:id="rId6"/>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096000" y="3403143"/>
            <a:ext cx="6023257" cy="3493264"/>
          </a:xfrm>
          <a:prstGeom prst="rect">
            <a:avLst/>
          </a:prstGeom>
          <a:noFill/>
        </p:spPr>
        <p:txBody>
          <a:bodyPr wrap="square" rtlCol="0">
            <a:spAutoFit/>
          </a:bodyPr>
          <a:lstStyle/>
          <a:p>
            <a:r>
              <a:rPr lang="es-HN" sz="1100" b="1" dirty="0">
                <a:latin typeface="Helvetica Light" panose="020B0403020202020204" pitchFamily="34" charset="0"/>
              </a:rPr>
              <a:t>Atlántida</a:t>
            </a:r>
            <a:r>
              <a:rPr lang="es-HN" sz="1100" dirty="0">
                <a:latin typeface="Helvetica Light" panose="020B0403020202020204" pitchFamily="34" charset="0"/>
              </a:rPr>
              <a:t> </a:t>
            </a:r>
          </a:p>
          <a:p>
            <a:pPr marL="285750" indent="-285750">
              <a:buFont typeface="Arial" panose="020B0604020202020204" pitchFamily="34" charset="0"/>
              <a:buChar char="•"/>
            </a:pPr>
            <a:r>
              <a:rPr lang="es-HN" sz="1000" dirty="0">
                <a:latin typeface="Helvetica Light" panose="020B0403020202020204" pitchFamily="34" charset="0"/>
              </a:rPr>
              <a:t>Líder en campañas de cuentas de Ahorro con el 51% del SOI. Destaca la campaña “Me gané una casa” extendida  hasta  julio,  refuerza con testimoniales de los ganadores</a:t>
            </a:r>
          </a:p>
          <a:p>
            <a:pPr marL="285750" indent="-285750">
              <a:buFont typeface="Arial" panose="020B0604020202020204" pitchFamily="34" charset="0"/>
              <a:buChar char="•"/>
            </a:pPr>
            <a:r>
              <a:rPr lang="es-HN" sz="1000" dirty="0">
                <a:latin typeface="Helvetica Light" panose="020B0403020202020204" pitchFamily="34" charset="0"/>
              </a:rPr>
              <a:t>Para finales de año lanza su campaña “Mas fácil que decidir que ponerte” respaldada en TV  y radio  y  la campaña “Metas 2024” que apoya en radio y prensa.</a:t>
            </a:r>
          </a:p>
          <a:p>
            <a:r>
              <a:rPr lang="es-HN" sz="1000" b="1" dirty="0">
                <a:latin typeface="Helvetica Light" panose="020B0403020202020204" pitchFamily="34" charset="0"/>
              </a:rPr>
              <a:t>Ficohsa</a:t>
            </a:r>
          </a:p>
          <a:p>
            <a:pPr marL="171450" indent="-171450">
              <a:buFont typeface="Arial" panose="020B0604020202020204" pitchFamily="34" charset="0"/>
              <a:buChar char="•"/>
            </a:pPr>
            <a:r>
              <a:rPr lang="es-HN" sz="1000" dirty="0">
                <a:latin typeface="Helvetica Light" panose="020B0403020202020204" pitchFamily="34" charset="0"/>
              </a:rPr>
              <a:t>Tiene el 2do. lugar en el SOI con el 27%.  A inicios de año mantiene la campaña de FDA ‘2022 “Burzón Ganador”. A mediados de año lanza su campaña promocional “A todos nos gusta ahorrar – efectivo al instante”, y para finales de año activan la campaña “En esta navidad tus ahorros te dan mas”</a:t>
            </a:r>
          </a:p>
          <a:p>
            <a:r>
              <a:rPr lang="es-HN" sz="1000" b="1" dirty="0">
                <a:latin typeface="Helvetica Light" panose="020B0403020202020204" pitchFamily="34" charset="0"/>
              </a:rPr>
              <a:t> BAC</a:t>
            </a:r>
          </a:p>
          <a:p>
            <a:pPr marL="171450" indent="-171450">
              <a:buFont typeface="Arial" panose="020B0604020202020204" pitchFamily="34" charset="0"/>
              <a:buChar char="•"/>
            </a:pPr>
            <a:r>
              <a:rPr lang="es-HN" sz="1000" dirty="0">
                <a:latin typeface="Helvetica Light" panose="020B0403020202020204" pitchFamily="34" charset="0"/>
              </a:rPr>
              <a:t>Tiene el 16% de participación. Al igual que sus competidores, sus campañas se activan a inicios de año, mediados y finales. </a:t>
            </a:r>
          </a:p>
          <a:p>
            <a:r>
              <a:rPr lang="es-HN" sz="1000" b="1" dirty="0">
                <a:latin typeface="Helvetica Light" panose="020B0403020202020204" pitchFamily="34" charset="0"/>
              </a:rPr>
              <a:t>Azteca</a:t>
            </a:r>
          </a:p>
          <a:p>
            <a:pPr marL="171450" indent="-171450">
              <a:buFont typeface="Arial" panose="020B0604020202020204" pitchFamily="34" charset="0"/>
              <a:buChar char="•"/>
            </a:pPr>
            <a:r>
              <a:rPr lang="es-HN" sz="1000" dirty="0">
                <a:latin typeface="Helvetica Light" panose="020B0403020202020204" pitchFamily="34" charset="0"/>
              </a:rPr>
              <a:t>Tiene su campaña “Bóveda Millonaria” apoyándose en exteriores. Algunas pulicaciones en prensa con el mensaje  “La cuenta de ahorro con la mejor tasa” . Sumando cápsula sobre consejos de como ahorrar , concentradas en Azteca TV.</a:t>
            </a:r>
          </a:p>
          <a:p>
            <a:r>
              <a:rPr lang="es-HN" sz="1000" b="1" dirty="0">
                <a:latin typeface="Helvetica Light" panose="020B0403020202020204" pitchFamily="34" charset="0"/>
              </a:rPr>
              <a:t>Davidienda</a:t>
            </a:r>
          </a:p>
          <a:p>
            <a:pPr marL="171450" indent="-171450">
              <a:buFont typeface="Arial" panose="020B0604020202020204" pitchFamily="34" charset="0"/>
              <a:buChar char="•"/>
            </a:pPr>
            <a:r>
              <a:rPr lang="es-HN" sz="1000" dirty="0">
                <a:latin typeface="Helvetica Light" panose="020B0403020202020204" pitchFamily="34" charset="0"/>
              </a:rPr>
              <a:t>Campaña institucional con poca fuerza que mentiene a inicios de año “Ellos eligieron ahorrar”</a:t>
            </a:r>
          </a:p>
          <a:p>
            <a:r>
              <a:rPr lang="es-HN" sz="1000" b="1" dirty="0">
                <a:latin typeface="Helvetica Light" panose="020B0403020202020204" pitchFamily="34" charset="0"/>
              </a:rPr>
              <a:t>Banpais </a:t>
            </a:r>
          </a:p>
          <a:p>
            <a:pPr marL="171450" indent="-171450">
              <a:buFont typeface="Arial" panose="020B0604020202020204" pitchFamily="34" charset="0"/>
              <a:buChar char="•"/>
            </a:pPr>
            <a:r>
              <a:rPr lang="es-HN" sz="1000" dirty="0">
                <a:latin typeface="Helvetica Light" panose="020B0403020202020204" pitchFamily="34" charset="0"/>
              </a:rPr>
              <a:t>Campaña institucional “Abre ya tu cuenta máxima que activa a inicios y mediados de año, con montos inferiores a $15K</a:t>
            </a:r>
          </a:p>
        </p:txBody>
      </p:sp>
    </p:spTree>
    <p:extLst>
      <p:ext uri="{BB962C8B-B14F-4D97-AF65-F5344CB8AC3E}">
        <p14:creationId xmlns:p14="http://schemas.microsoft.com/office/powerpoint/2010/main" val="231737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REMESAS</a:t>
            </a:r>
            <a:endParaRPr lang="en-HN" sz="32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1158480142"/>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3857562124"/>
              </p:ext>
            </p:extLst>
          </p:nvPr>
        </p:nvGraphicFramePr>
        <p:xfrm>
          <a:off x="204789" y="3542044"/>
          <a:ext cx="5891210" cy="2813050"/>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6023257" cy="3554819"/>
          </a:xfrm>
          <a:prstGeom prst="rect">
            <a:avLst/>
          </a:prstGeom>
          <a:noFill/>
        </p:spPr>
        <p:txBody>
          <a:bodyPr wrap="square" rtlCol="0">
            <a:spAutoFit/>
          </a:bodyPr>
          <a:lstStyle/>
          <a:p>
            <a:r>
              <a:rPr lang="es-HN" sz="900" b="1" dirty="0">
                <a:latin typeface="Helvetica Light" panose="020B0403020202020204" pitchFamily="34" charset="0"/>
              </a:rPr>
              <a:t>Ficohsa</a:t>
            </a:r>
          </a:p>
          <a:p>
            <a:pPr marL="171450" indent="-171450" algn="l">
              <a:buFont typeface="Arial" panose="020B0604020202020204" pitchFamily="34" charset="0"/>
              <a:buChar char="•"/>
            </a:pPr>
            <a:r>
              <a:rPr lang="es-HN" sz="900" dirty="0">
                <a:solidFill>
                  <a:srgbClr val="0D0D0D"/>
                </a:solidFill>
                <a:latin typeface="Helvetica Light" panose="020B0403020202020204" pitchFamily="34" charset="0"/>
              </a:rPr>
              <a:t>Lidera en campañas de remsas con el 31% del SOI</a:t>
            </a:r>
          </a:p>
          <a:p>
            <a:pPr marL="171450" indent="-171450" algn="l">
              <a:buFont typeface="Arial" panose="020B0604020202020204" pitchFamily="34" charset="0"/>
              <a:buChar char="•"/>
            </a:pPr>
            <a:r>
              <a:rPr lang="es-HN" sz="900" dirty="0">
                <a:solidFill>
                  <a:srgbClr val="0D0D0D"/>
                </a:solidFill>
                <a:latin typeface="Helvetica Light" panose="020B0403020202020204" pitchFamily="34" charset="0"/>
              </a:rPr>
              <a:t>Sobresale su campaña Don Remesador que lanza en abril y extiende a mayo, previo al dia de la madre. Para finales de año tiene activa la campaña de FDA “Don Remesador se puso regalón”</a:t>
            </a:r>
            <a:endParaRPr lang="es-HN" sz="900" dirty="0">
              <a:latin typeface="Helvetica Light" panose="020B0403020202020204" pitchFamily="34" charset="0"/>
            </a:endParaRPr>
          </a:p>
          <a:p>
            <a:r>
              <a:rPr lang="es-HN" sz="900" b="1" dirty="0">
                <a:latin typeface="Helvetica Light" panose="020B0403020202020204" pitchFamily="34" charset="0"/>
              </a:rPr>
              <a:t>Atlántida</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Ocupa la 2da posición en el SOI con e 22%</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A inicios de año anuncia los ganadores de promo Visa – Ganadores Super Bowl, al que participaban por cobrar sus remesas en Bco. Atlántida. En mayo-junio ejecuta su campaña promocional del “Dia de la madres”</a:t>
            </a:r>
            <a:endParaRPr lang="es-HN" sz="900" dirty="0">
              <a:latin typeface="Helvetica Light" panose="020B0403020202020204" pitchFamily="34" charset="0"/>
            </a:endParaRPr>
          </a:p>
          <a:p>
            <a:r>
              <a:rPr lang="es-HN" sz="900" b="1" dirty="0">
                <a:latin typeface="Helvetica Light" panose="020B0403020202020204" pitchFamily="34" charset="0"/>
              </a:rPr>
              <a:t>Occiente</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Mantiene activa durante el primer semestre, con picos en febrero, mayo y junio su campaña “una remesa es mas que unos dólares” </a:t>
            </a:r>
          </a:p>
          <a:p>
            <a:r>
              <a:rPr lang="es-HN" sz="900" b="1" dirty="0">
                <a:latin typeface="Helvetica Light" panose="020B0403020202020204" pitchFamily="34" charset="0"/>
              </a:rPr>
              <a:t>Banpais </a:t>
            </a:r>
          </a:p>
          <a:p>
            <a:pPr marL="171450" indent="-171450">
              <a:buFont typeface="Arial" panose="020B0604020202020204" pitchFamily="34" charset="0"/>
              <a:buChar char="•"/>
            </a:pPr>
            <a:r>
              <a:rPr lang="es-HN" sz="900" dirty="0">
                <a:solidFill>
                  <a:srgbClr val="0D0D0D"/>
                </a:solidFill>
                <a:latin typeface="Helvetica Light" panose="020B0403020202020204" pitchFamily="34" charset="0"/>
              </a:rPr>
              <a:t>Lanza su </a:t>
            </a:r>
            <a:r>
              <a:rPr lang="es-HN" sz="900" dirty="0">
                <a:solidFill>
                  <a:srgbClr val="0D0D0D"/>
                </a:solidFill>
                <a:effectLst/>
                <a:latin typeface="Helvetica Light" panose="020B0403020202020204" pitchFamily="34" charset="0"/>
              </a:rPr>
              <a:t> campaña institucional de remesas en abril : “compartir, educar, salud, celebrar”.</a:t>
            </a:r>
          </a:p>
          <a:p>
            <a:pPr marL="171450" indent="-171450">
              <a:buFont typeface="Arial" panose="020B0604020202020204" pitchFamily="34" charset="0"/>
              <a:buChar char="•"/>
            </a:pPr>
            <a:r>
              <a:rPr lang="es-HN" sz="900" dirty="0">
                <a:solidFill>
                  <a:srgbClr val="0D0D0D"/>
                </a:solidFill>
                <a:latin typeface="Helvetica Light" panose="020B0403020202020204" pitchFamily="34" charset="0"/>
              </a:rPr>
              <a:t>En agosto se activa con campaña “a ver,  a ver, - desposito en cuenta de ahorro”, extendiéndola hasta finalizar el año</a:t>
            </a:r>
            <a:endParaRPr lang="es-HN" sz="900" dirty="0">
              <a:latin typeface="Helvetica Light" panose="020B0403020202020204" pitchFamily="34" charset="0"/>
            </a:endParaRPr>
          </a:p>
          <a:p>
            <a:r>
              <a:rPr lang="es-HN" sz="900" b="1" dirty="0">
                <a:latin typeface="Helvetica Light" panose="020B0403020202020204" pitchFamily="34" charset="0"/>
              </a:rPr>
              <a:t>BAC</a:t>
            </a:r>
          </a:p>
          <a:p>
            <a:pPr marL="171450" indent="-171450">
              <a:buFont typeface="Arial" panose="020B0604020202020204" pitchFamily="34" charset="0"/>
              <a:buChar char="•"/>
            </a:pPr>
            <a:r>
              <a:rPr lang="es-HN" sz="900" dirty="0">
                <a:latin typeface="Helvetica Light" panose="020B0403020202020204" pitchFamily="34" charset="0"/>
              </a:rPr>
              <a:t> Se lanza en agosto con campaña institucional, y en noviembre actica su promoción “viaje a Roatán”, ambas se entienden hasta diciembre.</a:t>
            </a:r>
          </a:p>
          <a:p>
            <a:r>
              <a:rPr lang="es-HN" sz="900" b="1" dirty="0">
                <a:latin typeface="Helvetica Light" panose="020B0403020202020204" pitchFamily="34" charset="0"/>
              </a:rPr>
              <a:t>Davivienda</a:t>
            </a:r>
          </a:p>
          <a:p>
            <a:pPr marL="171450" indent="-171450">
              <a:buFont typeface="Arial" panose="020B0604020202020204" pitchFamily="34" charset="0"/>
              <a:buChar char="•"/>
            </a:pPr>
            <a:r>
              <a:rPr lang="es-HN" sz="900" dirty="0">
                <a:latin typeface="Helvetica Light" panose="020B0403020202020204" pitchFamily="34" charset="0"/>
              </a:rPr>
              <a:t>El apoyo a este producto es bajo, tiene alguna actividad en mayo con su campaña del dia de las madres “Tus remesas hacen feliz a mamá” y a finales de año “mas que una remesa es recibir el amor de sus familiares en navidad”</a:t>
            </a:r>
          </a:p>
          <a:p>
            <a:r>
              <a:rPr lang="es-HN" sz="900" b="1" dirty="0">
                <a:latin typeface="Helvetica Light" panose="020B0403020202020204" pitchFamily="34" charset="0"/>
              </a:rPr>
              <a:t>Azteca</a:t>
            </a:r>
          </a:p>
          <a:p>
            <a:pPr marL="171450" indent="-171450">
              <a:buFont typeface="Arial" panose="020B0604020202020204" pitchFamily="34" charset="0"/>
              <a:buChar char="•"/>
            </a:pPr>
            <a:r>
              <a:rPr lang="es-HN" sz="900" dirty="0">
                <a:latin typeface="Helvetica Light" panose="020B0403020202020204" pitchFamily="34" charset="0"/>
              </a:rPr>
              <a:t>En enero activa con su campaña “Lucy y su familia”, y posteriormente con apoyo por dia de las madres “Remesas con cariñitos extra para mamá”</a:t>
            </a:r>
          </a:p>
        </p:txBody>
      </p:sp>
      <mc:AlternateContent xmlns:mc="http://schemas.openxmlformats.org/markup-compatibility/2006" xmlns:cx1="http://schemas.microsoft.com/office/drawing/2015/9/8/chartex">
        <mc:Choice Requires="cx1">
          <p:graphicFrame>
            <p:nvGraphicFramePr>
              <p:cNvPr id="8" name="Gráfico 7">
                <a:extLst>
                  <a:ext uri="{FF2B5EF4-FFF2-40B4-BE49-F238E27FC236}">
                    <a16:creationId xmlns:a16="http://schemas.microsoft.com/office/drawing/2014/main" id="{161DE407-A61B-2F4C-B998-1C8DCB73E5C0}"/>
                  </a:ext>
                </a:extLst>
              </p:cNvPr>
              <p:cNvGraphicFramePr/>
              <p:nvPr>
                <p:extLst>
                  <p:ext uri="{D42A27DB-BD31-4B8C-83A1-F6EECF244321}">
                    <p14:modId xmlns:p14="http://schemas.microsoft.com/office/powerpoint/2010/main" val="3838393213"/>
                  </p:ext>
                </p:extLst>
              </p:nvPr>
            </p:nvGraphicFramePr>
            <p:xfrm>
              <a:off x="204789" y="703241"/>
              <a:ext cx="5891210" cy="261522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8" name="Gráfico 7">
                <a:extLst>
                  <a:ext uri="{FF2B5EF4-FFF2-40B4-BE49-F238E27FC236}">
                    <a16:creationId xmlns:a16="http://schemas.microsoft.com/office/drawing/2014/main" id="{161DE407-A61B-2F4C-B998-1C8DCB73E5C0}"/>
                  </a:ext>
                </a:extLst>
              </p:cNvPr>
              <p:cNvPicPr>
                <a:picLocks noGrp="1" noRot="1" noChangeAspect="1" noMove="1" noResize="1" noEditPoints="1" noAdjustHandles="1" noChangeArrowheads="1" noChangeShapeType="1"/>
              </p:cNvPicPr>
              <p:nvPr/>
            </p:nvPicPr>
            <p:blipFill>
              <a:blip r:embed="rId6"/>
              <a:stretch>
                <a:fillRect/>
              </a:stretch>
            </p:blipFill>
            <p:spPr>
              <a:xfrm>
                <a:off x="204789" y="703241"/>
                <a:ext cx="5891210" cy="2615229"/>
              </a:xfrm>
              <a:prstGeom prst="rect">
                <a:avLst/>
              </a:prstGeom>
            </p:spPr>
          </p:pic>
        </mc:Fallback>
      </mc:AlternateContent>
    </p:spTree>
    <p:extLst>
      <p:ext uri="{BB962C8B-B14F-4D97-AF65-F5344CB8AC3E}">
        <p14:creationId xmlns:p14="http://schemas.microsoft.com/office/powerpoint/2010/main" val="105563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REMESAS</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148001" y="2811308"/>
            <a:ext cx="3220232" cy="400110"/>
          </a:xfrm>
          <a:prstGeom prst="rect">
            <a:avLst/>
          </a:prstGeom>
          <a:noFill/>
        </p:spPr>
        <p:txBody>
          <a:bodyPr wrap="square">
            <a:spAutoFit/>
          </a:bodyPr>
          <a:lstStyle/>
          <a:p>
            <a:pPr algn="ctr"/>
            <a:r>
              <a:rPr lang="es-HN" sz="1000" dirty="0"/>
              <a:t>https://s3.wasabisys.com/sarv-multimedia/job-video/504/50406023104120000-3254-3282.mp4</a:t>
            </a:r>
          </a:p>
        </p:txBody>
      </p:sp>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A6F7084E-8FE1-5146-8747-5A2879B7AFFE}"/>
              </a:ext>
            </a:extLst>
          </p:cNvPr>
          <p:cNvSpPr txBox="1"/>
          <p:nvPr/>
        </p:nvSpPr>
        <p:spPr>
          <a:xfrm>
            <a:off x="6730614" y="2856207"/>
            <a:ext cx="2727767" cy="400110"/>
          </a:xfrm>
          <a:prstGeom prst="rect">
            <a:avLst/>
          </a:prstGeom>
          <a:noFill/>
        </p:spPr>
        <p:txBody>
          <a:bodyPr wrap="square">
            <a:spAutoFit/>
          </a:bodyPr>
          <a:lstStyle/>
          <a:p>
            <a:r>
              <a:rPr lang="es-HN" sz="1000" dirty="0"/>
              <a:t>https://s3.wasabisys.com/sarv-multimedia/job-video/504/50413723291150000-2092-2120.mp4</a:t>
            </a:r>
          </a:p>
        </p:txBody>
      </p:sp>
      <p:sp>
        <p:nvSpPr>
          <p:cNvPr id="27" name="CuadroTexto 26">
            <a:extLst>
              <a:ext uri="{FF2B5EF4-FFF2-40B4-BE49-F238E27FC236}">
                <a16:creationId xmlns:a16="http://schemas.microsoft.com/office/drawing/2014/main" id="{0D9F42BA-0299-EC42-B1FA-F81FBB76C7DD}"/>
              </a:ext>
            </a:extLst>
          </p:cNvPr>
          <p:cNvSpPr txBox="1"/>
          <p:nvPr/>
        </p:nvSpPr>
        <p:spPr>
          <a:xfrm>
            <a:off x="3358649" y="2711395"/>
            <a:ext cx="2727767" cy="400110"/>
          </a:xfrm>
          <a:prstGeom prst="rect">
            <a:avLst/>
          </a:prstGeom>
          <a:noFill/>
        </p:spPr>
        <p:txBody>
          <a:bodyPr wrap="square">
            <a:spAutoFit/>
          </a:bodyPr>
          <a:lstStyle/>
          <a:p>
            <a:r>
              <a:rPr lang="es-HN" sz="1000" dirty="0"/>
              <a:t>https://s3.wasabisys.com/sarv-multimedia/job-audio/504/504298231031200-402-432.mp3</a:t>
            </a:r>
          </a:p>
        </p:txBody>
      </p:sp>
      <p:sp>
        <p:nvSpPr>
          <p:cNvPr id="33" name="CuadroTexto 32">
            <a:extLst>
              <a:ext uri="{FF2B5EF4-FFF2-40B4-BE49-F238E27FC236}">
                <a16:creationId xmlns:a16="http://schemas.microsoft.com/office/drawing/2014/main" id="{CCE24BE6-632F-EC4E-93F9-5E8159CC3320}"/>
              </a:ext>
            </a:extLst>
          </p:cNvPr>
          <p:cNvSpPr txBox="1"/>
          <p:nvPr/>
        </p:nvSpPr>
        <p:spPr>
          <a:xfrm>
            <a:off x="9406249" y="2817180"/>
            <a:ext cx="3115331" cy="400110"/>
          </a:xfrm>
          <a:prstGeom prst="rect">
            <a:avLst/>
          </a:prstGeom>
          <a:noFill/>
        </p:spPr>
        <p:txBody>
          <a:bodyPr wrap="square">
            <a:spAutoFit/>
          </a:bodyPr>
          <a:lstStyle/>
          <a:p>
            <a:r>
              <a:rPr lang="es-HN" sz="1000" dirty="0"/>
              <a:t>https://s3.wasabisys.com/sarv-multimedia/job-audio/504/504294232991400-1888-1917.mp3</a:t>
            </a:r>
          </a:p>
        </p:txBody>
      </p:sp>
      <p:sp>
        <p:nvSpPr>
          <p:cNvPr id="30" name="CuadroTexto 29">
            <a:extLst>
              <a:ext uri="{FF2B5EF4-FFF2-40B4-BE49-F238E27FC236}">
                <a16:creationId xmlns:a16="http://schemas.microsoft.com/office/drawing/2014/main" id="{667AD33A-87B6-5541-B014-9088FC72805D}"/>
              </a:ext>
            </a:extLst>
          </p:cNvPr>
          <p:cNvSpPr txBox="1"/>
          <p:nvPr/>
        </p:nvSpPr>
        <p:spPr>
          <a:xfrm>
            <a:off x="9724012" y="2638290"/>
            <a:ext cx="2092239"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Don Remesador se puso regalón</a:t>
            </a:r>
          </a:p>
        </p:txBody>
      </p:sp>
      <p:sp>
        <p:nvSpPr>
          <p:cNvPr id="36" name="CuadroTexto 35">
            <a:extLst>
              <a:ext uri="{FF2B5EF4-FFF2-40B4-BE49-F238E27FC236}">
                <a16:creationId xmlns:a16="http://schemas.microsoft.com/office/drawing/2014/main" id="{B25796FC-0581-F246-86E3-8AF3EB726D5D}"/>
              </a:ext>
            </a:extLst>
          </p:cNvPr>
          <p:cNvSpPr txBox="1"/>
          <p:nvPr/>
        </p:nvSpPr>
        <p:spPr>
          <a:xfrm>
            <a:off x="4118140" y="2546142"/>
            <a:ext cx="112402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Don Remesador</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7048377" y="2711395"/>
            <a:ext cx="2092239"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Don Remesador se puso regalón</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197369" y="2680433"/>
            <a:ext cx="112402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Don Remesador</a:t>
            </a:r>
          </a:p>
        </p:txBody>
      </p:sp>
      <p:pic>
        <p:nvPicPr>
          <p:cNvPr id="3" name="Imagen 2">
            <a:extLst>
              <a:ext uri="{FF2B5EF4-FFF2-40B4-BE49-F238E27FC236}">
                <a16:creationId xmlns:a16="http://schemas.microsoft.com/office/drawing/2014/main" id="{D96A344B-9CCF-2048-B4B2-A3F4A2AC22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322" y="1482115"/>
            <a:ext cx="2207662" cy="1229280"/>
          </a:xfrm>
          <a:prstGeom prst="rect">
            <a:avLst/>
          </a:prstGeom>
        </p:spPr>
      </p:pic>
      <p:pic>
        <p:nvPicPr>
          <p:cNvPr id="6" name="Imagen 5">
            <a:extLst>
              <a:ext uri="{FF2B5EF4-FFF2-40B4-BE49-F238E27FC236}">
                <a16:creationId xmlns:a16="http://schemas.microsoft.com/office/drawing/2014/main" id="{0793E9BE-9755-1746-8609-03E1D2E46A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120" y="3599852"/>
            <a:ext cx="1732128" cy="2350123"/>
          </a:xfrm>
          <a:prstGeom prst="rect">
            <a:avLst/>
          </a:prstGeom>
          <a:ln>
            <a:solidFill>
              <a:schemeClr val="bg1">
                <a:lumMod val="85000"/>
              </a:schemeClr>
            </a:solidFill>
          </a:ln>
        </p:spPr>
      </p:pic>
      <p:pic>
        <p:nvPicPr>
          <p:cNvPr id="8" name="Imagen 7">
            <a:extLst>
              <a:ext uri="{FF2B5EF4-FFF2-40B4-BE49-F238E27FC236}">
                <a16:creationId xmlns:a16="http://schemas.microsoft.com/office/drawing/2014/main" id="{D8B068AF-DAD2-D846-B198-293E7394BCA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37883" y="3599858"/>
            <a:ext cx="1732124" cy="2350118"/>
          </a:xfrm>
          <a:prstGeom prst="rect">
            <a:avLst/>
          </a:prstGeom>
          <a:ln>
            <a:solidFill>
              <a:schemeClr val="bg1">
                <a:lumMod val="85000"/>
              </a:schemeClr>
            </a:solidFill>
          </a:ln>
        </p:spPr>
      </p:pic>
      <p:pic>
        <p:nvPicPr>
          <p:cNvPr id="10" name="Imagen 9">
            <a:extLst>
              <a:ext uri="{FF2B5EF4-FFF2-40B4-BE49-F238E27FC236}">
                <a16:creationId xmlns:a16="http://schemas.microsoft.com/office/drawing/2014/main" id="{43526E3C-1D87-3B49-8FDD-F8D23AD5B9F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92619" y="1474827"/>
            <a:ext cx="2332740" cy="1236568"/>
          </a:xfrm>
          <a:prstGeom prst="rect">
            <a:avLst/>
          </a:prstGeom>
        </p:spPr>
      </p:pic>
      <p:pic>
        <p:nvPicPr>
          <p:cNvPr id="11" name="Elementos multimedia en línea 10" descr="504298231031200-402-432.mp3">
            <a:hlinkClick r:id="" action="ppaction://media"/>
            <a:extLst>
              <a:ext uri="{FF2B5EF4-FFF2-40B4-BE49-F238E27FC236}">
                <a16:creationId xmlns:a16="http://schemas.microsoft.com/office/drawing/2014/main" id="{CF70FFFD-0988-194E-BA81-8F6C78C74D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01264" y="1567818"/>
            <a:ext cx="812800" cy="812800"/>
          </a:xfrm>
          <a:prstGeom prst="rect">
            <a:avLst/>
          </a:prstGeom>
        </p:spPr>
      </p:pic>
      <p:pic>
        <p:nvPicPr>
          <p:cNvPr id="12" name="Elementos multimedia en línea 11" descr="504294232991400-1888-1917.mp3">
            <a:hlinkClick r:id="" action="ppaction://media"/>
            <a:extLst>
              <a:ext uri="{FF2B5EF4-FFF2-40B4-BE49-F238E27FC236}">
                <a16:creationId xmlns:a16="http://schemas.microsoft.com/office/drawing/2014/main" id="{FFAC5C4D-3C9C-9441-AA6D-2CAF0F6E8BB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363731" y="1661730"/>
            <a:ext cx="812800" cy="812800"/>
          </a:xfrm>
          <a:prstGeom prst="rect">
            <a:avLst/>
          </a:prstGeom>
        </p:spPr>
      </p:pic>
      <p:pic>
        <p:nvPicPr>
          <p:cNvPr id="13" name="Imagen 12">
            <a:extLst>
              <a:ext uri="{FF2B5EF4-FFF2-40B4-BE49-F238E27FC236}">
                <a16:creationId xmlns:a16="http://schemas.microsoft.com/office/drawing/2014/main" id="{9AC0DEC5-AB8F-D240-8A29-D866FA19ED0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11674" y="612792"/>
            <a:ext cx="1882588" cy="619685"/>
          </a:xfrm>
          <a:prstGeom prst="rect">
            <a:avLst/>
          </a:prstGeom>
        </p:spPr>
      </p:pic>
      <p:cxnSp>
        <p:nvCxnSpPr>
          <p:cNvPr id="22" name="Conector recto 21">
            <a:extLst>
              <a:ext uri="{FF2B5EF4-FFF2-40B4-BE49-F238E27FC236}">
                <a16:creationId xmlns:a16="http://schemas.microsoft.com/office/drawing/2014/main" id="{093A58B3-0068-334F-A216-B14CD4B167F3}"/>
              </a:ext>
            </a:extLst>
          </p:cNvPr>
          <p:cNvCxnSpPr/>
          <p:nvPr/>
        </p:nvCxnSpPr>
        <p:spPr>
          <a:xfrm>
            <a:off x="6097661" y="1232477"/>
            <a:ext cx="0" cy="52547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5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REMESAS</a:t>
            </a:r>
            <a:endParaRPr lang="en-HN" sz="3200" b="1">
              <a:solidFill>
                <a:schemeClr val="bg1"/>
              </a:solidFill>
              <a:latin typeface="Myriad Pro" panose="020B0503030403020204" pitchFamily="34" charset="0"/>
            </a:endParaRPr>
          </a:p>
        </p:txBody>
      </p:sp>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8601" b="28601"/>
          <a:stretch/>
        </p:blipFill>
        <p:spPr bwMode="auto">
          <a:xfrm>
            <a:off x="5474566"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943647" y="2811308"/>
            <a:ext cx="3220232" cy="400110"/>
          </a:xfrm>
          <a:prstGeom prst="rect">
            <a:avLst/>
          </a:prstGeom>
          <a:noFill/>
        </p:spPr>
        <p:txBody>
          <a:bodyPr wrap="square">
            <a:spAutoFit/>
          </a:bodyPr>
          <a:lstStyle/>
          <a:p>
            <a:pPr algn="ctr"/>
            <a:r>
              <a:rPr lang="es-HN" sz="1000" dirty="0"/>
              <a:t>http://mass.hn/files/large/Haz_tu_mejor_jugada_cobrando_tu_remesa_en_Banco_Atlántida-1708319880.mp4</a:t>
            </a:r>
          </a:p>
        </p:txBody>
      </p:sp>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A6F7084E-8FE1-5146-8747-5A2879B7AFFE}"/>
              </a:ext>
            </a:extLst>
          </p:cNvPr>
          <p:cNvSpPr txBox="1"/>
          <p:nvPr/>
        </p:nvSpPr>
        <p:spPr>
          <a:xfrm>
            <a:off x="4851769" y="2820648"/>
            <a:ext cx="2727767" cy="553998"/>
          </a:xfrm>
          <a:prstGeom prst="rect">
            <a:avLst/>
          </a:prstGeom>
          <a:noFill/>
        </p:spPr>
        <p:txBody>
          <a:bodyPr wrap="square">
            <a:spAutoFit/>
          </a:bodyPr>
          <a:lstStyle/>
          <a:p>
            <a:r>
              <a:rPr lang="es-HN" sz="1000" dirty="0"/>
              <a:t>https://s3.us-east-2.wasabisys.com/sarv-multimedia/job-video/504/50406123114160000-3270-3298.mp4</a:t>
            </a:r>
          </a:p>
        </p:txBody>
      </p:sp>
      <p:sp>
        <p:nvSpPr>
          <p:cNvPr id="33" name="CuadroTexto 32">
            <a:extLst>
              <a:ext uri="{FF2B5EF4-FFF2-40B4-BE49-F238E27FC236}">
                <a16:creationId xmlns:a16="http://schemas.microsoft.com/office/drawing/2014/main" id="{CCE24BE6-632F-EC4E-93F9-5E8159CC3320}"/>
              </a:ext>
            </a:extLst>
          </p:cNvPr>
          <p:cNvSpPr txBox="1"/>
          <p:nvPr/>
        </p:nvSpPr>
        <p:spPr>
          <a:xfrm>
            <a:off x="9915832" y="2807426"/>
            <a:ext cx="2328836" cy="707886"/>
          </a:xfrm>
          <a:prstGeom prst="rect">
            <a:avLst/>
          </a:prstGeom>
          <a:noFill/>
        </p:spPr>
        <p:txBody>
          <a:bodyPr wrap="square">
            <a:spAutoFit/>
          </a:bodyPr>
          <a:lstStyle/>
          <a:p>
            <a:r>
              <a:rPr lang="es-HN" sz="1000" dirty="0"/>
              <a:t>https://s3.wasabisys.com/sarv-multimedia/job-audio/504/504315231291200-670-700.mp3</a:t>
            </a:r>
          </a:p>
        </p:txBody>
      </p:sp>
      <p:sp>
        <p:nvSpPr>
          <p:cNvPr id="30" name="CuadroTexto 29">
            <a:extLst>
              <a:ext uri="{FF2B5EF4-FFF2-40B4-BE49-F238E27FC236}">
                <a16:creationId xmlns:a16="http://schemas.microsoft.com/office/drawing/2014/main" id="{667AD33A-87B6-5541-B014-9088FC72805D}"/>
              </a:ext>
            </a:extLst>
          </p:cNvPr>
          <p:cNvSpPr txBox="1"/>
          <p:nvPr/>
        </p:nvSpPr>
        <p:spPr>
          <a:xfrm>
            <a:off x="10045451" y="2631880"/>
            <a:ext cx="152477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Feliz día de las madres</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5431662" y="2662614"/>
            <a:ext cx="152477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Feliz día de las madres</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511249" y="2676073"/>
            <a:ext cx="216277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Erika Williams haz tu mejor jugada</a:t>
            </a:r>
          </a:p>
        </p:txBody>
      </p:sp>
      <p:pic>
        <p:nvPicPr>
          <p:cNvPr id="7" name="Imagen 6">
            <a:extLst>
              <a:ext uri="{FF2B5EF4-FFF2-40B4-BE49-F238E27FC236}">
                <a16:creationId xmlns:a16="http://schemas.microsoft.com/office/drawing/2014/main" id="{CC51AC1B-F1B4-5349-A934-F8C4FEE5A2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8930" y="1432030"/>
            <a:ext cx="1972010" cy="1230584"/>
          </a:xfrm>
          <a:prstGeom prst="rect">
            <a:avLst/>
          </a:prstGeom>
        </p:spPr>
      </p:pic>
      <p:pic>
        <p:nvPicPr>
          <p:cNvPr id="9" name="Imagen 8">
            <a:extLst>
              <a:ext uri="{FF2B5EF4-FFF2-40B4-BE49-F238E27FC236}">
                <a16:creationId xmlns:a16="http://schemas.microsoft.com/office/drawing/2014/main" id="{3C55286A-788E-BA4A-AD32-ED36F59936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603" y="3769916"/>
            <a:ext cx="1816385" cy="2350616"/>
          </a:xfrm>
          <a:prstGeom prst="rect">
            <a:avLst/>
          </a:prstGeom>
          <a:ln>
            <a:solidFill>
              <a:schemeClr val="accent1"/>
            </a:solidFill>
          </a:ln>
        </p:spPr>
      </p:pic>
      <p:pic>
        <p:nvPicPr>
          <p:cNvPr id="13" name="Imagen 12">
            <a:extLst>
              <a:ext uri="{FF2B5EF4-FFF2-40B4-BE49-F238E27FC236}">
                <a16:creationId xmlns:a16="http://schemas.microsoft.com/office/drawing/2014/main" id="{F316D956-50A0-5A4A-B82F-2994181C76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65294" y="3769915"/>
            <a:ext cx="1816386" cy="2350617"/>
          </a:xfrm>
          <a:prstGeom prst="rect">
            <a:avLst/>
          </a:prstGeom>
          <a:ln>
            <a:solidFill>
              <a:schemeClr val="accent1"/>
            </a:solidFill>
          </a:ln>
        </p:spPr>
      </p:pic>
      <p:pic>
        <p:nvPicPr>
          <p:cNvPr id="16" name="Imagen 15">
            <a:extLst>
              <a:ext uri="{FF2B5EF4-FFF2-40B4-BE49-F238E27FC236}">
                <a16:creationId xmlns:a16="http://schemas.microsoft.com/office/drawing/2014/main" id="{DC702191-EAFC-764A-BF1F-06333C9CCFD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83480" y="3760873"/>
            <a:ext cx="1816385" cy="2350616"/>
          </a:xfrm>
          <a:prstGeom prst="rect">
            <a:avLst/>
          </a:prstGeom>
          <a:ln>
            <a:solidFill>
              <a:schemeClr val="accent1"/>
            </a:solidFill>
          </a:ln>
        </p:spPr>
      </p:pic>
      <p:pic>
        <p:nvPicPr>
          <p:cNvPr id="18" name="Imagen 17">
            <a:extLst>
              <a:ext uri="{FF2B5EF4-FFF2-40B4-BE49-F238E27FC236}">
                <a16:creationId xmlns:a16="http://schemas.microsoft.com/office/drawing/2014/main" id="{3162B543-33F0-084C-92D6-D5374384D7F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37877" y="1400712"/>
            <a:ext cx="2202394" cy="1270334"/>
          </a:xfrm>
          <a:prstGeom prst="rect">
            <a:avLst/>
          </a:prstGeom>
        </p:spPr>
      </p:pic>
      <p:pic>
        <p:nvPicPr>
          <p:cNvPr id="19" name="Elementos multimedia en línea 18" descr="504315231291200-670-700.mp3">
            <a:hlinkClick r:id="" action="ppaction://media"/>
            <a:extLst>
              <a:ext uri="{FF2B5EF4-FFF2-40B4-BE49-F238E27FC236}">
                <a16:creationId xmlns:a16="http://schemas.microsoft.com/office/drawing/2014/main" id="{563F2298-3BC1-7449-A67E-C433442E43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66549" y="1229950"/>
            <a:ext cx="1291436" cy="1291436"/>
          </a:xfrm>
          <a:prstGeom prst="rect">
            <a:avLst/>
          </a:prstGeom>
        </p:spPr>
      </p:pic>
      <p:sp>
        <p:nvSpPr>
          <p:cNvPr id="31" name="CuadroTexto 30">
            <a:extLst>
              <a:ext uri="{FF2B5EF4-FFF2-40B4-BE49-F238E27FC236}">
                <a16:creationId xmlns:a16="http://schemas.microsoft.com/office/drawing/2014/main" id="{F46A1541-00C0-734E-B16E-D8645AA3A119}"/>
              </a:ext>
            </a:extLst>
          </p:cNvPr>
          <p:cNvSpPr txBox="1"/>
          <p:nvPr/>
        </p:nvSpPr>
        <p:spPr>
          <a:xfrm>
            <a:off x="7320281" y="2820648"/>
            <a:ext cx="2595551" cy="707886"/>
          </a:xfrm>
          <a:prstGeom prst="rect">
            <a:avLst/>
          </a:prstGeom>
          <a:noFill/>
        </p:spPr>
        <p:txBody>
          <a:bodyPr wrap="square">
            <a:spAutoFit/>
          </a:bodyPr>
          <a:lstStyle/>
          <a:p>
            <a:r>
              <a:rPr lang="es-HN" sz="1000" dirty="0"/>
              <a:t>https://s3.us-east-2.wasabisys.com/sarv-multimedia/job-video/504/50400923179160000-1286-1314.mp4</a:t>
            </a:r>
          </a:p>
        </p:txBody>
      </p:sp>
      <p:sp>
        <p:nvSpPr>
          <p:cNvPr id="32" name="CuadroTexto 31">
            <a:extLst>
              <a:ext uri="{FF2B5EF4-FFF2-40B4-BE49-F238E27FC236}">
                <a16:creationId xmlns:a16="http://schemas.microsoft.com/office/drawing/2014/main" id="{01AF0ED6-09FC-E34F-96AE-B26186547DA9}"/>
              </a:ext>
            </a:extLst>
          </p:cNvPr>
          <p:cNvSpPr txBox="1"/>
          <p:nvPr/>
        </p:nvSpPr>
        <p:spPr>
          <a:xfrm>
            <a:off x="7839498" y="2631880"/>
            <a:ext cx="163217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Feliz día de las madres 2</a:t>
            </a:r>
          </a:p>
        </p:txBody>
      </p:sp>
      <p:pic>
        <p:nvPicPr>
          <p:cNvPr id="22" name="Imagen 21">
            <a:extLst>
              <a:ext uri="{FF2B5EF4-FFF2-40B4-BE49-F238E27FC236}">
                <a16:creationId xmlns:a16="http://schemas.microsoft.com/office/drawing/2014/main" id="{3BB56107-288D-CA48-B53C-9C19AD2BBC3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67783" y="1400712"/>
            <a:ext cx="2305740" cy="1231168"/>
          </a:xfrm>
          <a:prstGeom prst="rect">
            <a:avLst/>
          </a:prstGeom>
        </p:spPr>
      </p:pic>
      <p:cxnSp>
        <p:nvCxnSpPr>
          <p:cNvPr id="3" name="Conector recto 2">
            <a:extLst>
              <a:ext uri="{FF2B5EF4-FFF2-40B4-BE49-F238E27FC236}">
                <a16:creationId xmlns:a16="http://schemas.microsoft.com/office/drawing/2014/main" id="{2241E4E1-8945-574F-BF24-B8A029925B6E}"/>
              </a:ext>
            </a:extLst>
          </p:cNvPr>
          <p:cNvCxnSpPr/>
          <p:nvPr/>
        </p:nvCxnSpPr>
        <p:spPr>
          <a:xfrm>
            <a:off x="4738253" y="1169786"/>
            <a:ext cx="0" cy="52547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09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REMESAS</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8006" y="2442867"/>
            <a:ext cx="714761" cy="71476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2148513" y="3423117"/>
            <a:ext cx="3220232" cy="400110"/>
          </a:xfrm>
          <a:prstGeom prst="rect">
            <a:avLst/>
          </a:prstGeom>
          <a:noFill/>
        </p:spPr>
        <p:txBody>
          <a:bodyPr wrap="square">
            <a:spAutoFit/>
          </a:bodyPr>
          <a:lstStyle/>
          <a:p>
            <a:pPr algn="ctr"/>
            <a:r>
              <a:rPr lang="es-HN" sz="1000" dirty="0"/>
              <a:t>https://s3.us-east-2.wasabisys.com/sarv-multimedia/job-video/504/50401123014200000-196-224.mp4</a:t>
            </a:r>
          </a:p>
        </p:txBody>
      </p:sp>
      <p:sp>
        <p:nvSpPr>
          <p:cNvPr id="21" name="CuadroTexto 20">
            <a:extLst>
              <a:ext uri="{FF2B5EF4-FFF2-40B4-BE49-F238E27FC236}">
                <a16:creationId xmlns:a16="http://schemas.microsoft.com/office/drawing/2014/main" id="{A6F7084E-8FE1-5146-8747-5A2879B7AFFE}"/>
              </a:ext>
            </a:extLst>
          </p:cNvPr>
          <p:cNvSpPr txBox="1"/>
          <p:nvPr/>
        </p:nvSpPr>
        <p:spPr>
          <a:xfrm>
            <a:off x="7256711" y="3419235"/>
            <a:ext cx="2727767" cy="553998"/>
          </a:xfrm>
          <a:prstGeom prst="rect">
            <a:avLst/>
          </a:prstGeom>
          <a:noFill/>
        </p:spPr>
        <p:txBody>
          <a:bodyPr wrap="square">
            <a:spAutoFit/>
          </a:bodyPr>
          <a:lstStyle/>
          <a:p>
            <a:r>
              <a:rPr lang="es-HN" sz="1000" dirty="0"/>
              <a:t>https://s3.us-east-2.wasabisys.com/sarv-multimedia/job-video/504/50438723094170000-962-992.mp4</a:t>
            </a:r>
          </a:p>
        </p:txBody>
      </p:sp>
      <p:sp>
        <p:nvSpPr>
          <p:cNvPr id="27" name="CuadroTexto 26">
            <a:extLst>
              <a:ext uri="{FF2B5EF4-FFF2-40B4-BE49-F238E27FC236}">
                <a16:creationId xmlns:a16="http://schemas.microsoft.com/office/drawing/2014/main" id="{0D9F42BA-0299-EC42-B1FA-F81FBB76C7DD}"/>
              </a:ext>
            </a:extLst>
          </p:cNvPr>
          <p:cNvSpPr txBox="1"/>
          <p:nvPr/>
        </p:nvSpPr>
        <p:spPr>
          <a:xfrm>
            <a:off x="2605301" y="5373838"/>
            <a:ext cx="2727767" cy="400110"/>
          </a:xfrm>
          <a:prstGeom prst="rect">
            <a:avLst/>
          </a:prstGeom>
          <a:noFill/>
        </p:spPr>
        <p:txBody>
          <a:bodyPr wrap="square">
            <a:spAutoFit/>
          </a:bodyPr>
          <a:lstStyle/>
          <a:p>
            <a:r>
              <a:rPr lang="es-HN" sz="1000" dirty="0"/>
              <a:t>https://s3.wasabisys.com/sarv-multimedia/job-audio/504/504296202720900-171-201.mp3</a:t>
            </a:r>
          </a:p>
        </p:txBody>
      </p:sp>
      <p:sp>
        <p:nvSpPr>
          <p:cNvPr id="33" name="CuadroTexto 32">
            <a:extLst>
              <a:ext uri="{FF2B5EF4-FFF2-40B4-BE49-F238E27FC236}">
                <a16:creationId xmlns:a16="http://schemas.microsoft.com/office/drawing/2014/main" id="{CCE24BE6-632F-EC4E-93F9-5E8159CC3320}"/>
              </a:ext>
            </a:extLst>
          </p:cNvPr>
          <p:cNvSpPr txBox="1"/>
          <p:nvPr/>
        </p:nvSpPr>
        <p:spPr>
          <a:xfrm>
            <a:off x="7304955" y="5387475"/>
            <a:ext cx="2679523" cy="553998"/>
          </a:xfrm>
          <a:prstGeom prst="rect">
            <a:avLst/>
          </a:prstGeom>
          <a:noFill/>
        </p:spPr>
        <p:txBody>
          <a:bodyPr wrap="square">
            <a:spAutoFit/>
          </a:bodyPr>
          <a:lstStyle/>
          <a:p>
            <a:r>
              <a:rPr lang="es-HN" sz="1000" dirty="0"/>
              <a:t>https://s3.us-east-2.wasabisys.com/sarv-multimedia/job-audio/504/504182231241500-2338-2367.mp3</a:t>
            </a:r>
          </a:p>
        </p:txBody>
      </p:sp>
      <p:sp>
        <p:nvSpPr>
          <p:cNvPr id="30" name="CuadroTexto 29">
            <a:extLst>
              <a:ext uri="{FF2B5EF4-FFF2-40B4-BE49-F238E27FC236}">
                <a16:creationId xmlns:a16="http://schemas.microsoft.com/office/drawing/2014/main" id="{667AD33A-87B6-5541-B014-9088FC72805D}"/>
              </a:ext>
            </a:extLst>
          </p:cNvPr>
          <p:cNvSpPr txBox="1"/>
          <p:nvPr/>
        </p:nvSpPr>
        <p:spPr>
          <a:xfrm>
            <a:off x="7288985" y="5151016"/>
            <a:ext cx="2379177"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Una remesa es más que unos dólares</a:t>
            </a:r>
          </a:p>
        </p:txBody>
      </p:sp>
      <p:sp>
        <p:nvSpPr>
          <p:cNvPr id="36" name="CuadroTexto 35">
            <a:extLst>
              <a:ext uri="{FF2B5EF4-FFF2-40B4-BE49-F238E27FC236}">
                <a16:creationId xmlns:a16="http://schemas.microsoft.com/office/drawing/2014/main" id="{B25796FC-0581-F246-86E3-8AF3EB726D5D}"/>
              </a:ext>
            </a:extLst>
          </p:cNvPr>
          <p:cNvSpPr txBox="1"/>
          <p:nvPr/>
        </p:nvSpPr>
        <p:spPr>
          <a:xfrm>
            <a:off x="3160395" y="5208585"/>
            <a:ext cx="133882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Una remesa es más</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7253308" y="3255143"/>
            <a:ext cx="2379177"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Una remesa es más que unos dólares</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3126632" y="3274423"/>
            <a:ext cx="133882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Una remesa es más</a:t>
            </a:r>
          </a:p>
        </p:txBody>
      </p:sp>
      <p:pic>
        <p:nvPicPr>
          <p:cNvPr id="2" name="Imagen 1">
            <a:extLst>
              <a:ext uri="{FF2B5EF4-FFF2-40B4-BE49-F238E27FC236}">
                <a16:creationId xmlns:a16="http://schemas.microsoft.com/office/drawing/2014/main" id="{31F24BA8-B720-4941-B5E9-C3CB0663DF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5685" y="628607"/>
            <a:ext cx="1991415" cy="786625"/>
          </a:xfrm>
          <a:prstGeom prst="rect">
            <a:avLst/>
          </a:prstGeom>
        </p:spPr>
      </p:pic>
      <p:pic>
        <p:nvPicPr>
          <p:cNvPr id="6" name="Imagen 5">
            <a:extLst>
              <a:ext uri="{FF2B5EF4-FFF2-40B4-BE49-F238E27FC236}">
                <a16:creationId xmlns:a16="http://schemas.microsoft.com/office/drawing/2014/main" id="{B41A67E3-D383-F946-9E65-8D0ED9233D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05302" y="2043839"/>
            <a:ext cx="2259306" cy="1199850"/>
          </a:xfrm>
          <a:prstGeom prst="rect">
            <a:avLst/>
          </a:prstGeom>
        </p:spPr>
      </p:pic>
      <p:pic>
        <p:nvPicPr>
          <p:cNvPr id="10" name="Imagen 9">
            <a:extLst>
              <a:ext uri="{FF2B5EF4-FFF2-40B4-BE49-F238E27FC236}">
                <a16:creationId xmlns:a16="http://schemas.microsoft.com/office/drawing/2014/main" id="{1AC2F947-A2A6-AA41-AA7D-E11BFC85A0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88985" y="2025171"/>
            <a:ext cx="2259305" cy="1203391"/>
          </a:xfrm>
          <a:prstGeom prst="rect">
            <a:avLst/>
          </a:prstGeom>
        </p:spPr>
      </p:pic>
      <p:pic>
        <p:nvPicPr>
          <p:cNvPr id="11" name="Elementos multimedia en línea 10" descr="504296202720900-171-201.mp3">
            <a:hlinkClick r:id="" action="ppaction://media"/>
            <a:extLst>
              <a:ext uri="{FF2B5EF4-FFF2-40B4-BE49-F238E27FC236}">
                <a16:creationId xmlns:a16="http://schemas.microsoft.com/office/drawing/2014/main" id="{C207298B-7872-5C4F-934C-3C76ADE1E2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18843" y="4121927"/>
            <a:ext cx="812800" cy="812800"/>
          </a:xfrm>
          <a:prstGeom prst="rect">
            <a:avLst/>
          </a:prstGeom>
        </p:spPr>
      </p:pic>
      <p:pic>
        <p:nvPicPr>
          <p:cNvPr id="12" name="Elementos multimedia en línea 11" descr="504182231241500-2338-2367 (1).mp3">
            <a:hlinkClick r:id="" action="ppaction://media"/>
            <a:extLst>
              <a:ext uri="{FF2B5EF4-FFF2-40B4-BE49-F238E27FC236}">
                <a16:creationId xmlns:a16="http://schemas.microsoft.com/office/drawing/2014/main" id="{1BE7B558-C49A-BD49-9866-F600D8C370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966654" y="4121927"/>
            <a:ext cx="812800" cy="812800"/>
          </a:xfrm>
          <a:prstGeom prst="rect">
            <a:avLst/>
          </a:prstGeom>
        </p:spPr>
      </p:pic>
      <p:cxnSp>
        <p:nvCxnSpPr>
          <p:cNvPr id="19" name="Conector recto 18">
            <a:extLst>
              <a:ext uri="{FF2B5EF4-FFF2-40B4-BE49-F238E27FC236}">
                <a16:creationId xmlns:a16="http://schemas.microsoft.com/office/drawing/2014/main" id="{61DEF0B3-7320-1C49-A963-98EBA6F4A41A}"/>
              </a:ext>
            </a:extLst>
          </p:cNvPr>
          <p:cNvCxnSpPr/>
          <p:nvPr/>
        </p:nvCxnSpPr>
        <p:spPr>
          <a:xfrm>
            <a:off x="6097661" y="1471330"/>
            <a:ext cx="0" cy="47770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REMESAS</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656" y="1844526"/>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1129568" y="3490155"/>
            <a:ext cx="3220232" cy="400110"/>
          </a:xfrm>
          <a:prstGeom prst="rect">
            <a:avLst/>
          </a:prstGeom>
          <a:noFill/>
        </p:spPr>
        <p:txBody>
          <a:bodyPr wrap="square">
            <a:spAutoFit/>
          </a:bodyPr>
          <a:lstStyle/>
          <a:p>
            <a:pPr algn="ctr"/>
            <a:r>
              <a:rPr lang="es-HN" sz="1000" dirty="0"/>
              <a:t>https://s3.wasabisys.com/sarv-multimedia/job-video/504/50422623065120000-216-244.mp4</a:t>
            </a:r>
          </a:p>
        </p:txBody>
      </p:sp>
      <p:sp>
        <p:nvSpPr>
          <p:cNvPr id="21" name="CuadroTexto 20">
            <a:extLst>
              <a:ext uri="{FF2B5EF4-FFF2-40B4-BE49-F238E27FC236}">
                <a16:creationId xmlns:a16="http://schemas.microsoft.com/office/drawing/2014/main" id="{A6F7084E-8FE1-5146-8747-5A2879B7AFFE}"/>
              </a:ext>
            </a:extLst>
          </p:cNvPr>
          <p:cNvSpPr txBox="1"/>
          <p:nvPr/>
        </p:nvSpPr>
        <p:spPr>
          <a:xfrm>
            <a:off x="1553953" y="5808535"/>
            <a:ext cx="2727767" cy="400110"/>
          </a:xfrm>
          <a:prstGeom prst="rect">
            <a:avLst/>
          </a:prstGeom>
          <a:noFill/>
        </p:spPr>
        <p:txBody>
          <a:bodyPr wrap="square">
            <a:spAutoFit/>
          </a:bodyPr>
          <a:lstStyle/>
          <a:p>
            <a:r>
              <a:rPr lang="es-HN" sz="1000" dirty="0"/>
              <a:t>https://s3.wasabisys.com/sarv-multimedia/job-video/504/50401123218090000-1674-1710.mp4</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2496887" y="5562314"/>
            <a:ext cx="841897"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A ver, a ver</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631243" y="3243934"/>
            <a:ext cx="221406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Compartir, educar, salud, celebrar </a:t>
            </a:r>
          </a:p>
        </p:txBody>
      </p:sp>
      <p:pic>
        <p:nvPicPr>
          <p:cNvPr id="3" name="Imagen 2">
            <a:extLst>
              <a:ext uri="{FF2B5EF4-FFF2-40B4-BE49-F238E27FC236}">
                <a16:creationId xmlns:a16="http://schemas.microsoft.com/office/drawing/2014/main" id="{0A6E1B1A-CE68-F44E-941E-A808626984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568" y="704315"/>
            <a:ext cx="1738256" cy="673148"/>
          </a:xfrm>
          <a:prstGeom prst="rect">
            <a:avLst/>
          </a:prstGeom>
        </p:spPr>
      </p:pic>
      <p:pic>
        <p:nvPicPr>
          <p:cNvPr id="8" name="Imagen 7">
            <a:extLst>
              <a:ext uri="{FF2B5EF4-FFF2-40B4-BE49-F238E27FC236}">
                <a16:creationId xmlns:a16="http://schemas.microsoft.com/office/drawing/2014/main" id="{49ED195B-AFBD-9D49-B5AC-D48A6B970F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3571" y="1704917"/>
            <a:ext cx="2883349" cy="1498336"/>
          </a:xfrm>
          <a:prstGeom prst="rect">
            <a:avLst/>
          </a:prstGeom>
        </p:spPr>
      </p:pic>
      <p:pic>
        <p:nvPicPr>
          <p:cNvPr id="13" name="Imagen 12">
            <a:extLst>
              <a:ext uri="{FF2B5EF4-FFF2-40B4-BE49-F238E27FC236}">
                <a16:creationId xmlns:a16="http://schemas.microsoft.com/office/drawing/2014/main" id="{972AE286-91FF-1440-80C3-0DA5A63DE2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2629" y="4041585"/>
            <a:ext cx="2764285" cy="1476539"/>
          </a:xfrm>
          <a:prstGeom prst="rect">
            <a:avLst/>
          </a:prstGeom>
        </p:spPr>
      </p:pic>
      <p:cxnSp>
        <p:nvCxnSpPr>
          <p:cNvPr id="12" name="Conector recto 11">
            <a:extLst>
              <a:ext uri="{FF2B5EF4-FFF2-40B4-BE49-F238E27FC236}">
                <a16:creationId xmlns:a16="http://schemas.microsoft.com/office/drawing/2014/main" id="{815E6BC3-ED21-4D40-B395-EC63D65050D5}"/>
              </a:ext>
            </a:extLst>
          </p:cNvPr>
          <p:cNvCxnSpPr/>
          <p:nvPr/>
        </p:nvCxnSpPr>
        <p:spPr>
          <a:xfrm>
            <a:off x="4349800" y="1462186"/>
            <a:ext cx="0" cy="477705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72D39661-64CE-1547-AEB2-CD95010227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6557" y="797556"/>
            <a:ext cx="2049170" cy="260108"/>
          </a:xfrm>
          <a:prstGeom prst="rect">
            <a:avLst/>
          </a:prstGeom>
        </p:spPr>
      </p:pic>
      <p:sp>
        <p:nvSpPr>
          <p:cNvPr id="16" name="CuadroTexto 15">
            <a:extLst>
              <a:ext uri="{FF2B5EF4-FFF2-40B4-BE49-F238E27FC236}">
                <a16:creationId xmlns:a16="http://schemas.microsoft.com/office/drawing/2014/main" id="{F9572689-EA51-A546-ABBB-B50F8966D63F}"/>
              </a:ext>
            </a:extLst>
          </p:cNvPr>
          <p:cNvSpPr txBox="1"/>
          <p:nvPr/>
        </p:nvSpPr>
        <p:spPr>
          <a:xfrm>
            <a:off x="4607287" y="3490155"/>
            <a:ext cx="3220232" cy="400110"/>
          </a:xfrm>
          <a:prstGeom prst="rect">
            <a:avLst/>
          </a:prstGeom>
          <a:noFill/>
        </p:spPr>
        <p:txBody>
          <a:bodyPr wrap="square">
            <a:spAutoFit/>
          </a:bodyPr>
          <a:lstStyle/>
          <a:p>
            <a:pPr algn="ctr"/>
            <a:r>
              <a:rPr lang="es-HN" sz="1000" dirty="0"/>
              <a:t>https://s3.wasabisys.com/sarv-multimedia/job-video/504/50406523130090000-2512-2540.mp4</a:t>
            </a:r>
          </a:p>
        </p:txBody>
      </p:sp>
      <p:sp>
        <p:nvSpPr>
          <p:cNvPr id="17" name="CuadroTexto 16">
            <a:extLst>
              <a:ext uri="{FF2B5EF4-FFF2-40B4-BE49-F238E27FC236}">
                <a16:creationId xmlns:a16="http://schemas.microsoft.com/office/drawing/2014/main" id="{8999A73F-B332-4C4D-87A1-7EC114E4C8E7}"/>
              </a:ext>
            </a:extLst>
          </p:cNvPr>
          <p:cNvSpPr txBox="1"/>
          <p:nvPr/>
        </p:nvSpPr>
        <p:spPr>
          <a:xfrm>
            <a:off x="5108962" y="3243934"/>
            <a:ext cx="2257349"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Tus remesas hacen feliz a mamá x2</a:t>
            </a:r>
          </a:p>
        </p:txBody>
      </p:sp>
      <p:pic>
        <p:nvPicPr>
          <p:cNvPr id="18" name="Imagen 17">
            <a:extLst>
              <a:ext uri="{FF2B5EF4-FFF2-40B4-BE49-F238E27FC236}">
                <a16:creationId xmlns:a16="http://schemas.microsoft.com/office/drawing/2014/main" id="{9FEC66AC-A510-CD49-9B1A-39061EDD58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7183" y="1691645"/>
            <a:ext cx="2746624" cy="1511608"/>
          </a:xfrm>
          <a:prstGeom prst="rect">
            <a:avLst/>
          </a:prstGeom>
        </p:spPr>
      </p:pic>
      <p:sp>
        <p:nvSpPr>
          <p:cNvPr id="19" name="CuadroTexto 18">
            <a:extLst>
              <a:ext uri="{FF2B5EF4-FFF2-40B4-BE49-F238E27FC236}">
                <a16:creationId xmlns:a16="http://schemas.microsoft.com/office/drawing/2014/main" id="{CE362584-0186-F342-B388-380F4FED6EAC}"/>
              </a:ext>
            </a:extLst>
          </p:cNvPr>
          <p:cNvSpPr txBox="1"/>
          <p:nvPr/>
        </p:nvSpPr>
        <p:spPr>
          <a:xfrm>
            <a:off x="4902342" y="5808535"/>
            <a:ext cx="2727767" cy="400110"/>
          </a:xfrm>
          <a:prstGeom prst="rect">
            <a:avLst/>
          </a:prstGeom>
          <a:noFill/>
        </p:spPr>
        <p:txBody>
          <a:bodyPr wrap="square">
            <a:spAutoFit/>
          </a:bodyPr>
          <a:lstStyle/>
          <a:p>
            <a:r>
              <a:rPr lang="es-HN" sz="1000" dirty="0"/>
              <a:t>https://s3.wasabisys.com/sarv-multimedia/job-video/504/50406523335090000-3330-3364.mp4</a:t>
            </a:r>
          </a:p>
        </p:txBody>
      </p:sp>
      <p:sp>
        <p:nvSpPr>
          <p:cNvPr id="20" name="CuadroTexto 19">
            <a:extLst>
              <a:ext uri="{FF2B5EF4-FFF2-40B4-BE49-F238E27FC236}">
                <a16:creationId xmlns:a16="http://schemas.microsoft.com/office/drawing/2014/main" id="{5244AB8B-DD90-B24B-8964-96CB3B60BC13}"/>
              </a:ext>
            </a:extLst>
          </p:cNvPr>
          <p:cNvSpPr txBox="1"/>
          <p:nvPr/>
        </p:nvSpPr>
        <p:spPr>
          <a:xfrm>
            <a:off x="4933653" y="5484737"/>
            <a:ext cx="2881738" cy="400110"/>
          </a:xfrm>
          <a:prstGeom prst="rect">
            <a:avLst/>
          </a:prstGeom>
          <a:noFill/>
        </p:spPr>
        <p:txBody>
          <a:bodyPr wrap="square" rtlCol="0">
            <a:spAutoFit/>
          </a:bodyPr>
          <a:lstStyle/>
          <a:p>
            <a:r>
              <a:rPr lang="es-HN" sz="1000" b="1" dirty="0">
                <a:solidFill>
                  <a:srgbClr val="FF0000"/>
                </a:solidFill>
                <a:latin typeface="Helvetica Light" panose="020B0403020202020204" pitchFamily="34" charset="0"/>
              </a:rPr>
              <a:t>Más que una remesa es recibir el amor de tus familiares en navidad</a:t>
            </a:r>
          </a:p>
        </p:txBody>
      </p:sp>
      <p:pic>
        <p:nvPicPr>
          <p:cNvPr id="22" name="Imagen 21">
            <a:extLst>
              <a:ext uri="{FF2B5EF4-FFF2-40B4-BE49-F238E27FC236}">
                <a16:creationId xmlns:a16="http://schemas.microsoft.com/office/drawing/2014/main" id="{AB4494EC-2D1D-EE4E-B857-AA2427174D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24984" y="3962562"/>
            <a:ext cx="2682484" cy="1503439"/>
          </a:xfrm>
          <a:prstGeom prst="rect">
            <a:avLst/>
          </a:prstGeom>
        </p:spPr>
      </p:pic>
      <p:pic>
        <p:nvPicPr>
          <p:cNvPr id="23" name="Imagen 22">
            <a:extLst>
              <a:ext uri="{FF2B5EF4-FFF2-40B4-BE49-F238E27FC236}">
                <a16:creationId xmlns:a16="http://schemas.microsoft.com/office/drawing/2014/main" id="{FC76EE28-F615-124A-AE4D-0B5A25B84C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05511" y="765271"/>
            <a:ext cx="2866121" cy="324678"/>
          </a:xfrm>
          <a:prstGeom prst="rect">
            <a:avLst/>
          </a:prstGeom>
        </p:spPr>
      </p:pic>
      <p:cxnSp>
        <p:nvCxnSpPr>
          <p:cNvPr id="24" name="Conector recto 23">
            <a:extLst>
              <a:ext uri="{FF2B5EF4-FFF2-40B4-BE49-F238E27FC236}">
                <a16:creationId xmlns:a16="http://schemas.microsoft.com/office/drawing/2014/main" id="{E605B3F4-9200-5345-B75F-A6AFE0E0C3EA}"/>
              </a:ext>
            </a:extLst>
          </p:cNvPr>
          <p:cNvCxnSpPr/>
          <p:nvPr/>
        </p:nvCxnSpPr>
        <p:spPr>
          <a:xfrm>
            <a:off x="8086648" y="1462185"/>
            <a:ext cx="0" cy="4777059"/>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F654AFB4-F207-B343-B095-2DB8CE2B369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39956" y="1676666"/>
            <a:ext cx="2656131" cy="1526587"/>
          </a:xfrm>
          <a:prstGeom prst="rect">
            <a:avLst/>
          </a:prstGeom>
        </p:spPr>
      </p:pic>
      <p:sp>
        <p:nvSpPr>
          <p:cNvPr id="26" name="CuadroTexto 25">
            <a:extLst>
              <a:ext uri="{FF2B5EF4-FFF2-40B4-BE49-F238E27FC236}">
                <a16:creationId xmlns:a16="http://schemas.microsoft.com/office/drawing/2014/main" id="{FA75C03D-8EBD-8C47-B364-B36959D42151}"/>
              </a:ext>
            </a:extLst>
          </p:cNvPr>
          <p:cNvSpPr txBox="1"/>
          <p:nvPr/>
        </p:nvSpPr>
        <p:spPr>
          <a:xfrm>
            <a:off x="8908020" y="3449474"/>
            <a:ext cx="2727767" cy="400110"/>
          </a:xfrm>
          <a:prstGeom prst="rect">
            <a:avLst/>
          </a:prstGeom>
          <a:noFill/>
        </p:spPr>
        <p:txBody>
          <a:bodyPr wrap="square">
            <a:spAutoFit/>
          </a:bodyPr>
          <a:lstStyle/>
          <a:p>
            <a:r>
              <a:rPr lang="es-HN" sz="1000" dirty="0"/>
              <a:t>https://s3.wasabisys.com/sarv-multimedia/job-video/504/50406523335090000-3330-3364.mp4</a:t>
            </a:r>
          </a:p>
        </p:txBody>
      </p:sp>
      <p:sp>
        <p:nvSpPr>
          <p:cNvPr id="27" name="CuadroTexto 26">
            <a:extLst>
              <a:ext uri="{FF2B5EF4-FFF2-40B4-BE49-F238E27FC236}">
                <a16:creationId xmlns:a16="http://schemas.microsoft.com/office/drawing/2014/main" id="{DF6E64CB-A02C-A548-8E09-0CF215AB23D8}"/>
              </a:ext>
            </a:extLst>
          </p:cNvPr>
          <p:cNvSpPr txBox="1"/>
          <p:nvPr/>
        </p:nvSpPr>
        <p:spPr>
          <a:xfrm>
            <a:off x="8945211" y="3203253"/>
            <a:ext cx="251543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Remesas con cariñitos extra para mamá</a:t>
            </a:r>
          </a:p>
        </p:txBody>
      </p:sp>
      <p:pic>
        <p:nvPicPr>
          <p:cNvPr id="28" name="Imagen 27">
            <a:extLst>
              <a:ext uri="{FF2B5EF4-FFF2-40B4-BE49-F238E27FC236}">
                <a16:creationId xmlns:a16="http://schemas.microsoft.com/office/drawing/2014/main" id="{42B6E4D6-71AA-7B4D-9007-EC685E0C90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25240" y="4095804"/>
            <a:ext cx="1471808" cy="1996925"/>
          </a:xfrm>
          <a:prstGeom prst="rect">
            <a:avLst/>
          </a:prstGeom>
          <a:ln>
            <a:solidFill>
              <a:srgbClr val="00B050"/>
            </a:solidFill>
          </a:ln>
        </p:spPr>
      </p:pic>
      <p:pic>
        <p:nvPicPr>
          <p:cNvPr id="30" name="Picture 12" descr="Servicio de entrega de prensa - Iconos gratis de web">
            <a:extLst>
              <a:ext uri="{FF2B5EF4-FFF2-40B4-BE49-F238E27FC236}">
                <a16:creationId xmlns:a16="http://schemas.microsoft.com/office/drawing/2014/main" id="{AF8FF035-5D63-C648-B3D5-FF076AD9384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17043" y="4779854"/>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Íconos de tv en SVG, PNG, AI para descargar">
            <a:extLst>
              <a:ext uri="{FF2B5EF4-FFF2-40B4-BE49-F238E27FC236}">
                <a16:creationId xmlns:a16="http://schemas.microsoft.com/office/drawing/2014/main" id="{DEB86D7A-65E5-EF4D-8848-55F7E72437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10801" y="1844526"/>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Íconos de tv en SVG, PNG, AI para descargar">
            <a:extLst>
              <a:ext uri="{FF2B5EF4-FFF2-40B4-BE49-F238E27FC236}">
                <a16:creationId xmlns:a16="http://schemas.microsoft.com/office/drawing/2014/main" id="{DA3622B5-CDAF-864D-B6F1-270C7F7095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670" y="4475765"/>
            <a:ext cx="477032" cy="47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PYME</a:t>
            </a:r>
            <a:endParaRPr lang="en-HN" sz="32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469973128"/>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3916161533"/>
              </p:ext>
            </p:extLst>
          </p:nvPr>
        </p:nvGraphicFramePr>
        <p:xfrm>
          <a:off x="204789" y="3542044"/>
          <a:ext cx="5891210" cy="3214356"/>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5891211" cy="2754600"/>
          </a:xfrm>
          <a:prstGeom prst="rect">
            <a:avLst/>
          </a:prstGeom>
          <a:noFill/>
        </p:spPr>
        <p:txBody>
          <a:bodyPr wrap="square" rtlCol="0">
            <a:spAutoFit/>
          </a:bodyPr>
          <a:lstStyle/>
          <a:p>
            <a:endParaRPr lang="es-HN" sz="1000" dirty="0">
              <a:latin typeface="Helvetica Light" panose="020B0403020202020204" pitchFamily="34" charset="0"/>
            </a:endParaRPr>
          </a:p>
          <a:p>
            <a:r>
              <a:rPr lang="es-HN" sz="1000" dirty="0">
                <a:latin typeface="Helvetica Light" panose="020B0403020202020204" pitchFamily="34" charset="0"/>
              </a:rPr>
              <a:t>Para impulsar este tipo de productos participan 3 instutciones bancarias : </a:t>
            </a:r>
          </a:p>
          <a:p>
            <a:pPr algn="l"/>
            <a:endParaRPr lang="es-HN" sz="1000" dirty="0">
              <a:latin typeface="Helvetica Light" panose="020B0403020202020204" pitchFamily="34" charset="0"/>
            </a:endParaRPr>
          </a:p>
          <a:p>
            <a:pPr algn="l"/>
            <a:r>
              <a:rPr lang="es-HN" sz="1100" b="1" i="0" dirty="0">
                <a:solidFill>
                  <a:srgbClr val="0D0D0D"/>
                </a:solidFill>
                <a:effectLst/>
                <a:latin typeface="Helvetica" pitchFamily="2" charset="0"/>
              </a:rPr>
              <a:t>Atlántida:</a:t>
            </a:r>
            <a:endParaRPr lang="es-HN" sz="1100" b="0" i="0" dirty="0">
              <a:solidFill>
                <a:srgbClr val="0D0D0D"/>
              </a:solidFill>
              <a:effectLst/>
              <a:latin typeface="Helvetica" pitchFamily="2" charset="0"/>
            </a:endParaRPr>
          </a:p>
          <a:p>
            <a:pPr marL="285750" indent="-285750">
              <a:buFont typeface="Arial" panose="020B0604020202020204" pitchFamily="34" charset="0"/>
              <a:buChar char="•"/>
            </a:pPr>
            <a:r>
              <a:rPr lang="es-HN" sz="1100" b="0" i="0" dirty="0">
                <a:solidFill>
                  <a:srgbClr val="0D0D0D"/>
                </a:solidFill>
                <a:effectLst/>
                <a:latin typeface="Helvetica" pitchFamily="2" charset="0"/>
              </a:rPr>
              <a:t>Lidera con el 63% de participación.</a:t>
            </a:r>
          </a:p>
          <a:p>
            <a:pPr marL="285750" indent="-285750">
              <a:buFont typeface="Arial" panose="020B0604020202020204" pitchFamily="34" charset="0"/>
              <a:buChar char="•"/>
            </a:pPr>
            <a:r>
              <a:rPr lang="es-HN" sz="1100" b="0" i="0" dirty="0">
                <a:solidFill>
                  <a:srgbClr val="0D0D0D"/>
                </a:solidFill>
                <a:effectLst/>
                <a:latin typeface="Helvetica" pitchFamily="2" charset="0"/>
              </a:rPr>
              <a:t>Comienza su actividad en marzo y se extiende hasta julio, manteniendo tres campañas simultáneas: "Aliadas", producto creado para mujeres PYMES, "Impulso Empresarial Atlántida" y "Nos Ponemos la Camiseta".</a:t>
            </a:r>
          </a:p>
          <a:p>
            <a:pPr marL="285750" indent="-285750">
              <a:buFont typeface="Arial" panose="020B0604020202020204" pitchFamily="34" charset="0"/>
              <a:buChar char="•"/>
            </a:pPr>
            <a:r>
              <a:rPr lang="es-HN" sz="1100" b="0" i="0" dirty="0">
                <a:solidFill>
                  <a:srgbClr val="0D0D0D"/>
                </a:solidFill>
                <a:effectLst/>
                <a:latin typeface="Helvetica" pitchFamily="2" charset="0"/>
              </a:rPr>
              <a:t>Relanzan estas campañas en octubre y las mantienen hasta diciembre.</a:t>
            </a:r>
          </a:p>
          <a:p>
            <a:r>
              <a:rPr lang="es-HN" sz="1100" b="1" i="0" dirty="0">
                <a:solidFill>
                  <a:srgbClr val="0D0D0D"/>
                </a:solidFill>
                <a:effectLst/>
                <a:latin typeface="Helvetica" pitchFamily="2" charset="0"/>
              </a:rPr>
              <a:t>Banpais:</a:t>
            </a:r>
            <a:endParaRPr lang="es-HN" sz="1100" b="0" i="0" dirty="0">
              <a:solidFill>
                <a:srgbClr val="0D0D0D"/>
              </a:solidFill>
              <a:effectLst/>
              <a:latin typeface="Helvetica" pitchFamily="2" charset="0"/>
            </a:endParaRPr>
          </a:p>
          <a:p>
            <a:pPr marL="285750" indent="-285750">
              <a:buFont typeface="Arial" panose="020B0604020202020204" pitchFamily="34" charset="0"/>
              <a:buChar char="•"/>
            </a:pPr>
            <a:r>
              <a:rPr lang="es-HN" sz="1100" b="0" i="0" dirty="0">
                <a:solidFill>
                  <a:srgbClr val="0D0D0D"/>
                </a:solidFill>
                <a:effectLst/>
                <a:latin typeface="Helvetica" pitchFamily="2" charset="0"/>
              </a:rPr>
              <a:t>Ocupa un importante 26% del SOI.</a:t>
            </a:r>
          </a:p>
          <a:p>
            <a:pPr marL="285750" indent="-285750">
              <a:buFont typeface="Arial" panose="020B0604020202020204" pitchFamily="34" charset="0"/>
              <a:buChar char="•"/>
            </a:pPr>
            <a:r>
              <a:rPr lang="es-HN" sz="1100" b="0" i="0" dirty="0">
                <a:solidFill>
                  <a:srgbClr val="0D0D0D"/>
                </a:solidFill>
                <a:effectLst/>
                <a:latin typeface="Helvetica" pitchFamily="2" charset="0"/>
              </a:rPr>
              <a:t>Mantiene activa su campaña "Si eres PYME, lo tenemos todo para tu negocio" durante todo el año.</a:t>
            </a:r>
          </a:p>
          <a:p>
            <a:pPr marL="285750" indent="-285750">
              <a:buFont typeface="Arial" panose="020B0604020202020204" pitchFamily="34" charset="0"/>
              <a:buChar char="•"/>
            </a:pPr>
            <a:r>
              <a:rPr lang="es-HN" sz="1100" b="0" i="0" dirty="0">
                <a:solidFill>
                  <a:srgbClr val="0D0D0D"/>
                </a:solidFill>
                <a:effectLst/>
                <a:latin typeface="Helvetica" pitchFamily="2" charset="0"/>
              </a:rPr>
              <a:t>Su medio principal es exteriores.</a:t>
            </a:r>
          </a:p>
          <a:p>
            <a:pPr algn="l"/>
            <a:r>
              <a:rPr lang="es-HN" sz="1100" b="1" i="0" dirty="0">
                <a:solidFill>
                  <a:srgbClr val="0D0D0D"/>
                </a:solidFill>
                <a:effectLst/>
                <a:latin typeface="Helvetica" pitchFamily="2" charset="0"/>
              </a:rPr>
              <a:t>BAC:</a:t>
            </a:r>
            <a:endParaRPr lang="es-HN" sz="1100" b="0" i="0" dirty="0">
              <a:solidFill>
                <a:srgbClr val="0D0D0D"/>
              </a:solidFill>
              <a:effectLst/>
              <a:latin typeface="Helvetica" pitchFamily="2" charset="0"/>
            </a:endParaRPr>
          </a:p>
          <a:p>
            <a:pPr marL="285750" indent="-285750">
              <a:buFont typeface="Arial" panose="020B0604020202020204" pitchFamily="34" charset="0"/>
              <a:buChar char="•"/>
            </a:pPr>
            <a:r>
              <a:rPr lang="es-HN" sz="1100" b="0" i="0" dirty="0">
                <a:solidFill>
                  <a:srgbClr val="0D0D0D"/>
                </a:solidFill>
                <a:effectLst/>
                <a:latin typeface="Helvetica" pitchFamily="2" charset="0"/>
              </a:rPr>
              <a:t>Se activa con su campaña "Historia PYMES" a partir de agosto, concentrándose en TV.</a:t>
            </a:r>
          </a:p>
        </p:txBody>
      </p:sp>
      <mc:AlternateContent xmlns:mc="http://schemas.openxmlformats.org/markup-compatibility/2006" xmlns:cx1="http://schemas.microsoft.com/office/drawing/2015/9/8/chartex">
        <mc:Choice Requires="cx1">
          <p:graphicFrame>
            <p:nvGraphicFramePr>
              <p:cNvPr id="10" name="Gráfico 9">
                <a:extLst>
                  <a:ext uri="{FF2B5EF4-FFF2-40B4-BE49-F238E27FC236}">
                    <a16:creationId xmlns:a16="http://schemas.microsoft.com/office/drawing/2014/main" id="{8959F9F3-5FD1-0A49-9C55-2BB2F87ADCBF}"/>
                  </a:ext>
                </a:extLst>
              </p:cNvPr>
              <p:cNvGraphicFramePr/>
              <p:nvPr>
                <p:extLst>
                  <p:ext uri="{D42A27DB-BD31-4B8C-83A1-F6EECF244321}">
                    <p14:modId xmlns:p14="http://schemas.microsoft.com/office/powerpoint/2010/main" val="3090055127"/>
                  </p:ext>
                </p:extLst>
              </p:nvPr>
            </p:nvGraphicFramePr>
            <p:xfrm>
              <a:off x="204788" y="653143"/>
              <a:ext cx="5818467" cy="274320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0" name="Gráfico 9">
                <a:extLst>
                  <a:ext uri="{FF2B5EF4-FFF2-40B4-BE49-F238E27FC236}">
                    <a16:creationId xmlns:a16="http://schemas.microsoft.com/office/drawing/2014/main" id="{8959F9F3-5FD1-0A49-9C55-2BB2F87ADCBF}"/>
                  </a:ext>
                </a:extLst>
              </p:cNvPr>
              <p:cNvPicPr>
                <a:picLocks noGrp="1" noRot="1" noChangeAspect="1" noMove="1" noResize="1" noEditPoints="1" noAdjustHandles="1" noChangeArrowheads="1" noChangeShapeType="1"/>
              </p:cNvPicPr>
              <p:nvPr/>
            </p:nvPicPr>
            <p:blipFill>
              <a:blip r:embed="rId7"/>
              <a:stretch>
                <a:fillRect/>
              </a:stretch>
            </p:blipFill>
            <p:spPr>
              <a:xfrm>
                <a:off x="204788" y="653143"/>
                <a:ext cx="5818467" cy="2743200"/>
              </a:xfrm>
              <a:prstGeom prst="rect">
                <a:avLst/>
              </a:prstGeom>
            </p:spPr>
          </p:pic>
        </mc:Fallback>
      </mc:AlternateContent>
    </p:spTree>
    <p:extLst>
      <p:ext uri="{BB962C8B-B14F-4D97-AF65-F5344CB8AC3E}">
        <p14:creationId xmlns:p14="http://schemas.microsoft.com/office/powerpoint/2010/main" val="58642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PYME</a:t>
            </a:r>
            <a:endParaRPr lang="en-HN" sz="3200" b="1">
              <a:solidFill>
                <a:schemeClr val="bg1"/>
              </a:solidFill>
              <a:latin typeface="Myriad Pro" panose="020B0503030403020204" pitchFamily="34" charset="0"/>
            </a:endParaRPr>
          </a:p>
        </p:txBody>
      </p:sp>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601" b="28601"/>
          <a:stretch/>
        </p:blipFill>
        <p:spPr bwMode="auto">
          <a:xfrm>
            <a:off x="5474566"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B25796FC-0581-F246-86E3-8AF3EB726D5D}"/>
              </a:ext>
            </a:extLst>
          </p:cNvPr>
          <p:cNvSpPr txBox="1"/>
          <p:nvPr/>
        </p:nvSpPr>
        <p:spPr>
          <a:xfrm>
            <a:off x="7847136" y="2631378"/>
            <a:ext cx="614271"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Aliadas</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3986771" y="2652196"/>
            <a:ext cx="168988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Nos ponemos tu camiseta</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022700" y="2667917"/>
            <a:ext cx="172515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Impulso Empresarial Pyme</a:t>
            </a:r>
          </a:p>
        </p:txBody>
      </p:sp>
      <p:pic>
        <p:nvPicPr>
          <p:cNvPr id="23" name="Picture 6" descr="Radio - Iconos gratis de tecnología">
            <a:extLst>
              <a:ext uri="{FF2B5EF4-FFF2-40B4-BE49-F238E27FC236}">
                <a16:creationId xmlns:a16="http://schemas.microsoft.com/office/drawing/2014/main" id="{EE3F6FE4-59AD-E440-ADD5-EC852B1101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1293" y="210898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C5ED614-C782-F14F-B3A6-9088F9EA49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497" y="1559175"/>
            <a:ext cx="1948289" cy="1121438"/>
          </a:xfrm>
          <a:prstGeom prst="rect">
            <a:avLst/>
          </a:prstGeom>
        </p:spPr>
      </p:pic>
      <p:sp>
        <p:nvSpPr>
          <p:cNvPr id="28" name="CuadroTexto 27">
            <a:extLst>
              <a:ext uri="{FF2B5EF4-FFF2-40B4-BE49-F238E27FC236}">
                <a16:creationId xmlns:a16="http://schemas.microsoft.com/office/drawing/2014/main" id="{790A1501-06B4-0C49-BB6D-59C6139774D9}"/>
              </a:ext>
            </a:extLst>
          </p:cNvPr>
          <p:cNvSpPr txBox="1"/>
          <p:nvPr/>
        </p:nvSpPr>
        <p:spPr>
          <a:xfrm>
            <a:off x="666109" y="2841922"/>
            <a:ext cx="2664187" cy="553998"/>
          </a:xfrm>
          <a:prstGeom prst="rect">
            <a:avLst/>
          </a:prstGeom>
          <a:noFill/>
        </p:spPr>
        <p:txBody>
          <a:bodyPr wrap="square">
            <a:spAutoFit/>
          </a:bodyPr>
          <a:lstStyle/>
          <a:p>
            <a:r>
              <a:rPr lang="es-HN" sz="1000" dirty="0"/>
              <a:t>http://mass.hn/files/large/Tarjetas_Impulso_Empresarial_Atlántida___Banco_Atlántida-1708299936.mp4</a:t>
            </a:r>
          </a:p>
        </p:txBody>
      </p:sp>
      <p:pic>
        <p:nvPicPr>
          <p:cNvPr id="9" name="Imagen 8">
            <a:extLst>
              <a:ext uri="{FF2B5EF4-FFF2-40B4-BE49-F238E27FC236}">
                <a16:creationId xmlns:a16="http://schemas.microsoft.com/office/drawing/2014/main" id="{F0D3B4E0-F016-894A-B493-DBC6F32B47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03548" y="1521778"/>
            <a:ext cx="1944975" cy="1128012"/>
          </a:xfrm>
          <a:prstGeom prst="rect">
            <a:avLst/>
          </a:prstGeom>
        </p:spPr>
      </p:pic>
      <p:sp>
        <p:nvSpPr>
          <p:cNvPr id="31" name="CuadroTexto 30">
            <a:extLst>
              <a:ext uri="{FF2B5EF4-FFF2-40B4-BE49-F238E27FC236}">
                <a16:creationId xmlns:a16="http://schemas.microsoft.com/office/drawing/2014/main" id="{03C683A9-4BA5-034F-A220-DAC7CF07BD65}"/>
              </a:ext>
            </a:extLst>
          </p:cNvPr>
          <p:cNvSpPr txBox="1"/>
          <p:nvPr/>
        </p:nvSpPr>
        <p:spPr>
          <a:xfrm>
            <a:off x="3788177" y="2841922"/>
            <a:ext cx="2782383" cy="553998"/>
          </a:xfrm>
          <a:prstGeom prst="rect">
            <a:avLst/>
          </a:prstGeom>
          <a:noFill/>
        </p:spPr>
        <p:txBody>
          <a:bodyPr wrap="square">
            <a:spAutoFit/>
          </a:bodyPr>
          <a:lstStyle/>
          <a:p>
            <a:r>
              <a:rPr lang="es-HN" sz="1000" dirty="0"/>
              <a:t>https://s3.us-east-2.wasabisys.com/sarv-multimedia/job-video/504/50428623074180000-1872-1898.mp4</a:t>
            </a:r>
          </a:p>
        </p:txBody>
      </p:sp>
      <p:pic>
        <p:nvPicPr>
          <p:cNvPr id="10242" name="Picture 2">
            <a:extLst>
              <a:ext uri="{FF2B5EF4-FFF2-40B4-BE49-F238E27FC236}">
                <a16:creationId xmlns:a16="http://schemas.microsoft.com/office/drawing/2014/main" id="{A6F3F127-C3EC-D54F-BA62-6E77C7B7132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53986" y="3612625"/>
            <a:ext cx="1894537" cy="245188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5C42B481-589A-C843-A10A-93E864E96C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72697" y="1489870"/>
            <a:ext cx="1963147" cy="1150897"/>
          </a:xfrm>
          <a:prstGeom prst="rect">
            <a:avLst/>
          </a:prstGeom>
        </p:spPr>
      </p:pic>
      <p:sp>
        <p:nvSpPr>
          <p:cNvPr id="39" name="CuadroTexto 38">
            <a:extLst>
              <a:ext uri="{FF2B5EF4-FFF2-40B4-BE49-F238E27FC236}">
                <a16:creationId xmlns:a16="http://schemas.microsoft.com/office/drawing/2014/main" id="{BFF2D092-281D-B840-8A33-400675170228}"/>
              </a:ext>
            </a:extLst>
          </p:cNvPr>
          <p:cNvSpPr txBox="1"/>
          <p:nvPr/>
        </p:nvSpPr>
        <p:spPr>
          <a:xfrm>
            <a:off x="6927693" y="2833114"/>
            <a:ext cx="2540400" cy="707886"/>
          </a:xfrm>
          <a:prstGeom prst="rect">
            <a:avLst/>
          </a:prstGeom>
          <a:noFill/>
        </p:spPr>
        <p:txBody>
          <a:bodyPr wrap="square">
            <a:spAutoFit/>
          </a:bodyPr>
          <a:lstStyle/>
          <a:p>
            <a:r>
              <a:rPr lang="es-HN" sz="1000" dirty="0"/>
              <a:t>https://s3.wasabisys.com/sarv-multimedia/job-video/504/50406523068070000-3428-3456.mp4</a:t>
            </a:r>
          </a:p>
        </p:txBody>
      </p:sp>
      <p:pic>
        <p:nvPicPr>
          <p:cNvPr id="10244" name="Picture 4">
            <a:extLst>
              <a:ext uri="{FF2B5EF4-FFF2-40B4-BE49-F238E27FC236}">
                <a16:creationId xmlns:a16="http://schemas.microsoft.com/office/drawing/2014/main" id="{6C38A209-7DE3-C44E-AC32-850BB01E4DA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966770" y="3637345"/>
            <a:ext cx="1628231" cy="220915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ector recto 39">
            <a:extLst>
              <a:ext uri="{FF2B5EF4-FFF2-40B4-BE49-F238E27FC236}">
                <a16:creationId xmlns:a16="http://schemas.microsoft.com/office/drawing/2014/main" id="{77B0ADB9-04BD-7C44-9A6C-BECFA3EDDD05}"/>
              </a:ext>
            </a:extLst>
          </p:cNvPr>
          <p:cNvCxnSpPr>
            <a:cxnSpLocks/>
          </p:cNvCxnSpPr>
          <p:nvPr/>
        </p:nvCxnSpPr>
        <p:spPr>
          <a:xfrm>
            <a:off x="3480122" y="1556902"/>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2B5EAA1C-F574-B24E-BCFA-745B453B2053}"/>
              </a:ext>
            </a:extLst>
          </p:cNvPr>
          <p:cNvCxnSpPr>
            <a:cxnSpLocks/>
          </p:cNvCxnSpPr>
          <p:nvPr/>
        </p:nvCxnSpPr>
        <p:spPr>
          <a:xfrm>
            <a:off x="6722962" y="1489870"/>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200F8FD7-2EA1-B24A-91A5-4702504F947F}"/>
              </a:ext>
            </a:extLst>
          </p:cNvPr>
          <p:cNvCxnSpPr>
            <a:cxnSpLocks/>
          </p:cNvCxnSpPr>
          <p:nvPr/>
        </p:nvCxnSpPr>
        <p:spPr>
          <a:xfrm>
            <a:off x="9573229" y="1489870"/>
            <a:ext cx="0" cy="50560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42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PYME</a:t>
            </a:r>
            <a:endParaRPr lang="en-HN" sz="3200" b="1">
              <a:solidFill>
                <a:schemeClr val="bg1"/>
              </a:solidFill>
              <a:latin typeface="Myriad Pro" panose="020B0503030403020204" pitchFamily="34" charset="0"/>
            </a:endParaRPr>
          </a:p>
        </p:txBody>
      </p:sp>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51" y="440611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ANPAIS – Banco del País">
            <a:extLst>
              <a:ext uri="{FF2B5EF4-FFF2-40B4-BE49-F238E27FC236}">
                <a16:creationId xmlns:a16="http://schemas.microsoft.com/office/drawing/2014/main" id="{4CA58513-1BFD-2A4F-8C1F-4EFAFD3913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3428" y="677990"/>
            <a:ext cx="1900052" cy="53201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33A16F4-8778-134C-8008-2444B851D4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70932" y="1414683"/>
            <a:ext cx="2148713" cy="1226557"/>
          </a:xfrm>
          <a:prstGeom prst="rect">
            <a:avLst/>
          </a:prstGeom>
        </p:spPr>
      </p:pic>
      <p:pic>
        <p:nvPicPr>
          <p:cNvPr id="24" name="Picture 8" descr="Íconos de tv en SVG, PNG, AI para descargar">
            <a:extLst>
              <a:ext uri="{FF2B5EF4-FFF2-40B4-BE49-F238E27FC236}">
                <a16:creationId xmlns:a16="http://schemas.microsoft.com/office/drawing/2014/main" id="{A78CC9CC-5882-FB4C-9079-B3083CBAB8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544"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adio - Iconos gratis de tecnología">
            <a:extLst>
              <a:ext uri="{FF2B5EF4-FFF2-40B4-BE49-F238E27FC236}">
                <a16:creationId xmlns:a16="http://schemas.microsoft.com/office/drawing/2014/main" id="{C08CDAC7-CD34-FB4C-9A7D-EF3E4B6EEB7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836" y="210898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B005BB0D-9BFF-0740-AA8C-A2FE63BBDD60}"/>
              </a:ext>
            </a:extLst>
          </p:cNvPr>
          <p:cNvSpPr txBox="1"/>
          <p:nvPr/>
        </p:nvSpPr>
        <p:spPr>
          <a:xfrm>
            <a:off x="1782991" y="2641240"/>
            <a:ext cx="1967205"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Si eres Pyme lo tenemos todo..</a:t>
            </a:r>
          </a:p>
        </p:txBody>
      </p:sp>
      <p:sp>
        <p:nvSpPr>
          <p:cNvPr id="29" name="CuadroTexto 28">
            <a:extLst>
              <a:ext uri="{FF2B5EF4-FFF2-40B4-BE49-F238E27FC236}">
                <a16:creationId xmlns:a16="http://schemas.microsoft.com/office/drawing/2014/main" id="{9E7D09D2-5D3C-384F-8536-F206E9B392F7}"/>
              </a:ext>
            </a:extLst>
          </p:cNvPr>
          <p:cNvSpPr txBox="1"/>
          <p:nvPr/>
        </p:nvSpPr>
        <p:spPr>
          <a:xfrm>
            <a:off x="1391856" y="2887461"/>
            <a:ext cx="2659283" cy="707886"/>
          </a:xfrm>
          <a:prstGeom prst="rect">
            <a:avLst/>
          </a:prstGeom>
          <a:noFill/>
        </p:spPr>
        <p:txBody>
          <a:bodyPr wrap="square">
            <a:spAutoFit/>
          </a:bodyPr>
          <a:lstStyle/>
          <a:p>
            <a:r>
              <a:rPr lang="es-HN" sz="1000" dirty="0"/>
              <a:t>https://s3.us-east-2.wasabisys.com/sarv-multimedia/job-video/504/50406523003120000-2660-2688.mp4</a:t>
            </a:r>
          </a:p>
        </p:txBody>
      </p:sp>
      <p:pic>
        <p:nvPicPr>
          <p:cNvPr id="12290" name="Picture 2">
            <a:extLst>
              <a:ext uri="{FF2B5EF4-FFF2-40B4-BE49-F238E27FC236}">
                <a16:creationId xmlns:a16="http://schemas.microsoft.com/office/drawing/2014/main" id="{57C6FE80-3AC9-E248-AF5E-2C6FFC0FD54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82991" y="4059802"/>
            <a:ext cx="1565433" cy="212395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97D04F86-8B98-4043-9709-D10A5479B65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57463" y="4059802"/>
            <a:ext cx="1673093" cy="227002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5D9F1C10-3B56-C54C-A591-31CC0BA8842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725852" y="3994897"/>
            <a:ext cx="1720930" cy="233493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ector recto 31">
            <a:extLst>
              <a:ext uri="{FF2B5EF4-FFF2-40B4-BE49-F238E27FC236}">
                <a16:creationId xmlns:a16="http://schemas.microsoft.com/office/drawing/2014/main" id="{50B3080C-1775-5043-9678-56F8AEC08D10}"/>
              </a:ext>
            </a:extLst>
          </p:cNvPr>
          <p:cNvCxnSpPr>
            <a:cxnSpLocks/>
          </p:cNvCxnSpPr>
          <p:nvPr/>
        </p:nvCxnSpPr>
        <p:spPr>
          <a:xfrm>
            <a:off x="4278776" y="1442106"/>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916E4C5A-B0B5-EB4E-8FF2-C5C6B2E0C2EB}"/>
              </a:ext>
            </a:extLst>
          </p:cNvPr>
          <p:cNvCxnSpPr>
            <a:cxnSpLocks/>
          </p:cNvCxnSpPr>
          <p:nvPr/>
        </p:nvCxnSpPr>
        <p:spPr>
          <a:xfrm>
            <a:off x="8077202" y="1442106"/>
            <a:ext cx="0" cy="50560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092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AUTOMOTRIZ</a:t>
            </a:r>
            <a:endParaRPr lang="en-HN" sz="32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193449916"/>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3281496160"/>
              </p:ext>
            </p:extLst>
          </p:nvPr>
        </p:nvGraphicFramePr>
        <p:xfrm>
          <a:off x="204789" y="3542044"/>
          <a:ext cx="5891210" cy="3214356"/>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5891211" cy="3816429"/>
          </a:xfrm>
          <a:prstGeom prst="rect">
            <a:avLst/>
          </a:prstGeom>
          <a:noFill/>
        </p:spPr>
        <p:txBody>
          <a:bodyPr wrap="square" rtlCol="0">
            <a:spAutoFit/>
          </a:bodyPr>
          <a:lstStyle/>
          <a:p>
            <a:pPr algn="l"/>
            <a:r>
              <a:rPr lang="es-HN" sz="1000" b="1" i="0" dirty="0">
                <a:solidFill>
                  <a:srgbClr val="0D0D0D"/>
                </a:solidFill>
                <a:effectLst/>
                <a:latin typeface="Helvetica" pitchFamily="2" charset="0"/>
              </a:rPr>
              <a:t>Atlántida:</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Lidera con el 83%</a:t>
            </a:r>
          </a:p>
          <a:p>
            <a:pPr marL="285750" indent="-285750">
              <a:buFont typeface="Arial" panose="020B0604020202020204" pitchFamily="34" charset="0"/>
              <a:buChar char="•"/>
            </a:pPr>
            <a:r>
              <a:rPr lang="es-HN" sz="1000" dirty="0">
                <a:solidFill>
                  <a:srgbClr val="0D0D0D"/>
                </a:solidFill>
                <a:latin typeface="Helvetica" pitchFamily="2" charset="0"/>
              </a:rPr>
              <a:t>Tiene una feria virtual a inicios de año :marzo-abril</a:t>
            </a:r>
          </a:p>
          <a:p>
            <a:pPr marL="285750" indent="-285750">
              <a:buFont typeface="Arial" panose="020B0604020202020204" pitchFamily="34" charset="0"/>
              <a:buChar char="•"/>
            </a:pPr>
            <a:r>
              <a:rPr lang="es-HN" sz="1000" b="0" i="0" dirty="0">
                <a:solidFill>
                  <a:srgbClr val="0D0D0D"/>
                </a:solidFill>
                <a:effectLst/>
                <a:latin typeface="Helvetica" pitchFamily="2" charset="0"/>
              </a:rPr>
              <a:t>Su apoyo mas fuerte está en el último trimestre del año con su actividad “Road Show Atlántida”, </a:t>
            </a:r>
          </a:p>
          <a:p>
            <a:r>
              <a:rPr lang="es-HN" sz="1000" b="1" i="0" dirty="0">
                <a:solidFill>
                  <a:srgbClr val="0D0D0D"/>
                </a:solidFill>
                <a:effectLst/>
                <a:latin typeface="Helvetica" pitchFamily="2" charset="0"/>
              </a:rPr>
              <a:t>BAC:</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dirty="0">
                <a:solidFill>
                  <a:srgbClr val="0D0D0D"/>
                </a:solidFill>
                <a:latin typeface="Helvetica" pitchFamily="2" charset="0"/>
              </a:rPr>
              <a:t>Tiene el 8% en el SOI, ocupando el segundo lugar</a:t>
            </a:r>
          </a:p>
          <a:p>
            <a:pPr marL="285750" indent="-285750">
              <a:buFont typeface="Arial" panose="020B0604020202020204" pitchFamily="34" charset="0"/>
              <a:buChar char="•"/>
            </a:pPr>
            <a:r>
              <a:rPr lang="es-HN" sz="1000" b="0" i="0" dirty="0">
                <a:solidFill>
                  <a:srgbClr val="0D0D0D"/>
                </a:solidFill>
                <a:effectLst/>
                <a:latin typeface="Helvetica" pitchFamily="2" charset="0"/>
              </a:rPr>
              <a:t>No son tan visi</a:t>
            </a:r>
            <a:r>
              <a:rPr lang="es-HN" sz="1000" dirty="0">
                <a:solidFill>
                  <a:srgbClr val="0D0D0D"/>
                </a:solidFill>
                <a:latin typeface="Helvetica" pitchFamily="2" charset="0"/>
              </a:rPr>
              <a:t>bles sus esfuerzos en el gráfico de estacionalidad por el fuerte ruido de Atlántida en el último trimestre, sin embargo podemos destacar las 3 campañas que realizó durante el año :</a:t>
            </a:r>
          </a:p>
          <a:p>
            <a:pPr marL="742950" lvl="1" indent="-285750">
              <a:buFont typeface="Arial" panose="020B0604020202020204" pitchFamily="34" charset="0"/>
              <a:buChar char="•"/>
            </a:pPr>
            <a:r>
              <a:rPr lang="es-HN" sz="1000" dirty="0">
                <a:solidFill>
                  <a:srgbClr val="0D0D0D"/>
                </a:solidFill>
                <a:latin typeface="Helvetica" pitchFamily="2" charset="0"/>
              </a:rPr>
              <a:t> Enero-febrero “Enciende tu auto nuevo”</a:t>
            </a:r>
          </a:p>
          <a:p>
            <a:pPr marL="742950" lvl="1" indent="-285750">
              <a:buFont typeface="Arial" panose="020B0604020202020204" pitchFamily="34" charset="0"/>
              <a:buChar char="•"/>
            </a:pPr>
            <a:r>
              <a:rPr lang="es-HN" sz="1000" b="0" i="0" dirty="0">
                <a:solidFill>
                  <a:srgbClr val="0D0D0D"/>
                </a:solidFill>
                <a:effectLst/>
                <a:latin typeface="Helvetica" pitchFamily="2" charset="0"/>
              </a:rPr>
              <a:t>Junio-agosto “Maneja hascia tus sueños</a:t>
            </a:r>
          </a:p>
          <a:p>
            <a:pPr marL="742950" lvl="1" indent="-285750">
              <a:buFont typeface="Arial" panose="020B0604020202020204" pitchFamily="34" charset="0"/>
              <a:buChar char="•"/>
            </a:pPr>
            <a:r>
              <a:rPr lang="es-HN" sz="1000" b="0" i="0" dirty="0">
                <a:solidFill>
                  <a:srgbClr val="0D0D0D"/>
                </a:solidFill>
                <a:effectLst/>
                <a:latin typeface="Helvetica" pitchFamily="2" charset="0"/>
              </a:rPr>
              <a:t>Diciembre : </a:t>
            </a:r>
            <a:r>
              <a:rPr lang="es-HN" sz="1000" dirty="0">
                <a:solidFill>
                  <a:srgbClr val="0D0D0D"/>
                </a:solidFill>
                <a:latin typeface="Helvetica" pitchFamily="2" charset="0"/>
              </a:rPr>
              <a:t>”Tu aventura comienza estrenando”</a:t>
            </a:r>
            <a:endParaRPr lang="es-HN" sz="1000" b="0" i="0" dirty="0">
              <a:solidFill>
                <a:srgbClr val="0D0D0D"/>
              </a:solidFill>
              <a:effectLst/>
              <a:latin typeface="Helvetica" pitchFamily="2" charset="0"/>
            </a:endParaRPr>
          </a:p>
          <a:p>
            <a:pPr algn="l"/>
            <a:r>
              <a:rPr lang="es-HN" sz="1000" b="1" i="0" dirty="0">
                <a:solidFill>
                  <a:srgbClr val="0D0D0D"/>
                </a:solidFill>
                <a:effectLst/>
                <a:latin typeface="Helvetica" pitchFamily="2" charset="0"/>
              </a:rPr>
              <a:t>Da</a:t>
            </a:r>
            <a:r>
              <a:rPr lang="es-HN" sz="1000" b="1" dirty="0">
                <a:solidFill>
                  <a:srgbClr val="0D0D0D"/>
                </a:solidFill>
                <a:latin typeface="Helvetica" pitchFamily="2" charset="0"/>
              </a:rPr>
              <a:t>vivienda :</a:t>
            </a:r>
          </a:p>
          <a:p>
            <a:pPr marL="171450" indent="-171450" algn="l">
              <a:buFont typeface="Arial" panose="020B0604020202020204" pitchFamily="34" charset="0"/>
              <a:buChar char="•"/>
            </a:pPr>
            <a:r>
              <a:rPr lang="es-HN" sz="1000" dirty="0">
                <a:solidFill>
                  <a:srgbClr val="0D0D0D"/>
                </a:solidFill>
                <a:latin typeface="Helvetica" pitchFamily="2" charset="0"/>
              </a:rPr>
              <a:t>Reprenseta el 3% de participación</a:t>
            </a:r>
          </a:p>
          <a:p>
            <a:pPr marL="171450" indent="-171450" algn="l">
              <a:buFont typeface="Arial" panose="020B0604020202020204" pitchFamily="34" charset="0"/>
              <a:buChar char="•"/>
            </a:pPr>
            <a:r>
              <a:rPr lang="es-HN" sz="1000" i="0" dirty="0">
                <a:solidFill>
                  <a:srgbClr val="0D0D0D"/>
                </a:solidFill>
                <a:effectLst/>
                <a:latin typeface="Helvetica" pitchFamily="2" charset="0"/>
              </a:rPr>
              <a:t>Activa su campaña ”Prestatón Davivienda” misma que activa en el último trimestre del año</a:t>
            </a:r>
          </a:p>
          <a:p>
            <a:pPr algn="l"/>
            <a:r>
              <a:rPr lang="es-HN" sz="1000" b="1" dirty="0">
                <a:solidFill>
                  <a:srgbClr val="0D0D0D"/>
                </a:solidFill>
                <a:latin typeface="Helvetica" pitchFamily="2" charset="0"/>
              </a:rPr>
              <a:t>Ficohsa :</a:t>
            </a:r>
          </a:p>
          <a:p>
            <a:pPr marL="171450" indent="-171450" algn="l">
              <a:buFont typeface="Arial" panose="020B0604020202020204" pitchFamily="34" charset="0"/>
              <a:buChar char="•"/>
            </a:pPr>
            <a:r>
              <a:rPr lang="es-HN" sz="1000" i="0" dirty="0">
                <a:solidFill>
                  <a:srgbClr val="0D0D0D"/>
                </a:solidFill>
                <a:effectLst/>
                <a:latin typeface="Helvetica" pitchFamily="2" charset="0"/>
              </a:rPr>
              <a:t>Tiene activa una única campaña en los dos últimos meses del año ”Auto show” misma que comunica a través de prensa, unicamente.</a:t>
            </a:r>
          </a:p>
          <a:p>
            <a:pPr algn="l"/>
            <a:r>
              <a:rPr lang="es-HN" sz="1000" b="1" i="0" dirty="0">
                <a:solidFill>
                  <a:srgbClr val="0D0D0D"/>
                </a:solidFill>
                <a:effectLst/>
                <a:latin typeface="Helvetica" pitchFamily="2" charset="0"/>
              </a:rPr>
              <a:t>Banpais</a:t>
            </a:r>
          </a:p>
          <a:p>
            <a:pPr marL="171450" indent="-171450" algn="l">
              <a:buFont typeface="Arial" panose="020B0604020202020204" pitchFamily="34" charset="0"/>
              <a:buChar char="•"/>
            </a:pPr>
            <a:r>
              <a:rPr lang="es-HN" sz="1000" dirty="0">
                <a:solidFill>
                  <a:srgbClr val="0D0D0D"/>
                </a:solidFill>
                <a:latin typeface="Helvetica" pitchFamily="2" charset="0"/>
              </a:rPr>
              <a:t>Comunicación de presencia de JAC en la feria de La Ceiba y en Campo Agas de SPS, durante los meses de mayo y junio</a:t>
            </a:r>
          </a:p>
          <a:p>
            <a:pPr marL="171450" indent="-171450" algn="l">
              <a:buFont typeface="Arial" panose="020B0604020202020204" pitchFamily="34" charset="0"/>
              <a:buChar char="•"/>
            </a:pPr>
            <a:r>
              <a:rPr lang="es-HN" sz="1000" dirty="0">
                <a:solidFill>
                  <a:srgbClr val="0D0D0D"/>
                </a:solidFill>
                <a:latin typeface="Helvetica" pitchFamily="2" charset="0"/>
              </a:rPr>
              <a:t>Campaña institucional “Compra tu vehiculo” en junio, y “nuevas Experiencias” en julio y septiemre.</a:t>
            </a:r>
          </a:p>
          <a:p>
            <a:pPr marL="171450" indent="-171450" algn="l">
              <a:buFontTx/>
              <a:buChar char="-"/>
            </a:pPr>
            <a:endParaRPr lang="es-HN" sz="1100" b="1" i="0" dirty="0">
              <a:solidFill>
                <a:srgbClr val="0D0D0D"/>
              </a:solidFill>
              <a:effectLst/>
              <a:latin typeface="Helvetica" pitchFamily="2" charset="0"/>
            </a:endParaRPr>
          </a:p>
          <a:p>
            <a:pPr algn="l"/>
            <a:endParaRPr lang="es-HN" sz="1100" b="1" i="0" dirty="0">
              <a:solidFill>
                <a:srgbClr val="0D0D0D"/>
              </a:solidFill>
              <a:effectLst/>
              <a:latin typeface="Helvetica" pitchFamily="2" charset="0"/>
            </a:endParaRPr>
          </a:p>
        </p:txBody>
      </p:sp>
      <mc:AlternateContent xmlns:mc="http://schemas.openxmlformats.org/markup-compatibility/2006" xmlns:cx1="http://schemas.microsoft.com/office/drawing/2015/9/8/chartex">
        <mc:Choice Requires="cx1">
          <p:graphicFrame>
            <p:nvGraphicFramePr>
              <p:cNvPr id="8" name="Gráfico 7">
                <a:extLst>
                  <a:ext uri="{FF2B5EF4-FFF2-40B4-BE49-F238E27FC236}">
                    <a16:creationId xmlns:a16="http://schemas.microsoft.com/office/drawing/2014/main" id="{B4F4851B-2B86-A342-9060-C526A5BA5C9C}"/>
                  </a:ext>
                </a:extLst>
              </p:cNvPr>
              <p:cNvGraphicFramePr/>
              <p:nvPr>
                <p:extLst>
                  <p:ext uri="{D42A27DB-BD31-4B8C-83A1-F6EECF244321}">
                    <p14:modId xmlns:p14="http://schemas.microsoft.com/office/powerpoint/2010/main" val="2385551520"/>
                  </p:ext>
                </p:extLst>
              </p:nvPr>
            </p:nvGraphicFramePr>
            <p:xfrm>
              <a:off x="204789" y="694773"/>
              <a:ext cx="5891210" cy="261522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8" name="Gráfico 7">
                <a:extLst>
                  <a:ext uri="{FF2B5EF4-FFF2-40B4-BE49-F238E27FC236}">
                    <a16:creationId xmlns:a16="http://schemas.microsoft.com/office/drawing/2014/main" id="{B4F4851B-2B86-A342-9060-C526A5BA5C9C}"/>
                  </a:ext>
                </a:extLst>
              </p:cNvPr>
              <p:cNvPicPr>
                <a:picLocks noGrp="1" noRot="1" noChangeAspect="1" noMove="1" noResize="1" noEditPoints="1" noAdjustHandles="1" noChangeArrowheads="1" noChangeShapeType="1"/>
              </p:cNvPicPr>
              <p:nvPr/>
            </p:nvPicPr>
            <p:blipFill>
              <a:blip r:embed="rId7"/>
              <a:stretch>
                <a:fillRect/>
              </a:stretch>
            </p:blipFill>
            <p:spPr>
              <a:xfrm>
                <a:off x="204789" y="694773"/>
                <a:ext cx="5891210" cy="2615229"/>
              </a:xfrm>
              <a:prstGeom prst="rect">
                <a:avLst/>
              </a:prstGeom>
            </p:spPr>
          </p:pic>
        </mc:Fallback>
      </mc:AlternateContent>
    </p:spTree>
    <p:extLst>
      <p:ext uri="{BB962C8B-B14F-4D97-AF65-F5344CB8AC3E}">
        <p14:creationId xmlns:p14="http://schemas.microsoft.com/office/powerpoint/2010/main" val="47464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601" b="28601"/>
          <a:stretch/>
        </p:blipFill>
        <p:spPr bwMode="auto">
          <a:xfrm>
            <a:off x="5474566"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9723"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6909"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B25796FC-0581-F246-86E3-8AF3EB726D5D}"/>
              </a:ext>
            </a:extLst>
          </p:cNvPr>
          <p:cNvSpPr txBox="1"/>
          <p:nvPr/>
        </p:nvSpPr>
        <p:spPr>
          <a:xfrm>
            <a:off x="8992892" y="2577946"/>
            <a:ext cx="138691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Atlántida Road Show</a:t>
            </a:r>
          </a:p>
        </p:txBody>
      </p:sp>
      <p:pic>
        <p:nvPicPr>
          <p:cNvPr id="13314" name="Picture 2">
            <a:extLst>
              <a:ext uri="{FF2B5EF4-FFF2-40B4-BE49-F238E27FC236}">
                <a16:creationId xmlns:a16="http://schemas.microsoft.com/office/drawing/2014/main" id="{1206D9EF-9E9F-834E-B291-86F566B3F74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32315" y="3429000"/>
            <a:ext cx="1961937" cy="253911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826E156D-1128-2548-A47D-E37B8BE75B5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2635" y="3428999"/>
            <a:ext cx="1961936" cy="253911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62200A1-FA29-ED4E-AEF6-6EDBB8BB01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3902" y="1568372"/>
            <a:ext cx="1837320" cy="1018311"/>
          </a:xfrm>
          <a:prstGeom prst="rect">
            <a:avLst/>
          </a:prstGeom>
        </p:spPr>
      </p:pic>
      <p:sp>
        <p:nvSpPr>
          <p:cNvPr id="28" name="CuadroTexto 27">
            <a:extLst>
              <a:ext uri="{FF2B5EF4-FFF2-40B4-BE49-F238E27FC236}">
                <a16:creationId xmlns:a16="http://schemas.microsoft.com/office/drawing/2014/main" id="{84A6308C-92D0-DC4A-AC2B-3CF09F032C2E}"/>
              </a:ext>
            </a:extLst>
          </p:cNvPr>
          <p:cNvSpPr txBox="1"/>
          <p:nvPr/>
        </p:nvSpPr>
        <p:spPr>
          <a:xfrm>
            <a:off x="8325361" y="2723206"/>
            <a:ext cx="2721980" cy="553998"/>
          </a:xfrm>
          <a:prstGeom prst="rect">
            <a:avLst/>
          </a:prstGeom>
          <a:noFill/>
        </p:spPr>
        <p:txBody>
          <a:bodyPr wrap="square">
            <a:spAutoFit/>
          </a:bodyPr>
          <a:lstStyle/>
          <a:p>
            <a:r>
              <a:rPr lang="es-HN" sz="1000" dirty="0"/>
              <a:t>https://s3.wasabisys.com/sarv-multimedia/job-video/504/50406523292150000-1618-1646.mp4</a:t>
            </a:r>
          </a:p>
        </p:txBody>
      </p:sp>
      <p:pic>
        <p:nvPicPr>
          <p:cNvPr id="13318" name="Picture 6">
            <a:extLst>
              <a:ext uri="{FF2B5EF4-FFF2-40B4-BE49-F238E27FC236}">
                <a16:creationId xmlns:a16="http://schemas.microsoft.com/office/drawing/2014/main" id="{A2B0982C-B84A-FA4A-9BD9-5B598396F0B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47672" y="3428999"/>
            <a:ext cx="1961936" cy="253911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1" name="Picture 6" descr="Radio - Iconos gratis de tecnología">
            <a:extLst>
              <a:ext uri="{FF2B5EF4-FFF2-40B4-BE49-F238E27FC236}">
                <a16:creationId xmlns:a16="http://schemas.microsoft.com/office/drawing/2014/main" id="{840B0ACD-B915-A64A-BC95-1B175B5DCF2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89723" y="2138109"/>
            <a:ext cx="477032" cy="4770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ector recto 31">
            <a:extLst>
              <a:ext uri="{FF2B5EF4-FFF2-40B4-BE49-F238E27FC236}">
                <a16:creationId xmlns:a16="http://schemas.microsoft.com/office/drawing/2014/main" id="{8E019613-D98A-9143-9158-0CAB003CE953}"/>
              </a:ext>
            </a:extLst>
          </p:cNvPr>
          <p:cNvCxnSpPr>
            <a:cxnSpLocks/>
          </p:cNvCxnSpPr>
          <p:nvPr/>
        </p:nvCxnSpPr>
        <p:spPr>
          <a:xfrm>
            <a:off x="4278776" y="1442106"/>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E43E4E3-763B-9E4F-BC77-B4E348F9E7C1}"/>
              </a:ext>
            </a:extLst>
          </p:cNvPr>
          <p:cNvCxnSpPr>
            <a:cxnSpLocks/>
          </p:cNvCxnSpPr>
          <p:nvPr/>
        </p:nvCxnSpPr>
        <p:spPr>
          <a:xfrm>
            <a:off x="7672087" y="1442106"/>
            <a:ext cx="0" cy="5056021"/>
          </a:xfrm>
          <a:prstGeom prst="line">
            <a:avLst/>
          </a:prstGeom>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A135DBA1-C8E9-7545-9F73-07F36E01F372}"/>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AUTOMOTRIZ</a:t>
            </a:r>
            <a:endParaRPr lang="en-HN" sz="3200" b="1">
              <a:solidFill>
                <a:schemeClr val="bg1"/>
              </a:solidFill>
              <a:latin typeface="Myriad Pro" panose="020B0503030403020204" pitchFamily="34" charset="0"/>
            </a:endParaRPr>
          </a:p>
        </p:txBody>
      </p:sp>
    </p:spTree>
    <p:extLst>
      <p:ext uri="{BB962C8B-B14F-4D97-AF65-F5344CB8AC3E}">
        <p14:creationId xmlns:p14="http://schemas.microsoft.com/office/powerpoint/2010/main" val="190151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CUENTAS DE AHORRO</a:t>
            </a:r>
            <a:endParaRPr lang="en-HN" sz="3200" b="1">
              <a:solidFill>
                <a:schemeClr val="bg1"/>
              </a:solidFill>
              <a:latin typeface="Myriad Pro" panose="020B0503030403020204" pitchFamily="34" charset="0"/>
            </a:endParaRPr>
          </a:p>
        </p:txBody>
      </p:sp>
      <p:pic>
        <p:nvPicPr>
          <p:cNvPr id="7" name="Imagen 6">
            <a:extLst>
              <a:ext uri="{FF2B5EF4-FFF2-40B4-BE49-F238E27FC236}">
                <a16:creationId xmlns:a16="http://schemas.microsoft.com/office/drawing/2014/main" id="{3BAD5B29-8790-0343-8A33-AC59F9D1A6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697" y="1575449"/>
            <a:ext cx="2127250" cy="1125320"/>
          </a:xfrm>
          <a:prstGeom prst="rect">
            <a:avLst/>
          </a:prstGeom>
        </p:spPr>
      </p:pic>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8601" b="28601"/>
          <a:stretch/>
        </p:blipFill>
        <p:spPr bwMode="auto">
          <a:xfrm>
            <a:off x="5474566"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148001" y="2811308"/>
            <a:ext cx="3220232" cy="400110"/>
          </a:xfrm>
          <a:prstGeom prst="rect">
            <a:avLst/>
          </a:prstGeom>
          <a:noFill/>
        </p:spPr>
        <p:txBody>
          <a:bodyPr wrap="square">
            <a:spAutoFit/>
          </a:bodyPr>
          <a:lstStyle/>
          <a:p>
            <a:pPr algn="ctr"/>
            <a:r>
              <a:rPr lang="es-HN" sz="1000" dirty="0"/>
              <a:t>https://s3.wasabisys.com/sarv-multimedia/job-video/504/50406523025130000-758-786.mp4</a:t>
            </a:r>
          </a:p>
        </p:txBody>
      </p:sp>
      <p:pic>
        <p:nvPicPr>
          <p:cNvPr id="4106" name="Picture 10">
            <a:extLst>
              <a:ext uri="{FF2B5EF4-FFF2-40B4-BE49-F238E27FC236}">
                <a16:creationId xmlns:a16="http://schemas.microsoft.com/office/drawing/2014/main" id="{0D239705-DB3D-1D47-B99F-D3769C4355D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697" y="3459558"/>
            <a:ext cx="1963117" cy="254064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13AB0EED-6317-3942-B227-BF2FB4D9FC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55270" y="1575449"/>
            <a:ext cx="1877430" cy="1121438"/>
          </a:xfrm>
          <a:prstGeom prst="rect">
            <a:avLst/>
          </a:prstGeom>
        </p:spPr>
      </p:pic>
      <p:sp>
        <p:nvSpPr>
          <p:cNvPr id="21" name="CuadroTexto 20">
            <a:extLst>
              <a:ext uri="{FF2B5EF4-FFF2-40B4-BE49-F238E27FC236}">
                <a16:creationId xmlns:a16="http://schemas.microsoft.com/office/drawing/2014/main" id="{A6F7084E-8FE1-5146-8747-5A2879B7AFFE}"/>
              </a:ext>
            </a:extLst>
          </p:cNvPr>
          <p:cNvSpPr txBox="1"/>
          <p:nvPr/>
        </p:nvSpPr>
        <p:spPr>
          <a:xfrm>
            <a:off x="3368233" y="2807426"/>
            <a:ext cx="2727767" cy="400110"/>
          </a:xfrm>
          <a:prstGeom prst="rect">
            <a:avLst/>
          </a:prstGeom>
          <a:noFill/>
        </p:spPr>
        <p:txBody>
          <a:bodyPr wrap="square">
            <a:spAutoFit/>
          </a:bodyPr>
          <a:lstStyle/>
          <a:p>
            <a:r>
              <a:rPr lang="es-HN" sz="1000" dirty="0"/>
              <a:t>https://s3.wasabisys.com/sarv-multimedia/job-video/504/50406023172190000-3066-3094.mp4</a:t>
            </a:r>
          </a:p>
        </p:txBody>
      </p:sp>
      <p:pic>
        <p:nvPicPr>
          <p:cNvPr id="18" name="Imagen 17">
            <a:extLst>
              <a:ext uri="{FF2B5EF4-FFF2-40B4-BE49-F238E27FC236}">
                <a16:creationId xmlns:a16="http://schemas.microsoft.com/office/drawing/2014/main" id="{D4DBA674-DAF1-1D44-965A-7CB6D7D370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55270" y="3459558"/>
            <a:ext cx="1955480" cy="2540643"/>
          </a:xfrm>
          <a:prstGeom prst="rect">
            <a:avLst/>
          </a:prstGeom>
          <a:ln>
            <a:solidFill>
              <a:schemeClr val="bg1">
                <a:lumMod val="85000"/>
              </a:schemeClr>
            </a:solidFill>
          </a:ln>
        </p:spPr>
      </p:pic>
      <p:pic>
        <p:nvPicPr>
          <p:cNvPr id="20" name="Imagen 19">
            <a:extLst>
              <a:ext uri="{FF2B5EF4-FFF2-40B4-BE49-F238E27FC236}">
                <a16:creationId xmlns:a16="http://schemas.microsoft.com/office/drawing/2014/main" id="{58F1EA06-77BE-B948-84B6-C7ED0F59A96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29023" y="1576977"/>
            <a:ext cx="1877430" cy="1088253"/>
          </a:xfrm>
          <a:prstGeom prst="rect">
            <a:avLst/>
          </a:prstGeom>
        </p:spPr>
      </p:pic>
      <p:sp>
        <p:nvSpPr>
          <p:cNvPr id="27" name="CuadroTexto 26">
            <a:extLst>
              <a:ext uri="{FF2B5EF4-FFF2-40B4-BE49-F238E27FC236}">
                <a16:creationId xmlns:a16="http://schemas.microsoft.com/office/drawing/2014/main" id="{0D9F42BA-0299-EC42-B1FA-F81FBB76C7DD}"/>
              </a:ext>
            </a:extLst>
          </p:cNvPr>
          <p:cNvSpPr txBox="1"/>
          <p:nvPr/>
        </p:nvSpPr>
        <p:spPr>
          <a:xfrm>
            <a:off x="6058194" y="2803544"/>
            <a:ext cx="2727767" cy="400110"/>
          </a:xfrm>
          <a:prstGeom prst="rect">
            <a:avLst/>
          </a:prstGeom>
          <a:noFill/>
        </p:spPr>
        <p:txBody>
          <a:bodyPr wrap="square">
            <a:spAutoFit/>
          </a:bodyPr>
          <a:lstStyle/>
          <a:p>
            <a:r>
              <a:rPr lang="es-HN" sz="1000" dirty="0"/>
              <a:t>https://s3.wasabisys.com/sarv-multimedia/job-video/504/50406023342210000-1134-1162.mp4</a:t>
            </a:r>
          </a:p>
        </p:txBody>
      </p:sp>
      <p:pic>
        <p:nvPicPr>
          <p:cNvPr id="24" name="Imagen 23">
            <a:extLst>
              <a:ext uri="{FF2B5EF4-FFF2-40B4-BE49-F238E27FC236}">
                <a16:creationId xmlns:a16="http://schemas.microsoft.com/office/drawing/2014/main" id="{18968E05-0760-4D4D-9142-BFF42EC5D1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29023" y="3459557"/>
            <a:ext cx="1971985" cy="2539115"/>
          </a:xfrm>
          <a:prstGeom prst="rect">
            <a:avLst/>
          </a:prstGeom>
        </p:spPr>
      </p:pic>
      <p:pic>
        <p:nvPicPr>
          <p:cNvPr id="26" name="Imagen 25">
            <a:extLst>
              <a:ext uri="{FF2B5EF4-FFF2-40B4-BE49-F238E27FC236}">
                <a16:creationId xmlns:a16="http://schemas.microsoft.com/office/drawing/2014/main" id="{792C5FBC-EB25-B042-98BE-C58B3D9BC5A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90004" y="3458790"/>
            <a:ext cx="1957695" cy="2539115"/>
          </a:xfrm>
          <a:prstGeom prst="rect">
            <a:avLst/>
          </a:prstGeom>
        </p:spPr>
      </p:pic>
      <p:sp>
        <p:nvSpPr>
          <p:cNvPr id="33" name="CuadroTexto 32">
            <a:extLst>
              <a:ext uri="{FF2B5EF4-FFF2-40B4-BE49-F238E27FC236}">
                <a16:creationId xmlns:a16="http://schemas.microsoft.com/office/drawing/2014/main" id="{CCE24BE6-632F-EC4E-93F9-5E8159CC3320}"/>
              </a:ext>
            </a:extLst>
          </p:cNvPr>
          <p:cNvSpPr txBox="1"/>
          <p:nvPr/>
        </p:nvSpPr>
        <p:spPr>
          <a:xfrm>
            <a:off x="9017831" y="2616775"/>
            <a:ext cx="3115331" cy="553998"/>
          </a:xfrm>
          <a:prstGeom prst="rect">
            <a:avLst/>
          </a:prstGeom>
          <a:noFill/>
        </p:spPr>
        <p:txBody>
          <a:bodyPr wrap="square">
            <a:spAutoFit/>
          </a:bodyPr>
          <a:lstStyle/>
          <a:p>
            <a:r>
              <a:rPr lang="es-HN" sz="1000" dirty="0"/>
              <a:t>https://s3.us-east-2.wasabisys.com/sarv-multimedia/job-audio/504/504174233491700-2370-2399.mp3</a:t>
            </a:r>
          </a:p>
        </p:txBody>
      </p:sp>
      <p:pic>
        <p:nvPicPr>
          <p:cNvPr id="29" name="504174233491700-2370-2399.mp3" descr="504174233491700-2370-2399.mp3">
            <a:hlinkClick r:id="" action="ppaction://media"/>
            <a:extLst>
              <a:ext uri="{FF2B5EF4-FFF2-40B4-BE49-F238E27FC236}">
                <a16:creationId xmlns:a16="http://schemas.microsoft.com/office/drawing/2014/main" id="{9A2D80D2-DB17-1A4B-8E2D-661DBF2EED7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56486" y="1659967"/>
            <a:ext cx="812800" cy="812800"/>
          </a:xfrm>
          <a:prstGeom prst="rect">
            <a:avLst/>
          </a:prstGeom>
        </p:spPr>
      </p:pic>
      <p:sp>
        <p:nvSpPr>
          <p:cNvPr id="30" name="CuadroTexto 29">
            <a:extLst>
              <a:ext uri="{FF2B5EF4-FFF2-40B4-BE49-F238E27FC236}">
                <a16:creationId xmlns:a16="http://schemas.microsoft.com/office/drawing/2014/main" id="{667AD33A-87B6-5541-B014-9088FC72805D}"/>
              </a:ext>
            </a:extLst>
          </p:cNvPr>
          <p:cNvSpPr txBox="1"/>
          <p:nvPr/>
        </p:nvSpPr>
        <p:spPr>
          <a:xfrm>
            <a:off x="9857852" y="2421661"/>
            <a:ext cx="859531"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Metas 2024</a:t>
            </a:r>
          </a:p>
        </p:txBody>
      </p:sp>
      <p:sp>
        <p:nvSpPr>
          <p:cNvPr id="36" name="CuadroTexto 35">
            <a:extLst>
              <a:ext uri="{FF2B5EF4-FFF2-40B4-BE49-F238E27FC236}">
                <a16:creationId xmlns:a16="http://schemas.microsoft.com/office/drawing/2014/main" id="{B25796FC-0581-F246-86E3-8AF3EB726D5D}"/>
              </a:ext>
            </a:extLst>
          </p:cNvPr>
          <p:cNvSpPr txBox="1"/>
          <p:nvPr/>
        </p:nvSpPr>
        <p:spPr>
          <a:xfrm>
            <a:off x="6249685" y="2658970"/>
            <a:ext cx="2056973"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Mas facil que elegir que ponerte</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3512211" y="2652196"/>
            <a:ext cx="230704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Como te cambiaría la vida ganarte…</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011126" y="2667917"/>
            <a:ext cx="154080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Ganadores sorteo casa</a:t>
            </a:r>
          </a:p>
        </p:txBody>
      </p:sp>
      <p:pic>
        <p:nvPicPr>
          <p:cNvPr id="23" name="Picture 6" descr="Radio - Iconos gratis de tecnología">
            <a:extLst>
              <a:ext uri="{FF2B5EF4-FFF2-40B4-BE49-F238E27FC236}">
                <a16:creationId xmlns:a16="http://schemas.microsoft.com/office/drawing/2014/main" id="{EE3F6FE4-59AD-E440-ADD5-EC852B11017C}"/>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31293" y="2108987"/>
            <a:ext cx="477032" cy="47703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ector recto 24">
            <a:extLst>
              <a:ext uri="{FF2B5EF4-FFF2-40B4-BE49-F238E27FC236}">
                <a16:creationId xmlns:a16="http://schemas.microsoft.com/office/drawing/2014/main" id="{F3BC788F-F299-6F4C-8D77-BDD50E812B0D}"/>
              </a:ext>
            </a:extLst>
          </p:cNvPr>
          <p:cNvCxnSpPr>
            <a:cxnSpLocks/>
          </p:cNvCxnSpPr>
          <p:nvPr/>
        </p:nvCxnSpPr>
        <p:spPr>
          <a:xfrm>
            <a:off x="3248628" y="1422544"/>
            <a:ext cx="0" cy="496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C95AC0FB-42D7-2D42-B58A-E7B3AB69B33D}"/>
              </a:ext>
            </a:extLst>
          </p:cNvPr>
          <p:cNvCxnSpPr>
            <a:cxnSpLocks/>
          </p:cNvCxnSpPr>
          <p:nvPr/>
        </p:nvCxnSpPr>
        <p:spPr>
          <a:xfrm>
            <a:off x="6054336" y="1422544"/>
            <a:ext cx="0" cy="496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386ABA29-B435-2C4E-923C-2BD689272E90}"/>
              </a:ext>
            </a:extLst>
          </p:cNvPr>
          <p:cNvCxnSpPr>
            <a:cxnSpLocks/>
          </p:cNvCxnSpPr>
          <p:nvPr/>
        </p:nvCxnSpPr>
        <p:spPr>
          <a:xfrm>
            <a:off x="8885499" y="1422544"/>
            <a:ext cx="0" cy="49672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024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308" y="3599869"/>
            <a:ext cx="477032" cy="47703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recto 33">
            <a:extLst>
              <a:ext uri="{FF2B5EF4-FFF2-40B4-BE49-F238E27FC236}">
                <a16:creationId xmlns:a16="http://schemas.microsoft.com/office/drawing/2014/main" id="{D6F27443-4D73-C84A-B23B-E9BBC34B5345}"/>
              </a:ext>
            </a:extLst>
          </p:cNvPr>
          <p:cNvCxnSpPr/>
          <p:nvPr/>
        </p:nvCxnSpPr>
        <p:spPr>
          <a:xfrm>
            <a:off x="3815788" y="935113"/>
            <a:ext cx="0" cy="5547312"/>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2" descr="Davivienda Logo | Finance logo, Vector logo, Poster template">
            <a:extLst>
              <a:ext uri="{FF2B5EF4-FFF2-40B4-BE49-F238E27FC236}">
                <a16:creationId xmlns:a16="http://schemas.microsoft.com/office/drawing/2014/main" id="{BA20C930-CA3B-184D-A49E-A9FD0BC016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2354" y="361335"/>
            <a:ext cx="1096655" cy="19935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3999BF7F-3160-E349-B81B-DD22FF5CC4C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627" y="1441326"/>
            <a:ext cx="1642212" cy="222812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B620257D-71CD-5B43-85AE-94659366277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2158" y="4076901"/>
            <a:ext cx="1633681" cy="22165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upo Financiero FICOHSA - Wikipedia, la enciclopedia libre">
            <a:extLst>
              <a:ext uri="{FF2B5EF4-FFF2-40B4-BE49-F238E27FC236}">
                <a16:creationId xmlns:a16="http://schemas.microsoft.com/office/drawing/2014/main" id="{22DA374E-8069-4B4E-9C75-5D9CAD03305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40581" y="684051"/>
            <a:ext cx="1877430" cy="6179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avivienda Logo | Finance logo, Vector logo, Poster template">
            <a:extLst>
              <a:ext uri="{FF2B5EF4-FFF2-40B4-BE49-F238E27FC236}">
                <a16:creationId xmlns:a16="http://schemas.microsoft.com/office/drawing/2014/main" id="{7192A260-34B0-4B4B-953B-46630682F09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36491" y="629604"/>
            <a:ext cx="3344572" cy="60799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5E6D7987-287F-2344-80E2-F45EED12D1A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19732" y="2730108"/>
            <a:ext cx="1712698" cy="221655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Conector recto 23">
            <a:extLst>
              <a:ext uri="{FF2B5EF4-FFF2-40B4-BE49-F238E27FC236}">
                <a16:creationId xmlns:a16="http://schemas.microsoft.com/office/drawing/2014/main" id="{19BD64F2-0321-424C-BE68-832EF4CBE713}"/>
              </a:ext>
            </a:extLst>
          </p:cNvPr>
          <p:cNvCxnSpPr/>
          <p:nvPr/>
        </p:nvCxnSpPr>
        <p:spPr>
          <a:xfrm>
            <a:off x="7845703" y="864978"/>
            <a:ext cx="0" cy="5547312"/>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4" descr="BANPAIS – Banco del País">
            <a:extLst>
              <a:ext uri="{FF2B5EF4-FFF2-40B4-BE49-F238E27FC236}">
                <a16:creationId xmlns:a16="http://schemas.microsoft.com/office/drawing/2014/main" id="{B2BB1245-AE23-DD4C-B500-4554CD43E1B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24728" y="667595"/>
            <a:ext cx="1900052" cy="53201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191759E4-50E5-5940-AD97-F70A8E5B961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77334" y="1302038"/>
            <a:ext cx="1633682" cy="221655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51319CDB-42CD-2842-A414-E972B23AFBE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077386" y="1237602"/>
            <a:ext cx="1633682" cy="2216553"/>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BEB49592-8256-3F46-BB98-8587CF7A759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917397" y="3708769"/>
            <a:ext cx="1787238" cy="2424896"/>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2DC1893C-DD97-DB4E-AC2B-F6139E1835B3}"/>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AUTOMOTRIZ</a:t>
            </a:r>
            <a:endParaRPr lang="en-HN" sz="3200" b="1">
              <a:solidFill>
                <a:schemeClr val="bg1"/>
              </a:solidFill>
              <a:latin typeface="Myriad Pro" panose="020B0503030403020204" pitchFamily="34" charset="0"/>
            </a:endParaRPr>
          </a:p>
        </p:txBody>
      </p:sp>
    </p:spTree>
    <p:extLst>
      <p:ext uri="{BB962C8B-B14F-4D97-AF65-F5344CB8AC3E}">
        <p14:creationId xmlns:p14="http://schemas.microsoft.com/office/powerpoint/2010/main" val="4048433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VIVIENDA</a:t>
            </a:r>
            <a:endParaRPr lang="en-HN" sz="32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3660499134"/>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3703227283"/>
              </p:ext>
            </p:extLst>
          </p:nvPr>
        </p:nvGraphicFramePr>
        <p:xfrm>
          <a:off x="204789" y="3542044"/>
          <a:ext cx="5891210" cy="3214356"/>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5891211" cy="3231654"/>
          </a:xfrm>
          <a:prstGeom prst="rect">
            <a:avLst/>
          </a:prstGeom>
          <a:noFill/>
        </p:spPr>
        <p:txBody>
          <a:bodyPr wrap="square" rtlCol="0">
            <a:spAutoFit/>
          </a:bodyPr>
          <a:lstStyle/>
          <a:p>
            <a:pPr algn="l"/>
            <a:r>
              <a:rPr lang="es-HN" sz="1000" b="1" dirty="0">
                <a:solidFill>
                  <a:srgbClr val="0D0D0D"/>
                </a:solidFill>
                <a:latin typeface="Helvetica" pitchFamily="2" charset="0"/>
              </a:rPr>
              <a:t>Banpais </a:t>
            </a:r>
            <a:r>
              <a:rPr lang="es-HN" sz="1000" b="1" i="0" dirty="0">
                <a:solidFill>
                  <a:srgbClr val="0D0D0D"/>
                </a:solidFill>
                <a:effectLst/>
                <a:latin typeface="Helvetica" pitchFamily="2" charset="0"/>
              </a:rPr>
              <a:t>:</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dirty="0">
                <a:solidFill>
                  <a:srgbClr val="0D0D0D"/>
                </a:solidFill>
                <a:latin typeface="Helvetica" pitchFamily="2" charset="0"/>
              </a:rPr>
              <a:t>Le corresponde el 92% de participación en el share</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Mantiene activa su campña “La llade ve tu lugar feliz, durante todo el año, refuerza en los últimos meses del año con cápsulas “Tu lugar feliz con Banpais” que se trnsmite por Canal 5 en el programa Casa y Cosas.  </a:t>
            </a:r>
          </a:p>
          <a:p>
            <a:r>
              <a:rPr lang="es-HN" sz="1000" b="1" dirty="0">
                <a:solidFill>
                  <a:srgbClr val="0D0D0D"/>
                </a:solidFill>
                <a:latin typeface="Helvetica" pitchFamily="2" charset="0"/>
              </a:rPr>
              <a:t>Davivienda</a:t>
            </a:r>
            <a:r>
              <a:rPr lang="es-HN" sz="1000" b="1" i="0" dirty="0">
                <a:solidFill>
                  <a:srgbClr val="0D0D0D"/>
                </a:solidFill>
                <a:effectLst/>
                <a:latin typeface="Helvetica" pitchFamily="2" charset="0"/>
              </a:rPr>
              <a:t>:</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Concentra en el primer trimestre del año con su campaña “La casa que siempre soño”, para el resto del año no muestr actiidad</a:t>
            </a:r>
            <a:r>
              <a:rPr lang="es-HN" sz="1000" dirty="0">
                <a:solidFill>
                  <a:srgbClr val="0D0D0D"/>
                </a:solidFill>
                <a:latin typeface="Helvetica" pitchFamily="2" charset="0"/>
              </a:rPr>
              <a:t>a comienza estrenando”</a:t>
            </a:r>
            <a:endParaRPr lang="es-HN" sz="1000" b="0" i="0" dirty="0">
              <a:solidFill>
                <a:srgbClr val="0D0D0D"/>
              </a:solidFill>
              <a:effectLst/>
              <a:latin typeface="Helvetica" pitchFamily="2" charset="0"/>
            </a:endParaRPr>
          </a:p>
          <a:p>
            <a:pPr algn="l"/>
            <a:r>
              <a:rPr lang="es-HN" sz="1000" b="1" dirty="0">
                <a:solidFill>
                  <a:srgbClr val="0D0D0D"/>
                </a:solidFill>
                <a:latin typeface="Helvetica" pitchFamily="2" charset="0"/>
              </a:rPr>
              <a:t>BAC  :</a:t>
            </a:r>
          </a:p>
          <a:p>
            <a:pPr marL="171450" indent="-171450" algn="l">
              <a:buFont typeface="Arial" panose="020B0604020202020204" pitchFamily="34" charset="0"/>
              <a:buChar char="•"/>
            </a:pPr>
            <a:r>
              <a:rPr lang="es-HN" sz="1000" i="0" dirty="0">
                <a:solidFill>
                  <a:srgbClr val="0D0D0D"/>
                </a:solidFill>
                <a:effectLst/>
                <a:latin typeface="Helvetica" pitchFamily="2" charset="0"/>
              </a:rPr>
              <a:t> Le corresponde el 2% del share</a:t>
            </a:r>
          </a:p>
          <a:p>
            <a:pPr marL="171450" indent="-171450" algn="l">
              <a:buFont typeface="Arial" panose="020B0604020202020204" pitchFamily="34" charset="0"/>
              <a:buChar char="•"/>
            </a:pPr>
            <a:r>
              <a:rPr lang="es-HN" sz="1000" dirty="0">
                <a:solidFill>
                  <a:srgbClr val="0D0D0D"/>
                </a:solidFill>
                <a:latin typeface="Helvetica" pitchFamily="2" charset="0"/>
              </a:rPr>
              <a:t>Tiene actividad a inicios de año con su campaña “Este año estrena casa”. </a:t>
            </a:r>
          </a:p>
          <a:p>
            <a:pPr marL="171450" indent="-171450" algn="l">
              <a:buFont typeface="Arial" panose="020B0604020202020204" pitchFamily="34" charset="0"/>
              <a:buChar char="•"/>
            </a:pPr>
            <a:r>
              <a:rPr lang="es-HN" sz="1000" dirty="0">
                <a:solidFill>
                  <a:srgbClr val="0D0D0D"/>
                </a:solidFill>
                <a:latin typeface="Helvetica" pitchFamily="2" charset="0"/>
              </a:rPr>
              <a:t>En junio y en septiembre comunica su actividad de “Feria vitural de casa”</a:t>
            </a:r>
          </a:p>
          <a:p>
            <a:pPr algn="l"/>
            <a:r>
              <a:rPr lang="es-HN" sz="1000" b="1" dirty="0">
                <a:solidFill>
                  <a:srgbClr val="0D0D0D"/>
                </a:solidFill>
                <a:latin typeface="Helvetica" pitchFamily="2" charset="0"/>
              </a:rPr>
              <a:t>Atántida</a:t>
            </a:r>
          </a:p>
          <a:p>
            <a:pPr marL="171450" indent="-171450" algn="l">
              <a:buFont typeface="Arial" panose="020B0604020202020204" pitchFamily="34" charset="0"/>
              <a:buChar char="•"/>
            </a:pPr>
            <a:r>
              <a:rPr lang="es-HN" sz="1000" dirty="0">
                <a:solidFill>
                  <a:srgbClr val="0D0D0D"/>
                </a:solidFill>
                <a:latin typeface="Helvetica" pitchFamily="2" charset="0"/>
              </a:rPr>
              <a:t>Comunica sus dos ferias virtuales, mismas que se realizarn en marzo y en agosto</a:t>
            </a:r>
          </a:p>
          <a:p>
            <a:pPr marL="171450" indent="-171450" algn="l">
              <a:buFont typeface="Arial" panose="020B0604020202020204" pitchFamily="34" charset="0"/>
              <a:buChar char="•"/>
            </a:pPr>
            <a:r>
              <a:rPr lang="es-HN" sz="1000" dirty="0">
                <a:solidFill>
                  <a:srgbClr val="0D0D0D"/>
                </a:solidFill>
                <a:latin typeface="Helvetica" pitchFamily="2" charset="0"/>
              </a:rPr>
              <a:t>De abri a junio, apoya su campaña institucional “cumple en sueño de tener tu propia casa”</a:t>
            </a:r>
          </a:p>
          <a:p>
            <a:pPr algn="l"/>
            <a:r>
              <a:rPr lang="es-HN" sz="1000" b="1" dirty="0">
                <a:solidFill>
                  <a:srgbClr val="0D0D0D"/>
                </a:solidFill>
                <a:latin typeface="Helvetica" pitchFamily="2" charset="0"/>
              </a:rPr>
              <a:t>Ficohsa</a:t>
            </a:r>
            <a:endParaRPr lang="es-HN" sz="1000" b="1" i="0" dirty="0">
              <a:solidFill>
                <a:srgbClr val="0D0D0D"/>
              </a:solidFill>
              <a:effectLst/>
              <a:latin typeface="Helvetica" pitchFamily="2" charset="0"/>
            </a:endParaRPr>
          </a:p>
          <a:p>
            <a:pPr marL="171450" indent="-171450" algn="l">
              <a:buFont typeface="Arial" panose="020B0604020202020204" pitchFamily="34" charset="0"/>
              <a:buChar char="•"/>
            </a:pPr>
            <a:r>
              <a:rPr lang="es-HN" sz="1100" i="0" dirty="0">
                <a:solidFill>
                  <a:srgbClr val="0D0D0D"/>
                </a:solidFill>
                <a:effectLst/>
                <a:latin typeface="Helvetica" pitchFamily="2" charset="0"/>
              </a:rPr>
              <a:t>Inicia el año con su campaña “Comience este 2023 cumpliendo tu sueõ de tener tu propia casa” siendo esta su campaña mas fuere a nivel de comunicación.</a:t>
            </a:r>
          </a:p>
          <a:p>
            <a:pPr marL="171450" indent="-171450" algn="l">
              <a:buFont typeface="Arial" panose="020B0604020202020204" pitchFamily="34" charset="0"/>
              <a:buChar char="•"/>
            </a:pPr>
            <a:r>
              <a:rPr lang="es-HN" sz="1100" dirty="0">
                <a:solidFill>
                  <a:srgbClr val="0D0D0D"/>
                </a:solidFill>
                <a:latin typeface="Helvetica" pitchFamily="2" charset="0"/>
              </a:rPr>
              <a:t>Su segundo pico lo tiene en mayo-junio, con su campaña “Vivir en casa alquilada en una cosa”.</a:t>
            </a:r>
            <a:endParaRPr lang="es-HN" sz="1100" i="0" dirty="0">
              <a:solidFill>
                <a:srgbClr val="0D0D0D"/>
              </a:solidFill>
              <a:effectLst/>
              <a:latin typeface="Helvetica" pitchFamily="2" charset="0"/>
            </a:endParaRPr>
          </a:p>
        </p:txBody>
      </p:sp>
      <mc:AlternateContent xmlns:mc="http://schemas.openxmlformats.org/markup-compatibility/2006" xmlns:cx1="http://schemas.microsoft.com/office/drawing/2015/9/8/chartex">
        <mc:Choice Requires="cx1">
          <p:graphicFrame>
            <p:nvGraphicFramePr>
              <p:cNvPr id="16" name="Gráfico 15">
                <a:extLst>
                  <a:ext uri="{FF2B5EF4-FFF2-40B4-BE49-F238E27FC236}">
                    <a16:creationId xmlns:a16="http://schemas.microsoft.com/office/drawing/2014/main" id="{E0F6A2E4-6958-C146-B599-6ACC4AE55ED0}"/>
                  </a:ext>
                </a:extLst>
              </p:cNvPr>
              <p:cNvGraphicFramePr/>
              <p:nvPr>
                <p:extLst>
                  <p:ext uri="{D42A27DB-BD31-4B8C-83A1-F6EECF244321}">
                    <p14:modId xmlns:p14="http://schemas.microsoft.com/office/powerpoint/2010/main" val="804823464"/>
                  </p:ext>
                </p:extLst>
              </p:nvPr>
            </p:nvGraphicFramePr>
            <p:xfrm>
              <a:off x="204789" y="694774"/>
              <a:ext cx="5891210" cy="2825807"/>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6" name="Gráfico 15">
                <a:extLst>
                  <a:ext uri="{FF2B5EF4-FFF2-40B4-BE49-F238E27FC236}">
                    <a16:creationId xmlns:a16="http://schemas.microsoft.com/office/drawing/2014/main" id="{E0F6A2E4-6958-C146-B599-6ACC4AE55ED0}"/>
                  </a:ext>
                </a:extLst>
              </p:cNvPr>
              <p:cNvPicPr>
                <a:picLocks noGrp="1" noRot="1" noChangeAspect="1" noMove="1" noResize="1" noEditPoints="1" noAdjustHandles="1" noChangeArrowheads="1" noChangeShapeType="1"/>
              </p:cNvPicPr>
              <p:nvPr/>
            </p:nvPicPr>
            <p:blipFill>
              <a:blip r:embed="rId7"/>
              <a:stretch>
                <a:fillRect/>
              </a:stretch>
            </p:blipFill>
            <p:spPr>
              <a:xfrm>
                <a:off x="204789" y="694774"/>
                <a:ext cx="5891210" cy="2825807"/>
              </a:xfrm>
              <a:prstGeom prst="rect">
                <a:avLst/>
              </a:prstGeom>
            </p:spPr>
          </p:pic>
        </mc:Fallback>
      </mc:AlternateContent>
    </p:spTree>
    <p:extLst>
      <p:ext uri="{BB962C8B-B14F-4D97-AF65-F5344CB8AC3E}">
        <p14:creationId xmlns:p14="http://schemas.microsoft.com/office/powerpoint/2010/main" val="1513691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A6F7084E-8FE1-5146-8747-5A2879B7AFFE}"/>
              </a:ext>
            </a:extLst>
          </p:cNvPr>
          <p:cNvSpPr txBox="1"/>
          <p:nvPr/>
        </p:nvSpPr>
        <p:spPr>
          <a:xfrm>
            <a:off x="2005973" y="2937515"/>
            <a:ext cx="2727767" cy="400110"/>
          </a:xfrm>
          <a:prstGeom prst="rect">
            <a:avLst/>
          </a:prstGeom>
          <a:noFill/>
        </p:spPr>
        <p:txBody>
          <a:bodyPr wrap="square">
            <a:spAutoFit/>
          </a:bodyPr>
          <a:lstStyle/>
          <a:p>
            <a:r>
              <a:rPr lang="es-HN" sz="1000" dirty="0"/>
              <a:t>https://s3.wasabisys.com/sarv-multimedia/job-video/504/50400923031210000-3278-3306.mp4</a:t>
            </a:r>
          </a:p>
        </p:txBody>
      </p:sp>
      <p:sp>
        <p:nvSpPr>
          <p:cNvPr id="27" name="CuadroTexto 26">
            <a:extLst>
              <a:ext uri="{FF2B5EF4-FFF2-40B4-BE49-F238E27FC236}">
                <a16:creationId xmlns:a16="http://schemas.microsoft.com/office/drawing/2014/main" id="{0D9F42BA-0299-EC42-B1FA-F81FBB76C7DD}"/>
              </a:ext>
            </a:extLst>
          </p:cNvPr>
          <p:cNvSpPr txBox="1"/>
          <p:nvPr/>
        </p:nvSpPr>
        <p:spPr>
          <a:xfrm>
            <a:off x="5322282" y="2932057"/>
            <a:ext cx="2727767" cy="553998"/>
          </a:xfrm>
          <a:prstGeom prst="rect">
            <a:avLst/>
          </a:prstGeom>
          <a:noFill/>
        </p:spPr>
        <p:txBody>
          <a:bodyPr wrap="square">
            <a:spAutoFit/>
          </a:bodyPr>
          <a:lstStyle/>
          <a:p>
            <a:r>
              <a:rPr lang="es-HN" sz="1000" dirty="0"/>
              <a:t>https://s3.us-east-2.wasabisys.com/sarv-multimedia/job-video/504/50400923284200000-3464-3586.mp4</a:t>
            </a:r>
          </a:p>
        </p:txBody>
      </p:sp>
      <p:sp>
        <p:nvSpPr>
          <p:cNvPr id="33" name="CuadroTexto 32">
            <a:extLst>
              <a:ext uri="{FF2B5EF4-FFF2-40B4-BE49-F238E27FC236}">
                <a16:creationId xmlns:a16="http://schemas.microsoft.com/office/drawing/2014/main" id="{CCE24BE6-632F-EC4E-93F9-5E8159CC3320}"/>
              </a:ext>
            </a:extLst>
          </p:cNvPr>
          <p:cNvSpPr txBox="1"/>
          <p:nvPr/>
        </p:nvSpPr>
        <p:spPr>
          <a:xfrm>
            <a:off x="8632074" y="2929229"/>
            <a:ext cx="3115331" cy="400110"/>
          </a:xfrm>
          <a:prstGeom prst="rect">
            <a:avLst/>
          </a:prstGeom>
          <a:noFill/>
        </p:spPr>
        <p:txBody>
          <a:bodyPr wrap="square">
            <a:spAutoFit/>
          </a:bodyPr>
          <a:lstStyle/>
          <a:p>
            <a:r>
              <a:rPr lang="es-HN" sz="1000" dirty="0"/>
              <a:t>https://s3.wasabisys.com/sarv-multimedia/job-audio/504/504179230381600-2826-2856.mp3</a:t>
            </a:r>
          </a:p>
        </p:txBody>
      </p:sp>
      <p:sp>
        <p:nvSpPr>
          <p:cNvPr id="30" name="CuadroTexto 29">
            <a:extLst>
              <a:ext uri="{FF2B5EF4-FFF2-40B4-BE49-F238E27FC236}">
                <a16:creationId xmlns:a16="http://schemas.microsoft.com/office/drawing/2014/main" id="{667AD33A-87B6-5541-B014-9088FC72805D}"/>
              </a:ext>
            </a:extLst>
          </p:cNvPr>
          <p:cNvSpPr txBox="1"/>
          <p:nvPr/>
        </p:nvSpPr>
        <p:spPr>
          <a:xfrm>
            <a:off x="9246183" y="2734115"/>
            <a:ext cx="147508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La llave a tu lugar feliz</a:t>
            </a:r>
          </a:p>
        </p:txBody>
      </p:sp>
      <p:sp>
        <p:nvSpPr>
          <p:cNvPr id="36" name="CuadroTexto 35">
            <a:extLst>
              <a:ext uri="{FF2B5EF4-FFF2-40B4-BE49-F238E27FC236}">
                <a16:creationId xmlns:a16="http://schemas.microsoft.com/office/drawing/2014/main" id="{B25796FC-0581-F246-86E3-8AF3EB726D5D}"/>
              </a:ext>
            </a:extLst>
          </p:cNvPr>
          <p:cNvSpPr txBox="1"/>
          <p:nvPr/>
        </p:nvSpPr>
        <p:spPr>
          <a:xfrm>
            <a:off x="5513773" y="2787483"/>
            <a:ext cx="216918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Cáptusa tu lugar feliz con Banpaís</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2615306" y="2804329"/>
            <a:ext cx="147508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La llave a tu lugar feliz</a:t>
            </a:r>
          </a:p>
        </p:txBody>
      </p:sp>
      <p:pic>
        <p:nvPicPr>
          <p:cNvPr id="23" name="Imagen 22">
            <a:extLst>
              <a:ext uri="{FF2B5EF4-FFF2-40B4-BE49-F238E27FC236}">
                <a16:creationId xmlns:a16="http://schemas.microsoft.com/office/drawing/2014/main" id="{42AEAF45-BCDC-7E42-B250-61BC42E2DA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4667" y="801837"/>
            <a:ext cx="1738256" cy="673148"/>
          </a:xfrm>
          <a:prstGeom prst="rect">
            <a:avLst/>
          </a:prstGeom>
        </p:spPr>
      </p:pic>
      <p:pic>
        <p:nvPicPr>
          <p:cNvPr id="2" name="Imagen 1">
            <a:extLst>
              <a:ext uri="{FF2B5EF4-FFF2-40B4-BE49-F238E27FC236}">
                <a16:creationId xmlns:a16="http://schemas.microsoft.com/office/drawing/2014/main" id="{CB34C639-24B7-8349-A6BB-A9FD362513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88834" y="3613587"/>
            <a:ext cx="1962043" cy="2539115"/>
          </a:xfrm>
          <a:prstGeom prst="rect">
            <a:avLst/>
          </a:prstGeom>
        </p:spPr>
      </p:pic>
      <p:pic>
        <p:nvPicPr>
          <p:cNvPr id="3" name="Elementos multimedia en línea 2" descr="504179230381600-2826-2856.mp3">
            <a:hlinkClick r:id="" action="ppaction://media"/>
            <a:extLst>
              <a:ext uri="{FF2B5EF4-FFF2-40B4-BE49-F238E27FC236}">
                <a16:creationId xmlns:a16="http://schemas.microsoft.com/office/drawing/2014/main" id="{95332927-3CBF-B34A-AB1D-FB08F12422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76694" y="1661077"/>
            <a:ext cx="812800" cy="812800"/>
          </a:xfrm>
          <a:prstGeom prst="rect">
            <a:avLst/>
          </a:prstGeom>
        </p:spPr>
      </p:pic>
      <p:pic>
        <p:nvPicPr>
          <p:cNvPr id="8" name="Imagen 7">
            <a:extLst>
              <a:ext uri="{FF2B5EF4-FFF2-40B4-BE49-F238E27FC236}">
                <a16:creationId xmlns:a16="http://schemas.microsoft.com/office/drawing/2014/main" id="{3D5E68CC-C70D-094B-8129-F5BCE7FC499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10897" y="1517889"/>
            <a:ext cx="2293743" cy="1229746"/>
          </a:xfrm>
          <a:prstGeom prst="rect">
            <a:avLst/>
          </a:prstGeom>
        </p:spPr>
      </p:pic>
      <p:pic>
        <p:nvPicPr>
          <p:cNvPr id="10" name="Imagen 9">
            <a:extLst>
              <a:ext uri="{FF2B5EF4-FFF2-40B4-BE49-F238E27FC236}">
                <a16:creationId xmlns:a16="http://schemas.microsoft.com/office/drawing/2014/main" id="{55B6E10B-5AAA-474F-A1FE-019CF87447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04778" y="1517889"/>
            <a:ext cx="2293744" cy="1240440"/>
          </a:xfrm>
          <a:prstGeom prst="rect">
            <a:avLst/>
          </a:prstGeom>
        </p:spPr>
      </p:pic>
      <p:sp>
        <p:nvSpPr>
          <p:cNvPr id="17" name="CuadroTexto 16">
            <a:extLst>
              <a:ext uri="{FF2B5EF4-FFF2-40B4-BE49-F238E27FC236}">
                <a16:creationId xmlns:a16="http://schemas.microsoft.com/office/drawing/2014/main" id="{B5FAA2A7-B617-6143-9DE9-E671659A5C4F}"/>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VIVIENDA</a:t>
            </a:r>
            <a:endParaRPr lang="en-HN" sz="3200" b="1">
              <a:solidFill>
                <a:schemeClr val="bg1"/>
              </a:solidFill>
              <a:latin typeface="Myriad Pro" panose="020B0503030403020204" pitchFamily="34" charset="0"/>
            </a:endParaRPr>
          </a:p>
        </p:txBody>
      </p:sp>
    </p:spTree>
    <p:extLst>
      <p:ext uri="{BB962C8B-B14F-4D97-AF65-F5344CB8AC3E}">
        <p14:creationId xmlns:p14="http://schemas.microsoft.com/office/powerpoint/2010/main" val="7710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33" name="CuadroTexto 32">
            <a:extLst>
              <a:ext uri="{FF2B5EF4-FFF2-40B4-BE49-F238E27FC236}">
                <a16:creationId xmlns:a16="http://schemas.microsoft.com/office/drawing/2014/main" id="{CCE24BE6-632F-EC4E-93F9-5E8159CC3320}"/>
              </a:ext>
            </a:extLst>
          </p:cNvPr>
          <p:cNvSpPr txBox="1"/>
          <p:nvPr/>
        </p:nvSpPr>
        <p:spPr>
          <a:xfrm>
            <a:off x="789323" y="2574554"/>
            <a:ext cx="3115331" cy="400110"/>
          </a:xfrm>
          <a:prstGeom prst="rect">
            <a:avLst/>
          </a:prstGeom>
          <a:noFill/>
        </p:spPr>
        <p:txBody>
          <a:bodyPr wrap="square">
            <a:spAutoFit/>
          </a:bodyPr>
          <a:lstStyle/>
          <a:p>
            <a:r>
              <a:rPr lang="es-HN" sz="1000" dirty="0"/>
              <a:t>https://s3.wasabisys.com/sarv-multimedia/job-audio/504/504174230471500-476-506.mp3</a:t>
            </a:r>
          </a:p>
        </p:txBody>
      </p:sp>
      <p:sp>
        <p:nvSpPr>
          <p:cNvPr id="30" name="CuadroTexto 29">
            <a:extLst>
              <a:ext uri="{FF2B5EF4-FFF2-40B4-BE49-F238E27FC236}">
                <a16:creationId xmlns:a16="http://schemas.microsoft.com/office/drawing/2014/main" id="{667AD33A-87B6-5541-B014-9088FC72805D}"/>
              </a:ext>
            </a:extLst>
          </p:cNvPr>
          <p:cNvSpPr txBox="1"/>
          <p:nvPr/>
        </p:nvSpPr>
        <p:spPr>
          <a:xfrm>
            <a:off x="789323" y="2291638"/>
            <a:ext cx="242245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Para vivir en la casa que siempre soñó</a:t>
            </a:r>
          </a:p>
        </p:txBody>
      </p:sp>
      <p:pic>
        <p:nvPicPr>
          <p:cNvPr id="3" name="Elementos multimedia en línea 2" descr="504179230381600-2826-2856.mp3">
            <a:hlinkClick r:id="" action="ppaction://media"/>
            <a:extLst>
              <a:ext uri="{FF2B5EF4-FFF2-40B4-BE49-F238E27FC236}">
                <a16:creationId xmlns:a16="http://schemas.microsoft.com/office/drawing/2014/main" id="{95332927-3CBF-B34A-AB1D-FB08F12422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8388" y="1236587"/>
            <a:ext cx="1018355" cy="1018355"/>
          </a:xfrm>
          <a:prstGeom prst="rect">
            <a:avLst/>
          </a:prstGeom>
        </p:spPr>
      </p:pic>
      <p:pic>
        <p:nvPicPr>
          <p:cNvPr id="17" name="Imagen 16">
            <a:extLst>
              <a:ext uri="{FF2B5EF4-FFF2-40B4-BE49-F238E27FC236}">
                <a16:creationId xmlns:a16="http://schemas.microsoft.com/office/drawing/2014/main" id="{1C8F5B88-F749-A84A-B4C0-DD17260ADC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685" y="697000"/>
            <a:ext cx="3031315" cy="384775"/>
          </a:xfrm>
          <a:prstGeom prst="rect">
            <a:avLst/>
          </a:prstGeom>
        </p:spPr>
      </p:pic>
      <p:pic>
        <p:nvPicPr>
          <p:cNvPr id="6" name="Imagen 5">
            <a:extLst>
              <a:ext uri="{FF2B5EF4-FFF2-40B4-BE49-F238E27FC236}">
                <a16:creationId xmlns:a16="http://schemas.microsoft.com/office/drawing/2014/main" id="{922B1995-5063-9D4B-A0C8-53F639451B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1808" y="3429000"/>
            <a:ext cx="1949973" cy="2645692"/>
          </a:xfrm>
          <a:prstGeom prst="rect">
            <a:avLst/>
          </a:prstGeom>
          <a:ln>
            <a:solidFill>
              <a:srgbClr val="C00000"/>
            </a:solidFill>
          </a:ln>
        </p:spPr>
      </p:pic>
      <p:sp>
        <p:nvSpPr>
          <p:cNvPr id="11" name="CuadroTexto 10">
            <a:extLst>
              <a:ext uri="{FF2B5EF4-FFF2-40B4-BE49-F238E27FC236}">
                <a16:creationId xmlns:a16="http://schemas.microsoft.com/office/drawing/2014/main" id="{761E392F-3EC5-5B48-A991-D186CF7E2D56}"/>
              </a:ext>
            </a:extLst>
          </p:cNvPr>
          <p:cNvSpPr txBox="1"/>
          <p:nvPr/>
        </p:nvSpPr>
        <p:spPr>
          <a:xfrm>
            <a:off x="6709144" y="46905"/>
            <a:ext cx="5391812"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PRÉSTAMO VIVIENDA</a:t>
            </a:r>
            <a:endParaRPr lang="en-HN" sz="3200" b="1">
              <a:solidFill>
                <a:schemeClr val="bg1"/>
              </a:solidFill>
              <a:latin typeface="Myriad Pro" panose="020B0503030403020204" pitchFamily="34" charset="0"/>
            </a:endParaRPr>
          </a:p>
        </p:txBody>
      </p:sp>
      <p:cxnSp>
        <p:nvCxnSpPr>
          <p:cNvPr id="12" name="Conector recto 11">
            <a:extLst>
              <a:ext uri="{FF2B5EF4-FFF2-40B4-BE49-F238E27FC236}">
                <a16:creationId xmlns:a16="http://schemas.microsoft.com/office/drawing/2014/main" id="{9F35425C-43E1-4644-A91B-8A307ED1E943}"/>
              </a:ext>
            </a:extLst>
          </p:cNvPr>
          <p:cNvCxnSpPr/>
          <p:nvPr/>
        </p:nvCxnSpPr>
        <p:spPr>
          <a:xfrm>
            <a:off x="3895648" y="1297633"/>
            <a:ext cx="0" cy="477705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07D9255E-173D-F241-9C79-8C14FF4B1E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5306" y="2681190"/>
            <a:ext cx="1674754" cy="2167327"/>
          </a:xfrm>
          <a:prstGeom prst="rect">
            <a:avLst/>
          </a:prstGeom>
          <a:ln>
            <a:solidFill>
              <a:srgbClr val="C00000"/>
            </a:solidFill>
          </a:ln>
        </p:spPr>
      </p:pic>
      <p:pic>
        <p:nvPicPr>
          <p:cNvPr id="14" name="Imagen 13">
            <a:extLst>
              <a:ext uri="{FF2B5EF4-FFF2-40B4-BE49-F238E27FC236}">
                <a16:creationId xmlns:a16="http://schemas.microsoft.com/office/drawing/2014/main" id="{E85EA737-66A8-3844-87FB-A389BF2C4A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50583" y="4016978"/>
            <a:ext cx="1597400" cy="2167327"/>
          </a:xfrm>
          <a:prstGeom prst="rect">
            <a:avLst/>
          </a:prstGeom>
          <a:ln>
            <a:solidFill>
              <a:srgbClr val="C00000"/>
            </a:solidFill>
          </a:ln>
        </p:spPr>
      </p:pic>
      <p:pic>
        <p:nvPicPr>
          <p:cNvPr id="15" name="Imagen 14">
            <a:extLst>
              <a:ext uri="{FF2B5EF4-FFF2-40B4-BE49-F238E27FC236}">
                <a16:creationId xmlns:a16="http://schemas.microsoft.com/office/drawing/2014/main" id="{80A95BDA-248B-8A4D-BC23-B2E4B73CDEE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96530" y="1454195"/>
            <a:ext cx="1597400" cy="2167327"/>
          </a:xfrm>
          <a:prstGeom prst="rect">
            <a:avLst/>
          </a:prstGeom>
          <a:ln>
            <a:solidFill>
              <a:srgbClr val="C00000"/>
            </a:solidFill>
          </a:ln>
        </p:spPr>
      </p:pic>
      <p:pic>
        <p:nvPicPr>
          <p:cNvPr id="16" name="Picture 6" descr="Bienvenido a Multiplaza">
            <a:extLst>
              <a:ext uri="{FF2B5EF4-FFF2-40B4-BE49-F238E27FC236}">
                <a16:creationId xmlns:a16="http://schemas.microsoft.com/office/drawing/2014/main" id="{4E586EB9-7FF0-964E-A628-E65B8FEC8E48}"/>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28601" b="28601"/>
          <a:stretch/>
        </p:blipFill>
        <p:spPr bwMode="auto">
          <a:xfrm>
            <a:off x="5087287" y="697000"/>
            <a:ext cx="1708914" cy="48758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18">
            <a:extLst>
              <a:ext uri="{FF2B5EF4-FFF2-40B4-BE49-F238E27FC236}">
                <a16:creationId xmlns:a16="http://schemas.microsoft.com/office/drawing/2014/main" id="{2F8084E8-EB1E-7C43-A279-399A494E11BB}"/>
              </a:ext>
            </a:extLst>
          </p:cNvPr>
          <p:cNvCxnSpPr/>
          <p:nvPr/>
        </p:nvCxnSpPr>
        <p:spPr>
          <a:xfrm>
            <a:off x="8213648" y="1276011"/>
            <a:ext cx="0" cy="4777059"/>
          </a:xfrm>
          <a:prstGeom prst="line">
            <a:avLst/>
          </a:prstGeom>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7DC734D3-3221-4648-BEF9-C73088C841EC}"/>
              </a:ext>
            </a:extLst>
          </p:cNvPr>
          <p:cNvSpPr txBox="1"/>
          <p:nvPr/>
        </p:nvSpPr>
        <p:spPr>
          <a:xfrm>
            <a:off x="8685031" y="2414748"/>
            <a:ext cx="3115331" cy="553998"/>
          </a:xfrm>
          <a:prstGeom prst="rect">
            <a:avLst/>
          </a:prstGeom>
          <a:noFill/>
        </p:spPr>
        <p:txBody>
          <a:bodyPr wrap="square">
            <a:spAutoFit/>
          </a:bodyPr>
          <a:lstStyle/>
          <a:p>
            <a:r>
              <a:rPr lang="es-HN" sz="1000" dirty="0"/>
              <a:t>https://s3.us-east-2.wasabisys.com/sarv-multimedia/job-audio/504/504189231560900-1396-1425.mp3</a:t>
            </a:r>
          </a:p>
        </p:txBody>
      </p:sp>
      <p:sp>
        <p:nvSpPr>
          <p:cNvPr id="21" name="CuadroTexto 20">
            <a:extLst>
              <a:ext uri="{FF2B5EF4-FFF2-40B4-BE49-F238E27FC236}">
                <a16:creationId xmlns:a16="http://schemas.microsoft.com/office/drawing/2014/main" id="{B46C3119-13E7-D842-A454-1E94BDD4B2C2}"/>
              </a:ext>
            </a:extLst>
          </p:cNvPr>
          <p:cNvSpPr txBox="1"/>
          <p:nvPr/>
        </p:nvSpPr>
        <p:spPr>
          <a:xfrm>
            <a:off x="8795166" y="2168527"/>
            <a:ext cx="248177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Vivir en una casa alquilada es una cosa</a:t>
            </a:r>
          </a:p>
        </p:txBody>
      </p:sp>
      <p:pic>
        <p:nvPicPr>
          <p:cNvPr id="22" name="Elementos multimedia en línea 2" descr="504189231560900-1396-1425.mp3">
            <a:hlinkClick r:id="" action="ppaction://media"/>
            <a:extLst>
              <a:ext uri="{FF2B5EF4-FFF2-40B4-BE49-F238E27FC236}">
                <a16:creationId xmlns:a16="http://schemas.microsoft.com/office/drawing/2014/main" id="{1D53DB20-597E-554E-8C32-A0C67947C1F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436796" y="1161337"/>
            <a:ext cx="1018355" cy="1018355"/>
          </a:xfrm>
          <a:prstGeom prst="rect">
            <a:avLst/>
          </a:prstGeom>
        </p:spPr>
      </p:pic>
      <p:pic>
        <p:nvPicPr>
          <p:cNvPr id="23" name="Imagen 22">
            <a:extLst>
              <a:ext uri="{FF2B5EF4-FFF2-40B4-BE49-F238E27FC236}">
                <a16:creationId xmlns:a16="http://schemas.microsoft.com/office/drawing/2014/main" id="{05C79244-8B6A-2141-AA45-2FE11B61C0F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58632" y="3385117"/>
            <a:ext cx="1966381" cy="2667953"/>
          </a:xfrm>
          <a:prstGeom prst="rect">
            <a:avLst/>
          </a:prstGeom>
          <a:ln>
            <a:solidFill>
              <a:srgbClr val="0070C0"/>
            </a:solidFill>
          </a:ln>
        </p:spPr>
      </p:pic>
      <p:pic>
        <p:nvPicPr>
          <p:cNvPr id="24" name="Imagen 23">
            <a:extLst>
              <a:ext uri="{FF2B5EF4-FFF2-40B4-BE49-F238E27FC236}">
                <a16:creationId xmlns:a16="http://schemas.microsoft.com/office/drawing/2014/main" id="{B81DCC2A-367B-D040-B6AE-B50C1F2C34B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94757" y="615373"/>
            <a:ext cx="1882588" cy="619685"/>
          </a:xfrm>
          <a:prstGeom prst="rect">
            <a:avLst/>
          </a:prstGeom>
        </p:spPr>
      </p:pic>
    </p:spTree>
    <p:extLst>
      <p:ext uri="{BB962C8B-B14F-4D97-AF65-F5344CB8AC3E}">
        <p14:creationId xmlns:p14="http://schemas.microsoft.com/office/powerpoint/2010/main" val="1565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06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4595149" y="46905"/>
            <a:ext cx="7505807" cy="523220"/>
          </a:xfrm>
          <a:prstGeom prst="rect">
            <a:avLst/>
          </a:prstGeom>
          <a:noFill/>
        </p:spPr>
        <p:txBody>
          <a:bodyPr wrap="square">
            <a:spAutoFit/>
          </a:bodyPr>
          <a:lstStyle/>
          <a:p>
            <a:pPr algn="r"/>
            <a:r>
              <a:rPr lang="en-US" sz="2800" b="1" dirty="0">
                <a:solidFill>
                  <a:schemeClr val="bg1"/>
                </a:solidFill>
                <a:latin typeface="Myriad Pro" panose="020B0503030403020204" pitchFamily="34" charset="0"/>
              </a:rPr>
              <a:t>AGENTES NO BANCARIOS</a:t>
            </a:r>
            <a:endParaRPr lang="en-HN" sz="28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3249200934"/>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761927123"/>
              </p:ext>
            </p:extLst>
          </p:nvPr>
        </p:nvGraphicFramePr>
        <p:xfrm>
          <a:off x="204789" y="3542044"/>
          <a:ext cx="5891210" cy="3214356"/>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5891211" cy="2246769"/>
          </a:xfrm>
          <a:prstGeom prst="rect">
            <a:avLst/>
          </a:prstGeom>
          <a:noFill/>
        </p:spPr>
        <p:txBody>
          <a:bodyPr wrap="square" rtlCol="0">
            <a:spAutoFit/>
          </a:bodyPr>
          <a:lstStyle/>
          <a:p>
            <a:pPr algn="l"/>
            <a:r>
              <a:rPr lang="es-HN" sz="1000" b="1" dirty="0">
                <a:solidFill>
                  <a:srgbClr val="0D0D0D"/>
                </a:solidFill>
                <a:latin typeface="Helvetica" pitchFamily="2" charset="0"/>
              </a:rPr>
              <a:t>Banpais </a:t>
            </a:r>
            <a:r>
              <a:rPr lang="es-HN" sz="1000" b="1" i="0" dirty="0">
                <a:solidFill>
                  <a:srgbClr val="0D0D0D"/>
                </a:solidFill>
                <a:effectLst/>
                <a:latin typeface="Helvetica" pitchFamily="2" charset="0"/>
              </a:rPr>
              <a:t>:</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dirty="0">
                <a:solidFill>
                  <a:srgbClr val="0D0D0D"/>
                </a:solidFill>
                <a:latin typeface="Helvetica" pitchFamily="2" charset="0"/>
              </a:rPr>
              <a:t>Ldera con el 87%</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En Febrero lanza su campaña “Mas cerca de casa” y la mantiene durante el año, A la par tiene capsula comunicando reclamo de remesas en “BP Aquí”. utilizando presentadora de Canal 11, misma que presenta una mayor fuerza en diciembe.</a:t>
            </a:r>
          </a:p>
          <a:p>
            <a:pPr marL="285750" indent="-285750">
              <a:buFont typeface="Arial" panose="020B0604020202020204" pitchFamily="34" charset="0"/>
              <a:buChar char="•"/>
            </a:pPr>
            <a:endParaRPr lang="es-HN" sz="1000" b="0" i="0" dirty="0">
              <a:solidFill>
                <a:srgbClr val="0D0D0D"/>
              </a:solidFill>
              <a:effectLst/>
              <a:latin typeface="Helvetica" pitchFamily="2" charset="0"/>
            </a:endParaRPr>
          </a:p>
          <a:p>
            <a:r>
              <a:rPr lang="es-HN" sz="1000" b="1" dirty="0">
                <a:solidFill>
                  <a:srgbClr val="0D0D0D"/>
                </a:solidFill>
                <a:latin typeface="Helvetica" pitchFamily="2" charset="0"/>
              </a:rPr>
              <a:t>Atlántida</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Tiene comunicación sobre Agentes Atlántida en Estados Unidas, miama que concentra en dos momentos del año : marzo y julio</a:t>
            </a:r>
          </a:p>
          <a:p>
            <a:pPr algn="l"/>
            <a:r>
              <a:rPr lang="es-HN" sz="1000" b="1" dirty="0">
                <a:solidFill>
                  <a:srgbClr val="0D0D0D"/>
                </a:solidFill>
                <a:latin typeface="Helvetica" pitchFamily="2" charset="0"/>
              </a:rPr>
              <a:t>BAC  :</a:t>
            </a:r>
          </a:p>
          <a:p>
            <a:pPr marL="171450" indent="-171450" algn="l">
              <a:buFont typeface="Arial" panose="020B0604020202020204" pitchFamily="34" charset="0"/>
              <a:buChar char="•"/>
            </a:pPr>
            <a:r>
              <a:rPr lang="es-HN" sz="1000" i="0" dirty="0">
                <a:solidFill>
                  <a:srgbClr val="0D0D0D"/>
                </a:solidFill>
                <a:effectLst/>
                <a:latin typeface="Helvetica" pitchFamily="2" charset="0"/>
              </a:rPr>
              <a:t> Manteiene actividad durante el año con su campaña “ Hay un Repitac cerca de ti”</a:t>
            </a:r>
            <a:endParaRPr lang="es-HN" sz="1000" dirty="0">
              <a:solidFill>
                <a:srgbClr val="0D0D0D"/>
              </a:solidFill>
              <a:latin typeface="Helvetica" pitchFamily="2" charset="0"/>
            </a:endParaRPr>
          </a:p>
          <a:p>
            <a:pPr algn="l"/>
            <a:r>
              <a:rPr lang="es-HN" sz="1000" b="1" dirty="0">
                <a:solidFill>
                  <a:srgbClr val="0D0D0D"/>
                </a:solidFill>
                <a:latin typeface="Helvetica" pitchFamily="2" charset="0"/>
              </a:rPr>
              <a:t>Ficohsa</a:t>
            </a:r>
          </a:p>
          <a:p>
            <a:pPr marL="171450" indent="-171450" algn="l">
              <a:buFont typeface="Arial" panose="020B0604020202020204" pitchFamily="34" charset="0"/>
              <a:buChar char="•"/>
            </a:pPr>
            <a:r>
              <a:rPr lang="es-HN" sz="1000" i="0" dirty="0">
                <a:solidFill>
                  <a:srgbClr val="0D0D0D"/>
                </a:solidFill>
                <a:effectLst/>
                <a:latin typeface="Helvetica" pitchFamily="2" charset="0"/>
              </a:rPr>
              <a:t>Inicia el año con su campaña “Sabes lo que es conveniencia” (Caja Ficohsa). Pauta el resto del año esta campaña  apoyada con cintillos en espacios televisivos.</a:t>
            </a:r>
          </a:p>
        </p:txBody>
      </p:sp>
      <mc:AlternateContent xmlns:mc="http://schemas.openxmlformats.org/markup-compatibility/2006" xmlns:cx1="http://schemas.microsoft.com/office/drawing/2015/9/8/chartex">
        <mc:Choice Requires="cx1">
          <p:graphicFrame>
            <p:nvGraphicFramePr>
              <p:cNvPr id="8" name="Gráfico 7">
                <a:extLst>
                  <a:ext uri="{FF2B5EF4-FFF2-40B4-BE49-F238E27FC236}">
                    <a16:creationId xmlns:a16="http://schemas.microsoft.com/office/drawing/2014/main" id="{FAB89E63-F95D-9740-98AF-35A412AABACD}"/>
                  </a:ext>
                </a:extLst>
              </p:cNvPr>
              <p:cNvGraphicFramePr/>
              <p:nvPr>
                <p:extLst>
                  <p:ext uri="{D42A27DB-BD31-4B8C-83A1-F6EECF244321}">
                    <p14:modId xmlns:p14="http://schemas.microsoft.com/office/powerpoint/2010/main" val="438583581"/>
                  </p:ext>
                </p:extLst>
              </p:nvPr>
            </p:nvGraphicFramePr>
            <p:xfrm>
              <a:off x="204788" y="617030"/>
              <a:ext cx="5891209" cy="274320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8" name="Gráfico 7">
                <a:extLst>
                  <a:ext uri="{FF2B5EF4-FFF2-40B4-BE49-F238E27FC236}">
                    <a16:creationId xmlns:a16="http://schemas.microsoft.com/office/drawing/2014/main" id="{FAB89E63-F95D-9740-98AF-35A412AABACD}"/>
                  </a:ext>
                </a:extLst>
              </p:cNvPr>
              <p:cNvPicPr>
                <a:picLocks noGrp="1" noRot="1" noChangeAspect="1" noMove="1" noResize="1" noEditPoints="1" noAdjustHandles="1" noChangeArrowheads="1" noChangeShapeType="1"/>
              </p:cNvPicPr>
              <p:nvPr/>
            </p:nvPicPr>
            <p:blipFill>
              <a:blip r:embed="rId7"/>
              <a:stretch>
                <a:fillRect/>
              </a:stretch>
            </p:blipFill>
            <p:spPr>
              <a:xfrm>
                <a:off x="204788" y="617030"/>
                <a:ext cx="5891209" cy="2743200"/>
              </a:xfrm>
              <a:prstGeom prst="rect">
                <a:avLst/>
              </a:prstGeom>
            </p:spPr>
          </p:pic>
        </mc:Fallback>
      </mc:AlternateContent>
    </p:spTree>
    <p:extLst>
      <p:ext uri="{BB962C8B-B14F-4D97-AF65-F5344CB8AC3E}">
        <p14:creationId xmlns:p14="http://schemas.microsoft.com/office/powerpoint/2010/main" val="214296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cxnSp>
        <p:nvCxnSpPr>
          <p:cNvPr id="34" name="Conector recto 33">
            <a:extLst>
              <a:ext uri="{FF2B5EF4-FFF2-40B4-BE49-F238E27FC236}">
                <a16:creationId xmlns:a16="http://schemas.microsoft.com/office/drawing/2014/main" id="{D6F27443-4D73-C84A-B23B-E9BBC34B5345}"/>
              </a:ext>
            </a:extLst>
          </p:cNvPr>
          <p:cNvCxnSpPr/>
          <p:nvPr/>
        </p:nvCxnSpPr>
        <p:spPr>
          <a:xfrm>
            <a:off x="6061277" y="911963"/>
            <a:ext cx="0" cy="5547312"/>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6" descr="Bienvenido a Multiplaza">
            <a:extLst>
              <a:ext uri="{FF2B5EF4-FFF2-40B4-BE49-F238E27FC236}">
                <a16:creationId xmlns:a16="http://schemas.microsoft.com/office/drawing/2014/main" id="{64F842D2-843F-A04F-8717-8BF52BA160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601" b="28601"/>
          <a:stretch/>
        </p:blipFill>
        <p:spPr bwMode="auto">
          <a:xfrm>
            <a:off x="8071235" y="701582"/>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D11BB05-168A-6C4C-B230-F841282A72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6157" y="1562583"/>
            <a:ext cx="1993160" cy="1038104"/>
          </a:xfrm>
          <a:prstGeom prst="rect">
            <a:avLst/>
          </a:prstGeom>
        </p:spPr>
      </p:pic>
      <p:pic>
        <p:nvPicPr>
          <p:cNvPr id="7" name="Imagen 6">
            <a:extLst>
              <a:ext uri="{FF2B5EF4-FFF2-40B4-BE49-F238E27FC236}">
                <a16:creationId xmlns:a16="http://schemas.microsoft.com/office/drawing/2014/main" id="{8B54D57F-4591-3144-8883-21EA28E83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4181" y="3602166"/>
            <a:ext cx="1966934" cy="1038104"/>
          </a:xfrm>
          <a:prstGeom prst="rect">
            <a:avLst/>
          </a:prstGeom>
        </p:spPr>
      </p:pic>
      <p:sp>
        <p:nvSpPr>
          <p:cNvPr id="23" name="CuadroTexto 22">
            <a:extLst>
              <a:ext uri="{FF2B5EF4-FFF2-40B4-BE49-F238E27FC236}">
                <a16:creationId xmlns:a16="http://schemas.microsoft.com/office/drawing/2014/main" id="{98476982-693E-DF4F-97B6-7EA78F6DD522}"/>
              </a:ext>
            </a:extLst>
          </p:cNvPr>
          <p:cNvSpPr txBox="1"/>
          <p:nvPr/>
        </p:nvSpPr>
        <p:spPr>
          <a:xfrm>
            <a:off x="7616592" y="4823550"/>
            <a:ext cx="2789228" cy="400110"/>
          </a:xfrm>
          <a:prstGeom prst="rect">
            <a:avLst/>
          </a:prstGeom>
          <a:noFill/>
        </p:spPr>
        <p:txBody>
          <a:bodyPr wrap="square">
            <a:spAutoFit/>
          </a:bodyPr>
          <a:lstStyle/>
          <a:p>
            <a:r>
              <a:rPr lang="es-HN" sz="1000" dirty="0"/>
              <a:t>https://s3.wasabisys.com/sarv-multimedia/job-video/504/50406523198150000-2768-2798.mp4</a:t>
            </a:r>
          </a:p>
        </p:txBody>
      </p:sp>
      <p:sp>
        <p:nvSpPr>
          <p:cNvPr id="9" name="CuadroTexto 8">
            <a:extLst>
              <a:ext uri="{FF2B5EF4-FFF2-40B4-BE49-F238E27FC236}">
                <a16:creationId xmlns:a16="http://schemas.microsoft.com/office/drawing/2014/main" id="{C6E449B2-B4AE-574C-8BD7-FDEB0BF0D252}"/>
              </a:ext>
            </a:extLst>
          </p:cNvPr>
          <p:cNvSpPr txBox="1"/>
          <p:nvPr/>
        </p:nvSpPr>
        <p:spPr>
          <a:xfrm>
            <a:off x="7853903" y="4650531"/>
            <a:ext cx="2076209" cy="246221"/>
          </a:xfrm>
          <a:prstGeom prst="rect">
            <a:avLst/>
          </a:prstGeom>
          <a:noFill/>
        </p:spPr>
        <p:txBody>
          <a:bodyPr wrap="none" rtlCol="0">
            <a:spAutoFit/>
          </a:bodyPr>
          <a:lstStyle/>
          <a:p>
            <a:r>
              <a:rPr lang="es-HN" sz="1000" b="1" dirty="0">
                <a:solidFill>
                  <a:srgbClr val="FF0000"/>
                </a:solidFill>
              </a:rPr>
              <a:t>Agente Atlántida llega a los Angeles</a:t>
            </a:r>
          </a:p>
        </p:txBody>
      </p:sp>
      <p:sp>
        <p:nvSpPr>
          <p:cNvPr id="27" name="CuadroTexto 26">
            <a:extLst>
              <a:ext uri="{FF2B5EF4-FFF2-40B4-BE49-F238E27FC236}">
                <a16:creationId xmlns:a16="http://schemas.microsoft.com/office/drawing/2014/main" id="{AC4854F5-8DC4-414B-AE33-4C9E29F6E586}"/>
              </a:ext>
            </a:extLst>
          </p:cNvPr>
          <p:cNvSpPr txBox="1"/>
          <p:nvPr/>
        </p:nvSpPr>
        <p:spPr>
          <a:xfrm>
            <a:off x="7616592" y="2773706"/>
            <a:ext cx="2808181" cy="400110"/>
          </a:xfrm>
          <a:prstGeom prst="rect">
            <a:avLst/>
          </a:prstGeom>
          <a:noFill/>
        </p:spPr>
        <p:txBody>
          <a:bodyPr wrap="square">
            <a:spAutoFit/>
          </a:bodyPr>
          <a:lstStyle/>
          <a:p>
            <a:r>
              <a:rPr lang="es-HN" sz="1000" dirty="0"/>
              <a:t>https://s3.wasabisys.com/sarv-multimedia/job-video/504/50406523071130000-1332-1384.mp4</a:t>
            </a:r>
          </a:p>
        </p:txBody>
      </p:sp>
      <p:sp>
        <p:nvSpPr>
          <p:cNvPr id="28" name="CuadroTexto 27">
            <a:extLst>
              <a:ext uri="{FF2B5EF4-FFF2-40B4-BE49-F238E27FC236}">
                <a16:creationId xmlns:a16="http://schemas.microsoft.com/office/drawing/2014/main" id="{4C274075-7D46-F44E-A941-253C2DE56EB3}"/>
              </a:ext>
            </a:extLst>
          </p:cNvPr>
          <p:cNvSpPr txBox="1"/>
          <p:nvPr/>
        </p:nvSpPr>
        <p:spPr>
          <a:xfrm>
            <a:off x="8050363" y="2603688"/>
            <a:ext cx="1776448" cy="246221"/>
          </a:xfrm>
          <a:prstGeom prst="rect">
            <a:avLst/>
          </a:prstGeom>
          <a:noFill/>
        </p:spPr>
        <p:txBody>
          <a:bodyPr wrap="none" rtlCol="0">
            <a:spAutoFit/>
          </a:bodyPr>
          <a:lstStyle/>
          <a:p>
            <a:r>
              <a:rPr lang="es-HN" sz="1000" b="1" dirty="0">
                <a:solidFill>
                  <a:srgbClr val="FF0000"/>
                </a:solidFill>
              </a:rPr>
              <a:t>Cápsula Carolina Lanza Calle 8</a:t>
            </a:r>
          </a:p>
        </p:txBody>
      </p:sp>
      <p:pic>
        <p:nvPicPr>
          <p:cNvPr id="29" name="Picture 8" descr="Íconos de tv en SVG, PNG, AI para descargar">
            <a:extLst>
              <a:ext uri="{FF2B5EF4-FFF2-40B4-BE49-F238E27FC236}">
                <a16:creationId xmlns:a16="http://schemas.microsoft.com/office/drawing/2014/main" id="{6394E0D7-5865-ED47-BE35-12C1CD0A60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23923" y="3125134"/>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29C6769D-8CD0-8547-B41E-EC7561F94234}"/>
              </a:ext>
            </a:extLst>
          </p:cNvPr>
          <p:cNvSpPr txBox="1"/>
          <p:nvPr/>
        </p:nvSpPr>
        <p:spPr>
          <a:xfrm>
            <a:off x="6227181" y="46905"/>
            <a:ext cx="5873776"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AGENTES NO BANCARIOS</a:t>
            </a:r>
            <a:endParaRPr lang="en-HN" sz="3200" b="1">
              <a:solidFill>
                <a:schemeClr val="bg1"/>
              </a:solidFill>
              <a:latin typeface="Myriad Pro" panose="020B0503030403020204" pitchFamily="34" charset="0"/>
            </a:endParaRPr>
          </a:p>
        </p:txBody>
      </p:sp>
      <p:pic>
        <p:nvPicPr>
          <p:cNvPr id="32" name="Picture 4" descr="BANPAIS – Banco del País">
            <a:extLst>
              <a:ext uri="{FF2B5EF4-FFF2-40B4-BE49-F238E27FC236}">
                <a16:creationId xmlns:a16="http://schemas.microsoft.com/office/drawing/2014/main" id="{A7F94716-C279-754F-ABAB-DECB55D0D7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5808" y="664867"/>
            <a:ext cx="1900052" cy="5320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adio - Iconos gratis de tecnología">
            <a:extLst>
              <a:ext uri="{FF2B5EF4-FFF2-40B4-BE49-F238E27FC236}">
                <a16:creationId xmlns:a16="http://schemas.microsoft.com/office/drawing/2014/main" id="{D3AFE050-0A9C-844E-B8EC-B622294DE8D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70432" y="1325179"/>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E3FFEE1B-0EC2-FF41-A2A4-0FAE71C3EF13}"/>
              </a:ext>
            </a:extLst>
          </p:cNvPr>
          <p:cNvSpPr txBox="1"/>
          <p:nvPr/>
        </p:nvSpPr>
        <p:spPr>
          <a:xfrm>
            <a:off x="439877" y="2611248"/>
            <a:ext cx="2039341"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Capsula : Las cosas de volada.</a:t>
            </a:r>
          </a:p>
        </p:txBody>
      </p:sp>
      <p:pic>
        <p:nvPicPr>
          <p:cNvPr id="37" name="Imagen 36">
            <a:extLst>
              <a:ext uri="{FF2B5EF4-FFF2-40B4-BE49-F238E27FC236}">
                <a16:creationId xmlns:a16="http://schemas.microsoft.com/office/drawing/2014/main" id="{DC7D83F0-D1FF-3543-B694-71F7D480A5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8225" y="1446990"/>
            <a:ext cx="2048815" cy="1107984"/>
          </a:xfrm>
          <a:prstGeom prst="rect">
            <a:avLst/>
          </a:prstGeom>
        </p:spPr>
      </p:pic>
      <p:sp>
        <p:nvSpPr>
          <p:cNvPr id="38" name="CuadroTexto 37">
            <a:extLst>
              <a:ext uri="{FF2B5EF4-FFF2-40B4-BE49-F238E27FC236}">
                <a16:creationId xmlns:a16="http://schemas.microsoft.com/office/drawing/2014/main" id="{5375A311-6028-434B-8447-26F0257F3F17}"/>
              </a:ext>
            </a:extLst>
          </p:cNvPr>
          <p:cNvSpPr txBox="1"/>
          <p:nvPr/>
        </p:nvSpPr>
        <p:spPr>
          <a:xfrm>
            <a:off x="2445" y="2843974"/>
            <a:ext cx="2751882" cy="553998"/>
          </a:xfrm>
          <a:prstGeom prst="rect">
            <a:avLst/>
          </a:prstGeom>
          <a:noFill/>
        </p:spPr>
        <p:txBody>
          <a:bodyPr wrap="square">
            <a:spAutoFit/>
          </a:bodyPr>
          <a:lstStyle/>
          <a:p>
            <a:r>
              <a:rPr lang="es-HN" sz="1000" dirty="0"/>
              <a:t>https://s3.us-east-2.wasabisys.com/sarv-multimedia/job-video/504/50401123342140000-1202-1256.mp4</a:t>
            </a:r>
          </a:p>
        </p:txBody>
      </p:sp>
      <p:pic>
        <p:nvPicPr>
          <p:cNvPr id="39" name="Imagen 38">
            <a:extLst>
              <a:ext uri="{FF2B5EF4-FFF2-40B4-BE49-F238E27FC236}">
                <a16:creationId xmlns:a16="http://schemas.microsoft.com/office/drawing/2014/main" id="{870AA2BB-9997-C844-947D-B689630CB5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20227" y="1446990"/>
            <a:ext cx="1981345" cy="1107984"/>
          </a:xfrm>
          <a:prstGeom prst="rect">
            <a:avLst/>
          </a:prstGeom>
        </p:spPr>
      </p:pic>
      <p:sp>
        <p:nvSpPr>
          <p:cNvPr id="40" name="CuadroTexto 39">
            <a:extLst>
              <a:ext uri="{FF2B5EF4-FFF2-40B4-BE49-F238E27FC236}">
                <a16:creationId xmlns:a16="http://schemas.microsoft.com/office/drawing/2014/main" id="{729B86EB-0D34-2341-B311-F95B15BAC4D6}"/>
              </a:ext>
            </a:extLst>
          </p:cNvPr>
          <p:cNvSpPr txBox="1"/>
          <p:nvPr/>
        </p:nvSpPr>
        <p:spPr>
          <a:xfrm>
            <a:off x="3627767" y="2582265"/>
            <a:ext cx="2039341"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Capsula : Las cosas de volada.</a:t>
            </a:r>
          </a:p>
        </p:txBody>
      </p:sp>
      <p:sp>
        <p:nvSpPr>
          <p:cNvPr id="42" name="CuadroTexto 41">
            <a:extLst>
              <a:ext uri="{FF2B5EF4-FFF2-40B4-BE49-F238E27FC236}">
                <a16:creationId xmlns:a16="http://schemas.microsoft.com/office/drawing/2014/main" id="{0170EC42-4CC1-B94E-BA0D-12622DFAED93}"/>
              </a:ext>
            </a:extLst>
          </p:cNvPr>
          <p:cNvSpPr txBox="1"/>
          <p:nvPr/>
        </p:nvSpPr>
        <p:spPr>
          <a:xfrm>
            <a:off x="3140688" y="2787446"/>
            <a:ext cx="2751882" cy="553998"/>
          </a:xfrm>
          <a:prstGeom prst="rect">
            <a:avLst/>
          </a:prstGeom>
          <a:noFill/>
        </p:spPr>
        <p:txBody>
          <a:bodyPr wrap="square">
            <a:spAutoFit/>
          </a:bodyPr>
          <a:lstStyle/>
          <a:p>
            <a:r>
              <a:rPr lang="es-HN" sz="1000" dirty="0"/>
              <a:t>https://s3.us-east-2.wasabisys.com/sarv-multimedia/job-video/504/50406123163180000-1982-2010.mp4</a:t>
            </a:r>
          </a:p>
        </p:txBody>
      </p:sp>
      <p:pic>
        <p:nvPicPr>
          <p:cNvPr id="43" name="Picture 8" descr="Íconos de tv en SVG, PNG, AI para descargar">
            <a:extLst>
              <a:ext uri="{FF2B5EF4-FFF2-40B4-BE49-F238E27FC236}">
                <a16:creationId xmlns:a16="http://schemas.microsoft.com/office/drawing/2014/main" id="{8D2A5024-4D2D-8C42-BF39-6CB29657E4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97067" y="1882041"/>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E1F8D9D6-5A9A-0C4C-9C09-BB4AF3BDEC4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48031" y="3591552"/>
            <a:ext cx="2003022" cy="271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01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4595149" y="46905"/>
            <a:ext cx="7505807" cy="523220"/>
          </a:xfrm>
          <a:prstGeom prst="rect">
            <a:avLst/>
          </a:prstGeom>
          <a:noFill/>
        </p:spPr>
        <p:txBody>
          <a:bodyPr wrap="square">
            <a:spAutoFit/>
          </a:bodyPr>
          <a:lstStyle/>
          <a:p>
            <a:pPr algn="r"/>
            <a:r>
              <a:rPr lang="en-US" sz="2800" b="1" dirty="0">
                <a:solidFill>
                  <a:schemeClr val="bg1"/>
                </a:solidFill>
                <a:latin typeface="Myriad Pro" panose="020B0503030403020204" pitchFamily="34" charset="0"/>
              </a:rPr>
              <a:t>TARJETA DE CRÉDITO</a:t>
            </a:r>
            <a:endParaRPr lang="en-HN" sz="28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3601653458"/>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2605414102"/>
              </p:ext>
            </p:extLst>
          </p:nvPr>
        </p:nvGraphicFramePr>
        <p:xfrm>
          <a:off x="204789" y="3542044"/>
          <a:ext cx="5891210" cy="3214356"/>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5891211" cy="3631763"/>
          </a:xfrm>
          <a:prstGeom prst="rect">
            <a:avLst/>
          </a:prstGeom>
          <a:noFill/>
        </p:spPr>
        <p:txBody>
          <a:bodyPr wrap="square" rtlCol="0">
            <a:spAutoFit/>
          </a:bodyPr>
          <a:lstStyle/>
          <a:p>
            <a:pPr algn="l"/>
            <a:r>
              <a:rPr lang="es-HN" sz="1000" b="1" dirty="0">
                <a:solidFill>
                  <a:srgbClr val="0D0D0D"/>
                </a:solidFill>
                <a:latin typeface="Helvetica" pitchFamily="2" charset="0"/>
              </a:rPr>
              <a:t>Atlántida </a:t>
            </a:r>
            <a:r>
              <a:rPr lang="es-HN" sz="1000" b="1" i="0" dirty="0">
                <a:solidFill>
                  <a:srgbClr val="0D0D0D"/>
                </a:solidFill>
                <a:effectLst/>
                <a:latin typeface="Helvetica" pitchFamily="2" charset="0"/>
              </a:rPr>
              <a:t>:</a:t>
            </a:r>
            <a:endParaRPr lang="es-HN" sz="1000" b="0" i="0" dirty="0">
              <a:solidFill>
                <a:srgbClr val="0D0D0D"/>
              </a:solidFill>
              <a:effectLst/>
              <a:latin typeface="Helvetica" pitchFamily="2" charset="0"/>
            </a:endParaRPr>
          </a:p>
          <a:p>
            <a:pPr marL="285750" indent="-285750">
              <a:buFont typeface="Arial" panose="020B0604020202020204" pitchFamily="34" charset="0"/>
              <a:buChar char="•"/>
            </a:pPr>
            <a:r>
              <a:rPr lang="es-HN" sz="1000" b="0" i="0" dirty="0">
                <a:solidFill>
                  <a:srgbClr val="0D0D0D"/>
                </a:solidFill>
                <a:effectLst/>
                <a:latin typeface="Helvetica" pitchFamily="2" charset="0"/>
              </a:rPr>
              <a:t>Altántida lidera co el 37% del SOI</a:t>
            </a:r>
          </a:p>
          <a:p>
            <a:pPr marL="285750" indent="-285750">
              <a:buFont typeface="Arial" panose="020B0604020202020204" pitchFamily="34" charset="0"/>
              <a:buChar char="•"/>
            </a:pPr>
            <a:r>
              <a:rPr lang="es-HN" sz="1000" b="0" i="0" dirty="0">
                <a:solidFill>
                  <a:srgbClr val="0D0D0D"/>
                </a:solidFill>
                <a:effectLst/>
                <a:latin typeface="Helvetica" pitchFamily="2" charset="0"/>
              </a:rPr>
              <a:t>Su actividad inicia con  campaña promocional  ”Compra todo y gana” De marzo-Junio “TC Aliadas” y “TD Impulso Empresarial Atlántida”. De agosto a octubre “Saca tu lado FAN” que es una promoción de viaje doble a presenciar pelea de artes marciales.</a:t>
            </a:r>
          </a:p>
          <a:p>
            <a:r>
              <a:rPr lang="es-HN" sz="1000" b="0" i="0" dirty="0">
                <a:solidFill>
                  <a:srgbClr val="0D0D0D"/>
                </a:solidFill>
                <a:effectLst/>
                <a:latin typeface="Helvetica" pitchFamily="2" charset="0"/>
              </a:rPr>
              <a:t>Banpais :</a:t>
            </a:r>
          </a:p>
          <a:p>
            <a:pPr marL="285750" indent="-285750">
              <a:buFont typeface="Arial" panose="020B0604020202020204" pitchFamily="34" charset="0"/>
              <a:buChar char="•"/>
            </a:pPr>
            <a:r>
              <a:rPr lang="es-HN" sz="1000" b="0" i="0" dirty="0">
                <a:solidFill>
                  <a:srgbClr val="0D0D0D"/>
                </a:solidFill>
                <a:effectLst/>
                <a:latin typeface="Helvetica" pitchFamily="2" charset="0"/>
              </a:rPr>
              <a:t>Incia con cmapaña de regreso a clases “Dividelo todo en cuotas” de ene-mar.</a:t>
            </a:r>
          </a:p>
          <a:p>
            <a:pPr marL="285750" indent="-285750">
              <a:buFont typeface="Arial" panose="020B0604020202020204" pitchFamily="34" charset="0"/>
              <a:buChar char="•"/>
            </a:pPr>
            <a:r>
              <a:rPr lang="es-HN" sz="1000" dirty="0">
                <a:solidFill>
                  <a:srgbClr val="0D0D0D"/>
                </a:solidFill>
                <a:latin typeface="Helvetica" pitchFamily="2" charset="0"/>
              </a:rPr>
              <a:t>En abril, lanza la campaña “Lo bueno lo es todo”, misma que extiende hasta julio</a:t>
            </a:r>
          </a:p>
          <a:p>
            <a:pPr marL="285750" indent="-285750">
              <a:buFont typeface="Arial" panose="020B0604020202020204" pitchFamily="34" charset="0"/>
              <a:buChar char="•"/>
            </a:pPr>
            <a:r>
              <a:rPr lang="es-HN" sz="1000" b="0" i="0" dirty="0">
                <a:solidFill>
                  <a:srgbClr val="0D0D0D"/>
                </a:solidFill>
                <a:effectLst/>
                <a:latin typeface="Helvetica" pitchFamily="2" charset="0"/>
              </a:rPr>
              <a:t>Agosto </a:t>
            </a:r>
            <a:r>
              <a:rPr lang="es-HN" sz="1000" dirty="0">
                <a:solidFill>
                  <a:srgbClr val="0D0D0D"/>
                </a:solidFill>
                <a:latin typeface="Helvetica" pitchFamily="2" charset="0"/>
              </a:rPr>
              <a:t>relanza  de regreso a calses “Dividelo todo en cuaotas”</a:t>
            </a:r>
          </a:p>
          <a:p>
            <a:pPr marL="285750" indent="-285750">
              <a:buFont typeface="Arial" panose="020B0604020202020204" pitchFamily="34" charset="0"/>
              <a:buChar char="•"/>
            </a:pPr>
            <a:r>
              <a:rPr lang="es-HN" sz="1000" b="0" i="0" dirty="0">
                <a:solidFill>
                  <a:srgbClr val="0D0D0D"/>
                </a:solidFill>
                <a:effectLst/>
                <a:latin typeface="Helvetica" pitchFamily="2" charset="0"/>
              </a:rPr>
              <a:t>Sept</a:t>
            </a:r>
            <a:r>
              <a:rPr lang="es-HN" sz="1000" dirty="0">
                <a:solidFill>
                  <a:srgbClr val="0D0D0D"/>
                </a:solidFill>
                <a:latin typeface="Helvetica" pitchFamily="2" charset="0"/>
              </a:rPr>
              <a:t>embre “Cualquier cosa que puedad necesitar, dividelo todo”, ésta la extiende hasta finalizar el año</a:t>
            </a:r>
            <a:endParaRPr lang="es-HN" sz="1000" b="0" i="0" dirty="0">
              <a:solidFill>
                <a:srgbClr val="0D0D0D"/>
              </a:solidFill>
              <a:effectLst/>
              <a:latin typeface="Helvetica" pitchFamily="2" charset="0"/>
            </a:endParaRPr>
          </a:p>
          <a:p>
            <a:pPr algn="l"/>
            <a:r>
              <a:rPr lang="es-HN" sz="1000" b="1" dirty="0">
                <a:solidFill>
                  <a:srgbClr val="0D0D0D"/>
                </a:solidFill>
                <a:latin typeface="Helvetica" pitchFamily="2" charset="0"/>
              </a:rPr>
              <a:t>BAC  :</a:t>
            </a:r>
            <a:endParaRPr lang="es-HN" sz="1000" dirty="0">
              <a:solidFill>
                <a:srgbClr val="0D0D0D"/>
              </a:solidFill>
              <a:latin typeface="Helvetica" pitchFamily="2" charset="0"/>
            </a:endParaRPr>
          </a:p>
          <a:p>
            <a:pPr marL="171450" indent="-171450" algn="l">
              <a:buFont typeface="Arial" panose="020B0604020202020204" pitchFamily="34" charset="0"/>
              <a:buChar char="•"/>
            </a:pPr>
            <a:r>
              <a:rPr lang="es-HN" sz="1000" dirty="0">
                <a:solidFill>
                  <a:srgbClr val="0D0D0D"/>
                </a:solidFill>
                <a:latin typeface="Helvetica" pitchFamily="2" charset="0"/>
              </a:rPr>
              <a:t>En febreso se lanza la “Tarjeta Vive Mas” su campaña se exitende hasta el mes de mayo</a:t>
            </a:r>
          </a:p>
          <a:p>
            <a:pPr marL="171450" indent="-171450" algn="l">
              <a:buFont typeface="Arial" panose="020B0604020202020204" pitchFamily="34" charset="0"/>
              <a:buChar char="•"/>
            </a:pPr>
            <a:r>
              <a:rPr lang="es-HN" sz="1000" dirty="0">
                <a:solidFill>
                  <a:srgbClr val="0D0D0D"/>
                </a:solidFill>
                <a:latin typeface="Helvetica" pitchFamily="2" charset="0"/>
              </a:rPr>
              <a:t>En marzo, y simultáneo con “Vive Mas” se activa tarjeta Bio, su actividad dura hasta marzo</a:t>
            </a:r>
          </a:p>
          <a:p>
            <a:pPr marL="171450" indent="-171450" algn="l">
              <a:buFont typeface="Arial" panose="020B0604020202020204" pitchFamily="34" charset="0"/>
              <a:buChar char="•"/>
            </a:pPr>
            <a:r>
              <a:rPr lang="es-HN" sz="1000" dirty="0">
                <a:solidFill>
                  <a:srgbClr val="0D0D0D"/>
                </a:solidFill>
                <a:latin typeface="Helvetica" pitchFamily="2" charset="0"/>
              </a:rPr>
              <a:t>En noviembre y con mayor intensidad diciembre, se lana promoción “Regalo involvidable”</a:t>
            </a:r>
          </a:p>
          <a:p>
            <a:pPr algn="l"/>
            <a:r>
              <a:rPr lang="es-HN" sz="1000" b="1" dirty="0">
                <a:solidFill>
                  <a:srgbClr val="0D0D0D"/>
                </a:solidFill>
                <a:latin typeface="Helvetica" pitchFamily="2" charset="0"/>
              </a:rPr>
              <a:t>Ficohsa</a:t>
            </a:r>
          </a:p>
          <a:p>
            <a:pPr marL="171450" indent="-171450" algn="l">
              <a:buFont typeface="Arial" panose="020B0604020202020204" pitchFamily="34" charset="0"/>
              <a:buChar char="•"/>
            </a:pPr>
            <a:r>
              <a:rPr lang="es-HN" sz="1000" i="0" dirty="0">
                <a:solidFill>
                  <a:srgbClr val="0D0D0D"/>
                </a:solidFill>
                <a:effectLst/>
                <a:latin typeface="Helvetica" pitchFamily="2" charset="0"/>
              </a:rPr>
              <a:t>En septiemre y octubre se lanza “Ficohsa in Black” y en noviembre su campaña “Navidad es todos los dias” que se extiende hasta diciembre, pero con menor intensidad</a:t>
            </a:r>
          </a:p>
          <a:p>
            <a:pPr algn="l"/>
            <a:r>
              <a:rPr lang="es-HN" sz="1000" b="1" dirty="0">
                <a:solidFill>
                  <a:srgbClr val="0D0D0D"/>
                </a:solidFill>
                <a:latin typeface="Helvetica" pitchFamily="2" charset="0"/>
              </a:rPr>
              <a:t>Davidienda</a:t>
            </a:r>
          </a:p>
          <a:p>
            <a:pPr marL="171450" indent="-171450" algn="l">
              <a:buFont typeface="Arial" panose="020B0604020202020204" pitchFamily="34" charset="0"/>
              <a:buChar char="•"/>
            </a:pPr>
            <a:r>
              <a:rPr lang="es-HN" sz="1000" dirty="0">
                <a:solidFill>
                  <a:srgbClr val="0D0D0D"/>
                </a:solidFill>
                <a:latin typeface="Helvetica" pitchFamily="2" charset="0"/>
              </a:rPr>
              <a:t>Con muy poca presencia en medios y principalmente concentrado en prensa, se activa la campaña “ Davipuntos valen doble” de marzo a mayo y septiembre.</a:t>
            </a:r>
          </a:p>
          <a:p>
            <a:pPr marL="171450" indent="-171450" algn="l">
              <a:buFont typeface="Arial" panose="020B0604020202020204" pitchFamily="34" charset="0"/>
              <a:buChar char="•"/>
            </a:pPr>
            <a:r>
              <a:rPr lang="es-HN" sz="1000" i="0" dirty="0">
                <a:solidFill>
                  <a:srgbClr val="0D0D0D"/>
                </a:solidFill>
                <a:effectLst/>
                <a:latin typeface="Helvetica" pitchFamily="2" charset="0"/>
              </a:rPr>
              <a:t>Finales de año “Todos merecen un 100” promoción que incluye 100 premios, es su segunda campaña de importancia en esta categoría</a:t>
            </a:r>
          </a:p>
        </p:txBody>
      </p:sp>
      <mc:AlternateContent xmlns:mc="http://schemas.openxmlformats.org/markup-compatibility/2006" xmlns:cx1="http://schemas.microsoft.com/office/drawing/2015/9/8/chartex">
        <mc:Choice Requires="cx1">
          <p:graphicFrame>
            <p:nvGraphicFramePr>
              <p:cNvPr id="10" name="Gráfico 9">
                <a:extLst>
                  <a:ext uri="{FF2B5EF4-FFF2-40B4-BE49-F238E27FC236}">
                    <a16:creationId xmlns:a16="http://schemas.microsoft.com/office/drawing/2014/main" id="{669DFD60-BBC1-DE45-9535-2FB3E3D446F7}"/>
                  </a:ext>
                </a:extLst>
              </p:cNvPr>
              <p:cNvGraphicFramePr/>
              <p:nvPr>
                <p:extLst>
                  <p:ext uri="{D42A27DB-BD31-4B8C-83A1-F6EECF244321}">
                    <p14:modId xmlns:p14="http://schemas.microsoft.com/office/powerpoint/2010/main" val="3395798938"/>
                  </p:ext>
                </p:extLst>
              </p:nvPr>
            </p:nvGraphicFramePr>
            <p:xfrm>
              <a:off x="204788" y="694774"/>
              <a:ext cx="5825189" cy="261522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0" name="Gráfico 9">
                <a:extLst>
                  <a:ext uri="{FF2B5EF4-FFF2-40B4-BE49-F238E27FC236}">
                    <a16:creationId xmlns:a16="http://schemas.microsoft.com/office/drawing/2014/main" id="{669DFD60-BBC1-DE45-9535-2FB3E3D446F7}"/>
                  </a:ext>
                </a:extLst>
              </p:cNvPr>
              <p:cNvPicPr>
                <a:picLocks noGrp="1" noRot="1" noChangeAspect="1" noMove="1" noResize="1" noEditPoints="1" noAdjustHandles="1" noChangeArrowheads="1" noChangeShapeType="1"/>
              </p:cNvPicPr>
              <p:nvPr/>
            </p:nvPicPr>
            <p:blipFill>
              <a:blip r:embed="rId7"/>
              <a:stretch>
                <a:fillRect/>
              </a:stretch>
            </p:blipFill>
            <p:spPr>
              <a:xfrm>
                <a:off x="204788" y="694774"/>
                <a:ext cx="5825189" cy="2615229"/>
              </a:xfrm>
              <a:prstGeom prst="rect">
                <a:avLst/>
              </a:prstGeom>
            </p:spPr>
          </p:pic>
        </mc:Fallback>
      </mc:AlternateContent>
    </p:spTree>
    <p:extLst>
      <p:ext uri="{BB962C8B-B14F-4D97-AF65-F5344CB8AC3E}">
        <p14:creationId xmlns:p14="http://schemas.microsoft.com/office/powerpoint/2010/main" val="48425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601" b="28601"/>
          <a:stretch/>
        </p:blipFill>
        <p:spPr bwMode="auto">
          <a:xfrm>
            <a:off x="5474566"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523"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709" y="440611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Radio - Iconos gratis de tecnología">
            <a:extLst>
              <a:ext uri="{FF2B5EF4-FFF2-40B4-BE49-F238E27FC236}">
                <a16:creationId xmlns:a16="http://schemas.microsoft.com/office/drawing/2014/main" id="{840B0ACD-B915-A64A-BC95-1B175B5DCF2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523" y="2138109"/>
            <a:ext cx="477032" cy="47703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ector recto 31">
            <a:extLst>
              <a:ext uri="{FF2B5EF4-FFF2-40B4-BE49-F238E27FC236}">
                <a16:creationId xmlns:a16="http://schemas.microsoft.com/office/drawing/2014/main" id="{8E019613-D98A-9143-9158-0CAB003CE953}"/>
              </a:ext>
            </a:extLst>
          </p:cNvPr>
          <p:cNvCxnSpPr>
            <a:cxnSpLocks/>
          </p:cNvCxnSpPr>
          <p:nvPr/>
        </p:nvCxnSpPr>
        <p:spPr>
          <a:xfrm>
            <a:off x="4278776" y="1442106"/>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E43E4E3-763B-9E4F-BC77-B4E348F9E7C1}"/>
              </a:ext>
            </a:extLst>
          </p:cNvPr>
          <p:cNvCxnSpPr>
            <a:cxnSpLocks/>
          </p:cNvCxnSpPr>
          <p:nvPr/>
        </p:nvCxnSpPr>
        <p:spPr>
          <a:xfrm>
            <a:off x="6389387" y="1442106"/>
            <a:ext cx="0" cy="5056021"/>
          </a:xfrm>
          <a:prstGeom prst="line">
            <a:avLst/>
          </a:prstGeom>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E23B21A-5B5A-C34E-9A34-20681FF598B0}"/>
              </a:ext>
            </a:extLst>
          </p:cNvPr>
          <p:cNvSpPr txBox="1"/>
          <p:nvPr/>
        </p:nvSpPr>
        <p:spPr>
          <a:xfrm>
            <a:off x="4595149" y="46905"/>
            <a:ext cx="7505807" cy="523220"/>
          </a:xfrm>
          <a:prstGeom prst="rect">
            <a:avLst/>
          </a:prstGeom>
          <a:noFill/>
        </p:spPr>
        <p:txBody>
          <a:bodyPr wrap="square">
            <a:spAutoFit/>
          </a:bodyPr>
          <a:lstStyle/>
          <a:p>
            <a:pPr algn="r"/>
            <a:r>
              <a:rPr lang="en-US" sz="2800" b="1" dirty="0">
                <a:solidFill>
                  <a:schemeClr val="bg1"/>
                </a:solidFill>
                <a:latin typeface="Myriad Pro" panose="020B0503030403020204" pitchFamily="34" charset="0"/>
              </a:rPr>
              <a:t>TARJETA DE CRÉDITO</a:t>
            </a:r>
            <a:endParaRPr lang="en-HN" sz="2800" b="1">
              <a:solidFill>
                <a:schemeClr val="bg1"/>
              </a:solidFill>
              <a:latin typeface="Myriad Pro" panose="020B0503030403020204" pitchFamily="34" charset="0"/>
            </a:endParaRPr>
          </a:p>
        </p:txBody>
      </p:sp>
      <p:pic>
        <p:nvPicPr>
          <p:cNvPr id="1026" name="Picture 2">
            <a:extLst>
              <a:ext uri="{FF2B5EF4-FFF2-40B4-BE49-F238E27FC236}">
                <a16:creationId xmlns:a16="http://schemas.microsoft.com/office/drawing/2014/main" id="{C6812292-02CD-664D-A5D6-6A974628F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507" y="3970116"/>
            <a:ext cx="1707480" cy="22098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9282D6C-92C4-DB47-B026-49A104F022DA}"/>
              </a:ext>
            </a:extLst>
          </p:cNvPr>
          <p:cNvPicPr>
            <a:picLocks noChangeAspect="1"/>
          </p:cNvPicPr>
          <p:nvPr/>
        </p:nvPicPr>
        <p:blipFill>
          <a:blip r:embed="rId7"/>
          <a:stretch>
            <a:fillRect/>
          </a:stretch>
        </p:blipFill>
        <p:spPr>
          <a:xfrm>
            <a:off x="1796489" y="1442106"/>
            <a:ext cx="2227721" cy="1419866"/>
          </a:xfrm>
          <a:prstGeom prst="rect">
            <a:avLst/>
          </a:prstGeom>
        </p:spPr>
      </p:pic>
      <p:sp>
        <p:nvSpPr>
          <p:cNvPr id="20" name="CuadroTexto 19">
            <a:extLst>
              <a:ext uri="{FF2B5EF4-FFF2-40B4-BE49-F238E27FC236}">
                <a16:creationId xmlns:a16="http://schemas.microsoft.com/office/drawing/2014/main" id="{D736C148-9D39-244A-91F7-AD7BAA13FC25}"/>
              </a:ext>
            </a:extLst>
          </p:cNvPr>
          <p:cNvSpPr txBox="1"/>
          <p:nvPr/>
        </p:nvSpPr>
        <p:spPr>
          <a:xfrm>
            <a:off x="2429369" y="2884816"/>
            <a:ext cx="1016625"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Compra Todo.</a:t>
            </a:r>
          </a:p>
        </p:txBody>
      </p:sp>
      <p:sp>
        <p:nvSpPr>
          <p:cNvPr id="23" name="CuadroTexto 22">
            <a:extLst>
              <a:ext uri="{FF2B5EF4-FFF2-40B4-BE49-F238E27FC236}">
                <a16:creationId xmlns:a16="http://schemas.microsoft.com/office/drawing/2014/main" id="{3125B2E6-B6ED-574C-B27B-767082F323EE}"/>
              </a:ext>
            </a:extLst>
          </p:cNvPr>
          <p:cNvSpPr txBox="1"/>
          <p:nvPr/>
        </p:nvSpPr>
        <p:spPr>
          <a:xfrm>
            <a:off x="1695045" y="3053913"/>
            <a:ext cx="2227717" cy="553998"/>
          </a:xfrm>
          <a:prstGeom prst="rect">
            <a:avLst/>
          </a:prstGeom>
          <a:noFill/>
        </p:spPr>
        <p:txBody>
          <a:bodyPr wrap="square">
            <a:spAutoFit/>
          </a:bodyPr>
          <a:lstStyle/>
          <a:p>
            <a:r>
              <a:rPr lang="es-HN" sz="1000" b="0" i="0" dirty="0">
                <a:solidFill>
                  <a:srgbClr val="999999"/>
                </a:solidFill>
                <a:effectLst/>
                <a:hlinkClick r:id="rId8"/>
              </a:rPr>
              <a:t>http://mass.hn/files/large/¡Compra_todo_y_gana!___Banco_Atlántida-1708366977.mp4</a:t>
            </a:r>
            <a:endParaRPr lang="es-HN" sz="1000" dirty="0"/>
          </a:p>
        </p:txBody>
      </p:sp>
      <p:pic>
        <p:nvPicPr>
          <p:cNvPr id="1028" name="Picture 4">
            <a:extLst>
              <a:ext uri="{FF2B5EF4-FFF2-40B4-BE49-F238E27FC236}">
                <a16:creationId xmlns:a16="http://schemas.microsoft.com/office/drawing/2014/main" id="{3449A1FB-B3E8-C046-9AE3-64F0C7F9C7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9914" y="3941063"/>
            <a:ext cx="1707476" cy="220979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6543678-6DF1-944D-87D0-9CADEEFCF5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8526" y="3926465"/>
            <a:ext cx="1718755" cy="222439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26" name="Conector recto 25">
            <a:extLst>
              <a:ext uri="{FF2B5EF4-FFF2-40B4-BE49-F238E27FC236}">
                <a16:creationId xmlns:a16="http://schemas.microsoft.com/office/drawing/2014/main" id="{14F1811A-E149-164E-A33E-5DDD8E9703B1}"/>
              </a:ext>
            </a:extLst>
          </p:cNvPr>
          <p:cNvCxnSpPr>
            <a:cxnSpLocks/>
          </p:cNvCxnSpPr>
          <p:nvPr/>
        </p:nvCxnSpPr>
        <p:spPr>
          <a:xfrm>
            <a:off x="8484887" y="1398454"/>
            <a:ext cx="0" cy="505602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7DCB6758-CF42-294D-9EF2-E488F2950383}"/>
              </a:ext>
            </a:extLst>
          </p:cNvPr>
          <p:cNvPicPr>
            <a:picLocks noChangeAspect="1"/>
          </p:cNvPicPr>
          <p:nvPr/>
        </p:nvPicPr>
        <p:blipFill>
          <a:blip r:embed="rId11"/>
          <a:stretch>
            <a:fillRect/>
          </a:stretch>
        </p:blipFill>
        <p:spPr>
          <a:xfrm>
            <a:off x="9181253" y="1442106"/>
            <a:ext cx="2208957" cy="1362708"/>
          </a:xfrm>
          <a:prstGeom prst="rect">
            <a:avLst/>
          </a:prstGeom>
        </p:spPr>
      </p:pic>
      <p:sp>
        <p:nvSpPr>
          <p:cNvPr id="30" name="CuadroTexto 29">
            <a:extLst>
              <a:ext uri="{FF2B5EF4-FFF2-40B4-BE49-F238E27FC236}">
                <a16:creationId xmlns:a16="http://schemas.microsoft.com/office/drawing/2014/main" id="{FE75A105-7D92-3044-8FCB-3AAB197AE9E6}"/>
              </a:ext>
            </a:extLst>
          </p:cNvPr>
          <p:cNvSpPr txBox="1"/>
          <p:nvPr/>
        </p:nvSpPr>
        <p:spPr>
          <a:xfrm>
            <a:off x="8915399" y="2976969"/>
            <a:ext cx="2755897" cy="400110"/>
          </a:xfrm>
          <a:prstGeom prst="rect">
            <a:avLst/>
          </a:prstGeom>
          <a:noFill/>
        </p:spPr>
        <p:txBody>
          <a:bodyPr wrap="square">
            <a:spAutoFit/>
          </a:bodyPr>
          <a:lstStyle/>
          <a:p>
            <a:r>
              <a:rPr lang="es-HN" sz="1000" dirty="0"/>
              <a:t>https://s3.wasabisys.com/sarv-multimedia/job-video/504/50406023217200000-224-254.mp4</a:t>
            </a:r>
          </a:p>
        </p:txBody>
      </p:sp>
      <p:sp>
        <p:nvSpPr>
          <p:cNvPr id="33" name="CuadroTexto 32">
            <a:extLst>
              <a:ext uri="{FF2B5EF4-FFF2-40B4-BE49-F238E27FC236}">
                <a16:creationId xmlns:a16="http://schemas.microsoft.com/office/drawing/2014/main" id="{F71B0088-173D-5143-BC52-A8F94AF97A8B}"/>
              </a:ext>
            </a:extLst>
          </p:cNvPr>
          <p:cNvSpPr txBox="1"/>
          <p:nvPr/>
        </p:nvSpPr>
        <p:spPr>
          <a:xfrm>
            <a:off x="9823134" y="2804814"/>
            <a:ext cx="112402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Saca tu lado fan</a:t>
            </a:r>
          </a:p>
        </p:txBody>
      </p:sp>
      <p:pic>
        <p:nvPicPr>
          <p:cNvPr id="1032" name="Picture 8">
            <a:extLst>
              <a:ext uri="{FF2B5EF4-FFF2-40B4-BE49-F238E27FC236}">
                <a16:creationId xmlns:a16="http://schemas.microsoft.com/office/drawing/2014/main" id="{70E5BDFC-D67D-E343-8ADC-616826DCC2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2808" y="3926464"/>
            <a:ext cx="1718755" cy="222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839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001" y="15594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B25796FC-0581-F246-86E3-8AF3EB726D5D}"/>
              </a:ext>
            </a:extLst>
          </p:cNvPr>
          <p:cNvSpPr txBox="1"/>
          <p:nvPr/>
        </p:nvSpPr>
        <p:spPr>
          <a:xfrm>
            <a:off x="4450297" y="2700063"/>
            <a:ext cx="133241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Lo bueno lo es todo</a:t>
            </a:r>
          </a:p>
        </p:txBody>
      </p:sp>
      <p:sp>
        <p:nvSpPr>
          <p:cNvPr id="37" name="CuadroTexto 36">
            <a:extLst>
              <a:ext uri="{FF2B5EF4-FFF2-40B4-BE49-F238E27FC236}">
                <a16:creationId xmlns:a16="http://schemas.microsoft.com/office/drawing/2014/main" id="{59045041-D8B0-7D46-B6D0-6A8B03F7E64B}"/>
              </a:ext>
            </a:extLst>
          </p:cNvPr>
          <p:cNvSpPr txBox="1"/>
          <p:nvPr/>
        </p:nvSpPr>
        <p:spPr>
          <a:xfrm>
            <a:off x="1048359" y="2704432"/>
            <a:ext cx="228460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Este regreso a clases diveidelo todo</a:t>
            </a:r>
          </a:p>
        </p:txBody>
      </p:sp>
      <p:pic>
        <p:nvPicPr>
          <p:cNvPr id="23" name="Imagen 22">
            <a:extLst>
              <a:ext uri="{FF2B5EF4-FFF2-40B4-BE49-F238E27FC236}">
                <a16:creationId xmlns:a16="http://schemas.microsoft.com/office/drawing/2014/main" id="{42AEAF45-BCDC-7E42-B250-61BC42E2DA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4667" y="801837"/>
            <a:ext cx="1738256" cy="673148"/>
          </a:xfrm>
          <a:prstGeom prst="rect">
            <a:avLst/>
          </a:prstGeom>
        </p:spPr>
      </p:pic>
      <p:pic>
        <p:nvPicPr>
          <p:cNvPr id="6" name="Imagen 5">
            <a:extLst>
              <a:ext uri="{FF2B5EF4-FFF2-40B4-BE49-F238E27FC236}">
                <a16:creationId xmlns:a16="http://schemas.microsoft.com/office/drawing/2014/main" id="{ABD1EEC5-2DEC-CA41-970D-331D43DB323F}"/>
              </a:ext>
            </a:extLst>
          </p:cNvPr>
          <p:cNvPicPr>
            <a:picLocks noChangeAspect="1"/>
          </p:cNvPicPr>
          <p:nvPr/>
        </p:nvPicPr>
        <p:blipFill>
          <a:blip r:embed="rId5"/>
          <a:stretch>
            <a:fillRect/>
          </a:stretch>
        </p:blipFill>
        <p:spPr>
          <a:xfrm>
            <a:off x="1060578" y="1474985"/>
            <a:ext cx="2272060" cy="1159233"/>
          </a:xfrm>
          <a:prstGeom prst="rect">
            <a:avLst/>
          </a:prstGeom>
        </p:spPr>
      </p:pic>
      <p:sp>
        <p:nvSpPr>
          <p:cNvPr id="20" name="CuadroTexto 19">
            <a:extLst>
              <a:ext uri="{FF2B5EF4-FFF2-40B4-BE49-F238E27FC236}">
                <a16:creationId xmlns:a16="http://schemas.microsoft.com/office/drawing/2014/main" id="{0671EB4E-BF77-0C42-8520-E852C19C11E6}"/>
              </a:ext>
            </a:extLst>
          </p:cNvPr>
          <p:cNvSpPr txBox="1"/>
          <p:nvPr/>
        </p:nvSpPr>
        <p:spPr>
          <a:xfrm>
            <a:off x="918934" y="2886896"/>
            <a:ext cx="2876676" cy="400110"/>
          </a:xfrm>
          <a:prstGeom prst="rect">
            <a:avLst/>
          </a:prstGeom>
          <a:noFill/>
        </p:spPr>
        <p:txBody>
          <a:bodyPr wrap="square">
            <a:spAutoFit/>
          </a:bodyPr>
          <a:lstStyle/>
          <a:p>
            <a:r>
              <a:rPr lang="es-HN" sz="1000" dirty="0"/>
              <a:t>https://s3.wasabisys.com/sarv-multimedia/job-video/504/50406023009180000-2882-2908.mp4</a:t>
            </a:r>
          </a:p>
        </p:txBody>
      </p:sp>
      <p:pic>
        <p:nvPicPr>
          <p:cNvPr id="11" name="Imagen 10">
            <a:extLst>
              <a:ext uri="{FF2B5EF4-FFF2-40B4-BE49-F238E27FC236}">
                <a16:creationId xmlns:a16="http://schemas.microsoft.com/office/drawing/2014/main" id="{BFB8AC40-7080-8D43-9AD8-FFBB2D24C39F}"/>
              </a:ext>
            </a:extLst>
          </p:cNvPr>
          <p:cNvPicPr>
            <a:picLocks noChangeAspect="1"/>
          </p:cNvPicPr>
          <p:nvPr/>
        </p:nvPicPr>
        <p:blipFill>
          <a:blip r:embed="rId6"/>
          <a:stretch>
            <a:fillRect/>
          </a:stretch>
        </p:blipFill>
        <p:spPr>
          <a:xfrm>
            <a:off x="3954006" y="1476880"/>
            <a:ext cx="2272059" cy="1180395"/>
          </a:xfrm>
          <a:prstGeom prst="rect">
            <a:avLst/>
          </a:prstGeom>
        </p:spPr>
      </p:pic>
      <p:sp>
        <p:nvSpPr>
          <p:cNvPr id="24" name="CuadroTexto 23">
            <a:extLst>
              <a:ext uri="{FF2B5EF4-FFF2-40B4-BE49-F238E27FC236}">
                <a16:creationId xmlns:a16="http://schemas.microsoft.com/office/drawing/2014/main" id="{9F23CCB9-3038-C244-83B9-0334B586FF8D}"/>
              </a:ext>
            </a:extLst>
          </p:cNvPr>
          <p:cNvSpPr txBox="1"/>
          <p:nvPr/>
        </p:nvSpPr>
        <p:spPr>
          <a:xfrm>
            <a:off x="3718468" y="2869895"/>
            <a:ext cx="2968625" cy="400110"/>
          </a:xfrm>
          <a:prstGeom prst="rect">
            <a:avLst/>
          </a:prstGeom>
          <a:noFill/>
        </p:spPr>
        <p:txBody>
          <a:bodyPr wrap="square">
            <a:spAutoFit/>
          </a:bodyPr>
          <a:lstStyle/>
          <a:p>
            <a:r>
              <a:rPr lang="es-HN" sz="1000" dirty="0"/>
              <a:t>https://s3.wasabisys.com/sarv-multimedia/job-video/504/50422123117170000-1940-1968.mp4</a:t>
            </a:r>
          </a:p>
        </p:txBody>
      </p:sp>
      <p:pic>
        <p:nvPicPr>
          <p:cNvPr id="14" name="Imagen 13">
            <a:extLst>
              <a:ext uri="{FF2B5EF4-FFF2-40B4-BE49-F238E27FC236}">
                <a16:creationId xmlns:a16="http://schemas.microsoft.com/office/drawing/2014/main" id="{0BF5B2B6-D2A4-AC47-BD81-E64556A7CFFE}"/>
              </a:ext>
            </a:extLst>
          </p:cNvPr>
          <p:cNvPicPr>
            <a:picLocks noChangeAspect="1"/>
          </p:cNvPicPr>
          <p:nvPr/>
        </p:nvPicPr>
        <p:blipFill>
          <a:blip r:embed="rId7"/>
          <a:stretch>
            <a:fillRect/>
          </a:stretch>
        </p:blipFill>
        <p:spPr>
          <a:xfrm>
            <a:off x="6915693" y="1455989"/>
            <a:ext cx="2272059" cy="1143131"/>
          </a:xfrm>
          <a:prstGeom prst="rect">
            <a:avLst/>
          </a:prstGeom>
        </p:spPr>
      </p:pic>
      <p:sp>
        <p:nvSpPr>
          <p:cNvPr id="28" name="CuadroTexto 27">
            <a:extLst>
              <a:ext uri="{FF2B5EF4-FFF2-40B4-BE49-F238E27FC236}">
                <a16:creationId xmlns:a16="http://schemas.microsoft.com/office/drawing/2014/main" id="{33B4419E-1F32-6B43-B406-46BDD8730CF9}"/>
              </a:ext>
            </a:extLst>
          </p:cNvPr>
          <p:cNvSpPr txBox="1"/>
          <p:nvPr/>
        </p:nvSpPr>
        <p:spPr>
          <a:xfrm>
            <a:off x="6818194" y="2652618"/>
            <a:ext cx="250581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Back to School , divídelo todo en cuotas</a:t>
            </a:r>
          </a:p>
        </p:txBody>
      </p:sp>
      <p:sp>
        <p:nvSpPr>
          <p:cNvPr id="29" name="CuadroTexto 28">
            <a:extLst>
              <a:ext uri="{FF2B5EF4-FFF2-40B4-BE49-F238E27FC236}">
                <a16:creationId xmlns:a16="http://schemas.microsoft.com/office/drawing/2014/main" id="{435C059A-39D7-3F4A-A4B3-544BEE53A4F9}"/>
              </a:ext>
            </a:extLst>
          </p:cNvPr>
          <p:cNvSpPr txBox="1"/>
          <p:nvPr/>
        </p:nvSpPr>
        <p:spPr>
          <a:xfrm>
            <a:off x="6810745" y="2860739"/>
            <a:ext cx="2968626" cy="553998"/>
          </a:xfrm>
          <a:prstGeom prst="rect">
            <a:avLst/>
          </a:prstGeom>
          <a:noFill/>
        </p:spPr>
        <p:txBody>
          <a:bodyPr wrap="square">
            <a:spAutoFit/>
          </a:bodyPr>
          <a:lstStyle/>
          <a:p>
            <a:r>
              <a:rPr lang="es-HN" sz="1000" dirty="0"/>
              <a:t>https://s3.us-east-2.wasabisys.com/sarv-multimedia/job-video/504/50401123199200000-2144-2172.mp4</a:t>
            </a:r>
          </a:p>
        </p:txBody>
      </p:sp>
      <p:pic>
        <p:nvPicPr>
          <p:cNvPr id="31" name="Picture 6" descr="Radio - Iconos gratis de tecnología">
            <a:extLst>
              <a:ext uri="{FF2B5EF4-FFF2-40B4-BE49-F238E27FC236}">
                <a16:creationId xmlns:a16="http://schemas.microsoft.com/office/drawing/2014/main" id="{3CD8EE48-5D23-C147-B80E-66CF89E5BDC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0694" y="2073986"/>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E79182AF-7211-4C4F-A308-77D0358D3BDB}"/>
              </a:ext>
            </a:extLst>
          </p:cNvPr>
          <p:cNvPicPr>
            <a:picLocks noChangeAspect="1"/>
          </p:cNvPicPr>
          <p:nvPr/>
        </p:nvPicPr>
        <p:blipFill>
          <a:blip r:embed="rId9"/>
          <a:stretch>
            <a:fillRect/>
          </a:stretch>
        </p:blipFill>
        <p:spPr>
          <a:xfrm>
            <a:off x="9729423" y="1441806"/>
            <a:ext cx="2272059" cy="1109212"/>
          </a:xfrm>
          <a:prstGeom prst="rect">
            <a:avLst/>
          </a:prstGeom>
        </p:spPr>
      </p:pic>
      <p:sp>
        <p:nvSpPr>
          <p:cNvPr id="34" name="CuadroTexto 33">
            <a:extLst>
              <a:ext uri="{FF2B5EF4-FFF2-40B4-BE49-F238E27FC236}">
                <a16:creationId xmlns:a16="http://schemas.microsoft.com/office/drawing/2014/main" id="{0ACAAA69-1F8B-814D-BE32-6FABC085208E}"/>
              </a:ext>
            </a:extLst>
          </p:cNvPr>
          <p:cNvSpPr txBox="1"/>
          <p:nvPr/>
        </p:nvSpPr>
        <p:spPr>
          <a:xfrm>
            <a:off x="9642890" y="2636562"/>
            <a:ext cx="246574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Cualquier cosa que puedas necesitar…</a:t>
            </a:r>
          </a:p>
        </p:txBody>
      </p:sp>
      <p:sp>
        <p:nvSpPr>
          <p:cNvPr id="35" name="CuadroTexto 34">
            <a:extLst>
              <a:ext uri="{FF2B5EF4-FFF2-40B4-BE49-F238E27FC236}">
                <a16:creationId xmlns:a16="http://schemas.microsoft.com/office/drawing/2014/main" id="{A8C2A1AF-A7D3-6C47-AF9B-F486CD5016F6}"/>
              </a:ext>
            </a:extLst>
          </p:cNvPr>
          <p:cNvSpPr txBox="1"/>
          <p:nvPr/>
        </p:nvSpPr>
        <p:spPr>
          <a:xfrm>
            <a:off x="9640746" y="2836599"/>
            <a:ext cx="2549110" cy="707886"/>
          </a:xfrm>
          <a:prstGeom prst="rect">
            <a:avLst/>
          </a:prstGeom>
          <a:noFill/>
        </p:spPr>
        <p:txBody>
          <a:bodyPr wrap="square">
            <a:spAutoFit/>
          </a:bodyPr>
          <a:lstStyle/>
          <a:p>
            <a:r>
              <a:rPr lang="es-HN" sz="1000" dirty="0"/>
              <a:t>https://s3.us-east-2.wasabisys.com/sarv-multimedia/job-video/504/50401123250200000-3154-3182.mp4</a:t>
            </a:r>
          </a:p>
        </p:txBody>
      </p:sp>
      <p:pic>
        <p:nvPicPr>
          <p:cNvPr id="2050" name="Picture 2">
            <a:extLst>
              <a:ext uri="{FF2B5EF4-FFF2-40B4-BE49-F238E27FC236}">
                <a16:creationId xmlns:a16="http://schemas.microsoft.com/office/drawing/2014/main" id="{4250FE8E-74A4-2349-AEEB-73DC313217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3832" y="3770889"/>
            <a:ext cx="1894537" cy="245188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AA77473-B8A9-DA4D-AFBC-54BE5E0428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8868" y="3705208"/>
            <a:ext cx="1807132" cy="245188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Conector recto 37">
            <a:extLst>
              <a:ext uri="{FF2B5EF4-FFF2-40B4-BE49-F238E27FC236}">
                <a16:creationId xmlns:a16="http://schemas.microsoft.com/office/drawing/2014/main" id="{97256642-CBF1-F241-A762-E4A478B0E9AC}"/>
              </a:ext>
            </a:extLst>
          </p:cNvPr>
          <p:cNvCxnSpPr>
            <a:cxnSpLocks/>
          </p:cNvCxnSpPr>
          <p:nvPr/>
        </p:nvCxnSpPr>
        <p:spPr>
          <a:xfrm>
            <a:off x="3567576" y="1474985"/>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E54DC545-9641-8B4E-B46C-F0783AE578A4}"/>
              </a:ext>
            </a:extLst>
          </p:cNvPr>
          <p:cNvCxnSpPr>
            <a:cxnSpLocks/>
          </p:cNvCxnSpPr>
          <p:nvPr/>
        </p:nvCxnSpPr>
        <p:spPr>
          <a:xfrm>
            <a:off x="6564776" y="1506730"/>
            <a:ext cx="0" cy="5056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AC254016-5FF8-F24A-8546-4B2D90343646}"/>
              </a:ext>
            </a:extLst>
          </p:cNvPr>
          <p:cNvCxnSpPr>
            <a:cxnSpLocks/>
          </p:cNvCxnSpPr>
          <p:nvPr/>
        </p:nvCxnSpPr>
        <p:spPr>
          <a:xfrm>
            <a:off x="9460376" y="1474985"/>
            <a:ext cx="0" cy="5056021"/>
          </a:xfrm>
          <a:prstGeom prst="line">
            <a:avLst/>
          </a:prstGeom>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874164FD-F871-B945-9E47-5C1B12255426}"/>
              </a:ext>
            </a:extLst>
          </p:cNvPr>
          <p:cNvSpPr txBox="1"/>
          <p:nvPr/>
        </p:nvSpPr>
        <p:spPr>
          <a:xfrm>
            <a:off x="4595149" y="46905"/>
            <a:ext cx="7505807" cy="523220"/>
          </a:xfrm>
          <a:prstGeom prst="rect">
            <a:avLst/>
          </a:prstGeom>
          <a:noFill/>
        </p:spPr>
        <p:txBody>
          <a:bodyPr wrap="square">
            <a:spAutoFit/>
          </a:bodyPr>
          <a:lstStyle/>
          <a:p>
            <a:pPr algn="r"/>
            <a:r>
              <a:rPr lang="en-US" sz="2800" b="1" dirty="0">
                <a:solidFill>
                  <a:schemeClr val="bg1"/>
                </a:solidFill>
                <a:latin typeface="Myriad Pro" panose="020B0503030403020204" pitchFamily="34" charset="0"/>
              </a:rPr>
              <a:t>TARJETA DE CRÉDITO</a:t>
            </a:r>
            <a:endParaRPr lang="en-HN" sz="2800" b="1">
              <a:solidFill>
                <a:schemeClr val="bg1"/>
              </a:solidFill>
              <a:latin typeface="Myriad Pro" panose="020B0503030403020204" pitchFamily="34" charset="0"/>
            </a:endParaRPr>
          </a:p>
        </p:txBody>
      </p:sp>
    </p:spTree>
    <p:extLst>
      <p:ext uri="{BB962C8B-B14F-4D97-AF65-F5344CB8AC3E}">
        <p14:creationId xmlns:p14="http://schemas.microsoft.com/office/powerpoint/2010/main" val="8397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B25796FC-0581-F246-86E3-8AF3EB726D5D}"/>
              </a:ext>
            </a:extLst>
          </p:cNvPr>
          <p:cNvSpPr txBox="1"/>
          <p:nvPr/>
        </p:nvSpPr>
        <p:spPr>
          <a:xfrm>
            <a:off x="4090262" y="2711394"/>
            <a:ext cx="150874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Navidad todos los dias</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197369" y="2680433"/>
            <a:ext cx="1138453"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Ficohsa In Balck</a:t>
            </a:r>
          </a:p>
        </p:txBody>
      </p:sp>
      <p:cxnSp>
        <p:nvCxnSpPr>
          <p:cNvPr id="22" name="Conector recto 21">
            <a:extLst>
              <a:ext uri="{FF2B5EF4-FFF2-40B4-BE49-F238E27FC236}">
                <a16:creationId xmlns:a16="http://schemas.microsoft.com/office/drawing/2014/main" id="{093A58B3-0068-334F-A216-B14CD4B167F3}"/>
              </a:ext>
            </a:extLst>
          </p:cNvPr>
          <p:cNvCxnSpPr/>
          <p:nvPr/>
        </p:nvCxnSpPr>
        <p:spPr>
          <a:xfrm>
            <a:off x="6097661" y="1232477"/>
            <a:ext cx="0" cy="525476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DD7FA6B2-9269-7D41-9424-42A2E9195E4D}"/>
              </a:ext>
            </a:extLst>
          </p:cNvPr>
          <p:cNvPicPr>
            <a:picLocks noChangeAspect="1"/>
          </p:cNvPicPr>
          <p:nvPr/>
        </p:nvPicPr>
        <p:blipFill>
          <a:blip r:embed="rId6"/>
          <a:stretch>
            <a:fillRect/>
          </a:stretch>
        </p:blipFill>
        <p:spPr>
          <a:xfrm>
            <a:off x="812297" y="1567818"/>
            <a:ext cx="2321268" cy="1070472"/>
          </a:xfrm>
          <a:prstGeom prst="rect">
            <a:avLst/>
          </a:prstGeom>
        </p:spPr>
      </p:pic>
      <p:sp>
        <p:nvSpPr>
          <p:cNvPr id="25" name="CuadroTexto 24">
            <a:extLst>
              <a:ext uri="{FF2B5EF4-FFF2-40B4-BE49-F238E27FC236}">
                <a16:creationId xmlns:a16="http://schemas.microsoft.com/office/drawing/2014/main" id="{C749CEED-F850-D047-837E-5AC00BC86EDA}"/>
              </a:ext>
            </a:extLst>
          </p:cNvPr>
          <p:cNvSpPr txBox="1"/>
          <p:nvPr/>
        </p:nvSpPr>
        <p:spPr>
          <a:xfrm>
            <a:off x="722108" y="2884511"/>
            <a:ext cx="2815775" cy="553998"/>
          </a:xfrm>
          <a:prstGeom prst="rect">
            <a:avLst/>
          </a:prstGeom>
          <a:noFill/>
        </p:spPr>
        <p:txBody>
          <a:bodyPr wrap="square">
            <a:spAutoFit/>
          </a:bodyPr>
          <a:lstStyle/>
          <a:p>
            <a:r>
              <a:rPr lang="es-HN" sz="1000" dirty="0"/>
              <a:t>https://s3.us-east-2.wasabisys.com/sarv-multimedia/job-video/504/50400923311060000-2540-2568.mp</a:t>
            </a:r>
          </a:p>
        </p:txBody>
      </p:sp>
      <p:pic>
        <p:nvPicPr>
          <p:cNvPr id="3074" name="Picture 2">
            <a:extLst>
              <a:ext uri="{FF2B5EF4-FFF2-40B4-BE49-F238E27FC236}">
                <a16:creationId xmlns:a16="http://schemas.microsoft.com/office/drawing/2014/main" id="{A28E0380-221C-7742-870C-09DF5EA1D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033" y="4071703"/>
            <a:ext cx="1455541" cy="19748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A9C2454-3B88-EE40-9A41-20A669BDE2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9995" y="4071703"/>
            <a:ext cx="1344552" cy="197485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FACCA67C-5A60-8742-927C-61DF72549B64}"/>
              </a:ext>
            </a:extLst>
          </p:cNvPr>
          <p:cNvPicPr>
            <a:picLocks noChangeAspect="1"/>
          </p:cNvPicPr>
          <p:nvPr/>
        </p:nvPicPr>
        <p:blipFill>
          <a:blip r:embed="rId9"/>
          <a:stretch>
            <a:fillRect/>
          </a:stretch>
        </p:blipFill>
        <p:spPr>
          <a:xfrm>
            <a:off x="3822543" y="1567818"/>
            <a:ext cx="2044184" cy="1095315"/>
          </a:xfrm>
          <a:prstGeom prst="rect">
            <a:avLst/>
          </a:prstGeom>
        </p:spPr>
      </p:pic>
      <p:sp>
        <p:nvSpPr>
          <p:cNvPr id="31" name="CuadroTexto 30">
            <a:extLst>
              <a:ext uri="{FF2B5EF4-FFF2-40B4-BE49-F238E27FC236}">
                <a16:creationId xmlns:a16="http://schemas.microsoft.com/office/drawing/2014/main" id="{B23C68A3-41DD-1446-8CFE-FA63EEECDDD8}"/>
              </a:ext>
            </a:extLst>
          </p:cNvPr>
          <p:cNvSpPr txBox="1"/>
          <p:nvPr/>
        </p:nvSpPr>
        <p:spPr>
          <a:xfrm>
            <a:off x="3561964" y="2883247"/>
            <a:ext cx="2463318" cy="553998"/>
          </a:xfrm>
          <a:prstGeom prst="rect">
            <a:avLst/>
          </a:prstGeom>
          <a:noFill/>
        </p:spPr>
        <p:txBody>
          <a:bodyPr wrap="square">
            <a:spAutoFit/>
          </a:bodyPr>
          <a:lstStyle/>
          <a:p>
            <a:r>
              <a:rPr lang="es-HN" sz="1000" dirty="0"/>
              <a:t>abisys.com/sarv-multimedia/job-video/504/50406023356120000-3238-3248.mp4</a:t>
            </a:r>
          </a:p>
        </p:txBody>
      </p:sp>
      <p:pic>
        <p:nvPicPr>
          <p:cNvPr id="3078" name="Picture 6">
            <a:extLst>
              <a:ext uri="{FF2B5EF4-FFF2-40B4-BE49-F238E27FC236}">
                <a16:creationId xmlns:a16="http://schemas.microsoft.com/office/drawing/2014/main" id="{728065F9-C5EA-0B4A-8DF9-FC2C647CC9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8565" y="4071702"/>
            <a:ext cx="1592177" cy="206057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E7A3C533-B302-1E4B-8A61-6E7BE4F9DD28}"/>
              </a:ext>
            </a:extLst>
          </p:cNvPr>
          <p:cNvSpPr txBox="1"/>
          <p:nvPr/>
        </p:nvSpPr>
        <p:spPr>
          <a:xfrm>
            <a:off x="4595136" y="74800"/>
            <a:ext cx="7505807" cy="523220"/>
          </a:xfrm>
          <a:prstGeom prst="rect">
            <a:avLst/>
          </a:prstGeom>
          <a:noFill/>
        </p:spPr>
        <p:txBody>
          <a:bodyPr wrap="square">
            <a:spAutoFit/>
          </a:bodyPr>
          <a:lstStyle/>
          <a:p>
            <a:pPr algn="r"/>
            <a:r>
              <a:rPr lang="en-US" sz="2800" b="1" dirty="0">
                <a:solidFill>
                  <a:schemeClr val="bg1"/>
                </a:solidFill>
                <a:latin typeface="Myriad Pro" panose="020B0503030403020204" pitchFamily="34" charset="0"/>
              </a:rPr>
              <a:t>TARJETA DE CRÉDITO</a:t>
            </a:r>
            <a:endParaRPr lang="en-HN" sz="2800" b="1">
              <a:solidFill>
                <a:schemeClr val="bg1"/>
              </a:solidFill>
              <a:latin typeface="Myriad Pro" panose="020B0503030403020204" pitchFamily="34" charset="0"/>
            </a:endParaRPr>
          </a:p>
        </p:txBody>
      </p:sp>
      <p:pic>
        <p:nvPicPr>
          <p:cNvPr id="3080" name="Picture 8">
            <a:extLst>
              <a:ext uri="{FF2B5EF4-FFF2-40B4-BE49-F238E27FC236}">
                <a16:creationId xmlns:a16="http://schemas.microsoft.com/office/drawing/2014/main" id="{7BA0A974-0D7E-8147-ADD0-FF125E75C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8125" y="1393005"/>
            <a:ext cx="1257963" cy="170678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6A243F7-F24C-604C-A1F1-BB17224559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5629" y="3200951"/>
            <a:ext cx="1348101" cy="1799439"/>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46859D3-8CFA-C946-B901-E1EC4FBFC3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8124" y="5102607"/>
            <a:ext cx="1325601" cy="162838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1DA45210-F760-DF4C-A006-E86A8B457A41}"/>
              </a:ext>
            </a:extLst>
          </p:cNvPr>
          <p:cNvPicPr>
            <a:picLocks noChangeAspect="1"/>
          </p:cNvPicPr>
          <p:nvPr/>
        </p:nvPicPr>
        <p:blipFill>
          <a:blip r:embed="rId14"/>
          <a:stretch>
            <a:fillRect/>
          </a:stretch>
        </p:blipFill>
        <p:spPr>
          <a:xfrm>
            <a:off x="9474043" y="1567817"/>
            <a:ext cx="2116617" cy="1070473"/>
          </a:xfrm>
          <a:prstGeom prst="rect">
            <a:avLst/>
          </a:prstGeom>
        </p:spPr>
      </p:pic>
      <p:sp>
        <p:nvSpPr>
          <p:cNvPr id="39" name="CuadroTexto 38">
            <a:extLst>
              <a:ext uri="{FF2B5EF4-FFF2-40B4-BE49-F238E27FC236}">
                <a16:creationId xmlns:a16="http://schemas.microsoft.com/office/drawing/2014/main" id="{C706CAA8-25AC-2A4B-AEE1-075448A29B6E}"/>
              </a:ext>
            </a:extLst>
          </p:cNvPr>
          <p:cNvSpPr txBox="1"/>
          <p:nvPr/>
        </p:nvSpPr>
        <p:spPr>
          <a:xfrm>
            <a:off x="9650978" y="2670137"/>
            <a:ext cx="169309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Todos se meceren un 100</a:t>
            </a:r>
          </a:p>
        </p:txBody>
      </p:sp>
      <p:sp>
        <p:nvSpPr>
          <p:cNvPr id="41" name="CuadroTexto 40">
            <a:extLst>
              <a:ext uri="{FF2B5EF4-FFF2-40B4-BE49-F238E27FC236}">
                <a16:creationId xmlns:a16="http://schemas.microsoft.com/office/drawing/2014/main" id="{2AB893EB-FA16-7449-8570-0588AF7D9C70}"/>
              </a:ext>
            </a:extLst>
          </p:cNvPr>
          <p:cNvSpPr txBox="1"/>
          <p:nvPr/>
        </p:nvSpPr>
        <p:spPr>
          <a:xfrm>
            <a:off x="9300696" y="2854343"/>
            <a:ext cx="2800247" cy="400110"/>
          </a:xfrm>
          <a:prstGeom prst="rect">
            <a:avLst/>
          </a:prstGeom>
          <a:noFill/>
        </p:spPr>
        <p:txBody>
          <a:bodyPr wrap="square">
            <a:spAutoFit/>
          </a:bodyPr>
          <a:lstStyle/>
          <a:p>
            <a:r>
              <a:rPr lang="es-HN" sz="1000" dirty="0"/>
              <a:t>https://s3.wasabisys.com/sarv-multimedia/job-video/504/50406023321190000-2434-2484.mp4</a:t>
            </a:r>
          </a:p>
        </p:txBody>
      </p:sp>
      <p:pic>
        <p:nvPicPr>
          <p:cNvPr id="23" name="504178233261000-2046-2076.mp3" descr="504178233261000-2046-2076.mp3">
            <a:hlinkClick r:id="" action="ppaction://media"/>
            <a:extLst>
              <a:ext uri="{FF2B5EF4-FFF2-40B4-BE49-F238E27FC236}">
                <a16:creationId xmlns:a16="http://schemas.microsoft.com/office/drawing/2014/main" id="{2F7753D0-F197-AC40-9DBF-2113CC9CE0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859501" y="3437244"/>
            <a:ext cx="1044423" cy="1044423"/>
          </a:xfrm>
          <a:prstGeom prst="rect">
            <a:avLst/>
          </a:prstGeom>
        </p:spPr>
      </p:pic>
      <p:sp>
        <p:nvSpPr>
          <p:cNvPr id="43" name="CuadroTexto 42">
            <a:extLst>
              <a:ext uri="{FF2B5EF4-FFF2-40B4-BE49-F238E27FC236}">
                <a16:creationId xmlns:a16="http://schemas.microsoft.com/office/drawing/2014/main" id="{10350B25-08E6-364D-A9C8-B91A826DA35C}"/>
              </a:ext>
            </a:extLst>
          </p:cNvPr>
          <p:cNvSpPr txBox="1"/>
          <p:nvPr/>
        </p:nvSpPr>
        <p:spPr>
          <a:xfrm>
            <a:off x="9535166" y="4358556"/>
            <a:ext cx="169309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Todos se meceren un 100</a:t>
            </a:r>
          </a:p>
        </p:txBody>
      </p:sp>
      <p:pic>
        <p:nvPicPr>
          <p:cNvPr id="3086" name="Picture 14">
            <a:extLst>
              <a:ext uri="{FF2B5EF4-FFF2-40B4-BE49-F238E27FC236}">
                <a16:creationId xmlns:a16="http://schemas.microsoft.com/office/drawing/2014/main" id="{5AB06609-A1FF-FE44-BF0E-95336E2344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4580" y="4767007"/>
            <a:ext cx="1455542" cy="188374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Servicio de entrega de prensa - Iconos gratis de web">
            <a:extLst>
              <a:ext uri="{FF2B5EF4-FFF2-40B4-BE49-F238E27FC236}">
                <a16:creationId xmlns:a16="http://schemas.microsoft.com/office/drawing/2014/main" id="{F834F75A-40B2-2140-B3CE-0ABE8AD94F2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53515" y="3720939"/>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Servicio de entrega de prensa - Iconos gratis de web">
            <a:extLst>
              <a:ext uri="{FF2B5EF4-FFF2-40B4-BE49-F238E27FC236}">
                <a16:creationId xmlns:a16="http://schemas.microsoft.com/office/drawing/2014/main" id="{7F5459BE-5846-8441-85C3-88FE7D6EC54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2536" y="547036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Íconos de tv en SVG, PNG, AI para descargar">
            <a:extLst>
              <a:ext uri="{FF2B5EF4-FFF2-40B4-BE49-F238E27FC236}">
                <a16:creationId xmlns:a16="http://schemas.microsoft.com/office/drawing/2014/main" id="{0B514A16-F131-E84E-A67C-DEBFA2AD4B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50017" y="1620874"/>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Radio - Iconos gratis de tecnología">
            <a:extLst>
              <a:ext uri="{FF2B5EF4-FFF2-40B4-BE49-F238E27FC236}">
                <a16:creationId xmlns:a16="http://schemas.microsoft.com/office/drawing/2014/main" id="{FB57A828-D0DB-914C-9869-ADC1DC9BA05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774914" y="3806188"/>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Grupo Financiero FICOHSA - Wikipedia, la enciclopedia libre">
            <a:extLst>
              <a:ext uri="{FF2B5EF4-FFF2-40B4-BE49-F238E27FC236}">
                <a16:creationId xmlns:a16="http://schemas.microsoft.com/office/drawing/2014/main" id="{8B629B1A-F6AF-BF4E-AA9C-BD86D6570AA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272322" y="659217"/>
            <a:ext cx="1877430" cy="6179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Davivienda Logo | Finance logo, Vector logo, Poster template">
            <a:extLst>
              <a:ext uri="{FF2B5EF4-FFF2-40B4-BE49-F238E27FC236}">
                <a16:creationId xmlns:a16="http://schemas.microsoft.com/office/drawing/2014/main" id="{3912BA3D-51CF-7948-B875-FCAB9826FC9D}"/>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611857" y="693956"/>
            <a:ext cx="3375421" cy="61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310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CUENTAS DE AHORRO</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187" y="1440135"/>
            <a:ext cx="519846" cy="51984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59045041-D8B0-7D46-B6D0-6A8B03F7E64B}"/>
              </a:ext>
            </a:extLst>
          </p:cNvPr>
          <p:cNvSpPr txBox="1"/>
          <p:nvPr/>
        </p:nvSpPr>
        <p:spPr>
          <a:xfrm>
            <a:off x="3813154" y="2652196"/>
            <a:ext cx="163859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Programa “Remesa Mas”</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011126" y="2667917"/>
            <a:ext cx="158408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Buzón Ganador Ficohsa</a:t>
            </a:r>
          </a:p>
        </p:txBody>
      </p:sp>
      <p:pic>
        <p:nvPicPr>
          <p:cNvPr id="5122" name="Picture 2" descr="Grupo Financiero FICOHSA - Wikipedia, la enciclopedia libre">
            <a:extLst>
              <a:ext uri="{FF2B5EF4-FFF2-40B4-BE49-F238E27FC236}">
                <a16:creationId xmlns:a16="http://schemas.microsoft.com/office/drawing/2014/main" id="{3E49B524-DDBD-5E46-81A1-F1D036E899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7270" y="684051"/>
            <a:ext cx="1877430" cy="6179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3652DB1-DFEE-6845-A856-E747107200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3786" y="1457268"/>
            <a:ext cx="2215931" cy="1175588"/>
          </a:xfrm>
          <a:prstGeom prst="rect">
            <a:avLst/>
          </a:prstGeom>
        </p:spPr>
      </p:pic>
      <p:sp>
        <p:nvSpPr>
          <p:cNvPr id="28" name="CuadroTexto 27">
            <a:extLst>
              <a:ext uri="{FF2B5EF4-FFF2-40B4-BE49-F238E27FC236}">
                <a16:creationId xmlns:a16="http://schemas.microsoft.com/office/drawing/2014/main" id="{185E6A2B-FB6A-3C4E-AFEB-AF99E8740433}"/>
              </a:ext>
            </a:extLst>
          </p:cNvPr>
          <p:cNvSpPr txBox="1"/>
          <p:nvPr/>
        </p:nvSpPr>
        <p:spPr>
          <a:xfrm>
            <a:off x="3163582" y="2818021"/>
            <a:ext cx="2936277" cy="553998"/>
          </a:xfrm>
          <a:prstGeom prst="rect">
            <a:avLst/>
          </a:prstGeom>
          <a:noFill/>
        </p:spPr>
        <p:txBody>
          <a:bodyPr wrap="square">
            <a:spAutoFit/>
          </a:bodyPr>
          <a:lstStyle/>
          <a:p>
            <a:pPr algn="ctr"/>
            <a:r>
              <a:rPr lang="es-HN" sz="1000" dirty="0"/>
              <a:t>https://s3.us-east-2.wasabisys.com/sarv-multimedia/job-video/504/50406523027200000-560-588.mp4</a:t>
            </a:r>
          </a:p>
        </p:txBody>
      </p:sp>
      <p:pic>
        <p:nvPicPr>
          <p:cNvPr id="6" name="Imagen 5">
            <a:extLst>
              <a:ext uri="{FF2B5EF4-FFF2-40B4-BE49-F238E27FC236}">
                <a16:creationId xmlns:a16="http://schemas.microsoft.com/office/drawing/2014/main" id="{F3D6E4B5-674E-9542-979F-B96C53D638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611" y="1457268"/>
            <a:ext cx="2191499" cy="1175588"/>
          </a:xfrm>
          <a:prstGeom prst="rect">
            <a:avLst/>
          </a:prstGeom>
        </p:spPr>
      </p:pic>
      <p:sp>
        <p:nvSpPr>
          <p:cNvPr id="19" name="CuadroTexto 18">
            <a:extLst>
              <a:ext uri="{FF2B5EF4-FFF2-40B4-BE49-F238E27FC236}">
                <a16:creationId xmlns:a16="http://schemas.microsoft.com/office/drawing/2014/main" id="{9FA4569A-E9EF-C341-8EA3-B3C8338130F5}"/>
              </a:ext>
            </a:extLst>
          </p:cNvPr>
          <p:cNvSpPr txBox="1"/>
          <p:nvPr/>
        </p:nvSpPr>
        <p:spPr>
          <a:xfrm>
            <a:off x="571983" y="2846152"/>
            <a:ext cx="2574978" cy="553998"/>
          </a:xfrm>
          <a:prstGeom prst="rect">
            <a:avLst/>
          </a:prstGeom>
          <a:noFill/>
        </p:spPr>
        <p:txBody>
          <a:bodyPr wrap="square">
            <a:spAutoFit/>
          </a:bodyPr>
          <a:lstStyle/>
          <a:p>
            <a:r>
              <a:rPr lang="es-HN" sz="1000" dirty="0"/>
              <a:t>http://mass.hn/files/large/¡Con_el_Buzón_Ganador_ahorras_y_ganas_al_instante!-1708311694.mp4</a:t>
            </a:r>
          </a:p>
        </p:txBody>
      </p:sp>
      <p:pic>
        <p:nvPicPr>
          <p:cNvPr id="1026" name="Picture 2">
            <a:extLst>
              <a:ext uri="{FF2B5EF4-FFF2-40B4-BE49-F238E27FC236}">
                <a16:creationId xmlns:a16="http://schemas.microsoft.com/office/drawing/2014/main" id="{068A805B-8200-6744-8817-6488032F343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51827" y="3466916"/>
            <a:ext cx="1996752" cy="270916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B4D61C4D-37E1-FA45-9D6C-8535111D8F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52285" y="1457268"/>
            <a:ext cx="2147074" cy="1166998"/>
          </a:xfrm>
          <a:prstGeom prst="rect">
            <a:avLst/>
          </a:prstGeom>
        </p:spPr>
      </p:pic>
      <p:sp>
        <p:nvSpPr>
          <p:cNvPr id="25" name="CuadroTexto 24">
            <a:extLst>
              <a:ext uri="{FF2B5EF4-FFF2-40B4-BE49-F238E27FC236}">
                <a16:creationId xmlns:a16="http://schemas.microsoft.com/office/drawing/2014/main" id="{EA23E7EB-B6A7-F04F-92BA-90AFECA66365}"/>
              </a:ext>
            </a:extLst>
          </p:cNvPr>
          <p:cNvSpPr txBox="1"/>
          <p:nvPr/>
        </p:nvSpPr>
        <p:spPr>
          <a:xfrm>
            <a:off x="6717270" y="2624266"/>
            <a:ext cx="173156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A todos nos gusta ahorrar”</a:t>
            </a:r>
          </a:p>
        </p:txBody>
      </p:sp>
      <p:sp>
        <p:nvSpPr>
          <p:cNvPr id="27" name="CuadroTexto 26">
            <a:extLst>
              <a:ext uri="{FF2B5EF4-FFF2-40B4-BE49-F238E27FC236}">
                <a16:creationId xmlns:a16="http://schemas.microsoft.com/office/drawing/2014/main" id="{C8390109-997D-D64D-897B-394F07CF94C0}"/>
              </a:ext>
            </a:extLst>
          </p:cNvPr>
          <p:cNvSpPr txBox="1"/>
          <p:nvPr/>
        </p:nvSpPr>
        <p:spPr>
          <a:xfrm>
            <a:off x="6283249" y="2786777"/>
            <a:ext cx="2761791" cy="553998"/>
          </a:xfrm>
          <a:prstGeom prst="rect">
            <a:avLst/>
          </a:prstGeom>
          <a:noFill/>
        </p:spPr>
        <p:txBody>
          <a:bodyPr wrap="square">
            <a:spAutoFit/>
          </a:bodyPr>
          <a:lstStyle/>
          <a:p>
            <a:r>
              <a:rPr lang="es-HN" sz="1000" dirty="0"/>
              <a:t>https://s3.us-east-2.wasabisys.com/sarv-multimedia/job-video/504/50406523157140000-3242-3270.mp4</a:t>
            </a:r>
          </a:p>
        </p:txBody>
      </p:sp>
      <p:pic>
        <p:nvPicPr>
          <p:cNvPr id="12" name="Imagen 11">
            <a:extLst>
              <a:ext uri="{FF2B5EF4-FFF2-40B4-BE49-F238E27FC236}">
                <a16:creationId xmlns:a16="http://schemas.microsoft.com/office/drawing/2014/main" id="{7B3513AE-C935-FF48-96F8-324353D8805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76912" y="1457269"/>
            <a:ext cx="2147051" cy="1166998"/>
          </a:xfrm>
          <a:prstGeom prst="rect">
            <a:avLst/>
          </a:prstGeom>
        </p:spPr>
      </p:pic>
      <p:sp>
        <p:nvSpPr>
          <p:cNvPr id="29" name="CuadroTexto 28">
            <a:extLst>
              <a:ext uri="{FF2B5EF4-FFF2-40B4-BE49-F238E27FC236}">
                <a16:creationId xmlns:a16="http://schemas.microsoft.com/office/drawing/2014/main" id="{9449F506-3F07-5848-AED7-C8CA67A00779}"/>
              </a:ext>
            </a:extLst>
          </p:cNvPr>
          <p:cNvSpPr txBox="1"/>
          <p:nvPr/>
        </p:nvSpPr>
        <p:spPr>
          <a:xfrm>
            <a:off x="9460289" y="2599931"/>
            <a:ext cx="247696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En esta navidad tus ahorros te dan mas</a:t>
            </a:r>
          </a:p>
        </p:txBody>
      </p:sp>
      <p:sp>
        <p:nvSpPr>
          <p:cNvPr id="31" name="CuadroTexto 30">
            <a:extLst>
              <a:ext uri="{FF2B5EF4-FFF2-40B4-BE49-F238E27FC236}">
                <a16:creationId xmlns:a16="http://schemas.microsoft.com/office/drawing/2014/main" id="{D61CB310-411C-294C-90FF-4E088EA5B6F0}"/>
              </a:ext>
            </a:extLst>
          </p:cNvPr>
          <p:cNvSpPr txBox="1"/>
          <p:nvPr/>
        </p:nvSpPr>
        <p:spPr>
          <a:xfrm>
            <a:off x="9473904" y="2775306"/>
            <a:ext cx="2627051" cy="553998"/>
          </a:xfrm>
          <a:prstGeom prst="rect">
            <a:avLst/>
          </a:prstGeom>
          <a:noFill/>
        </p:spPr>
        <p:txBody>
          <a:bodyPr wrap="square">
            <a:spAutoFit/>
          </a:bodyPr>
          <a:lstStyle/>
          <a:p>
            <a:r>
              <a:rPr lang="es-HN" sz="1000" dirty="0"/>
              <a:t>https://s3.wasabisys.com/sarv-multimedia/job-video/504/50406023321200000-3368-3398.mp4</a:t>
            </a:r>
          </a:p>
        </p:txBody>
      </p:sp>
      <p:pic>
        <p:nvPicPr>
          <p:cNvPr id="1028" name="Picture 4">
            <a:extLst>
              <a:ext uri="{FF2B5EF4-FFF2-40B4-BE49-F238E27FC236}">
                <a16:creationId xmlns:a16="http://schemas.microsoft.com/office/drawing/2014/main" id="{00A3CD97-8BA8-D749-AA40-AC755B712CE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52105" y="3340775"/>
            <a:ext cx="2093327" cy="2709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dio - Iconos gratis de tecnología">
            <a:extLst>
              <a:ext uri="{FF2B5EF4-FFF2-40B4-BE49-F238E27FC236}">
                <a16:creationId xmlns:a16="http://schemas.microsoft.com/office/drawing/2014/main" id="{CBC3FF4B-2E35-5B4F-87FB-657EC3B9F84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1293" y="2108987"/>
            <a:ext cx="477032" cy="47703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recto 33">
            <a:extLst>
              <a:ext uri="{FF2B5EF4-FFF2-40B4-BE49-F238E27FC236}">
                <a16:creationId xmlns:a16="http://schemas.microsoft.com/office/drawing/2014/main" id="{13F0B01D-051E-CE40-B129-0783FCB96B98}"/>
              </a:ext>
            </a:extLst>
          </p:cNvPr>
          <p:cNvCxnSpPr>
            <a:cxnSpLocks/>
          </p:cNvCxnSpPr>
          <p:nvPr/>
        </p:nvCxnSpPr>
        <p:spPr>
          <a:xfrm>
            <a:off x="6096000" y="1457268"/>
            <a:ext cx="0" cy="496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8060C84C-6E6B-4949-94C8-693CB233C4AA}"/>
              </a:ext>
            </a:extLst>
          </p:cNvPr>
          <p:cNvCxnSpPr>
            <a:cxnSpLocks/>
          </p:cNvCxnSpPr>
          <p:nvPr/>
        </p:nvCxnSpPr>
        <p:spPr>
          <a:xfrm>
            <a:off x="9045040" y="1440135"/>
            <a:ext cx="0" cy="4967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FFA6F8FC-69BC-B842-8866-281C1AB7DA4C}"/>
              </a:ext>
            </a:extLst>
          </p:cNvPr>
          <p:cNvCxnSpPr>
            <a:cxnSpLocks/>
          </p:cNvCxnSpPr>
          <p:nvPr/>
        </p:nvCxnSpPr>
        <p:spPr>
          <a:xfrm>
            <a:off x="3181107" y="1457268"/>
            <a:ext cx="0" cy="49672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959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CUENTAS DE AHORRO</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4592" y="1713266"/>
            <a:ext cx="519846" cy="51984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4592"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268528A9-C40B-9847-9756-EAA5A32E95BB}"/>
              </a:ext>
            </a:extLst>
          </p:cNvPr>
          <p:cNvSpPr txBox="1"/>
          <p:nvPr/>
        </p:nvSpPr>
        <p:spPr>
          <a:xfrm>
            <a:off x="2388659" y="2667917"/>
            <a:ext cx="142539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Guardadito Navideño</a:t>
            </a:r>
          </a:p>
        </p:txBody>
      </p:sp>
      <p:pic>
        <p:nvPicPr>
          <p:cNvPr id="3074" name="Picture 2" descr="Sitio Oficial | Banco Azteca Honduras">
            <a:extLst>
              <a:ext uri="{FF2B5EF4-FFF2-40B4-BE49-F238E27FC236}">
                <a16:creationId xmlns:a16="http://schemas.microsoft.com/office/drawing/2014/main" id="{313CDC40-DFFC-1546-9F32-C988ADF9717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2057" y="688665"/>
            <a:ext cx="1407886" cy="5525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F7218AB-AADA-8D40-86A0-F78EB357A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0739" y="1457268"/>
            <a:ext cx="2151776" cy="1166998"/>
          </a:xfrm>
          <a:prstGeom prst="rect">
            <a:avLst/>
          </a:prstGeom>
        </p:spPr>
      </p:pic>
      <p:pic>
        <p:nvPicPr>
          <p:cNvPr id="3076" name="Picture 4">
            <a:extLst>
              <a:ext uri="{FF2B5EF4-FFF2-40B4-BE49-F238E27FC236}">
                <a16:creationId xmlns:a16="http://schemas.microsoft.com/office/drawing/2014/main" id="{2B33B920-C53F-9A4B-8A72-CD88CB0D218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62130" y="3608821"/>
            <a:ext cx="1878447" cy="2548647"/>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4F3E4582-D598-874D-A910-01F0FDDFC9FD}"/>
              </a:ext>
            </a:extLst>
          </p:cNvPr>
          <p:cNvSpPr txBox="1"/>
          <p:nvPr/>
        </p:nvSpPr>
        <p:spPr>
          <a:xfrm>
            <a:off x="1938445" y="2786777"/>
            <a:ext cx="2855641" cy="553998"/>
          </a:xfrm>
          <a:prstGeom prst="rect">
            <a:avLst/>
          </a:prstGeom>
          <a:noFill/>
        </p:spPr>
        <p:txBody>
          <a:bodyPr wrap="square">
            <a:spAutoFit/>
          </a:bodyPr>
          <a:lstStyle/>
          <a:p>
            <a:r>
              <a:rPr lang="es-HN" sz="1000" dirty="0"/>
              <a:t>https://s3.us-east-2.wasabisys.com/sarv-multimedia/job-video/504/50426023009120000-3194-3312.mp4</a:t>
            </a:r>
          </a:p>
        </p:txBody>
      </p:sp>
      <p:pic>
        <p:nvPicPr>
          <p:cNvPr id="3078" name="Picture 6" descr="Vista lateral del bus - Iconos gratis de transporte">
            <a:extLst>
              <a:ext uri="{FF2B5EF4-FFF2-40B4-BE49-F238E27FC236}">
                <a16:creationId xmlns:a16="http://schemas.microsoft.com/office/drawing/2014/main" id="{E3F101B9-EE3E-EF44-B62E-4C59EEC3A0D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92057" y="1586973"/>
            <a:ext cx="1006063" cy="10060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86F24F4-0926-D646-AF5D-0C893B17C89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84039" y="4222065"/>
            <a:ext cx="1166998" cy="11669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FC47FC6C-774E-DB4A-A699-0C93AE8E75D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06441" y="1486444"/>
            <a:ext cx="2470068" cy="11115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A765ED8-F880-5E48-8035-FD0F37DF6ED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06441" y="4030238"/>
            <a:ext cx="2498618" cy="116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9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CUENTAS DE AHORRO</a:t>
            </a:r>
            <a:endParaRPr lang="en-HN" sz="3200" b="1">
              <a:solidFill>
                <a:schemeClr val="bg1"/>
              </a:solidFill>
              <a:latin typeface="Myriad Pro" panose="020B0503030403020204" pitchFamily="34" charset="0"/>
            </a:endParaRPr>
          </a:p>
        </p:txBody>
      </p:sp>
      <p:pic>
        <p:nvPicPr>
          <p:cNvPr id="5122" name="Picture 2" descr="Davivienda Logo | Finance logo, Vector logo, Poster template">
            <a:extLst>
              <a:ext uri="{FF2B5EF4-FFF2-40B4-BE49-F238E27FC236}">
                <a16:creationId xmlns:a16="http://schemas.microsoft.com/office/drawing/2014/main" id="{2110A3E8-1415-274B-849A-B19645AF3FF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89326" y="653143"/>
            <a:ext cx="3375421" cy="6136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ANPAIS – Banco del País">
            <a:extLst>
              <a:ext uri="{FF2B5EF4-FFF2-40B4-BE49-F238E27FC236}">
                <a16:creationId xmlns:a16="http://schemas.microsoft.com/office/drawing/2014/main" id="{7F1E85E6-2A28-EB47-90BA-7142A51F7F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38360" y="734734"/>
            <a:ext cx="1900052" cy="53201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BE08A6EB-7A03-784E-9D0C-A93DB995CBBA}"/>
              </a:ext>
            </a:extLst>
          </p:cNvPr>
          <p:cNvCxnSpPr/>
          <p:nvPr/>
        </p:nvCxnSpPr>
        <p:spPr>
          <a:xfrm>
            <a:off x="6408518" y="877239"/>
            <a:ext cx="0" cy="554731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7B193B46-BA44-0A41-81E3-5C5DD99B22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611" y="1509963"/>
            <a:ext cx="2171243" cy="1175589"/>
          </a:xfrm>
          <a:prstGeom prst="rect">
            <a:avLst/>
          </a:prstGeom>
        </p:spPr>
      </p:pic>
      <p:pic>
        <p:nvPicPr>
          <p:cNvPr id="23" name="Picture 8" descr="Íconos de tv en SVG, PNG, AI para descargar">
            <a:extLst>
              <a:ext uri="{FF2B5EF4-FFF2-40B4-BE49-F238E27FC236}">
                <a16:creationId xmlns:a16="http://schemas.microsoft.com/office/drawing/2014/main" id="{96C32279-D848-B94A-BA72-738E22D909B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187" y="1440135"/>
            <a:ext cx="519846" cy="519846"/>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2FB69237-8100-A34A-A171-0B23BBDE7F62}"/>
              </a:ext>
            </a:extLst>
          </p:cNvPr>
          <p:cNvSpPr txBox="1"/>
          <p:nvPr/>
        </p:nvSpPr>
        <p:spPr>
          <a:xfrm>
            <a:off x="1011126" y="2667917"/>
            <a:ext cx="152958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Todos eligieron ahorrar</a:t>
            </a:r>
          </a:p>
        </p:txBody>
      </p:sp>
      <p:sp>
        <p:nvSpPr>
          <p:cNvPr id="28" name="CuadroTexto 27">
            <a:extLst>
              <a:ext uri="{FF2B5EF4-FFF2-40B4-BE49-F238E27FC236}">
                <a16:creationId xmlns:a16="http://schemas.microsoft.com/office/drawing/2014/main" id="{72924814-99AA-554B-BCF5-284417264D39}"/>
              </a:ext>
            </a:extLst>
          </p:cNvPr>
          <p:cNvSpPr txBox="1"/>
          <p:nvPr/>
        </p:nvSpPr>
        <p:spPr>
          <a:xfrm>
            <a:off x="720790" y="2892013"/>
            <a:ext cx="2932850" cy="553998"/>
          </a:xfrm>
          <a:prstGeom prst="rect">
            <a:avLst/>
          </a:prstGeom>
          <a:noFill/>
        </p:spPr>
        <p:txBody>
          <a:bodyPr wrap="square">
            <a:spAutoFit/>
          </a:bodyPr>
          <a:lstStyle/>
          <a:p>
            <a:r>
              <a:rPr lang="es-HN" sz="1000" dirty="0"/>
              <a:t>https://s3.us-east-2.wasabisys.com/sarv-multimedia/job-video/504/50438723012110000-3166-3194.mp4</a:t>
            </a:r>
          </a:p>
        </p:txBody>
      </p:sp>
      <p:pic>
        <p:nvPicPr>
          <p:cNvPr id="5126" name="Picture 6">
            <a:extLst>
              <a:ext uri="{FF2B5EF4-FFF2-40B4-BE49-F238E27FC236}">
                <a16:creationId xmlns:a16="http://schemas.microsoft.com/office/drawing/2014/main" id="{2F172DCF-3F84-AA4C-8BA0-E3A087E01AE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9478" y="3716107"/>
            <a:ext cx="1867293" cy="24166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Servicio de entrega de prensa - Iconos gratis de web">
            <a:extLst>
              <a:ext uri="{FF2B5EF4-FFF2-40B4-BE49-F238E27FC236}">
                <a16:creationId xmlns:a16="http://schemas.microsoft.com/office/drawing/2014/main" id="{B03C60DB-D34F-2A43-8803-5AB83DBCFA3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96743" y="3760208"/>
            <a:ext cx="152489" cy="15248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D5C1B35C-B69A-0E45-8435-52216919EA6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66771" y="3784862"/>
            <a:ext cx="1615762" cy="219224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708CCC86-E12A-324D-B83C-D5CB955701E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190184" y="3716108"/>
            <a:ext cx="1867293" cy="24166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Servicio de entrega de prensa - Iconos gratis de web">
            <a:extLst>
              <a:ext uri="{FF2B5EF4-FFF2-40B4-BE49-F238E27FC236}">
                <a16:creationId xmlns:a16="http://schemas.microsoft.com/office/drawing/2014/main" id="{438FCD47-2E5B-944D-A6B3-866031B0E80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12" name="504174230091300-1784-1813.mp3" descr="504174230091300-1784-1813.mp3">
            <a:hlinkClick r:id="" action="ppaction://media"/>
            <a:extLst>
              <a:ext uri="{FF2B5EF4-FFF2-40B4-BE49-F238E27FC236}">
                <a16:creationId xmlns:a16="http://schemas.microsoft.com/office/drawing/2014/main" id="{FC71E4F8-71E3-E148-9D25-238677F2224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38360" y="1509963"/>
            <a:ext cx="812800" cy="812800"/>
          </a:xfrm>
          <a:prstGeom prst="rect">
            <a:avLst/>
          </a:prstGeom>
        </p:spPr>
      </p:pic>
      <p:sp>
        <p:nvSpPr>
          <p:cNvPr id="35" name="CuadroTexto 34">
            <a:extLst>
              <a:ext uri="{FF2B5EF4-FFF2-40B4-BE49-F238E27FC236}">
                <a16:creationId xmlns:a16="http://schemas.microsoft.com/office/drawing/2014/main" id="{A8012EF9-3AFA-494A-A5B0-6301B731CA24}"/>
              </a:ext>
            </a:extLst>
          </p:cNvPr>
          <p:cNvSpPr txBox="1"/>
          <p:nvPr/>
        </p:nvSpPr>
        <p:spPr>
          <a:xfrm>
            <a:off x="8352397" y="2496260"/>
            <a:ext cx="1287532"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Cuenta Maxima BP</a:t>
            </a:r>
          </a:p>
        </p:txBody>
      </p:sp>
      <p:sp>
        <p:nvSpPr>
          <p:cNvPr id="39" name="CuadroTexto 38">
            <a:extLst>
              <a:ext uri="{FF2B5EF4-FFF2-40B4-BE49-F238E27FC236}">
                <a16:creationId xmlns:a16="http://schemas.microsoft.com/office/drawing/2014/main" id="{D7C261E5-4CF6-C349-8288-4339F54F2173}"/>
              </a:ext>
            </a:extLst>
          </p:cNvPr>
          <p:cNvSpPr txBox="1"/>
          <p:nvPr/>
        </p:nvSpPr>
        <p:spPr>
          <a:xfrm>
            <a:off x="8001816" y="2667917"/>
            <a:ext cx="3758785" cy="400110"/>
          </a:xfrm>
          <a:prstGeom prst="rect">
            <a:avLst/>
          </a:prstGeom>
          <a:noFill/>
        </p:spPr>
        <p:txBody>
          <a:bodyPr wrap="square">
            <a:spAutoFit/>
          </a:bodyPr>
          <a:lstStyle/>
          <a:p>
            <a:r>
              <a:rPr lang="es-HN" sz="1000" dirty="0"/>
              <a:t>https://s3.wasabisys.com/sarv-multimedia/job-audio/504/504174230091300-1784-1813.mp3</a:t>
            </a:r>
          </a:p>
        </p:txBody>
      </p:sp>
      <p:pic>
        <p:nvPicPr>
          <p:cNvPr id="5132" name="Picture 12">
            <a:extLst>
              <a:ext uri="{FF2B5EF4-FFF2-40B4-BE49-F238E27FC236}">
                <a16:creationId xmlns:a16="http://schemas.microsoft.com/office/drawing/2014/main" id="{C94BA290-B0A7-9F48-8592-CF9C47C80A0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97490" y="3838214"/>
            <a:ext cx="1603314" cy="20749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Radio - Iconos gratis de tecnología">
            <a:extLst>
              <a:ext uri="{FF2B5EF4-FFF2-40B4-BE49-F238E27FC236}">
                <a16:creationId xmlns:a16="http://schemas.microsoft.com/office/drawing/2014/main" id="{7D87B3A9-99FF-6146-A608-43244A6F8D7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985683" y="1534062"/>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Servicio de entrega de prensa - Iconos gratis de web">
            <a:extLst>
              <a:ext uri="{FF2B5EF4-FFF2-40B4-BE49-F238E27FC236}">
                <a16:creationId xmlns:a16="http://schemas.microsoft.com/office/drawing/2014/main" id="{C1ABDF8C-9488-A347-8256-E3EFC381524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08557" y="4186298"/>
            <a:ext cx="477032" cy="47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65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DD4C01A-D3E8-E94B-BDCF-4A93A228A433}"/>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9" name="CuadroTexto 8">
            <a:extLst>
              <a:ext uri="{FF2B5EF4-FFF2-40B4-BE49-F238E27FC236}">
                <a16:creationId xmlns:a16="http://schemas.microsoft.com/office/drawing/2014/main" id="{7E97159C-281F-8145-82E2-263B338ADCD3}"/>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INSTITUCIONAL</a:t>
            </a:r>
            <a:endParaRPr lang="en-HN" sz="3200" b="1">
              <a:solidFill>
                <a:schemeClr val="bg1"/>
              </a:solidFill>
              <a:latin typeface="Myriad Pro" panose="020B0503030403020204" pitchFamily="34" charset="0"/>
            </a:endParaRPr>
          </a:p>
        </p:txBody>
      </p:sp>
      <p:graphicFrame>
        <p:nvGraphicFramePr>
          <p:cNvPr id="12" name="Gráfico 11">
            <a:extLst>
              <a:ext uri="{FF2B5EF4-FFF2-40B4-BE49-F238E27FC236}">
                <a16:creationId xmlns:a16="http://schemas.microsoft.com/office/drawing/2014/main" id="{43B11FE3-DD6D-1040-A267-BE86EC601AEC}"/>
              </a:ext>
            </a:extLst>
          </p:cNvPr>
          <p:cNvGraphicFramePr/>
          <p:nvPr>
            <p:extLst>
              <p:ext uri="{D42A27DB-BD31-4B8C-83A1-F6EECF244321}">
                <p14:modId xmlns:p14="http://schemas.microsoft.com/office/powerpoint/2010/main" val="1590089957"/>
              </p:ext>
            </p:extLst>
          </p:nvPr>
        </p:nvGraphicFramePr>
        <p:xfrm>
          <a:off x="6162023" y="694774"/>
          <a:ext cx="5891210" cy="2615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A4D86DDD-7744-A84D-98FC-03B92E1CB83D}"/>
              </a:ext>
            </a:extLst>
          </p:cNvPr>
          <p:cNvGraphicFramePr/>
          <p:nvPr>
            <p:extLst>
              <p:ext uri="{D42A27DB-BD31-4B8C-83A1-F6EECF244321}">
                <p14:modId xmlns:p14="http://schemas.microsoft.com/office/powerpoint/2010/main" val="442525314"/>
              </p:ext>
            </p:extLst>
          </p:nvPr>
        </p:nvGraphicFramePr>
        <p:xfrm>
          <a:off x="204789" y="3542044"/>
          <a:ext cx="5891210" cy="2813050"/>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4DA04725-B089-AD40-900C-8BD26177295C}"/>
              </a:ext>
            </a:extLst>
          </p:cNvPr>
          <p:cNvSpPr txBox="1"/>
          <p:nvPr/>
        </p:nvSpPr>
        <p:spPr>
          <a:xfrm>
            <a:off x="6168743" y="3310003"/>
            <a:ext cx="6023257" cy="3277820"/>
          </a:xfrm>
          <a:prstGeom prst="rect">
            <a:avLst/>
          </a:prstGeom>
          <a:noFill/>
        </p:spPr>
        <p:txBody>
          <a:bodyPr wrap="square" rtlCol="0">
            <a:spAutoFit/>
          </a:bodyPr>
          <a:lstStyle/>
          <a:p>
            <a:r>
              <a:rPr lang="es-HN" sz="900" b="1" dirty="0">
                <a:latin typeface="Helvetica Light" panose="020B0403020202020204" pitchFamily="34" charset="0"/>
              </a:rPr>
              <a:t>Occidente </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Lidera la inversión en este tipo de campañas con el 24% de SOI.</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Inicia con su campaña “Piensa en grande” y a partir de marzo lanza su campaña "Al igual que usted seguimos avanzando al 2do. Nivel” la cual mantiene durante todo el año.</a:t>
            </a:r>
          </a:p>
          <a:p>
            <a:r>
              <a:rPr lang="es-HN" sz="900" b="1" dirty="0">
                <a:latin typeface="Helvetica Light" panose="020B0403020202020204" pitchFamily="34" charset="0"/>
              </a:rPr>
              <a:t>Azteca</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También tiene una participación del 24% en el SOI.</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Enfoca su comunicación en dar consejos financieros, con mensajes como "Haz crecer tus metas financieras", "Los hábitos financieros te darán tranquilidad", y "¿Quieres tener finanzas sanas?".</a:t>
            </a:r>
            <a:endParaRPr lang="es-HN" sz="900" dirty="0">
              <a:latin typeface="Helvetica Light" panose="020B0403020202020204" pitchFamily="34" charset="0"/>
            </a:endParaRPr>
          </a:p>
          <a:p>
            <a:r>
              <a:rPr lang="es-HN" sz="900" b="1" dirty="0">
                <a:latin typeface="Helvetica Light" panose="020B0403020202020204" pitchFamily="34" charset="0"/>
              </a:rPr>
              <a:t>Ficohsa</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Tiene una participación importante del 19%. Durante el primer semestre, activa su campaña "Por ti un grupo sólido y regional".</a:t>
            </a:r>
          </a:p>
          <a:p>
            <a:pPr marL="171450" indent="-171450" algn="l">
              <a:buFont typeface="Arial" panose="020B0604020202020204" pitchFamily="34" charset="0"/>
              <a:buChar char="•"/>
            </a:pPr>
            <a:r>
              <a:rPr lang="es-HN" sz="900" dirty="0">
                <a:solidFill>
                  <a:srgbClr val="0D0D0D"/>
                </a:solidFill>
                <a:effectLst/>
                <a:latin typeface="Helvetica Light" panose="020B0403020202020204" pitchFamily="34" charset="0"/>
              </a:rPr>
              <a:t>A partir del segundo semestre, se concentra en la campaña "Queremos que llegues lejos".</a:t>
            </a:r>
            <a:endParaRPr lang="es-HN" sz="900" dirty="0">
              <a:latin typeface="Helvetica Light" panose="020B0403020202020204" pitchFamily="34" charset="0"/>
            </a:endParaRPr>
          </a:p>
          <a:p>
            <a:r>
              <a:rPr lang="es-HN" sz="900" b="1" dirty="0">
                <a:latin typeface="Helvetica Light" panose="020B0403020202020204" pitchFamily="34" charset="0"/>
              </a:rPr>
              <a:t>Atlántida</a:t>
            </a:r>
          </a:p>
          <a:p>
            <a:pPr marL="171450" indent="-171450">
              <a:buFont typeface="Arial" panose="020B0604020202020204" pitchFamily="34" charset="0"/>
              <a:buChar char="•"/>
            </a:pPr>
            <a:r>
              <a:rPr lang="es-HN" sz="900" dirty="0">
                <a:solidFill>
                  <a:srgbClr val="0D0D0D"/>
                </a:solidFill>
                <a:effectLst/>
                <a:latin typeface="Helvetica Light" panose="020B0403020202020204" pitchFamily="34" charset="0"/>
              </a:rPr>
              <a:t>Concentra en su campaña "Impulsando tu futuro" haciendo alusión a sus 110 años, durante el primer trimestre.</a:t>
            </a:r>
            <a:endParaRPr lang="es-HN" sz="900" dirty="0">
              <a:latin typeface="Helvetica Light" panose="020B0403020202020204" pitchFamily="34" charset="0"/>
            </a:endParaRPr>
          </a:p>
          <a:p>
            <a:r>
              <a:rPr lang="es-HN" sz="900" b="1" dirty="0">
                <a:latin typeface="Helvetica Light" panose="020B0403020202020204" pitchFamily="34" charset="0"/>
              </a:rPr>
              <a:t>BAC</a:t>
            </a:r>
          </a:p>
          <a:p>
            <a:pPr marL="171450" indent="-171450">
              <a:buFont typeface="Arial" panose="020B0604020202020204" pitchFamily="34" charset="0"/>
              <a:buChar char="•"/>
            </a:pPr>
            <a:r>
              <a:rPr lang="es-HN" sz="900" dirty="0">
                <a:latin typeface="Helvetica Light" panose="020B0403020202020204" pitchFamily="34" charset="0"/>
              </a:rPr>
              <a:t> Presenta 2 picos :  1er trimestre (ene-mar) : ”El valor de lo que importa”,  y 2do. Trimestre (may-jul) “Cuenta con BAC</a:t>
            </a:r>
          </a:p>
          <a:p>
            <a:r>
              <a:rPr lang="es-HN" sz="900" b="1" dirty="0">
                <a:latin typeface="Helvetica Light" panose="020B0403020202020204" pitchFamily="34" charset="0"/>
              </a:rPr>
              <a:t>Banpais</a:t>
            </a:r>
          </a:p>
          <a:p>
            <a:pPr marL="171450" indent="-171450">
              <a:buFont typeface="Arial" panose="020B0604020202020204" pitchFamily="34" charset="0"/>
              <a:buChar char="•"/>
            </a:pPr>
            <a:r>
              <a:rPr lang="es-HN" sz="900" dirty="0">
                <a:solidFill>
                  <a:srgbClr val="0D0D0D"/>
                </a:solidFill>
                <a:effectLst/>
                <a:latin typeface="Helvetica Light" panose="020B0403020202020204" pitchFamily="34" charset="0"/>
              </a:rPr>
              <a:t>No tiene una campaña institucional específica, sino que ofrece consejos sobre cómo prevenir el fraude, como "formas de engañar a las personas".</a:t>
            </a:r>
            <a:endParaRPr lang="es-HN" sz="900" dirty="0">
              <a:latin typeface="Helvetica Light" panose="020B0403020202020204" pitchFamily="34" charset="0"/>
            </a:endParaRPr>
          </a:p>
          <a:p>
            <a:r>
              <a:rPr lang="es-HN" sz="900" b="1" dirty="0">
                <a:latin typeface="Helvetica Light" panose="020B0403020202020204" pitchFamily="34" charset="0"/>
              </a:rPr>
              <a:t>Davivienda </a:t>
            </a:r>
          </a:p>
          <a:p>
            <a:pPr marL="171450" indent="-171450">
              <a:buFont typeface="Arial" panose="020B0604020202020204" pitchFamily="34" charset="0"/>
              <a:buChar char="•"/>
            </a:pPr>
            <a:r>
              <a:rPr lang="es-HN" sz="900" dirty="0">
                <a:latin typeface="Helvetica Light" panose="020B0403020202020204" pitchFamily="34" charset="0"/>
              </a:rPr>
              <a:t>En agosto lanza la  campaña institucional “Hay logros que identifican un solo lugar”, destacando  varios departamentos de Honduras </a:t>
            </a:r>
          </a:p>
        </p:txBody>
      </p:sp>
      <mc:AlternateContent xmlns:mc="http://schemas.openxmlformats.org/markup-compatibility/2006" xmlns:cx1="http://schemas.microsoft.com/office/drawing/2015/9/8/chartex">
        <mc:Choice Requires="cx1">
          <p:graphicFrame>
            <p:nvGraphicFramePr>
              <p:cNvPr id="10" name="Gráfico 9">
                <a:extLst>
                  <a:ext uri="{FF2B5EF4-FFF2-40B4-BE49-F238E27FC236}">
                    <a16:creationId xmlns:a16="http://schemas.microsoft.com/office/drawing/2014/main" id="{FFCE668E-FBDB-7740-B03A-DA50B76706B5}"/>
                  </a:ext>
                </a:extLst>
              </p:cNvPr>
              <p:cNvGraphicFramePr/>
              <p:nvPr>
                <p:extLst>
                  <p:ext uri="{D42A27DB-BD31-4B8C-83A1-F6EECF244321}">
                    <p14:modId xmlns:p14="http://schemas.microsoft.com/office/powerpoint/2010/main" val="1618830719"/>
                  </p:ext>
                </p:extLst>
              </p:nvPr>
            </p:nvGraphicFramePr>
            <p:xfrm>
              <a:off x="215364" y="693116"/>
              <a:ext cx="5880635" cy="262283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0" name="Gráfico 9">
                <a:extLst>
                  <a:ext uri="{FF2B5EF4-FFF2-40B4-BE49-F238E27FC236}">
                    <a16:creationId xmlns:a16="http://schemas.microsoft.com/office/drawing/2014/main" id="{FFCE668E-FBDB-7740-B03A-DA50B76706B5}"/>
                  </a:ext>
                </a:extLst>
              </p:cNvPr>
              <p:cNvPicPr>
                <a:picLocks noGrp="1" noRot="1" noChangeAspect="1" noMove="1" noResize="1" noEditPoints="1" noAdjustHandles="1" noChangeArrowheads="1" noChangeShapeType="1"/>
              </p:cNvPicPr>
              <p:nvPr/>
            </p:nvPicPr>
            <p:blipFill>
              <a:blip r:embed="rId6"/>
              <a:stretch>
                <a:fillRect/>
              </a:stretch>
            </p:blipFill>
            <p:spPr>
              <a:xfrm>
                <a:off x="215364" y="693116"/>
                <a:ext cx="5880635" cy="2622839"/>
              </a:xfrm>
              <a:prstGeom prst="rect">
                <a:avLst/>
              </a:prstGeom>
            </p:spPr>
          </p:pic>
        </mc:Fallback>
      </mc:AlternateContent>
    </p:spTree>
    <p:extLst>
      <p:ext uri="{BB962C8B-B14F-4D97-AF65-F5344CB8AC3E}">
        <p14:creationId xmlns:p14="http://schemas.microsoft.com/office/powerpoint/2010/main" val="146993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INSTITUCIONAL</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001" y="166107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671E8ECF-6437-AB43-BC43-83EF3D05C37A}"/>
              </a:ext>
            </a:extLst>
          </p:cNvPr>
          <p:cNvSpPr txBox="1"/>
          <p:nvPr/>
        </p:nvSpPr>
        <p:spPr>
          <a:xfrm>
            <a:off x="148001" y="2811308"/>
            <a:ext cx="3220232" cy="400110"/>
          </a:xfrm>
          <a:prstGeom prst="rect">
            <a:avLst/>
          </a:prstGeom>
          <a:noFill/>
        </p:spPr>
        <p:txBody>
          <a:bodyPr wrap="square">
            <a:spAutoFit/>
          </a:bodyPr>
          <a:lstStyle/>
          <a:p>
            <a:pPr algn="ctr"/>
            <a:r>
              <a:rPr lang="es-HN" sz="1000" dirty="0"/>
              <a:t>https://s3.wasabisys.com/sarv-multimedia/job-video/504/50406523025130000-758-786.mp4</a:t>
            </a:r>
          </a:p>
        </p:txBody>
      </p:sp>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87"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59045041-D8B0-7D46-B6D0-6A8B03F7E64B}"/>
              </a:ext>
            </a:extLst>
          </p:cNvPr>
          <p:cNvSpPr txBox="1"/>
          <p:nvPr/>
        </p:nvSpPr>
        <p:spPr>
          <a:xfrm>
            <a:off x="3813161" y="2652196"/>
            <a:ext cx="2569934"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Al igual que usted seguimos avanzando..</a:t>
            </a:r>
          </a:p>
        </p:txBody>
      </p:sp>
      <p:sp>
        <p:nvSpPr>
          <p:cNvPr id="38" name="CuadroTexto 37">
            <a:extLst>
              <a:ext uri="{FF2B5EF4-FFF2-40B4-BE49-F238E27FC236}">
                <a16:creationId xmlns:a16="http://schemas.microsoft.com/office/drawing/2014/main" id="{268528A9-C40B-9847-9756-EAA5A32E95BB}"/>
              </a:ext>
            </a:extLst>
          </p:cNvPr>
          <p:cNvSpPr txBox="1"/>
          <p:nvPr/>
        </p:nvSpPr>
        <p:spPr>
          <a:xfrm>
            <a:off x="1011126" y="2667917"/>
            <a:ext cx="1204176"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Piense en grande</a:t>
            </a:r>
          </a:p>
        </p:txBody>
      </p:sp>
      <p:pic>
        <p:nvPicPr>
          <p:cNvPr id="23" name="Picture 6" descr="Radio - Iconos gratis de tecnología">
            <a:extLst>
              <a:ext uri="{FF2B5EF4-FFF2-40B4-BE49-F238E27FC236}">
                <a16:creationId xmlns:a16="http://schemas.microsoft.com/office/drawing/2014/main" id="{EE3F6FE4-59AD-E440-ADD5-EC852B1101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1293" y="210898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D0D37D23-3AC3-7449-A68E-79E666F0C94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78879" y="477484"/>
            <a:ext cx="2300288" cy="90873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911EF74-226B-E74B-959A-93696FF896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3754" y="1535316"/>
            <a:ext cx="1988078" cy="1087528"/>
          </a:xfrm>
          <a:prstGeom prst="rect">
            <a:avLst/>
          </a:prstGeom>
        </p:spPr>
      </p:pic>
      <p:pic>
        <p:nvPicPr>
          <p:cNvPr id="8" name="Imagen 7">
            <a:extLst>
              <a:ext uri="{FF2B5EF4-FFF2-40B4-BE49-F238E27FC236}">
                <a16:creationId xmlns:a16="http://schemas.microsoft.com/office/drawing/2014/main" id="{C6ED5F34-2635-8C43-A7E2-773DDE5318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20678" y="1559390"/>
            <a:ext cx="2010438" cy="1070981"/>
          </a:xfrm>
          <a:prstGeom prst="rect">
            <a:avLst/>
          </a:prstGeom>
        </p:spPr>
      </p:pic>
      <p:sp>
        <p:nvSpPr>
          <p:cNvPr id="31" name="CuadroTexto 30">
            <a:extLst>
              <a:ext uri="{FF2B5EF4-FFF2-40B4-BE49-F238E27FC236}">
                <a16:creationId xmlns:a16="http://schemas.microsoft.com/office/drawing/2014/main" id="{6913CD2D-699C-2F42-881E-78347C950EB0}"/>
              </a:ext>
            </a:extLst>
          </p:cNvPr>
          <p:cNvSpPr txBox="1"/>
          <p:nvPr/>
        </p:nvSpPr>
        <p:spPr>
          <a:xfrm>
            <a:off x="3813161" y="2818835"/>
            <a:ext cx="2641664" cy="707886"/>
          </a:xfrm>
          <a:prstGeom prst="rect">
            <a:avLst/>
          </a:prstGeom>
          <a:noFill/>
        </p:spPr>
        <p:txBody>
          <a:bodyPr wrap="square">
            <a:spAutoFit/>
          </a:bodyPr>
          <a:lstStyle/>
          <a:p>
            <a:r>
              <a:rPr lang="es-HN" sz="1000" dirty="0"/>
              <a:t>https://s3.us-east-2.wasabisys.com/sarv-multimedia/job-video/504/50400923060080000-2232-2260.mp4</a:t>
            </a:r>
          </a:p>
        </p:txBody>
      </p:sp>
      <p:pic>
        <p:nvPicPr>
          <p:cNvPr id="7172" name="Picture 4">
            <a:extLst>
              <a:ext uri="{FF2B5EF4-FFF2-40B4-BE49-F238E27FC236}">
                <a16:creationId xmlns:a16="http://schemas.microsoft.com/office/drawing/2014/main" id="{B531375B-0A73-B54F-AF9E-B3641BB2B81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51861" y="3760055"/>
            <a:ext cx="1862468" cy="252696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CAE2235-0B8E-FA4E-AD77-DA7E09E24E2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3754" y="3766840"/>
            <a:ext cx="1716738" cy="22217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3B75E5AB-9C8E-D844-A5CA-C07DD695CE5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86072" y="1559390"/>
            <a:ext cx="1989662" cy="1017544"/>
          </a:xfrm>
          <a:prstGeom prst="rect">
            <a:avLst/>
          </a:prstGeom>
        </p:spPr>
      </p:pic>
      <p:sp>
        <p:nvSpPr>
          <p:cNvPr id="39" name="CuadroTexto 38">
            <a:extLst>
              <a:ext uri="{FF2B5EF4-FFF2-40B4-BE49-F238E27FC236}">
                <a16:creationId xmlns:a16="http://schemas.microsoft.com/office/drawing/2014/main" id="{4D3E5E23-0E1A-2E44-A848-CF1BA0467061}"/>
              </a:ext>
            </a:extLst>
          </p:cNvPr>
          <p:cNvSpPr txBox="1"/>
          <p:nvPr/>
        </p:nvSpPr>
        <p:spPr>
          <a:xfrm>
            <a:off x="6687848" y="2818835"/>
            <a:ext cx="2398279" cy="707886"/>
          </a:xfrm>
          <a:prstGeom prst="rect">
            <a:avLst/>
          </a:prstGeom>
          <a:noFill/>
        </p:spPr>
        <p:txBody>
          <a:bodyPr wrap="square">
            <a:spAutoFit/>
          </a:bodyPr>
          <a:lstStyle/>
          <a:p>
            <a:r>
              <a:rPr lang="es-HN" sz="1000" dirty="0"/>
              <a:t>https://s3.us-east-2.wasabisys.com/sarv-multimedia/job-video/504/50401123034070000-2836-2864.mp4</a:t>
            </a:r>
          </a:p>
        </p:txBody>
      </p:sp>
      <p:sp>
        <p:nvSpPr>
          <p:cNvPr id="40" name="CuadroTexto 39">
            <a:extLst>
              <a:ext uri="{FF2B5EF4-FFF2-40B4-BE49-F238E27FC236}">
                <a16:creationId xmlns:a16="http://schemas.microsoft.com/office/drawing/2014/main" id="{A772552F-6EE8-704E-860F-3F85700B4F43}"/>
              </a:ext>
            </a:extLst>
          </p:cNvPr>
          <p:cNvSpPr txBox="1"/>
          <p:nvPr/>
        </p:nvSpPr>
        <p:spPr>
          <a:xfrm>
            <a:off x="6724870" y="2617470"/>
            <a:ext cx="2085827"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Para usted que sueña en grande</a:t>
            </a:r>
          </a:p>
        </p:txBody>
      </p:sp>
      <p:pic>
        <p:nvPicPr>
          <p:cNvPr id="7176" name="Picture 8">
            <a:extLst>
              <a:ext uri="{FF2B5EF4-FFF2-40B4-BE49-F238E27FC236}">
                <a16:creationId xmlns:a16="http://schemas.microsoft.com/office/drawing/2014/main" id="{46E4BC6B-CFF1-0147-AACF-F9896F43870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845441" y="3720540"/>
            <a:ext cx="1512805" cy="20525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F8D287D1-CDEB-6B47-B281-99C098A949AC}"/>
              </a:ext>
            </a:extLst>
          </p:cNvPr>
          <p:cNvCxnSpPr/>
          <p:nvPr/>
        </p:nvCxnSpPr>
        <p:spPr>
          <a:xfrm>
            <a:off x="3287210" y="1559390"/>
            <a:ext cx="0" cy="442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542076DA-7116-614A-A4BE-26FC14F965F5}"/>
              </a:ext>
            </a:extLst>
          </p:cNvPr>
          <p:cNvCxnSpPr/>
          <p:nvPr/>
        </p:nvCxnSpPr>
        <p:spPr>
          <a:xfrm>
            <a:off x="9377423" y="1559390"/>
            <a:ext cx="0" cy="44292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88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INSTITUCIONAL</a:t>
            </a:r>
            <a:endParaRPr lang="en-HN" sz="3200" b="1">
              <a:solidFill>
                <a:schemeClr val="bg1"/>
              </a:solidFill>
              <a:latin typeface="Myriad Pro" panose="020B0503030403020204" pitchFamily="34" charset="0"/>
            </a:endParaRPr>
          </a:p>
        </p:txBody>
      </p:sp>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1632" y="1440135"/>
            <a:ext cx="519846" cy="51984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1632" y="4406113"/>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59045041-D8B0-7D46-B6D0-6A8B03F7E64B}"/>
              </a:ext>
            </a:extLst>
          </p:cNvPr>
          <p:cNvSpPr txBox="1"/>
          <p:nvPr/>
        </p:nvSpPr>
        <p:spPr>
          <a:xfrm>
            <a:off x="5398890" y="2617471"/>
            <a:ext cx="1798890"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Queremos que llegues lejos</a:t>
            </a:r>
          </a:p>
        </p:txBody>
      </p:sp>
      <p:pic>
        <p:nvPicPr>
          <p:cNvPr id="5122" name="Picture 2" descr="Grupo Financiero FICOHSA - Wikipedia, la enciclopedia libre">
            <a:extLst>
              <a:ext uri="{FF2B5EF4-FFF2-40B4-BE49-F238E27FC236}">
                <a16:creationId xmlns:a16="http://schemas.microsoft.com/office/drawing/2014/main" id="{3E49B524-DDBD-5E46-81A1-F1D036E899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7270" y="684051"/>
            <a:ext cx="1877430" cy="617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dio - Iconos gratis de tecnología">
            <a:extLst>
              <a:ext uri="{FF2B5EF4-FFF2-40B4-BE49-F238E27FC236}">
                <a16:creationId xmlns:a16="http://schemas.microsoft.com/office/drawing/2014/main" id="{CBC3FF4B-2E35-5B4F-87FB-657EC3B9F84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7738" y="210898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BAB13AA8-F3B5-2240-A5FA-EA45EFFDCE3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27531" y="3519027"/>
            <a:ext cx="2093328" cy="270916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C35E9145-5160-8342-A9A7-BD4E9BCEAC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1671" y="1440135"/>
            <a:ext cx="2093327" cy="1112232"/>
          </a:xfrm>
          <a:prstGeom prst="rect">
            <a:avLst/>
          </a:prstGeom>
        </p:spPr>
      </p:pic>
      <p:sp>
        <p:nvSpPr>
          <p:cNvPr id="26" name="CuadroTexto 25">
            <a:extLst>
              <a:ext uri="{FF2B5EF4-FFF2-40B4-BE49-F238E27FC236}">
                <a16:creationId xmlns:a16="http://schemas.microsoft.com/office/drawing/2014/main" id="{64B64EC3-4A19-E54F-BC4E-209911BD937B}"/>
              </a:ext>
            </a:extLst>
          </p:cNvPr>
          <p:cNvSpPr txBox="1"/>
          <p:nvPr/>
        </p:nvSpPr>
        <p:spPr>
          <a:xfrm>
            <a:off x="5030862" y="2795734"/>
            <a:ext cx="2837759" cy="553998"/>
          </a:xfrm>
          <a:prstGeom prst="rect">
            <a:avLst/>
          </a:prstGeom>
          <a:noFill/>
        </p:spPr>
        <p:txBody>
          <a:bodyPr wrap="square">
            <a:spAutoFit/>
          </a:bodyPr>
          <a:lstStyle/>
          <a:p>
            <a:r>
              <a:rPr lang="es-HN" sz="1000" dirty="0"/>
              <a:t>https://s3.us-east-2.wasabisys.com/sarv-multimedia/job-video/504/50401123167070000-3438-3466.mp4</a:t>
            </a:r>
          </a:p>
        </p:txBody>
      </p:sp>
      <p:pic>
        <p:nvPicPr>
          <p:cNvPr id="8198" name="Picture 6">
            <a:extLst>
              <a:ext uri="{FF2B5EF4-FFF2-40B4-BE49-F238E27FC236}">
                <a16:creationId xmlns:a16="http://schemas.microsoft.com/office/drawing/2014/main" id="{09B296EF-4A46-9D4A-95FC-486C8880ACA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01028" y="3591728"/>
            <a:ext cx="1996752" cy="2709161"/>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18A07CB6-8BDA-4C49-90F2-897EDAAB70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29973" y="1423005"/>
            <a:ext cx="2093327" cy="1178925"/>
          </a:xfrm>
          <a:prstGeom prst="rect">
            <a:avLst/>
          </a:prstGeom>
        </p:spPr>
      </p:pic>
      <p:sp>
        <p:nvSpPr>
          <p:cNvPr id="39" name="CuadroTexto 38">
            <a:extLst>
              <a:ext uri="{FF2B5EF4-FFF2-40B4-BE49-F238E27FC236}">
                <a16:creationId xmlns:a16="http://schemas.microsoft.com/office/drawing/2014/main" id="{C56EB078-E096-C649-91E2-3EF3D9F0C87E}"/>
              </a:ext>
            </a:extLst>
          </p:cNvPr>
          <p:cNvSpPr txBox="1"/>
          <p:nvPr/>
        </p:nvSpPr>
        <p:spPr>
          <a:xfrm>
            <a:off x="2360314" y="2617471"/>
            <a:ext cx="2042547"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Por ti un banco sólido y regional</a:t>
            </a:r>
          </a:p>
        </p:txBody>
      </p:sp>
      <p:sp>
        <p:nvSpPr>
          <p:cNvPr id="41" name="CuadroTexto 40">
            <a:extLst>
              <a:ext uri="{FF2B5EF4-FFF2-40B4-BE49-F238E27FC236}">
                <a16:creationId xmlns:a16="http://schemas.microsoft.com/office/drawing/2014/main" id="{9718010E-D2A1-6C43-8DDC-B0FED5D092F5}"/>
              </a:ext>
            </a:extLst>
          </p:cNvPr>
          <p:cNvSpPr txBox="1"/>
          <p:nvPr/>
        </p:nvSpPr>
        <p:spPr>
          <a:xfrm>
            <a:off x="2327531" y="2802447"/>
            <a:ext cx="2225799" cy="553998"/>
          </a:xfrm>
          <a:prstGeom prst="rect">
            <a:avLst/>
          </a:prstGeom>
          <a:noFill/>
        </p:spPr>
        <p:txBody>
          <a:bodyPr wrap="square">
            <a:spAutoFit/>
          </a:bodyPr>
          <a:lstStyle/>
          <a:p>
            <a:r>
              <a:rPr lang="es-HN" sz="1000" b="0" i="0" dirty="0">
                <a:effectLst/>
                <a:latin typeface="+mj-lt"/>
                <a:hlinkClick r:id="rId10">
                  <a:extLst>
                    <a:ext uri="{A12FA001-AC4F-418D-AE19-62706E023703}">
                      <ahyp:hlinkClr xmlns:ahyp="http://schemas.microsoft.com/office/drawing/2018/hyperlinkcolor" val="tx"/>
                    </a:ext>
                  </a:extLst>
                </a:hlinkClick>
              </a:rPr>
              <a:t>http://mass.hn/files/large/405188502_730612142283274_7264315781851293293_n-1708315207.mp4</a:t>
            </a:r>
            <a:endParaRPr lang="es-HN" sz="1000" dirty="0">
              <a:latin typeface="+mj-lt"/>
            </a:endParaRPr>
          </a:p>
        </p:txBody>
      </p:sp>
      <p:pic>
        <p:nvPicPr>
          <p:cNvPr id="8200" name="Picture 8">
            <a:extLst>
              <a:ext uri="{FF2B5EF4-FFF2-40B4-BE49-F238E27FC236}">
                <a16:creationId xmlns:a16="http://schemas.microsoft.com/office/drawing/2014/main" id="{22143599-E6B8-EF42-B923-5F88BC7CD64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85620" y="3591727"/>
            <a:ext cx="2037153" cy="263645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ector recto 42">
            <a:extLst>
              <a:ext uri="{FF2B5EF4-FFF2-40B4-BE49-F238E27FC236}">
                <a16:creationId xmlns:a16="http://schemas.microsoft.com/office/drawing/2014/main" id="{A139AFB4-A792-4444-A7F0-C18EBC2CBE36}"/>
              </a:ext>
            </a:extLst>
          </p:cNvPr>
          <p:cNvCxnSpPr>
            <a:cxnSpLocks/>
          </p:cNvCxnSpPr>
          <p:nvPr/>
        </p:nvCxnSpPr>
        <p:spPr>
          <a:xfrm>
            <a:off x="8075273" y="1440135"/>
            <a:ext cx="0" cy="4984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82BF7655-79D6-6C48-9810-982755CA9656}"/>
              </a:ext>
            </a:extLst>
          </p:cNvPr>
          <p:cNvCxnSpPr>
            <a:cxnSpLocks/>
          </p:cNvCxnSpPr>
          <p:nvPr/>
        </p:nvCxnSpPr>
        <p:spPr>
          <a:xfrm>
            <a:off x="4732117" y="1423005"/>
            <a:ext cx="0" cy="49844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18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F8AB8B6-8ED6-744B-BBC8-D29B221BD561}"/>
              </a:ext>
            </a:extLst>
          </p:cNvPr>
          <p:cNvSpPr/>
          <p:nvPr/>
        </p:nvSpPr>
        <p:spPr>
          <a:xfrm>
            <a:off x="0" y="0"/>
            <a:ext cx="12192000" cy="6531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Myriad Pro" panose="020B0503030403020204" pitchFamily="34" charset="0"/>
              </a:rPr>
              <a:t>Actividad</a:t>
            </a:r>
            <a:r>
              <a:rPr lang="en-US" sz="3200" b="1" dirty="0">
                <a:solidFill>
                  <a:schemeClr val="bg1"/>
                </a:solidFill>
                <a:latin typeface="Myriad Pro" panose="020B0503030403020204" pitchFamily="34" charset="0"/>
              </a:rPr>
              <a:t> </a:t>
            </a:r>
            <a:r>
              <a:rPr lang="en-US" sz="3200" b="1" dirty="0" err="1">
                <a:solidFill>
                  <a:schemeClr val="bg1"/>
                </a:solidFill>
                <a:latin typeface="Myriad Pro" panose="020B0503030403020204" pitchFamily="34" charset="0"/>
              </a:rPr>
              <a:t>competitiva</a:t>
            </a:r>
            <a:r>
              <a:rPr lang="en-US" sz="3200" b="1" dirty="0">
                <a:solidFill>
                  <a:schemeClr val="bg1"/>
                </a:solidFill>
                <a:latin typeface="Myriad Pro" panose="020B0503030403020204" pitchFamily="34" charset="0"/>
              </a:rPr>
              <a:t> 2023</a:t>
            </a:r>
            <a:endParaRPr lang="en-HN" sz="3200" b="1">
              <a:solidFill>
                <a:schemeClr val="bg1"/>
              </a:solidFill>
              <a:latin typeface="Myriad Pro" panose="020B0503030403020204" pitchFamily="34" charset="0"/>
            </a:endParaRPr>
          </a:p>
        </p:txBody>
      </p:sp>
      <p:sp>
        <p:nvSpPr>
          <p:cNvPr id="5" name="CuadroTexto 4">
            <a:extLst>
              <a:ext uri="{FF2B5EF4-FFF2-40B4-BE49-F238E27FC236}">
                <a16:creationId xmlns:a16="http://schemas.microsoft.com/office/drawing/2014/main" id="{0DE16C6F-6364-9242-88A5-485EB3A599B2}"/>
              </a:ext>
            </a:extLst>
          </p:cNvPr>
          <p:cNvSpPr txBox="1"/>
          <p:nvPr/>
        </p:nvSpPr>
        <p:spPr>
          <a:xfrm>
            <a:off x="7422078" y="46905"/>
            <a:ext cx="4678878" cy="584775"/>
          </a:xfrm>
          <a:prstGeom prst="rect">
            <a:avLst/>
          </a:prstGeom>
          <a:noFill/>
        </p:spPr>
        <p:txBody>
          <a:bodyPr wrap="square">
            <a:spAutoFit/>
          </a:bodyPr>
          <a:lstStyle/>
          <a:p>
            <a:pPr algn="r"/>
            <a:r>
              <a:rPr lang="en-US" sz="3200" b="1" dirty="0">
                <a:solidFill>
                  <a:schemeClr val="bg1"/>
                </a:solidFill>
                <a:latin typeface="Myriad Pro" panose="020B0503030403020204" pitchFamily="34" charset="0"/>
              </a:rPr>
              <a:t>INSTITUCIONAL</a:t>
            </a:r>
            <a:endParaRPr lang="en-HN" sz="3200" b="1">
              <a:solidFill>
                <a:schemeClr val="bg1"/>
              </a:solidFill>
              <a:latin typeface="Myriad Pro" panose="020B0503030403020204" pitchFamily="34" charset="0"/>
            </a:endParaRPr>
          </a:p>
        </p:txBody>
      </p:sp>
      <p:pic>
        <p:nvPicPr>
          <p:cNvPr id="4102" name="Picture 6" descr="Bienvenido a Multiplaza">
            <a:extLst>
              <a:ext uri="{FF2B5EF4-FFF2-40B4-BE49-F238E27FC236}">
                <a16:creationId xmlns:a16="http://schemas.microsoft.com/office/drawing/2014/main" id="{6B92790C-9D54-C543-8438-F1B3EDF831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8601" b="28601"/>
          <a:stretch/>
        </p:blipFill>
        <p:spPr bwMode="auto">
          <a:xfrm>
            <a:off x="2291525" y="682205"/>
            <a:ext cx="1708914" cy="4875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Íconos de tv en SVG, PNG, AI para descargar">
            <a:extLst>
              <a:ext uri="{FF2B5EF4-FFF2-40B4-BE49-F238E27FC236}">
                <a16:creationId xmlns:a16="http://schemas.microsoft.com/office/drawing/2014/main" id="{71E44DF0-35D7-BF45-8B90-6D58D355D4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544" y="166107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ervicio de entrega de prensa - Iconos gratis de web">
            <a:extLst>
              <a:ext uri="{FF2B5EF4-FFF2-40B4-BE49-F238E27FC236}">
                <a16:creationId xmlns:a16="http://schemas.microsoft.com/office/drawing/2014/main" id="{30B52449-9637-1B46-A84C-C2556FF042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730" y="4406113"/>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adio - Iconos gratis de tecnología">
            <a:extLst>
              <a:ext uri="{FF2B5EF4-FFF2-40B4-BE49-F238E27FC236}">
                <a16:creationId xmlns:a16="http://schemas.microsoft.com/office/drawing/2014/main" id="{EE3F6FE4-59AD-E440-ADD5-EC852B1101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4836" y="2108987"/>
            <a:ext cx="477032" cy="477032"/>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43B39D9D-FFF6-C845-9C18-B6C24F10397F}"/>
              </a:ext>
            </a:extLst>
          </p:cNvPr>
          <p:cNvSpPr txBox="1"/>
          <p:nvPr/>
        </p:nvSpPr>
        <p:spPr>
          <a:xfrm>
            <a:off x="1357129" y="2811141"/>
            <a:ext cx="2751881" cy="553998"/>
          </a:xfrm>
          <a:prstGeom prst="rect">
            <a:avLst/>
          </a:prstGeom>
          <a:noFill/>
        </p:spPr>
        <p:txBody>
          <a:bodyPr wrap="square">
            <a:spAutoFit/>
          </a:bodyPr>
          <a:lstStyle/>
          <a:p>
            <a:r>
              <a:rPr lang="es-HN" sz="1000" dirty="0"/>
              <a:t>https://s3.us-east-2.wasabisys.com/sarv-multimedia/job-video/504/50400923041060000-2610-2668.mp4</a:t>
            </a:r>
          </a:p>
        </p:txBody>
      </p:sp>
      <p:sp>
        <p:nvSpPr>
          <p:cNvPr id="28" name="CuadroTexto 27">
            <a:extLst>
              <a:ext uri="{FF2B5EF4-FFF2-40B4-BE49-F238E27FC236}">
                <a16:creationId xmlns:a16="http://schemas.microsoft.com/office/drawing/2014/main" id="{7CE23BC4-18F0-3042-95C1-0BC8FF688978}"/>
              </a:ext>
            </a:extLst>
          </p:cNvPr>
          <p:cNvSpPr txBox="1"/>
          <p:nvPr/>
        </p:nvSpPr>
        <p:spPr>
          <a:xfrm>
            <a:off x="2100100" y="2617471"/>
            <a:ext cx="140294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Impulsando su futuro</a:t>
            </a:r>
          </a:p>
        </p:txBody>
      </p:sp>
      <p:pic>
        <p:nvPicPr>
          <p:cNvPr id="6" name="Imagen 5">
            <a:extLst>
              <a:ext uri="{FF2B5EF4-FFF2-40B4-BE49-F238E27FC236}">
                <a16:creationId xmlns:a16="http://schemas.microsoft.com/office/drawing/2014/main" id="{80889E36-D2D5-324D-868D-31A80DA8B1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86405" y="1481464"/>
            <a:ext cx="2093327" cy="1136007"/>
          </a:xfrm>
          <a:prstGeom prst="rect">
            <a:avLst/>
          </a:prstGeom>
        </p:spPr>
      </p:pic>
      <p:pic>
        <p:nvPicPr>
          <p:cNvPr id="9218" name="Picture 2">
            <a:extLst>
              <a:ext uri="{FF2B5EF4-FFF2-40B4-BE49-F238E27FC236}">
                <a16:creationId xmlns:a16="http://schemas.microsoft.com/office/drawing/2014/main" id="{C338B652-D135-7A4C-B1C1-656B0CBF713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64044" y="3577083"/>
            <a:ext cx="1915688" cy="259917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recto 33">
            <a:extLst>
              <a:ext uri="{FF2B5EF4-FFF2-40B4-BE49-F238E27FC236}">
                <a16:creationId xmlns:a16="http://schemas.microsoft.com/office/drawing/2014/main" id="{D6F27443-4D73-C84A-B23B-E9BBC34B5345}"/>
              </a:ext>
            </a:extLst>
          </p:cNvPr>
          <p:cNvCxnSpPr/>
          <p:nvPr/>
        </p:nvCxnSpPr>
        <p:spPr>
          <a:xfrm>
            <a:off x="6096000" y="877239"/>
            <a:ext cx="0" cy="554731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0CDE3E47-3083-E74F-B52E-24B4E770F2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11712" y="1450013"/>
            <a:ext cx="2091551" cy="1136006"/>
          </a:xfrm>
          <a:prstGeom prst="rect">
            <a:avLst/>
          </a:prstGeom>
        </p:spPr>
      </p:pic>
      <p:sp>
        <p:nvSpPr>
          <p:cNvPr id="39" name="CuadroTexto 38">
            <a:extLst>
              <a:ext uri="{FF2B5EF4-FFF2-40B4-BE49-F238E27FC236}">
                <a16:creationId xmlns:a16="http://schemas.microsoft.com/office/drawing/2014/main" id="{1DD8CB12-B103-764B-A985-E94F65695034}"/>
              </a:ext>
            </a:extLst>
          </p:cNvPr>
          <p:cNvSpPr txBox="1"/>
          <p:nvPr/>
        </p:nvSpPr>
        <p:spPr>
          <a:xfrm>
            <a:off x="8354908" y="2564920"/>
            <a:ext cx="1840568" cy="246221"/>
          </a:xfrm>
          <a:prstGeom prst="rect">
            <a:avLst/>
          </a:prstGeom>
          <a:noFill/>
        </p:spPr>
        <p:txBody>
          <a:bodyPr wrap="none" rtlCol="0">
            <a:spAutoFit/>
          </a:bodyPr>
          <a:lstStyle/>
          <a:p>
            <a:r>
              <a:rPr lang="es-HN" sz="1000" b="1" dirty="0">
                <a:solidFill>
                  <a:srgbClr val="FF0000"/>
                </a:solidFill>
                <a:latin typeface="Helvetica Light" panose="020B0403020202020204" pitchFamily="34" charset="0"/>
              </a:rPr>
              <a:t>Hay logros que se identifcan</a:t>
            </a:r>
          </a:p>
        </p:txBody>
      </p:sp>
      <p:sp>
        <p:nvSpPr>
          <p:cNvPr id="40" name="CuadroTexto 39">
            <a:extLst>
              <a:ext uri="{FF2B5EF4-FFF2-40B4-BE49-F238E27FC236}">
                <a16:creationId xmlns:a16="http://schemas.microsoft.com/office/drawing/2014/main" id="{5C4AB225-A7C6-8E4E-B459-20AACB95E6B6}"/>
              </a:ext>
            </a:extLst>
          </p:cNvPr>
          <p:cNvSpPr txBox="1"/>
          <p:nvPr/>
        </p:nvSpPr>
        <p:spPr>
          <a:xfrm>
            <a:off x="7843518" y="2786887"/>
            <a:ext cx="3316272" cy="400110"/>
          </a:xfrm>
          <a:prstGeom prst="rect">
            <a:avLst/>
          </a:prstGeom>
          <a:noFill/>
        </p:spPr>
        <p:txBody>
          <a:bodyPr wrap="square">
            <a:spAutoFit/>
          </a:bodyPr>
          <a:lstStyle/>
          <a:p>
            <a:r>
              <a:rPr lang="es-HN" sz="1000" dirty="0"/>
              <a:t>https://s3.us-east-2.wasabisys.com/sarv-multimedia/job-video/504/50426023216120000-1052-1080.mp4</a:t>
            </a:r>
          </a:p>
        </p:txBody>
      </p:sp>
      <p:pic>
        <p:nvPicPr>
          <p:cNvPr id="41" name="Picture 2" descr="Davivienda Logo | Finance logo, Vector logo, Poster template">
            <a:extLst>
              <a:ext uri="{FF2B5EF4-FFF2-40B4-BE49-F238E27FC236}">
                <a16:creationId xmlns:a16="http://schemas.microsoft.com/office/drawing/2014/main" id="{BA20C930-CA3B-184D-A49E-A9FD0BC0168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422078" y="694040"/>
            <a:ext cx="3375421" cy="613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Íconos de tv en SVG, PNG, AI para descargar">
            <a:extLst>
              <a:ext uri="{FF2B5EF4-FFF2-40B4-BE49-F238E27FC236}">
                <a16:creationId xmlns:a16="http://schemas.microsoft.com/office/drawing/2014/main" id="{DBBCCE15-4220-934F-9019-9C04FA34D7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8977" y="1619247"/>
            <a:ext cx="477032" cy="47703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Radio - Iconos gratis de tecnología">
            <a:extLst>
              <a:ext uri="{FF2B5EF4-FFF2-40B4-BE49-F238E27FC236}">
                <a16:creationId xmlns:a16="http://schemas.microsoft.com/office/drawing/2014/main" id="{18805B9E-CE9A-2A42-A011-7F2E660313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42269" y="2067157"/>
            <a:ext cx="477032" cy="47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63724"/>
      </p:ext>
    </p:extLst>
  </p:cSld>
  <p:clrMapOvr>
    <a:masterClrMapping/>
  </p:clrMapOvr>
</p:sld>
</file>

<file path=ppt/theme/theme1.xml><?xml version="1.0" encoding="utf-8"?>
<a:theme xmlns:a="http://schemas.openxmlformats.org/drawingml/2006/main" name="Tema de Office">
  <a:themeElements>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3159</Words>
  <Application>Microsoft Macintosh PowerPoint</Application>
  <PresentationFormat>Panorámica</PresentationFormat>
  <Paragraphs>309</Paragraphs>
  <Slides>29</Slides>
  <Notes>6</Notes>
  <HiddenSlides>0</HiddenSlides>
  <MMClips>11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Helvetica</vt:lpstr>
      <vt:lpstr>Helvetica Light</vt:lpstr>
      <vt:lpstr>Myriad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61</cp:revision>
  <dcterms:created xsi:type="dcterms:W3CDTF">2024-02-17T21:00:09Z</dcterms:created>
  <dcterms:modified xsi:type="dcterms:W3CDTF">2024-02-19T20:19:27Z</dcterms:modified>
</cp:coreProperties>
</file>