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Ex1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Ex2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0" r:id="rId2"/>
    <p:sldId id="258" r:id="rId3"/>
    <p:sldId id="271" r:id="rId4"/>
    <p:sldId id="272" r:id="rId5"/>
    <p:sldId id="270" r:id="rId6"/>
    <p:sldId id="256" r:id="rId7"/>
    <p:sldId id="264" r:id="rId8"/>
    <p:sldId id="269" r:id="rId9"/>
    <p:sldId id="265" r:id="rId10"/>
    <p:sldId id="268" r:id="rId11"/>
    <p:sldId id="259" r:id="rId12"/>
    <p:sldId id="266" r:id="rId13"/>
    <p:sldId id="280" r:id="rId14"/>
    <p:sldId id="282" r:id="rId15"/>
    <p:sldId id="260" r:id="rId16"/>
    <p:sldId id="273" r:id="rId17"/>
    <p:sldId id="261" r:id="rId18"/>
    <p:sldId id="267" r:id="rId19"/>
    <p:sldId id="275" r:id="rId20"/>
    <p:sldId id="262" r:id="rId21"/>
    <p:sldId id="278" r:id="rId22"/>
    <p:sldId id="279" r:id="rId23"/>
    <p:sldId id="263" r:id="rId24"/>
    <p:sldId id="277" r:id="rId25"/>
    <p:sldId id="291" r:id="rId26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B1D8"/>
    <a:srgbClr val="FF9221"/>
    <a:srgbClr val="008C43"/>
    <a:srgbClr val="42C9F0"/>
    <a:srgbClr val="66B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09"/>
    <p:restoredTop sz="96489"/>
  </p:normalViewPr>
  <p:slideViewPr>
    <p:cSldViewPr snapToGrid="0" snapToObjects="1">
      <p:cViewPr>
        <p:scale>
          <a:sx n="95" d="100"/>
          <a:sy n="95" d="100"/>
        </p:scale>
        <p:origin x="12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/Users/Angelica/Desktop/Elia%20Reporte%20BAC%20Oct/Graficas%20H%2024/Gracica%201%20H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file:////Users/Angelica/Desktop/Elia%20Reporte%20BAC%20Oct/Graficas%20H%2024/Gracica%202%20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Ficohsa</c:v>
                </c:pt>
                <c:pt idx="1">
                  <c:v>Atlántida</c:v>
                </c:pt>
                <c:pt idx="2">
                  <c:v>Occidente</c:v>
                </c:pt>
                <c:pt idx="3">
                  <c:v>Banpais</c:v>
                </c:pt>
                <c:pt idx="4">
                  <c:v>Davivienda</c:v>
                </c:pt>
                <c:pt idx="5">
                  <c:v>Azteca</c:v>
                </c:pt>
                <c:pt idx="6">
                  <c:v>BAC</c:v>
                </c:pt>
              </c:strCache>
            </c:strRef>
          </c:cat>
          <c:val>
            <c:numRef>
              <c:f>Hoja1!$B$2:$H$2</c:f>
              <c:numCache>
                <c:formatCode>0%</c:formatCode>
                <c:ptCount val="7"/>
                <c:pt idx="0">
                  <c:v>0.49</c:v>
                </c:pt>
                <c:pt idx="1">
                  <c:v>0.8</c:v>
                </c:pt>
                <c:pt idx="2">
                  <c:v>0.84</c:v>
                </c:pt>
                <c:pt idx="3">
                  <c:v>0.61</c:v>
                </c:pt>
                <c:pt idx="4">
                  <c:v>0.86</c:v>
                </c:pt>
                <c:pt idx="5">
                  <c:v>0.87</c:v>
                </c:pt>
                <c:pt idx="6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Ficohsa</c:v>
                </c:pt>
                <c:pt idx="1">
                  <c:v>Atlántida</c:v>
                </c:pt>
                <c:pt idx="2">
                  <c:v>Occidente</c:v>
                </c:pt>
                <c:pt idx="3">
                  <c:v>Banpais</c:v>
                </c:pt>
                <c:pt idx="4">
                  <c:v>Davivienda</c:v>
                </c:pt>
                <c:pt idx="5">
                  <c:v>Azteca</c:v>
                </c:pt>
                <c:pt idx="6">
                  <c:v>BAC</c:v>
                </c:pt>
              </c:strCache>
            </c:strRef>
          </c:cat>
          <c:val>
            <c:numRef>
              <c:f>Hoja1!$B$3:$H$3</c:f>
              <c:numCache>
                <c:formatCode>0%</c:formatCode>
                <c:ptCount val="7"/>
                <c:pt idx="0">
                  <c:v>0.11</c:v>
                </c:pt>
                <c:pt idx="1">
                  <c:v>0.06</c:v>
                </c:pt>
                <c:pt idx="2">
                  <c:v>0.09</c:v>
                </c:pt>
                <c:pt idx="3">
                  <c:v>0.08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Ficohsa</c:v>
                </c:pt>
                <c:pt idx="1">
                  <c:v>Atlántida</c:v>
                </c:pt>
                <c:pt idx="2">
                  <c:v>Occidente</c:v>
                </c:pt>
                <c:pt idx="3">
                  <c:v>Banpais</c:v>
                </c:pt>
                <c:pt idx="4">
                  <c:v>Davivienda</c:v>
                </c:pt>
                <c:pt idx="5">
                  <c:v>Azteca</c:v>
                </c:pt>
                <c:pt idx="6">
                  <c:v>BAC</c:v>
                </c:pt>
              </c:strCache>
            </c:strRef>
          </c:cat>
          <c:val>
            <c:numRef>
              <c:f>Hoja1!$B$4:$H$4</c:f>
              <c:numCache>
                <c:formatCode>0%</c:formatCode>
                <c:ptCount val="7"/>
                <c:pt idx="0">
                  <c:v>0.08</c:v>
                </c:pt>
                <c:pt idx="1">
                  <c:v>0.04</c:v>
                </c:pt>
                <c:pt idx="2">
                  <c:v>0.02</c:v>
                </c:pt>
                <c:pt idx="3">
                  <c:v>0.08</c:v>
                </c:pt>
                <c:pt idx="4">
                  <c:v>7.0000000000000007E-2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60-E14E-9F57-B2A2103C0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Ficohsa</c:v>
                </c:pt>
                <c:pt idx="1">
                  <c:v>Atlántida</c:v>
                </c:pt>
                <c:pt idx="2">
                  <c:v>Occidente</c:v>
                </c:pt>
                <c:pt idx="3">
                  <c:v>Banpais</c:v>
                </c:pt>
                <c:pt idx="4">
                  <c:v>Davivienda</c:v>
                </c:pt>
                <c:pt idx="5">
                  <c:v>Azteca</c:v>
                </c:pt>
                <c:pt idx="6">
                  <c:v>BAC</c:v>
                </c:pt>
              </c:strCache>
            </c:strRef>
          </c:cat>
          <c:val>
            <c:numRef>
              <c:f>Hoja1!$B$5:$H$5</c:f>
              <c:numCache>
                <c:formatCode>0%</c:formatCode>
                <c:ptCount val="7"/>
                <c:pt idx="0">
                  <c:v>0.32</c:v>
                </c:pt>
                <c:pt idx="1">
                  <c:v>0.11</c:v>
                </c:pt>
                <c:pt idx="2">
                  <c:v>0.05</c:v>
                </c:pt>
                <c:pt idx="3">
                  <c:v>0.23</c:v>
                </c:pt>
                <c:pt idx="4">
                  <c:v>0.01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CAB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Hoja1!$B$1:$H$1</c:f>
              <c:strCache>
                <c:ptCount val="7"/>
                <c:pt idx="0">
                  <c:v>Ficohsa</c:v>
                </c:pt>
                <c:pt idx="1">
                  <c:v>Atlántida</c:v>
                </c:pt>
                <c:pt idx="2">
                  <c:v>Occidente</c:v>
                </c:pt>
                <c:pt idx="3">
                  <c:v>Banpais</c:v>
                </c:pt>
                <c:pt idx="4">
                  <c:v>Davivienda</c:v>
                </c:pt>
                <c:pt idx="5">
                  <c:v>Azteca</c:v>
                </c:pt>
                <c:pt idx="6">
                  <c:v>BAC</c:v>
                </c:pt>
              </c:strCache>
            </c:strRef>
          </c:cat>
          <c:val>
            <c:numRef>
              <c:f>Hoja1!$B$6:$H$6</c:f>
              <c:numCache>
                <c:formatCode>General</c:formatCode>
                <c:ptCount val="7"/>
                <c:pt idx="2" formatCode="0%">
                  <c:v>8.2151924743002602E-3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99616.59124865284</c:v>
                </c:pt>
                <c:pt idx="1">
                  <c:v>52484.187874581148</c:v>
                </c:pt>
                <c:pt idx="2">
                  <c:v>2271.7021333960938</c:v>
                </c:pt>
                <c:pt idx="3">
                  <c:v>1595.8195213394156</c:v>
                </c:pt>
                <c:pt idx="4">
                  <c:v>14467.78619677799</c:v>
                </c:pt>
                <c:pt idx="5">
                  <c:v>4699.712149621816</c:v>
                </c:pt>
                <c:pt idx="6">
                  <c:v>46346.657093634894</c:v>
                </c:pt>
                <c:pt idx="7">
                  <c:v>7282.4594930710346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39B1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9B1D8"/>
              </a:solidFill>
              <a:ln w="9525">
                <a:solidFill>
                  <a:srgbClr val="39B1D8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General</c:formatCode>
                <c:ptCount val="8"/>
                <c:pt idx="3" formatCode="0,\k">
                  <c:v>0</c:v>
                </c:pt>
                <c:pt idx="4" formatCode="0,\k">
                  <c:v>12603.291907320297</c:v>
                </c:pt>
                <c:pt idx="5" formatCode="0,\k">
                  <c:v>7532.0491483608475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Davivienda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0">
                  <c:v>1705.55494372156</c:v>
                </c:pt>
                <c:pt idx="1">
                  <c:v>8855.9164672363713</c:v>
                </c:pt>
                <c:pt idx="2">
                  <c:v>2688.0695296712302</c:v>
                </c:pt>
                <c:pt idx="3">
                  <c:v>0</c:v>
                </c:pt>
                <c:pt idx="4">
                  <c:v>3075.1875257445799</c:v>
                </c:pt>
                <c:pt idx="5">
                  <c:v>1861.5638342177001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39B1D8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Hoja1!$B$5:$I$5</c:f>
              <c:numCache>
                <c:formatCode>0,\k</c:formatCode>
                <c:ptCount val="8"/>
                <c:pt idx="0">
                  <c:v>3248.6760832791601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F-B04E-9B1A-F138CC3E25F2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Hoja1!$B$6:$I$6</c:f>
              <c:numCache>
                <c:formatCode>0,\k</c:formatCode>
                <c:ptCount val="8"/>
                <c:pt idx="1">
                  <c:v>0</c:v>
                </c:pt>
                <c:pt idx="2">
                  <c:v>2003.90725480009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2F-B04E-9B1A-F138CC3E2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89768028183561499"/>
          <c:w val="0.80782759399172666"/>
          <c:h val="8.083361021616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Banpais</c:v>
                </c:pt>
                <c:pt idx="1">
                  <c:v>Bac</c:v>
                </c:pt>
                <c:pt idx="2">
                  <c:v>Ficohsa</c:v>
                </c:pt>
                <c:pt idx="3">
                  <c:v>Davivienda</c:v>
                </c:pt>
              </c:strCache>
            </c:strRef>
          </c:cat>
          <c:val>
            <c:numRef>
              <c:f>Hoja1!$B$2:$E$2</c:f>
              <c:numCache>
                <c:formatCode>0%</c:formatCode>
                <c:ptCount val="4"/>
                <c:pt idx="0">
                  <c:v>0.85049851432400225</c:v>
                </c:pt>
                <c:pt idx="1">
                  <c:v>0.81022087805466747</c:v>
                </c:pt>
                <c:pt idx="2">
                  <c:v>0.66379271435862619</c:v>
                </c:pt>
                <c:pt idx="3">
                  <c:v>3.6012873608603183E-2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Banpais</c:v>
                </c:pt>
                <c:pt idx="1">
                  <c:v>Bac</c:v>
                </c:pt>
                <c:pt idx="2">
                  <c:v>Ficohsa</c:v>
                </c:pt>
                <c:pt idx="3">
                  <c:v>Davivienda</c:v>
                </c:pt>
              </c:strCache>
            </c:strRef>
          </c:cat>
          <c:val>
            <c:numRef>
              <c:f>Hoja1!$B$3:$E$3</c:f>
              <c:numCache>
                <c:formatCode>0%</c:formatCode>
                <c:ptCount val="4"/>
                <c:pt idx="0">
                  <c:v>6.4826372022404349E-2</c:v>
                </c:pt>
                <c:pt idx="1">
                  <c:v>0.12373139133095794</c:v>
                </c:pt>
                <c:pt idx="2">
                  <c:v>0.15147270235015939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Banpais</c:v>
                </c:pt>
                <c:pt idx="1">
                  <c:v>Bac</c:v>
                </c:pt>
                <c:pt idx="2">
                  <c:v>Ficohsa</c:v>
                </c:pt>
                <c:pt idx="3">
                  <c:v>Davivienda</c:v>
                </c:pt>
              </c:strCache>
            </c:strRef>
          </c:cat>
          <c:val>
            <c:numRef>
              <c:f>Hoja1!$B$4:$E$4</c:f>
              <c:numCache>
                <c:formatCode>0%</c:formatCode>
                <c:ptCount val="4"/>
                <c:pt idx="1">
                  <c:v>5.1169586079981774E-2</c:v>
                </c:pt>
                <c:pt idx="2">
                  <c:v>0.18473458329121437</c:v>
                </c:pt>
                <c:pt idx="3">
                  <c:v>0.96398712639139683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60-E14E-9F57-B2A2103C076A}"/>
                </c:ext>
              </c:extLst>
            </c:dLbl>
            <c:dLbl>
              <c:idx val="1"/>
              <c:layout>
                <c:manualLayout>
                  <c:x val="4.095932754052223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C3-EF40-9AED-2F634FE6B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Banpais</c:v>
                </c:pt>
                <c:pt idx="1">
                  <c:v>Bac</c:v>
                </c:pt>
                <c:pt idx="2">
                  <c:v>Ficohsa</c:v>
                </c:pt>
                <c:pt idx="3">
                  <c:v>Davivienda</c:v>
                </c:pt>
              </c:strCache>
            </c:strRef>
          </c:cat>
          <c:val>
            <c:numRef>
              <c:f>Hoja1!$B$5:$E$5</c:f>
              <c:numCache>
                <c:formatCode>0%</c:formatCode>
                <c:ptCount val="4"/>
                <c:pt idx="0">
                  <c:v>7.2438388043964255E-2</c:v>
                </c:pt>
                <c:pt idx="1">
                  <c:v>1.4878144534393047E-2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CAB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26589783762588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C3-EF40-9AED-2F634FE6B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Banpais</c:v>
                </c:pt>
                <c:pt idx="1">
                  <c:v>Bac</c:v>
                </c:pt>
                <c:pt idx="2">
                  <c:v>Ficohsa</c:v>
                </c:pt>
                <c:pt idx="3">
                  <c:v>Davivienda</c:v>
                </c:pt>
              </c:strCache>
            </c:strRef>
          </c:cat>
          <c:val>
            <c:numRef>
              <c:f>Hoja1!$B$6:$E$6</c:f>
              <c:numCache>
                <c:formatCode>General</c:formatCode>
                <c:ptCount val="4"/>
                <c:pt idx="0" formatCode="0%">
                  <c:v>8.8219387187670872E-3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Hoja1!$B$2:$H$2</c:f>
              <c:numCache>
                <c:formatCode>0,\k</c:formatCode>
                <c:ptCount val="7"/>
                <c:pt idx="0">
                  <c:v>193398.9663362439</c:v>
                </c:pt>
                <c:pt idx="1">
                  <c:v>673250.67190112453</c:v>
                </c:pt>
                <c:pt idx="2">
                  <c:v>405083.70939093194</c:v>
                </c:pt>
                <c:pt idx="3">
                  <c:v>156824.9471934656</c:v>
                </c:pt>
                <c:pt idx="4">
                  <c:v>82643.1830241016</c:v>
                </c:pt>
                <c:pt idx="5">
                  <c:v>4637.991865802398</c:v>
                </c:pt>
                <c:pt idx="6">
                  <c:v>9830.9178401994504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Hoja1!$B$1:$H$1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Hoja1!$B$3:$H$3</c:f>
              <c:numCache>
                <c:formatCode>0,\k</c:formatCode>
                <c:ptCount val="7"/>
                <c:pt idx="0">
                  <c:v>7690.7330215254005</c:v>
                </c:pt>
                <c:pt idx="1">
                  <c:v>114078.70513231338</c:v>
                </c:pt>
                <c:pt idx="2">
                  <c:v>127031.29848538998</c:v>
                </c:pt>
                <c:pt idx="3">
                  <c:v>8227.9858964204923</c:v>
                </c:pt>
                <c:pt idx="4">
                  <c:v>5579.2398945696232</c:v>
                </c:pt>
                <c:pt idx="5">
                  <c:v>7177.623581837347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39B1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9B1D8"/>
              </a:solidFill>
              <a:ln w="9525">
                <a:solidFill>
                  <a:srgbClr val="39B1D8"/>
                </a:solidFill>
              </a:ln>
              <a:effectLst/>
            </c:spPr>
          </c:marker>
          <c:cat>
            <c:strRef>
              <c:f>Hoja1!$B$1:$H$1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Hoja1!$B$4:$H$4</c:f>
              <c:numCache>
                <c:formatCode>0,\k</c:formatCode>
                <c:ptCount val="7"/>
                <c:pt idx="0">
                  <c:v>67254.335926752698</c:v>
                </c:pt>
                <c:pt idx="1">
                  <c:v>139519.13696973905</c:v>
                </c:pt>
                <c:pt idx="2">
                  <c:v>81.978024060003605</c:v>
                </c:pt>
                <c:pt idx="5">
                  <c:v>5625.1602816578506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Davivienda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Hoja1!$B$5:$H$5</c:f>
              <c:numCache>
                <c:formatCode>0,\k</c:formatCode>
                <c:ptCount val="7"/>
                <c:pt idx="0">
                  <c:v>2292.6854650225291</c:v>
                </c:pt>
                <c:pt idx="1">
                  <c:v>8248.2369292283911</c:v>
                </c:pt>
                <c:pt idx="2">
                  <c:v>2947.1605686756902</c:v>
                </c:pt>
                <c:pt idx="4">
                  <c:v>6822.0607479017899</c:v>
                </c:pt>
                <c:pt idx="5">
                  <c:v>5014.0817186863796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2F-B04E-9B1A-F138CC3E2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89768028183561499"/>
          <c:w val="0.80782759399172666"/>
          <c:h val="8.083361021616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Hoja1!$B$2:$D$2</c:f>
              <c:numCache>
                <c:formatCode>0%</c:formatCode>
                <c:ptCount val="3"/>
                <c:pt idx="0">
                  <c:v>0.38960954133620024</c:v>
                </c:pt>
                <c:pt idx="1">
                  <c:v>0.64753722340173203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Hoja1!$B$3:$D$3</c:f>
              <c:numCache>
                <c:formatCode>0%</c:formatCode>
                <c:ptCount val="3"/>
                <c:pt idx="0">
                  <c:v>0.61039045866379982</c:v>
                </c:pt>
                <c:pt idx="1">
                  <c:v>0.27921338609834018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Hoja1!$B$4:$D$4</c:f>
              <c:numCache>
                <c:formatCode>0%</c:formatCode>
                <c:ptCount val="3"/>
                <c:pt idx="0">
                  <c:v>0</c:v>
                </c:pt>
                <c:pt idx="1">
                  <c:v>7.3249390499927833E-2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53047.600179514848</c:v>
                </c:pt>
                <c:pt idx="1">
                  <c:v>20311.621037968293</c:v>
                </c:pt>
                <c:pt idx="2">
                  <c:v>24317.17838631256</c:v>
                </c:pt>
                <c:pt idx="3">
                  <c:v>18159.789990692458</c:v>
                </c:pt>
                <c:pt idx="4">
                  <c:v>17857.533036011209</c:v>
                </c:pt>
                <c:pt idx="5">
                  <c:v>15534.75019654672</c:v>
                </c:pt>
                <c:pt idx="6">
                  <c:v>16057.313803366105</c:v>
                </c:pt>
                <c:pt idx="7">
                  <c:v>12758.134571474575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0,\k</c:formatCode>
                <c:ptCount val="8"/>
                <c:pt idx="4">
                  <c:v>15375.937628722886</c:v>
                </c:pt>
                <c:pt idx="5">
                  <c:v>17833.579187910538</c:v>
                </c:pt>
                <c:pt idx="6">
                  <c:v>10543.723716863436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6">
                  <c:v>0</c:v>
                </c:pt>
                <c:pt idx="7">
                  <c:v>10254.022681412767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89768028183561499"/>
          <c:w val="0.80782759399172666"/>
          <c:h val="8.0833610216167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39B1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9B1D8"/>
              </a:solidFill>
              <a:ln w="9525">
                <a:solidFill>
                  <a:srgbClr val="42C9F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109199.16145894883</c:v>
                </c:pt>
                <c:pt idx="1">
                  <c:v>235970.65555122949</c:v>
                </c:pt>
                <c:pt idx="2">
                  <c:v>623807.3546931704</c:v>
                </c:pt>
                <c:pt idx="3">
                  <c:v>340387.91814379918</c:v>
                </c:pt>
                <c:pt idx="4">
                  <c:v>206710.12661949985</c:v>
                </c:pt>
                <c:pt idx="5">
                  <c:v>175043.96696771201</c:v>
                </c:pt>
                <c:pt idx="6">
                  <c:v>198959.30396630781</c:v>
                </c:pt>
                <c:pt idx="7">
                  <c:v>169970.96985728448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0,\k</c:formatCode>
                <c:ptCount val="8"/>
                <c:pt idx="0">
                  <c:v>9338.8157268986688</c:v>
                </c:pt>
                <c:pt idx="1">
                  <c:v>16729.672006499815</c:v>
                </c:pt>
                <c:pt idx="2">
                  <c:v>554823.18705385365</c:v>
                </c:pt>
                <c:pt idx="3">
                  <c:v>659142.23550223664</c:v>
                </c:pt>
                <c:pt idx="4">
                  <c:v>536031.81038717553</c:v>
                </c:pt>
                <c:pt idx="5">
                  <c:v>116348.26573273391</c:v>
                </c:pt>
                <c:pt idx="6">
                  <c:v>63390.629671801282</c:v>
                </c:pt>
                <c:pt idx="7">
                  <c:v>16201.274937044984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Occidente</c:v>
                </c:pt>
              </c:strCache>
            </c:strRef>
          </c:tx>
          <c:spPr>
            <a:ln w="28575" cap="rnd">
              <a:solidFill>
                <a:srgbClr val="FF92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221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0">
                  <c:v>292547.02630088059</c:v>
                </c:pt>
                <c:pt idx="1">
                  <c:v>234304.02802362453</c:v>
                </c:pt>
                <c:pt idx="2">
                  <c:v>236241.76653883417</c:v>
                </c:pt>
                <c:pt idx="3">
                  <c:v>222564.68500126747</c:v>
                </c:pt>
                <c:pt idx="4">
                  <c:v>33503.723000055827</c:v>
                </c:pt>
                <c:pt idx="5">
                  <c:v>26442.988170935318</c:v>
                </c:pt>
                <c:pt idx="6">
                  <c:v>31415.018065979424</c:v>
                </c:pt>
                <c:pt idx="7">
                  <c:v>26816.239216843271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Hoja1!$B$5:$I$5</c:f>
              <c:numCache>
                <c:formatCode>0,\k</c:formatCode>
                <c:ptCount val="8"/>
                <c:pt idx="0">
                  <c:v>19268.710018949532</c:v>
                </c:pt>
                <c:pt idx="1">
                  <c:v>2724.8350484278048</c:v>
                </c:pt>
                <c:pt idx="2">
                  <c:v>2003.90725480009</c:v>
                </c:pt>
                <c:pt idx="3">
                  <c:v>89437.979841375054</c:v>
                </c:pt>
                <c:pt idx="4">
                  <c:v>279335.91460258589</c:v>
                </c:pt>
                <c:pt idx="5">
                  <c:v>173800.47605043411</c:v>
                </c:pt>
                <c:pt idx="6">
                  <c:v>75271.179323729928</c:v>
                </c:pt>
                <c:pt idx="7">
                  <c:v>53465.687754694816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0E-644B-97A9-4B0E40A2BE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Davivienda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Hoja1!$B$6:$I$6</c:f>
              <c:numCache>
                <c:formatCode>0,\k</c:formatCode>
                <c:ptCount val="8"/>
                <c:pt idx="0">
                  <c:v>8431.5462257909876</c:v>
                </c:pt>
                <c:pt idx="1">
                  <c:v>7202.1233565425118</c:v>
                </c:pt>
                <c:pt idx="2">
                  <c:v>12531.552093235678</c:v>
                </c:pt>
                <c:pt idx="3">
                  <c:v>26841.521924550198</c:v>
                </c:pt>
                <c:pt idx="4">
                  <c:v>11786.627304266352</c:v>
                </c:pt>
                <c:pt idx="5">
                  <c:v>160272.9030997614</c:v>
                </c:pt>
                <c:pt idx="6">
                  <c:v>53933.535750693736</c:v>
                </c:pt>
                <c:pt idx="7">
                  <c:v>5936.8971084667483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C0E-644B-97A9-4B0E40A2BE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Azteca</c:v>
                </c:pt>
              </c:strCache>
            </c:strRef>
          </c:tx>
          <c:spPr>
            <a:ln w="28575" cap="rnd">
              <a:solidFill>
                <a:srgbClr val="008C4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C43"/>
              </a:solidFill>
              <a:ln w="9525">
                <a:solidFill>
                  <a:srgbClr val="008C43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Hoja1!$B$7:$I$7</c:f>
              <c:numCache>
                <c:formatCode>0,\k</c:formatCode>
                <c:ptCount val="8"/>
                <c:pt idx="0">
                  <c:v>115280.50260484251</c:v>
                </c:pt>
                <c:pt idx="1">
                  <c:v>19768.69313073243</c:v>
                </c:pt>
                <c:pt idx="2">
                  <c:v>16594.623614444328</c:v>
                </c:pt>
                <c:pt idx="3">
                  <c:v>16575.949267286727</c:v>
                </c:pt>
                <c:pt idx="4">
                  <c:v>32405.516886420992</c:v>
                </c:pt>
                <c:pt idx="5">
                  <c:v>20165.592578058302</c:v>
                </c:pt>
                <c:pt idx="6">
                  <c:v>3942.28911989073</c:v>
                </c:pt>
                <c:pt idx="7">
                  <c:v>3337.7821364677643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C0E-644B-97A9-4B0E40A2BE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Hoja1!$B$8:$I$8</c:f>
              <c:numCache>
                <c:formatCode>0,\k</c:formatCode>
                <c:ptCount val="8"/>
                <c:pt idx="0">
                  <c:v>22199.45577095362</c:v>
                </c:pt>
                <c:pt idx="1">
                  <c:v>5758.7764218556758</c:v>
                </c:pt>
                <c:pt idx="2">
                  <c:v>3067.5974188379064</c:v>
                </c:pt>
                <c:pt idx="3">
                  <c:v>4574.073536419306</c:v>
                </c:pt>
                <c:pt idx="4">
                  <c:v>9594.7199569689637</c:v>
                </c:pt>
                <c:pt idx="5">
                  <c:v>11331.055777430121</c:v>
                </c:pt>
                <c:pt idx="6">
                  <c:v>5061.7162129228254</c:v>
                </c:pt>
                <c:pt idx="7">
                  <c:v>4772.7722731226704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C0E-644B-97A9-4B0E40A2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79495352020049415"/>
          <c:w val="0.96293478539471766"/>
          <c:h val="0.17795844368212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Atlántida</c:v>
                </c:pt>
                <c:pt idx="1">
                  <c:v>Banpais</c:v>
                </c:pt>
                <c:pt idx="2">
                  <c:v>Bac</c:v>
                </c:pt>
                <c:pt idx="3">
                  <c:v>Occidente</c:v>
                </c:pt>
                <c:pt idx="4">
                  <c:v>Ficohsa</c:v>
                </c:pt>
                <c:pt idx="5">
                  <c:v>Azteca</c:v>
                </c:pt>
                <c:pt idx="6">
                  <c:v>Davivienda</c:v>
                </c:pt>
              </c:strCache>
            </c:strRef>
          </c:cat>
          <c:val>
            <c:numRef>
              <c:f>Hoja1!$B$2:$H$2</c:f>
              <c:numCache>
                <c:formatCode>0%</c:formatCode>
                <c:ptCount val="7"/>
                <c:pt idx="0">
                  <c:v>0.79008163061806902</c:v>
                </c:pt>
                <c:pt idx="1">
                  <c:v>0.79660991992816266</c:v>
                </c:pt>
                <c:pt idx="2">
                  <c:v>0.90325698892280637</c:v>
                </c:pt>
                <c:pt idx="3">
                  <c:v>0.85295641578433246</c:v>
                </c:pt>
                <c:pt idx="4">
                  <c:v>0.81097660466305943</c:v>
                </c:pt>
                <c:pt idx="5">
                  <c:v>0.88859847881054521</c:v>
                </c:pt>
                <c:pt idx="6">
                  <c:v>0.16523618727358719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Atlántida</c:v>
                </c:pt>
                <c:pt idx="1">
                  <c:v>Banpais</c:v>
                </c:pt>
                <c:pt idx="2">
                  <c:v>Bac</c:v>
                </c:pt>
                <c:pt idx="3">
                  <c:v>Occidente</c:v>
                </c:pt>
                <c:pt idx="4">
                  <c:v>Ficohsa</c:v>
                </c:pt>
                <c:pt idx="5">
                  <c:v>Azteca</c:v>
                </c:pt>
                <c:pt idx="6">
                  <c:v>Davivienda</c:v>
                </c:pt>
              </c:strCache>
            </c:strRef>
          </c:cat>
          <c:val>
            <c:numRef>
              <c:f>Hoja1!$B$3:$H$3</c:f>
              <c:numCache>
                <c:formatCode>0%</c:formatCode>
                <c:ptCount val="7"/>
                <c:pt idx="0">
                  <c:v>8.4913071313052257E-2</c:v>
                </c:pt>
                <c:pt idx="1">
                  <c:v>0.13692691923451789</c:v>
                </c:pt>
                <c:pt idx="2">
                  <c:v>5.6130496770342084E-2</c:v>
                </c:pt>
                <c:pt idx="3">
                  <c:v>8.7256248131267769E-2</c:v>
                </c:pt>
                <c:pt idx="4">
                  <c:v>7.1353276746615749E-2</c:v>
                </c:pt>
                <c:pt idx="5">
                  <c:v>7.53770627660659E-2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Atlántida</c:v>
                </c:pt>
                <c:pt idx="1">
                  <c:v>Banpais</c:v>
                </c:pt>
                <c:pt idx="2">
                  <c:v>Bac</c:v>
                </c:pt>
                <c:pt idx="3">
                  <c:v>Occidente</c:v>
                </c:pt>
                <c:pt idx="4">
                  <c:v>Ficohsa</c:v>
                </c:pt>
                <c:pt idx="5">
                  <c:v>Azteca</c:v>
                </c:pt>
                <c:pt idx="6">
                  <c:v>Davivienda</c:v>
                </c:pt>
              </c:strCache>
            </c:strRef>
          </c:cat>
          <c:val>
            <c:numRef>
              <c:f>Hoja1!$B$4:$H$4</c:f>
              <c:numCache>
                <c:formatCode>0%</c:formatCode>
                <c:ptCount val="7"/>
                <c:pt idx="0">
                  <c:v>8.9757606157938083E-2</c:v>
                </c:pt>
                <c:pt idx="1">
                  <c:v>6.0658727105443629E-3</c:v>
                </c:pt>
                <c:pt idx="2">
                  <c:v>3.1372827635076955E-2</c:v>
                </c:pt>
                <c:pt idx="3">
                  <c:v>5.0853967854276448E-2</c:v>
                </c:pt>
                <c:pt idx="4">
                  <c:v>0.11536580917863531</c:v>
                </c:pt>
                <c:pt idx="6">
                  <c:v>0.83476381272641287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Atlántida</c:v>
                </c:pt>
                <c:pt idx="1">
                  <c:v>Banpais</c:v>
                </c:pt>
                <c:pt idx="2">
                  <c:v>Bac</c:v>
                </c:pt>
                <c:pt idx="3">
                  <c:v>Occidente</c:v>
                </c:pt>
                <c:pt idx="4">
                  <c:v>Ficohsa</c:v>
                </c:pt>
                <c:pt idx="5">
                  <c:v>Azteca</c:v>
                </c:pt>
                <c:pt idx="6">
                  <c:v>Davivienda</c:v>
                </c:pt>
              </c:strCache>
            </c:strRef>
          </c:cat>
          <c:val>
            <c:numRef>
              <c:f>Hoja1!$B$5:$H$5</c:f>
              <c:numCache>
                <c:formatCode>0%</c:formatCode>
                <c:ptCount val="7"/>
                <c:pt idx="0">
                  <c:v>3.524769191094073E-2</c:v>
                </c:pt>
                <c:pt idx="1">
                  <c:v>3.8113558785968907E-2</c:v>
                </c:pt>
                <c:pt idx="2">
                  <c:v>6.9224729113644056E-3</c:v>
                </c:pt>
                <c:pt idx="5">
                  <c:v>3.6024458423388854E-2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CAB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Hoja1!$B$1:$H$1</c:f>
              <c:strCache>
                <c:ptCount val="7"/>
                <c:pt idx="0">
                  <c:v>Atlántida</c:v>
                </c:pt>
                <c:pt idx="1">
                  <c:v>Banpais</c:v>
                </c:pt>
                <c:pt idx="2">
                  <c:v>Bac</c:v>
                </c:pt>
                <c:pt idx="3">
                  <c:v>Occidente</c:v>
                </c:pt>
                <c:pt idx="4">
                  <c:v>Ficohsa</c:v>
                </c:pt>
                <c:pt idx="5">
                  <c:v>Azteca</c:v>
                </c:pt>
                <c:pt idx="6">
                  <c:v>Davivienda</c:v>
                </c:pt>
              </c:strCache>
            </c:strRef>
          </c:cat>
          <c:val>
            <c:numRef>
              <c:f>Hoja1!$B$6:$H$6</c:f>
              <c:numCache>
                <c:formatCode>0%</c:formatCode>
                <c:ptCount val="7"/>
                <c:pt idx="1">
                  <c:v>2.228372934080592E-2</c:v>
                </c:pt>
                <c:pt idx="3">
                  <c:v>8.9333682301232734E-3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219550.56966798808</c:v>
                </c:pt>
                <c:pt idx="1">
                  <c:v>190658.35222417713</c:v>
                </c:pt>
                <c:pt idx="2">
                  <c:v>26585.000901286046</c:v>
                </c:pt>
                <c:pt idx="3">
                  <c:v>7713.9939498272342</c:v>
                </c:pt>
                <c:pt idx="4">
                  <c:v>37107.532563942812</c:v>
                </c:pt>
                <c:pt idx="5">
                  <c:v>306013.33276299282</c:v>
                </c:pt>
                <c:pt idx="6">
                  <c:v>507749.56269932661</c:v>
                </c:pt>
                <c:pt idx="7">
                  <c:v>419549.66166107944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0,\k</c:formatCode>
                <c:ptCount val="8"/>
                <c:pt idx="0">
                  <c:v>2010.1183265289801</c:v>
                </c:pt>
                <c:pt idx="1">
                  <c:v>0</c:v>
                </c:pt>
                <c:pt idx="2">
                  <c:v>0</c:v>
                </c:pt>
                <c:pt idx="3">
                  <c:v>158596.97009503248</c:v>
                </c:pt>
                <c:pt idx="4">
                  <c:v>359059.70476580766</c:v>
                </c:pt>
                <c:pt idx="5">
                  <c:v>418180.78917114635</c:v>
                </c:pt>
                <c:pt idx="6">
                  <c:v>265233.52465224854</c:v>
                </c:pt>
                <c:pt idx="7">
                  <c:v>242488.84748627798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0">
                  <c:v>83976.568941796766</c:v>
                </c:pt>
                <c:pt idx="1">
                  <c:v>26046.113910285632</c:v>
                </c:pt>
                <c:pt idx="2">
                  <c:v>90300.259435593252</c:v>
                </c:pt>
                <c:pt idx="3">
                  <c:v>287183.19378710561</c:v>
                </c:pt>
                <c:pt idx="4">
                  <c:v>181548.65364783304</c:v>
                </c:pt>
                <c:pt idx="5">
                  <c:v>103330.81253308881</c:v>
                </c:pt>
                <c:pt idx="6">
                  <c:v>127860.88158514199</c:v>
                </c:pt>
                <c:pt idx="7">
                  <c:v>258836.63157579646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Occidente</c:v>
                </c:pt>
              </c:strCache>
            </c:strRef>
          </c:tx>
          <c:spPr>
            <a:ln w="28575" cap="rnd">
              <a:solidFill>
                <a:srgbClr val="FF92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221"/>
              </a:solidFill>
              <a:ln w="9525">
                <a:solidFill>
                  <a:srgbClr val="FF9221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Hoja1!$B$5:$I$5</c:f>
              <c:numCache>
                <c:formatCode>0,\k</c:formatCode>
                <c:ptCount val="8"/>
                <c:pt idx="0">
                  <c:v>33294.169640739376</c:v>
                </c:pt>
                <c:pt idx="1">
                  <c:v>31598.685534243061</c:v>
                </c:pt>
                <c:pt idx="2">
                  <c:v>60058.245194924944</c:v>
                </c:pt>
                <c:pt idx="3">
                  <c:v>29628.615981191801</c:v>
                </c:pt>
                <c:pt idx="4">
                  <c:v>581.04859039068765</c:v>
                </c:pt>
                <c:pt idx="5">
                  <c:v>68708.99914086127</c:v>
                </c:pt>
                <c:pt idx="6">
                  <c:v>357377.6190784495</c:v>
                </c:pt>
                <c:pt idx="7">
                  <c:v>324941.14049406641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0E-644B-97A9-4B0E40A2BE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42C9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2C9F0"/>
              </a:solidFill>
              <a:ln w="9525">
                <a:solidFill>
                  <a:srgbClr val="42C9F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Hoja1!$B$6:$I$6</c:f>
              <c:numCache>
                <c:formatCode>0,\k</c:formatCode>
                <c:ptCount val="8"/>
                <c:pt idx="0">
                  <c:v>9068.9161691048594</c:v>
                </c:pt>
                <c:pt idx="1">
                  <c:v>591.47475032777197</c:v>
                </c:pt>
                <c:pt idx="2">
                  <c:v>0</c:v>
                </c:pt>
                <c:pt idx="3">
                  <c:v>0</c:v>
                </c:pt>
                <c:pt idx="4">
                  <c:v>183745.4354371127</c:v>
                </c:pt>
                <c:pt idx="5">
                  <c:v>296511.3443902398</c:v>
                </c:pt>
                <c:pt idx="6">
                  <c:v>357029.21190483379</c:v>
                </c:pt>
                <c:pt idx="7">
                  <c:v>22849.690656832503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C0E-644B-97A9-4B0E40A2BE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Azteca</c:v>
                </c:pt>
              </c:strCache>
            </c:strRef>
          </c:tx>
          <c:spPr>
            <a:ln w="28575" cap="rnd">
              <a:solidFill>
                <a:srgbClr val="008C4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C43"/>
              </a:solidFill>
              <a:ln w="9525">
                <a:solidFill>
                  <a:srgbClr val="008C43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Hoja1!$B$7:$I$7</c:f>
              <c:numCache>
                <c:formatCode>0,\k</c:formatCode>
                <c:ptCount val="8"/>
                <c:pt idx="0">
                  <c:v>6420.1961095804372</c:v>
                </c:pt>
                <c:pt idx="1">
                  <c:v>607.67953800798603</c:v>
                </c:pt>
                <c:pt idx="2">
                  <c:v>24896.584216611191</c:v>
                </c:pt>
                <c:pt idx="3">
                  <c:v>47474.981062332656</c:v>
                </c:pt>
                <c:pt idx="4">
                  <c:v>7388.0031539554857</c:v>
                </c:pt>
                <c:pt idx="5">
                  <c:v>397.67320168650616</c:v>
                </c:pt>
                <c:pt idx="6">
                  <c:v>52576.577943768949</c:v>
                </c:pt>
                <c:pt idx="7">
                  <c:v>55324.53105374486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C0E-644B-97A9-4B0E40A2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Occidente</c:v>
                </c:pt>
                <c:pt idx="1">
                  <c:v>Atlántida</c:v>
                </c:pt>
                <c:pt idx="2">
                  <c:v>Bac</c:v>
                </c:pt>
                <c:pt idx="3">
                  <c:v>Ficohsa</c:v>
                </c:pt>
                <c:pt idx="4">
                  <c:v>Davivienda</c:v>
                </c:pt>
                <c:pt idx="5">
                  <c:v>Banpais</c:v>
                </c:pt>
                <c:pt idx="6">
                  <c:v>Azteca</c:v>
                </c:pt>
              </c:strCache>
            </c:strRef>
          </c:cat>
          <c:val>
            <c:numRef>
              <c:f>Hoja1!$B$2:$H$2</c:f>
              <c:numCache>
                <c:formatCode>0%</c:formatCode>
                <c:ptCount val="7"/>
                <c:pt idx="0">
                  <c:v>0.8510654014294341</c:v>
                </c:pt>
                <c:pt idx="1">
                  <c:v>0.7984934375182493</c:v>
                </c:pt>
                <c:pt idx="2">
                  <c:v>0.74889951212969452</c:v>
                </c:pt>
                <c:pt idx="3">
                  <c:v>0.54573940305043755</c:v>
                </c:pt>
                <c:pt idx="4">
                  <c:v>0.28112316683614835</c:v>
                </c:pt>
                <c:pt idx="5">
                  <c:v>0.87300667131204179</c:v>
                </c:pt>
                <c:pt idx="6">
                  <c:v>0.37338478651504264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Occidente</c:v>
                </c:pt>
                <c:pt idx="1">
                  <c:v>Atlántida</c:v>
                </c:pt>
                <c:pt idx="2">
                  <c:v>Bac</c:v>
                </c:pt>
                <c:pt idx="3">
                  <c:v>Ficohsa</c:v>
                </c:pt>
                <c:pt idx="4">
                  <c:v>Davivienda</c:v>
                </c:pt>
                <c:pt idx="5">
                  <c:v>Banpais</c:v>
                </c:pt>
                <c:pt idx="6">
                  <c:v>Azteca</c:v>
                </c:pt>
              </c:strCache>
            </c:strRef>
          </c:cat>
          <c:val>
            <c:numRef>
              <c:f>Hoja1!$B$3:$H$3</c:f>
              <c:numCache>
                <c:formatCode>0%</c:formatCode>
                <c:ptCount val="7"/>
                <c:pt idx="0">
                  <c:v>0.12189864311551218</c:v>
                </c:pt>
                <c:pt idx="1">
                  <c:v>0.10833505619766266</c:v>
                </c:pt>
                <c:pt idx="2">
                  <c:v>0.1526438446657766</c:v>
                </c:pt>
                <c:pt idx="3">
                  <c:v>0.31606722608148913</c:v>
                </c:pt>
                <c:pt idx="4">
                  <c:v>0.53320587748842618</c:v>
                </c:pt>
                <c:pt idx="5">
                  <c:v>0.12699332868795829</c:v>
                </c:pt>
                <c:pt idx="6">
                  <c:v>0.5975414869781398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Occidente</c:v>
                </c:pt>
                <c:pt idx="1">
                  <c:v>Atlántida</c:v>
                </c:pt>
                <c:pt idx="2">
                  <c:v>Bac</c:v>
                </c:pt>
                <c:pt idx="3">
                  <c:v>Ficohsa</c:v>
                </c:pt>
                <c:pt idx="4">
                  <c:v>Davivienda</c:v>
                </c:pt>
                <c:pt idx="5">
                  <c:v>Banpais</c:v>
                </c:pt>
                <c:pt idx="6">
                  <c:v>Azteca</c:v>
                </c:pt>
              </c:strCache>
            </c:strRef>
          </c:cat>
          <c:val>
            <c:numRef>
              <c:f>Hoja1!$B$4:$H$4</c:f>
              <c:numCache>
                <c:formatCode>0%</c:formatCode>
                <c:ptCount val="7"/>
                <c:pt idx="0">
                  <c:v>0</c:v>
                </c:pt>
                <c:pt idx="1">
                  <c:v>9.2332281287957119E-2</c:v>
                </c:pt>
                <c:pt idx="2">
                  <c:v>2.5111542053676862E-2</c:v>
                </c:pt>
                <c:pt idx="3">
                  <c:v>0.13819337086807343</c:v>
                </c:pt>
                <c:pt idx="4">
                  <c:v>0.18567095567542546</c:v>
                </c:pt>
                <c:pt idx="6">
                  <c:v>2.9073726506817565E-2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60-E14E-9F57-B2A2103C0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Hoja1!$B$1:$H$1</c:f>
              <c:strCache>
                <c:ptCount val="7"/>
                <c:pt idx="0">
                  <c:v>Occidente</c:v>
                </c:pt>
                <c:pt idx="1">
                  <c:v>Atlántida</c:v>
                </c:pt>
                <c:pt idx="2">
                  <c:v>Bac</c:v>
                </c:pt>
                <c:pt idx="3">
                  <c:v>Ficohsa</c:v>
                </c:pt>
                <c:pt idx="4">
                  <c:v>Davivienda</c:v>
                </c:pt>
                <c:pt idx="5">
                  <c:v>Banpais</c:v>
                </c:pt>
                <c:pt idx="6">
                  <c:v>Azteca</c:v>
                </c:pt>
              </c:strCache>
            </c:strRef>
          </c:cat>
          <c:val>
            <c:numRef>
              <c:f>Hoja1!$B$5:$H$5</c:f>
              <c:numCache>
                <c:formatCode>General</c:formatCode>
                <c:ptCount val="7"/>
                <c:pt idx="0" formatCode="0%">
                  <c:v>1.2800861493910801E-2</c:v>
                </c:pt>
                <c:pt idx="2" formatCode="0%">
                  <c:v>7.3345101150852049E-2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CAB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Hoja1!$B$1:$H$1</c:f>
              <c:strCache>
                <c:ptCount val="7"/>
                <c:pt idx="0">
                  <c:v>Occidente</c:v>
                </c:pt>
                <c:pt idx="1">
                  <c:v>Atlántida</c:v>
                </c:pt>
                <c:pt idx="2">
                  <c:v>Bac</c:v>
                </c:pt>
                <c:pt idx="3">
                  <c:v>Ficohsa</c:v>
                </c:pt>
                <c:pt idx="4">
                  <c:v>Davivienda</c:v>
                </c:pt>
                <c:pt idx="5">
                  <c:v>Banpais</c:v>
                </c:pt>
                <c:pt idx="6">
                  <c:v>Azteca</c:v>
                </c:pt>
              </c:strCache>
            </c:strRef>
          </c:cat>
          <c:val>
            <c:numRef>
              <c:f>Hoja1!$B$6:$H$6</c:f>
              <c:numCache>
                <c:formatCode>General</c:formatCode>
                <c:ptCount val="7"/>
                <c:pt idx="0" formatCode="0%">
                  <c:v>1.4235093961143022E-2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Occidente</c:v>
                </c:pt>
              </c:strCache>
            </c:strRef>
          </c:tx>
          <c:spPr>
            <a:ln w="28575" cap="rnd">
              <a:solidFill>
                <a:srgbClr val="FF92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221"/>
              </a:solidFill>
              <a:ln w="9525">
                <a:solidFill>
                  <a:srgbClr val="FF9221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0</c:v>
                </c:pt>
                <c:pt idx="1">
                  <c:v>0</c:v>
                </c:pt>
                <c:pt idx="3">
                  <c:v>5639.3338245317291</c:v>
                </c:pt>
                <c:pt idx="4">
                  <c:v>216663.87472009679</c:v>
                </c:pt>
                <c:pt idx="5">
                  <c:v>169050.0416821673</c:v>
                </c:pt>
                <c:pt idx="6">
                  <c:v>11753.755030724107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0,\k</c:formatCode>
                <c:ptCount val="8"/>
                <c:pt idx="0">
                  <c:v>7409.6886999458993</c:v>
                </c:pt>
                <c:pt idx="1">
                  <c:v>5960.7285883203303</c:v>
                </c:pt>
                <c:pt idx="2">
                  <c:v>8507.9694649335597</c:v>
                </c:pt>
                <c:pt idx="3">
                  <c:v>9130.4157448237347</c:v>
                </c:pt>
                <c:pt idx="4">
                  <c:v>229337.80152685675</c:v>
                </c:pt>
                <c:pt idx="5">
                  <c:v>99636.224796566574</c:v>
                </c:pt>
                <c:pt idx="6">
                  <c:v>839.2328990201861</c:v>
                </c:pt>
                <c:pt idx="7">
                  <c:v>1034.0315574458195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CEA-9E46-A06A-AEDC7C168AEA}"/>
              </c:ext>
            </c:extLst>
          </c:dPt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0">
                  <c:v>8692.5773490824577</c:v>
                </c:pt>
                <c:pt idx="1">
                  <c:v>27529.233470735111</c:v>
                </c:pt>
                <c:pt idx="2">
                  <c:v>22893.572085365893</c:v>
                </c:pt>
                <c:pt idx="3">
                  <c:v>19360.647564341536</c:v>
                </c:pt>
                <c:pt idx="4">
                  <c:v>143529.33337757335</c:v>
                </c:pt>
                <c:pt idx="5">
                  <c:v>84153.429767465699</c:v>
                </c:pt>
                <c:pt idx="6">
                  <c:v>4205.8957096424647</c:v>
                </c:pt>
                <c:pt idx="7">
                  <c:v>33196.606289282237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Ficohsa</c:v>
                </c:pt>
              </c:strCache>
            </c:strRef>
          </c:tx>
          <c:spPr>
            <a:ln w="28575" cap="rnd">
              <a:solidFill>
                <a:srgbClr val="39B1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9B1D8"/>
              </a:solidFill>
              <a:ln w="9525">
                <a:solidFill>
                  <a:srgbClr val="39B1D8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Hoja1!$B$5:$I$5</c:f>
              <c:numCache>
                <c:formatCode>0,\k</c:formatCode>
                <c:ptCount val="8"/>
                <c:pt idx="0">
                  <c:v>53737.271551744307</c:v>
                </c:pt>
                <c:pt idx="1">
                  <c:v>6453.4756697064195</c:v>
                </c:pt>
                <c:pt idx="2">
                  <c:v>9655.432398249488</c:v>
                </c:pt>
                <c:pt idx="3">
                  <c:v>72677.735752725683</c:v>
                </c:pt>
                <c:pt idx="4">
                  <c:v>82229.138696622205</c:v>
                </c:pt>
                <c:pt idx="5">
                  <c:v>10239.194630289414</c:v>
                </c:pt>
                <c:pt idx="6">
                  <c:v>9827.2039976099259</c:v>
                </c:pt>
                <c:pt idx="7">
                  <c:v>5985.1941620430889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0E-644B-97A9-4B0E40A2BE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Davivienda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Hoja1!$B$6:$I$6</c:f>
              <c:numCache>
                <c:formatCode>0,\k</c:formatCode>
                <c:ptCount val="8"/>
                <c:pt idx="0">
                  <c:v>544.5593284596705</c:v>
                </c:pt>
                <c:pt idx="1">
                  <c:v>0</c:v>
                </c:pt>
                <c:pt idx="2">
                  <c:v>0</c:v>
                </c:pt>
                <c:pt idx="3">
                  <c:v>32240.670698987458</c:v>
                </c:pt>
                <c:pt idx="4">
                  <c:v>86409.087340990707</c:v>
                </c:pt>
                <c:pt idx="5">
                  <c:v>1510.0520197825938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C0E-644B-97A9-4B0E40A2BE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Hoja1!$B$7:$I$7</c:f>
              <c:numCache>
                <c:formatCode>0,\k</c:formatCode>
                <c:ptCount val="8"/>
                <c:pt idx="0">
                  <c:v>22519.642127286515</c:v>
                </c:pt>
                <c:pt idx="1">
                  <c:v>486.14363040638818</c:v>
                </c:pt>
                <c:pt idx="2">
                  <c:v>0</c:v>
                </c:pt>
                <c:pt idx="3">
                  <c:v>30446.449798989699</c:v>
                </c:pt>
                <c:pt idx="4">
                  <c:v>41958.775762450874</c:v>
                </c:pt>
                <c:pt idx="5">
                  <c:v>21591.442558325023</c:v>
                </c:pt>
                <c:pt idx="6">
                  <c:v>1701.4104093033861</c:v>
                </c:pt>
                <c:pt idx="7">
                  <c:v>146.42825288644678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C0E-644B-97A9-4B0E40A2BE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Azteca</c:v>
                </c:pt>
              </c:strCache>
            </c:strRef>
          </c:tx>
          <c:spPr>
            <a:ln w="28575" cap="rnd">
              <a:solidFill>
                <a:srgbClr val="008C4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C43"/>
              </a:solidFill>
              <a:ln w="9525">
                <a:solidFill>
                  <a:srgbClr val="008C43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Hoja1!$B$8:$I$8</c:f>
              <c:numCache>
                <c:formatCode>0,\k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60068.163959288016</c:v>
                </c:pt>
                <c:pt idx="5">
                  <c:v>7730.3798894665142</c:v>
                </c:pt>
                <c:pt idx="6">
                  <c:v>29303.609048334212</c:v>
                </c:pt>
                <c:pt idx="7">
                  <c:v>6443.1127922944297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2C0E-644B-97A9-4B0E40A2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79495352020049415"/>
          <c:w val="0.96293478539471766"/>
          <c:h val="0.17795844368212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Hoja1!$B$2:$D$2</c:f>
              <c:numCache>
                <c:formatCode>0%</c:formatCode>
                <c:ptCount val="3"/>
                <c:pt idx="1">
                  <c:v>0.64993510691266887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Hoja1!$B$3:$D$3</c:f>
              <c:numCache>
                <c:formatCode>0%</c:formatCode>
                <c:ptCount val="3"/>
                <c:pt idx="0">
                  <c:v>1.3880819150656186E-2</c:v>
                </c:pt>
                <c:pt idx="1">
                  <c:v>0.35006489308733102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Hoja1!$B$4:$D$4</c:f>
              <c:numCache>
                <c:formatCode>General</c:formatCode>
                <c:ptCount val="3"/>
                <c:pt idx="0" formatCode="0%">
                  <c:v>0.9861191808493438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CAB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60-E14E-9F57-B2A2103C0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Banpais</c:v>
                </c:pt>
                <c:pt idx="1">
                  <c:v>Bac</c:v>
                </c:pt>
                <c:pt idx="2">
                  <c:v>Atlántida</c:v>
                </c:pt>
              </c:strCache>
            </c:strRef>
          </c:cat>
          <c:val>
            <c:numRef>
              <c:f>Hoja1!$B$5:$D$5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Banpais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Hoja1!$B$2:$I$2</c:f>
              <c:numCache>
                <c:formatCode>0,\k</c:formatCode>
                <c:ptCount val="8"/>
                <c:pt idx="0">
                  <c:v>20795.587778090718</c:v>
                </c:pt>
                <c:pt idx="1">
                  <c:v>42120.294377793449</c:v>
                </c:pt>
                <c:pt idx="2">
                  <c:v>42082.052350801903</c:v>
                </c:pt>
                <c:pt idx="3">
                  <c:v>36180.03036929814</c:v>
                </c:pt>
                <c:pt idx="4">
                  <c:v>33357.692055576779</c:v>
                </c:pt>
                <c:pt idx="5">
                  <c:v>17660.57515766536</c:v>
                </c:pt>
                <c:pt idx="6">
                  <c:v>12025.675667851141</c:v>
                </c:pt>
                <c:pt idx="7">
                  <c:v>8009.0591357780404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E-644B-97A9-4B0E40A2BE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Bac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Hoja1!$B$3:$I$3</c:f>
              <c:numCache>
                <c:formatCode>0,\k</c:formatCode>
                <c:ptCount val="8"/>
                <c:pt idx="0">
                  <c:v>4970.2307567108692</c:v>
                </c:pt>
                <c:pt idx="1">
                  <c:v>633.47891039385729</c:v>
                </c:pt>
                <c:pt idx="2">
                  <c:v>1107.4680032237757</c:v>
                </c:pt>
                <c:pt idx="3">
                  <c:v>0</c:v>
                </c:pt>
                <c:pt idx="4">
                  <c:v>6304.1344277763901</c:v>
                </c:pt>
                <c:pt idx="5">
                  <c:v>6108.5598468693606</c:v>
                </c:pt>
                <c:pt idx="6">
                  <c:v>13325.724090428685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E-644B-97A9-4B0E40A2BE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Atlántida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Hoja1!$B$1:$I$1</c:f>
              <c:strCache>
                <c:ptCount val="8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</c:strCache>
            </c:strRef>
          </c:cat>
          <c:val>
            <c:numRef>
              <c:f>Hoja1!$B$4:$I$4</c:f>
              <c:numCache>
                <c:formatCode>0,\k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1059.8190714238899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E-644B-97A9-4B0E40A2B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3756943"/>
        <c:axId val="2033983023"/>
      </c:lineChart>
      <c:catAx>
        <c:axId val="2033756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33983023"/>
        <c:crosses val="autoZero"/>
        <c:auto val="1"/>
        <c:lblAlgn val="ctr"/>
        <c:lblOffset val="100"/>
        <c:noMultiLvlLbl val="0"/>
      </c:catAx>
      <c:valAx>
        <c:axId val="2033983023"/>
        <c:scaling>
          <c:orientation val="minMax"/>
        </c:scaling>
        <c:delete val="1"/>
        <c:axPos val="l"/>
        <c:numFmt formatCode="0,\k" sourceLinked="1"/>
        <c:majorTickMark val="none"/>
        <c:minorTickMark val="none"/>
        <c:tickLblPos val="nextTo"/>
        <c:crossAx val="2033756943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76768715294716E-2"/>
          <c:y val="0.89768028183561499"/>
          <c:w val="0.96293478539471766"/>
          <c:h val="0.10231971816438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Bac</c:v>
                </c:pt>
                <c:pt idx="1">
                  <c:v>Ficohsa</c:v>
                </c:pt>
                <c:pt idx="2">
                  <c:v>Davivienda</c:v>
                </c:pt>
                <c:pt idx="3">
                  <c:v>Atlántida</c:v>
                </c:pt>
                <c:pt idx="4">
                  <c:v>Banpais</c:v>
                </c:pt>
              </c:strCache>
            </c:strRef>
          </c:cat>
          <c:val>
            <c:numRef>
              <c:f>Hoja1!$B$2:$F$2</c:f>
              <c:numCache>
                <c:formatCode>General</c:formatCode>
                <c:ptCount val="5"/>
                <c:pt idx="0" formatCode="0%">
                  <c:v>0.79112009220720514</c:v>
                </c:pt>
                <c:pt idx="3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D-6349-B258-3634036CDEB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Bac</c:v>
                </c:pt>
                <c:pt idx="1">
                  <c:v>Ficohsa</c:v>
                </c:pt>
                <c:pt idx="2">
                  <c:v>Davivienda</c:v>
                </c:pt>
                <c:pt idx="3">
                  <c:v>Atlántida</c:v>
                </c:pt>
                <c:pt idx="4">
                  <c:v>Banpais</c:v>
                </c:pt>
              </c:strCache>
            </c:strRef>
          </c:cat>
          <c:val>
            <c:numRef>
              <c:f>Hoja1!$B$3:$F$3</c:f>
              <c:numCache>
                <c:formatCode>0%</c:formatCode>
                <c:ptCount val="5"/>
                <c:pt idx="0">
                  <c:v>0.13397606140355545</c:v>
                </c:pt>
                <c:pt idx="1">
                  <c:v>0.10570672927492263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D-6349-B258-3634036CDEB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Bac</c:v>
                </c:pt>
                <c:pt idx="1">
                  <c:v>Ficohsa</c:v>
                </c:pt>
                <c:pt idx="2">
                  <c:v>Davivienda</c:v>
                </c:pt>
                <c:pt idx="3">
                  <c:v>Atlántida</c:v>
                </c:pt>
                <c:pt idx="4">
                  <c:v>Banpais</c:v>
                </c:pt>
              </c:strCache>
            </c:strRef>
          </c:cat>
          <c:val>
            <c:numRef>
              <c:f>Hoja1!$B$4:$F$4</c:f>
              <c:numCache>
                <c:formatCode>0%</c:formatCode>
                <c:ptCount val="5"/>
                <c:pt idx="0">
                  <c:v>7.4903846389239415E-2</c:v>
                </c:pt>
                <c:pt idx="1">
                  <c:v>0.89429327072507747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2D-6349-B258-3634036CDEB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EXT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60-E14E-9F57-B2A2103C07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Hoja1!$B$1:$F$1</c:f>
              <c:strCache>
                <c:ptCount val="5"/>
                <c:pt idx="0">
                  <c:v>Bac</c:v>
                </c:pt>
                <c:pt idx="1">
                  <c:v>Ficohsa</c:v>
                </c:pt>
                <c:pt idx="2">
                  <c:v>Davivienda</c:v>
                </c:pt>
                <c:pt idx="3">
                  <c:v>Atlántida</c:v>
                </c:pt>
                <c:pt idx="4">
                  <c:v>Banpais</c:v>
                </c:pt>
              </c:strCache>
            </c:strRef>
          </c:cat>
          <c:val>
            <c:numRef>
              <c:f>Hoja1!$B$5:$F$5</c:f>
              <c:numCache>
                <c:formatCode>General</c:formatCode>
                <c:ptCount val="5"/>
                <c:pt idx="4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D-6349-B258-3634036CD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14186015"/>
        <c:axId val="2014187663"/>
      </c:barChart>
      <c:catAx>
        <c:axId val="2014186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2014187663"/>
        <c:crosses val="autoZero"/>
        <c:auto val="1"/>
        <c:lblAlgn val="ctr"/>
        <c:lblOffset val="100"/>
        <c:noMultiLvlLbl val="0"/>
      </c:catAx>
      <c:valAx>
        <c:axId val="201418766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14186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'Remesas H'!$A$5:$B$11</cx:f>
        <cx:lvl ptCount="7">
          <cx:pt idx="0">Occidente</cx:pt>
          <cx:pt idx="1">Atlántida</cx:pt>
          <cx:pt idx="2">Bac</cx:pt>
          <cx:pt idx="3">Ficohsa</cx:pt>
          <cx:pt idx="4">Davivienda</cx:pt>
          <cx:pt idx="5">Banpais</cx:pt>
          <cx:pt idx="6">Azteca</cx:pt>
        </cx:lvl>
        <cx:lvl ptCount="7">
          <cx:pt idx="0">24%</cx:pt>
          <cx:pt idx="1">21%</cx:pt>
          <cx:pt idx="2">20%</cx:pt>
          <cx:pt idx="3">15%</cx:pt>
          <cx:pt idx="4">7%</cx:pt>
          <cx:pt idx="5">7%</cx:pt>
          <cx:pt idx="6">6%</cx:pt>
        </cx:lvl>
      </cx:strDim>
      <cx:numDim type="size">
        <cx:f>'Remesas H'!$C$5:$C$11</cx:f>
        <cx:lvl ptCount="7" formatCode="\$0.0,,&quot;M&quot;">
          <cx:pt idx="0">403107.00525751733</cx:pt>
          <cx:pt idx="1">361856.09327791189</cx:pt>
          <cx:pt idx="2">343561.29561348475</cx:pt>
          <cx:pt idx="3">250804.64685899002</cx:pt>
          <cx:pt idx="4">120704.3693882191</cx:pt>
          <cx:pt idx="5">118850.29253964798</cx:pt>
          <cx:pt idx="6">103545.26568938278</cx:pt>
        </cx:lvl>
      </cx:numDim>
    </cx:data>
  </cx:chartData>
  <cx:chart>
    <cx:title pos="t" align="ctr" overlay="0">
      <cx:tx>
        <cx:txData>
          <cx:v>SOI                                                                                                            INV $1.7M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s-ES" sz="14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SOI                                                                                                            INV $1.7M</a:t>
          </a:r>
        </a:p>
      </cx:txPr>
    </cx:title>
    <cx:plotArea>
      <cx:plotAreaRegion>
        <cx:series layoutId="treemap" uniqueId="{B063DC84-6563-4245-A31E-59B507DE2F52}">
          <cx:dataPt idx="0">
            <cx:spPr>
              <a:solidFill>
                <a:srgbClr val="EE7D31"/>
              </a:solidFill>
            </cx:spPr>
          </cx:dataPt>
          <cx:dataPt idx="2">
            <cx:spPr>
              <a:solidFill>
                <a:sysClr val="window" lastClr="FFFFFF">
                  <a:lumMod val="50000"/>
                </a:sysClr>
              </a:solidFill>
            </cx:spPr>
          </cx:dataPt>
          <cx:dataPt idx="4">
            <cx:spPr>
              <a:solidFill>
                <a:srgbClr val="C00000"/>
              </a:solidFill>
            </cx:spPr>
          </cx:dataPt>
          <cx:dataPt idx="6">
            <cx:spPr>
              <a:solidFill>
                <a:srgbClr val="76D6FF"/>
              </a:solidFill>
            </cx:spPr>
          </cx:dataPt>
          <cx:dataPt idx="8">
            <cx:spPr>
              <a:solidFill>
                <a:srgbClr val="FFC001"/>
              </a:solidFill>
            </cx:spPr>
          </cx:dataPt>
          <cx:dataPt idx="9">
            <cx:spPr>
              <a:solidFill>
                <a:srgbClr val="FF0000"/>
              </a:solidFill>
            </cx:spPr>
          </cx:dataPt>
          <cx:dataPt idx="11">
            <cx:spPr>
              <a:solidFill>
                <a:srgbClr val="385723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0" i="0">
                    <a:latin typeface="Helvetica Light" panose="020B0403020202020204" pitchFamily="34" charset="0"/>
                    <a:ea typeface="Helvetica Light" panose="020B0403020202020204" pitchFamily="34" charset="0"/>
                    <a:cs typeface="Helvetica Light" panose="020B0403020202020204" pitchFamily="34" charset="0"/>
                  </a:defRPr>
                </a:pPr>
                <a:endParaRPr lang="es-ES" sz="900" b="0" i="0" u="none" strike="noStrike" baseline="0">
                  <a:solidFill>
                    <a:sysClr val="window" lastClr="FFFFFF"/>
                  </a:solidFill>
                  <a:latin typeface="Helvetica Light" panose="020B0403020202020204" pitchFamily="34" charset="0"/>
                </a:endParaRPr>
              </a:p>
            </cx:txPr>
            <cx:visibility seriesName="0" categoryName="1" value="0"/>
            <cx:dataLabel idx="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/>
                  </a:pPr>
                  <a:r>
                    <a:rPr lang="es-ES" sz="900" b="0" i="0" u="none" strike="noStrike" baseline="0">
                      <a:solidFill>
                        <a:sysClr val="window" lastClr="FFFFFF"/>
                      </a:solidFill>
                      <a:latin typeface="Helvetica Light" panose="020B0403020202020204" pitchFamily="34" charset="0"/>
                    </a:rPr>
                    <a:t>Bac| $0.3M</a:t>
                  </a:r>
                </a:p>
              </cx:txPr>
              <cx:visibility seriesName="0" categoryName="1" value="1"/>
              <cx:separator>|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'Agentes NO H'!$A$3:$B$5</cx:f>
        <cx:lvl ptCount="3">
          <cx:pt idx="0">Banpais</cx:pt>
          <cx:pt idx="1">Bac</cx:pt>
          <cx:pt idx="2">Atlántida</cx:pt>
        </cx:lvl>
        <cx:lvl ptCount="3">
          <cx:pt idx="0">77%</cx:pt>
          <cx:pt idx="1">19%</cx:pt>
          <cx:pt idx="2">4%</cx:pt>
        </cx:lvl>
      </cx:strDim>
      <cx:numDim type="size">
        <cx:f>'Agentes NO H'!$C$3:$C$5</cx:f>
        <cx:lvl ptCount="3" formatCode="0,\k">
          <cx:pt idx="0">178043.92120188067</cx:pt>
          <cx:pt idx="1">43753.240533496704</cx:pt>
          <cx:pt idx="2">10254.022681412767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s-ES" sz="1400" b="1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SOI                                                                                                          INV $232K</a:t>
            </a:r>
          </a:p>
        </cx:rich>
      </cx:tx>
    </cx:title>
    <cx:plotArea>
      <cx:plotAreaRegion>
        <cx:series layoutId="treemap" uniqueId="{AC77FB2A-902F-6943-9CD9-3F4EEB3367EA}">
          <cx:spPr>
            <a:solidFill>
              <a:schemeClr val="bg2"/>
            </a:solidFill>
          </cx:spPr>
          <cx:dataPt idx="2">
            <cx:spPr>
              <a:solidFill>
                <a:srgbClr val="A5300F"/>
              </a:solidFill>
            </cx:spPr>
          </cx:dataPt>
          <cx:dataPt idx="5">
            <cx:spPr>
              <a:solidFill>
                <a:prstClr val="black">
                  <a:lumMod val="50000"/>
                  <a:lumOff val="50000"/>
                </a:prstClr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0" i="0">
                    <a:latin typeface="Helvetica Light" panose="020B0403020202020204" pitchFamily="34" charset="0"/>
                    <a:ea typeface="Helvetica Light" panose="020B0403020202020204" pitchFamily="34" charset="0"/>
                    <a:cs typeface="Helvetica Light" panose="020B0403020202020204" pitchFamily="34" charset="0"/>
                  </a:defRPr>
                </a:pPr>
                <a:endParaRPr lang="es-ES" sz="900" b="0" i="0" u="none" strike="noStrike" baseline="0">
                  <a:solidFill>
                    <a:sysClr val="window" lastClr="FFFFFF"/>
                  </a:solidFill>
                  <a:latin typeface="Helvetica Light" panose="020B0403020202020204" pitchFamily="34" charset="0"/>
                </a:endParaRPr>
              </a:p>
            </cx:txPr>
            <cx:visibility seriesName="0" categoryName="1" value="1"/>
            <cx:separator>| </cx:separator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/>
                  </a:pPr>
                  <a:r>
                    <a:rPr lang="es-ES" sz="900" b="0" i="0" u="none" strike="noStrike" baseline="0">
                      <a:solidFill>
                        <a:sysClr val="window" lastClr="FFFFFF"/>
                      </a:solidFill>
                      <a:latin typeface="Helvetica Light" panose="020B0403020202020204" pitchFamily="34" charset="0"/>
                    </a:rPr>
                    <a:t>Banpais| 178k</a:t>
                  </a:r>
                </a:p>
              </cx:txPr>
              <cx:visibility seriesName="0" categoryName="1" value="1"/>
              <cx:separator>|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E1249-E982-904D-937D-7AB0D6111239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63BE-41B8-7444-865F-018586C905EB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0368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63BE-41B8-7444-865F-018586C905EB}" type="slidenum">
              <a:rPr lang="es-HN" smtClean="0"/>
              <a:t>15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0866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63BE-41B8-7444-865F-018586C905EB}" type="slidenum">
              <a:rPr lang="es-HN" smtClean="0"/>
              <a:t>17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82912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63BE-41B8-7444-865F-018586C905EB}" type="slidenum">
              <a:rPr lang="es-HN" smtClean="0"/>
              <a:t>20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9827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63BE-41B8-7444-865F-018586C905EB}" type="slidenum">
              <a:rPr lang="es-HN" smtClean="0"/>
              <a:t>23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5289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1247C-EE30-4E45-A86A-7DA79559B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3D3A9A-DD0D-9144-B46C-29B58833E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7B246-DEF5-8446-84FE-36F45C14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9F89B6-7BAC-6343-BC8F-FCD8C33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72F2FC-CC3E-BB47-9899-7653F7A5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2652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12A79-AB1A-5341-9F0F-7C3191EC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064EFC-A59D-2944-B1D2-DB868F024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84A3CA-4481-7B4A-9933-01D1957F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263327-4186-8744-9963-A28B395B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ACBA7-53C6-8C4A-8C5B-DFAEF9D5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24301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B806D8-06F7-5F44-98AD-70D188249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D51BAA-30C9-984B-A768-9E0C958A4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96E5E-1565-AC4B-9CA0-F0DF9ADD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111D3F-A5AF-3B49-8B85-DD6863D2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0B085-3259-1046-A07D-AB4D48F2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676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77B66-F31E-B144-AEF9-96361A7C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444ECE-F084-AE45-B383-FB8F17A7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238864-D5B1-2E46-84F0-9D5E0DFF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B35DCF-F6DA-0E42-9CEB-AAE040EC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F4B079-CD94-DD4A-9E28-C5F9882E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2195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1D0CE-270A-454F-841A-7D2768AB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6A964D-CE80-5546-BBBE-FF03F88CB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73187B-3D5B-A644-8D1C-A8D8053D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2037A6-C0F1-2644-923E-ABDD46B9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440949-84F9-A147-A64C-C7452C0E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0257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4B9DA-9624-AB4F-846E-CD8CF402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304AFA-7799-7346-B5B7-C847154B2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E1E4F1-E053-984D-A123-107980F34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01C986-1603-A642-9427-C2B1ECBF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66C78B-E24C-9E4C-AD33-C2EB5F63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27E467-A5AC-3E42-8DBB-89453E45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8578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97932-D54F-8046-9CDA-ACB29BEA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FEFC89-4D0F-324D-8ACE-62725E80E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4C8870-B6ED-3549-A5C9-A3FA8F4C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C5DE95-9D6A-2C4D-85B0-F4EE56409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017975-1B55-9341-9A29-8931D3D4A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AD779E-2782-BB46-98E8-A054DE69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CD617C-2D8D-964C-8240-E464899E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583073-FAE1-264E-8949-4B2AAC23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8740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D1FD8-F057-1B47-97C0-B6E2A6BE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97839B7-92CB-144A-A8BA-7C63E67F4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1DBCD1-F329-3443-B9F4-533DA010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A09A8F-EEF1-9F43-8E47-E4D23743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9864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2AB1F4-ED3A-0544-AC99-2C577521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9262FE-F38E-BC4F-B281-49D3F338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C68206-7212-C144-B3C6-9848F6B16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2204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4940F-C1CA-2246-9984-11C5CF6A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9F86DA-7889-964B-814D-11055F470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46798D-C790-F940-89A1-67AC41805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59B7A3-889C-A045-A6A5-C9EAD79E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E0903E-06A5-DA41-BE52-D8CC95CF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25B69C-8FB0-BC4B-AC31-4976D183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051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58B36-D537-A548-8C1E-0979CFA6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F87D61-C5B0-594B-BA3A-418BB30B5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0E24AD-EDD3-6841-953A-ADD7C809C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E9CA00-C0EA-C444-BF54-71FC1455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9AD317-BDCF-C740-B7D7-37211087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56066B-9315-9C4B-A712-392B815A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22381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F6BF6EF-268E-8343-8E97-34A34531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EDC524-92BE-EB45-A722-7D19B2A4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55A853-3C1F-1E42-88C7-225810A3D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B286D-DBF3-D24E-87FB-9794F0F94453}" type="datetimeFigureOut">
              <a:rPr lang="es-HN" smtClean="0"/>
              <a:t>11/10/24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C37B3-EDBC-D94D-A5D6-CC15B16BA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584E3-25B6-4C44-BB82-BE6CB0FF3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27FAB-2736-0440-B087-92227B61D947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38501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0.png"/><Relationship Id="rId5" Type="http://schemas.microsoft.com/office/2014/relationships/chartEx" Target="../charts/chartEx1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tiff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8.tiff"/><Relationship Id="rId3" Type="http://schemas.microsoft.com/office/2007/relationships/media" Target="../media/media8.mp3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png"/><Relationship Id="rId10" Type="http://schemas.openxmlformats.org/officeDocument/2006/relationships/image" Target="../media/image33.png"/><Relationship Id="rId4" Type="http://schemas.openxmlformats.org/officeDocument/2006/relationships/audio" Target="../media/media8.mp3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13" Type="http://schemas.openxmlformats.org/officeDocument/2006/relationships/image" Target="../media/image9.png"/><Relationship Id="rId3" Type="http://schemas.microsoft.com/office/2007/relationships/media" Target="../media/media10.mp3"/><Relationship Id="rId7" Type="http://schemas.openxmlformats.org/officeDocument/2006/relationships/image" Target="../media/image61.tiff"/><Relationship Id="rId12" Type="http://schemas.openxmlformats.org/officeDocument/2006/relationships/image" Target="../media/image6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audio" Target="../media/media10.mp3"/><Relationship Id="rId9" Type="http://schemas.openxmlformats.org/officeDocument/2006/relationships/image" Target="../media/image63.tiff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70.png"/><Relationship Id="rId4" Type="http://schemas.openxmlformats.org/officeDocument/2006/relationships/image" Target="../media/image3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7.jpe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1.tiff"/><Relationship Id="rId11" Type="http://schemas.openxmlformats.org/officeDocument/2006/relationships/image" Target="../media/image88.png"/><Relationship Id="rId5" Type="http://schemas.openxmlformats.org/officeDocument/2006/relationships/image" Target="../media/image7.png"/><Relationship Id="rId10" Type="http://schemas.openxmlformats.org/officeDocument/2006/relationships/image" Target="../media/image87.png"/><Relationship Id="rId4" Type="http://schemas.openxmlformats.org/officeDocument/2006/relationships/image" Target="../media/image16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image" Target="../media/image52.tiff"/><Relationship Id="rId10" Type="http://schemas.openxmlformats.org/officeDocument/2006/relationships/image" Target="../media/image93.png"/><Relationship Id="rId4" Type="http://schemas.openxmlformats.org/officeDocument/2006/relationships/image" Target="../media/image89.tiff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14/relationships/chartEx" Target="../charts/chartEx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99.png"/><Relationship Id="rId3" Type="http://schemas.microsoft.com/office/2007/relationships/media" Target="../media/media15.mp3"/><Relationship Id="rId7" Type="http://schemas.openxmlformats.org/officeDocument/2006/relationships/image" Target="../media/image16.png"/><Relationship Id="rId12" Type="http://schemas.openxmlformats.org/officeDocument/2006/relationships/image" Target="../media/image9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png"/><Relationship Id="rId11" Type="http://schemas.openxmlformats.org/officeDocument/2006/relationships/hyperlink" Target="https://s3.us-east-2.wasabisys.com/sarv-multimedia/job-video/504/50406524055170000-1208-1238.mp4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7.png"/><Relationship Id="rId4" Type="http://schemas.openxmlformats.org/officeDocument/2006/relationships/audio" Target="../media/media15.mp3"/><Relationship Id="rId9" Type="http://schemas.openxmlformats.org/officeDocument/2006/relationships/image" Target="../media/image9.png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9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2E9C47D-6548-204F-8958-751F2E73817A}"/>
              </a:ext>
            </a:extLst>
          </p:cNvPr>
          <p:cNvSpPr txBox="1"/>
          <p:nvPr/>
        </p:nvSpPr>
        <p:spPr>
          <a:xfrm>
            <a:off x="3183915" y="1801090"/>
            <a:ext cx="640111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5000" b="1" dirty="0">
                <a:latin typeface="HELVETICA LIGHT" panose="020B0403020202020204" pitchFamily="34" charset="0"/>
              </a:rPr>
              <a:t>Actividad competitiva</a:t>
            </a:r>
          </a:p>
          <a:p>
            <a:pPr algn="ctr"/>
            <a:r>
              <a:rPr lang="es-HN" sz="5000" b="1" dirty="0">
                <a:latin typeface="HELVETICA LIGHT" panose="020B0403020202020204" pitchFamily="34" charset="0"/>
              </a:rPr>
              <a:t>Sector Financiero</a:t>
            </a:r>
          </a:p>
          <a:p>
            <a:pPr algn="ctr"/>
            <a:r>
              <a:rPr lang="es-HN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BANCOS</a:t>
            </a:r>
          </a:p>
          <a:p>
            <a:pPr algn="ctr"/>
            <a:r>
              <a:rPr lang="es-HN" sz="5000" b="1" dirty="0">
                <a:latin typeface="HELVETICA LIGHT" panose="020B0403020202020204" pitchFamily="34" charset="0"/>
              </a:rPr>
              <a:t>2024</a:t>
            </a:r>
          </a:p>
          <a:p>
            <a:pPr algn="ctr"/>
            <a:r>
              <a:rPr lang="es-HN" sz="2000" i="1" dirty="0">
                <a:latin typeface="HELVETICA LIGHT" panose="020B0403020202020204" pitchFamily="34" charset="0"/>
              </a:rPr>
              <a:t>(enero-agosto)</a:t>
            </a:r>
          </a:p>
        </p:txBody>
      </p:sp>
      <p:pic>
        <p:nvPicPr>
          <p:cNvPr id="5" name="Picture 23">
            <a:extLst>
              <a:ext uri="{FF2B5EF4-FFF2-40B4-BE49-F238E27FC236}">
                <a16:creationId xmlns:a16="http://schemas.microsoft.com/office/drawing/2014/main" id="{5A544509-4087-5F49-B290-D43A7D5485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0" y="6342006"/>
            <a:ext cx="1046120" cy="357000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CE84461-274A-AE47-A2BB-6D2345C55D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42" y="6342006"/>
            <a:ext cx="1041621" cy="3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CUENTAS DE AHORRO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592" y="1713266"/>
            <a:ext cx="519846" cy="5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2520520" y="2551453"/>
            <a:ext cx="1691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Ahorrando siempre ganas</a:t>
            </a:r>
          </a:p>
        </p:txBody>
      </p:sp>
      <p:pic>
        <p:nvPicPr>
          <p:cNvPr id="3074" name="Picture 2" descr="Sitio Oficial | Banco Azteca Honduras">
            <a:extLst>
              <a:ext uri="{FF2B5EF4-FFF2-40B4-BE49-F238E27FC236}">
                <a16:creationId xmlns:a16="http://schemas.microsoft.com/office/drawing/2014/main" id="{313CDC40-DFFC-1546-9F32-C988ADF9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057" y="688665"/>
            <a:ext cx="1407886" cy="5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F3E4582-D598-874D-A910-01F0FDDFC9FD}"/>
              </a:ext>
            </a:extLst>
          </p:cNvPr>
          <p:cNvSpPr txBox="1"/>
          <p:nvPr/>
        </p:nvSpPr>
        <p:spPr>
          <a:xfrm>
            <a:off x="1938445" y="2786777"/>
            <a:ext cx="28556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https://s3.us-east-2.wasabisys.com/sarv-multimedia/job-video/504/50406524193070000-1364-1394.mp4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086F24F4-0926-D646-AF5D-0C893B17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039" y="4222065"/>
            <a:ext cx="1166998" cy="11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05EA98-D2F2-EC20-FA18-9C85EF8FC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655" y="1241260"/>
            <a:ext cx="2407722" cy="12492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ED83AAB-920C-3A0D-F3D1-7124DE8081F0}"/>
              </a:ext>
            </a:extLst>
          </p:cNvPr>
          <p:cNvSpPr txBox="1"/>
          <p:nvPr/>
        </p:nvSpPr>
        <p:spPr>
          <a:xfrm>
            <a:off x="7006441" y="2786777"/>
            <a:ext cx="28556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https://s3.us-east-2.wasabisys.com/sarv-multimedia/job-video/504/50406024073100000-1814-1842.mp4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03936E-09CB-3289-18C5-72869C548CD4}"/>
              </a:ext>
            </a:extLst>
          </p:cNvPr>
          <p:cNvSpPr txBox="1"/>
          <p:nvPr/>
        </p:nvSpPr>
        <p:spPr>
          <a:xfrm>
            <a:off x="7266109" y="2544806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Es dinero siempre a la mano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7C4760D-A797-50AA-15EA-BFD56D7DC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281" y="1241260"/>
            <a:ext cx="2151812" cy="117889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F699877-F150-5078-6E15-B521667E2BA2}"/>
              </a:ext>
            </a:extLst>
          </p:cNvPr>
          <p:cNvSpPr txBox="1"/>
          <p:nvPr/>
        </p:nvSpPr>
        <p:spPr>
          <a:xfrm>
            <a:off x="2119008" y="4624184"/>
            <a:ext cx="28556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https://s3.us-east-2.wasabisys.com/sarv-multimedia/job-audio/504/504187240681300-1805-1834.mp3</a:t>
            </a:r>
          </a:p>
        </p:txBody>
      </p:sp>
      <p:pic>
        <p:nvPicPr>
          <p:cNvPr id="12" name="Picture 6" descr="Radio - Iconos gratis de tecnología">
            <a:extLst>
              <a:ext uri="{FF2B5EF4-FFF2-40B4-BE49-F238E27FC236}">
                <a16:creationId xmlns:a16="http://schemas.microsoft.com/office/drawing/2014/main" id="{C532BFE5-E526-AF86-5C1F-FB7A2CB2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999" y="4185610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ztr">
            <a:hlinkClick r:id="" action="ppaction://media"/>
            <a:extLst>
              <a:ext uri="{FF2B5EF4-FFF2-40B4-BE49-F238E27FC236}">
                <a16:creationId xmlns:a16="http://schemas.microsoft.com/office/drawing/2014/main" id="{D9B31DAD-95B0-9349-12A3-7BF387CE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4598" y="3799987"/>
            <a:ext cx="812800" cy="812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3302F1-7B84-C41B-18B4-A363D88D6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7330" y="3745646"/>
            <a:ext cx="1942855" cy="23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REMESAS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921418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432106"/>
              </p:ext>
            </p:extLst>
          </p:nvPr>
        </p:nvGraphicFramePr>
        <p:xfrm>
          <a:off x="204789" y="3542044"/>
          <a:ext cx="5891210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332305"/>
            <a:ext cx="602325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950" b="1" dirty="0">
                <a:latin typeface="Helvetica Light" panose="020B0403020202020204" pitchFamily="34" charset="0"/>
              </a:rPr>
              <a:t>Occidente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latin typeface="Helvetica Light" panose="020B0403020202020204" pitchFamily="34" charset="0"/>
              </a:rPr>
              <a:t>Lidera en campañas de remesas con el 24% del SOI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latin typeface="Helvetica Light" panose="020B0403020202020204" pitchFamily="34" charset="0"/>
              </a:rPr>
              <a:t>Lanza su campaña “nuestra esencia es conectarte con tus familiares”, misma que lanza en mayo.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Atlántida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Ocupa la 2da posición en el SOI con e 21%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latin typeface="Helvetica Light" panose="020B0403020202020204" pitchFamily="34" charset="0"/>
              </a:rPr>
              <a:t>También activa en mayo con su campaña “mamá te diría lo que quiere”, alusiva al Dia de la Madre</a:t>
            </a:r>
          </a:p>
          <a:p>
            <a:pPr algn="l"/>
            <a:r>
              <a:rPr lang="es-HN" sz="950" b="1" dirty="0">
                <a:solidFill>
                  <a:srgbClr val="0D0D0D"/>
                </a:solidFill>
                <a:latin typeface="Helvetica Light" panose="020B0403020202020204" pitchFamily="34" charset="0"/>
              </a:rPr>
              <a:t>BAC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latin typeface="Helvetica Light" panose="020B0403020202020204" pitchFamily="34" charset="0"/>
              </a:rPr>
              <a:t>Inicia el año con su campaña institucional de lanzamiento, y en el mes de mayo, activa la campaña ”mi remesa BAC todo super” que exitende hasta junio. En agosto activa la nueva campaña ‘Mi Remesa BAC duplica” </a:t>
            </a:r>
            <a:endParaRPr lang="es-HN" sz="950" dirty="0">
              <a:latin typeface="Helvetica Light" panose="020B0403020202020204" pitchFamily="34" charset="0"/>
            </a:endParaRPr>
          </a:p>
          <a:p>
            <a:r>
              <a:rPr lang="es-HN" sz="950" b="1" dirty="0">
                <a:latin typeface="Helvetica Light" panose="020B0403020202020204" pitchFamily="34" charset="0"/>
              </a:rPr>
              <a:t>Ficohsa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5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Inicia con su campaña “Don Remesador” y al igual que sus competidores activa en mayo con “Promoción dia de la Madre “A mamá le toca ser premiada”</a:t>
            </a:r>
            <a:endParaRPr lang="es-HN" sz="950" b="1" dirty="0">
              <a:latin typeface="Helvetica Light" panose="020B0403020202020204" pitchFamily="34" charset="0"/>
            </a:endParaRPr>
          </a:p>
          <a:p>
            <a:r>
              <a:rPr lang="es-HN" sz="950" b="1" dirty="0">
                <a:latin typeface="Helvetica Light" panose="020B0403020202020204" pitchFamily="34" charset="0"/>
              </a:rPr>
              <a:t>Davivienda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El apoyo a este producto es bajo, tiene alguna actividad en mayo con su campaña del dia de las madres “doble remesas para mamá”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Banpais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mayo siempre, activa su campaña “viernes ganador”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Azteca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Su campaña mas relevante es la del dia de la madre “el amor de mamá no tiene fronteras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áfico 1">
                <a:extLst>
                  <a:ext uri="{FF2B5EF4-FFF2-40B4-BE49-F238E27FC236}">
                    <a16:creationId xmlns:a16="http://schemas.microsoft.com/office/drawing/2014/main" id="{8959F9F3-5FD1-0A49-9C55-2BB2F87ADCB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16742464"/>
                  </p:ext>
                </p:extLst>
              </p:nvPr>
            </p:nvGraphicFramePr>
            <p:xfrm>
              <a:off x="0" y="694774"/>
              <a:ext cx="589121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2" name="Gráfico 1">
                <a:extLst>
                  <a:ext uri="{FF2B5EF4-FFF2-40B4-BE49-F238E27FC236}">
                    <a16:creationId xmlns:a16="http://schemas.microsoft.com/office/drawing/2014/main" id="{8959F9F3-5FD1-0A49-9C55-2BB2F87ADC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694774"/>
                <a:ext cx="5891210" cy="27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563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REMESAS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166107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1E8ECF-6437-AB43-BC43-83EF3D05C37A}"/>
              </a:ext>
            </a:extLst>
          </p:cNvPr>
          <p:cNvSpPr txBox="1"/>
          <p:nvPr/>
        </p:nvSpPr>
        <p:spPr>
          <a:xfrm>
            <a:off x="148001" y="2811308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https://s3.us-east-2.wasabisys.com/sarv-multimedia/job-video/504/50406524097180000-1986-2014.mp4</a:t>
            </a:r>
          </a:p>
        </p:txBody>
      </p:sp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6F7084E-8FE1-5146-8747-5A2879B7AFFE}"/>
              </a:ext>
            </a:extLst>
          </p:cNvPr>
          <p:cNvSpPr txBox="1"/>
          <p:nvPr/>
        </p:nvSpPr>
        <p:spPr>
          <a:xfrm>
            <a:off x="6730614" y="2856207"/>
            <a:ext cx="272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https://s3.wasabisys.com/sarv-multimedia/job-video/504/50406524010070000-286-314.mp4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9F42BA-0299-EC42-B1FA-F81FBB76C7DD}"/>
              </a:ext>
            </a:extLst>
          </p:cNvPr>
          <p:cNvSpPr txBox="1"/>
          <p:nvPr/>
        </p:nvSpPr>
        <p:spPr>
          <a:xfrm>
            <a:off x="3358649" y="2819405"/>
            <a:ext cx="272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https://s3.wasabisys.com/sarv-multimedia/job-audio/504/504298231031200-402-432.mp3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25796FC-0581-F246-86E3-8AF3EB726D5D}"/>
              </a:ext>
            </a:extLst>
          </p:cNvPr>
          <p:cNvSpPr txBox="1"/>
          <p:nvPr/>
        </p:nvSpPr>
        <p:spPr>
          <a:xfrm>
            <a:off x="3336833" y="2637850"/>
            <a:ext cx="2810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Don remesador a mama le toca ser premiada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6432375" y="2711395"/>
            <a:ext cx="3174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Mantente cerca de los tuyos a pesar de la distancia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511747" y="2669252"/>
            <a:ext cx="2810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Don remesador a mama le toca ser premiada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AC0DEC5-AB8F-D240-8A29-D866FA19ED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74" y="612792"/>
            <a:ext cx="1882588" cy="61968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93A58B3-0068-334F-A216-B14CD4B167F3}"/>
              </a:ext>
            </a:extLst>
          </p:cNvPr>
          <p:cNvCxnSpPr/>
          <p:nvPr/>
        </p:nvCxnSpPr>
        <p:spPr>
          <a:xfrm>
            <a:off x="6097661" y="1232477"/>
            <a:ext cx="0" cy="5254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06E627C-6C35-F92F-AB87-631473AED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807" y="1474827"/>
            <a:ext cx="2293736" cy="1236568"/>
          </a:xfrm>
          <a:prstGeom prst="rect">
            <a:avLst/>
          </a:prstGeom>
        </p:spPr>
      </p:pic>
      <p:pic>
        <p:nvPicPr>
          <p:cNvPr id="9" name="Fico1">
            <a:hlinkClick r:id="" action="ppaction://media"/>
            <a:extLst>
              <a:ext uri="{FF2B5EF4-FFF2-40B4-BE49-F238E27FC236}">
                <a16:creationId xmlns:a16="http://schemas.microsoft.com/office/drawing/2014/main" id="{14B087DB-AF35-F350-A407-37994359A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7545" y="1661730"/>
            <a:ext cx="812800" cy="812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06E5E77-577F-20D8-88AC-4D07B79C96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2162" y="1471275"/>
            <a:ext cx="2227738" cy="11665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E9EFA48-8037-DA17-EA20-6580C3515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5683" y="3359138"/>
            <a:ext cx="26393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REMESAS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2" name="Picture 6" descr="Bienvenido a Multiplaza">
            <a:extLst>
              <a:ext uri="{FF2B5EF4-FFF2-40B4-BE49-F238E27FC236}">
                <a16:creationId xmlns:a16="http://schemas.microsoft.com/office/drawing/2014/main" id="{6B92790C-9D54-C543-8438-F1B3EDF8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1168380" y="682410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0" y="1311393"/>
            <a:ext cx="653143" cy="6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5519015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CE24BE6-632F-EC4E-93F9-5E8159CC3320}"/>
              </a:ext>
            </a:extLst>
          </p:cNvPr>
          <p:cNvSpPr txBox="1"/>
          <p:nvPr/>
        </p:nvSpPr>
        <p:spPr>
          <a:xfrm>
            <a:off x="824883" y="3913254"/>
            <a:ext cx="2328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https://s3.us-east-2.wasabisys.com/sarv-multimedia/job-audio/504/504315241430700-1141-1176.mp3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241E4E1-8945-574F-BF24-B8A029925B6E}"/>
              </a:ext>
            </a:extLst>
          </p:cNvPr>
          <p:cNvCxnSpPr/>
          <p:nvPr/>
        </p:nvCxnSpPr>
        <p:spPr>
          <a:xfrm>
            <a:off x="5758979" y="1074092"/>
            <a:ext cx="0" cy="5254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E66473F8-579C-E9FE-D008-A6DD8D827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620" y="1199258"/>
            <a:ext cx="1977602" cy="1035296"/>
          </a:xfrm>
          <a:prstGeom prst="rect">
            <a:avLst/>
          </a:prstGeom>
        </p:spPr>
      </p:pic>
      <p:pic>
        <p:nvPicPr>
          <p:cNvPr id="8" name="Atla AU">
            <a:hlinkClick r:id="" action="ppaction://media"/>
            <a:extLst>
              <a:ext uri="{FF2B5EF4-FFF2-40B4-BE49-F238E27FC236}">
                <a16:creationId xmlns:a16="http://schemas.microsoft.com/office/drawing/2014/main" id="{18A9F97C-8A97-2DF7-AD9E-526BB2273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2327" y="2930988"/>
            <a:ext cx="812800" cy="812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00ABA9D-6FC9-762D-FEEC-58E7DE9BD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076" y="4657063"/>
            <a:ext cx="1689091" cy="2200937"/>
          </a:xfrm>
          <a:prstGeom prst="rect">
            <a:avLst/>
          </a:prstGeom>
        </p:spPr>
      </p:pic>
      <p:pic>
        <p:nvPicPr>
          <p:cNvPr id="14" name="Picture 6" descr="Radio - Iconos gratis de tecnología">
            <a:extLst>
              <a:ext uri="{FF2B5EF4-FFF2-40B4-BE49-F238E27FC236}">
                <a16:creationId xmlns:a16="http://schemas.microsoft.com/office/drawing/2014/main" id="{BD684568-B63B-7E63-673A-446BF23D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3098872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78B97C-8974-5B2C-D8A3-D84698814E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687" y="384349"/>
            <a:ext cx="1991415" cy="786625"/>
          </a:xfrm>
          <a:prstGeom prst="rect">
            <a:avLst/>
          </a:prstGeom>
        </p:spPr>
      </p:pic>
      <p:pic>
        <p:nvPicPr>
          <p:cNvPr id="20" name="Picture 8" descr="Íconos de tv en SVG, PNG, AI para descargar">
            <a:extLst>
              <a:ext uri="{FF2B5EF4-FFF2-40B4-BE49-F238E27FC236}">
                <a16:creationId xmlns:a16="http://schemas.microsoft.com/office/drawing/2014/main" id="{6902E11B-E69D-5761-8E7C-0B8A4B2D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121" y="1553709"/>
            <a:ext cx="714761" cy="7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85C2-0644-742C-6698-F07224FD6EB3}"/>
              </a:ext>
            </a:extLst>
          </p:cNvPr>
          <p:cNvSpPr txBox="1"/>
          <p:nvPr/>
        </p:nvSpPr>
        <p:spPr>
          <a:xfrm>
            <a:off x="8040634" y="3864813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https://s3.us-east-2.wasabisys.com/sarv-multimedia/job-audio/504/504351241231800-179-209.mp3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D4957E-F32B-F91A-B0E2-8BAF0373E7A6}"/>
              </a:ext>
            </a:extLst>
          </p:cNvPr>
          <p:cNvSpPr txBox="1"/>
          <p:nvPr/>
        </p:nvSpPr>
        <p:spPr>
          <a:xfrm>
            <a:off x="7794402" y="2525875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https://s3.us-east-2.wasabisys.com/sarv-multimedia/job-video/504/50401024120180000-1218-1248.mp4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61E4B08-1209-BAD6-D5F8-F10628C74337}"/>
              </a:ext>
            </a:extLst>
          </p:cNvPr>
          <p:cNvSpPr txBox="1"/>
          <p:nvPr/>
        </p:nvSpPr>
        <p:spPr>
          <a:xfrm>
            <a:off x="7794402" y="2283402"/>
            <a:ext cx="2997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Nuestra esencia es conectarte con tus familiares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E8DC29F-5540-4B97-93BC-24009287827F}"/>
              </a:ext>
            </a:extLst>
          </p:cNvPr>
          <p:cNvSpPr txBox="1"/>
          <p:nvPr/>
        </p:nvSpPr>
        <p:spPr>
          <a:xfrm>
            <a:off x="1169564" y="2283403"/>
            <a:ext cx="1920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Mama no te dira lo que quiere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B80A38-E925-FBA1-AEF5-EC3325A4BF76}"/>
              </a:ext>
            </a:extLst>
          </p:cNvPr>
          <p:cNvSpPr txBox="1"/>
          <p:nvPr/>
        </p:nvSpPr>
        <p:spPr>
          <a:xfrm>
            <a:off x="751883" y="2530878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https://s3.us-east-2.wasabisys.com/sarv-multimedia/job-video/504/50406524123150000-1768-1800.mp4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226E5CF-7A77-D0EC-3094-EB7BD2114E2F}"/>
              </a:ext>
            </a:extLst>
          </p:cNvPr>
          <p:cNvSpPr txBox="1"/>
          <p:nvPr/>
        </p:nvSpPr>
        <p:spPr>
          <a:xfrm>
            <a:off x="1168380" y="3682136"/>
            <a:ext cx="1920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Mama no te dira lo que quiere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C1CF739B-E9C8-51B3-123C-1B86FD71E3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3623" y="1167092"/>
            <a:ext cx="1898418" cy="1067462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06DC81E-488F-352C-7F56-8647AABE4348}"/>
              </a:ext>
            </a:extLst>
          </p:cNvPr>
          <p:cNvSpPr txBox="1"/>
          <p:nvPr/>
        </p:nvSpPr>
        <p:spPr>
          <a:xfrm>
            <a:off x="7794401" y="3642051"/>
            <a:ext cx="2997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Nuestra esencia es conectarte con tus familiares</a:t>
            </a:r>
          </a:p>
        </p:txBody>
      </p:sp>
      <p:pic>
        <p:nvPicPr>
          <p:cNvPr id="39" name="Occc">
            <a:hlinkClick r:id="" action="ppaction://media"/>
            <a:extLst>
              <a:ext uri="{FF2B5EF4-FFF2-40B4-BE49-F238E27FC236}">
                <a16:creationId xmlns:a16="http://schemas.microsoft.com/office/drawing/2014/main" id="{D122079F-C82B-CA8D-C4B9-823FC5441F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5624" y="2875840"/>
            <a:ext cx="812800" cy="812800"/>
          </a:xfrm>
          <a:prstGeom prst="rect">
            <a:avLst/>
          </a:prstGeom>
        </p:spPr>
      </p:pic>
      <p:pic>
        <p:nvPicPr>
          <p:cNvPr id="40" name="Picture 6" descr="Radio - Iconos gratis de tecnología">
            <a:extLst>
              <a:ext uri="{FF2B5EF4-FFF2-40B4-BE49-F238E27FC236}">
                <a16:creationId xmlns:a16="http://schemas.microsoft.com/office/drawing/2014/main" id="{083E19A3-1B1A-7FBB-99CC-184847AD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202" y="3098872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0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2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REMESAS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56" y="1844526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1E8ECF-6437-AB43-BC43-83EF3D05C37A}"/>
              </a:ext>
            </a:extLst>
          </p:cNvPr>
          <p:cNvSpPr txBox="1"/>
          <p:nvPr/>
        </p:nvSpPr>
        <p:spPr>
          <a:xfrm>
            <a:off x="1129568" y="3490155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https://s3.us-east-2.wasabisys.com/sarv-multimedia/job-video/504/50406524102200000-1446-1488.mp4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6F7084E-8FE1-5146-8747-5A2879B7AFFE}"/>
              </a:ext>
            </a:extLst>
          </p:cNvPr>
          <p:cNvSpPr txBox="1"/>
          <p:nvPr/>
        </p:nvSpPr>
        <p:spPr>
          <a:xfrm>
            <a:off x="1553953" y="5808535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https://s3.us-east-2.wasabisys.com/sarv-multimedia/job-video/504/50406524103200000-552-596.mp4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1952085" y="5538878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Mujer viernes ganador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1952085" y="3243934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Hombre viernes ganador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6E1B1A-CE68-F44E-941E-A808626984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68" y="704315"/>
            <a:ext cx="1738256" cy="673148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15E6BC3-ED21-4D40-B395-EC63D65050D5}"/>
              </a:ext>
            </a:extLst>
          </p:cNvPr>
          <p:cNvCxnSpPr/>
          <p:nvPr/>
        </p:nvCxnSpPr>
        <p:spPr>
          <a:xfrm>
            <a:off x="4349800" y="1462186"/>
            <a:ext cx="0" cy="4777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72D39661-64CE-1547-AEB2-CD95010227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57" y="797556"/>
            <a:ext cx="2049170" cy="26010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9572689-EA51-A546-ABBB-B50F8966D63F}"/>
              </a:ext>
            </a:extLst>
          </p:cNvPr>
          <p:cNvSpPr txBox="1"/>
          <p:nvPr/>
        </p:nvSpPr>
        <p:spPr>
          <a:xfrm>
            <a:off x="4607287" y="3490155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https://s3.us-east-2.wasabisys.com/sarv-multimedia/job-video/504/50406524114080000-1808-1836.mp4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999A73F-B332-4C4D-87A1-7EC114E4C8E7}"/>
              </a:ext>
            </a:extLst>
          </p:cNvPr>
          <p:cNvSpPr txBox="1"/>
          <p:nvPr/>
        </p:nvSpPr>
        <p:spPr>
          <a:xfrm>
            <a:off x="5318826" y="3233625"/>
            <a:ext cx="1662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Doble remesa davivienda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E362584-0186-F342-B388-380F4FED6EAC}"/>
              </a:ext>
            </a:extLst>
          </p:cNvPr>
          <p:cNvSpPr txBox="1"/>
          <p:nvPr/>
        </p:nvSpPr>
        <p:spPr>
          <a:xfrm>
            <a:off x="4902342" y="5808535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https://s3.us-east-2.wasabisys.com/sarv-multimedia/job-audio/504/504187241071100-1751-1780.mp3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C76EE28-F615-124A-AE4D-0B5A25B84C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511" y="765271"/>
            <a:ext cx="2866121" cy="324678"/>
          </a:xfrm>
          <a:prstGeom prst="rect">
            <a:avLst/>
          </a:prstGeom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E605B3F4-9200-5345-B75F-A6AFE0E0C3EA}"/>
              </a:ext>
            </a:extLst>
          </p:cNvPr>
          <p:cNvCxnSpPr/>
          <p:nvPr/>
        </p:nvCxnSpPr>
        <p:spPr>
          <a:xfrm>
            <a:off x="8086648" y="1462185"/>
            <a:ext cx="0" cy="4777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A75C03D-8EBD-8C47-B364-B36959D42151}"/>
              </a:ext>
            </a:extLst>
          </p:cNvPr>
          <p:cNvSpPr txBox="1"/>
          <p:nvPr/>
        </p:nvSpPr>
        <p:spPr>
          <a:xfrm>
            <a:off x="8908020" y="3449474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https://s3.us-east-2.wasabisys.com/sarv-multimedia/job-video/504/50406024124110000-1618-1646.mp4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F6E64CB-A02C-A548-8E09-0CF215AB23D8}"/>
              </a:ext>
            </a:extLst>
          </p:cNvPr>
          <p:cNvSpPr txBox="1"/>
          <p:nvPr/>
        </p:nvSpPr>
        <p:spPr>
          <a:xfrm>
            <a:off x="8945211" y="3203253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El amor de mama no tiene fronteras</a:t>
            </a:r>
          </a:p>
        </p:txBody>
      </p:sp>
      <p:pic>
        <p:nvPicPr>
          <p:cNvPr id="31" name="Picture 8" descr="Íconos de tv en SVG, PNG, AI para descargar">
            <a:extLst>
              <a:ext uri="{FF2B5EF4-FFF2-40B4-BE49-F238E27FC236}">
                <a16:creationId xmlns:a16="http://schemas.microsoft.com/office/drawing/2014/main" id="{DEB86D7A-65E5-EF4D-8848-55F7E724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801" y="1844526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Íconos de tv en SVG, PNG, AI para descargar">
            <a:extLst>
              <a:ext uri="{FF2B5EF4-FFF2-40B4-BE49-F238E27FC236}">
                <a16:creationId xmlns:a16="http://schemas.microsoft.com/office/drawing/2014/main" id="{DA3622B5-CDAF-864D-B6F1-270C7F70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50" y="4475765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6A883B-A3C2-0C2A-2C43-FCF523693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3257" y="1700026"/>
            <a:ext cx="2628463" cy="15522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9ECB85-0255-9ED5-10CE-449D4E593C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9987" y="4095804"/>
            <a:ext cx="2631733" cy="13889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0A9A88-F395-AF58-91ED-F2313E2253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9704" y="1700026"/>
            <a:ext cx="2572383" cy="154039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9317530-5554-7510-2DD8-37D5E198D24E}"/>
              </a:ext>
            </a:extLst>
          </p:cNvPr>
          <p:cNvSpPr txBox="1"/>
          <p:nvPr/>
        </p:nvSpPr>
        <p:spPr>
          <a:xfrm>
            <a:off x="5317674" y="5562314"/>
            <a:ext cx="1662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Doble remesa davivienda</a:t>
            </a:r>
          </a:p>
        </p:txBody>
      </p:sp>
      <p:pic>
        <p:nvPicPr>
          <p:cNvPr id="33" name="Picture 6" descr="Radio - Iconos gratis de tecnología">
            <a:extLst>
              <a:ext uri="{FF2B5EF4-FFF2-40B4-BE49-F238E27FC236}">
                <a16:creationId xmlns:a16="http://schemas.microsoft.com/office/drawing/2014/main" id="{3B663BB8-CC4F-EE87-A7D3-B7BF2C86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160" y="449223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Davi">
            <a:hlinkClick r:id="" action="ppaction://media"/>
            <a:extLst>
              <a:ext uri="{FF2B5EF4-FFF2-40B4-BE49-F238E27FC236}">
                <a16:creationId xmlns:a16="http://schemas.microsoft.com/office/drawing/2014/main" id="{2F3B176D-0023-1238-31F9-2CFC5DF12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11824" y="4367617"/>
            <a:ext cx="812800" cy="8128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41602D2-1DFA-A780-80E8-E97A0899C6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94074" y="1700027"/>
            <a:ext cx="2610349" cy="1543772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3908DD2E-6508-A082-7E66-994E8A016300}"/>
              </a:ext>
            </a:extLst>
          </p:cNvPr>
          <p:cNvSpPr txBox="1"/>
          <p:nvPr/>
        </p:nvSpPr>
        <p:spPr>
          <a:xfrm>
            <a:off x="8943865" y="5747009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https://s3.us-east-2.wasabisys.com/sarv-multimedia/job-audio/504/504174241270600-1944-1972.mp3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D7EF009-6689-6A45-ADAF-9E33D639EE03}"/>
              </a:ext>
            </a:extLst>
          </p:cNvPr>
          <p:cNvSpPr txBox="1"/>
          <p:nvPr/>
        </p:nvSpPr>
        <p:spPr>
          <a:xfrm>
            <a:off x="8981056" y="5500788"/>
            <a:ext cx="2242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El amor de mama no tiene fronteras</a:t>
            </a:r>
          </a:p>
        </p:txBody>
      </p:sp>
      <p:pic>
        <p:nvPicPr>
          <p:cNvPr id="41" name="Azt AU">
            <a:hlinkClick r:id="" action="ppaction://media"/>
            <a:extLst>
              <a:ext uri="{FF2B5EF4-FFF2-40B4-BE49-F238E27FC236}">
                <a16:creationId xmlns:a16="http://schemas.microsoft.com/office/drawing/2014/main" id="{421858E9-9912-D5AF-E32E-BF83E0A96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92848" y="43676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4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PYME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204131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372068"/>
              </p:ext>
            </p:extLst>
          </p:nvPr>
        </p:nvGraphicFramePr>
        <p:xfrm>
          <a:off x="204789" y="3542044"/>
          <a:ext cx="5891210" cy="321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310003"/>
            <a:ext cx="58912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sz="1000" dirty="0">
              <a:latin typeface="Helvetica Light" panose="020B0403020202020204" pitchFamily="34" charset="0"/>
            </a:endParaRPr>
          </a:p>
          <a:p>
            <a:r>
              <a:rPr lang="es-HN" sz="1000" dirty="0">
                <a:latin typeface="Helvetica Light" panose="020B0403020202020204" pitchFamily="34" charset="0"/>
              </a:rPr>
              <a:t>Para impulsar este tipo de productos participan 3 instutciones bancarias : </a:t>
            </a:r>
          </a:p>
          <a:p>
            <a:pPr algn="l"/>
            <a:endParaRPr lang="es-HN" sz="1000" dirty="0">
              <a:latin typeface="Helvetica Light" panose="020B0403020202020204" pitchFamily="34" charset="0"/>
            </a:endParaRPr>
          </a:p>
          <a:p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Banpais:</a:t>
            </a:r>
            <a:endParaRPr lang="es-HN" sz="11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Ocupa un importante </a:t>
            </a:r>
            <a:r>
              <a:rPr lang="es-HN" sz="1100" dirty="0">
                <a:solidFill>
                  <a:srgbClr val="0D0D0D"/>
                </a:solidFill>
                <a:latin typeface="Helvetica" pitchFamily="2" charset="0"/>
              </a:rPr>
              <a:t>86</a:t>
            </a: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% del SOI.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Mantiene activa su campaña "Si eres PYME, lo tenemos todo para tu negocio" durante todo el año.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dirty="0">
                <a:solidFill>
                  <a:srgbClr val="0D0D0D"/>
                </a:solidFill>
                <a:latin typeface="Helvetica" pitchFamily="2" charset="0"/>
              </a:rPr>
              <a:t>Esta campaña está concentrada en exteriores</a:t>
            </a:r>
            <a:endParaRPr lang="es-HN" sz="11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algn="l"/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BAC:</a:t>
            </a:r>
            <a:endParaRPr lang="es-HN" sz="11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Se activa con su campaña "Historia PYMES Positivas”.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sz="1100" dirty="0">
              <a:solidFill>
                <a:srgbClr val="0D0D0D"/>
              </a:solidFill>
              <a:latin typeface="Helvetica" pitchFamily="2" charset="0"/>
            </a:endParaRPr>
          </a:p>
          <a:p>
            <a:pPr algn="l"/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Atlántida:</a:t>
            </a:r>
            <a:endParaRPr lang="es-HN" sz="11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Tiene apoyo nada mas con una publicación en prensa “Impulso empresarial Atlántida”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EE7527-CD0F-D04D-84CC-91A36FAAF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5" y="694774"/>
            <a:ext cx="6029978" cy="27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2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PYME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2" name="Picture 6" descr="Bienvenido a Multiplaza">
            <a:extLst>
              <a:ext uri="{FF2B5EF4-FFF2-40B4-BE49-F238E27FC236}">
                <a16:creationId xmlns:a16="http://schemas.microsoft.com/office/drawing/2014/main" id="{6B92790C-9D54-C543-8438-F1B3EDF8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1030819" y="669528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55" y="3302484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2B5EAA1C-F574-B24E-BCFA-745B453B2053}"/>
              </a:ext>
            </a:extLst>
          </p:cNvPr>
          <p:cNvCxnSpPr>
            <a:cxnSpLocks/>
          </p:cNvCxnSpPr>
          <p:nvPr/>
        </p:nvCxnSpPr>
        <p:spPr>
          <a:xfrm>
            <a:off x="5578575" y="1374256"/>
            <a:ext cx="0" cy="5056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BANPAIS – Banco del País">
            <a:extLst>
              <a:ext uri="{FF2B5EF4-FFF2-40B4-BE49-F238E27FC236}">
                <a16:creationId xmlns:a16="http://schemas.microsoft.com/office/drawing/2014/main" id="{053B800C-C473-8BE9-1CD6-4A3187A9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244" y="697373"/>
            <a:ext cx="1900052" cy="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B8D89D-8B47-546B-D6DF-873A73A8C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87" y="2383760"/>
            <a:ext cx="2059498" cy="265608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AE3CBCE-89FF-23D2-4A34-7539E0E7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680" y="1531417"/>
            <a:ext cx="1166998" cy="11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ervicio de entrega de prensa - Iconos gratis de web">
            <a:extLst>
              <a:ext uri="{FF2B5EF4-FFF2-40B4-BE49-F238E27FC236}">
                <a16:creationId xmlns:a16="http://schemas.microsoft.com/office/drawing/2014/main" id="{7EFDB9A7-88F1-9A91-B39C-AB7F72B3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179" y="4159586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DCD7F07-BC8E-39FE-0C11-490B970EF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907" y="3951890"/>
            <a:ext cx="1537295" cy="20971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0329176-2CC3-F8B0-53FE-17923B84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9660" y="3951890"/>
            <a:ext cx="1546153" cy="209719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A2BDA84-8788-0111-85DD-0C314C2699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9907" y="1277284"/>
            <a:ext cx="3764257" cy="17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6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1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AUTOMOTRIZ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56274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970522"/>
              </p:ext>
            </p:extLst>
          </p:nvPr>
        </p:nvGraphicFramePr>
        <p:xfrm>
          <a:off x="204789" y="3542044"/>
          <a:ext cx="5891210" cy="321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548128"/>
            <a:ext cx="589121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BAC :</a:t>
            </a:r>
            <a:endParaRPr lang="es-HN" sz="11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Lidera con el 84%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1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Sus picos se presentan en enero y febrero con la campaña de FDA 2023, mayo “Auto Fest” y en julio campaña de medio año.  </a:t>
            </a:r>
            <a:endParaRPr lang="es-HN" sz="1100" b="1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r>
              <a:rPr lang="es-HN" sz="1100" b="1" dirty="0">
                <a:solidFill>
                  <a:srgbClr val="0D0D0D"/>
                </a:solidFill>
                <a:latin typeface="Helvetica" pitchFamily="2" charset="0"/>
              </a:rPr>
              <a:t>Ficohsa</a:t>
            </a:r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100" i="0" dirty="0">
                <a:solidFill>
                  <a:srgbClr val="0D0D0D"/>
                </a:solidFill>
                <a:effectLst/>
                <a:latin typeface="Helvetica" pitchFamily="2" charset="0"/>
              </a:rPr>
              <a:t>En mayo lanza su 2da. Edición de Auto Show.</a:t>
            </a:r>
          </a:p>
          <a:p>
            <a:pPr algn="l"/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Da</a:t>
            </a:r>
            <a:r>
              <a:rPr lang="es-HN" sz="1100" b="1" dirty="0">
                <a:solidFill>
                  <a:srgbClr val="0D0D0D"/>
                </a:solidFill>
                <a:latin typeface="Helvetica" pitchFamily="2" charset="0"/>
              </a:rPr>
              <a:t>vivienda 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100" i="0" dirty="0">
                <a:solidFill>
                  <a:srgbClr val="0D0D0D"/>
                </a:solidFill>
                <a:effectLst/>
                <a:latin typeface="Helvetica" pitchFamily="2" charset="0"/>
              </a:rPr>
              <a:t>Su pico mas relevan</a:t>
            </a:r>
            <a:r>
              <a:rPr lang="es-HN" sz="1100" dirty="0">
                <a:solidFill>
                  <a:srgbClr val="0D0D0D"/>
                </a:solidFill>
                <a:latin typeface="Helvetica" pitchFamily="2" charset="0"/>
              </a:rPr>
              <a:t>te está a inicios de año con campaña de inicio de año “vive las mejores historias en auto nuevo.</a:t>
            </a:r>
            <a:endParaRPr lang="es-HN" sz="110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algn="l"/>
            <a:r>
              <a:rPr lang="es-HN" sz="11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Atlántida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100" dirty="0">
                <a:solidFill>
                  <a:srgbClr val="0D0D0D"/>
                </a:solidFill>
                <a:latin typeface="Helvetica" pitchFamily="2" charset="0"/>
              </a:rPr>
              <a:t>Apoya el Atlántida Road Show en Enero</a:t>
            </a:r>
            <a:endParaRPr lang="es-HN" sz="1100" i="0" dirty="0">
              <a:solidFill>
                <a:srgbClr val="0D0D0D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C2A56F-6CED-8E44-9CAC-CD495B7FE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64" y="694774"/>
            <a:ext cx="5717613" cy="26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4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2" name="Picture 6" descr="Bienvenido a Multiplaza">
            <a:extLst>
              <a:ext uri="{FF2B5EF4-FFF2-40B4-BE49-F238E27FC236}">
                <a16:creationId xmlns:a16="http://schemas.microsoft.com/office/drawing/2014/main" id="{6B92790C-9D54-C543-8438-F1B3EDF8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8670896" y="761103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5458" y="1839011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B25796FC-0581-F246-86E3-8AF3EB726D5D}"/>
              </a:ext>
            </a:extLst>
          </p:cNvPr>
          <p:cNvSpPr txBox="1"/>
          <p:nvPr/>
        </p:nvSpPr>
        <p:spPr>
          <a:xfrm>
            <a:off x="8992892" y="2577946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Atlántida Road Show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2200A1-FA29-ED4E-AEF6-6EDBB8BB01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02" y="1568372"/>
            <a:ext cx="1837320" cy="101831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4A6308C-92D0-DC4A-AC2B-3CF09F032C2E}"/>
              </a:ext>
            </a:extLst>
          </p:cNvPr>
          <p:cNvSpPr txBox="1"/>
          <p:nvPr/>
        </p:nvSpPr>
        <p:spPr>
          <a:xfrm>
            <a:off x="8325361" y="2723206"/>
            <a:ext cx="27219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https://s3.wasabisys.com/sarv-multimedia/job-video/504/50406523292150000-1618-1646.mp4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E019613-D98A-9143-9158-0CAB003CE953}"/>
              </a:ext>
            </a:extLst>
          </p:cNvPr>
          <p:cNvCxnSpPr>
            <a:cxnSpLocks/>
          </p:cNvCxnSpPr>
          <p:nvPr/>
        </p:nvCxnSpPr>
        <p:spPr>
          <a:xfrm>
            <a:off x="6096000" y="1442106"/>
            <a:ext cx="0" cy="5056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135DBA1-C8E9-7545-9F73-07F36E01F372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AUTOMOTRIZ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FDF54309-5EF7-8BF9-779D-9401DA0E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926" y="1442106"/>
            <a:ext cx="1166998" cy="11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NPAIS – Banco del País">
            <a:extLst>
              <a:ext uri="{FF2B5EF4-FFF2-40B4-BE49-F238E27FC236}">
                <a16:creationId xmlns:a16="http://schemas.microsoft.com/office/drawing/2014/main" id="{2B02FCFC-6F72-BFF6-428F-943FC003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924" y="781617"/>
            <a:ext cx="1900052" cy="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756505-FE54-91E6-546A-C28EA41F6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991" y="1442106"/>
            <a:ext cx="3463159" cy="16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11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08" y="3599869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6F27443-4D73-C84A-B23B-E9BBC34B5345}"/>
              </a:ext>
            </a:extLst>
          </p:cNvPr>
          <p:cNvCxnSpPr/>
          <p:nvPr/>
        </p:nvCxnSpPr>
        <p:spPr>
          <a:xfrm>
            <a:off x="5907347" y="895797"/>
            <a:ext cx="0" cy="554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Davivienda Logo | Finance logo, Vector logo, Poster template">
            <a:extLst>
              <a:ext uri="{FF2B5EF4-FFF2-40B4-BE49-F238E27FC236}">
                <a16:creationId xmlns:a16="http://schemas.microsoft.com/office/drawing/2014/main" id="{BA20C930-CA3B-184D-A49E-A9FD0BC01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72354" y="361335"/>
            <a:ext cx="1096655" cy="19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rupo Financiero FICOHSA - Wikipedia, la enciclopedia libre">
            <a:extLst>
              <a:ext uri="{FF2B5EF4-FFF2-40B4-BE49-F238E27FC236}">
                <a16:creationId xmlns:a16="http://schemas.microsoft.com/office/drawing/2014/main" id="{22DA374E-8069-4B4E-9C75-5D9CAD033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5739" y="764645"/>
            <a:ext cx="1877430" cy="6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avivienda Logo | Finance logo, Vector logo, Poster template">
            <a:extLst>
              <a:ext uri="{FF2B5EF4-FFF2-40B4-BE49-F238E27FC236}">
                <a16:creationId xmlns:a16="http://schemas.microsoft.com/office/drawing/2014/main" id="{7192A260-34B0-4B4B-953B-46630682F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491" y="629604"/>
            <a:ext cx="3344572" cy="6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DC1893C-DD97-DB4E-AC2B-F6139E1835B3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AUTOMOTRIZ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8D080B-F4C9-E6C5-6AB7-0DB236FCB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453" y="1382632"/>
            <a:ext cx="1717829" cy="22165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5F2612-F4C6-0748-075E-E245BE818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927" y="4106441"/>
            <a:ext cx="1634880" cy="2216553"/>
          </a:xfrm>
          <a:prstGeom prst="rect">
            <a:avLst/>
          </a:prstGeom>
        </p:spPr>
      </p:pic>
      <p:pic>
        <p:nvPicPr>
          <p:cNvPr id="7" name="Picture 6" descr="Radio - Iconos gratis de tecnología">
            <a:extLst>
              <a:ext uri="{FF2B5EF4-FFF2-40B4-BE49-F238E27FC236}">
                <a16:creationId xmlns:a16="http://schemas.microsoft.com/office/drawing/2014/main" id="{93AC4A79-BCB0-8506-0703-8F4FC389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36" y="2013876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C131997-4BE4-2FD3-00A1-07A7DDBE2CF7}"/>
              </a:ext>
            </a:extLst>
          </p:cNvPr>
          <p:cNvSpPr txBox="1"/>
          <p:nvPr/>
        </p:nvSpPr>
        <p:spPr>
          <a:xfrm>
            <a:off x="8529222" y="2490908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https://s3.us-east-2.wasabisys.com/sarv-multimedia/job-audio/504/504352241521300-3402-3433.mp3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591710-B648-2E09-F8AB-A9EA7E2D4EBA}"/>
              </a:ext>
            </a:extLst>
          </p:cNvPr>
          <p:cNvSpPr txBox="1"/>
          <p:nvPr/>
        </p:nvSpPr>
        <p:spPr>
          <a:xfrm>
            <a:off x="8566413" y="2244687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2da edicion auto show 2024</a:t>
            </a:r>
          </a:p>
        </p:txBody>
      </p:sp>
      <p:pic>
        <p:nvPicPr>
          <p:cNvPr id="10" name="Fico Au">
            <a:hlinkClick r:id="" action="ppaction://media"/>
            <a:extLst>
              <a:ext uri="{FF2B5EF4-FFF2-40B4-BE49-F238E27FC236}">
                <a16:creationId xmlns:a16="http://schemas.microsoft.com/office/drawing/2014/main" id="{9756F2EC-EEA1-5224-7787-6BF363879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8650" y="1284289"/>
            <a:ext cx="812800" cy="812800"/>
          </a:xfrm>
          <a:prstGeom prst="rect">
            <a:avLst/>
          </a:prstGeom>
        </p:spPr>
      </p:pic>
      <p:pic>
        <p:nvPicPr>
          <p:cNvPr id="11" name="Picture 12" descr="Servicio de entrega de prensa - Iconos gratis de web">
            <a:extLst>
              <a:ext uri="{FF2B5EF4-FFF2-40B4-BE49-F238E27FC236}">
                <a16:creationId xmlns:a16="http://schemas.microsoft.com/office/drawing/2014/main" id="{4DF9DD71-A23C-835E-6F9B-795D6E5C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347" y="4737685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8524AB-4AD5-EC15-628F-B42472418C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6325" y="3934854"/>
            <a:ext cx="1619922" cy="221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INSTITUCIONAL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677672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409967"/>
              </p:ext>
            </p:extLst>
          </p:nvPr>
        </p:nvGraphicFramePr>
        <p:xfrm>
          <a:off x="204789" y="3542044"/>
          <a:ext cx="5891210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310003"/>
            <a:ext cx="602325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900" b="1" dirty="0">
                <a:latin typeface="Helvetica Light" panose="020B0403020202020204" pitchFamily="34" charset="0"/>
              </a:rPr>
              <a:t>Ficohsa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Lidera la inversión en  campañas  Institucionales con el </a:t>
            </a:r>
            <a:r>
              <a:rPr lang="es-HN" sz="900" dirty="0">
                <a:solidFill>
                  <a:srgbClr val="0D0D0D"/>
                </a:solidFill>
                <a:latin typeface="Helvetica Light" panose="020B0403020202020204" pitchFamily="34" charset="0"/>
              </a:rPr>
              <a:t>32</a:t>
            </a: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% de SOI.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latin typeface="Helvetica Light" panose="020B0403020202020204" pitchFamily="34" charset="0"/>
              </a:rPr>
              <a:t>Se mantiene durante el año con su campaña ”queremos que llegues lejos”, misma que inicio a partir del segundo semestre del 2023.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En a</a:t>
            </a:r>
            <a:r>
              <a:rPr lang="es-HN" sz="900" dirty="0">
                <a:solidFill>
                  <a:srgbClr val="0D0D0D"/>
                </a:solidFill>
                <a:latin typeface="Helvetica Light" panose="020B0403020202020204" pitchFamily="34" charset="0"/>
              </a:rPr>
              <a:t>bril lanza su campaña “haste la vida fácil”, promoviendo banca  electrónica</a:t>
            </a:r>
            <a:endParaRPr lang="es-HN" sz="900" dirty="0">
              <a:solidFill>
                <a:srgbClr val="0D0D0D"/>
              </a:solidFill>
              <a:effectLst/>
              <a:latin typeface="Helvetica Light" panose="020B0403020202020204" pitchFamily="34" charset="0"/>
            </a:endParaRPr>
          </a:p>
          <a:p>
            <a:r>
              <a:rPr lang="es-HN" sz="900" b="1" dirty="0">
                <a:latin typeface="Helvetica Light" panose="020B0403020202020204" pitchFamily="34" charset="0"/>
              </a:rPr>
              <a:t>Atlántida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También tiene una participación del </a:t>
            </a:r>
            <a:r>
              <a:rPr lang="es-HN" sz="900" dirty="0">
                <a:solidFill>
                  <a:srgbClr val="0D0D0D"/>
                </a:solidFill>
                <a:latin typeface="Helvetica Light" panose="020B0403020202020204" pitchFamily="34" charset="0"/>
              </a:rPr>
              <a:t>31</a:t>
            </a: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% en el SOI.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latin typeface="Helvetica Light" panose="020B0403020202020204" pitchFamily="34" charset="0"/>
              </a:rPr>
              <a:t>Continua con su campaña institucional del 2023, “solidaridad”, “esfuerzo”, “dedicación”, “sacrificio”. Estos mensajes duran 15”,  y los combina haciendo B2B.</a:t>
            </a:r>
            <a:endParaRPr lang="es-HN" sz="900" b="1" dirty="0">
              <a:solidFill>
                <a:srgbClr val="0D0D0D"/>
              </a:solidFill>
              <a:latin typeface="Helvetica Light" panose="020B0403020202020204" pitchFamily="34" charset="0"/>
            </a:endParaRPr>
          </a:p>
          <a:p>
            <a:pPr algn="l"/>
            <a:r>
              <a:rPr lang="es-HN" sz="900" b="1" dirty="0">
                <a:solidFill>
                  <a:srgbClr val="0D0D0D"/>
                </a:solidFill>
                <a:latin typeface="Helvetica Light" panose="020B0403020202020204" pitchFamily="34" charset="0"/>
              </a:rPr>
              <a:t>Occidente</a:t>
            </a:r>
            <a:endParaRPr lang="es-HN" sz="900" b="1" dirty="0">
              <a:latin typeface="Helvetica Light" panose="020B0403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Tiene una participación importante del 17%.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Al igual que Ficohsa y Atlántida, no tiene nuevo mensaje institucional, se mantiene con el mismo spot del 2023 “ seguimos avanzando al siguiente segundo nivel” misma que extiende hasta el mes de abril.</a:t>
            </a:r>
            <a:endParaRPr lang="es-HN" sz="900" dirty="0">
              <a:latin typeface="Helvetica Light" panose="020B0403020202020204" pitchFamily="34" charset="0"/>
            </a:endParaRPr>
          </a:p>
          <a:p>
            <a:r>
              <a:rPr lang="es-HN" sz="900" b="1" dirty="0">
                <a:latin typeface="Helvetica Light" panose="020B0403020202020204" pitchFamily="34" charset="0"/>
              </a:rPr>
              <a:t>Banpais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En el mes de abril lanza su campaña de consejos programa “Buenos Habitos Financieros”, con rotación de diferentes mensajes “panaderia”, “mobiliario” , “viaje”</a:t>
            </a:r>
          </a:p>
          <a:p>
            <a:r>
              <a:rPr lang="es-HN" sz="900" b="1" dirty="0">
                <a:latin typeface="Helvetica Light" panose="020B0403020202020204" pitchFamily="34" charset="0"/>
              </a:rPr>
              <a:t>Davivienda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00" dirty="0">
                <a:solidFill>
                  <a:srgbClr val="0D0D0D"/>
                </a:solidFill>
                <a:effectLst/>
                <a:latin typeface="Helvetica Light" panose="020B0403020202020204" pitchFamily="34" charset="0"/>
              </a:rPr>
              <a:t>En el mes de junio lanza nueva campaña que denomina “lugar equivocado” con direntes versiones “profesor”, “doctor”, “olor”, “camisa a rayas”</a:t>
            </a:r>
          </a:p>
          <a:p>
            <a:r>
              <a:rPr lang="es-HN" sz="900" b="1" dirty="0">
                <a:solidFill>
                  <a:srgbClr val="0D0D0D"/>
                </a:solidFill>
                <a:latin typeface="Helvetica Light" panose="020B0403020202020204" pitchFamily="34" charset="0"/>
              </a:rPr>
              <a:t>Azteca</a:t>
            </a:r>
            <a:endParaRPr lang="es-HN" sz="900" b="1" dirty="0">
              <a:latin typeface="Helvetica Light" panose="020B04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00" dirty="0">
                <a:latin typeface="Helvetica Light" panose="020B0403020202020204" pitchFamily="34" charset="0"/>
              </a:rPr>
              <a:t>No tiene una campaña institucional como tal, la actividad se basa en promover su promoción “Bóveda moviliaria”, misma que tiene activa desde el 2023 y en donde ofrece diferentes productos bancarios</a:t>
            </a:r>
          </a:p>
          <a:p>
            <a:r>
              <a:rPr lang="es-HN" sz="900" b="1" dirty="0">
                <a:latin typeface="Helvetica Light" panose="020B0403020202020204" pitchFamily="34" charset="0"/>
              </a:rPr>
              <a:t>BAC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00" dirty="0">
                <a:latin typeface="Helvetica Light" panose="020B0403020202020204" pitchFamily="34" charset="0"/>
              </a:rPr>
              <a:t>Su campaña “El valor de lo que importa Navidad” se extiendió hasta el mes de enero y es lo que se reporta con un 1% de participación en este tipo de campañas.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853575-FF4D-EC4E-991A-8E150D6B7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67" y="703302"/>
            <a:ext cx="5957232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4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VIVIENDA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695037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691531"/>
              </p:ext>
            </p:extLst>
          </p:nvPr>
        </p:nvGraphicFramePr>
        <p:xfrm>
          <a:off x="204789" y="3542044"/>
          <a:ext cx="5891210" cy="321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310003"/>
            <a:ext cx="58912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Banpais </a:t>
            </a:r>
            <a:r>
              <a:rPr lang="es-HN" sz="10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:</a:t>
            </a:r>
            <a:endParaRPr lang="es-HN" sz="10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Le corresponde el 75% de participación en el share</a:t>
            </a:r>
            <a:endParaRPr lang="es-HN" sz="10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0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Mantiene activa su campña “La llade ve tu lugar feliz, durante </a:t>
            </a: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el primer semestre del año</a:t>
            </a:r>
            <a:r>
              <a:rPr lang="es-HN" sz="10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, y de enero a marzo refuerza con cápsulas “Tu lugar feliz con Banpais” que se transmite por Canal 5 en el programa Casa y Cosas.  </a:t>
            </a:r>
          </a:p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BAC  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i="0" dirty="0">
                <a:solidFill>
                  <a:srgbClr val="0D0D0D"/>
                </a:solidFill>
                <a:effectLst/>
                <a:latin typeface="Helvetica" pitchFamily="2" charset="0"/>
              </a:rPr>
              <a:t> Le corresponde el 13% del share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Inicia el año con su campaña “de que llenaras tu casa”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En mayo “Feria vitural de casa”</a:t>
            </a:r>
          </a:p>
          <a:p>
            <a:pPr algn="l"/>
            <a:endParaRPr lang="es-HN" sz="1000" b="1" dirty="0">
              <a:solidFill>
                <a:srgbClr val="0D0D0D"/>
              </a:solidFill>
              <a:latin typeface="Helvetica" pitchFamily="2" charset="0"/>
            </a:endParaRPr>
          </a:p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Ficohsa 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Su actividad inicia en enero y se extiende hasta marzo con su campaña de inicio de año “ Queremos que seas dueño de toda tu casa”</a:t>
            </a:r>
          </a:p>
          <a:p>
            <a:pPr algn="l"/>
            <a:endParaRPr lang="es-HN" sz="1000" b="1" dirty="0">
              <a:solidFill>
                <a:srgbClr val="0D0D0D"/>
              </a:solidFill>
              <a:latin typeface="Helvetica" pitchFamily="2" charset="0"/>
            </a:endParaRPr>
          </a:p>
          <a:p>
            <a:pPr algn="l"/>
            <a:r>
              <a:rPr lang="es-HN" sz="10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DaVivienda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Hace pequeños esfuerzos comunicando dos campañas : Vive sus mejores historias en casa nueva, a inicios de año y en mayo campaña Dia de la madre “Mamá siempre dice”</a:t>
            </a:r>
            <a:endParaRPr lang="es-HN" sz="1000" i="0" dirty="0">
              <a:solidFill>
                <a:srgbClr val="0D0D0D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FAEF55-9349-CD44-B97D-35823A976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7" y="694774"/>
            <a:ext cx="5891210" cy="27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1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166107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6F7084E-8FE1-5146-8747-5A2879B7AFFE}"/>
              </a:ext>
            </a:extLst>
          </p:cNvPr>
          <p:cNvSpPr txBox="1"/>
          <p:nvPr/>
        </p:nvSpPr>
        <p:spPr>
          <a:xfrm>
            <a:off x="2005973" y="2937515"/>
            <a:ext cx="272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https://s3.wasabisys.com/sarv-multimedia/job-video/504/50400923031210000-3278-3306.mp4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9F42BA-0299-EC42-B1FA-F81FBB76C7DD}"/>
              </a:ext>
            </a:extLst>
          </p:cNvPr>
          <p:cNvSpPr txBox="1"/>
          <p:nvPr/>
        </p:nvSpPr>
        <p:spPr>
          <a:xfrm>
            <a:off x="5322282" y="2932057"/>
            <a:ext cx="27277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https://s3.us-east-2.wasabisys.com/sarv-multimedia/job-video/504/50400923284200000-3464-3586.mp4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CE24BE6-632F-EC4E-93F9-5E8159CC3320}"/>
              </a:ext>
            </a:extLst>
          </p:cNvPr>
          <p:cNvSpPr txBox="1"/>
          <p:nvPr/>
        </p:nvSpPr>
        <p:spPr>
          <a:xfrm>
            <a:off x="8632074" y="2929229"/>
            <a:ext cx="3115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https://s3.wasabisys.com/sarv-multimedia/job-audio/504/504179230381600-2826-2856.mp3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67AD33A-87B6-5541-B014-9088FC72805D}"/>
              </a:ext>
            </a:extLst>
          </p:cNvPr>
          <p:cNvSpPr txBox="1"/>
          <p:nvPr/>
        </p:nvSpPr>
        <p:spPr>
          <a:xfrm>
            <a:off x="9246183" y="2734115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La llave a tu lugar feliz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25796FC-0581-F246-86E3-8AF3EB726D5D}"/>
              </a:ext>
            </a:extLst>
          </p:cNvPr>
          <p:cNvSpPr txBox="1"/>
          <p:nvPr/>
        </p:nvSpPr>
        <p:spPr>
          <a:xfrm>
            <a:off x="5513773" y="2787483"/>
            <a:ext cx="2169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Cáptusa tu lugar feliz con Banpaís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2615306" y="2804329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La llave a tu lugar feliz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42AEAF45-BCDC-7E42-B250-61BC42E2DA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667" y="801837"/>
            <a:ext cx="1738256" cy="673148"/>
          </a:xfrm>
          <a:prstGeom prst="rect">
            <a:avLst/>
          </a:prstGeom>
        </p:spPr>
      </p:pic>
      <p:pic>
        <p:nvPicPr>
          <p:cNvPr id="3" name="Elementos multimedia en línea 2" descr="504179230381600-2826-2856.mp3">
            <a:hlinkClick r:id="" action="ppaction://media"/>
            <a:extLst>
              <a:ext uri="{FF2B5EF4-FFF2-40B4-BE49-F238E27FC236}">
                <a16:creationId xmlns:a16="http://schemas.microsoft.com/office/drawing/2014/main" id="{95332927-3CBF-B34A-AB1D-FB08F1242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6694" y="1661077"/>
            <a:ext cx="812800" cy="812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5E68CC-C70D-094B-8129-F5BCE7FC49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897" y="1517889"/>
            <a:ext cx="2293743" cy="122974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5B6E10B-5AAA-474F-A1FE-019CF87447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778" y="1517889"/>
            <a:ext cx="2293744" cy="124044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5FAA2A7-B617-6143-9DE9-E671659A5C4F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VIVIENDA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5F863F-9329-E008-4A8B-510481151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6780" y="3925788"/>
            <a:ext cx="1929740" cy="25223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8B1288-A68C-53ED-2117-CC04FC272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1736" y="3925788"/>
            <a:ext cx="1946563" cy="25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C8F5B88-F749-A84A-B4C0-DD17260AD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5" y="697000"/>
            <a:ext cx="3031315" cy="38477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61E392F-3EC5-5B48-A991-D186CF7E2D56}"/>
              </a:ext>
            </a:extLst>
          </p:cNvPr>
          <p:cNvSpPr txBox="1"/>
          <p:nvPr/>
        </p:nvSpPr>
        <p:spPr>
          <a:xfrm>
            <a:off x="6709144" y="46905"/>
            <a:ext cx="5391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PRÉSTAMO VIVIENDA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F35425C-43E1-4644-A91B-8A307ED1E943}"/>
              </a:ext>
            </a:extLst>
          </p:cNvPr>
          <p:cNvCxnSpPr/>
          <p:nvPr/>
        </p:nvCxnSpPr>
        <p:spPr>
          <a:xfrm>
            <a:off x="5850572" y="1232992"/>
            <a:ext cx="0" cy="4777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DC734D3-3221-4648-BEF9-C73088C841EC}"/>
              </a:ext>
            </a:extLst>
          </p:cNvPr>
          <p:cNvSpPr txBox="1"/>
          <p:nvPr/>
        </p:nvSpPr>
        <p:spPr>
          <a:xfrm>
            <a:off x="9366221" y="2954962"/>
            <a:ext cx="3115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https://s3.wasabisys.com/sarv-multimedia/job-audio/504/504185240220800-201-230.mp3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46C3119-13E7-D842-A454-1E94BDD4B2C2}"/>
              </a:ext>
            </a:extLst>
          </p:cNvPr>
          <p:cNvSpPr txBox="1"/>
          <p:nvPr/>
        </p:nvSpPr>
        <p:spPr>
          <a:xfrm>
            <a:off x="9476356" y="2708741"/>
            <a:ext cx="19351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De que eres dueno en tu casa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81DCC2A-367B-D040-B6AE-B50C1F2C34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48" y="630327"/>
            <a:ext cx="1882588" cy="6196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525653-FC5F-7F67-FFFA-E93F59962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800" y="1454195"/>
            <a:ext cx="1689838" cy="21673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055BFA-BDDF-5247-9C53-6D2F94858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768" y="4016978"/>
            <a:ext cx="1658942" cy="21673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DA2648-2EA6-E31C-C667-39FEEE9EEDE0}"/>
              </a:ext>
            </a:extLst>
          </p:cNvPr>
          <p:cNvSpPr txBox="1"/>
          <p:nvPr/>
        </p:nvSpPr>
        <p:spPr>
          <a:xfrm>
            <a:off x="6341429" y="2999890"/>
            <a:ext cx="3115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https://s3.wasabisys.com/sarv-multimedia/job-video/504/50406024022110000-1376-1406.mp4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09BBD4-A4B8-1DEA-5154-1BC2041DD026}"/>
              </a:ext>
            </a:extLst>
          </p:cNvPr>
          <p:cNvSpPr txBox="1"/>
          <p:nvPr/>
        </p:nvSpPr>
        <p:spPr>
          <a:xfrm>
            <a:off x="6451564" y="2753669"/>
            <a:ext cx="19351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De que eres dueno en tu casa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A6380D8-2A0F-2724-B718-469FBD25E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1204" y="1505299"/>
            <a:ext cx="1961436" cy="1034603"/>
          </a:xfrm>
          <a:prstGeom prst="rect">
            <a:avLst/>
          </a:prstGeom>
        </p:spPr>
      </p:pic>
      <p:pic>
        <p:nvPicPr>
          <p:cNvPr id="26" name="Fi audio">
            <a:hlinkClick r:id="" action="ppaction://media"/>
            <a:extLst>
              <a:ext uri="{FF2B5EF4-FFF2-40B4-BE49-F238E27FC236}">
                <a16:creationId xmlns:a16="http://schemas.microsoft.com/office/drawing/2014/main" id="{3A70A8EE-AF01-E705-EF8D-AAD266FD8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7616" y="1695046"/>
            <a:ext cx="812800" cy="8128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4DD4DC9-9492-7C65-46E5-D22BE5005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2754" y="4016978"/>
            <a:ext cx="1653389" cy="216732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7098CD8-6089-9207-0AAE-7A0D2773F9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6734" y="4016978"/>
            <a:ext cx="1684574" cy="21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4595149" y="46905"/>
            <a:ext cx="7505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Myriad Pro" panose="020B0503030403020204" pitchFamily="34" charset="0"/>
              </a:rPr>
              <a:t>AGENTES NO BANCARIOS</a:t>
            </a:r>
            <a:endParaRPr lang="en-HN" sz="28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649019"/>
              </p:ext>
            </p:extLst>
          </p:nvPr>
        </p:nvGraphicFramePr>
        <p:xfrm>
          <a:off x="6162023" y="694774"/>
          <a:ext cx="5891210" cy="261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281738"/>
              </p:ext>
            </p:extLst>
          </p:nvPr>
        </p:nvGraphicFramePr>
        <p:xfrm>
          <a:off x="204789" y="3542044"/>
          <a:ext cx="5891210" cy="321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168743" y="3310003"/>
            <a:ext cx="5891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Banpais </a:t>
            </a:r>
            <a:r>
              <a:rPr lang="es-HN" sz="1000" b="1" i="0" dirty="0">
                <a:solidFill>
                  <a:srgbClr val="0D0D0D"/>
                </a:solidFill>
                <a:effectLst/>
                <a:latin typeface="Helvetica" pitchFamily="2" charset="0"/>
              </a:rPr>
              <a:t>:</a:t>
            </a:r>
            <a:endParaRPr lang="es-HN" sz="10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Ldera con el 77%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0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Inicia </a:t>
            </a: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con campaña “ A los hondureños nos encantan las cosas de volada” (cobro de remesas) que mantiene en el mes de enero nada mas.</a:t>
            </a:r>
            <a:endParaRPr lang="es-HN" sz="1000" b="0" i="0" dirty="0">
              <a:solidFill>
                <a:srgbClr val="0D0D0D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10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En febrero activa su campaNna “</a:t>
            </a: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m</a:t>
            </a:r>
            <a:r>
              <a:rPr lang="es-HN" sz="1000" b="0" i="0" dirty="0">
                <a:solidFill>
                  <a:srgbClr val="0D0D0D"/>
                </a:solidFill>
                <a:effectLst/>
                <a:latin typeface="Helvetica" pitchFamily="2" charset="0"/>
              </a:rPr>
              <a:t>as cerca de casa” y la mantiene durante el año, A la par tiene capsula Agente Banpais con presentador de HCH</a:t>
            </a:r>
          </a:p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BAC  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i="0" dirty="0">
                <a:solidFill>
                  <a:srgbClr val="0D0D0D"/>
                </a:solidFill>
                <a:effectLst/>
                <a:latin typeface="Helvetica" pitchFamily="2" charset="0"/>
              </a:rPr>
              <a:t> Manteiene actividad durante el año con su campaña “ Hay un Repitac cerca de ti”</a:t>
            </a:r>
            <a:endParaRPr lang="es-HN" sz="1000" dirty="0">
              <a:solidFill>
                <a:srgbClr val="0D0D0D"/>
              </a:solidFill>
              <a:latin typeface="Helvetica" pitchFamily="2" charset="0"/>
            </a:endParaRPr>
          </a:p>
          <a:p>
            <a:pPr algn="l"/>
            <a:r>
              <a:rPr lang="es-HN" sz="1000" b="1" dirty="0">
                <a:solidFill>
                  <a:srgbClr val="0D0D0D"/>
                </a:solidFill>
                <a:latin typeface="Helvetica" pitchFamily="2" charset="0"/>
              </a:rPr>
              <a:t>Atlantida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HN" sz="1000" dirty="0">
                <a:solidFill>
                  <a:srgbClr val="0D0D0D"/>
                </a:solidFill>
                <a:latin typeface="Helvetica" pitchFamily="2" charset="0"/>
              </a:rPr>
              <a:t>Anuncia al Supermercado Cinto Estrellas como agente Atlánida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3" name="Gráfico 2">
                <a:extLst>
                  <a:ext uri="{FF2B5EF4-FFF2-40B4-BE49-F238E27FC236}">
                    <a16:creationId xmlns:a16="http://schemas.microsoft.com/office/drawing/2014/main" id="{161DE407-A61B-2F4C-B998-1C8DCB73E5C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19751739"/>
                  </p:ext>
                </p:extLst>
              </p:nvPr>
            </p:nvGraphicFramePr>
            <p:xfrm>
              <a:off x="140651" y="694774"/>
              <a:ext cx="5882607" cy="273422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3" name="Gráfico 2">
                <a:extLst>
                  <a:ext uri="{FF2B5EF4-FFF2-40B4-BE49-F238E27FC236}">
                    <a16:creationId xmlns:a16="http://schemas.microsoft.com/office/drawing/2014/main" id="{161DE407-A61B-2F4C-B998-1C8DCB73E5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651" y="694774"/>
                <a:ext cx="5882607" cy="27342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968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6F27443-4D73-C84A-B23B-E9BBC34B5345}"/>
              </a:ext>
            </a:extLst>
          </p:cNvPr>
          <p:cNvCxnSpPr/>
          <p:nvPr/>
        </p:nvCxnSpPr>
        <p:spPr>
          <a:xfrm>
            <a:off x="6061277" y="911963"/>
            <a:ext cx="0" cy="554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Bienvenido a Multiplaza">
            <a:extLst>
              <a:ext uri="{FF2B5EF4-FFF2-40B4-BE49-F238E27FC236}">
                <a16:creationId xmlns:a16="http://schemas.microsoft.com/office/drawing/2014/main" id="{64F842D2-843F-A04F-8717-8BF52BA1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8071235" y="701582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C4854F5-8DC4-414B-AE33-4C9E29F6E586}"/>
              </a:ext>
            </a:extLst>
          </p:cNvPr>
          <p:cNvSpPr txBox="1"/>
          <p:nvPr/>
        </p:nvSpPr>
        <p:spPr>
          <a:xfrm>
            <a:off x="7616592" y="2773706"/>
            <a:ext cx="28081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https://s3.us-east-2.wasabisys.com/sarv-multimedia/job-video/504/50406524221200000-972-1038.mp4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C274075-7D46-F44E-A941-253C2DE56EB3}"/>
              </a:ext>
            </a:extLst>
          </p:cNvPr>
          <p:cNvSpPr txBox="1"/>
          <p:nvPr/>
        </p:nvSpPr>
        <p:spPr>
          <a:xfrm>
            <a:off x="8050363" y="2603688"/>
            <a:ext cx="2132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</a:rPr>
              <a:t>Banco atlantida agente atlantida usa</a:t>
            </a:r>
          </a:p>
        </p:txBody>
      </p:sp>
      <p:pic>
        <p:nvPicPr>
          <p:cNvPr id="29" name="Picture 8" descr="Íconos de tv en SVG, PNG, AI para descargar">
            <a:extLst>
              <a:ext uri="{FF2B5EF4-FFF2-40B4-BE49-F238E27FC236}">
                <a16:creationId xmlns:a16="http://schemas.microsoft.com/office/drawing/2014/main" id="{6394E0D7-5865-ED47-BE35-12C1CD0A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115" y="1762466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29C6769D-8CD0-8547-B41E-EC7561F94234}"/>
              </a:ext>
            </a:extLst>
          </p:cNvPr>
          <p:cNvSpPr txBox="1"/>
          <p:nvPr/>
        </p:nvSpPr>
        <p:spPr>
          <a:xfrm>
            <a:off x="6227181" y="46905"/>
            <a:ext cx="5873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AGENTES NO BANCARIOS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2" name="Picture 4" descr="BANPAIS – Banco del País">
            <a:extLst>
              <a:ext uri="{FF2B5EF4-FFF2-40B4-BE49-F238E27FC236}">
                <a16:creationId xmlns:a16="http://schemas.microsoft.com/office/drawing/2014/main" id="{A7F94716-C279-754F-ABAB-DECB55D0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808" y="664867"/>
            <a:ext cx="1900052" cy="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adio - Iconos gratis de tecnología">
            <a:extLst>
              <a:ext uri="{FF2B5EF4-FFF2-40B4-BE49-F238E27FC236}">
                <a16:creationId xmlns:a16="http://schemas.microsoft.com/office/drawing/2014/main" id="{D3AFE050-0A9C-844E-B8EC-B622294D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432" y="1325179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E3FFEE1B-0EC2-FF41-A2A4-0FAE71C3EF13}"/>
              </a:ext>
            </a:extLst>
          </p:cNvPr>
          <p:cNvSpPr txBox="1"/>
          <p:nvPr/>
        </p:nvSpPr>
        <p:spPr>
          <a:xfrm>
            <a:off x="-56446" y="2611248"/>
            <a:ext cx="3204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 los hondurenos nos encantan las cosas de volada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DC7D83F0-D1FF-3543-B694-71F7D480A5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25" y="1446990"/>
            <a:ext cx="2048815" cy="110798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5375A311-6028-434B-8447-26F0257F3F17}"/>
              </a:ext>
            </a:extLst>
          </p:cNvPr>
          <p:cNvSpPr txBox="1"/>
          <p:nvPr/>
        </p:nvSpPr>
        <p:spPr>
          <a:xfrm>
            <a:off x="2445" y="2843974"/>
            <a:ext cx="2751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https://s3.wasabisys.com/sarv-multimedia/job-video/504/50401123342110000-602-654.mp4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29B86EB-0D34-2341-B311-F95B15BAC4D6}"/>
              </a:ext>
            </a:extLst>
          </p:cNvPr>
          <p:cNvSpPr txBox="1"/>
          <p:nvPr/>
        </p:nvSpPr>
        <p:spPr>
          <a:xfrm>
            <a:off x="3627767" y="2422857"/>
            <a:ext cx="1848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Animado mas cerca de casa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170EC42-4CC1-B94E-BA0D-12622DFAED93}"/>
              </a:ext>
            </a:extLst>
          </p:cNvPr>
          <p:cNvSpPr txBox="1"/>
          <p:nvPr/>
        </p:nvSpPr>
        <p:spPr>
          <a:xfrm>
            <a:off x="3140688" y="2685769"/>
            <a:ext cx="27518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>
                <a:hlinkClick r:id="rId11"/>
              </a:rPr>
              <a:t>https://s3.us-east-2.wasabisys.com/sarv-multimedia/job-video/504/50406524055170000-1208-1238.mp4</a:t>
            </a:r>
            <a:endParaRPr lang="es-HN" sz="1000" dirty="0"/>
          </a:p>
          <a:p>
            <a:endParaRPr lang="es-HN" sz="1000" dirty="0"/>
          </a:p>
        </p:txBody>
      </p:sp>
      <p:pic>
        <p:nvPicPr>
          <p:cNvPr id="43" name="Picture 8" descr="Íconos de tv en SVG, PNG, AI para descargar">
            <a:extLst>
              <a:ext uri="{FF2B5EF4-FFF2-40B4-BE49-F238E27FC236}">
                <a16:creationId xmlns:a16="http://schemas.microsoft.com/office/drawing/2014/main" id="{8D2A5024-4D2D-8C42-BF39-6CB29657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067" y="1882041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8B0A32-85DA-2A0D-8D6C-681E62AC18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7984" y="1434667"/>
            <a:ext cx="2295415" cy="11765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65C777-EB8E-9054-27C8-1ED6F2FD9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4126" y="1279896"/>
            <a:ext cx="2109756" cy="108987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CC9A333-331B-DC79-E5F9-F7D6930BC970}"/>
              </a:ext>
            </a:extLst>
          </p:cNvPr>
          <p:cNvSpPr txBox="1"/>
          <p:nvPr/>
        </p:nvSpPr>
        <p:spPr>
          <a:xfrm>
            <a:off x="-53854" y="5134011"/>
            <a:ext cx="28081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https://s3.us-east-2.wasabisys.com/sarv-multimedia/job-audio/504/504186241300900-1649-1676.mp3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2A9314-BC84-BDF6-11AD-4519ECC2CEDF}"/>
              </a:ext>
            </a:extLst>
          </p:cNvPr>
          <p:cNvSpPr txBox="1"/>
          <p:nvPr/>
        </p:nvSpPr>
        <p:spPr>
          <a:xfrm>
            <a:off x="379917" y="4963993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</a:rPr>
              <a:t>Ahora puedes retirar efectivo</a:t>
            </a:r>
          </a:p>
        </p:txBody>
      </p:sp>
      <p:pic>
        <p:nvPicPr>
          <p:cNvPr id="12" name="P 1">
            <a:hlinkClick r:id="" action="ppaction://media"/>
            <a:extLst>
              <a:ext uri="{FF2B5EF4-FFF2-40B4-BE49-F238E27FC236}">
                <a16:creationId xmlns:a16="http://schemas.microsoft.com/office/drawing/2014/main" id="{873EB3DA-67CB-3354-083E-F4BED335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6512" y="4106679"/>
            <a:ext cx="812800" cy="8128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B6094BF-BA8A-A671-BB27-E8919A95F64D}"/>
              </a:ext>
            </a:extLst>
          </p:cNvPr>
          <p:cNvSpPr txBox="1"/>
          <p:nvPr/>
        </p:nvSpPr>
        <p:spPr>
          <a:xfrm>
            <a:off x="3079258" y="5089497"/>
            <a:ext cx="28081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https://s3.us-east-2.wasabisys.com/sarv-multimedia/job-audio/504/504295240542000-2083-2107.mp3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908BDF-974E-000A-35E0-87DDE3F7DA4E}"/>
              </a:ext>
            </a:extLst>
          </p:cNvPr>
          <p:cNvSpPr txBox="1"/>
          <p:nvPr/>
        </p:nvSpPr>
        <p:spPr>
          <a:xfrm>
            <a:off x="3513029" y="4919479"/>
            <a:ext cx="2307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</a:rPr>
              <a:t>La suerte la tienes al cobrar tus remesas</a:t>
            </a:r>
          </a:p>
        </p:txBody>
      </p:sp>
      <p:pic>
        <p:nvPicPr>
          <p:cNvPr id="18" name="B 2">
            <a:hlinkClick r:id="" action="ppaction://media"/>
            <a:extLst>
              <a:ext uri="{FF2B5EF4-FFF2-40B4-BE49-F238E27FC236}">
                <a16:creationId xmlns:a16="http://schemas.microsoft.com/office/drawing/2014/main" id="{9760BB24-D3C0-1F12-3B97-7F97CC1695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38171" y="4069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4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INSTITUCIONAL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32" y="1440135"/>
            <a:ext cx="519846" cy="5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632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5398890" y="2617471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Hazte la vida mas facil</a:t>
            </a:r>
          </a:p>
        </p:txBody>
      </p:sp>
      <p:pic>
        <p:nvPicPr>
          <p:cNvPr id="5122" name="Picture 2" descr="Grupo Financiero FICOHSA - Wikipedia, la enciclopedia libre">
            <a:extLst>
              <a:ext uri="{FF2B5EF4-FFF2-40B4-BE49-F238E27FC236}">
                <a16:creationId xmlns:a16="http://schemas.microsoft.com/office/drawing/2014/main" id="{3E49B524-DDBD-5E46-81A1-F1D036E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270" y="684051"/>
            <a:ext cx="1877430" cy="6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dio - Iconos gratis de tecnología">
            <a:extLst>
              <a:ext uri="{FF2B5EF4-FFF2-40B4-BE49-F238E27FC236}">
                <a16:creationId xmlns:a16="http://schemas.microsoft.com/office/drawing/2014/main" id="{CBC3FF4B-2E35-5B4F-87FB-657EC3B9F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738" y="210898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4B64EC3-4A19-E54F-BC4E-209911BD937B}"/>
              </a:ext>
            </a:extLst>
          </p:cNvPr>
          <p:cNvSpPr txBox="1"/>
          <p:nvPr/>
        </p:nvSpPr>
        <p:spPr>
          <a:xfrm>
            <a:off x="5030862" y="2795734"/>
            <a:ext cx="2837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https://s3.us-east-2.wasabisys.com/sarv-multimedia/job-video/504/50400924086180000-3178-3208.mp4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C56EB078-E096-C649-91E2-3EF3D9F0C87E}"/>
              </a:ext>
            </a:extLst>
          </p:cNvPr>
          <p:cNvSpPr txBox="1"/>
          <p:nvPr/>
        </p:nvSpPr>
        <p:spPr>
          <a:xfrm>
            <a:off x="1977103" y="2617471"/>
            <a:ext cx="26516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Cuando llegas lejos todos llegamos lejos 2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718010E-D2A1-6C43-8DDC-B0FED5D092F5}"/>
              </a:ext>
            </a:extLst>
          </p:cNvPr>
          <p:cNvSpPr txBox="1"/>
          <p:nvPr/>
        </p:nvSpPr>
        <p:spPr>
          <a:xfrm>
            <a:off x="2327531" y="2802447"/>
            <a:ext cx="2225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b="0" i="0" dirty="0">
                <a:effectLst/>
                <a:latin typeface="+mj-lt"/>
              </a:rPr>
              <a:t>https://s3.us-east-2.wasabisys.com/sarv-multimedia/job-video/504/50406524060150000-2524-2552.mp4</a:t>
            </a:r>
            <a:endParaRPr lang="es-HN" sz="1000" dirty="0">
              <a:latin typeface="+mj-lt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A139AFB4-A792-4444-A7F0-C18EBC2CBE36}"/>
              </a:ext>
            </a:extLst>
          </p:cNvPr>
          <p:cNvCxnSpPr>
            <a:cxnSpLocks/>
          </p:cNvCxnSpPr>
          <p:nvPr/>
        </p:nvCxnSpPr>
        <p:spPr>
          <a:xfrm>
            <a:off x="8075273" y="1440135"/>
            <a:ext cx="0" cy="498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82BF7655-79D6-6C48-9810-982755CA9656}"/>
              </a:ext>
            </a:extLst>
          </p:cNvPr>
          <p:cNvCxnSpPr>
            <a:cxnSpLocks/>
          </p:cNvCxnSpPr>
          <p:nvPr/>
        </p:nvCxnSpPr>
        <p:spPr>
          <a:xfrm>
            <a:off x="4732117" y="1423005"/>
            <a:ext cx="0" cy="498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BBFDF42-0BD9-864F-740A-EDED73CC7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028" y="1440135"/>
            <a:ext cx="1913548" cy="11458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05A12AF-FE38-EF36-A877-991BEBE4C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680" y="1423005"/>
            <a:ext cx="2068092" cy="11630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205B5E-6C5D-6E43-7D9B-FF7C4A6E8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8744" y="3585577"/>
            <a:ext cx="2244548" cy="29215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E0547DF-8C54-3D4C-54F5-B7B441D59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1028" y="3584655"/>
            <a:ext cx="2255706" cy="29215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B8C49B-DD39-4068-D5E0-BC5562C4C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5663" y="3601785"/>
            <a:ext cx="2075563" cy="28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8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INSTITUCIONAL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2" name="Picture 6" descr="Bienvenido a Multiplaza">
            <a:extLst>
              <a:ext uri="{FF2B5EF4-FFF2-40B4-BE49-F238E27FC236}">
                <a16:creationId xmlns:a16="http://schemas.microsoft.com/office/drawing/2014/main" id="{6B92790C-9D54-C543-8438-F1B3EDF8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2291525" y="682205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44" y="166107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30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adio - Iconos gratis de tecnología">
            <a:extLst>
              <a:ext uri="{FF2B5EF4-FFF2-40B4-BE49-F238E27FC236}">
                <a16:creationId xmlns:a16="http://schemas.microsoft.com/office/drawing/2014/main" id="{EE3F6FE4-59AD-E440-ADD5-EC852B11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36" y="210898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3B39D9D-FFF6-C845-9C18-B6C24F10397F}"/>
              </a:ext>
            </a:extLst>
          </p:cNvPr>
          <p:cNvSpPr txBox="1"/>
          <p:nvPr/>
        </p:nvSpPr>
        <p:spPr>
          <a:xfrm>
            <a:off x="1357129" y="2811141"/>
            <a:ext cx="27518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https://s3.us-east-2.wasabisys.com/sarv-multimedia/job-video/504/50406024064190000-3542-3570.mp4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E23BC4-18F0-3042-95C1-0BC8FF688978}"/>
              </a:ext>
            </a:extLst>
          </p:cNvPr>
          <p:cNvSpPr txBox="1"/>
          <p:nvPr/>
        </p:nvSpPr>
        <p:spPr>
          <a:xfrm>
            <a:off x="2100100" y="2617471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Esfuerzo sacrificio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6F27443-4D73-C84A-B23B-E9BBC34B5345}"/>
              </a:ext>
            </a:extLst>
          </p:cNvPr>
          <p:cNvCxnSpPr/>
          <p:nvPr/>
        </p:nvCxnSpPr>
        <p:spPr>
          <a:xfrm>
            <a:off x="6096000" y="877239"/>
            <a:ext cx="0" cy="554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DD8CB12-B103-764B-A985-E94F65695034}"/>
              </a:ext>
            </a:extLst>
          </p:cNvPr>
          <p:cNvSpPr txBox="1"/>
          <p:nvPr/>
        </p:nvSpPr>
        <p:spPr>
          <a:xfrm>
            <a:off x="7927636" y="2586019"/>
            <a:ext cx="2659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Lugar equivocado doctor y camisa a rayas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C4AB225-A7C6-8E4E-B459-20AACB95E6B6}"/>
              </a:ext>
            </a:extLst>
          </p:cNvPr>
          <p:cNvSpPr txBox="1"/>
          <p:nvPr/>
        </p:nvSpPr>
        <p:spPr>
          <a:xfrm>
            <a:off x="7843518" y="2786887"/>
            <a:ext cx="3316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https://s3.us-east-2.wasabisys.com/sarv-multimedia/job-video/504/50401124174160000-3260-3290.mp4</a:t>
            </a:r>
          </a:p>
        </p:txBody>
      </p:sp>
      <p:pic>
        <p:nvPicPr>
          <p:cNvPr id="41" name="Picture 2" descr="Davivienda Logo | Finance logo, Vector logo, Poster template">
            <a:extLst>
              <a:ext uri="{FF2B5EF4-FFF2-40B4-BE49-F238E27FC236}">
                <a16:creationId xmlns:a16="http://schemas.microsoft.com/office/drawing/2014/main" id="{BA20C930-CA3B-184D-A49E-A9FD0BC01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2078" y="694040"/>
            <a:ext cx="3375421" cy="6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Íconos de tv en SVG, PNG, AI para descargar">
            <a:extLst>
              <a:ext uri="{FF2B5EF4-FFF2-40B4-BE49-F238E27FC236}">
                <a16:creationId xmlns:a16="http://schemas.microsoft.com/office/drawing/2014/main" id="{DBBCCE15-4220-934F-9019-9C04FA34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977" y="161924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Radio - Iconos gratis de tecnología">
            <a:extLst>
              <a:ext uri="{FF2B5EF4-FFF2-40B4-BE49-F238E27FC236}">
                <a16:creationId xmlns:a16="http://schemas.microsoft.com/office/drawing/2014/main" id="{18805B9E-CE9A-2A42-A011-7F2E6603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269" y="206715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7815930-2472-82AB-7EFB-0F67A330C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690" y="1450013"/>
            <a:ext cx="2007672" cy="11360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EE0848-ACD7-AC2A-FCE6-097512918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078" y="3644416"/>
            <a:ext cx="2059222" cy="26481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674664E-C6E0-0EC7-9DFF-0119646A3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562" y="1325921"/>
            <a:ext cx="2154949" cy="11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6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INSTITUCIONAL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166107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1E8ECF-6437-AB43-BC43-83EF3D05C37A}"/>
              </a:ext>
            </a:extLst>
          </p:cNvPr>
          <p:cNvSpPr txBox="1"/>
          <p:nvPr/>
        </p:nvSpPr>
        <p:spPr>
          <a:xfrm>
            <a:off x="148001" y="2811308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https://s3.us-east-2.wasabisys.com/sarv-multimedia/job-video/504/50401124044170000-878-908.mp4</a:t>
            </a:r>
          </a:p>
        </p:txBody>
      </p:sp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3219037" y="2630371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Al igual que usted seguimos avanzando al siguiente nivel 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1303040" y="2652196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73 años</a:t>
            </a:r>
          </a:p>
        </p:txBody>
      </p:sp>
      <p:pic>
        <p:nvPicPr>
          <p:cNvPr id="23" name="Picture 6" descr="Radio - Iconos gratis de tecnología">
            <a:extLst>
              <a:ext uri="{FF2B5EF4-FFF2-40B4-BE49-F238E27FC236}">
                <a16:creationId xmlns:a16="http://schemas.microsoft.com/office/drawing/2014/main" id="{EE3F6FE4-59AD-E440-ADD5-EC852B11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93" y="210898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0D37D23-3AC3-7449-A68E-79E666F0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879" y="477484"/>
            <a:ext cx="2300288" cy="90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913CD2D-699C-2F42-881E-78347C950EB0}"/>
              </a:ext>
            </a:extLst>
          </p:cNvPr>
          <p:cNvSpPr txBox="1"/>
          <p:nvPr/>
        </p:nvSpPr>
        <p:spPr>
          <a:xfrm>
            <a:off x="3813161" y="2818835"/>
            <a:ext cx="26416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https://s3.wasabisys.com/sarv-multimedia/job-video/504/50438723266200000-3282-3312.mp4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CAE2235-0B8E-FA4E-AD77-DA7E09E2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54" y="3766840"/>
            <a:ext cx="1716738" cy="22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75E5AB-9C8E-D844-A5CA-C07DD695CE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072" y="1559390"/>
            <a:ext cx="1989662" cy="101754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4D3E5E23-0E1A-2E44-A848-CF1BA0467061}"/>
              </a:ext>
            </a:extLst>
          </p:cNvPr>
          <p:cNvSpPr txBox="1"/>
          <p:nvPr/>
        </p:nvSpPr>
        <p:spPr>
          <a:xfrm>
            <a:off x="6687848" y="2818835"/>
            <a:ext cx="2398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https://s3.wasabisys.com/sarv-multimedia/job-video/504/50438724020200000-1220-1248.mp4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772552F-6EE8-704E-860F-3F85700B4F43}"/>
              </a:ext>
            </a:extLst>
          </p:cNvPr>
          <p:cNvSpPr txBox="1"/>
          <p:nvPr/>
        </p:nvSpPr>
        <p:spPr>
          <a:xfrm>
            <a:off x="6724870" y="2617470"/>
            <a:ext cx="2085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Para usted que suena en grande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8D287D1-CDEB-6B47-B281-99C098A949AC}"/>
              </a:ext>
            </a:extLst>
          </p:cNvPr>
          <p:cNvCxnSpPr/>
          <p:nvPr/>
        </p:nvCxnSpPr>
        <p:spPr>
          <a:xfrm>
            <a:off x="3287210" y="1559390"/>
            <a:ext cx="0" cy="4429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542076DA-7116-614A-A4BE-26FC14F965F5}"/>
              </a:ext>
            </a:extLst>
          </p:cNvPr>
          <p:cNvCxnSpPr/>
          <p:nvPr/>
        </p:nvCxnSpPr>
        <p:spPr>
          <a:xfrm>
            <a:off x="9377423" y="1559390"/>
            <a:ext cx="0" cy="4429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145DAA1F-FAD3-0377-B668-41F0553A5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754" y="1559390"/>
            <a:ext cx="1980821" cy="10595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4A199C-11E3-7DC2-CD6B-713E67A8AB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9056" y="1557914"/>
            <a:ext cx="1898213" cy="10595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5C7F7A5-BC6D-86D8-C155-F8E51B6CB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3929" y="3774006"/>
            <a:ext cx="1623135" cy="22146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819775E-F105-62E6-B5A3-D95817B1EF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2777" y="3790517"/>
            <a:ext cx="1630012" cy="22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DD4C01A-D3E8-E94B-BDCF-4A93A228A433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97159C-281F-8145-82E2-263B338ADCD3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CUENTAS DE AHORRO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3B11FE3-DD6D-1040-A267-BE86EC60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927575"/>
              </p:ext>
            </p:extLst>
          </p:nvPr>
        </p:nvGraphicFramePr>
        <p:xfrm>
          <a:off x="6216472" y="677979"/>
          <a:ext cx="5891210" cy="267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4D86DDD-7744-A84D-98FC-03B92E1CB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360223"/>
              </p:ext>
            </p:extLst>
          </p:nvPr>
        </p:nvGraphicFramePr>
        <p:xfrm>
          <a:off x="204789" y="3542044"/>
          <a:ext cx="5891211" cy="28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4DA04725-B089-AD40-900C-8BD26177295C}"/>
              </a:ext>
            </a:extLst>
          </p:cNvPr>
          <p:cNvSpPr txBox="1"/>
          <p:nvPr/>
        </p:nvSpPr>
        <p:spPr>
          <a:xfrm>
            <a:off x="6096000" y="3325086"/>
            <a:ext cx="6146800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950" b="1" dirty="0">
                <a:latin typeface="Helvetica Light" panose="020B0403020202020204" pitchFamily="34" charset="0"/>
              </a:rPr>
              <a:t>Atlántida</a:t>
            </a:r>
            <a:r>
              <a:rPr lang="es-HN" sz="950" dirty="0">
                <a:latin typeface="Helvetica Light" panose="020B0403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Líder en campañas de cuentas de Ahorro con el 27% del SOI.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enero y febrero mantiene al aire la campaña “mas facil que decir que poner” que rota con una segunda versión “mas fácil que reunirte con tus amigas”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los últimos 3 meses destaca su campaña ”dile no, no, no”</a:t>
            </a:r>
            <a:endParaRPr lang="es-HN" sz="950" b="1" dirty="0">
              <a:latin typeface="Helvetica Light" panose="020B0403020202020204" pitchFamily="34" charset="0"/>
            </a:endParaRPr>
          </a:p>
          <a:p>
            <a:r>
              <a:rPr lang="es-HN" sz="950" b="1" dirty="0">
                <a:latin typeface="Helvetica Light" panose="020B0403020202020204" pitchFamily="34" charset="0"/>
              </a:rPr>
              <a:t>Banpais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Tiene el 2do. lugar en el SOI con el 23%.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su campaña “date cuenta”  promueve la apertura de cuenta, y la mantiene de abril a agosto.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BAC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Tiene el 18% de participación. Activa con 3 campañas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Eneo : Promo fin de año, febrero a mayo “pasaporte”, siempre en mayo se activa campaña institucional de ahorro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julio y simultamente con campaña insittucional se lanza “Acelera tus ahorro” junto con “cuenta Elite, mismas que se mantienen hasta agosto.</a:t>
            </a:r>
            <a:endParaRPr lang="es-HN" sz="950" b="1" dirty="0">
              <a:latin typeface="Helvetica Light" panose="020B0403020202020204" pitchFamily="34" charset="0"/>
            </a:endParaRPr>
          </a:p>
          <a:p>
            <a:r>
              <a:rPr lang="es-HN" sz="950" b="1" dirty="0">
                <a:latin typeface="Helvetica Light" panose="020B0403020202020204" pitchFamily="34" charset="0"/>
              </a:rPr>
              <a:t>Occidente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junio lanza su campaña ”pedido numero 7”, alusivo a su 73 aniversario y en donde promociona perios por apertura de cuenta (L.700)..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Ficohsa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En mayo activa su campaña de promoción “ahorrando sales ganado” alusiva a su 30 aniversario con premos al insANE </a:t>
            </a:r>
          </a:p>
          <a:p>
            <a:r>
              <a:rPr lang="es-HN" sz="950" b="1" dirty="0">
                <a:latin typeface="Helvetica Light" panose="020B0403020202020204" pitchFamily="34" charset="0"/>
              </a:rPr>
              <a:t>Azteca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950" dirty="0">
                <a:latin typeface="Helvetica Light" panose="020B0403020202020204" pitchFamily="34" charset="0"/>
              </a:rPr>
              <a:t>Realiza pequeños esfuerzos apoyando su cuenta de ahorro “guardadito”  y “ahorrando siempre ganas”, que lanzó en julio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276A64-2A66-154A-9D05-4755EC91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08256"/>
            <a:ext cx="61468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CUENTAS DE AHORRO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2" name="Picture 6" descr="Bienvenido a Multiplaza">
            <a:extLst>
              <a:ext uri="{FF2B5EF4-FFF2-40B4-BE49-F238E27FC236}">
                <a16:creationId xmlns:a16="http://schemas.microsoft.com/office/drawing/2014/main" id="{6B92790C-9D54-C543-8438-F1B3EDF83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01" b="28601"/>
          <a:stretch/>
        </p:blipFill>
        <p:spPr bwMode="auto">
          <a:xfrm>
            <a:off x="5474566" y="682205"/>
            <a:ext cx="1708914" cy="4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01" y="166107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71E8ECF-6437-AB43-BC43-83EF3D05C37A}"/>
              </a:ext>
            </a:extLst>
          </p:cNvPr>
          <p:cNvSpPr txBox="1"/>
          <p:nvPr/>
        </p:nvSpPr>
        <p:spPr>
          <a:xfrm>
            <a:off x="148001" y="2811308"/>
            <a:ext cx="3220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https://s3.us-east-2.wasabisys.com/sarv-multimedia/job-video/504/50406524165070000-1474-1502.mp4</a:t>
            </a:r>
          </a:p>
        </p:txBody>
      </p:sp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6F7084E-8FE1-5146-8747-5A2879B7AFFE}"/>
              </a:ext>
            </a:extLst>
          </p:cNvPr>
          <p:cNvSpPr txBox="1"/>
          <p:nvPr/>
        </p:nvSpPr>
        <p:spPr>
          <a:xfrm>
            <a:off x="3368233" y="2807426"/>
            <a:ext cx="272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https://s3.wasabisys.com/sarv-multimedia/job-video/504/50406023342210000-1134-1162.mp4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9F42BA-0299-EC42-B1FA-F81FBB76C7DD}"/>
              </a:ext>
            </a:extLst>
          </p:cNvPr>
          <p:cNvSpPr txBox="1"/>
          <p:nvPr/>
        </p:nvSpPr>
        <p:spPr>
          <a:xfrm>
            <a:off x="6058194" y="2803544"/>
            <a:ext cx="2727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https://s3.wasabisys.com/sarv-multimedia/job-video/504/50406124036140000-2140-2174.mp4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CE24BE6-632F-EC4E-93F9-5E8159CC3320}"/>
              </a:ext>
            </a:extLst>
          </p:cNvPr>
          <p:cNvSpPr txBox="1"/>
          <p:nvPr/>
        </p:nvSpPr>
        <p:spPr>
          <a:xfrm>
            <a:off x="9011566" y="2648046"/>
            <a:ext cx="31153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https://s3.us-east-2.wasabisys.com/sarv-multimedia/job-audio/504/504302241691500-145-175.mp3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67AD33A-87B6-5541-B014-9088FC72805D}"/>
              </a:ext>
            </a:extLst>
          </p:cNvPr>
          <p:cNvSpPr txBox="1"/>
          <p:nvPr/>
        </p:nvSpPr>
        <p:spPr>
          <a:xfrm>
            <a:off x="9195302" y="2442210"/>
            <a:ext cx="2444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Dile no no no a los gastos innecesarios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25796FC-0581-F246-86E3-8AF3EB726D5D}"/>
              </a:ext>
            </a:extLst>
          </p:cNvPr>
          <p:cNvSpPr txBox="1"/>
          <p:nvPr/>
        </p:nvSpPr>
        <p:spPr>
          <a:xfrm>
            <a:off x="6249685" y="2658970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Más facil que decidir que ponerte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3577267" y="2617605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Más facil que decidir que ponerte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462644" y="2678824"/>
            <a:ext cx="2444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Dile no no no a los gastos innecesarios</a:t>
            </a:r>
          </a:p>
        </p:txBody>
      </p:sp>
      <p:pic>
        <p:nvPicPr>
          <p:cNvPr id="23" name="Picture 6" descr="Radio - Iconos gratis de tecnología">
            <a:extLst>
              <a:ext uri="{FF2B5EF4-FFF2-40B4-BE49-F238E27FC236}">
                <a16:creationId xmlns:a16="http://schemas.microsoft.com/office/drawing/2014/main" id="{EE3F6FE4-59AD-E440-ADD5-EC852B11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93" y="210898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F3BC788F-F299-6F4C-8D77-BDD50E812B0D}"/>
              </a:ext>
            </a:extLst>
          </p:cNvPr>
          <p:cNvCxnSpPr>
            <a:cxnSpLocks/>
          </p:cNvCxnSpPr>
          <p:nvPr/>
        </p:nvCxnSpPr>
        <p:spPr>
          <a:xfrm>
            <a:off x="3248628" y="1422544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C95AC0FB-42D7-2D42-B58A-E7B3AB69B33D}"/>
              </a:ext>
            </a:extLst>
          </p:cNvPr>
          <p:cNvCxnSpPr>
            <a:cxnSpLocks/>
          </p:cNvCxnSpPr>
          <p:nvPr/>
        </p:nvCxnSpPr>
        <p:spPr>
          <a:xfrm>
            <a:off x="6054336" y="1422544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386ABA29-B435-2C4E-923C-2BD689272E90}"/>
              </a:ext>
            </a:extLst>
          </p:cNvPr>
          <p:cNvCxnSpPr>
            <a:cxnSpLocks/>
          </p:cNvCxnSpPr>
          <p:nvPr/>
        </p:nvCxnSpPr>
        <p:spPr>
          <a:xfrm>
            <a:off x="8885499" y="1422544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D102F0A-6CDB-2D70-F0F9-CFEF8538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863" y="1193859"/>
            <a:ext cx="2328361" cy="14243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32C0A42-A2FA-4091-BD5B-8E3BCAC803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2643" y="1193860"/>
            <a:ext cx="2407006" cy="14198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D86EF2-5324-0C71-5D5D-7CE6DA0B4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9942" y="1205586"/>
            <a:ext cx="2330869" cy="1408138"/>
          </a:xfrm>
          <a:prstGeom prst="rect">
            <a:avLst/>
          </a:prstGeom>
        </p:spPr>
      </p:pic>
      <p:pic>
        <p:nvPicPr>
          <p:cNvPr id="11" name="Atlantida AU 1">
            <a:hlinkClick r:id="" action="ppaction://media"/>
            <a:extLst>
              <a:ext uri="{FF2B5EF4-FFF2-40B4-BE49-F238E27FC236}">
                <a16:creationId xmlns:a16="http://schemas.microsoft.com/office/drawing/2014/main" id="{70E1294A-2CF7-A8FD-C1A9-1D2FFCF9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2451" y="1303345"/>
            <a:ext cx="812800" cy="812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7CA43E8-A47D-4D6A-0569-21B20C96EC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768" y="3465760"/>
            <a:ext cx="2124214" cy="276491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1F7BA01-0AAA-3A34-FDB2-0E55E617E9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0424" y="3428999"/>
            <a:ext cx="2153142" cy="280167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C47ED58-A5C0-024B-71C0-BC9D430A6D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85793" y="3428999"/>
            <a:ext cx="2131829" cy="276491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54457C4-B2F8-BF29-665E-AA0CA242B2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257" y="3429000"/>
            <a:ext cx="2283936" cy="29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CUENTAS DE AHORRO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122" name="Picture 2" descr="Davivienda Logo | Finance logo, Vector logo, Poster template">
            <a:extLst>
              <a:ext uri="{FF2B5EF4-FFF2-40B4-BE49-F238E27FC236}">
                <a16:creationId xmlns:a16="http://schemas.microsoft.com/office/drawing/2014/main" id="{2110A3E8-1415-274B-849A-B19645AF3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9326" y="653143"/>
            <a:ext cx="3375421" cy="61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NPAIS – Banco del País">
            <a:extLst>
              <a:ext uri="{FF2B5EF4-FFF2-40B4-BE49-F238E27FC236}">
                <a16:creationId xmlns:a16="http://schemas.microsoft.com/office/drawing/2014/main" id="{7F1E85E6-2A28-EB47-90BA-7142A51F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360" y="734734"/>
            <a:ext cx="1900052" cy="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BE08A6EB-7A03-784E-9D0C-A93DB995CBBA}"/>
              </a:ext>
            </a:extLst>
          </p:cNvPr>
          <p:cNvCxnSpPr/>
          <p:nvPr/>
        </p:nvCxnSpPr>
        <p:spPr>
          <a:xfrm>
            <a:off x="6408518" y="877239"/>
            <a:ext cx="0" cy="5547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2" descr="Servicio de entrega de prensa - Iconos gratis de web">
            <a:extLst>
              <a:ext uri="{FF2B5EF4-FFF2-40B4-BE49-F238E27FC236}">
                <a16:creationId xmlns:a16="http://schemas.microsoft.com/office/drawing/2014/main" id="{B03C60DB-D34F-2A43-8803-5AB83DBC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6743" y="3760208"/>
            <a:ext cx="152489" cy="1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A8012EF9-3AFA-494A-A5B0-6301B731CA24}"/>
              </a:ext>
            </a:extLst>
          </p:cNvPr>
          <p:cNvSpPr txBox="1"/>
          <p:nvPr/>
        </p:nvSpPr>
        <p:spPr>
          <a:xfrm>
            <a:off x="7974798" y="2478404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Date cuenta aperturar cuenta y tarjeta de debito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7C261E5-4CF6-C349-8288-4339F54F2173}"/>
              </a:ext>
            </a:extLst>
          </p:cNvPr>
          <p:cNvSpPr txBox="1"/>
          <p:nvPr/>
        </p:nvSpPr>
        <p:spPr>
          <a:xfrm>
            <a:off x="8001816" y="2667917"/>
            <a:ext cx="3758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https://s3.us-east-2.wasabisys.com/sarv-multimedia/job-video/504/50401124092190000-744-772.mp4</a:t>
            </a:r>
          </a:p>
        </p:txBody>
      </p:sp>
      <p:pic>
        <p:nvPicPr>
          <p:cNvPr id="2" name="Picture 12" descr="Servicio de entrega de prensa - Iconos gratis de web">
            <a:extLst>
              <a:ext uri="{FF2B5EF4-FFF2-40B4-BE49-F238E27FC236}">
                <a16:creationId xmlns:a16="http://schemas.microsoft.com/office/drawing/2014/main" id="{4F0A9705-D070-D60D-4CC9-08307B94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46" y="170759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DE6E67-BE3A-8204-AF3F-336746A2A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482" y="1266749"/>
            <a:ext cx="2319704" cy="3130144"/>
          </a:xfrm>
          <a:prstGeom prst="rect">
            <a:avLst/>
          </a:prstGeom>
        </p:spPr>
      </p:pic>
      <p:pic>
        <p:nvPicPr>
          <p:cNvPr id="8" name="Picture 8" descr="Íconos de tv en SVG, PNG, AI para descargar">
            <a:extLst>
              <a:ext uri="{FF2B5EF4-FFF2-40B4-BE49-F238E27FC236}">
                <a16:creationId xmlns:a16="http://schemas.microsoft.com/office/drawing/2014/main" id="{74295D79-6430-CCE7-9B8E-F7A20269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557" y="1749859"/>
            <a:ext cx="519846" cy="5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018F7E-3675-41EB-8D7B-6A22093D4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580" y="1314399"/>
            <a:ext cx="1744135" cy="118332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9F47D77-8103-22C6-A147-BA01508DC116}"/>
              </a:ext>
            </a:extLst>
          </p:cNvPr>
          <p:cNvSpPr txBox="1"/>
          <p:nvPr/>
        </p:nvSpPr>
        <p:spPr>
          <a:xfrm>
            <a:off x="7882124" y="5343546"/>
            <a:ext cx="3758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https://s3.us-east-2.wasabisys.com/sarv-multimedia/job-audio/504/504179241010800-941-971.mp3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5D3E0D-03FC-4773-2E56-E99A8511ED46}"/>
              </a:ext>
            </a:extLst>
          </p:cNvPr>
          <p:cNvSpPr txBox="1"/>
          <p:nvPr/>
        </p:nvSpPr>
        <p:spPr>
          <a:xfrm>
            <a:off x="7846060" y="5002902"/>
            <a:ext cx="2967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Date cuenta aperturar cuenta y tarjeta de debito</a:t>
            </a:r>
          </a:p>
        </p:txBody>
      </p:sp>
      <p:pic>
        <p:nvPicPr>
          <p:cNvPr id="15" name="Bais">
            <a:hlinkClick r:id="" action="ppaction://media"/>
            <a:extLst>
              <a:ext uri="{FF2B5EF4-FFF2-40B4-BE49-F238E27FC236}">
                <a16:creationId xmlns:a16="http://schemas.microsoft.com/office/drawing/2014/main" id="{EC5EE5FA-098B-D33F-2305-D67A2577E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86247" y="41116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8AB8B6-8ED6-744B-BBC8-D29B221BD561}"/>
              </a:ext>
            </a:extLst>
          </p:cNvPr>
          <p:cNvSpPr/>
          <p:nvPr/>
        </p:nvSpPr>
        <p:spPr>
          <a:xfrm>
            <a:off x="0" y="0"/>
            <a:ext cx="12192000" cy="6531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Actividad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competitiva</a:t>
            </a:r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 2024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E16C6F-6364-9242-88A5-485EB3A599B2}"/>
              </a:ext>
            </a:extLst>
          </p:cNvPr>
          <p:cNvSpPr txBox="1"/>
          <p:nvPr/>
        </p:nvSpPr>
        <p:spPr>
          <a:xfrm>
            <a:off x="7422078" y="46905"/>
            <a:ext cx="4678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 panose="020B0503030403020204" pitchFamily="34" charset="0"/>
              </a:rPr>
              <a:t>CUENTAS DE AHORRO</a:t>
            </a:r>
            <a:endParaRPr lang="en-HN" sz="3200" b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104" name="Picture 8" descr="Íconos de tv en SVG, PNG, AI para descargar">
            <a:extLst>
              <a:ext uri="{FF2B5EF4-FFF2-40B4-BE49-F238E27FC236}">
                <a16:creationId xmlns:a16="http://schemas.microsoft.com/office/drawing/2014/main" id="{71E44DF0-35D7-BF45-8B90-6D58D355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1440135"/>
            <a:ext cx="519846" cy="5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rvicio de entrega de prensa - Iconos gratis de web">
            <a:extLst>
              <a:ext uri="{FF2B5EF4-FFF2-40B4-BE49-F238E27FC236}">
                <a16:creationId xmlns:a16="http://schemas.microsoft.com/office/drawing/2014/main" id="{30B52449-9637-1B46-A84C-C2556FF0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7" y="4406113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9045041-D8B0-7D46-B6D0-6A8B03F7E64B}"/>
              </a:ext>
            </a:extLst>
          </p:cNvPr>
          <p:cNvSpPr txBox="1"/>
          <p:nvPr/>
        </p:nvSpPr>
        <p:spPr>
          <a:xfrm>
            <a:off x="3455695" y="2624266"/>
            <a:ext cx="2297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Esta navidad tus ahorros te dan mas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68528A9-C40B-9847-9756-EAA5A32E95BB}"/>
              </a:ext>
            </a:extLst>
          </p:cNvPr>
          <p:cNvSpPr txBox="1"/>
          <p:nvPr/>
        </p:nvSpPr>
        <p:spPr>
          <a:xfrm>
            <a:off x="1011126" y="2667917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Ahorrando sales ganando</a:t>
            </a:r>
          </a:p>
        </p:txBody>
      </p:sp>
      <p:pic>
        <p:nvPicPr>
          <p:cNvPr id="5122" name="Picture 2" descr="Grupo Financiero FICOHSA - Wikipedia, la enciclopedia libre">
            <a:extLst>
              <a:ext uri="{FF2B5EF4-FFF2-40B4-BE49-F238E27FC236}">
                <a16:creationId xmlns:a16="http://schemas.microsoft.com/office/drawing/2014/main" id="{3E49B524-DDBD-5E46-81A1-F1D036E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270" y="684051"/>
            <a:ext cx="1877430" cy="6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85E6A2B-FB6A-3C4E-AFEB-AF99E8740433}"/>
              </a:ext>
            </a:extLst>
          </p:cNvPr>
          <p:cNvSpPr txBox="1"/>
          <p:nvPr/>
        </p:nvSpPr>
        <p:spPr>
          <a:xfrm>
            <a:off x="3163582" y="2818021"/>
            <a:ext cx="2936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HN" sz="1000" dirty="0"/>
              <a:t>https://s3.wasabisys.com/sarv-multimedia/job-video/504/50406023321200000-3368-3398.mp4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FA4569A-E9EF-C341-8EA3-B3C8338130F5}"/>
              </a:ext>
            </a:extLst>
          </p:cNvPr>
          <p:cNvSpPr txBox="1"/>
          <p:nvPr/>
        </p:nvSpPr>
        <p:spPr>
          <a:xfrm>
            <a:off x="571983" y="2846152"/>
            <a:ext cx="2574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https://s3.us-east-2.wasabisys.com/sarv-multimedia/job-video/504/50438724136190000-3148-3176.mp4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A23E7EB-B6A7-F04F-92BA-90AFECA66365}"/>
              </a:ext>
            </a:extLst>
          </p:cNvPr>
          <p:cNvSpPr txBox="1"/>
          <p:nvPr/>
        </p:nvSpPr>
        <p:spPr>
          <a:xfrm>
            <a:off x="6595009" y="2624266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Ahorrando sales ganando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8390109-997D-D64D-897B-394F07CF94C0}"/>
              </a:ext>
            </a:extLst>
          </p:cNvPr>
          <p:cNvSpPr txBox="1"/>
          <p:nvPr/>
        </p:nvSpPr>
        <p:spPr>
          <a:xfrm>
            <a:off x="6283249" y="2786777"/>
            <a:ext cx="27617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https://s3.us-east-2.wasabisys.com/sarv-multimedia/job-audio/504/504298241441800-422-451.mp3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449F506-3F07-5848-AED7-C8CA67A00779}"/>
              </a:ext>
            </a:extLst>
          </p:cNvPr>
          <p:cNvSpPr txBox="1"/>
          <p:nvPr/>
        </p:nvSpPr>
        <p:spPr>
          <a:xfrm>
            <a:off x="9460289" y="2599931"/>
            <a:ext cx="2476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En esta navidad tus ahorros te dan mas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61CB310-411C-294C-90FF-4E088EA5B6F0}"/>
              </a:ext>
            </a:extLst>
          </p:cNvPr>
          <p:cNvSpPr txBox="1"/>
          <p:nvPr/>
        </p:nvSpPr>
        <p:spPr>
          <a:xfrm>
            <a:off x="9473904" y="2775306"/>
            <a:ext cx="26270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000" dirty="0"/>
              <a:t>https://s3.wasabisys.com/sarv-multimedia/job-audio/504/504298233201800-183-213.mp3</a:t>
            </a:r>
          </a:p>
        </p:txBody>
      </p:sp>
      <p:pic>
        <p:nvPicPr>
          <p:cNvPr id="1030" name="Picture 6" descr="Radio - Iconos gratis de tecnología">
            <a:extLst>
              <a:ext uri="{FF2B5EF4-FFF2-40B4-BE49-F238E27FC236}">
                <a16:creationId xmlns:a16="http://schemas.microsoft.com/office/drawing/2014/main" id="{CBC3FF4B-2E35-5B4F-87FB-657EC3B9F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93" y="2108987"/>
            <a:ext cx="477032" cy="4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3F0B01D-051E-CE40-B129-0783FCB96B98}"/>
              </a:ext>
            </a:extLst>
          </p:cNvPr>
          <p:cNvCxnSpPr>
            <a:cxnSpLocks/>
          </p:cNvCxnSpPr>
          <p:nvPr/>
        </p:nvCxnSpPr>
        <p:spPr>
          <a:xfrm>
            <a:off x="6096000" y="1457268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060C84C-6E6B-4949-94C8-693CB233C4AA}"/>
              </a:ext>
            </a:extLst>
          </p:cNvPr>
          <p:cNvCxnSpPr>
            <a:cxnSpLocks/>
          </p:cNvCxnSpPr>
          <p:nvPr/>
        </p:nvCxnSpPr>
        <p:spPr>
          <a:xfrm>
            <a:off x="9045040" y="1440135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FFA6F8FC-69BC-B842-8866-281C1AB7DA4C}"/>
              </a:ext>
            </a:extLst>
          </p:cNvPr>
          <p:cNvCxnSpPr>
            <a:cxnSpLocks/>
          </p:cNvCxnSpPr>
          <p:nvPr/>
        </p:nvCxnSpPr>
        <p:spPr>
          <a:xfrm>
            <a:off x="3181107" y="1457268"/>
            <a:ext cx="0" cy="4967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1047C952-96B9-CE9D-4127-FF2395F81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31" y="1440135"/>
            <a:ext cx="2160025" cy="11597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A714E9-5C1B-A223-5670-B609774CD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3066" y="1491864"/>
            <a:ext cx="2002682" cy="1136331"/>
          </a:xfrm>
          <a:prstGeom prst="rect">
            <a:avLst/>
          </a:prstGeom>
        </p:spPr>
      </p:pic>
      <p:pic>
        <p:nvPicPr>
          <p:cNvPr id="11" name="Fico">
            <a:hlinkClick r:id="" action="ppaction://media"/>
            <a:extLst>
              <a:ext uri="{FF2B5EF4-FFF2-40B4-BE49-F238E27FC236}">
                <a16:creationId xmlns:a16="http://schemas.microsoft.com/office/drawing/2014/main" id="{A577DCF1-92C5-9575-2AC8-5B3CF0E52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64120" y="1568971"/>
            <a:ext cx="812800" cy="812800"/>
          </a:xfrm>
          <a:prstGeom prst="rect">
            <a:avLst/>
          </a:prstGeom>
        </p:spPr>
      </p:pic>
      <p:pic>
        <p:nvPicPr>
          <p:cNvPr id="13" name="Fico 2">
            <a:hlinkClick r:id="" action="ppaction://media"/>
            <a:extLst>
              <a:ext uri="{FF2B5EF4-FFF2-40B4-BE49-F238E27FC236}">
                <a16:creationId xmlns:a16="http://schemas.microsoft.com/office/drawing/2014/main" id="{ED2785F2-A66B-F823-B3EB-388A12BE9E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13161" y="1528741"/>
            <a:ext cx="812800" cy="812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10F6F0-E224-B90E-F1BB-D0B6CEFBF7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5351" y="3630592"/>
            <a:ext cx="1838112" cy="25051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3DE4195-D139-054D-E3A4-A57AAEDBD7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66855" y="3554038"/>
            <a:ext cx="1914265" cy="25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2253</Words>
  <Application>Microsoft Macintosh PowerPoint</Application>
  <PresentationFormat>Panorámica</PresentationFormat>
  <Paragraphs>244</Paragraphs>
  <Slides>25</Slides>
  <Notes>4</Notes>
  <HiddenSlides>0</HiddenSlides>
  <MMClips>15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Helvetica Light</vt:lpstr>
      <vt:lpstr>Helvetica Light</vt:lpstr>
      <vt:lpstr>Myriad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112</cp:revision>
  <dcterms:created xsi:type="dcterms:W3CDTF">2024-02-17T21:00:09Z</dcterms:created>
  <dcterms:modified xsi:type="dcterms:W3CDTF">2024-10-12T06:54:58Z</dcterms:modified>
</cp:coreProperties>
</file>