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Ex1.xml" ContentType="application/vnd.ms-office.chartex+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147375803" r:id="rId2"/>
    <p:sldId id="2147472606" r:id="rId3"/>
    <p:sldId id="257" r:id="rId4"/>
    <p:sldId id="2147472608" r:id="rId5"/>
    <p:sldId id="259" r:id="rId6"/>
    <p:sldId id="2147472605" r:id="rId7"/>
    <p:sldId id="260" r:id="rId8"/>
    <p:sldId id="2147472602" r:id="rId9"/>
    <p:sldId id="2147472603" r:id="rId10"/>
    <p:sldId id="2147472604" r:id="rId11"/>
    <p:sldId id="1208" r:id="rId12"/>
    <p:sldId id="2147472609" r:id="rId13"/>
    <p:sldId id="2147472610" r:id="rId14"/>
    <p:sldId id="214737580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300F"/>
    <a:srgbClr val="00863D"/>
    <a:srgbClr val="76748F"/>
    <a:srgbClr val="00C95F"/>
    <a:srgbClr val="C7FB2C"/>
    <a:srgbClr val="EF62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48"/>
    <p:restoredTop sz="86457"/>
  </p:normalViewPr>
  <p:slideViewPr>
    <p:cSldViewPr snapToGrid="0" snapToObjects="1">
      <p:cViewPr>
        <p:scale>
          <a:sx n="237" d="100"/>
          <a:sy n="237" d="100"/>
        </p:scale>
        <p:origin x="-9664" y="-2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elia/Downloads/HISTORIAL%20DE%20SHARE%2024.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Hoja_de_c_lculo_de_Microsoft_Excel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'23 vrs.'24</c:v>
                </c:pt>
              </c:strCache>
            </c:strRef>
          </c:tx>
          <c:spPr>
            <a:solidFill>
              <a:schemeClr val="accent1"/>
            </a:solidFill>
            <a:ln>
              <a:noFill/>
            </a:ln>
            <a:effectLst/>
          </c:spPr>
          <c:invertIfNegative val="0"/>
          <c:dLbls>
            <c:dLbl>
              <c:idx val="2"/>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C00000"/>
                      </a:solidFill>
                      <a:latin typeface="+mn-lt"/>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D1B9-C045-8741-C648FD4A3811}"/>
                </c:ext>
              </c:extLst>
            </c:dLbl>
            <c:dLbl>
              <c:idx val="8"/>
              <c:tx>
                <c:rich>
                  <a:bodyPr/>
                  <a:lstStyle/>
                  <a:p>
                    <a:fld id="{30B3ECDF-1AF2-3346-A778-D1186AD217B9}" type="VALUE">
                      <a:rPr lang="en-US">
                        <a:solidFill>
                          <a:srgbClr val="C00000"/>
                        </a:solidFill>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E68-3B4D-A2F3-A17A20DF19F8}"/>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Cable</c:v>
                </c:pt>
                <c:pt idx="1">
                  <c:v>TV</c:v>
                </c:pt>
                <c:pt idx="2">
                  <c:v>Internet</c:v>
                </c:pt>
                <c:pt idx="3">
                  <c:v>Ext</c:v>
                </c:pt>
                <c:pt idx="4">
                  <c:v>Prensa digital</c:v>
                </c:pt>
                <c:pt idx="5">
                  <c:v>Radio</c:v>
                </c:pt>
                <c:pt idx="6">
                  <c:v>Cine</c:v>
                </c:pt>
                <c:pt idx="7">
                  <c:v>Revista</c:v>
                </c:pt>
                <c:pt idx="8">
                  <c:v>Prensa  </c:v>
                </c:pt>
              </c:strCache>
            </c:strRef>
          </c:cat>
          <c:val>
            <c:numRef>
              <c:f>Hoja1!$B$2:$B$10</c:f>
              <c:numCache>
                <c:formatCode>0%</c:formatCode>
                <c:ptCount val="9"/>
                <c:pt idx="0">
                  <c:v>0.04</c:v>
                </c:pt>
                <c:pt idx="1">
                  <c:v>0.14000000000000001</c:v>
                </c:pt>
                <c:pt idx="2">
                  <c:v>-0.04</c:v>
                </c:pt>
                <c:pt idx="3">
                  <c:v>0.08</c:v>
                </c:pt>
                <c:pt idx="4">
                  <c:v>7.0000000000000007E-2</c:v>
                </c:pt>
                <c:pt idx="5">
                  <c:v>0.05</c:v>
                </c:pt>
                <c:pt idx="6">
                  <c:v>7.0000000000000007E-2</c:v>
                </c:pt>
                <c:pt idx="7">
                  <c:v>0.12</c:v>
                </c:pt>
                <c:pt idx="8">
                  <c:v>-0.39</c:v>
                </c:pt>
              </c:numCache>
            </c:numRef>
          </c:val>
          <c:extLst>
            <c:ext xmlns:c16="http://schemas.microsoft.com/office/drawing/2014/chart" uri="{C3380CC4-5D6E-409C-BE32-E72D297353CC}">
              <c16:uniqueId val="{00000000-9E68-3B4D-A2F3-A17A20DF19F8}"/>
            </c:ext>
          </c:extLst>
        </c:ser>
        <c:dLbls>
          <c:dLblPos val="ctr"/>
          <c:showLegendKey val="0"/>
          <c:showVal val="1"/>
          <c:showCatName val="0"/>
          <c:showSerName val="0"/>
          <c:showPercent val="0"/>
          <c:showBubbleSize val="0"/>
        </c:dLbls>
        <c:gapWidth val="219"/>
        <c:overlap val="-27"/>
        <c:axId val="1613996000"/>
        <c:axId val="1613989264"/>
      </c:barChart>
      <c:catAx>
        <c:axId val="1613996000"/>
        <c:scaling>
          <c:orientation val="minMax"/>
        </c:scaling>
        <c:delete val="1"/>
        <c:axPos val="b"/>
        <c:numFmt formatCode="General" sourceLinked="1"/>
        <c:majorTickMark val="none"/>
        <c:minorTickMark val="none"/>
        <c:tickLblPos val="nextTo"/>
        <c:crossAx val="1613989264"/>
        <c:crosses val="autoZero"/>
        <c:auto val="1"/>
        <c:lblAlgn val="ctr"/>
        <c:lblOffset val="100"/>
        <c:noMultiLvlLbl val="0"/>
      </c:catAx>
      <c:valAx>
        <c:axId val="1613989264"/>
        <c:scaling>
          <c:orientation val="minMax"/>
        </c:scaling>
        <c:delete val="1"/>
        <c:axPos val="l"/>
        <c:numFmt formatCode="0%" sourceLinked="1"/>
        <c:majorTickMark val="none"/>
        <c:minorTickMark val="none"/>
        <c:tickLblPos val="nextTo"/>
        <c:crossAx val="161399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01910024163885E-2"/>
          <c:y val="5.0519529020711641E-2"/>
          <c:w val="0.80339617995167223"/>
          <c:h val="0.65344835669745427"/>
        </c:manualLayout>
      </c:layout>
      <c:barChart>
        <c:barDir val="col"/>
        <c:grouping val="clustered"/>
        <c:varyColors val="0"/>
        <c:ser>
          <c:idx val="0"/>
          <c:order val="0"/>
          <c:tx>
            <c:strRef>
              <c:f>Hoja1!$B$1</c:f>
              <c:strCache>
                <c:ptCount val="1"/>
                <c:pt idx="0">
                  <c:v>Consumo</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XY</c:v>
                </c:pt>
                <c:pt idx="1">
                  <c:v>HRN</c:v>
                </c:pt>
                <c:pt idx="2">
                  <c:v>W107</c:v>
                </c:pt>
                <c:pt idx="3">
                  <c:v>Power</c:v>
                </c:pt>
                <c:pt idx="4">
                  <c:v>HCH</c:v>
                </c:pt>
                <c:pt idx="5">
                  <c:v>La Catracha</c:v>
                </c:pt>
                <c:pt idx="6">
                  <c:v>Top Music</c:v>
                </c:pt>
                <c:pt idx="7">
                  <c:v>Radio Globo</c:v>
                </c:pt>
                <c:pt idx="8">
                  <c:v>Musiqeura</c:v>
                </c:pt>
                <c:pt idx="9">
                  <c:v>FM94.1</c:v>
                </c:pt>
                <c:pt idx="10">
                  <c:v>Love FM</c:v>
                </c:pt>
                <c:pt idx="11">
                  <c:v>Sauve</c:v>
                </c:pt>
                <c:pt idx="12">
                  <c:v>Exa</c:v>
                </c:pt>
                <c:pt idx="13">
                  <c:v>Moderna</c:v>
                </c:pt>
                <c:pt idx="14">
                  <c:v>Satelite</c:v>
                </c:pt>
              </c:strCache>
            </c:strRef>
          </c:cat>
          <c:val>
            <c:numRef>
              <c:f>Hoja1!$B$2:$B$16</c:f>
              <c:numCache>
                <c:formatCode>_(* #,##0.00_);_(* \(#,##0.00\);_(* "-"??_);_(@_)</c:formatCode>
                <c:ptCount val="15"/>
                <c:pt idx="0">
                  <c:v>12.24</c:v>
                </c:pt>
                <c:pt idx="1">
                  <c:v>10.67</c:v>
                </c:pt>
                <c:pt idx="2">
                  <c:v>8.6199999999999992</c:v>
                </c:pt>
                <c:pt idx="3">
                  <c:v>6.41</c:v>
                </c:pt>
                <c:pt idx="4">
                  <c:v>6.08</c:v>
                </c:pt>
                <c:pt idx="5">
                  <c:v>4.83</c:v>
                </c:pt>
                <c:pt idx="6">
                  <c:v>4.0199999999999996</c:v>
                </c:pt>
                <c:pt idx="7">
                  <c:v>4.01</c:v>
                </c:pt>
                <c:pt idx="8">
                  <c:v>3.67</c:v>
                </c:pt>
                <c:pt idx="9">
                  <c:v>3.23</c:v>
                </c:pt>
                <c:pt idx="10">
                  <c:v>2.99</c:v>
                </c:pt>
                <c:pt idx="11">
                  <c:v>2.67</c:v>
                </c:pt>
                <c:pt idx="12">
                  <c:v>2.59</c:v>
                </c:pt>
                <c:pt idx="13">
                  <c:v>2.48</c:v>
                </c:pt>
                <c:pt idx="14">
                  <c:v>2.2999999999999998</c:v>
                </c:pt>
              </c:numCache>
            </c:numRef>
          </c:val>
          <c:extLst>
            <c:ext xmlns:c16="http://schemas.microsoft.com/office/drawing/2014/chart" uri="{C3380CC4-5D6E-409C-BE32-E72D297353CC}">
              <c16:uniqueId val="{00000000-8A62-C34E-A2A0-10533DC56A83}"/>
            </c:ext>
          </c:extLst>
        </c:ser>
        <c:dLbls>
          <c:showLegendKey val="0"/>
          <c:showVal val="0"/>
          <c:showCatName val="0"/>
          <c:showSerName val="0"/>
          <c:showPercent val="0"/>
          <c:showBubbleSize val="0"/>
        </c:dLbls>
        <c:gapWidth val="28"/>
        <c:overlap val="-27"/>
        <c:axId val="1915506159"/>
        <c:axId val="1915359615"/>
      </c:barChart>
      <c:lineChart>
        <c:grouping val="standard"/>
        <c:varyColors val="0"/>
        <c:ser>
          <c:idx val="1"/>
          <c:order val="1"/>
          <c:tx>
            <c:strRef>
              <c:f>Hoja1!$C$1</c:f>
              <c:strCache>
                <c:ptCount val="1"/>
                <c:pt idx="0">
                  <c:v>Afinidad</c:v>
                </c:pt>
              </c:strCache>
            </c:strRef>
          </c:tx>
          <c:spPr>
            <a:ln w="28575" cap="rnd">
              <a:solidFill>
                <a:schemeClr val="tx1"/>
              </a:solidFill>
              <a:round/>
            </a:ln>
            <a:effectLst/>
          </c:spPr>
          <c:marker>
            <c:symbol val="none"/>
          </c:marker>
          <c:cat>
            <c:strRef>
              <c:f>Hoja1!$A$2:$A$16</c:f>
              <c:strCache>
                <c:ptCount val="15"/>
                <c:pt idx="0">
                  <c:v>XY</c:v>
                </c:pt>
                <c:pt idx="1">
                  <c:v>HRN</c:v>
                </c:pt>
                <c:pt idx="2">
                  <c:v>W107</c:v>
                </c:pt>
                <c:pt idx="3">
                  <c:v>Power</c:v>
                </c:pt>
                <c:pt idx="4">
                  <c:v>HCH</c:v>
                </c:pt>
                <c:pt idx="5">
                  <c:v>La Catracha</c:v>
                </c:pt>
                <c:pt idx="6">
                  <c:v>Top Music</c:v>
                </c:pt>
                <c:pt idx="7">
                  <c:v>Radio Globo</c:v>
                </c:pt>
                <c:pt idx="8">
                  <c:v>Musiqeura</c:v>
                </c:pt>
                <c:pt idx="9">
                  <c:v>FM94.1</c:v>
                </c:pt>
                <c:pt idx="10">
                  <c:v>Love FM</c:v>
                </c:pt>
                <c:pt idx="11">
                  <c:v>Sauve</c:v>
                </c:pt>
                <c:pt idx="12">
                  <c:v>Exa</c:v>
                </c:pt>
                <c:pt idx="13">
                  <c:v>Moderna</c:v>
                </c:pt>
                <c:pt idx="14">
                  <c:v>Satelite</c:v>
                </c:pt>
              </c:strCache>
            </c:strRef>
          </c:cat>
          <c:val>
            <c:numRef>
              <c:f>Hoja1!$C$2:$C$16</c:f>
              <c:numCache>
                <c:formatCode>_-* #,##0.0_-;\-* #,##0.0_-;_-* "-"??_-;_-@_-</c:formatCode>
                <c:ptCount val="15"/>
                <c:pt idx="0">
                  <c:v>97.65</c:v>
                </c:pt>
                <c:pt idx="1">
                  <c:v>98.92</c:v>
                </c:pt>
                <c:pt idx="2">
                  <c:v>93.16</c:v>
                </c:pt>
                <c:pt idx="3">
                  <c:v>101.89</c:v>
                </c:pt>
                <c:pt idx="4">
                  <c:v>79.64</c:v>
                </c:pt>
                <c:pt idx="5">
                  <c:v>98.92</c:v>
                </c:pt>
                <c:pt idx="6">
                  <c:v>107.12</c:v>
                </c:pt>
                <c:pt idx="7">
                  <c:v>96.52</c:v>
                </c:pt>
                <c:pt idx="8">
                  <c:v>97.79</c:v>
                </c:pt>
                <c:pt idx="9">
                  <c:v>98.73</c:v>
                </c:pt>
                <c:pt idx="10">
                  <c:v>109.04</c:v>
                </c:pt>
                <c:pt idx="11">
                  <c:v>106.51</c:v>
                </c:pt>
                <c:pt idx="12">
                  <c:v>107.74</c:v>
                </c:pt>
                <c:pt idx="13">
                  <c:v>103.3</c:v>
                </c:pt>
                <c:pt idx="14">
                  <c:v>107.31</c:v>
                </c:pt>
              </c:numCache>
            </c:numRef>
          </c:val>
          <c:smooth val="0"/>
          <c:extLst>
            <c:ext xmlns:c16="http://schemas.microsoft.com/office/drawing/2014/chart" uri="{C3380CC4-5D6E-409C-BE32-E72D297353CC}">
              <c16:uniqueId val="{00000001-8A62-C34E-A2A0-10533DC56A83}"/>
            </c:ext>
          </c:extLst>
        </c:ser>
        <c:dLbls>
          <c:showLegendKey val="0"/>
          <c:showVal val="0"/>
          <c:showCatName val="0"/>
          <c:showSerName val="0"/>
          <c:showPercent val="0"/>
          <c:showBubbleSize val="0"/>
        </c:dLbls>
        <c:dropLines>
          <c:spPr>
            <a:ln w="9525" cap="flat" cmpd="sng" algn="ctr">
              <a:solidFill>
                <a:schemeClr val="tx2">
                  <a:lumMod val="25000"/>
                  <a:lumOff val="75000"/>
                </a:schemeClr>
              </a:solidFill>
              <a:round/>
            </a:ln>
            <a:effectLst/>
          </c:spPr>
        </c:dropLines>
        <c:marker val="1"/>
        <c:smooth val="0"/>
        <c:axId val="1916409887"/>
        <c:axId val="1916239903"/>
      </c:lineChart>
      <c:catAx>
        <c:axId val="1915506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crossAx val="1915359615"/>
        <c:crosses val="autoZero"/>
        <c:auto val="1"/>
        <c:lblAlgn val="ctr"/>
        <c:lblOffset val="100"/>
        <c:noMultiLvlLbl val="0"/>
      </c:catAx>
      <c:valAx>
        <c:axId val="1915359615"/>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915506159"/>
        <c:crosses val="autoZero"/>
        <c:crossBetween val="between"/>
      </c:valAx>
      <c:valAx>
        <c:axId val="1916239903"/>
        <c:scaling>
          <c:orientation val="minMax"/>
        </c:scaling>
        <c:delete val="0"/>
        <c:axPos val="r"/>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916409887"/>
        <c:crosses val="max"/>
        <c:crossBetween val="between"/>
      </c:valAx>
      <c:catAx>
        <c:axId val="1916409887"/>
        <c:scaling>
          <c:orientation val="minMax"/>
        </c:scaling>
        <c:delete val="1"/>
        <c:axPos val="b"/>
        <c:numFmt formatCode="General" sourceLinked="1"/>
        <c:majorTickMark val="out"/>
        <c:minorTickMark val="none"/>
        <c:tickLblPos val="nextTo"/>
        <c:crossAx val="1916239903"/>
        <c:crosses val="autoZero"/>
        <c:auto val="1"/>
        <c:lblAlgn val="ctr"/>
        <c:lblOffset val="100"/>
        <c:noMultiLvlLbl val="0"/>
      </c:catAx>
      <c:spPr>
        <a:solidFill>
          <a:schemeClr val="tx2">
            <a:lumMod val="10000"/>
            <a:lumOff val="90000"/>
          </a:schemeClr>
        </a:solidFill>
        <a:ln>
          <a:noFill/>
        </a:ln>
        <a:effectLst/>
      </c:spPr>
    </c:plotArea>
    <c:legend>
      <c:legendPos val="b"/>
      <c:layout>
        <c:manualLayout>
          <c:xMode val="edge"/>
          <c:yMode val="edge"/>
          <c:x val="0.34257583919474244"/>
          <c:y val="0.89514130833687666"/>
          <c:w val="0.29197467290584961"/>
          <c:h val="8.610327568106382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Consumo</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Exa</c:v>
                </c:pt>
                <c:pt idx="1">
                  <c:v>W105</c:v>
                </c:pt>
                <c:pt idx="2">
                  <c:v>Power FM</c:v>
                </c:pt>
                <c:pt idx="3">
                  <c:v>St. Mass</c:v>
                </c:pt>
                <c:pt idx="4">
                  <c:v>Musuqiera</c:v>
                </c:pt>
                <c:pt idx="5">
                  <c:v>Fama</c:v>
                </c:pt>
                <c:pt idx="6">
                  <c:v>HRN</c:v>
                </c:pt>
                <c:pt idx="7">
                  <c:v>Super 100</c:v>
                </c:pt>
                <c:pt idx="8">
                  <c:v>Activa</c:v>
                </c:pt>
                <c:pt idx="9">
                  <c:v>XY</c:v>
                </c:pt>
                <c:pt idx="10">
                  <c:v>Clase</c:v>
                </c:pt>
                <c:pt idx="11">
                  <c:v>Vox</c:v>
                </c:pt>
                <c:pt idx="12">
                  <c:v>Suave</c:v>
                </c:pt>
                <c:pt idx="13">
                  <c:v>HCH</c:v>
                </c:pt>
                <c:pt idx="14">
                  <c:v>St.Sula</c:v>
                </c:pt>
              </c:strCache>
            </c:strRef>
          </c:cat>
          <c:val>
            <c:numRef>
              <c:f>Hoja1!$B$2:$B$16</c:f>
              <c:numCache>
                <c:formatCode>_(* #,##0.00_);_(* \(#,##0.00\);_(* "-"??_);_(@_)</c:formatCode>
                <c:ptCount val="15"/>
                <c:pt idx="0">
                  <c:v>18.48</c:v>
                </c:pt>
                <c:pt idx="1">
                  <c:v>13.99</c:v>
                </c:pt>
                <c:pt idx="2">
                  <c:v>12.51</c:v>
                </c:pt>
                <c:pt idx="3">
                  <c:v>12.21</c:v>
                </c:pt>
                <c:pt idx="4">
                  <c:v>9.06</c:v>
                </c:pt>
                <c:pt idx="5">
                  <c:v>7.65</c:v>
                </c:pt>
                <c:pt idx="6">
                  <c:v>5.92</c:v>
                </c:pt>
                <c:pt idx="7">
                  <c:v>5.76</c:v>
                </c:pt>
                <c:pt idx="8">
                  <c:v>5.07</c:v>
                </c:pt>
                <c:pt idx="9">
                  <c:v>3.85</c:v>
                </c:pt>
                <c:pt idx="10">
                  <c:v>3.62</c:v>
                </c:pt>
                <c:pt idx="11">
                  <c:v>3.2</c:v>
                </c:pt>
                <c:pt idx="12">
                  <c:v>2.81</c:v>
                </c:pt>
                <c:pt idx="13">
                  <c:v>2.58</c:v>
                </c:pt>
                <c:pt idx="14">
                  <c:v>2.35</c:v>
                </c:pt>
              </c:numCache>
            </c:numRef>
          </c:val>
          <c:extLst>
            <c:ext xmlns:c16="http://schemas.microsoft.com/office/drawing/2014/chart" uri="{C3380CC4-5D6E-409C-BE32-E72D297353CC}">
              <c16:uniqueId val="{00000000-E4F7-F64A-8F2C-C49CAECB0F37}"/>
            </c:ext>
          </c:extLst>
        </c:ser>
        <c:dLbls>
          <c:showLegendKey val="0"/>
          <c:showVal val="0"/>
          <c:showCatName val="0"/>
          <c:showSerName val="0"/>
          <c:showPercent val="0"/>
          <c:showBubbleSize val="0"/>
        </c:dLbls>
        <c:gapWidth val="28"/>
        <c:overlap val="-27"/>
        <c:axId val="1915506159"/>
        <c:axId val="1915359615"/>
      </c:barChart>
      <c:lineChart>
        <c:grouping val="standard"/>
        <c:varyColors val="0"/>
        <c:ser>
          <c:idx val="1"/>
          <c:order val="1"/>
          <c:tx>
            <c:strRef>
              <c:f>Hoja1!$C$1</c:f>
              <c:strCache>
                <c:ptCount val="1"/>
                <c:pt idx="0">
                  <c:v>Afinidad</c:v>
                </c:pt>
              </c:strCache>
            </c:strRef>
          </c:tx>
          <c:spPr>
            <a:ln w="28575" cap="rnd">
              <a:solidFill>
                <a:schemeClr val="tx1"/>
              </a:solidFill>
              <a:round/>
            </a:ln>
            <a:effectLst/>
          </c:spPr>
          <c:marker>
            <c:symbol val="none"/>
          </c:marker>
          <c:cat>
            <c:strRef>
              <c:f>Hoja1!$A$2:$A$16</c:f>
              <c:strCache>
                <c:ptCount val="15"/>
                <c:pt idx="0">
                  <c:v>Exa</c:v>
                </c:pt>
                <c:pt idx="1">
                  <c:v>W105</c:v>
                </c:pt>
                <c:pt idx="2">
                  <c:v>Power FM</c:v>
                </c:pt>
                <c:pt idx="3">
                  <c:v>St. Mass</c:v>
                </c:pt>
                <c:pt idx="4">
                  <c:v>Musuqiera</c:v>
                </c:pt>
                <c:pt idx="5">
                  <c:v>Fama</c:v>
                </c:pt>
                <c:pt idx="6">
                  <c:v>HRN</c:v>
                </c:pt>
                <c:pt idx="7">
                  <c:v>Super 100</c:v>
                </c:pt>
                <c:pt idx="8">
                  <c:v>Activa</c:v>
                </c:pt>
                <c:pt idx="9">
                  <c:v>XY</c:v>
                </c:pt>
                <c:pt idx="10">
                  <c:v>Clase</c:v>
                </c:pt>
                <c:pt idx="11">
                  <c:v>Vox</c:v>
                </c:pt>
                <c:pt idx="12">
                  <c:v>Suave</c:v>
                </c:pt>
                <c:pt idx="13">
                  <c:v>HCH</c:v>
                </c:pt>
                <c:pt idx="14">
                  <c:v>St.Sula</c:v>
                </c:pt>
              </c:strCache>
            </c:strRef>
          </c:cat>
          <c:val>
            <c:numRef>
              <c:f>Hoja1!$C$2:$C$16</c:f>
              <c:numCache>
                <c:formatCode>_-* #,##0.0_-;\-* #,##0.0_-;_-* "-"??_-;_-@_-</c:formatCode>
                <c:ptCount val="15"/>
                <c:pt idx="0">
                  <c:v>97.48</c:v>
                </c:pt>
                <c:pt idx="1">
                  <c:v>106.82</c:v>
                </c:pt>
                <c:pt idx="2">
                  <c:v>95.03</c:v>
                </c:pt>
                <c:pt idx="3">
                  <c:v>97.9</c:v>
                </c:pt>
                <c:pt idx="4">
                  <c:v>100.45</c:v>
                </c:pt>
                <c:pt idx="5">
                  <c:v>93.77</c:v>
                </c:pt>
                <c:pt idx="6">
                  <c:v>88.85</c:v>
                </c:pt>
                <c:pt idx="7">
                  <c:v>95.56</c:v>
                </c:pt>
                <c:pt idx="8">
                  <c:v>113.15</c:v>
                </c:pt>
                <c:pt idx="9">
                  <c:v>96.48</c:v>
                </c:pt>
                <c:pt idx="10">
                  <c:v>90.71</c:v>
                </c:pt>
                <c:pt idx="11">
                  <c:v>107.24</c:v>
                </c:pt>
                <c:pt idx="12">
                  <c:v>116.06</c:v>
                </c:pt>
                <c:pt idx="13">
                  <c:v>71.569999999999993</c:v>
                </c:pt>
                <c:pt idx="14">
                  <c:v>126.53</c:v>
                </c:pt>
              </c:numCache>
            </c:numRef>
          </c:val>
          <c:smooth val="0"/>
          <c:extLst>
            <c:ext xmlns:c16="http://schemas.microsoft.com/office/drawing/2014/chart" uri="{C3380CC4-5D6E-409C-BE32-E72D297353CC}">
              <c16:uniqueId val="{00000001-E4F7-F64A-8F2C-C49CAECB0F37}"/>
            </c:ext>
          </c:extLst>
        </c:ser>
        <c:dLbls>
          <c:showLegendKey val="0"/>
          <c:showVal val="0"/>
          <c:showCatName val="0"/>
          <c:showSerName val="0"/>
          <c:showPercent val="0"/>
          <c:showBubbleSize val="0"/>
        </c:dLbls>
        <c:dropLines>
          <c:spPr>
            <a:ln w="9525" cap="flat" cmpd="sng" algn="ctr">
              <a:solidFill>
                <a:schemeClr val="tx2">
                  <a:lumMod val="25000"/>
                  <a:lumOff val="75000"/>
                </a:schemeClr>
              </a:solidFill>
              <a:round/>
            </a:ln>
            <a:effectLst/>
          </c:spPr>
        </c:dropLines>
        <c:marker val="1"/>
        <c:smooth val="0"/>
        <c:axId val="1916409887"/>
        <c:axId val="1916239903"/>
      </c:lineChart>
      <c:catAx>
        <c:axId val="1915506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crossAx val="1915359615"/>
        <c:crosses val="autoZero"/>
        <c:auto val="1"/>
        <c:lblAlgn val="ctr"/>
        <c:lblOffset val="100"/>
        <c:noMultiLvlLbl val="0"/>
      </c:catAx>
      <c:valAx>
        <c:axId val="1915359615"/>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915506159"/>
        <c:crosses val="autoZero"/>
        <c:crossBetween val="between"/>
      </c:valAx>
      <c:valAx>
        <c:axId val="1916239903"/>
        <c:scaling>
          <c:orientation val="minMax"/>
        </c:scaling>
        <c:delete val="0"/>
        <c:axPos val="r"/>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916409887"/>
        <c:crosses val="max"/>
        <c:crossBetween val="between"/>
      </c:valAx>
      <c:catAx>
        <c:axId val="1916409887"/>
        <c:scaling>
          <c:orientation val="minMax"/>
        </c:scaling>
        <c:delete val="1"/>
        <c:axPos val="b"/>
        <c:numFmt formatCode="General" sourceLinked="1"/>
        <c:majorTickMark val="out"/>
        <c:minorTickMark val="none"/>
        <c:tickLblPos val="nextTo"/>
        <c:crossAx val="1916239903"/>
        <c:crosses val="autoZero"/>
        <c:auto val="1"/>
        <c:lblAlgn val="ctr"/>
        <c:lblOffset val="100"/>
        <c:noMultiLvlLbl val="0"/>
      </c:catAx>
      <c:spPr>
        <a:solidFill>
          <a:schemeClr val="tx2">
            <a:lumMod val="10000"/>
            <a:lumOff val="9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EH</c:v>
                </c:pt>
                <c:pt idx="1">
                  <c:v>LT</c:v>
                </c:pt>
                <c:pt idx="2">
                  <c:v>LP</c:v>
                </c:pt>
                <c:pt idx="3">
                  <c:v>EP</c:v>
                </c:pt>
              </c:strCache>
            </c:strRef>
          </c:cat>
          <c:val>
            <c:numRef>
              <c:f>Hoja1!$B$2:$B$5</c:f>
              <c:numCache>
                <c:formatCode>_-* #,##0.0_-;\-* #,##0.0_-;_-* "-"??_-;_-@_-</c:formatCode>
                <c:ptCount val="4"/>
                <c:pt idx="0">
                  <c:v>5.0599999999999996</c:v>
                </c:pt>
                <c:pt idx="1">
                  <c:v>2.79</c:v>
                </c:pt>
                <c:pt idx="2">
                  <c:v>2.1</c:v>
                </c:pt>
                <c:pt idx="3">
                  <c:v>1.33</c:v>
                </c:pt>
              </c:numCache>
            </c:numRef>
          </c:val>
          <c:extLst>
            <c:ext xmlns:c16="http://schemas.microsoft.com/office/drawing/2014/chart" uri="{C3380CC4-5D6E-409C-BE32-E72D297353CC}">
              <c16:uniqueId val="{00000000-113E-0040-B5D8-306CA9207280}"/>
            </c:ext>
          </c:extLst>
        </c:ser>
        <c:dLbls>
          <c:showLegendKey val="0"/>
          <c:showVal val="0"/>
          <c:showCatName val="0"/>
          <c:showSerName val="0"/>
          <c:showPercent val="0"/>
          <c:showBubbleSize val="0"/>
        </c:dLbls>
        <c:gapWidth val="17"/>
        <c:overlap val="-27"/>
        <c:axId val="1578589568"/>
        <c:axId val="1552818704"/>
      </c:barChart>
      <c:catAx>
        <c:axId val="157858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552818704"/>
        <c:crosses val="autoZero"/>
        <c:auto val="1"/>
        <c:lblAlgn val="ctr"/>
        <c:lblOffset val="100"/>
        <c:noMultiLvlLbl val="0"/>
      </c:catAx>
      <c:valAx>
        <c:axId val="1552818704"/>
        <c:scaling>
          <c:orientation val="minMax"/>
        </c:scaling>
        <c:delete val="1"/>
        <c:axPos val="l"/>
        <c:numFmt formatCode="_-* #,##0.0_-;\-* #,##0.0_-;_-* &quot;-&quot;??_-;_-@_-" sourceLinked="1"/>
        <c:majorTickMark val="none"/>
        <c:minorTickMark val="none"/>
        <c:tickLblPos val="nextTo"/>
        <c:crossAx val="1578589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Consumo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LP</c:v>
                </c:pt>
                <c:pt idx="1">
                  <c:v>EP</c:v>
                </c:pt>
                <c:pt idx="2">
                  <c:v>LT</c:v>
                </c:pt>
                <c:pt idx="3">
                  <c:v>EH</c:v>
                </c:pt>
              </c:strCache>
            </c:strRef>
          </c:cat>
          <c:val>
            <c:numRef>
              <c:f>Sheet1!$B$2:$B$5</c:f>
              <c:numCache>
                <c:formatCode>0%</c:formatCode>
                <c:ptCount val="4"/>
                <c:pt idx="0">
                  <c:v>0.1079</c:v>
                </c:pt>
                <c:pt idx="1">
                  <c:v>1.5900000000000001E-2</c:v>
                </c:pt>
                <c:pt idx="2">
                  <c:v>1.54E-2</c:v>
                </c:pt>
                <c:pt idx="3">
                  <c:v>7.4999999999999997E-3</c:v>
                </c:pt>
              </c:numCache>
            </c:numRef>
          </c:val>
          <c:extLst>
            <c:ext xmlns:c16="http://schemas.microsoft.com/office/drawing/2014/chart" uri="{C3380CC4-5D6E-409C-BE32-E72D297353CC}">
              <c16:uniqueId val="{00000000-7C38-1A48-8BE2-72A7B78AF446}"/>
            </c:ext>
          </c:extLst>
        </c:ser>
        <c:dLbls>
          <c:showLegendKey val="0"/>
          <c:showVal val="0"/>
          <c:showCatName val="0"/>
          <c:showSerName val="0"/>
          <c:showPercent val="0"/>
          <c:showBubbleSize val="0"/>
        </c:dLbls>
        <c:gapWidth val="14"/>
        <c:overlap val="-27"/>
        <c:axId val="1862241055"/>
        <c:axId val="1862158271"/>
      </c:barChart>
      <c:catAx>
        <c:axId val="1862241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862158271"/>
        <c:crosses val="autoZero"/>
        <c:auto val="1"/>
        <c:lblAlgn val="ctr"/>
        <c:lblOffset val="100"/>
        <c:noMultiLvlLbl val="0"/>
      </c:catAx>
      <c:valAx>
        <c:axId val="1862158271"/>
        <c:scaling>
          <c:orientation val="minMax"/>
        </c:scaling>
        <c:delete val="1"/>
        <c:axPos val="l"/>
        <c:numFmt formatCode="0%" sourceLinked="1"/>
        <c:majorTickMark val="none"/>
        <c:minorTickMark val="none"/>
        <c:tickLblPos val="nextTo"/>
        <c:crossAx val="1862241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2023</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Cable</c:v>
                </c:pt>
                <c:pt idx="1">
                  <c:v>TV</c:v>
                </c:pt>
                <c:pt idx="2">
                  <c:v>Internet</c:v>
                </c:pt>
                <c:pt idx="3">
                  <c:v>Ext</c:v>
                </c:pt>
                <c:pt idx="4">
                  <c:v>Prensa digital</c:v>
                </c:pt>
                <c:pt idx="5">
                  <c:v>Radio</c:v>
                </c:pt>
                <c:pt idx="6">
                  <c:v>Cine</c:v>
                </c:pt>
                <c:pt idx="7">
                  <c:v>Revista</c:v>
                </c:pt>
                <c:pt idx="8">
                  <c:v>Prensa  </c:v>
                </c:pt>
              </c:strCache>
            </c:strRef>
          </c:cat>
          <c:val>
            <c:numRef>
              <c:f>Hoja1!$B$2:$B$10</c:f>
              <c:numCache>
                <c:formatCode>_-* #,##0_-;\-* #,##0_-;_-* "-"??_-;_-@_-</c:formatCode>
                <c:ptCount val="9"/>
                <c:pt idx="0">
                  <c:v>83.18</c:v>
                </c:pt>
                <c:pt idx="1">
                  <c:v>74.42</c:v>
                </c:pt>
                <c:pt idx="2">
                  <c:v>75.66</c:v>
                </c:pt>
                <c:pt idx="3">
                  <c:v>61.24</c:v>
                </c:pt>
                <c:pt idx="4">
                  <c:v>61.86</c:v>
                </c:pt>
                <c:pt idx="5">
                  <c:v>62.09</c:v>
                </c:pt>
                <c:pt idx="6">
                  <c:v>45.14</c:v>
                </c:pt>
                <c:pt idx="7">
                  <c:v>14.64</c:v>
                </c:pt>
                <c:pt idx="8">
                  <c:v>15.72</c:v>
                </c:pt>
              </c:numCache>
            </c:numRef>
          </c:val>
          <c:extLst>
            <c:ext xmlns:c16="http://schemas.microsoft.com/office/drawing/2014/chart" uri="{C3380CC4-5D6E-409C-BE32-E72D297353CC}">
              <c16:uniqueId val="{00000000-770B-F044-8C10-72D17F99C5F7}"/>
            </c:ext>
          </c:extLst>
        </c:ser>
        <c:ser>
          <c:idx val="1"/>
          <c:order val="1"/>
          <c:tx>
            <c:strRef>
              <c:f>Hoja1!$C$1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Cable</c:v>
                </c:pt>
                <c:pt idx="1">
                  <c:v>TV</c:v>
                </c:pt>
                <c:pt idx="2">
                  <c:v>Internet</c:v>
                </c:pt>
                <c:pt idx="3">
                  <c:v>Ext</c:v>
                </c:pt>
                <c:pt idx="4">
                  <c:v>Prensa digital</c:v>
                </c:pt>
                <c:pt idx="5">
                  <c:v>Radio</c:v>
                </c:pt>
                <c:pt idx="6">
                  <c:v>Cine</c:v>
                </c:pt>
                <c:pt idx="7">
                  <c:v>Revista</c:v>
                </c:pt>
                <c:pt idx="8">
                  <c:v>Prensa  </c:v>
                </c:pt>
              </c:strCache>
            </c:strRef>
          </c:cat>
          <c:val>
            <c:numRef>
              <c:f>Hoja1!$C$2:$C$10</c:f>
              <c:numCache>
                <c:formatCode>_-* #,##0_-;\-* #,##0_-;_-* "-"??_-;_-@_-</c:formatCode>
                <c:ptCount val="9"/>
                <c:pt idx="0">
                  <c:v>86.11</c:v>
                </c:pt>
                <c:pt idx="1">
                  <c:v>85.11</c:v>
                </c:pt>
                <c:pt idx="2">
                  <c:v>72.319999999999993</c:v>
                </c:pt>
                <c:pt idx="3">
                  <c:v>66.2</c:v>
                </c:pt>
                <c:pt idx="4">
                  <c:v>66.23</c:v>
                </c:pt>
                <c:pt idx="5">
                  <c:v>65.16</c:v>
                </c:pt>
                <c:pt idx="6">
                  <c:v>48.4</c:v>
                </c:pt>
                <c:pt idx="7">
                  <c:v>16.34</c:v>
                </c:pt>
                <c:pt idx="8">
                  <c:v>9.61</c:v>
                </c:pt>
              </c:numCache>
            </c:numRef>
          </c:val>
          <c:extLst>
            <c:ext xmlns:c16="http://schemas.microsoft.com/office/drawing/2014/chart" uri="{C3380CC4-5D6E-409C-BE32-E72D297353CC}">
              <c16:uniqueId val="{00000001-770B-F044-8C10-72D17F99C5F7}"/>
            </c:ext>
          </c:extLst>
        </c:ser>
        <c:dLbls>
          <c:showLegendKey val="0"/>
          <c:showVal val="0"/>
          <c:showCatName val="0"/>
          <c:showSerName val="0"/>
          <c:showPercent val="0"/>
          <c:showBubbleSize val="0"/>
        </c:dLbls>
        <c:gapWidth val="95"/>
        <c:axId val="1644623648"/>
        <c:axId val="1614957680"/>
      </c:barChart>
      <c:lineChart>
        <c:grouping val="standard"/>
        <c:varyColors val="0"/>
        <c:ser>
          <c:idx val="2"/>
          <c:order val="2"/>
          <c:tx>
            <c:strRef>
              <c:f>Hoja1!$D$1</c:f>
              <c:strCache>
                <c:ptCount val="1"/>
                <c:pt idx="0">
                  <c:v>Afinidad</c:v>
                </c:pt>
              </c:strCache>
            </c:strRef>
          </c:tx>
          <c:spPr>
            <a:ln w="28575" cap="rnd">
              <a:solidFill>
                <a:schemeClr val="accent3"/>
              </a:solidFill>
              <a:round/>
            </a:ln>
            <a:effectLst/>
          </c:spPr>
          <c:marker>
            <c:symbol val="none"/>
          </c:marker>
          <c:dPt>
            <c:idx val="8"/>
            <c:marker>
              <c:symbol val="none"/>
            </c:marker>
            <c:bubble3D val="0"/>
            <c:spPr>
              <a:ln w="28575" cap="rnd">
                <a:solidFill>
                  <a:schemeClr val="bg2"/>
                </a:solidFill>
                <a:round/>
              </a:ln>
              <a:effectLst/>
            </c:spPr>
            <c:extLst>
              <c:ext xmlns:c16="http://schemas.microsoft.com/office/drawing/2014/chart" uri="{C3380CC4-5D6E-409C-BE32-E72D297353CC}">
                <c16:uniqueId val="{00000004-770B-F044-8C10-72D17F99C5F7}"/>
              </c:ext>
            </c:extLst>
          </c:dPt>
          <c:cat>
            <c:strRef>
              <c:f>Hoja1!$A$2:$A$10</c:f>
              <c:strCache>
                <c:ptCount val="9"/>
                <c:pt idx="0">
                  <c:v>Cable</c:v>
                </c:pt>
                <c:pt idx="1">
                  <c:v>TV</c:v>
                </c:pt>
                <c:pt idx="2">
                  <c:v>Internet</c:v>
                </c:pt>
                <c:pt idx="3">
                  <c:v>Ext</c:v>
                </c:pt>
                <c:pt idx="4">
                  <c:v>Prensa digital</c:v>
                </c:pt>
                <c:pt idx="5">
                  <c:v>Radio</c:v>
                </c:pt>
                <c:pt idx="6">
                  <c:v>Cine</c:v>
                </c:pt>
                <c:pt idx="7">
                  <c:v>Revista</c:v>
                </c:pt>
                <c:pt idx="8">
                  <c:v>Prensa  </c:v>
                </c:pt>
              </c:strCache>
            </c:strRef>
          </c:cat>
          <c:val>
            <c:numRef>
              <c:f>Hoja1!$D$2:$D$10</c:f>
              <c:numCache>
                <c:formatCode>_-* #,##0.0_-;\-* #,##0.0_-;_-* "-"??_-;_-@_-</c:formatCode>
                <c:ptCount val="9"/>
                <c:pt idx="0">
                  <c:v>99.66</c:v>
                </c:pt>
                <c:pt idx="1">
                  <c:v>100.19</c:v>
                </c:pt>
                <c:pt idx="2">
                  <c:v>99.08</c:v>
                </c:pt>
                <c:pt idx="3">
                  <c:v>99.95</c:v>
                </c:pt>
                <c:pt idx="4">
                  <c:v>98.72</c:v>
                </c:pt>
                <c:pt idx="5">
                  <c:v>99.03</c:v>
                </c:pt>
                <c:pt idx="6">
                  <c:v>102.73</c:v>
                </c:pt>
                <c:pt idx="7">
                  <c:v>103.54</c:v>
                </c:pt>
                <c:pt idx="8">
                  <c:v>95.95</c:v>
                </c:pt>
              </c:numCache>
            </c:numRef>
          </c:val>
          <c:smooth val="0"/>
          <c:extLst>
            <c:ext xmlns:c16="http://schemas.microsoft.com/office/drawing/2014/chart" uri="{C3380CC4-5D6E-409C-BE32-E72D297353CC}">
              <c16:uniqueId val="{00000002-770B-F044-8C10-72D17F99C5F7}"/>
            </c:ext>
          </c:extLst>
        </c:ser>
        <c:dLbls>
          <c:showLegendKey val="0"/>
          <c:showVal val="0"/>
          <c:showCatName val="0"/>
          <c:showSerName val="0"/>
          <c:showPercent val="0"/>
          <c:showBubbleSize val="0"/>
        </c:dLbls>
        <c:marker val="1"/>
        <c:smooth val="0"/>
        <c:axId val="1614499152"/>
        <c:axId val="1615013840"/>
      </c:lineChart>
      <c:catAx>
        <c:axId val="164462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HN"/>
          </a:p>
        </c:txPr>
        <c:crossAx val="1614957680"/>
        <c:crosses val="autoZero"/>
        <c:auto val="1"/>
        <c:lblAlgn val="ctr"/>
        <c:lblOffset val="100"/>
        <c:noMultiLvlLbl val="0"/>
      </c:catAx>
      <c:valAx>
        <c:axId val="1614957680"/>
        <c:scaling>
          <c:orientation val="minMax"/>
        </c:scaling>
        <c:delete val="0"/>
        <c:axPos val="l"/>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644623648"/>
        <c:crosses val="autoZero"/>
        <c:crossBetween val="between"/>
      </c:valAx>
      <c:valAx>
        <c:axId val="1615013840"/>
        <c:scaling>
          <c:orientation val="minMax"/>
        </c:scaling>
        <c:delete val="0"/>
        <c:axPos val="r"/>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614499152"/>
        <c:crosses val="max"/>
        <c:crossBetween val="between"/>
      </c:valAx>
      <c:catAx>
        <c:axId val="1614499152"/>
        <c:scaling>
          <c:orientation val="minMax"/>
        </c:scaling>
        <c:delete val="1"/>
        <c:axPos val="b"/>
        <c:numFmt formatCode="General" sourceLinked="1"/>
        <c:majorTickMark val="out"/>
        <c:minorTickMark val="none"/>
        <c:tickLblPos val="nextTo"/>
        <c:crossAx val="1615013840"/>
        <c:crosses val="autoZero"/>
        <c:auto val="1"/>
        <c:lblAlgn val="ctr"/>
        <c:lblOffset val="100"/>
        <c:noMultiLvlLbl val="0"/>
      </c:cat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'Historial Share'!$AW$18</c:f>
              <c:strCache>
                <c:ptCount val="1"/>
                <c:pt idx="0">
                  <c:v>C5</c:v>
                </c:pt>
              </c:strCache>
            </c:strRef>
          </c:tx>
          <c:spPr>
            <a:ln w="28575" cap="rnd">
              <a:solidFill>
                <a:srgbClr val="C0000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34-6044-8048-A7D3-03BC2ED0C43F}"/>
                </c:ext>
              </c:extLst>
            </c:dLbl>
            <c:dLbl>
              <c:idx val="2"/>
              <c:delete val="1"/>
              <c:extLst>
                <c:ext xmlns:c15="http://schemas.microsoft.com/office/drawing/2012/chart" uri="{CE6537A1-D6FC-4f65-9D91-7224C49458BB}"/>
                <c:ext xmlns:c16="http://schemas.microsoft.com/office/drawing/2014/chart" uri="{C3380CC4-5D6E-409C-BE32-E72D297353CC}">
                  <c16:uniqueId val="{00000035-6044-8048-A7D3-03BC2ED0C43F}"/>
                </c:ext>
              </c:extLst>
            </c:dLbl>
            <c:dLbl>
              <c:idx val="3"/>
              <c:delete val="1"/>
              <c:extLst>
                <c:ext xmlns:c15="http://schemas.microsoft.com/office/drawing/2012/chart" uri="{CE6537A1-D6FC-4f65-9D91-7224C49458BB}"/>
                <c:ext xmlns:c16="http://schemas.microsoft.com/office/drawing/2014/chart" uri="{C3380CC4-5D6E-409C-BE32-E72D297353CC}">
                  <c16:uniqueId val="{00000036-6044-8048-A7D3-03BC2ED0C43F}"/>
                </c:ext>
              </c:extLst>
            </c:dLbl>
            <c:dLbl>
              <c:idx val="5"/>
              <c:delete val="1"/>
              <c:extLst>
                <c:ext xmlns:c15="http://schemas.microsoft.com/office/drawing/2012/chart" uri="{CE6537A1-D6FC-4f65-9D91-7224C49458BB}"/>
                <c:ext xmlns:c16="http://schemas.microsoft.com/office/drawing/2014/chart" uri="{C3380CC4-5D6E-409C-BE32-E72D297353CC}">
                  <c16:uniqueId val="{00000037-6044-8048-A7D3-03BC2ED0C43F}"/>
                </c:ext>
              </c:extLst>
            </c:dLbl>
            <c:dLbl>
              <c:idx val="7"/>
              <c:delete val="1"/>
              <c:extLst>
                <c:ext xmlns:c15="http://schemas.microsoft.com/office/drawing/2012/chart" uri="{CE6537A1-D6FC-4f65-9D91-7224C49458BB}"/>
                <c:ext xmlns:c16="http://schemas.microsoft.com/office/drawing/2014/chart" uri="{C3380CC4-5D6E-409C-BE32-E72D297353CC}">
                  <c16:uniqueId val="{00000038-6044-8048-A7D3-03BC2ED0C43F}"/>
                </c:ext>
              </c:extLst>
            </c:dLbl>
            <c:dLbl>
              <c:idx val="8"/>
              <c:delete val="1"/>
              <c:extLst>
                <c:ext xmlns:c15="http://schemas.microsoft.com/office/drawing/2012/chart" uri="{CE6537A1-D6FC-4f65-9D91-7224C49458BB}"/>
                <c:ext xmlns:c16="http://schemas.microsoft.com/office/drawing/2014/chart" uri="{C3380CC4-5D6E-409C-BE32-E72D297353CC}">
                  <c16:uniqueId val="{00000039-6044-8048-A7D3-03BC2ED0C43F}"/>
                </c:ext>
              </c:extLst>
            </c:dLbl>
            <c:dLbl>
              <c:idx val="10"/>
              <c:delete val="1"/>
              <c:extLst>
                <c:ext xmlns:c15="http://schemas.microsoft.com/office/drawing/2012/chart" uri="{CE6537A1-D6FC-4f65-9D91-7224C49458BB}"/>
                <c:ext xmlns:c16="http://schemas.microsoft.com/office/drawing/2014/chart" uri="{C3380CC4-5D6E-409C-BE32-E72D297353CC}">
                  <c16:uniqueId val="{0000003A-6044-8048-A7D3-03BC2ED0C43F}"/>
                </c:ext>
              </c:extLst>
            </c:dLbl>
            <c:dLbl>
              <c:idx val="11"/>
              <c:delete val="1"/>
              <c:extLst>
                <c:ext xmlns:c15="http://schemas.microsoft.com/office/drawing/2012/chart" uri="{CE6537A1-D6FC-4f65-9D91-7224C49458BB}"/>
                <c:ext xmlns:c16="http://schemas.microsoft.com/office/drawing/2014/chart" uri="{C3380CC4-5D6E-409C-BE32-E72D297353CC}">
                  <c16:uniqueId val="{0000003B-6044-8048-A7D3-03BC2ED0C43F}"/>
                </c:ext>
              </c:extLst>
            </c:dLbl>
            <c:dLbl>
              <c:idx val="13"/>
              <c:delete val="1"/>
              <c:extLst>
                <c:ext xmlns:c15="http://schemas.microsoft.com/office/drawing/2012/chart" uri="{CE6537A1-D6FC-4f65-9D91-7224C49458BB}"/>
                <c:ext xmlns:c16="http://schemas.microsoft.com/office/drawing/2014/chart" uri="{C3380CC4-5D6E-409C-BE32-E72D297353CC}">
                  <c16:uniqueId val="{0000003C-6044-8048-A7D3-03BC2ED0C43F}"/>
                </c:ext>
              </c:extLst>
            </c:dLbl>
            <c:dLbl>
              <c:idx val="14"/>
              <c:delete val="1"/>
              <c:extLst>
                <c:ext xmlns:c15="http://schemas.microsoft.com/office/drawing/2012/chart" uri="{CE6537A1-D6FC-4f65-9D91-7224C49458BB}"/>
                <c:ext xmlns:c16="http://schemas.microsoft.com/office/drawing/2014/chart" uri="{C3380CC4-5D6E-409C-BE32-E72D297353CC}">
                  <c16:uniqueId val="{0000003D-6044-8048-A7D3-03BC2ED0C43F}"/>
                </c:ext>
              </c:extLst>
            </c:dLbl>
            <c:dLbl>
              <c:idx val="16"/>
              <c:delete val="1"/>
              <c:extLst>
                <c:ext xmlns:c15="http://schemas.microsoft.com/office/drawing/2012/chart" uri="{CE6537A1-D6FC-4f65-9D91-7224C49458BB}"/>
                <c:ext xmlns:c16="http://schemas.microsoft.com/office/drawing/2014/chart" uri="{C3380CC4-5D6E-409C-BE32-E72D297353CC}">
                  <c16:uniqueId val="{0000003E-6044-8048-A7D3-03BC2ED0C43F}"/>
                </c:ext>
              </c:extLst>
            </c:dLbl>
            <c:dLbl>
              <c:idx val="17"/>
              <c:delete val="1"/>
              <c:extLst>
                <c:ext xmlns:c15="http://schemas.microsoft.com/office/drawing/2012/chart" uri="{CE6537A1-D6FC-4f65-9D91-7224C49458BB}"/>
                <c:ext xmlns:c16="http://schemas.microsoft.com/office/drawing/2014/chart" uri="{C3380CC4-5D6E-409C-BE32-E72D297353CC}">
                  <c16:uniqueId val="{0000003F-6044-8048-A7D3-03BC2ED0C43F}"/>
                </c:ext>
              </c:extLst>
            </c:dLbl>
            <c:dLbl>
              <c:idx val="19"/>
              <c:delete val="1"/>
              <c:extLst>
                <c:ext xmlns:c15="http://schemas.microsoft.com/office/drawing/2012/chart" uri="{CE6537A1-D6FC-4f65-9D91-7224C49458BB}"/>
                <c:ext xmlns:c16="http://schemas.microsoft.com/office/drawing/2014/chart" uri="{C3380CC4-5D6E-409C-BE32-E72D297353CC}">
                  <c16:uniqueId val="{00000040-6044-8048-A7D3-03BC2ED0C43F}"/>
                </c:ext>
              </c:extLst>
            </c:dLbl>
            <c:dLbl>
              <c:idx val="20"/>
              <c:delete val="1"/>
              <c:extLst>
                <c:ext xmlns:c15="http://schemas.microsoft.com/office/drawing/2012/chart" uri="{CE6537A1-D6FC-4f65-9D91-7224C49458BB}"/>
                <c:ext xmlns:c16="http://schemas.microsoft.com/office/drawing/2014/chart" uri="{C3380CC4-5D6E-409C-BE32-E72D297353CC}">
                  <c16:uniqueId val="{00000041-6044-8048-A7D3-03BC2ED0C43F}"/>
                </c:ext>
              </c:extLst>
            </c:dLbl>
            <c:dLbl>
              <c:idx val="22"/>
              <c:delete val="1"/>
              <c:extLst>
                <c:ext xmlns:c15="http://schemas.microsoft.com/office/drawing/2012/chart" uri="{CE6537A1-D6FC-4f65-9D91-7224C49458BB}"/>
                <c:ext xmlns:c16="http://schemas.microsoft.com/office/drawing/2014/chart" uri="{C3380CC4-5D6E-409C-BE32-E72D297353CC}">
                  <c16:uniqueId val="{00000042-6044-8048-A7D3-03BC2ED0C43F}"/>
                </c:ext>
              </c:extLst>
            </c:dLbl>
            <c:dLbl>
              <c:idx val="23"/>
              <c:delete val="1"/>
              <c:extLst>
                <c:ext xmlns:c15="http://schemas.microsoft.com/office/drawing/2012/chart" uri="{CE6537A1-D6FC-4f65-9D91-7224C49458BB}"/>
                <c:ext xmlns:c16="http://schemas.microsoft.com/office/drawing/2014/chart" uri="{C3380CC4-5D6E-409C-BE32-E72D297353CC}">
                  <c16:uniqueId val="{00000043-6044-8048-A7D3-03BC2ED0C43F}"/>
                </c:ext>
              </c:extLst>
            </c:dLbl>
            <c:dLbl>
              <c:idx val="24"/>
              <c:delete val="1"/>
              <c:extLst>
                <c:ext xmlns:c15="http://schemas.microsoft.com/office/drawing/2012/chart" uri="{CE6537A1-D6FC-4f65-9D91-7224C49458BB}"/>
                <c:ext xmlns:c16="http://schemas.microsoft.com/office/drawing/2014/chart" uri="{C3380CC4-5D6E-409C-BE32-E72D297353CC}">
                  <c16:uniqueId val="{00000044-6044-8048-A7D3-03BC2ED0C43F}"/>
                </c:ext>
              </c:extLst>
            </c:dLbl>
            <c:dLbl>
              <c:idx val="26"/>
              <c:delete val="1"/>
              <c:extLst>
                <c:ext xmlns:c15="http://schemas.microsoft.com/office/drawing/2012/chart" uri="{CE6537A1-D6FC-4f65-9D91-7224C49458BB}"/>
                <c:ext xmlns:c16="http://schemas.microsoft.com/office/drawing/2014/chart" uri="{C3380CC4-5D6E-409C-BE32-E72D297353CC}">
                  <c16:uniqueId val="{00000045-6044-8048-A7D3-03BC2ED0C43F}"/>
                </c:ext>
              </c:extLst>
            </c:dLbl>
            <c:dLbl>
              <c:idx val="28"/>
              <c:delete val="1"/>
              <c:extLst>
                <c:ext xmlns:c15="http://schemas.microsoft.com/office/drawing/2012/chart" uri="{CE6537A1-D6FC-4f65-9D91-7224C49458BB}"/>
                <c:ext xmlns:c16="http://schemas.microsoft.com/office/drawing/2014/chart" uri="{C3380CC4-5D6E-409C-BE32-E72D297353CC}">
                  <c16:uniqueId val="{00000046-6044-8048-A7D3-03BC2ED0C43F}"/>
                </c:ext>
              </c:extLst>
            </c:dLbl>
            <c:dLbl>
              <c:idx val="30"/>
              <c:delete val="1"/>
              <c:extLst>
                <c:ext xmlns:c15="http://schemas.microsoft.com/office/drawing/2012/chart" uri="{CE6537A1-D6FC-4f65-9D91-7224C49458BB}"/>
                <c:ext xmlns:c16="http://schemas.microsoft.com/office/drawing/2014/chart" uri="{C3380CC4-5D6E-409C-BE32-E72D297353CC}">
                  <c16:uniqueId val="{00000047-6044-8048-A7D3-03BC2ED0C43F}"/>
                </c:ext>
              </c:extLst>
            </c:dLbl>
            <c:dLbl>
              <c:idx val="31"/>
              <c:delete val="1"/>
              <c:extLst>
                <c:ext xmlns:c15="http://schemas.microsoft.com/office/drawing/2012/chart" uri="{CE6537A1-D6FC-4f65-9D91-7224C49458BB}"/>
                <c:ext xmlns:c16="http://schemas.microsoft.com/office/drawing/2014/chart" uri="{C3380CC4-5D6E-409C-BE32-E72D297353CC}">
                  <c16:uniqueId val="{00000048-6044-8048-A7D3-03BC2ED0C43F}"/>
                </c:ext>
              </c:extLst>
            </c:dLbl>
            <c:dLbl>
              <c:idx val="33"/>
              <c:delete val="1"/>
              <c:extLst>
                <c:ext xmlns:c15="http://schemas.microsoft.com/office/drawing/2012/chart" uri="{CE6537A1-D6FC-4f65-9D91-7224C49458BB}"/>
                <c:ext xmlns:c16="http://schemas.microsoft.com/office/drawing/2014/chart" uri="{C3380CC4-5D6E-409C-BE32-E72D297353CC}">
                  <c16:uniqueId val="{00000049-6044-8048-A7D3-03BC2ED0C43F}"/>
                </c:ext>
              </c:extLst>
            </c:dLbl>
            <c:spPr>
              <a:solidFill>
                <a:srgbClr val="C0000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'Historial Share'!$AX$16:$CG$17</c:f>
              <c:multiLvlStrCache>
                <c:ptCount val="3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lvl>
                <c:lvl>
                  <c:pt idx="0">
                    <c:v>2022</c:v>
                  </c:pt>
                  <c:pt idx="12">
                    <c:v>2023</c:v>
                  </c:pt>
                  <c:pt idx="24">
                    <c:v>2024</c:v>
                  </c:pt>
                </c:lvl>
              </c:multiLvlStrCache>
            </c:multiLvlStrRef>
          </c:cat>
          <c:val>
            <c:numRef>
              <c:f>'Historial Share'!$AX$18:$CG$18</c:f>
              <c:numCache>
                <c:formatCode>0%</c:formatCode>
                <c:ptCount val="36"/>
                <c:pt idx="0">
                  <c:v>0.2</c:v>
                </c:pt>
                <c:pt idx="1">
                  <c:v>0.19789999999999999</c:v>
                </c:pt>
                <c:pt idx="2">
                  <c:v>0.19690000000000002</c:v>
                </c:pt>
                <c:pt idx="3">
                  <c:v>0.19570000000000001</c:v>
                </c:pt>
                <c:pt idx="4">
                  <c:v>0.19570000000000001</c:v>
                </c:pt>
                <c:pt idx="5">
                  <c:v>0.2</c:v>
                </c:pt>
                <c:pt idx="6">
                  <c:v>0.19789999999999999</c:v>
                </c:pt>
                <c:pt idx="7">
                  <c:v>0.19690000000000002</c:v>
                </c:pt>
                <c:pt idx="8">
                  <c:v>0.19570000000000001</c:v>
                </c:pt>
                <c:pt idx="9">
                  <c:v>0.19570000000000001</c:v>
                </c:pt>
                <c:pt idx="10">
                  <c:v>0.19570000000000001</c:v>
                </c:pt>
                <c:pt idx="11">
                  <c:v>0.19570000000000001</c:v>
                </c:pt>
                <c:pt idx="12">
                  <c:v>0.19239999999999999</c:v>
                </c:pt>
                <c:pt idx="13">
                  <c:v>0.1958</c:v>
                </c:pt>
                <c:pt idx="14">
                  <c:v>0.19370000000000001</c:v>
                </c:pt>
                <c:pt idx="15">
                  <c:v>0.19409999999999999</c:v>
                </c:pt>
                <c:pt idx="16">
                  <c:v>0.1938</c:v>
                </c:pt>
                <c:pt idx="17">
                  <c:v>0.19309999999999999</c:v>
                </c:pt>
                <c:pt idx="18">
                  <c:v>0.19719999999999999</c:v>
                </c:pt>
                <c:pt idx="19">
                  <c:v>0.1978</c:v>
                </c:pt>
                <c:pt idx="20">
                  <c:v>0.19650000000000001</c:v>
                </c:pt>
                <c:pt idx="21">
                  <c:v>0.1971</c:v>
                </c:pt>
                <c:pt idx="22">
                  <c:v>0.19550000000000001</c:v>
                </c:pt>
                <c:pt idx="23">
                  <c:v>0.19450000000000001</c:v>
                </c:pt>
                <c:pt idx="24">
                  <c:v>0.19400000000000001</c:v>
                </c:pt>
                <c:pt idx="25">
                  <c:v>0.1958</c:v>
                </c:pt>
                <c:pt idx="26">
                  <c:v>0.1963</c:v>
                </c:pt>
                <c:pt idx="27">
                  <c:v>0.1961</c:v>
                </c:pt>
                <c:pt idx="28">
                  <c:v>0.1923</c:v>
                </c:pt>
                <c:pt idx="29">
                  <c:v>0.1978</c:v>
                </c:pt>
                <c:pt idx="30">
                  <c:v>0.19570000000000001</c:v>
                </c:pt>
                <c:pt idx="31">
                  <c:v>0.1973</c:v>
                </c:pt>
                <c:pt idx="32">
                  <c:v>0.19684375000000001</c:v>
                </c:pt>
                <c:pt idx="33">
                  <c:v>0.19575000000000001</c:v>
                </c:pt>
                <c:pt idx="34">
                  <c:v>0.19550000000000001</c:v>
                </c:pt>
              </c:numCache>
            </c:numRef>
          </c:val>
          <c:smooth val="0"/>
          <c:extLst>
            <c:ext xmlns:c16="http://schemas.microsoft.com/office/drawing/2014/chart" uri="{C3380CC4-5D6E-409C-BE32-E72D297353CC}">
              <c16:uniqueId val="{00000000-6044-8048-A7D3-03BC2ED0C43F}"/>
            </c:ext>
          </c:extLst>
        </c:ser>
        <c:ser>
          <c:idx val="1"/>
          <c:order val="1"/>
          <c:tx>
            <c:strRef>
              <c:f>'Historial Share'!$AW$19</c:f>
              <c:strCache>
                <c:ptCount val="1"/>
                <c:pt idx="0">
                  <c:v>CANAL 11</c:v>
                </c:pt>
              </c:strCache>
            </c:strRef>
          </c:tx>
          <c:spPr>
            <a:ln w="28575" cap="rnd">
              <a:solidFill>
                <a:schemeClr val="accent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8-6044-8048-A7D3-03BC2ED0C43F}"/>
                </c:ext>
              </c:extLst>
            </c:dLbl>
            <c:dLbl>
              <c:idx val="2"/>
              <c:delete val="1"/>
              <c:extLst>
                <c:ext xmlns:c15="http://schemas.microsoft.com/office/drawing/2012/chart" uri="{CE6537A1-D6FC-4f65-9D91-7224C49458BB}"/>
                <c:ext xmlns:c16="http://schemas.microsoft.com/office/drawing/2014/chart" uri="{C3380CC4-5D6E-409C-BE32-E72D297353CC}">
                  <c16:uniqueId val="{00000009-6044-8048-A7D3-03BC2ED0C43F}"/>
                </c:ext>
              </c:extLst>
            </c:dLbl>
            <c:dLbl>
              <c:idx val="4"/>
              <c:delete val="1"/>
              <c:extLst>
                <c:ext xmlns:c15="http://schemas.microsoft.com/office/drawing/2012/chart" uri="{CE6537A1-D6FC-4f65-9D91-7224C49458BB}"/>
                <c:ext xmlns:c16="http://schemas.microsoft.com/office/drawing/2014/chart" uri="{C3380CC4-5D6E-409C-BE32-E72D297353CC}">
                  <c16:uniqueId val="{0000000A-6044-8048-A7D3-03BC2ED0C43F}"/>
                </c:ext>
              </c:extLst>
            </c:dLbl>
            <c:dLbl>
              <c:idx val="5"/>
              <c:delete val="1"/>
              <c:extLst>
                <c:ext xmlns:c15="http://schemas.microsoft.com/office/drawing/2012/chart" uri="{CE6537A1-D6FC-4f65-9D91-7224C49458BB}"/>
                <c:ext xmlns:c16="http://schemas.microsoft.com/office/drawing/2014/chart" uri="{C3380CC4-5D6E-409C-BE32-E72D297353CC}">
                  <c16:uniqueId val="{0000000B-6044-8048-A7D3-03BC2ED0C43F}"/>
                </c:ext>
              </c:extLst>
            </c:dLbl>
            <c:dLbl>
              <c:idx val="7"/>
              <c:delete val="1"/>
              <c:extLst>
                <c:ext xmlns:c15="http://schemas.microsoft.com/office/drawing/2012/chart" uri="{CE6537A1-D6FC-4f65-9D91-7224C49458BB}"/>
                <c:ext xmlns:c16="http://schemas.microsoft.com/office/drawing/2014/chart" uri="{C3380CC4-5D6E-409C-BE32-E72D297353CC}">
                  <c16:uniqueId val="{0000000C-6044-8048-A7D3-03BC2ED0C43F}"/>
                </c:ext>
              </c:extLst>
            </c:dLbl>
            <c:dLbl>
              <c:idx val="8"/>
              <c:delete val="1"/>
              <c:extLst>
                <c:ext xmlns:c15="http://schemas.microsoft.com/office/drawing/2012/chart" uri="{CE6537A1-D6FC-4f65-9D91-7224C49458BB}"/>
                <c:ext xmlns:c16="http://schemas.microsoft.com/office/drawing/2014/chart" uri="{C3380CC4-5D6E-409C-BE32-E72D297353CC}">
                  <c16:uniqueId val="{0000000D-6044-8048-A7D3-03BC2ED0C43F}"/>
                </c:ext>
              </c:extLst>
            </c:dLbl>
            <c:dLbl>
              <c:idx val="10"/>
              <c:delete val="1"/>
              <c:extLst>
                <c:ext xmlns:c15="http://schemas.microsoft.com/office/drawing/2012/chart" uri="{CE6537A1-D6FC-4f65-9D91-7224C49458BB}"/>
                <c:ext xmlns:c16="http://schemas.microsoft.com/office/drawing/2014/chart" uri="{C3380CC4-5D6E-409C-BE32-E72D297353CC}">
                  <c16:uniqueId val="{0000000E-6044-8048-A7D3-03BC2ED0C43F}"/>
                </c:ext>
              </c:extLst>
            </c:dLbl>
            <c:dLbl>
              <c:idx val="11"/>
              <c:delete val="1"/>
              <c:extLst>
                <c:ext xmlns:c15="http://schemas.microsoft.com/office/drawing/2012/chart" uri="{CE6537A1-D6FC-4f65-9D91-7224C49458BB}"/>
                <c:ext xmlns:c16="http://schemas.microsoft.com/office/drawing/2014/chart" uri="{C3380CC4-5D6E-409C-BE32-E72D297353CC}">
                  <c16:uniqueId val="{0000000F-6044-8048-A7D3-03BC2ED0C43F}"/>
                </c:ext>
              </c:extLst>
            </c:dLbl>
            <c:dLbl>
              <c:idx val="13"/>
              <c:delete val="1"/>
              <c:extLst>
                <c:ext xmlns:c15="http://schemas.microsoft.com/office/drawing/2012/chart" uri="{CE6537A1-D6FC-4f65-9D91-7224C49458BB}"/>
                <c:ext xmlns:c16="http://schemas.microsoft.com/office/drawing/2014/chart" uri="{C3380CC4-5D6E-409C-BE32-E72D297353CC}">
                  <c16:uniqueId val="{00000010-6044-8048-A7D3-03BC2ED0C43F}"/>
                </c:ext>
              </c:extLst>
            </c:dLbl>
            <c:dLbl>
              <c:idx val="14"/>
              <c:delete val="1"/>
              <c:extLst>
                <c:ext xmlns:c15="http://schemas.microsoft.com/office/drawing/2012/chart" uri="{CE6537A1-D6FC-4f65-9D91-7224C49458BB}"/>
                <c:ext xmlns:c16="http://schemas.microsoft.com/office/drawing/2014/chart" uri="{C3380CC4-5D6E-409C-BE32-E72D297353CC}">
                  <c16:uniqueId val="{00000011-6044-8048-A7D3-03BC2ED0C43F}"/>
                </c:ext>
              </c:extLst>
            </c:dLbl>
            <c:dLbl>
              <c:idx val="16"/>
              <c:delete val="1"/>
              <c:extLst>
                <c:ext xmlns:c15="http://schemas.microsoft.com/office/drawing/2012/chart" uri="{CE6537A1-D6FC-4f65-9D91-7224C49458BB}"/>
                <c:ext xmlns:c16="http://schemas.microsoft.com/office/drawing/2014/chart" uri="{C3380CC4-5D6E-409C-BE32-E72D297353CC}">
                  <c16:uniqueId val="{00000012-6044-8048-A7D3-03BC2ED0C43F}"/>
                </c:ext>
              </c:extLst>
            </c:dLbl>
            <c:dLbl>
              <c:idx val="17"/>
              <c:delete val="1"/>
              <c:extLst>
                <c:ext xmlns:c15="http://schemas.microsoft.com/office/drawing/2012/chart" uri="{CE6537A1-D6FC-4f65-9D91-7224C49458BB}"/>
                <c:ext xmlns:c16="http://schemas.microsoft.com/office/drawing/2014/chart" uri="{C3380CC4-5D6E-409C-BE32-E72D297353CC}">
                  <c16:uniqueId val="{00000014-6044-8048-A7D3-03BC2ED0C43F}"/>
                </c:ext>
              </c:extLst>
            </c:dLbl>
            <c:dLbl>
              <c:idx val="19"/>
              <c:delete val="1"/>
              <c:extLst>
                <c:ext xmlns:c15="http://schemas.microsoft.com/office/drawing/2012/chart" uri="{CE6537A1-D6FC-4f65-9D91-7224C49458BB}"/>
                <c:ext xmlns:c16="http://schemas.microsoft.com/office/drawing/2014/chart" uri="{C3380CC4-5D6E-409C-BE32-E72D297353CC}">
                  <c16:uniqueId val="{00000015-6044-8048-A7D3-03BC2ED0C43F}"/>
                </c:ext>
              </c:extLst>
            </c:dLbl>
            <c:dLbl>
              <c:idx val="20"/>
              <c:delete val="1"/>
              <c:extLst>
                <c:ext xmlns:c15="http://schemas.microsoft.com/office/drawing/2012/chart" uri="{CE6537A1-D6FC-4f65-9D91-7224C49458BB}"/>
                <c:ext xmlns:c16="http://schemas.microsoft.com/office/drawing/2014/chart" uri="{C3380CC4-5D6E-409C-BE32-E72D297353CC}">
                  <c16:uniqueId val="{00000016-6044-8048-A7D3-03BC2ED0C43F}"/>
                </c:ext>
              </c:extLst>
            </c:dLbl>
            <c:dLbl>
              <c:idx val="22"/>
              <c:delete val="1"/>
              <c:extLst>
                <c:ext xmlns:c15="http://schemas.microsoft.com/office/drawing/2012/chart" uri="{CE6537A1-D6FC-4f65-9D91-7224C49458BB}"/>
                <c:ext xmlns:c16="http://schemas.microsoft.com/office/drawing/2014/chart" uri="{C3380CC4-5D6E-409C-BE32-E72D297353CC}">
                  <c16:uniqueId val="{00000017-6044-8048-A7D3-03BC2ED0C43F}"/>
                </c:ext>
              </c:extLst>
            </c:dLbl>
            <c:dLbl>
              <c:idx val="23"/>
              <c:delete val="1"/>
              <c:extLst>
                <c:ext xmlns:c15="http://schemas.microsoft.com/office/drawing/2012/chart" uri="{CE6537A1-D6FC-4f65-9D91-7224C49458BB}"/>
                <c:ext xmlns:c16="http://schemas.microsoft.com/office/drawing/2014/chart" uri="{C3380CC4-5D6E-409C-BE32-E72D297353CC}">
                  <c16:uniqueId val="{00000018-6044-8048-A7D3-03BC2ED0C43F}"/>
                </c:ext>
              </c:extLst>
            </c:dLbl>
            <c:dLbl>
              <c:idx val="25"/>
              <c:delete val="1"/>
              <c:extLst>
                <c:ext xmlns:c15="http://schemas.microsoft.com/office/drawing/2012/chart" uri="{CE6537A1-D6FC-4f65-9D91-7224C49458BB}"/>
                <c:ext xmlns:c16="http://schemas.microsoft.com/office/drawing/2014/chart" uri="{C3380CC4-5D6E-409C-BE32-E72D297353CC}">
                  <c16:uniqueId val="{00000019-6044-8048-A7D3-03BC2ED0C43F}"/>
                </c:ext>
              </c:extLst>
            </c:dLbl>
            <c:dLbl>
              <c:idx val="26"/>
              <c:delete val="1"/>
              <c:extLst>
                <c:ext xmlns:c15="http://schemas.microsoft.com/office/drawing/2012/chart" uri="{CE6537A1-D6FC-4f65-9D91-7224C49458BB}"/>
                <c:ext xmlns:c16="http://schemas.microsoft.com/office/drawing/2014/chart" uri="{C3380CC4-5D6E-409C-BE32-E72D297353CC}">
                  <c16:uniqueId val="{0000001A-6044-8048-A7D3-03BC2ED0C43F}"/>
                </c:ext>
              </c:extLst>
            </c:dLbl>
            <c:dLbl>
              <c:idx val="28"/>
              <c:delete val="1"/>
              <c:extLst>
                <c:ext xmlns:c15="http://schemas.microsoft.com/office/drawing/2012/chart" uri="{CE6537A1-D6FC-4f65-9D91-7224C49458BB}"/>
                <c:ext xmlns:c16="http://schemas.microsoft.com/office/drawing/2014/chart" uri="{C3380CC4-5D6E-409C-BE32-E72D297353CC}">
                  <c16:uniqueId val="{0000001B-6044-8048-A7D3-03BC2ED0C43F}"/>
                </c:ext>
              </c:extLst>
            </c:dLbl>
            <c:dLbl>
              <c:idx val="30"/>
              <c:delete val="1"/>
              <c:extLst>
                <c:ext xmlns:c15="http://schemas.microsoft.com/office/drawing/2012/chart" uri="{CE6537A1-D6FC-4f65-9D91-7224C49458BB}"/>
                <c:ext xmlns:c16="http://schemas.microsoft.com/office/drawing/2014/chart" uri="{C3380CC4-5D6E-409C-BE32-E72D297353CC}">
                  <c16:uniqueId val="{0000001C-6044-8048-A7D3-03BC2ED0C43F}"/>
                </c:ext>
              </c:extLst>
            </c:dLbl>
            <c:dLbl>
              <c:idx val="32"/>
              <c:delete val="1"/>
              <c:extLst>
                <c:ext xmlns:c15="http://schemas.microsoft.com/office/drawing/2012/chart" uri="{CE6537A1-D6FC-4f65-9D91-7224C49458BB}"/>
                <c:ext xmlns:c16="http://schemas.microsoft.com/office/drawing/2014/chart" uri="{C3380CC4-5D6E-409C-BE32-E72D297353CC}">
                  <c16:uniqueId val="{0000001D-6044-8048-A7D3-03BC2ED0C43F}"/>
                </c:ext>
              </c:extLst>
            </c:dLbl>
            <c:dLbl>
              <c:idx val="33"/>
              <c:delete val="1"/>
              <c:extLst>
                <c:ext xmlns:c15="http://schemas.microsoft.com/office/drawing/2012/chart" uri="{CE6537A1-D6FC-4f65-9D91-7224C49458BB}"/>
                <c:ext xmlns:c16="http://schemas.microsoft.com/office/drawing/2014/chart" uri="{C3380CC4-5D6E-409C-BE32-E72D297353CC}">
                  <c16:uniqueId val="{0000001E-6044-8048-A7D3-03BC2ED0C43F}"/>
                </c:ext>
              </c:extLst>
            </c:dLbl>
            <c:spPr>
              <a:solidFill>
                <a:srgbClr val="D55816"/>
              </a:solidFill>
              <a:ln w="12700" cap="flat" cmpd="sng" algn="ctr">
                <a:solidFill>
                  <a:sysClr val="window" lastClr="FFFFFF"/>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 lastClr="FFFFFF"/>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'Historial Share'!$AX$16:$CG$17</c:f>
              <c:multiLvlStrCache>
                <c:ptCount val="3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lvl>
                <c:lvl>
                  <c:pt idx="0">
                    <c:v>2022</c:v>
                  </c:pt>
                  <c:pt idx="12">
                    <c:v>2023</c:v>
                  </c:pt>
                  <c:pt idx="24">
                    <c:v>2024</c:v>
                  </c:pt>
                </c:lvl>
              </c:multiLvlStrCache>
            </c:multiLvlStrRef>
          </c:cat>
          <c:val>
            <c:numRef>
              <c:f>'Historial Share'!$AX$19:$CG$19</c:f>
              <c:numCache>
                <c:formatCode>0%</c:formatCode>
                <c:ptCount val="36"/>
                <c:pt idx="0">
                  <c:v>9.1899999999999996E-2</c:v>
                </c:pt>
                <c:pt idx="1">
                  <c:v>9.1799999999999993E-2</c:v>
                </c:pt>
                <c:pt idx="2">
                  <c:v>9.3900000000000011E-2</c:v>
                </c:pt>
                <c:pt idx="3">
                  <c:v>9.4200000000000006E-2</c:v>
                </c:pt>
                <c:pt idx="4">
                  <c:v>9.4200000000000006E-2</c:v>
                </c:pt>
                <c:pt idx="5">
                  <c:v>9.9401690104502644E-2</c:v>
                </c:pt>
                <c:pt idx="6">
                  <c:v>9.9910924287884173E-2</c:v>
                </c:pt>
                <c:pt idx="7">
                  <c:v>0.10043397696770283</c:v>
                </c:pt>
                <c:pt idx="8">
                  <c:v>0.10018661605533365</c:v>
                </c:pt>
                <c:pt idx="9">
                  <c:v>9.9585723652533709E-2</c:v>
                </c:pt>
                <c:pt idx="10">
                  <c:v>8.5356482884583931E-2</c:v>
                </c:pt>
                <c:pt idx="11">
                  <c:v>9.4105136530951081E-2</c:v>
                </c:pt>
                <c:pt idx="12">
                  <c:v>0.1082</c:v>
                </c:pt>
                <c:pt idx="13">
                  <c:v>0.11020000000000001</c:v>
                </c:pt>
                <c:pt idx="14">
                  <c:v>0.10879999999999999</c:v>
                </c:pt>
                <c:pt idx="15">
                  <c:v>0.1099</c:v>
                </c:pt>
                <c:pt idx="16">
                  <c:v>0.1081</c:v>
                </c:pt>
                <c:pt idx="17">
                  <c:v>0.10920000000000001</c:v>
                </c:pt>
                <c:pt idx="18">
                  <c:v>0.11070000000000001</c:v>
                </c:pt>
                <c:pt idx="19">
                  <c:v>0.1115</c:v>
                </c:pt>
                <c:pt idx="20">
                  <c:v>0.1109</c:v>
                </c:pt>
                <c:pt idx="21">
                  <c:v>0.1024</c:v>
                </c:pt>
                <c:pt idx="22">
                  <c:v>0.10730000000000001</c:v>
                </c:pt>
                <c:pt idx="23">
                  <c:v>0.10829999999999999</c:v>
                </c:pt>
                <c:pt idx="24">
                  <c:v>0.11210000000000001</c:v>
                </c:pt>
                <c:pt idx="25">
                  <c:v>0.11020000000000001</c:v>
                </c:pt>
                <c:pt idx="26">
                  <c:v>0.1128</c:v>
                </c:pt>
                <c:pt idx="27">
                  <c:v>0.1116</c:v>
                </c:pt>
                <c:pt idx="28">
                  <c:v>0.1099</c:v>
                </c:pt>
                <c:pt idx="29">
                  <c:v>0.13769999999999999</c:v>
                </c:pt>
                <c:pt idx="30">
                  <c:v>0.1157</c:v>
                </c:pt>
                <c:pt idx="31">
                  <c:v>0.1128</c:v>
                </c:pt>
                <c:pt idx="32">
                  <c:v>0.10914375</c:v>
                </c:pt>
                <c:pt idx="33">
                  <c:v>0.1104</c:v>
                </c:pt>
                <c:pt idx="34">
                  <c:v>0.1094</c:v>
                </c:pt>
              </c:numCache>
            </c:numRef>
          </c:val>
          <c:smooth val="0"/>
          <c:extLst>
            <c:ext xmlns:c16="http://schemas.microsoft.com/office/drawing/2014/chart" uri="{C3380CC4-5D6E-409C-BE32-E72D297353CC}">
              <c16:uniqueId val="{00000001-6044-8048-A7D3-03BC2ED0C43F}"/>
            </c:ext>
          </c:extLst>
        </c:ser>
        <c:ser>
          <c:idx val="2"/>
          <c:order val="2"/>
          <c:tx>
            <c:strRef>
              <c:f>'Historial Share'!$AW$20</c:f>
              <c:strCache>
                <c:ptCount val="1"/>
                <c:pt idx="0">
                  <c:v>VTV</c:v>
                </c:pt>
              </c:strCache>
            </c:strRef>
          </c:tx>
          <c:spPr>
            <a:ln w="28575" cap="rnd">
              <a:solidFill>
                <a:schemeClr val="accent3"/>
              </a:solidFill>
              <a:round/>
            </a:ln>
            <a:effectLst/>
          </c:spPr>
          <c:marker>
            <c:symbol val="none"/>
          </c:marker>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1-6044-8048-A7D3-03BC2ED0C43F}"/>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2-6044-8048-A7D3-03BC2ED0C43F}"/>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4-6044-8048-A7D3-03BC2ED0C43F}"/>
                </c:ext>
              </c:extLst>
            </c:dLbl>
            <c:dLbl>
              <c:idx val="3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3-6044-8048-A7D3-03BC2ED0C43F}"/>
                </c:ext>
              </c:extLst>
            </c:dLbl>
            <c:spPr>
              <a:solidFill>
                <a:sysClr val="windowText" lastClr="000000">
                  <a:lumMod val="50000"/>
                  <a:lumOff val="50000"/>
                </a:sys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'Historial Share'!$AX$16:$CG$17</c:f>
              <c:multiLvlStrCache>
                <c:ptCount val="3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lvl>
                <c:lvl>
                  <c:pt idx="0">
                    <c:v>2022</c:v>
                  </c:pt>
                  <c:pt idx="12">
                    <c:v>2023</c:v>
                  </c:pt>
                  <c:pt idx="24">
                    <c:v>2024</c:v>
                  </c:pt>
                </c:lvl>
              </c:multiLvlStrCache>
            </c:multiLvlStrRef>
          </c:cat>
          <c:val>
            <c:numRef>
              <c:f>'Historial Share'!$AX$20:$CG$20</c:f>
              <c:numCache>
                <c:formatCode>0%</c:formatCode>
                <c:ptCount val="36"/>
                <c:pt idx="0">
                  <c:v>7.9199999999999993E-2</c:v>
                </c:pt>
                <c:pt idx="1">
                  <c:v>0.08</c:v>
                </c:pt>
                <c:pt idx="2">
                  <c:v>7.9500000000000001E-2</c:v>
                </c:pt>
                <c:pt idx="3">
                  <c:v>7.9199999999999993E-2</c:v>
                </c:pt>
                <c:pt idx="4">
                  <c:v>7.9199999999999993E-2</c:v>
                </c:pt>
                <c:pt idx="5">
                  <c:v>5.6079860663140239E-2</c:v>
                </c:pt>
                <c:pt idx="6">
                  <c:v>5.6002364901370054E-2</c:v>
                </c:pt>
                <c:pt idx="7">
                  <c:v>5.5105030738592083E-2</c:v>
                </c:pt>
                <c:pt idx="8">
                  <c:v>5.6132521222613099E-2</c:v>
                </c:pt>
                <c:pt idx="9">
                  <c:v>5.5290527516264572E-2</c:v>
                </c:pt>
                <c:pt idx="10">
                  <c:v>6.4561983205087298E-2</c:v>
                </c:pt>
                <c:pt idx="11">
                  <c:v>6.3600418379892887E-2</c:v>
                </c:pt>
                <c:pt idx="12">
                  <c:v>8.7099999999999997E-2</c:v>
                </c:pt>
                <c:pt idx="13">
                  <c:v>8.8499999999999995E-2</c:v>
                </c:pt>
                <c:pt idx="14">
                  <c:v>8.8200000000000001E-2</c:v>
                </c:pt>
                <c:pt idx="15">
                  <c:v>8.77E-2</c:v>
                </c:pt>
                <c:pt idx="16">
                  <c:v>8.6999999999999994E-2</c:v>
                </c:pt>
                <c:pt idx="17">
                  <c:v>8.8400000000000006E-2</c:v>
                </c:pt>
                <c:pt idx="18">
                  <c:v>8.9899999999999994E-2</c:v>
                </c:pt>
                <c:pt idx="19">
                  <c:v>9.1800000000000007E-2</c:v>
                </c:pt>
                <c:pt idx="20">
                  <c:v>9.0700000000000003E-2</c:v>
                </c:pt>
                <c:pt idx="21">
                  <c:v>8.4000000000000005E-2</c:v>
                </c:pt>
                <c:pt idx="22">
                  <c:v>8.8900000000000007E-2</c:v>
                </c:pt>
                <c:pt idx="23">
                  <c:v>8.9899999999999994E-2</c:v>
                </c:pt>
                <c:pt idx="24">
                  <c:v>9.01E-2</c:v>
                </c:pt>
                <c:pt idx="25">
                  <c:v>8.9700000000000002E-2</c:v>
                </c:pt>
                <c:pt idx="26">
                  <c:v>9.0499999999999997E-2</c:v>
                </c:pt>
                <c:pt idx="27">
                  <c:v>9.0399999999999994E-2</c:v>
                </c:pt>
                <c:pt idx="28">
                  <c:v>8.8099999999999998E-2</c:v>
                </c:pt>
                <c:pt idx="29">
                  <c:v>8.5699999999999998E-2</c:v>
                </c:pt>
                <c:pt idx="30">
                  <c:v>8.8200000000000001E-2</c:v>
                </c:pt>
                <c:pt idx="31">
                  <c:v>8.9899999999999994E-2</c:v>
                </c:pt>
                <c:pt idx="32">
                  <c:v>8.8124999999999995E-2</c:v>
                </c:pt>
                <c:pt idx="33">
                  <c:v>8.8218749999999999E-2</c:v>
                </c:pt>
                <c:pt idx="34">
                  <c:v>8.7999999999999995E-2</c:v>
                </c:pt>
              </c:numCache>
            </c:numRef>
          </c:val>
          <c:smooth val="0"/>
          <c:extLst>
            <c:ext xmlns:c16="http://schemas.microsoft.com/office/drawing/2014/chart" uri="{C3380CC4-5D6E-409C-BE32-E72D297353CC}">
              <c16:uniqueId val="{00000002-6044-8048-A7D3-03BC2ED0C43F}"/>
            </c:ext>
          </c:extLst>
        </c:ser>
        <c:ser>
          <c:idx val="3"/>
          <c:order val="3"/>
          <c:tx>
            <c:strRef>
              <c:f>'Historial Share'!$AW$21</c:f>
              <c:strCache>
                <c:ptCount val="1"/>
                <c:pt idx="0">
                  <c:v>CANAL 3</c:v>
                </c:pt>
              </c:strCache>
            </c:strRef>
          </c:tx>
          <c:spPr>
            <a:ln w="28575" cap="rnd">
              <a:solidFill>
                <a:schemeClr val="accent4"/>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4A-6044-8048-A7D3-03BC2ED0C43F}"/>
                </c:ext>
              </c:extLst>
            </c:dLbl>
            <c:dLbl>
              <c:idx val="2"/>
              <c:delete val="1"/>
              <c:extLst>
                <c:ext xmlns:c15="http://schemas.microsoft.com/office/drawing/2012/chart" uri="{CE6537A1-D6FC-4f65-9D91-7224C49458BB}"/>
                <c:ext xmlns:c16="http://schemas.microsoft.com/office/drawing/2014/chart" uri="{C3380CC4-5D6E-409C-BE32-E72D297353CC}">
                  <c16:uniqueId val="{0000004B-6044-8048-A7D3-03BC2ED0C43F}"/>
                </c:ext>
              </c:extLst>
            </c:dLbl>
            <c:dLbl>
              <c:idx val="3"/>
              <c:delete val="1"/>
              <c:extLst>
                <c:ext xmlns:c15="http://schemas.microsoft.com/office/drawing/2012/chart" uri="{CE6537A1-D6FC-4f65-9D91-7224C49458BB}"/>
                <c:ext xmlns:c16="http://schemas.microsoft.com/office/drawing/2014/chart" uri="{C3380CC4-5D6E-409C-BE32-E72D297353CC}">
                  <c16:uniqueId val="{0000004C-6044-8048-A7D3-03BC2ED0C43F}"/>
                </c:ext>
              </c:extLst>
            </c:dLbl>
            <c:dLbl>
              <c:idx val="5"/>
              <c:delete val="1"/>
              <c:extLst>
                <c:ext xmlns:c15="http://schemas.microsoft.com/office/drawing/2012/chart" uri="{CE6537A1-D6FC-4f65-9D91-7224C49458BB}"/>
                <c:ext xmlns:c16="http://schemas.microsoft.com/office/drawing/2014/chart" uri="{C3380CC4-5D6E-409C-BE32-E72D297353CC}">
                  <c16:uniqueId val="{0000004D-6044-8048-A7D3-03BC2ED0C43F}"/>
                </c:ext>
              </c:extLst>
            </c:dLbl>
            <c:dLbl>
              <c:idx val="7"/>
              <c:delete val="1"/>
              <c:extLst>
                <c:ext xmlns:c15="http://schemas.microsoft.com/office/drawing/2012/chart" uri="{CE6537A1-D6FC-4f65-9D91-7224C49458BB}"/>
                <c:ext xmlns:c16="http://schemas.microsoft.com/office/drawing/2014/chart" uri="{C3380CC4-5D6E-409C-BE32-E72D297353CC}">
                  <c16:uniqueId val="{0000004E-6044-8048-A7D3-03BC2ED0C43F}"/>
                </c:ext>
              </c:extLst>
            </c:dLbl>
            <c:dLbl>
              <c:idx val="8"/>
              <c:delete val="1"/>
              <c:extLst>
                <c:ext xmlns:c15="http://schemas.microsoft.com/office/drawing/2012/chart" uri="{CE6537A1-D6FC-4f65-9D91-7224C49458BB}"/>
                <c:ext xmlns:c16="http://schemas.microsoft.com/office/drawing/2014/chart" uri="{C3380CC4-5D6E-409C-BE32-E72D297353CC}">
                  <c16:uniqueId val="{0000004F-6044-8048-A7D3-03BC2ED0C43F}"/>
                </c:ext>
              </c:extLst>
            </c:dLbl>
            <c:dLbl>
              <c:idx val="10"/>
              <c:delete val="1"/>
              <c:extLst>
                <c:ext xmlns:c15="http://schemas.microsoft.com/office/drawing/2012/chart" uri="{CE6537A1-D6FC-4f65-9D91-7224C49458BB}"/>
                <c:ext xmlns:c16="http://schemas.microsoft.com/office/drawing/2014/chart" uri="{C3380CC4-5D6E-409C-BE32-E72D297353CC}">
                  <c16:uniqueId val="{00000050-6044-8048-A7D3-03BC2ED0C43F}"/>
                </c:ext>
              </c:extLst>
            </c:dLbl>
            <c:dLbl>
              <c:idx val="12"/>
              <c:delete val="1"/>
              <c:extLst>
                <c:ext xmlns:c15="http://schemas.microsoft.com/office/drawing/2012/chart" uri="{CE6537A1-D6FC-4f65-9D91-7224C49458BB}"/>
                <c:ext xmlns:c16="http://schemas.microsoft.com/office/drawing/2014/chart" uri="{C3380CC4-5D6E-409C-BE32-E72D297353CC}">
                  <c16:uniqueId val="{00000051-6044-8048-A7D3-03BC2ED0C43F}"/>
                </c:ext>
              </c:extLst>
            </c:dLbl>
            <c:dLbl>
              <c:idx val="13"/>
              <c:delete val="1"/>
              <c:extLst>
                <c:ext xmlns:c15="http://schemas.microsoft.com/office/drawing/2012/chart" uri="{CE6537A1-D6FC-4f65-9D91-7224C49458BB}"/>
                <c:ext xmlns:c16="http://schemas.microsoft.com/office/drawing/2014/chart" uri="{C3380CC4-5D6E-409C-BE32-E72D297353CC}">
                  <c16:uniqueId val="{00000052-6044-8048-A7D3-03BC2ED0C43F}"/>
                </c:ext>
              </c:extLst>
            </c:dLbl>
            <c:dLbl>
              <c:idx val="15"/>
              <c:delete val="1"/>
              <c:extLst>
                <c:ext xmlns:c15="http://schemas.microsoft.com/office/drawing/2012/chart" uri="{CE6537A1-D6FC-4f65-9D91-7224C49458BB}"/>
                <c:ext xmlns:c16="http://schemas.microsoft.com/office/drawing/2014/chart" uri="{C3380CC4-5D6E-409C-BE32-E72D297353CC}">
                  <c16:uniqueId val="{00000053-6044-8048-A7D3-03BC2ED0C43F}"/>
                </c:ext>
              </c:extLst>
            </c:dLbl>
            <c:dLbl>
              <c:idx val="16"/>
              <c:delete val="1"/>
              <c:extLst>
                <c:ext xmlns:c15="http://schemas.microsoft.com/office/drawing/2012/chart" uri="{CE6537A1-D6FC-4f65-9D91-7224C49458BB}"/>
                <c:ext xmlns:c16="http://schemas.microsoft.com/office/drawing/2014/chart" uri="{C3380CC4-5D6E-409C-BE32-E72D297353CC}">
                  <c16:uniqueId val="{00000054-6044-8048-A7D3-03BC2ED0C43F}"/>
                </c:ext>
              </c:extLst>
            </c:dLbl>
            <c:dLbl>
              <c:idx val="18"/>
              <c:delete val="1"/>
              <c:extLst>
                <c:ext xmlns:c15="http://schemas.microsoft.com/office/drawing/2012/chart" uri="{CE6537A1-D6FC-4f65-9D91-7224C49458BB}"/>
                <c:ext xmlns:c16="http://schemas.microsoft.com/office/drawing/2014/chart" uri="{C3380CC4-5D6E-409C-BE32-E72D297353CC}">
                  <c16:uniqueId val="{00000055-6044-8048-A7D3-03BC2ED0C43F}"/>
                </c:ext>
              </c:extLst>
            </c:dLbl>
            <c:dLbl>
              <c:idx val="19"/>
              <c:delete val="1"/>
              <c:extLst>
                <c:ext xmlns:c15="http://schemas.microsoft.com/office/drawing/2012/chart" uri="{CE6537A1-D6FC-4f65-9D91-7224C49458BB}"/>
                <c:ext xmlns:c16="http://schemas.microsoft.com/office/drawing/2014/chart" uri="{C3380CC4-5D6E-409C-BE32-E72D297353CC}">
                  <c16:uniqueId val="{00000056-6044-8048-A7D3-03BC2ED0C43F}"/>
                </c:ext>
              </c:extLst>
            </c:dLbl>
            <c:dLbl>
              <c:idx val="21"/>
              <c:delete val="1"/>
              <c:extLst>
                <c:ext xmlns:c15="http://schemas.microsoft.com/office/drawing/2012/chart" uri="{CE6537A1-D6FC-4f65-9D91-7224C49458BB}"/>
                <c:ext xmlns:c16="http://schemas.microsoft.com/office/drawing/2014/chart" uri="{C3380CC4-5D6E-409C-BE32-E72D297353CC}">
                  <c16:uniqueId val="{00000057-6044-8048-A7D3-03BC2ED0C43F}"/>
                </c:ext>
              </c:extLst>
            </c:dLbl>
            <c:dLbl>
              <c:idx val="22"/>
              <c:delete val="1"/>
              <c:extLst>
                <c:ext xmlns:c15="http://schemas.microsoft.com/office/drawing/2012/chart" uri="{CE6537A1-D6FC-4f65-9D91-7224C49458BB}"/>
                <c:ext xmlns:c16="http://schemas.microsoft.com/office/drawing/2014/chart" uri="{C3380CC4-5D6E-409C-BE32-E72D297353CC}">
                  <c16:uniqueId val="{00000058-6044-8048-A7D3-03BC2ED0C43F}"/>
                </c:ext>
              </c:extLst>
            </c:dLbl>
            <c:dLbl>
              <c:idx val="23"/>
              <c:delete val="1"/>
              <c:extLst>
                <c:ext xmlns:c15="http://schemas.microsoft.com/office/drawing/2012/chart" uri="{CE6537A1-D6FC-4f65-9D91-7224C49458BB}"/>
                <c:ext xmlns:c16="http://schemas.microsoft.com/office/drawing/2014/chart" uri="{C3380CC4-5D6E-409C-BE32-E72D297353CC}">
                  <c16:uniqueId val="{00000059-6044-8048-A7D3-03BC2ED0C43F}"/>
                </c:ext>
              </c:extLst>
            </c:dLbl>
            <c:dLbl>
              <c:idx val="25"/>
              <c:delete val="1"/>
              <c:extLst>
                <c:ext xmlns:c15="http://schemas.microsoft.com/office/drawing/2012/chart" uri="{CE6537A1-D6FC-4f65-9D91-7224C49458BB}"/>
                <c:ext xmlns:c16="http://schemas.microsoft.com/office/drawing/2014/chart" uri="{C3380CC4-5D6E-409C-BE32-E72D297353CC}">
                  <c16:uniqueId val="{0000005A-6044-8048-A7D3-03BC2ED0C43F}"/>
                </c:ext>
              </c:extLst>
            </c:dLbl>
            <c:dLbl>
              <c:idx val="26"/>
              <c:delete val="1"/>
              <c:extLst>
                <c:ext xmlns:c15="http://schemas.microsoft.com/office/drawing/2012/chart" uri="{CE6537A1-D6FC-4f65-9D91-7224C49458BB}"/>
                <c:ext xmlns:c16="http://schemas.microsoft.com/office/drawing/2014/chart" uri="{C3380CC4-5D6E-409C-BE32-E72D297353CC}">
                  <c16:uniqueId val="{0000005B-6044-8048-A7D3-03BC2ED0C43F}"/>
                </c:ext>
              </c:extLst>
            </c:dLbl>
            <c:dLbl>
              <c:idx val="28"/>
              <c:delete val="1"/>
              <c:extLst>
                <c:ext xmlns:c15="http://schemas.microsoft.com/office/drawing/2012/chart" uri="{CE6537A1-D6FC-4f65-9D91-7224C49458BB}"/>
                <c:ext xmlns:c16="http://schemas.microsoft.com/office/drawing/2014/chart" uri="{C3380CC4-5D6E-409C-BE32-E72D297353CC}">
                  <c16:uniqueId val="{0000005C-6044-8048-A7D3-03BC2ED0C43F}"/>
                </c:ext>
              </c:extLst>
            </c:dLbl>
            <c:dLbl>
              <c:idx val="29"/>
              <c:delete val="1"/>
              <c:extLst>
                <c:ext xmlns:c15="http://schemas.microsoft.com/office/drawing/2012/chart" uri="{CE6537A1-D6FC-4f65-9D91-7224C49458BB}"/>
                <c:ext xmlns:c16="http://schemas.microsoft.com/office/drawing/2014/chart" uri="{C3380CC4-5D6E-409C-BE32-E72D297353CC}">
                  <c16:uniqueId val="{0000005D-6044-8048-A7D3-03BC2ED0C43F}"/>
                </c:ext>
              </c:extLst>
            </c:dLbl>
            <c:dLbl>
              <c:idx val="30"/>
              <c:delete val="1"/>
              <c:extLst>
                <c:ext xmlns:c15="http://schemas.microsoft.com/office/drawing/2012/chart" uri="{CE6537A1-D6FC-4f65-9D91-7224C49458BB}"/>
                <c:ext xmlns:c16="http://schemas.microsoft.com/office/drawing/2014/chart" uri="{C3380CC4-5D6E-409C-BE32-E72D297353CC}">
                  <c16:uniqueId val="{0000005E-6044-8048-A7D3-03BC2ED0C43F}"/>
                </c:ext>
              </c:extLst>
            </c:dLbl>
            <c:dLbl>
              <c:idx val="32"/>
              <c:delete val="1"/>
              <c:extLst>
                <c:ext xmlns:c15="http://schemas.microsoft.com/office/drawing/2012/chart" uri="{CE6537A1-D6FC-4f65-9D91-7224C49458BB}"/>
                <c:ext xmlns:c16="http://schemas.microsoft.com/office/drawing/2014/chart" uri="{C3380CC4-5D6E-409C-BE32-E72D297353CC}">
                  <c16:uniqueId val="{0000005F-6044-8048-A7D3-03BC2ED0C43F}"/>
                </c:ext>
              </c:extLst>
            </c:dLbl>
            <c:dLbl>
              <c:idx val="33"/>
              <c:delete val="1"/>
              <c:extLst>
                <c:ext xmlns:c15="http://schemas.microsoft.com/office/drawing/2012/chart" uri="{CE6537A1-D6FC-4f65-9D91-7224C49458BB}"/>
                <c:ext xmlns:c16="http://schemas.microsoft.com/office/drawing/2014/chart" uri="{C3380CC4-5D6E-409C-BE32-E72D297353CC}">
                  <c16:uniqueId val="{00000060-6044-8048-A7D3-03BC2ED0C43F}"/>
                </c:ext>
              </c:extLst>
            </c:dLbl>
            <c:spPr>
              <a:solidFill>
                <a:srgbClr val="E5C243"/>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'Historial Share'!$AX$16:$CG$17</c:f>
              <c:multiLvlStrCache>
                <c:ptCount val="3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lvl>
                <c:lvl>
                  <c:pt idx="0">
                    <c:v>2022</c:v>
                  </c:pt>
                  <c:pt idx="12">
                    <c:v>2023</c:v>
                  </c:pt>
                  <c:pt idx="24">
                    <c:v>2024</c:v>
                  </c:pt>
                </c:lvl>
              </c:multiLvlStrCache>
            </c:multiLvlStrRef>
          </c:cat>
          <c:val>
            <c:numRef>
              <c:f>'Historial Share'!$AX$21:$CG$21</c:f>
              <c:numCache>
                <c:formatCode>0%</c:formatCode>
                <c:ptCount val="36"/>
                <c:pt idx="0">
                  <c:v>9.9499999999999991E-2</c:v>
                </c:pt>
                <c:pt idx="1">
                  <c:v>8.8399999999999992E-2</c:v>
                </c:pt>
                <c:pt idx="2">
                  <c:v>9.0999999999999998E-2</c:v>
                </c:pt>
                <c:pt idx="3">
                  <c:v>9.4700000000000006E-2</c:v>
                </c:pt>
                <c:pt idx="4">
                  <c:v>9.4700000000000006E-2</c:v>
                </c:pt>
                <c:pt idx="5">
                  <c:v>8.2421623016384976E-2</c:v>
                </c:pt>
                <c:pt idx="6">
                  <c:v>7.3658503539233894E-2</c:v>
                </c:pt>
                <c:pt idx="7">
                  <c:v>7.6593990821716154E-2</c:v>
                </c:pt>
                <c:pt idx="8">
                  <c:v>7.5449268226829833E-2</c:v>
                </c:pt>
                <c:pt idx="9">
                  <c:v>7.4851568777925842E-2</c:v>
                </c:pt>
                <c:pt idx="10">
                  <c:v>8.8151835451695193E-2</c:v>
                </c:pt>
                <c:pt idx="11">
                  <c:v>8.0796014013754344E-2</c:v>
                </c:pt>
                <c:pt idx="12">
                  <c:v>8.1699999999999995E-2</c:v>
                </c:pt>
                <c:pt idx="13">
                  <c:v>7.9899999999999999E-2</c:v>
                </c:pt>
                <c:pt idx="14">
                  <c:v>8.0600000000000005E-2</c:v>
                </c:pt>
                <c:pt idx="15">
                  <c:v>7.9000000000000001E-2</c:v>
                </c:pt>
                <c:pt idx="16">
                  <c:v>7.9100000000000004E-2</c:v>
                </c:pt>
                <c:pt idx="17">
                  <c:v>7.8899999999999998E-2</c:v>
                </c:pt>
                <c:pt idx="18">
                  <c:v>8.1199999999999994E-2</c:v>
                </c:pt>
                <c:pt idx="19">
                  <c:v>0.08</c:v>
                </c:pt>
                <c:pt idx="20">
                  <c:v>7.9699999999999993E-2</c:v>
                </c:pt>
                <c:pt idx="21">
                  <c:v>8.9700000000000002E-2</c:v>
                </c:pt>
                <c:pt idx="22">
                  <c:v>8.5999999999999993E-2</c:v>
                </c:pt>
                <c:pt idx="23">
                  <c:v>8.2900000000000001E-2</c:v>
                </c:pt>
                <c:pt idx="24">
                  <c:v>8.3299999999999999E-2</c:v>
                </c:pt>
                <c:pt idx="25">
                  <c:v>8.1500000000000003E-2</c:v>
                </c:pt>
                <c:pt idx="26">
                  <c:v>8.1799999999999998E-2</c:v>
                </c:pt>
                <c:pt idx="27">
                  <c:v>8.1699999999999995E-2</c:v>
                </c:pt>
                <c:pt idx="28">
                  <c:v>7.8799999999999995E-2</c:v>
                </c:pt>
                <c:pt idx="29">
                  <c:v>7.5700000000000003E-2</c:v>
                </c:pt>
                <c:pt idx="30">
                  <c:v>7.9699999999999993E-2</c:v>
                </c:pt>
                <c:pt idx="31">
                  <c:v>7.9699999999999993E-2</c:v>
                </c:pt>
                <c:pt idx="32">
                  <c:v>8.1087500000000007E-2</c:v>
                </c:pt>
                <c:pt idx="33">
                  <c:v>7.98875E-2</c:v>
                </c:pt>
                <c:pt idx="34">
                  <c:v>8.1875000000000003E-2</c:v>
                </c:pt>
              </c:numCache>
            </c:numRef>
          </c:val>
          <c:smooth val="0"/>
          <c:extLst>
            <c:ext xmlns:c16="http://schemas.microsoft.com/office/drawing/2014/chart" uri="{C3380CC4-5D6E-409C-BE32-E72D297353CC}">
              <c16:uniqueId val="{00000003-6044-8048-A7D3-03BC2ED0C43F}"/>
            </c:ext>
          </c:extLst>
        </c:ser>
        <c:ser>
          <c:idx val="4"/>
          <c:order val="4"/>
          <c:tx>
            <c:strRef>
              <c:f>'Historial Share'!$AW$22</c:f>
              <c:strCache>
                <c:ptCount val="1"/>
                <c:pt idx="0">
                  <c:v>CANAL 7</c:v>
                </c:pt>
              </c:strCache>
            </c:strRef>
          </c:tx>
          <c:spPr>
            <a:ln w="28575" cap="rnd">
              <a:solidFill>
                <a:srgbClr val="00B0F0"/>
              </a:solidFill>
              <a:round/>
            </a:ln>
            <a:effectLst/>
          </c:spPr>
          <c:marker>
            <c:symbol val="none"/>
          </c:marker>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5-6044-8048-A7D3-03BC2ED0C43F}"/>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6-6044-8048-A7D3-03BC2ED0C43F}"/>
                </c:ext>
              </c:extLst>
            </c:dLbl>
            <c:dLbl>
              <c:idx val="3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8-6044-8048-A7D3-03BC2ED0C43F}"/>
                </c:ext>
              </c:extLst>
            </c:dLbl>
            <c:spPr>
              <a:solidFill>
                <a:srgbClr val="00B0F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'Historial Share'!$AX$16:$CG$17</c:f>
              <c:multiLvlStrCache>
                <c:ptCount val="3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lvl>
                <c:lvl>
                  <c:pt idx="0">
                    <c:v>2022</c:v>
                  </c:pt>
                  <c:pt idx="12">
                    <c:v>2023</c:v>
                  </c:pt>
                  <c:pt idx="24">
                    <c:v>2024</c:v>
                  </c:pt>
                </c:lvl>
              </c:multiLvlStrCache>
            </c:multiLvlStrRef>
          </c:cat>
          <c:val>
            <c:numRef>
              <c:f>'Historial Share'!$AX$22:$CG$22</c:f>
              <c:numCache>
                <c:formatCode>0%</c:formatCode>
                <c:ptCount val="36"/>
                <c:pt idx="0">
                  <c:v>6.25E-2</c:v>
                </c:pt>
                <c:pt idx="1">
                  <c:v>6.3299999999999995E-2</c:v>
                </c:pt>
                <c:pt idx="2">
                  <c:v>6.3299999999999995E-2</c:v>
                </c:pt>
                <c:pt idx="3">
                  <c:v>6.3099999999999989E-2</c:v>
                </c:pt>
                <c:pt idx="4">
                  <c:v>6.3099999999999989E-2</c:v>
                </c:pt>
                <c:pt idx="5">
                  <c:v>6.5350169870554337E-2</c:v>
                </c:pt>
                <c:pt idx="6">
                  <c:v>6.0136463319114423E-2</c:v>
                </c:pt>
                <c:pt idx="7">
                  <c:v>6.2603515455883621E-2</c:v>
                </c:pt>
                <c:pt idx="8">
                  <c:v>6.2830052331906569E-2</c:v>
                </c:pt>
                <c:pt idx="9">
                  <c:v>6.1512889236538464E-2</c:v>
                </c:pt>
                <c:pt idx="10">
                  <c:v>5.5392770838753283E-2</c:v>
                </c:pt>
                <c:pt idx="11">
                  <c:v>5.9398415829868954E-2</c:v>
                </c:pt>
                <c:pt idx="12">
                  <c:v>6.4199999999999993E-2</c:v>
                </c:pt>
                <c:pt idx="13">
                  <c:v>6.5100000000000005E-2</c:v>
                </c:pt>
                <c:pt idx="14">
                  <c:v>6.4899999999999999E-2</c:v>
                </c:pt>
                <c:pt idx="15">
                  <c:v>6.4600000000000005E-2</c:v>
                </c:pt>
                <c:pt idx="16">
                  <c:v>7.0499999999999993E-2</c:v>
                </c:pt>
                <c:pt idx="17">
                  <c:v>6.4699999999999994E-2</c:v>
                </c:pt>
                <c:pt idx="18">
                  <c:v>6.9199999999999998E-2</c:v>
                </c:pt>
                <c:pt idx="19">
                  <c:v>6.7299999999999999E-2</c:v>
                </c:pt>
                <c:pt idx="20">
                  <c:v>6.6500000000000004E-2</c:v>
                </c:pt>
                <c:pt idx="21">
                  <c:v>7.3200000000000001E-2</c:v>
                </c:pt>
                <c:pt idx="22">
                  <c:v>6.8199999999999997E-2</c:v>
                </c:pt>
                <c:pt idx="23">
                  <c:v>6.6400000000000001E-2</c:v>
                </c:pt>
                <c:pt idx="24">
                  <c:v>6.7100000000000007E-2</c:v>
                </c:pt>
                <c:pt idx="25">
                  <c:v>6.6199999999999995E-2</c:v>
                </c:pt>
                <c:pt idx="26">
                  <c:v>6.7100000000000007E-2</c:v>
                </c:pt>
                <c:pt idx="27">
                  <c:v>6.6900000000000001E-2</c:v>
                </c:pt>
                <c:pt idx="28">
                  <c:v>6.7699999999999996E-2</c:v>
                </c:pt>
                <c:pt idx="29">
                  <c:v>6.2799999999999995E-2</c:v>
                </c:pt>
                <c:pt idx="30">
                  <c:v>6.6900000000000001E-2</c:v>
                </c:pt>
                <c:pt idx="31">
                  <c:v>6.6900000000000001E-2</c:v>
                </c:pt>
                <c:pt idx="32">
                  <c:v>7.8206250000000005E-2</c:v>
                </c:pt>
                <c:pt idx="33">
                  <c:v>7.2156250000000005E-2</c:v>
                </c:pt>
                <c:pt idx="34">
                  <c:v>7.5381249999999997E-2</c:v>
                </c:pt>
              </c:numCache>
            </c:numRef>
          </c:val>
          <c:smooth val="0"/>
          <c:extLst>
            <c:ext xmlns:c16="http://schemas.microsoft.com/office/drawing/2014/chart" uri="{C3380CC4-5D6E-409C-BE32-E72D297353CC}">
              <c16:uniqueId val="{00000004-6044-8048-A7D3-03BC2ED0C43F}"/>
            </c:ext>
          </c:extLst>
        </c:ser>
        <c:ser>
          <c:idx val="5"/>
          <c:order val="5"/>
          <c:tx>
            <c:strRef>
              <c:f>'Historial Share'!$AW$23</c:f>
              <c:strCache>
                <c:ptCount val="1"/>
                <c:pt idx="0">
                  <c:v>Azteca</c:v>
                </c:pt>
              </c:strCache>
            </c:strRef>
          </c:tx>
          <c:spPr>
            <a:ln w="28575" cap="rnd">
              <a:solidFill>
                <a:schemeClr val="accent6"/>
              </a:solidFill>
              <a:round/>
            </a:ln>
            <a:effectLst/>
          </c:spPr>
          <c:marker>
            <c:symbol val="none"/>
          </c:marker>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9-6044-8048-A7D3-03BC2ED0C43F}"/>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A-6044-8048-A7D3-03BC2ED0C43F}"/>
                </c:ext>
              </c:extLst>
            </c:dLbl>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B-6044-8048-A7D3-03BC2ED0C43F}"/>
                </c:ext>
              </c:extLst>
            </c:dLbl>
            <c:dLbl>
              <c:idx val="3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C-6044-8048-A7D3-03BC2ED0C43F}"/>
                </c:ext>
              </c:extLst>
            </c:dLbl>
            <c:dLbl>
              <c:idx val="3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D-6044-8048-A7D3-03BC2ED0C43F}"/>
                </c:ext>
              </c:extLst>
            </c:dLbl>
            <c:spPr>
              <a:solidFill>
                <a:srgbClr val="00B05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'Historial Share'!$AX$16:$CG$17</c:f>
              <c:multiLvlStrCache>
                <c:ptCount val="3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lvl>
                <c:lvl>
                  <c:pt idx="0">
                    <c:v>2022</c:v>
                  </c:pt>
                  <c:pt idx="12">
                    <c:v>2023</c:v>
                  </c:pt>
                  <c:pt idx="24">
                    <c:v>2024</c:v>
                  </c:pt>
                </c:lvl>
              </c:multiLvlStrCache>
            </c:multiLvlStrRef>
          </c:cat>
          <c:val>
            <c:numRef>
              <c:f>'Historial Share'!$AX$23:$CG$23</c:f>
              <c:numCache>
                <c:formatCode>0%</c:formatCode>
                <c:ptCount val="36"/>
                <c:pt idx="0">
                  <c:v>4.2999999999999997E-2</c:v>
                </c:pt>
                <c:pt idx="1">
                  <c:v>4.3400000000000001E-2</c:v>
                </c:pt>
                <c:pt idx="2">
                  <c:v>4.2800000000000005E-2</c:v>
                </c:pt>
                <c:pt idx="3">
                  <c:v>4.2599999999999999E-2</c:v>
                </c:pt>
                <c:pt idx="4">
                  <c:v>4.2599999999999999E-2</c:v>
                </c:pt>
                <c:pt idx="5">
                  <c:v>4.1700000000000001E-2</c:v>
                </c:pt>
                <c:pt idx="6">
                  <c:v>4.2999999999999997E-2</c:v>
                </c:pt>
                <c:pt idx="7">
                  <c:v>4.3400000000000001E-2</c:v>
                </c:pt>
                <c:pt idx="8">
                  <c:v>4.2800000000000005E-2</c:v>
                </c:pt>
                <c:pt idx="9">
                  <c:v>4.2599999999999999E-2</c:v>
                </c:pt>
                <c:pt idx="10">
                  <c:v>4.2599999999999999E-2</c:v>
                </c:pt>
                <c:pt idx="11">
                  <c:v>4.2800000000000005E-2</c:v>
                </c:pt>
                <c:pt idx="12">
                  <c:v>4.8599999999999997E-2</c:v>
                </c:pt>
                <c:pt idx="13">
                  <c:v>5.0299999999999997E-2</c:v>
                </c:pt>
                <c:pt idx="14">
                  <c:v>4.9299999999999997E-2</c:v>
                </c:pt>
                <c:pt idx="15">
                  <c:v>5.0200000000000002E-2</c:v>
                </c:pt>
                <c:pt idx="16">
                  <c:v>4.9799999999999997E-2</c:v>
                </c:pt>
                <c:pt idx="17">
                  <c:v>4.9700000000000001E-2</c:v>
                </c:pt>
                <c:pt idx="18">
                  <c:v>5.0500000000000003E-2</c:v>
                </c:pt>
                <c:pt idx="19">
                  <c:v>5.0500000000000003E-2</c:v>
                </c:pt>
                <c:pt idx="20">
                  <c:v>5.0900000000000001E-2</c:v>
                </c:pt>
                <c:pt idx="21">
                  <c:v>6.13E-2</c:v>
                </c:pt>
                <c:pt idx="22">
                  <c:v>6.4899999999999999E-2</c:v>
                </c:pt>
                <c:pt idx="23">
                  <c:v>5.7099999999999998E-2</c:v>
                </c:pt>
                <c:pt idx="24">
                  <c:v>6.0100000000000001E-2</c:v>
                </c:pt>
                <c:pt idx="25">
                  <c:v>6.6199999999999995E-2</c:v>
                </c:pt>
                <c:pt idx="26">
                  <c:v>6.2700000000000006E-2</c:v>
                </c:pt>
                <c:pt idx="27">
                  <c:v>6.4699999999999994E-2</c:v>
                </c:pt>
                <c:pt idx="28">
                  <c:v>6.1699999999999998E-2</c:v>
                </c:pt>
                <c:pt idx="29">
                  <c:v>5.5199999999999999E-2</c:v>
                </c:pt>
                <c:pt idx="30">
                  <c:v>5.7500000000000002E-2</c:v>
                </c:pt>
                <c:pt idx="31">
                  <c:v>5.2699999999999997E-2</c:v>
                </c:pt>
                <c:pt idx="32">
                  <c:v>6.0143750000000003E-2</c:v>
                </c:pt>
                <c:pt idx="33">
                  <c:v>6.3662499999999997E-2</c:v>
                </c:pt>
                <c:pt idx="34">
                  <c:v>6.1337500000000003E-2</c:v>
                </c:pt>
              </c:numCache>
            </c:numRef>
          </c:val>
          <c:smooth val="0"/>
          <c:extLst>
            <c:ext xmlns:c16="http://schemas.microsoft.com/office/drawing/2014/chart" uri="{C3380CC4-5D6E-409C-BE32-E72D297353CC}">
              <c16:uniqueId val="{00000005-6044-8048-A7D3-03BC2ED0C43F}"/>
            </c:ext>
          </c:extLst>
        </c:ser>
        <c:ser>
          <c:idx val="6"/>
          <c:order val="6"/>
          <c:tx>
            <c:strRef>
              <c:f>'Historial Share'!$AW$24</c:f>
              <c:strCache>
                <c:ptCount val="1"/>
                <c:pt idx="0">
                  <c:v>HCH</c:v>
                </c:pt>
              </c:strCache>
            </c:strRef>
          </c:tx>
          <c:spPr>
            <a:ln w="28575" cap="rnd">
              <a:solidFill>
                <a:schemeClr val="accent1">
                  <a:lumMod val="6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F-6044-8048-A7D3-03BC2ED0C43F}"/>
                </c:ext>
              </c:extLst>
            </c:dLbl>
            <c:dLbl>
              <c:idx val="2"/>
              <c:delete val="1"/>
              <c:extLst>
                <c:ext xmlns:c15="http://schemas.microsoft.com/office/drawing/2012/chart" uri="{CE6537A1-D6FC-4f65-9D91-7224C49458BB}"/>
                <c:ext xmlns:c16="http://schemas.microsoft.com/office/drawing/2014/chart" uri="{C3380CC4-5D6E-409C-BE32-E72D297353CC}">
                  <c16:uniqueId val="{00000020-6044-8048-A7D3-03BC2ED0C43F}"/>
                </c:ext>
              </c:extLst>
            </c:dLbl>
            <c:dLbl>
              <c:idx val="4"/>
              <c:delete val="1"/>
              <c:extLst>
                <c:ext xmlns:c15="http://schemas.microsoft.com/office/drawing/2012/chart" uri="{CE6537A1-D6FC-4f65-9D91-7224C49458BB}"/>
                <c:ext xmlns:c16="http://schemas.microsoft.com/office/drawing/2014/chart" uri="{C3380CC4-5D6E-409C-BE32-E72D297353CC}">
                  <c16:uniqueId val="{00000021-6044-8048-A7D3-03BC2ED0C43F}"/>
                </c:ext>
              </c:extLst>
            </c:dLbl>
            <c:dLbl>
              <c:idx val="6"/>
              <c:delete val="1"/>
              <c:extLst>
                <c:ext xmlns:c15="http://schemas.microsoft.com/office/drawing/2012/chart" uri="{CE6537A1-D6FC-4f65-9D91-7224C49458BB}"/>
                <c:ext xmlns:c16="http://schemas.microsoft.com/office/drawing/2014/chart" uri="{C3380CC4-5D6E-409C-BE32-E72D297353CC}">
                  <c16:uniqueId val="{00000022-6044-8048-A7D3-03BC2ED0C43F}"/>
                </c:ext>
              </c:extLst>
            </c:dLbl>
            <c:dLbl>
              <c:idx val="7"/>
              <c:delete val="1"/>
              <c:extLst>
                <c:ext xmlns:c15="http://schemas.microsoft.com/office/drawing/2012/chart" uri="{CE6537A1-D6FC-4f65-9D91-7224C49458BB}"/>
                <c:ext xmlns:c16="http://schemas.microsoft.com/office/drawing/2014/chart" uri="{C3380CC4-5D6E-409C-BE32-E72D297353CC}">
                  <c16:uniqueId val="{00000023-6044-8048-A7D3-03BC2ED0C43F}"/>
                </c:ext>
              </c:extLst>
            </c:dLbl>
            <c:dLbl>
              <c:idx val="9"/>
              <c:delete val="1"/>
              <c:extLst>
                <c:ext xmlns:c15="http://schemas.microsoft.com/office/drawing/2012/chart" uri="{CE6537A1-D6FC-4f65-9D91-7224C49458BB}"/>
                <c:ext xmlns:c16="http://schemas.microsoft.com/office/drawing/2014/chart" uri="{C3380CC4-5D6E-409C-BE32-E72D297353CC}">
                  <c16:uniqueId val="{00000024-6044-8048-A7D3-03BC2ED0C43F}"/>
                </c:ext>
              </c:extLst>
            </c:dLbl>
            <c:dLbl>
              <c:idx val="10"/>
              <c:delete val="1"/>
              <c:extLst>
                <c:ext xmlns:c15="http://schemas.microsoft.com/office/drawing/2012/chart" uri="{CE6537A1-D6FC-4f65-9D91-7224C49458BB}"/>
                <c:ext xmlns:c16="http://schemas.microsoft.com/office/drawing/2014/chart" uri="{C3380CC4-5D6E-409C-BE32-E72D297353CC}">
                  <c16:uniqueId val="{00000025-6044-8048-A7D3-03BC2ED0C43F}"/>
                </c:ext>
              </c:extLst>
            </c:dLbl>
            <c:dLbl>
              <c:idx val="12"/>
              <c:delete val="1"/>
              <c:extLst>
                <c:ext xmlns:c15="http://schemas.microsoft.com/office/drawing/2012/chart" uri="{CE6537A1-D6FC-4f65-9D91-7224C49458BB}"/>
                <c:ext xmlns:c16="http://schemas.microsoft.com/office/drawing/2014/chart" uri="{C3380CC4-5D6E-409C-BE32-E72D297353CC}">
                  <c16:uniqueId val="{00000026-6044-8048-A7D3-03BC2ED0C43F}"/>
                </c:ext>
              </c:extLst>
            </c:dLbl>
            <c:dLbl>
              <c:idx val="14"/>
              <c:delete val="1"/>
              <c:extLst>
                <c:ext xmlns:c15="http://schemas.microsoft.com/office/drawing/2012/chart" uri="{CE6537A1-D6FC-4f65-9D91-7224C49458BB}"/>
                <c:ext xmlns:c16="http://schemas.microsoft.com/office/drawing/2014/chart" uri="{C3380CC4-5D6E-409C-BE32-E72D297353CC}">
                  <c16:uniqueId val="{00000027-6044-8048-A7D3-03BC2ED0C43F}"/>
                </c:ext>
              </c:extLst>
            </c:dLbl>
            <c:dLbl>
              <c:idx val="15"/>
              <c:delete val="1"/>
              <c:extLst>
                <c:ext xmlns:c15="http://schemas.microsoft.com/office/drawing/2012/chart" uri="{CE6537A1-D6FC-4f65-9D91-7224C49458BB}"/>
                <c:ext xmlns:c16="http://schemas.microsoft.com/office/drawing/2014/chart" uri="{C3380CC4-5D6E-409C-BE32-E72D297353CC}">
                  <c16:uniqueId val="{00000028-6044-8048-A7D3-03BC2ED0C43F}"/>
                </c:ext>
              </c:extLst>
            </c:dLbl>
            <c:dLbl>
              <c:idx val="17"/>
              <c:delete val="1"/>
              <c:extLst>
                <c:ext xmlns:c15="http://schemas.microsoft.com/office/drawing/2012/chart" uri="{CE6537A1-D6FC-4f65-9D91-7224C49458BB}"/>
                <c:ext xmlns:c16="http://schemas.microsoft.com/office/drawing/2014/chart" uri="{C3380CC4-5D6E-409C-BE32-E72D297353CC}">
                  <c16:uniqueId val="{00000029-6044-8048-A7D3-03BC2ED0C43F}"/>
                </c:ext>
              </c:extLst>
            </c:dLbl>
            <c:dLbl>
              <c:idx val="18"/>
              <c:delete val="1"/>
              <c:extLst>
                <c:ext xmlns:c15="http://schemas.microsoft.com/office/drawing/2012/chart" uri="{CE6537A1-D6FC-4f65-9D91-7224C49458BB}"/>
                <c:ext xmlns:c16="http://schemas.microsoft.com/office/drawing/2014/chart" uri="{C3380CC4-5D6E-409C-BE32-E72D297353CC}">
                  <c16:uniqueId val="{0000002A-6044-8048-A7D3-03BC2ED0C43F}"/>
                </c:ext>
              </c:extLst>
            </c:dLbl>
            <c:dLbl>
              <c:idx val="20"/>
              <c:delete val="1"/>
              <c:extLst>
                <c:ext xmlns:c15="http://schemas.microsoft.com/office/drawing/2012/chart" uri="{CE6537A1-D6FC-4f65-9D91-7224C49458BB}"/>
                <c:ext xmlns:c16="http://schemas.microsoft.com/office/drawing/2014/chart" uri="{C3380CC4-5D6E-409C-BE32-E72D297353CC}">
                  <c16:uniqueId val="{0000002B-6044-8048-A7D3-03BC2ED0C43F}"/>
                </c:ext>
              </c:extLst>
            </c:dLbl>
            <c:dLbl>
              <c:idx val="21"/>
              <c:delete val="1"/>
              <c:extLst>
                <c:ext xmlns:c15="http://schemas.microsoft.com/office/drawing/2012/chart" uri="{CE6537A1-D6FC-4f65-9D91-7224C49458BB}"/>
                <c:ext xmlns:c16="http://schemas.microsoft.com/office/drawing/2014/chart" uri="{C3380CC4-5D6E-409C-BE32-E72D297353CC}">
                  <c16:uniqueId val="{0000002C-6044-8048-A7D3-03BC2ED0C43F}"/>
                </c:ext>
              </c:extLst>
            </c:dLbl>
            <c:dLbl>
              <c:idx val="23"/>
              <c:delete val="1"/>
              <c:extLst>
                <c:ext xmlns:c15="http://schemas.microsoft.com/office/drawing/2012/chart" uri="{CE6537A1-D6FC-4f65-9D91-7224C49458BB}"/>
                <c:ext xmlns:c16="http://schemas.microsoft.com/office/drawing/2014/chart" uri="{C3380CC4-5D6E-409C-BE32-E72D297353CC}">
                  <c16:uniqueId val="{0000002D-6044-8048-A7D3-03BC2ED0C43F}"/>
                </c:ext>
              </c:extLst>
            </c:dLbl>
            <c:dLbl>
              <c:idx val="24"/>
              <c:delete val="1"/>
              <c:extLst>
                <c:ext xmlns:c15="http://schemas.microsoft.com/office/drawing/2012/chart" uri="{CE6537A1-D6FC-4f65-9D91-7224C49458BB}"/>
                <c:ext xmlns:c16="http://schemas.microsoft.com/office/drawing/2014/chart" uri="{C3380CC4-5D6E-409C-BE32-E72D297353CC}">
                  <c16:uniqueId val="{0000002E-6044-8048-A7D3-03BC2ED0C43F}"/>
                </c:ext>
              </c:extLst>
            </c:dLbl>
            <c:dLbl>
              <c:idx val="26"/>
              <c:delete val="1"/>
              <c:extLst>
                <c:ext xmlns:c15="http://schemas.microsoft.com/office/drawing/2012/chart" uri="{CE6537A1-D6FC-4f65-9D91-7224C49458BB}"/>
                <c:ext xmlns:c16="http://schemas.microsoft.com/office/drawing/2014/chart" uri="{C3380CC4-5D6E-409C-BE32-E72D297353CC}">
                  <c16:uniqueId val="{0000002F-6044-8048-A7D3-03BC2ED0C43F}"/>
                </c:ext>
              </c:extLst>
            </c:dLbl>
            <c:dLbl>
              <c:idx val="29"/>
              <c:delete val="1"/>
              <c:extLst>
                <c:ext xmlns:c15="http://schemas.microsoft.com/office/drawing/2012/chart" uri="{CE6537A1-D6FC-4f65-9D91-7224C49458BB}"/>
                <c:ext xmlns:c16="http://schemas.microsoft.com/office/drawing/2014/chart" uri="{C3380CC4-5D6E-409C-BE32-E72D297353CC}">
                  <c16:uniqueId val="{00000030-6044-8048-A7D3-03BC2ED0C43F}"/>
                </c:ext>
              </c:extLst>
            </c:dLbl>
            <c:dLbl>
              <c:idx val="30"/>
              <c:delete val="1"/>
              <c:extLst>
                <c:ext xmlns:c15="http://schemas.microsoft.com/office/drawing/2012/chart" uri="{CE6537A1-D6FC-4f65-9D91-7224C49458BB}"/>
                <c:ext xmlns:c16="http://schemas.microsoft.com/office/drawing/2014/chart" uri="{C3380CC4-5D6E-409C-BE32-E72D297353CC}">
                  <c16:uniqueId val="{00000031-6044-8048-A7D3-03BC2ED0C43F}"/>
                </c:ext>
              </c:extLst>
            </c:dLbl>
            <c:dLbl>
              <c:idx val="31"/>
              <c:delete val="1"/>
              <c:extLst>
                <c:ext xmlns:c15="http://schemas.microsoft.com/office/drawing/2012/chart" uri="{CE6537A1-D6FC-4f65-9D91-7224C49458BB}"/>
                <c:ext xmlns:c16="http://schemas.microsoft.com/office/drawing/2014/chart" uri="{C3380CC4-5D6E-409C-BE32-E72D297353CC}">
                  <c16:uniqueId val="{00000032-6044-8048-A7D3-03BC2ED0C43F}"/>
                </c:ext>
              </c:extLst>
            </c:dLbl>
            <c:dLbl>
              <c:idx val="33"/>
              <c:delete val="1"/>
              <c:extLst>
                <c:ext xmlns:c15="http://schemas.microsoft.com/office/drawing/2012/chart" uri="{CE6537A1-D6FC-4f65-9D91-7224C49458BB}"/>
                <c:ext xmlns:c16="http://schemas.microsoft.com/office/drawing/2014/chart" uri="{C3380CC4-5D6E-409C-BE32-E72D297353CC}">
                  <c16:uniqueId val="{00000033-6044-8048-A7D3-03BC2ED0C43F}"/>
                </c:ext>
              </c:extLst>
            </c:dLbl>
            <c:spPr>
              <a:solidFill>
                <a:srgbClr val="0070C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'Historial Share'!$AX$16:$CG$17</c:f>
              <c:multiLvlStrCache>
                <c:ptCount val="3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lvl>
                <c:lvl>
                  <c:pt idx="0">
                    <c:v>2022</c:v>
                  </c:pt>
                  <c:pt idx="12">
                    <c:v>2023</c:v>
                  </c:pt>
                  <c:pt idx="24">
                    <c:v>2024</c:v>
                  </c:pt>
                </c:lvl>
              </c:multiLvlStrCache>
            </c:multiLvlStrRef>
          </c:cat>
          <c:val>
            <c:numRef>
              <c:f>'Historial Share'!$AX$24:$CG$24</c:f>
              <c:numCache>
                <c:formatCode>0%</c:formatCode>
                <c:ptCount val="36"/>
                <c:pt idx="0">
                  <c:v>0.2084</c:v>
                </c:pt>
                <c:pt idx="1">
                  <c:v>0.20069999999999999</c:v>
                </c:pt>
                <c:pt idx="2">
                  <c:v>0.19940000000000002</c:v>
                </c:pt>
                <c:pt idx="3">
                  <c:v>0.19879999999999998</c:v>
                </c:pt>
                <c:pt idx="4">
                  <c:v>0.19879999999999998</c:v>
                </c:pt>
                <c:pt idx="5">
                  <c:v>0.2084</c:v>
                </c:pt>
                <c:pt idx="6">
                  <c:v>0.20069999999999999</c:v>
                </c:pt>
                <c:pt idx="7">
                  <c:v>0.19940000000000002</c:v>
                </c:pt>
                <c:pt idx="8">
                  <c:v>0.19879999999999998</c:v>
                </c:pt>
                <c:pt idx="9">
                  <c:v>0.19879999999999998</c:v>
                </c:pt>
                <c:pt idx="10">
                  <c:v>0.19879999999999998</c:v>
                </c:pt>
                <c:pt idx="11">
                  <c:v>0.19879999999999998</c:v>
                </c:pt>
                <c:pt idx="12">
                  <c:v>0.19889999999999999</c:v>
                </c:pt>
                <c:pt idx="13">
                  <c:v>0.1956</c:v>
                </c:pt>
                <c:pt idx="14">
                  <c:v>0.19869999999999999</c:v>
                </c:pt>
                <c:pt idx="15">
                  <c:v>0.19800000000000001</c:v>
                </c:pt>
                <c:pt idx="16">
                  <c:v>0.19739999999999999</c:v>
                </c:pt>
                <c:pt idx="17">
                  <c:v>0.1973</c:v>
                </c:pt>
                <c:pt idx="18">
                  <c:v>0.20219999999999999</c:v>
                </c:pt>
                <c:pt idx="19">
                  <c:v>0.2019</c:v>
                </c:pt>
                <c:pt idx="20">
                  <c:v>0.20039999999999999</c:v>
                </c:pt>
                <c:pt idx="21">
                  <c:v>0.2001</c:v>
                </c:pt>
                <c:pt idx="22">
                  <c:v>0.19919999999999999</c:v>
                </c:pt>
                <c:pt idx="23">
                  <c:v>0.1986</c:v>
                </c:pt>
                <c:pt idx="24">
                  <c:v>0.19889999999999999</c:v>
                </c:pt>
                <c:pt idx="25">
                  <c:v>0.2112</c:v>
                </c:pt>
                <c:pt idx="26">
                  <c:v>0.2064</c:v>
                </c:pt>
                <c:pt idx="27">
                  <c:v>0.21199999999999999</c:v>
                </c:pt>
                <c:pt idx="28">
                  <c:v>0.19839999999999999</c:v>
                </c:pt>
                <c:pt idx="29">
                  <c:v>0.19500000000000001</c:v>
                </c:pt>
                <c:pt idx="30">
                  <c:v>0.2016</c:v>
                </c:pt>
                <c:pt idx="31">
                  <c:v>0.2014</c:v>
                </c:pt>
                <c:pt idx="32">
                  <c:v>0.21034375</c:v>
                </c:pt>
                <c:pt idx="33">
                  <c:v>0.20356874999999999</c:v>
                </c:pt>
                <c:pt idx="34">
                  <c:v>0.2082</c:v>
                </c:pt>
              </c:numCache>
            </c:numRef>
          </c:val>
          <c:smooth val="0"/>
          <c:extLst>
            <c:ext xmlns:c16="http://schemas.microsoft.com/office/drawing/2014/chart" uri="{C3380CC4-5D6E-409C-BE32-E72D297353CC}">
              <c16:uniqueId val="{00000006-6044-8048-A7D3-03BC2ED0C43F}"/>
            </c:ext>
          </c:extLst>
        </c:ser>
        <c:dLbls>
          <c:showLegendKey val="0"/>
          <c:showVal val="0"/>
          <c:showCatName val="0"/>
          <c:showSerName val="0"/>
          <c:showPercent val="0"/>
          <c:showBubbleSize val="0"/>
        </c:dLbls>
        <c:smooth val="0"/>
        <c:axId val="327914832"/>
        <c:axId val="327916480"/>
      </c:lineChart>
      <c:catAx>
        <c:axId val="32791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s-HN"/>
          </a:p>
        </c:txPr>
        <c:crossAx val="327916480"/>
        <c:crosses val="autoZero"/>
        <c:auto val="1"/>
        <c:lblAlgn val="ctr"/>
        <c:lblOffset val="100"/>
        <c:noMultiLvlLbl val="0"/>
      </c:catAx>
      <c:valAx>
        <c:axId val="3279164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327914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Century Gothic" panose="020B0502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2023</c:v>
                </c:pt>
              </c:strCache>
            </c:strRef>
          </c:tx>
          <c:spPr>
            <a:solidFill>
              <a:schemeClr val="tx1">
                <a:lumMod val="50000"/>
                <a:lumOff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C5</c:v>
                </c:pt>
                <c:pt idx="1">
                  <c:v>HCH</c:v>
                </c:pt>
                <c:pt idx="2">
                  <c:v>C11</c:v>
                </c:pt>
                <c:pt idx="3">
                  <c:v>VTV</c:v>
                </c:pt>
                <c:pt idx="4">
                  <c:v>TSI</c:v>
                </c:pt>
                <c:pt idx="5">
                  <c:v>C7</c:v>
                </c:pt>
                <c:pt idx="6">
                  <c:v>AZTECA</c:v>
                </c:pt>
                <c:pt idx="7">
                  <c:v>Q'HUBO</c:v>
                </c:pt>
                <c:pt idx="8">
                  <c:v>C10</c:v>
                </c:pt>
                <c:pt idx="9">
                  <c:v>GOTV</c:v>
                </c:pt>
                <c:pt idx="10">
                  <c:v>Otros (*)</c:v>
                </c:pt>
              </c:strCache>
            </c:strRef>
          </c:cat>
          <c:val>
            <c:numRef>
              <c:f>Hoja1!$B$2:$B$12</c:f>
              <c:numCache>
                <c:formatCode>_(* #,##0.00_);_(* \(#,##0.00\);_(* "-"??_);_(@_)</c:formatCode>
                <c:ptCount val="11"/>
                <c:pt idx="0">
                  <c:v>18.53</c:v>
                </c:pt>
                <c:pt idx="1">
                  <c:v>20.47</c:v>
                </c:pt>
                <c:pt idx="2">
                  <c:v>10.9</c:v>
                </c:pt>
                <c:pt idx="3">
                  <c:v>8.48</c:v>
                </c:pt>
                <c:pt idx="4">
                  <c:v>8.7799999999999994</c:v>
                </c:pt>
                <c:pt idx="5">
                  <c:v>6.7</c:v>
                </c:pt>
                <c:pt idx="6">
                  <c:v>6.51</c:v>
                </c:pt>
                <c:pt idx="7">
                  <c:v>2.69</c:v>
                </c:pt>
                <c:pt idx="8">
                  <c:v>2.59</c:v>
                </c:pt>
                <c:pt idx="9">
                  <c:v>1.32</c:v>
                </c:pt>
                <c:pt idx="10">
                  <c:v>13.030000000000001</c:v>
                </c:pt>
              </c:numCache>
            </c:numRef>
          </c:val>
          <c:extLst>
            <c:ext xmlns:c16="http://schemas.microsoft.com/office/drawing/2014/chart" uri="{C3380CC4-5D6E-409C-BE32-E72D297353CC}">
              <c16:uniqueId val="{00000000-6268-D942-9C2F-7C1A1F4CBBE4}"/>
            </c:ext>
          </c:extLst>
        </c:ser>
        <c:ser>
          <c:idx val="1"/>
          <c:order val="1"/>
          <c:tx>
            <c:strRef>
              <c:f>Hoja1!$C$1</c:f>
              <c:strCache>
                <c:ptCount val="1"/>
                <c:pt idx="0">
                  <c:v>2024</c:v>
                </c:pt>
              </c:strCache>
            </c:strRef>
          </c:tx>
          <c:spPr>
            <a:solidFill>
              <a:schemeClr val="accent1">
                <a:lumMod val="75000"/>
              </a:schemeClr>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690E-C449-B884-05893D3A426C}"/>
              </c:ext>
            </c:extLst>
          </c:dPt>
          <c:dPt>
            <c:idx val="3"/>
            <c:invertIfNegative val="0"/>
            <c:bubble3D val="0"/>
            <c:spPr>
              <a:solidFill>
                <a:schemeClr val="accent1">
                  <a:lumMod val="75000"/>
                </a:schemeClr>
              </a:solidFill>
              <a:ln>
                <a:noFill/>
              </a:ln>
              <a:effectLst/>
            </c:spPr>
            <c:extLst>
              <c:ext xmlns:c16="http://schemas.microsoft.com/office/drawing/2014/chart" uri="{C3380CC4-5D6E-409C-BE32-E72D297353CC}">
                <c16:uniqueId val="{00000003-690E-C449-B884-05893D3A426C}"/>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05-690E-C449-B884-05893D3A426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C5</c:v>
                </c:pt>
                <c:pt idx="1">
                  <c:v>HCH</c:v>
                </c:pt>
                <c:pt idx="2">
                  <c:v>C11</c:v>
                </c:pt>
                <c:pt idx="3">
                  <c:v>VTV</c:v>
                </c:pt>
                <c:pt idx="4">
                  <c:v>TSI</c:v>
                </c:pt>
                <c:pt idx="5">
                  <c:v>C7</c:v>
                </c:pt>
                <c:pt idx="6">
                  <c:v>AZTECA</c:v>
                </c:pt>
                <c:pt idx="7">
                  <c:v>Q'HUBO</c:v>
                </c:pt>
                <c:pt idx="8">
                  <c:v>C10</c:v>
                </c:pt>
                <c:pt idx="9">
                  <c:v>GOTV</c:v>
                </c:pt>
                <c:pt idx="10">
                  <c:v>Otros (*)</c:v>
                </c:pt>
              </c:strCache>
            </c:strRef>
          </c:cat>
          <c:val>
            <c:numRef>
              <c:f>Hoja1!$C$2:$C$12</c:f>
              <c:numCache>
                <c:formatCode>0.0</c:formatCode>
                <c:ptCount val="11"/>
                <c:pt idx="0">
                  <c:v>18.39</c:v>
                </c:pt>
                <c:pt idx="1">
                  <c:v>21.47</c:v>
                </c:pt>
                <c:pt idx="2">
                  <c:v>11.08</c:v>
                </c:pt>
                <c:pt idx="3">
                  <c:v>8.44</c:v>
                </c:pt>
                <c:pt idx="4">
                  <c:v>8.3000000000000007</c:v>
                </c:pt>
                <c:pt idx="5">
                  <c:v>7.39</c:v>
                </c:pt>
                <c:pt idx="6">
                  <c:v>6.2</c:v>
                </c:pt>
                <c:pt idx="7">
                  <c:v>2.27</c:v>
                </c:pt>
                <c:pt idx="8">
                  <c:v>2.4300000000000002</c:v>
                </c:pt>
                <c:pt idx="9">
                  <c:v>1.07</c:v>
                </c:pt>
                <c:pt idx="10">
                  <c:v>12.960000000000008</c:v>
                </c:pt>
              </c:numCache>
            </c:numRef>
          </c:val>
          <c:extLst>
            <c:ext xmlns:c16="http://schemas.microsoft.com/office/drawing/2014/chart" uri="{C3380CC4-5D6E-409C-BE32-E72D297353CC}">
              <c16:uniqueId val="{00000007-35C9-E843-A5AA-304BA8094481}"/>
            </c:ext>
          </c:extLst>
        </c:ser>
        <c:dLbls>
          <c:showLegendKey val="0"/>
          <c:showVal val="0"/>
          <c:showCatName val="0"/>
          <c:showSerName val="0"/>
          <c:showPercent val="0"/>
          <c:showBubbleSize val="0"/>
        </c:dLbls>
        <c:gapWidth val="31"/>
        <c:axId val="1309274703"/>
        <c:axId val="1326582063"/>
      </c:barChart>
      <c:barChart>
        <c:barDir val="col"/>
        <c:grouping val="clustered"/>
        <c:varyColors val="0"/>
        <c:ser>
          <c:idx val="2"/>
          <c:order val="2"/>
          <c:tx>
            <c:strRef>
              <c:f>Hoja1!$D$1</c:f>
              <c:strCache>
                <c:ptCount val="1"/>
                <c:pt idx="0">
                  <c:v>Var</c:v>
                </c:pt>
              </c:strCache>
            </c:strRef>
          </c:tx>
          <c:spPr>
            <a:solidFill>
              <a:schemeClr val="tx2">
                <a:lumMod val="10000"/>
                <a:lumOff val="90000"/>
              </a:schemeClr>
            </a:solidFill>
            <a:ln>
              <a:noFill/>
            </a:ln>
            <a:effectLst>
              <a:outerShdw blurRad="50800" dist="38100" dir="2700000" algn="tl" rotWithShape="0">
                <a:prstClr val="black">
                  <a:alpha val="40000"/>
                </a:prstClr>
              </a:outerShdw>
            </a:effectLst>
          </c:spPr>
          <c:invertIfNegative val="0"/>
          <c:dPt>
            <c:idx val="3"/>
            <c:invertIfNegative val="0"/>
            <c:bubble3D val="0"/>
            <c:spPr>
              <a:solidFill>
                <a:schemeClr val="tx2">
                  <a:lumMod val="10000"/>
                  <a:lumOff val="9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E9CC-6A41-8736-250CC159B2DC}"/>
              </c:ext>
            </c:extLst>
          </c:dPt>
          <c:dPt>
            <c:idx val="4"/>
            <c:invertIfNegative val="0"/>
            <c:bubble3D val="0"/>
            <c:spPr>
              <a:solidFill>
                <a:schemeClr val="tx2">
                  <a:lumMod val="10000"/>
                  <a:lumOff val="9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E9CC-6A41-8736-250CC159B2DC}"/>
              </c:ext>
            </c:extLst>
          </c:dPt>
          <c:dPt>
            <c:idx val="5"/>
            <c:invertIfNegative val="0"/>
            <c:bubble3D val="0"/>
            <c:spPr>
              <a:solidFill>
                <a:schemeClr val="tx2">
                  <a:lumMod val="10000"/>
                  <a:lumOff val="9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E9CC-6A41-8736-250CC159B2DC}"/>
              </c:ext>
            </c:extLst>
          </c:dPt>
          <c:dPt>
            <c:idx val="7"/>
            <c:invertIfNegative val="0"/>
            <c:bubble3D val="0"/>
            <c:spPr>
              <a:solidFill>
                <a:schemeClr val="tx2">
                  <a:lumMod val="10000"/>
                  <a:lumOff val="9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35C9-E843-A5AA-304BA8094481}"/>
              </c:ext>
            </c:extLst>
          </c:dPt>
          <c:dPt>
            <c:idx val="9"/>
            <c:invertIfNegative val="0"/>
            <c:bubble3D val="0"/>
            <c:spPr>
              <a:solidFill>
                <a:schemeClr val="tx2">
                  <a:lumMod val="10000"/>
                  <a:lumOff val="9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35C9-E843-A5AA-304BA8094481}"/>
              </c:ext>
            </c:extLst>
          </c:dPt>
          <c:dPt>
            <c:idx val="10"/>
            <c:invertIfNegative val="0"/>
            <c:bubble3D val="0"/>
            <c:spPr>
              <a:solidFill>
                <a:schemeClr val="tx2">
                  <a:lumMod val="10000"/>
                  <a:lumOff val="9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35C9-E843-A5AA-304BA8094481}"/>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14-C9E6-5E47-90FF-7C1D19E069D2}"/>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15-C9E6-5E47-90FF-7C1D19E069D2}"/>
                </c:ext>
              </c:extLst>
            </c:dLbl>
            <c:dLbl>
              <c:idx val="3"/>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Century Gothic" panose="020B0502020202020204" pitchFamily="34" charset="0"/>
                        <a:ea typeface="+mn-ea"/>
                        <a:cs typeface="+mn-cs"/>
                      </a:defRPr>
                    </a:pPr>
                    <a:fld id="{370BC410-04EE-B743-9783-09E7D9C99437}" type="VALUE">
                      <a:rPr lang="en-US">
                        <a:solidFill>
                          <a:srgbClr val="FF0000"/>
                        </a:solidFill>
                      </a:rPr>
                      <a:pPr>
                        <a:defRPr>
                          <a:solidFill>
                            <a:schemeClr val="tx1">
                              <a:lumMod val="50000"/>
                              <a:lumOff val="50000"/>
                            </a:schemeClr>
                          </a:solidFill>
                          <a:latin typeface="Century Gothic" panose="020B0502020202020204" pitchFamily="34" charset="0"/>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Century Gothic" panose="020B0502020202020204" pitchFamily="34" charset="0"/>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E9CC-6A41-8736-250CC159B2DC}"/>
                </c:ext>
              </c:extLst>
            </c:dLbl>
            <c:dLbl>
              <c:idx val="4"/>
              <c:tx>
                <c:rich>
                  <a:bodyPr/>
                  <a:lstStyle/>
                  <a:p>
                    <a:fld id="{47B1DC34-202E-4A4C-909D-5849598D0C22}" type="VALUE">
                      <a:rPr lang="en-US">
                        <a:solidFill>
                          <a:srgbClr val="FF0000"/>
                        </a:solidFill>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E9CC-6A41-8736-250CC159B2DC}"/>
                </c:ext>
              </c:extLst>
            </c:dLbl>
            <c:dLbl>
              <c:idx val="5"/>
              <c:tx>
                <c:rich>
                  <a:bodyPr/>
                  <a:lstStyle/>
                  <a:p>
                    <a:fld id="{68D130A1-0D82-3941-BE3E-86C5A9654E4C}" type="VALUE">
                      <a:rPr lang="en-US">
                        <a:solidFill>
                          <a:schemeClr val="tx1">
                            <a:lumMod val="50000"/>
                            <a:lumOff val="50000"/>
                          </a:schemeClr>
                        </a:solidFill>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E9CC-6A41-8736-250CC159B2DC}"/>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Century Gothic" panose="020B0502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13-C9E6-5E47-90FF-7C1D19E069D2}"/>
                </c:ext>
              </c:extLst>
            </c:dLbl>
            <c:dLbl>
              <c:idx val="7"/>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Century Gothic" panose="020B0502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A-35C9-E843-A5AA-304BA8094481}"/>
                </c:ext>
              </c:extLst>
            </c:dLbl>
            <c:dLbl>
              <c:idx val="8"/>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Century Gothic" panose="020B0502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10-E9CC-6A41-8736-250CC159B2DC}"/>
                </c:ext>
              </c:extLst>
            </c:dLbl>
            <c:dLbl>
              <c:idx val="9"/>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Century Gothic" panose="020B0502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9-35C9-E843-A5AA-304BA8094481}"/>
                </c:ext>
              </c:extLst>
            </c:dLbl>
            <c:dLbl>
              <c:idx val="1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B-35C9-E843-A5AA-304BA80944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C5</c:v>
                </c:pt>
                <c:pt idx="1">
                  <c:v>HCH</c:v>
                </c:pt>
                <c:pt idx="2">
                  <c:v>C11</c:v>
                </c:pt>
                <c:pt idx="3">
                  <c:v>VTV</c:v>
                </c:pt>
                <c:pt idx="4">
                  <c:v>TSI</c:v>
                </c:pt>
                <c:pt idx="5">
                  <c:v>C7</c:v>
                </c:pt>
                <c:pt idx="6">
                  <c:v>AZTECA</c:v>
                </c:pt>
                <c:pt idx="7">
                  <c:v>Q'HUBO</c:v>
                </c:pt>
                <c:pt idx="8">
                  <c:v>C10</c:v>
                </c:pt>
                <c:pt idx="9">
                  <c:v>GOTV</c:v>
                </c:pt>
                <c:pt idx="10">
                  <c:v>Otros (*)</c:v>
                </c:pt>
              </c:strCache>
            </c:strRef>
          </c:cat>
          <c:val>
            <c:numRef>
              <c:f>Hoja1!$D$2:$D$12</c:f>
              <c:numCache>
                <c:formatCode>0%</c:formatCode>
                <c:ptCount val="11"/>
                <c:pt idx="0">
                  <c:v>-7.5553157042633767E-3</c:v>
                </c:pt>
                <c:pt idx="1">
                  <c:v>4.8851978505129567E-2</c:v>
                </c:pt>
                <c:pt idx="2">
                  <c:v>1.6513761467889854E-2</c:v>
                </c:pt>
                <c:pt idx="3">
                  <c:v>-4.7169811320755262E-3</c:v>
                </c:pt>
                <c:pt idx="4">
                  <c:v>-5.4669703872437192E-2</c:v>
                </c:pt>
                <c:pt idx="5">
                  <c:v>0.10298507462686568</c:v>
                </c:pt>
                <c:pt idx="6">
                  <c:v>-4.7619047619047561E-2</c:v>
                </c:pt>
                <c:pt idx="7">
                  <c:v>-0.15613382899628248</c:v>
                </c:pt>
                <c:pt idx="8">
                  <c:v>-6.1776061776061653E-2</c:v>
                </c:pt>
                <c:pt idx="9">
                  <c:v>-0.18939393939393934</c:v>
                </c:pt>
                <c:pt idx="10">
                  <c:v>-5.3722179585566909E-3</c:v>
                </c:pt>
              </c:numCache>
            </c:numRef>
          </c:val>
          <c:extLst>
            <c:ext xmlns:c16="http://schemas.microsoft.com/office/drawing/2014/chart" uri="{C3380CC4-5D6E-409C-BE32-E72D297353CC}">
              <c16:uniqueId val="{00000008-35C9-E843-A5AA-304BA8094481}"/>
            </c:ext>
          </c:extLst>
        </c:ser>
        <c:dLbls>
          <c:showLegendKey val="0"/>
          <c:showVal val="0"/>
          <c:showCatName val="0"/>
          <c:showSerName val="0"/>
          <c:showPercent val="0"/>
          <c:showBubbleSize val="0"/>
        </c:dLbls>
        <c:gapWidth val="31"/>
        <c:axId val="1901382127"/>
        <c:axId val="1904355487"/>
      </c:barChart>
      <c:catAx>
        <c:axId val="1309274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326582063"/>
        <c:crosses val="autoZero"/>
        <c:auto val="1"/>
        <c:lblAlgn val="ctr"/>
        <c:lblOffset val="100"/>
        <c:noMultiLvlLbl val="0"/>
      </c:catAx>
      <c:valAx>
        <c:axId val="1326582063"/>
        <c:scaling>
          <c:orientation val="minMax"/>
        </c:scaling>
        <c:delete val="0"/>
        <c:axPos val="l"/>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309274703"/>
        <c:crosses val="autoZero"/>
        <c:crossBetween val="between"/>
      </c:valAx>
      <c:valAx>
        <c:axId val="1904355487"/>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901382127"/>
        <c:crosses val="max"/>
        <c:crossBetween val="between"/>
      </c:valAx>
      <c:catAx>
        <c:axId val="1901382127"/>
        <c:scaling>
          <c:orientation val="minMax"/>
        </c:scaling>
        <c:delete val="1"/>
        <c:axPos val="b"/>
        <c:numFmt formatCode="General" sourceLinked="1"/>
        <c:majorTickMark val="out"/>
        <c:minorTickMark val="none"/>
        <c:tickLblPos val="nextTo"/>
        <c:crossAx val="190435548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AC-DC41-A6A9-8D7FA6BF60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CAC-DC41-A6A9-8D7FA6BF60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CAC-DC41-A6A9-8D7FA6BF60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CAC-DC41-A6A9-8D7FA6BF605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0610-9040-AB1D-3D3C17D6006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CAC-DC41-A6A9-8D7FA6BF6052}"/>
              </c:ext>
            </c:extLst>
          </c:dPt>
          <c:dLbls>
            <c:dLbl>
              <c:idx val="4"/>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Helvetica Light" panose="020B0403020202020204" pitchFamily="34" charset="0"/>
                      <a:ea typeface="+mn-ea"/>
                      <a:cs typeface="+mn-cs"/>
                    </a:defRPr>
                  </a:pPr>
                  <a:endParaRPr lang="es-HN"/>
                </a:p>
              </c:txPr>
              <c:showLegendKey val="0"/>
              <c:showVal val="0"/>
              <c:showCatName val="1"/>
              <c:showSerName val="0"/>
              <c:showPercent val="1"/>
              <c:showBubbleSize val="0"/>
              <c:extLst>
                <c:ext xmlns:c16="http://schemas.microsoft.com/office/drawing/2014/chart" uri="{C3380CC4-5D6E-409C-BE32-E72D297353CC}">
                  <c16:uniqueId val="{00000002-0610-9040-AB1D-3D3C17D60065}"/>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Hoja1!$A$2:$A$7</c:f>
              <c:strCache>
                <c:ptCount val="6"/>
                <c:pt idx="0">
                  <c:v>TVC</c:v>
                </c:pt>
                <c:pt idx="1">
                  <c:v>HCH</c:v>
                </c:pt>
                <c:pt idx="2">
                  <c:v>RMedia</c:v>
                </c:pt>
                <c:pt idx="3">
                  <c:v>VTV</c:v>
                </c:pt>
                <c:pt idx="4">
                  <c:v>Azteca</c:v>
                </c:pt>
                <c:pt idx="5">
                  <c:v>Otros</c:v>
                </c:pt>
              </c:strCache>
            </c:strRef>
          </c:cat>
          <c:val>
            <c:numRef>
              <c:f>Hoja1!$B$2:$B$7</c:f>
              <c:numCache>
                <c:formatCode>0</c:formatCode>
                <c:ptCount val="6"/>
                <c:pt idx="0">
                  <c:v>36.308124999999997</c:v>
                </c:pt>
                <c:pt idx="1">
                  <c:v>20.635624999999997</c:v>
                </c:pt>
                <c:pt idx="2">
                  <c:v>12.532500000000002</c:v>
                </c:pt>
                <c:pt idx="3">
                  <c:v>10.442500000000001</c:v>
                </c:pt>
                <c:pt idx="4">
                  <c:v>6.6531250000000002</c:v>
                </c:pt>
                <c:pt idx="5">
                  <c:v>13.428125000000009</c:v>
                </c:pt>
              </c:numCache>
            </c:numRef>
          </c:val>
          <c:extLst>
            <c:ext xmlns:c16="http://schemas.microsoft.com/office/drawing/2014/chart" uri="{C3380CC4-5D6E-409C-BE32-E72D297353CC}">
              <c16:uniqueId val="{00000000-0610-9040-AB1D-3D3C17D6006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Hoja1!$A$2</c:f>
              <c:strCache>
                <c:ptCount val="1"/>
                <c:pt idx="0">
                  <c:v>HCH</c:v>
                </c:pt>
              </c:strCache>
            </c:strRef>
          </c:tx>
          <c:spPr>
            <a:ln w="28575" cap="rnd">
              <a:solidFill>
                <a:srgbClr val="0070C0"/>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Hoja1!$B$2:$Q$2</c:f>
              <c:numCache>
                <c:formatCode>General</c:formatCode>
                <c:ptCount val="16"/>
                <c:pt idx="0">
                  <c:v>8.1</c:v>
                </c:pt>
                <c:pt idx="1">
                  <c:v>8.64</c:v>
                </c:pt>
                <c:pt idx="2">
                  <c:v>8.23</c:v>
                </c:pt>
                <c:pt idx="3">
                  <c:v>12.83</c:v>
                </c:pt>
                <c:pt idx="4">
                  <c:v>12.39</c:v>
                </c:pt>
                <c:pt idx="5">
                  <c:v>12.44</c:v>
                </c:pt>
                <c:pt idx="6">
                  <c:v>12.75</c:v>
                </c:pt>
                <c:pt idx="7">
                  <c:v>13.23</c:v>
                </c:pt>
                <c:pt idx="8">
                  <c:v>10.82</c:v>
                </c:pt>
                <c:pt idx="9">
                  <c:v>12.16</c:v>
                </c:pt>
                <c:pt idx="10">
                  <c:v>11.06</c:v>
                </c:pt>
                <c:pt idx="11">
                  <c:v>10.050000000000001</c:v>
                </c:pt>
                <c:pt idx="12">
                  <c:v>8.15</c:v>
                </c:pt>
                <c:pt idx="13">
                  <c:v>8.4499999999999993</c:v>
                </c:pt>
                <c:pt idx="14">
                  <c:v>7.41</c:v>
                </c:pt>
                <c:pt idx="15">
                  <c:v>7.48</c:v>
                </c:pt>
              </c:numCache>
            </c:numRef>
          </c:val>
          <c:smooth val="0"/>
          <c:extLst>
            <c:ext xmlns:c16="http://schemas.microsoft.com/office/drawing/2014/chart" uri="{C3380CC4-5D6E-409C-BE32-E72D297353CC}">
              <c16:uniqueId val="{00000000-E00F-0941-AD3C-30C8ECAFDDF8}"/>
            </c:ext>
          </c:extLst>
        </c:ser>
        <c:ser>
          <c:idx val="1"/>
          <c:order val="1"/>
          <c:tx>
            <c:strRef>
              <c:f>Hoja1!$A$3</c:f>
              <c:strCache>
                <c:ptCount val="1"/>
                <c:pt idx="0">
                  <c:v>C5</c:v>
                </c:pt>
              </c:strCache>
            </c:strRef>
          </c:tx>
          <c:spPr>
            <a:ln w="28575" cap="rnd">
              <a:solidFill>
                <a:schemeClr val="accent2"/>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Hoja1!$B$3:$Q$3</c:f>
              <c:numCache>
                <c:formatCode>General</c:formatCode>
                <c:ptCount val="16"/>
                <c:pt idx="0">
                  <c:v>3.28</c:v>
                </c:pt>
                <c:pt idx="1">
                  <c:v>11.4</c:v>
                </c:pt>
                <c:pt idx="2">
                  <c:v>10.72</c:v>
                </c:pt>
                <c:pt idx="3">
                  <c:v>6.96</c:v>
                </c:pt>
                <c:pt idx="4">
                  <c:v>6.94</c:v>
                </c:pt>
                <c:pt idx="5">
                  <c:v>7.08</c:v>
                </c:pt>
                <c:pt idx="6">
                  <c:v>7.03</c:v>
                </c:pt>
                <c:pt idx="7">
                  <c:v>7.64</c:v>
                </c:pt>
                <c:pt idx="8">
                  <c:v>8.14</c:v>
                </c:pt>
                <c:pt idx="9">
                  <c:v>8.1</c:v>
                </c:pt>
                <c:pt idx="10">
                  <c:v>7.96</c:v>
                </c:pt>
                <c:pt idx="11">
                  <c:v>10.37</c:v>
                </c:pt>
                <c:pt idx="12">
                  <c:v>12.98</c:v>
                </c:pt>
                <c:pt idx="13">
                  <c:v>12.03</c:v>
                </c:pt>
                <c:pt idx="14">
                  <c:v>12.53</c:v>
                </c:pt>
                <c:pt idx="15">
                  <c:v>11.83</c:v>
                </c:pt>
              </c:numCache>
            </c:numRef>
          </c:val>
          <c:smooth val="0"/>
          <c:extLst>
            <c:ext xmlns:c16="http://schemas.microsoft.com/office/drawing/2014/chart" uri="{C3380CC4-5D6E-409C-BE32-E72D297353CC}">
              <c16:uniqueId val="{00000001-E00F-0941-AD3C-30C8ECAFDDF8}"/>
            </c:ext>
          </c:extLst>
        </c:ser>
        <c:ser>
          <c:idx val="2"/>
          <c:order val="2"/>
          <c:tx>
            <c:strRef>
              <c:f>Hoja1!$A$4</c:f>
              <c:strCache>
                <c:ptCount val="1"/>
                <c:pt idx="0">
                  <c:v>C11</c:v>
                </c:pt>
              </c:strCache>
            </c:strRef>
          </c:tx>
          <c:spPr>
            <a:ln w="28575" cap="rnd">
              <a:solidFill>
                <a:srgbClr val="7030A0"/>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Hoja1!$B$4:$Q$4</c:f>
              <c:numCache>
                <c:formatCode>General</c:formatCode>
                <c:ptCount val="16"/>
                <c:pt idx="0">
                  <c:v>3.09</c:v>
                </c:pt>
                <c:pt idx="1">
                  <c:v>3.4</c:v>
                </c:pt>
                <c:pt idx="2">
                  <c:v>3.81</c:v>
                </c:pt>
                <c:pt idx="3">
                  <c:v>4.7699999999999996</c:v>
                </c:pt>
                <c:pt idx="4">
                  <c:v>4.3499999999999996</c:v>
                </c:pt>
                <c:pt idx="5">
                  <c:v>4.42</c:v>
                </c:pt>
                <c:pt idx="6">
                  <c:v>4.79</c:v>
                </c:pt>
                <c:pt idx="7">
                  <c:v>4.3099999999999996</c:v>
                </c:pt>
                <c:pt idx="8">
                  <c:v>6.49</c:v>
                </c:pt>
                <c:pt idx="9">
                  <c:v>5.78</c:v>
                </c:pt>
                <c:pt idx="10">
                  <c:v>6.34</c:v>
                </c:pt>
                <c:pt idx="11">
                  <c:v>7.32</c:v>
                </c:pt>
                <c:pt idx="12">
                  <c:v>6.66</c:v>
                </c:pt>
                <c:pt idx="13">
                  <c:v>7.96</c:v>
                </c:pt>
                <c:pt idx="14">
                  <c:v>8.4499999999999993</c:v>
                </c:pt>
                <c:pt idx="15">
                  <c:v>6.12</c:v>
                </c:pt>
              </c:numCache>
            </c:numRef>
          </c:val>
          <c:smooth val="0"/>
          <c:extLst>
            <c:ext xmlns:c16="http://schemas.microsoft.com/office/drawing/2014/chart" uri="{C3380CC4-5D6E-409C-BE32-E72D297353CC}">
              <c16:uniqueId val="{00000002-E00F-0941-AD3C-30C8ECAFDDF8}"/>
            </c:ext>
          </c:extLst>
        </c:ser>
        <c:ser>
          <c:idx val="3"/>
          <c:order val="3"/>
          <c:tx>
            <c:strRef>
              <c:f>Hoja1!$A$5</c:f>
              <c:strCache>
                <c:ptCount val="1"/>
                <c:pt idx="0">
                  <c:v>VTV</c:v>
                </c:pt>
              </c:strCache>
            </c:strRef>
          </c:tx>
          <c:spPr>
            <a:ln w="28575" cap="rnd">
              <a:solidFill>
                <a:schemeClr val="accent4"/>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Hoja1!$B$5:$Q$5</c:f>
              <c:numCache>
                <c:formatCode>General</c:formatCode>
                <c:ptCount val="16"/>
                <c:pt idx="0">
                  <c:v>1.76</c:v>
                </c:pt>
                <c:pt idx="1">
                  <c:v>2.27</c:v>
                </c:pt>
                <c:pt idx="2">
                  <c:v>2.68</c:v>
                </c:pt>
                <c:pt idx="3">
                  <c:v>4.5199999999999996</c:v>
                </c:pt>
                <c:pt idx="4">
                  <c:v>4.74</c:v>
                </c:pt>
                <c:pt idx="5">
                  <c:v>4.4000000000000004</c:v>
                </c:pt>
                <c:pt idx="6">
                  <c:v>4.45</c:v>
                </c:pt>
                <c:pt idx="7">
                  <c:v>3.75</c:v>
                </c:pt>
                <c:pt idx="8">
                  <c:v>5.78</c:v>
                </c:pt>
                <c:pt idx="9">
                  <c:v>5.29</c:v>
                </c:pt>
                <c:pt idx="10">
                  <c:v>5.44</c:v>
                </c:pt>
                <c:pt idx="11">
                  <c:v>5.91</c:v>
                </c:pt>
                <c:pt idx="12">
                  <c:v>3.66</c:v>
                </c:pt>
                <c:pt idx="13">
                  <c:v>4.09</c:v>
                </c:pt>
                <c:pt idx="14">
                  <c:v>4.21</c:v>
                </c:pt>
                <c:pt idx="15">
                  <c:v>3.82</c:v>
                </c:pt>
              </c:numCache>
            </c:numRef>
          </c:val>
          <c:smooth val="0"/>
          <c:extLst>
            <c:ext xmlns:c16="http://schemas.microsoft.com/office/drawing/2014/chart" uri="{C3380CC4-5D6E-409C-BE32-E72D297353CC}">
              <c16:uniqueId val="{00000004-E00F-0941-AD3C-30C8ECAFDDF8}"/>
            </c:ext>
          </c:extLst>
        </c:ser>
        <c:ser>
          <c:idx val="4"/>
          <c:order val="4"/>
          <c:tx>
            <c:strRef>
              <c:f>Hoja1!$A$6</c:f>
              <c:strCache>
                <c:ptCount val="1"/>
                <c:pt idx="0">
                  <c:v>TSI</c:v>
                </c:pt>
              </c:strCache>
            </c:strRef>
          </c:tx>
          <c:spPr>
            <a:ln w="28575" cap="rnd">
              <a:solidFill>
                <a:schemeClr val="tx1">
                  <a:lumMod val="50000"/>
                  <a:lumOff val="50000"/>
                </a:schemeClr>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Hoja1!$B$6:$Q$6</c:f>
              <c:numCache>
                <c:formatCode>General</c:formatCode>
                <c:ptCount val="16"/>
                <c:pt idx="0">
                  <c:v>3.01</c:v>
                </c:pt>
                <c:pt idx="1">
                  <c:v>2.65</c:v>
                </c:pt>
                <c:pt idx="2">
                  <c:v>3.09</c:v>
                </c:pt>
                <c:pt idx="3">
                  <c:v>3.67</c:v>
                </c:pt>
                <c:pt idx="4">
                  <c:v>3.93</c:v>
                </c:pt>
                <c:pt idx="5">
                  <c:v>3.93</c:v>
                </c:pt>
                <c:pt idx="6">
                  <c:v>4.0599999999999996</c:v>
                </c:pt>
                <c:pt idx="7">
                  <c:v>4.26</c:v>
                </c:pt>
                <c:pt idx="8">
                  <c:v>4.24</c:v>
                </c:pt>
                <c:pt idx="9">
                  <c:v>4.1100000000000003</c:v>
                </c:pt>
                <c:pt idx="10">
                  <c:v>3.7</c:v>
                </c:pt>
                <c:pt idx="11">
                  <c:v>4.33</c:v>
                </c:pt>
                <c:pt idx="12">
                  <c:v>4.43</c:v>
                </c:pt>
                <c:pt idx="13">
                  <c:v>5.09</c:v>
                </c:pt>
                <c:pt idx="14">
                  <c:v>5.57</c:v>
                </c:pt>
                <c:pt idx="15">
                  <c:v>4.8899999999999997</c:v>
                </c:pt>
              </c:numCache>
            </c:numRef>
          </c:val>
          <c:smooth val="0"/>
          <c:extLst>
            <c:ext xmlns:c16="http://schemas.microsoft.com/office/drawing/2014/chart" uri="{C3380CC4-5D6E-409C-BE32-E72D297353CC}">
              <c16:uniqueId val="{00000005-E00F-0941-AD3C-30C8ECAFDDF8}"/>
            </c:ext>
          </c:extLst>
        </c:ser>
        <c:ser>
          <c:idx val="5"/>
          <c:order val="5"/>
          <c:tx>
            <c:strRef>
              <c:f>Hoja1!$A$7</c:f>
              <c:strCache>
                <c:ptCount val="1"/>
                <c:pt idx="0">
                  <c:v>C7</c:v>
                </c:pt>
              </c:strCache>
            </c:strRef>
          </c:tx>
          <c:spPr>
            <a:ln w="28575" cap="rnd">
              <a:solidFill>
                <a:srgbClr val="FFC000"/>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Hoja1!$B$7:$Q$7</c:f>
              <c:numCache>
                <c:formatCode>General</c:formatCode>
                <c:ptCount val="16"/>
                <c:pt idx="0">
                  <c:v>1.42</c:v>
                </c:pt>
                <c:pt idx="1">
                  <c:v>2.17</c:v>
                </c:pt>
                <c:pt idx="2">
                  <c:v>2.4500000000000002</c:v>
                </c:pt>
                <c:pt idx="3">
                  <c:v>3.37</c:v>
                </c:pt>
                <c:pt idx="4">
                  <c:v>3.36</c:v>
                </c:pt>
                <c:pt idx="5">
                  <c:v>3.43</c:v>
                </c:pt>
                <c:pt idx="6">
                  <c:v>3.16</c:v>
                </c:pt>
                <c:pt idx="7">
                  <c:v>3.09</c:v>
                </c:pt>
                <c:pt idx="8">
                  <c:v>4.28</c:v>
                </c:pt>
                <c:pt idx="9">
                  <c:v>4.7300000000000004</c:v>
                </c:pt>
                <c:pt idx="10">
                  <c:v>4.5599999999999996</c:v>
                </c:pt>
                <c:pt idx="11">
                  <c:v>5.37</c:v>
                </c:pt>
                <c:pt idx="12">
                  <c:v>4.09</c:v>
                </c:pt>
                <c:pt idx="13">
                  <c:v>4.0599999999999996</c:v>
                </c:pt>
                <c:pt idx="14">
                  <c:v>4.54</c:v>
                </c:pt>
                <c:pt idx="15">
                  <c:v>4.88</c:v>
                </c:pt>
              </c:numCache>
            </c:numRef>
          </c:val>
          <c:smooth val="0"/>
          <c:extLst>
            <c:ext xmlns:c16="http://schemas.microsoft.com/office/drawing/2014/chart" uri="{C3380CC4-5D6E-409C-BE32-E72D297353CC}">
              <c16:uniqueId val="{00000006-E00F-0941-AD3C-30C8ECAFDDF8}"/>
            </c:ext>
          </c:extLst>
        </c:ser>
        <c:ser>
          <c:idx val="6"/>
          <c:order val="6"/>
          <c:tx>
            <c:strRef>
              <c:f>Hoja1!$A$8</c:f>
              <c:strCache>
                <c:ptCount val="1"/>
                <c:pt idx="0">
                  <c:v>Azteca</c:v>
                </c:pt>
              </c:strCache>
            </c:strRef>
          </c:tx>
          <c:spPr>
            <a:ln w="28575" cap="rnd">
              <a:solidFill>
                <a:srgbClr val="00863D"/>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Hoja1!$B$8:$Q$8</c:f>
              <c:numCache>
                <c:formatCode>General</c:formatCode>
                <c:ptCount val="16"/>
                <c:pt idx="0">
                  <c:v>1.84</c:v>
                </c:pt>
                <c:pt idx="1">
                  <c:v>1.7</c:v>
                </c:pt>
                <c:pt idx="2">
                  <c:v>1.69</c:v>
                </c:pt>
                <c:pt idx="3">
                  <c:v>3.94</c:v>
                </c:pt>
                <c:pt idx="4">
                  <c:v>3.49</c:v>
                </c:pt>
                <c:pt idx="5">
                  <c:v>3.56</c:v>
                </c:pt>
                <c:pt idx="6">
                  <c:v>3.5</c:v>
                </c:pt>
                <c:pt idx="7">
                  <c:v>3.54</c:v>
                </c:pt>
                <c:pt idx="8">
                  <c:v>3.81</c:v>
                </c:pt>
                <c:pt idx="9">
                  <c:v>3.65</c:v>
                </c:pt>
                <c:pt idx="10">
                  <c:v>3.9</c:v>
                </c:pt>
                <c:pt idx="11">
                  <c:v>4.0999999999999996</c:v>
                </c:pt>
                <c:pt idx="12">
                  <c:v>2.0499999999999998</c:v>
                </c:pt>
                <c:pt idx="13">
                  <c:v>2.41</c:v>
                </c:pt>
                <c:pt idx="14">
                  <c:v>2.82</c:v>
                </c:pt>
                <c:pt idx="15">
                  <c:v>2.3199999999999998</c:v>
                </c:pt>
              </c:numCache>
            </c:numRef>
          </c:val>
          <c:smooth val="0"/>
          <c:extLst>
            <c:ext xmlns:c16="http://schemas.microsoft.com/office/drawing/2014/chart" uri="{C3380CC4-5D6E-409C-BE32-E72D297353CC}">
              <c16:uniqueId val="{00000007-E00F-0941-AD3C-30C8ECAFDDF8}"/>
            </c:ext>
          </c:extLst>
        </c:ser>
        <c:dLbls>
          <c:showLegendKey val="0"/>
          <c:showVal val="0"/>
          <c:showCatName val="0"/>
          <c:showSerName val="0"/>
          <c:showPercent val="0"/>
          <c:showBubbleSize val="0"/>
        </c:dLbls>
        <c:smooth val="0"/>
        <c:axId val="1643800224"/>
        <c:axId val="1643567792"/>
      </c:lineChart>
      <c:catAx>
        <c:axId val="1643800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643567792"/>
        <c:crosses val="autoZero"/>
        <c:auto val="1"/>
        <c:lblAlgn val="ctr"/>
        <c:lblOffset val="100"/>
        <c:noMultiLvlLbl val="0"/>
      </c:catAx>
      <c:valAx>
        <c:axId val="1643567792"/>
        <c:scaling>
          <c:orientation val="minMax"/>
        </c:scaling>
        <c:delete val="1"/>
        <c:axPos val="l"/>
        <c:numFmt formatCode="General" sourceLinked="1"/>
        <c:majorTickMark val="none"/>
        <c:minorTickMark val="none"/>
        <c:tickLblPos val="nextTo"/>
        <c:crossAx val="1643800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Hoja1!$A$2</c:f>
              <c:strCache>
                <c:ptCount val="1"/>
                <c:pt idx="0">
                  <c:v>RATING</c:v>
                </c:pt>
              </c:strCache>
            </c:strRef>
          </c:tx>
          <c:spPr>
            <a:ln w="22225" cap="rnd" cmpd="sng" algn="ctr">
              <a:solidFill>
                <a:srgbClr val="FFFF00"/>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Hoja1!$B$2:$Q$2</c:f>
              <c:numCache>
                <c:formatCode>General</c:formatCode>
                <c:ptCount val="16"/>
                <c:pt idx="0" formatCode="_-* #,##0.0_-;\-* #,##0.0_-;_-* &quot;-&quot;??_-;_-@_-">
                  <c:v>28.380000000000006</c:v>
                </c:pt>
                <c:pt idx="1">
                  <c:v>40.679999999999986</c:v>
                </c:pt>
                <c:pt idx="2">
                  <c:v>41.430000000000014</c:v>
                </c:pt>
                <c:pt idx="3">
                  <c:v>47.769999999999996</c:v>
                </c:pt>
                <c:pt idx="4">
                  <c:v>48.19</c:v>
                </c:pt>
                <c:pt idx="5">
                  <c:v>47.239999999999988</c:v>
                </c:pt>
                <c:pt idx="6">
                  <c:v>48.09999999999998</c:v>
                </c:pt>
                <c:pt idx="7">
                  <c:v>48.600000000000009</c:v>
                </c:pt>
                <c:pt idx="8">
                  <c:v>51.160000000000004</c:v>
                </c:pt>
                <c:pt idx="9">
                  <c:v>50.77</c:v>
                </c:pt>
                <c:pt idx="10">
                  <c:v>49.139999999999986</c:v>
                </c:pt>
                <c:pt idx="11">
                  <c:v>54.28</c:v>
                </c:pt>
                <c:pt idx="12">
                  <c:v>53.529999999999987</c:v>
                </c:pt>
                <c:pt idx="13">
                  <c:v>57.63000000000001</c:v>
                </c:pt>
                <c:pt idx="14">
                  <c:v>58.969999999999985</c:v>
                </c:pt>
                <c:pt idx="15">
                  <c:v>52.749999999999993</c:v>
                </c:pt>
              </c:numCache>
            </c:numRef>
          </c:val>
          <c:smooth val="0"/>
          <c:extLst>
            <c:ext xmlns:c16="http://schemas.microsoft.com/office/drawing/2014/chart" uri="{C3380CC4-5D6E-409C-BE32-E72D297353CC}">
              <c16:uniqueId val="{00000000-BCD1-CA42-8D13-3EDA9BE86670}"/>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86099103"/>
        <c:axId val="586100735"/>
      </c:lineChart>
      <c:catAx>
        <c:axId val="586099103"/>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bg1"/>
                </a:solidFill>
                <a:latin typeface="Helvetica Light" panose="020B0403020202020204" pitchFamily="34" charset="0"/>
                <a:ea typeface="+mn-ea"/>
                <a:cs typeface="+mn-cs"/>
              </a:defRPr>
            </a:pPr>
            <a:endParaRPr lang="es-HN"/>
          </a:p>
        </c:txPr>
        <c:crossAx val="586100735"/>
        <c:crosses val="autoZero"/>
        <c:auto val="1"/>
        <c:lblAlgn val="ctr"/>
        <c:lblOffset val="100"/>
        <c:noMultiLvlLbl val="0"/>
      </c:catAx>
      <c:valAx>
        <c:axId val="586100735"/>
        <c:scaling>
          <c:orientation val="minMax"/>
        </c:scaling>
        <c:delete val="1"/>
        <c:axPos val="l"/>
        <c:numFmt formatCode="_-* #,##0.0_-;\-* #,##0.0_-;_-* &quot;-&quot;??_-;_-@_-" sourceLinked="1"/>
        <c:majorTickMark val="none"/>
        <c:minorTickMark val="none"/>
        <c:tickLblPos val="nextTo"/>
        <c:crossAx val="586099103"/>
        <c:crosses val="autoZero"/>
        <c:crossBetween val="between"/>
      </c:valAx>
      <c:spPr>
        <a:solidFill>
          <a:schemeClr val="tx1">
            <a:lumMod val="50000"/>
            <a:lumOff val="5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50000"/>
      </a:schemeClr>
    </a:solidFill>
    <a:ln>
      <a:noFill/>
    </a:ln>
    <a:effectLst/>
  </c:spPr>
  <c:txPr>
    <a:bodyPr/>
    <a:lstStyle/>
    <a:p>
      <a:pPr>
        <a:defRPr/>
      </a:pPr>
      <a:endParaRPr lang="es-H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C00000"/>
            </a:solidFill>
            <a:ln>
              <a:solidFill>
                <a:srgbClr val="C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Tigo</c:v>
                </c:pt>
                <c:pt idx="1">
                  <c:v>Cable Color</c:v>
                </c:pt>
                <c:pt idx="2">
                  <c:v>Claro</c:v>
                </c:pt>
                <c:pt idx="3">
                  <c:v>Mayavisión</c:v>
                </c:pt>
                <c:pt idx="4">
                  <c:v>Sky</c:v>
                </c:pt>
                <c:pt idx="5">
                  <c:v>Honduvisión</c:v>
                </c:pt>
                <c:pt idx="6">
                  <c:v>Cable Honduras</c:v>
                </c:pt>
              </c:strCache>
            </c:strRef>
          </c:cat>
          <c:val>
            <c:numRef>
              <c:f>Sheet1!$B$2:$B$8</c:f>
              <c:numCache>
                <c:formatCode>_-* #,##0.0_-;\-* #,##0.0_-;_-* "-"??_-;_-@_-</c:formatCode>
                <c:ptCount val="7"/>
                <c:pt idx="0">
                  <c:v>30.36</c:v>
                </c:pt>
                <c:pt idx="1">
                  <c:v>20.64</c:v>
                </c:pt>
                <c:pt idx="2">
                  <c:v>16.760000000000002</c:v>
                </c:pt>
                <c:pt idx="3">
                  <c:v>3.79</c:v>
                </c:pt>
                <c:pt idx="4">
                  <c:v>3.63</c:v>
                </c:pt>
                <c:pt idx="5">
                  <c:v>2.29</c:v>
                </c:pt>
                <c:pt idx="6">
                  <c:v>1.54</c:v>
                </c:pt>
              </c:numCache>
            </c:numRef>
          </c:val>
          <c:extLst>
            <c:ext xmlns:c16="http://schemas.microsoft.com/office/drawing/2014/chart" uri="{C3380CC4-5D6E-409C-BE32-E72D297353CC}">
              <c16:uniqueId val="{00000000-6D74-C647-8444-5B38A7394058}"/>
            </c:ext>
          </c:extLst>
        </c:ser>
        <c:dLbls>
          <c:showLegendKey val="0"/>
          <c:showVal val="0"/>
          <c:showCatName val="0"/>
          <c:showSerName val="0"/>
          <c:showPercent val="0"/>
          <c:showBubbleSize val="0"/>
        </c:dLbls>
        <c:gapWidth val="20"/>
        <c:axId val="2101289999"/>
        <c:axId val="2101262143"/>
      </c:barChart>
      <c:catAx>
        <c:axId val="21012899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2101262143"/>
        <c:crosses val="autoZero"/>
        <c:auto val="1"/>
        <c:lblAlgn val="ctr"/>
        <c:lblOffset val="100"/>
        <c:noMultiLvlLbl val="0"/>
      </c:catAx>
      <c:valAx>
        <c:axId val="2101262143"/>
        <c:scaling>
          <c:orientation val="minMax"/>
        </c:scaling>
        <c:delete val="1"/>
        <c:axPos val="b"/>
        <c:numFmt formatCode="_-* #,##0.0_-;\-* #,##0.0_-;_-* &quot;-&quot;??_-;_-@_-" sourceLinked="1"/>
        <c:majorTickMark val="none"/>
        <c:minorTickMark val="none"/>
        <c:tickLblPos val="nextTo"/>
        <c:crossAx val="2101289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Hoja1!$A$2</c:f>
              <c:strCache>
                <c:ptCount val="1"/>
                <c:pt idx="0">
                  <c:v>RATING</c:v>
                </c:pt>
              </c:strCache>
            </c:strRef>
          </c:tx>
          <c:spPr>
            <a:ln w="22225" cap="rnd" cmpd="sng" algn="ctr">
              <a:solidFill>
                <a:srgbClr val="FFFF00"/>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Hoja1!$B$2:$Q$2</c:f>
              <c:numCache>
                <c:formatCode>General</c:formatCode>
                <c:ptCount val="16"/>
                <c:pt idx="0" formatCode="_-* #,##0.0_-;\-* #,##0.0_-;_-* &quot;-&quot;??_-;_-@_-">
                  <c:v>4.8399999999999963</c:v>
                </c:pt>
                <c:pt idx="1">
                  <c:v>5.2999999999999954</c:v>
                </c:pt>
                <c:pt idx="2">
                  <c:v>5.6799999999999953</c:v>
                </c:pt>
                <c:pt idx="3">
                  <c:v>6.9899999999999958</c:v>
                </c:pt>
                <c:pt idx="4">
                  <c:v>7.3999999999999968</c:v>
                </c:pt>
                <c:pt idx="5">
                  <c:v>7.5499999999999963</c:v>
                </c:pt>
                <c:pt idx="6">
                  <c:v>7.0999999999999979</c:v>
                </c:pt>
                <c:pt idx="7">
                  <c:v>7.5399999999999974</c:v>
                </c:pt>
                <c:pt idx="8">
                  <c:v>6.5899999999999972</c:v>
                </c:pt>
                <c:pt idx="9">
                  <c:v>6.6099999999999994</c:v>
                </c:pt>
                <c:pt idx="10">
                  <c:v>5.2599999999999971</c:v>
                </c:pt>
                <c:pt idx="11">
                  <c:v>6.8499999999999979</c:v>
                </c:pt>
                <c:pt idx="12">
                  <c:v>10.939999999999998</c:v>
                </c:pt>
                <c:pt idx="13">
                  <c:v>10.249999999999995</c:v>
                </c:pt>
                <c:pt idx="14">
                  <c:v>9.6299999999999955</c:v>
                </c:pt>
                <c:pt idx="15">
                  <c:v>8.0499999999999989</c:v>
                </c:pt>
              </c:numCache>
            </c:numRef>
          </c:val>
          <c:smooth val="0"/>
          <c:extLst>
            <c:ext xmlns:c16="http://schemas.microsoft.com/office/drawing/2014/chart" uri="{C3380CC4-5D6E-409C-BE32-E72D297353CC}">
              <c16:uniqueId val="{00000000-A86E-3241-8C70-042923CEE427}"/>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86099103"/>
        <c:axId val="586100735"/>
      </c:lineChart>
      <c:catAx>
        <c:axId val="586099103"/>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700" b="0" i="0" u="none" strike="noStrike" kern="1200" spc="20" baseline="0">
                <a:solidFill>
                  <a:schemeClr val="bg1"/>
                </a:solidFill>
                <a:latin typeface="Century Gothic" panose="020B0502020202020204" pitchFamily="34" charset="0"/>
                <a:ea typeface="+mn-ea"/>
                <a:cs typeface="+mn-cs"/>
              </a:defRPr>
            </a:pPr>
            <a:endParaRPr lang="es-HN"/>
          </a:p>
        </c:txPr>
        <c:crossAx val="586100735"/>
        <c:crosses val="autoZero"/>
        <c:auto val="1"/>
        <c:lblAlgn val="ctr"/>
        <c:lblOffset val="100"/>
        <c:noMultiLvlLbl val="0"/>
      </c:catAx>
      <c:valAx>
        <c:axId val="586100735"/>
        <c:scaling>
          <c:orientation val="minMax"/>
        </c:scaling>
        <c:delete val="1"/>
        <c:axPos val="l"/>
        <c:numFmt formatCode="_-* #,##0.0_-;\-* #,##0.0_-;_-* &quot;-&quot;??_-;_-@_-" sourceLinked="1"/>
        <c:majorTickMark val="none"/>
        <c:minorTickMark val="none"/>
        <c:tickLblPos val="nextTo"/>
        <c:crossAx val="586099103"/>
        <c:crosses val="autoZero"/>
        <c:crossBetween val="between"/>
      </c:valAx>
      <c:spPr>
        <a:solidFill>
          <a:schemeClr val="tx1">
            <a:lumMod val="50000"/>
            <a:lumOff val="5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50000"/>
      </a:schemeClr>
    </a:solidFill>
    <a:ln>
      <a:noFill/>
    </a:ln>
    <a:effectLst/>
  </c:spPr>
  <c:txPr>
    <a:bodyPr/>
    <a:lstStyle/>
    <a:p>
      <a:pPr>
        <a:defRPr/>
      </a:pPr>
      <a:endParaRPr lang="es-HN"/>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Hoja1!$A$2:$A$21</cx:f>
        <cx:lvl ptCount="20">
          <cx:pt idx="0">Tigo Sport</cx:pt>
          <cx:pt idx="1">Univisión</cx:pt>
          <cx:pt idx="2">HGTV</cx:pt>
          <cx:pt idx="3">CNN Español</cx:pt>
          <cx:pt idx="4">Teleundo</cx:pt>
          <cx:pt idx="5">Discovery Ch</cx:pt>
          <cx:pt idx="6">History Chn</cx:pt>
          <cx:pt idx="7">TNT</cx:pt>
          <cx:pt idx="8">Sony</cx:pt>
          <cx:pt idx="9">Wenaer</cx:pt>
          <cx:pt idx="10">HBO</cx:pt>
          <cx:pt idx="11">Telehit</cx:pt>
          <cx:pt idx="12">HTV</cx:pt>
          <cx:pt idx="13">ESPN</cx:pt>
          <cx:pt idx="14">Nat Geo</cx:pt>
          <cx:pt idx="15">AMC</cx:pt>
          <cx:pt idx="16">Telesur</cx:pt>
          <cx:pt idx="17">JBN</cx:pt>
          <cx:pt idx="18">AXN</cx:pt>
          <cx:pt idx="19">Animal Planet</cx:pt>
        </cx:lvl>
      </cx:strDim>
      <cx:numDim type="val">
        <cx:f>Hoja1!$B$2:$B$21</cx:f>
        <cx:lvl ptCount="20" formatCode="0.0">
          <cx:pt idx="0">0.66562500000000002</cx:pt>
          <cx:pt idx="1">0.42249999999999999</cx:pt>
          <cx:pt idx="2">0.39624999999999999</cx:pt>
          <cx:pt idx="3">0.36749999999999999</cx:pt>
          <cx:pt idx="4">0.33624999999999999</cx:pt>
          <cx:pt idx="5">0.21687500000000001</cx:pt>
          <cx:pt idx="6">0.19187500000000002</cx:pt>
          <cx:pt idx="7">0.17624999999999999</cx:pt>
          <cx:pt idx="8">0.16500000000000001</cx:pt>
          <cx:pt idx="9">0.15875</cx:pt>
          <cx:pt idx="10">0.14500000000000002</cx:pt>
          <cx:pt idx="11">0.13374999999999998</cx:pt>
          <cx:pt idx="12">0.13250000000000001</cx:pt>
          <cx:pt idx="13">0.11625000000000001</cx:pt>
          <cx:pt idx="14">0.114375</cx:pt>
          <cx:pt idx="15">0.111875</cx:pt>
          <cx:pt idx="16">0.108125</cx:pt>
          <cx:pt idx="17">0.105</cx:pt>
          <cx:pt idx="18">0.10437500000000002</cx:pt>
          <cx:pt idx="19">0.10249999999999998</cx:pt>
        </cx:lvl>
      </cx:numDim>
    </cx:data>
  </cx:chartData>
  <cx:chart>
    <cx:plotArea>
      <cx:plotAreaRegion>
        <cx:series layoutId="funnel" uniqueId="{6FCD5009-AFD2-BA4E-B45C-A9985C81275E}">
          <cx:tx>
            <cx:txData>
              <cx:f>Hoja1!$B$1</cx:f>
              <cx:v>Serie1</cx:v>
            </cx:txData>
          </cx:tx>
          <cx:dataPt idx="0"/>
          <cx:dataPt idx="7"/>
          <cx:dataPt idx="11"/>
          <cx:dataPt idx="19"/>
          <cx:dataLabels pos="ctr">
            <cx:numFmt formatCode="#,##0.0" sourceLinked="0"/>
            <cx:txPr>
              <a:bodyPr spcFirstLastPara="1" vertOverflow="ellipsis" horzOverflow="overflow" wrap="square" lIns="0" tIns="0" rIns="0" bIns="0" anchor="ctr" anchorCtr="1"/>
              <a:lstStyle/>
              <a:p>
                <a:pPr algn="ctr" rtl="0">
                  <a:defRPr sz="1000">
                    <a:solidFill>
                      <a:schemeClr val="bg1"/>
                    </a:solidFill>
                  </a:defRPr>
                </a:pPr>
                <a:endParaRPr lang="es-ES" sz="1000" b="0" i="0" u="none" strike="noStrike" baseline="0">
                  <a:solidFill>
                    <a:schemeClr val="bg1"/>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000" b="0" i="0">
                <a:latin typeface="Century Gothic" panose="020B0502020202020204" pitchFamily="34" charset="0"/>
                <a:ea typeface="Century Gothic" panose="020B0502020202020204" pitchFamily="34" charset="0"/>
                <a:cs typeface="Century Gothic" panose="020B0502020202020204" pitchFamily="34" charset="0"/>
              </a:defRPr>
            </a:pPr>
            <a:endParaRPr lang="es-ES" sz="1000" b="0" i="0" u="none" strike="noStrike" baseline="0">
              <a:solidFill>
                <a:prstClr val="black">
                  <a:lumMod val="65000"/>
                  <a:lumOff val="35000"/>
                </a:prstClr>
              </a:solidFill>
              <a:latin typeface="Century Gothic" panose="020B0502020202020204" pitchFamily="34" charset="0"/>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0.0233</cdr:x>
      <cdr:y>0.32039</cdr:y>
    </cdr:from>
    <cdr:to>
      <cdr:x>0.26038</cdr:x>
      <cdr:y>0.40873</cdr:y>
    </cdr:to>
    <cdr:sp macro="" textlink="">
      <cdr:nvSpPr>
        <cdr:cNvPr id="2" name="Rectángulo 1">
          <a:extLst xmlns:a="http://schemas.openxmlformats.org/drawingml/2006/main">
            <a:ext uri="{FF2B5EF4-FFF2-40B4-BE49-F238E27FC236}">
              <a16:creationId xmlns:a16="http://schemas.microsoft.com/office/drawing/2014/main" id="{F312D1EC-0259-BD40-843B-C167867DEFA1}"/>
            </a:ext>
          </a:extLst>
        </cdr:cNvPr>
        <cdr:cNvSpPr/>
      </cdr:nvSpPr>
      <cdr:spPr>
        <a:xfrm xmlns:a="http://schemas.openxmlformats.org/drawingml/2006/main">
          <a:off x="168194" y="1705930"/>
          <a:ext cx="1711234" cy="470373"/>
        </a:xfrm>
        <a:prstGeom xmlns:a="http://schemas.openxmlformats.org/drawingml/2006/main" prst="rect">
          <a:avLst/>
        </a:prstGeom>
        <a:noFill xmlns:a="http://schemas.openxmlformats.org/drawingml/2006/main"/>
        <a:ln xmlns:a="http://schemas.openxmlformats.org/drawingml/2006/main">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HN"/>
        </a:p>
      </cdr:txBody>
    </cdr:sp>
  </cdr:relSizeAnchor>
</c:userShapes>
</file>

<file path=ppt/drawings/drawing2.xml><?xml version="1.0" encoding="utf-8"?>
<c:userShapes xmlns:c="http://schemas.openxmlformats.org/drawingml/2006/chart">
  <cdr:relSizeAnchor xmlns:cdr="http://schemas.openxmlformats.org/drawingml/2006/chartDrawing">
    <cdr:from>
      <cdr:x>0.09234</cdr:x>
      <cdr:y>0.15661</cdr:y>
    </cdr:from>
    <cdr:to>
      <cdr:x>0.92004</cdr:x>
      <cdr:y>0.15661</cdr:y>
    </cdr:to>
    <cdr:cxnSp macro="">
      <cdr:nvCxnSpPr>
        <cdr:cNvPr id="3" name="Conector recto 2">
          <a:extLst xmlns:a="http://schemas.openxmlformats.org/drawingml/2006/main">
            <a:ext uri="{FF2B5EF4-FFF2-40B4-BE49-F238E27FC236}">
              <a16:creationId xmlns:a16="http://schemas.microsoft.com/office/drawing/2014/main" id="{8F29CC1C-D5AF-2449-8C7A-E1CCF6CB116A}"/>
            </a:ext>
          </a:extLst>
        </cdr:cNvPr>
        <cdr:cNvCxnSpPr/>
      </cdr:nvCxnSpPr>
      <cdr:spPr>
        <a:xfrm xmlns:a="http://schemas.openxmlformats.org/drawingml/2006/main" flipH="1">
          <a:off x="599940" y="472603"/>
          <a:ext cx="5377815" cy="0"/>
        </a:xfrm>
        <a:prstGeom xmlns:a="http://schemas.openxmlformats.org/drawingml/2006/main" prst="line">
          <a:avLst/>
        </a:prstGeom>
        <a:ln xmlns:a="http://schemas.openxmlformats.org/drawingml/2006/main">
          <a:solidFill>
            <a:srgbClr val="FFFF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0.09782</cdr:x>
      <cdr:y>0.22174</cdr:y>
    </cdr:from>
    <cdr:to>
      <cdr:x>0.92552</cdr:x>
      <cdr:y>0.22174</cdr:y>
    </cdr:to>
    <cdr:cxnSp macro="">
      <cdr:nvCxnSpPr>
        <cdr:cNvPr id="3" name="Conector recto 2">
          <a:extLst xmlns:a="http://schemas.openxmlformats.org/drawingml/2006/main">
            <a:ext uri="{FF2B5EF4-FFF2-40B4-BE49-F238E27FC236}">
              <a16:creationId xmlns:a16="http://schemas.microsoft.com/office/drawing/2014/main" id="{8F29CC1C-D5AF-2449-8C7A-E1CCF6CB116A}"/>
            </a:ext>
          </a:extLst>
        </cdr:cNvPr>
        <cdr:cNvCxnSpPr/>
      </cdr:nvCxnSpPr>
      <cdr:spPr>
        <a:xfrm xmlns:a="http://schemas.openxmlformats.org/drawingml/2006/main" flipH="1">
          <a:off x="632000" y="669135"/>
          <a:ext cx="5347646" cy="0"/>
        </a:xfrm>
        <a:prstGeom xmlns:a="http://schemas.openxmlformats.org/drawingml/2006/main" prst="line">
          <a:avLst/>
        </a:prstGeom>
        <a:ln xmlns:a="http://schemas.openxmlformats.org/drawingml/2006/main">
          <a:solidFill>
            <a:srgbClr val="FFFF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HN"/>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0A669-B423-AA48-9B06-39226A56BF76}" type="datetimeFigureOut">
              <a:rPr lang="es-HN" smtClean="0"/>
              <a:t>5/1/25</a:t>
            </a:fld>
            <a:endParaRPr lang="es-HN"/>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HN"/>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HN"/>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50AF2-2784-E849-8C88-8E7071805467}" type="slidenum">
              <a:rPr lang="es-HN" smtClean="0"/>
              <a:t>‹Nº›</a:t>
            </a:fld>
            <a:endParaRPr lang="es-HN"/>
          </a:p>
        </p:txBody>
      </p:sp>
    </p:spTree>
    <p:extLst>
      <p:ext uri="{BB962C8B-B14F-4D97-AF65-F5344CB8AC3E}">
        <p14:creationId xmlns:p14="http://schemas.microsoft.com/office/powerpoint/2010/main" val="226998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1</a:t>
            </a:fld>
            <a:endParaRPr lang="es-HN"/>
          </a:p>
        </p:txBody>
      </p:sp>
    </p:spTree>
    <p:extLst>
      <p:ext uri="{BB962C8B-B14F-4D97-AF65-F5344CB8AC3E}">
        <p14:creationId xmlns:p14="http://schemas.microsoft.com/office/powerpoint/2010/main" val="3774492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11</a:t>
            </a:fld>
            <a:endParaRPr lang="es-HN"/>
          </a:p>
        </p:txBody>
      </p:sp>
    </p:spTree>
    <p:extLst>
      <p:ext uri="{BB962C8B-B14F-4D97-AF65-F5344CB8AC3E}">
        <p14:creationId xmlns:p14="http://schemas.microsoft.com/office/powerpoint/2010/main" val="2642208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14</a:t>
            </a:fld>
            <a:endParaRPr lang="es-HN"/>
          </a:p>
        </p:txBody>
      </p:sp>
    </p:spTree>
    <p:extLst>
      <p:ext uri="{BB962C8B-B14F-4D97-AF65-F5344CB8AC3E}">
        <p14:creationId xmlns:p14="http://schemas.microsoft.com/office/powerpoint/2010/main" val="161503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2</a:t>
            </a:fld>
            <a:endParaRPr lang="es-HN"/>
          </a:p>
        </p:txBody>
      </p:sp>
    </p:spTree>
    <p:extLst>
      <p:ext uri="{BB962C8B-B14F-4D97-AF65-F5344CB8AC3E}">
        <p14:creationId xmlns:p14="http://schemas.microsoft.com/office/powerpoint/2010/main" val="1808697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3</a:t>
            </a:fld>
            <a:endParaRPr lang="es-HN"/>
          </a:p>
        </p:txBody>
      </p:sp>
    </p:spTree>
    <p:extLst>
      <p:ext uri="{BB962C8B-B14F-4D97-AF65-F5344CB8AC3E}">
        <p14:creationId xmlns:p14="http://schemas.microsoft.com/office/powerpoint/2010/main" val="36548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4</a:t>
            </a:fld>
            <a:endParaRPr lang="es-HN"/>
          </a:p>
        </p:txBody>
      </p:sp>
    </p:spTree>
    <p:extLst>
      <p:ext uri="{BB962C8B-B14F-4D97-AF65-F5344CB8AC3E}">
        <p14:creationId xmlns:p14="http://schemas.microsoft.com/office/powerpoint/2010/main" val="1610382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5</a:t>
            </a:fld>
            <a:endParaRPr lang="es-HN"/>
          </a:p>
        </p:txBody>
      </p:sp>
    </p:spTree>
    <p:extLst>
      <p:ext uri="{BB962C8B-B14F-4D97-AF65-F5344CB8AC3E}">
        <p14:creationId xmlns:p14="http://schemas.microsoft.com/office/powerpoint/2010/main" val="61173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6</a:t>
            </a:fld>
            <a:endParaRPr lang="es-HN"/>
          </a:p>
        </p:txBody>
      </p:sp>
    </p:spTree>
    <p:extLst>
      <p:ext uri="{BB962C8B-B14F-4D97-AF65-F5344CB8AC3E}">
        <p14:creationId xmlns:p14="http://schemas.microsoft.com/office/powerpoint/2010/main" val="257816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7</a:t>
            </a:fld>
            <a:endParaRPr lang="es-HN"/>
          </a:p>
        </p:txBody>
      </p:sp>
    </p:spTree>
    <p:extLst>
      <p:ext uri="{BB962C8B-B14F-4D97-AF65-F5344CB8AC3E}">
        <p14:creationId xmlns:p14="http://schemas.microsoft.com/office/powerpoint/2010/main" val="310043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8</a:t>
            </a:fld>
            <a:endParaRPr lang="es-HN"/>
          </a:p>
        </p:txBody>
      </p:sp>
    </p:spTree>
    <p:extLst>
      <p:ext uri="{BB962C8B-B14F-4D97-AF65-F5344CB8AC3E}">
        <p14:creationId xmlns:p14="http://schemas.microsoft.com/office/powerpoint/2010/main" val="3270231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9</a:t>
            </a:fld>
            <a:endParaRPr lang="es-HN"/>
          </a:p>
        </p:txBody>
      </p:sp>
    </p:spTree>
    <p:extLst>
      <p:ext uri="{BB962C8B-B14F-4D97-AF65-F5344CB8AC3E}">
        <p14:creationId xmlns:p14="http://schemas.microsoft.com/office/powerpoint/2010/main" val="4276890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90F4645-E8EC-0D4F-8D82-7915EC98FCCA}" type="datetimeFigureOut">
              <a:rPr lang="es-HN" smtClean="0"/>
              <a:t>5/1/25</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1125815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0F4645-E8EC-0D4F-8D82-7915EC98FCCA}" type="datetimeFigureOut">
              <a:rPr lang="es-HN" smtClean="0"/>
              <a:t>5/1/25</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483574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0F4645-E8EC-0D4F-8D82-7915EC98FCCA}" type="datetimeFigureOut">
              <a:rPr lang="es-HN" smtClean="0"/>
              <a:t>5/1/25</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52548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0F4645-E8EC-0D4F-8D82-7915EC98FCCA}" type="datetimeFigureOut">
              <a:rPr lang="es-HN" smtClean="0"/>
              <a:t>5/1/25</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272498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90F4645-E8EC-0D4F-8D82-7915EC98FCCA}" type="datetimeFigureOut">
              <a:rPr lang="es-HN" smtClean="0"/>
              <a:t>5/1/25</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29230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90F4645-E8EC-0D4F-8D82-7915EC98FCCA}" type="datetimeFigureOut">
              <a:rPr lang="es-HN" smtClean="0"/>
              <a:t>5/1/25</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246237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90F4645-E8EC-0D4F-8D82-7915EC98FCCA}" type="datetimeFigureOut">
              <a:rPr lang="es-HN" smtClean="0"/>
              <a:t>5/1/25</a:t>
            </a:fld>
            <a:endParaRPr lang="es-HN"/>
          </a:p>
        </p:txBody>
      </p:sp>
      <p:sp>
        <p:nvSpPr>
          <p:cNvPr id="8" name="Footer Placeholder 7"/>
          <p:cNvSpPr>
            <a:spLocks noGrp="1"/>
          </p:cNvSpPr>
          <p:nvPr>
            <p:ph type="ftr" sz="quarter" idx="11"/>
          </p:nvPr>
        </p:nvSpPr>
        <p:spPr/>
        <p:txBody>
          <a:bodyPr/>
          <a:lstStyle/>
          <a:p>
            <a:endParaRPr lang="es-HN"/>
          </a:p>
        </p:txBody>
      </p:sp>
      <p:sp>
        <p:nvSpPr>
          <p:cNvPr id="9" name="Slide Number Placeholder 8"/>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403715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90F4645-E8EC-0D4F-8D82-7915EC98FCCA}" type="datetimeFigureOut">
              <a:rPr lang="es-HN" smtClean="0"/>
              <a:t>5/1/25</a:t>
            </a:fld>
            <a:endParaRPr lang="es-HN"/>
          </a:p>
        </p:txBody>
      </p:sp>
      <p:sp>
        <p:nvSpPr>
          <p:cNvPr id="4" name="Footer Placeholder 3"/>
          <p:cNvSpPr>
            <a:spLocks noGrp="1"/>
          </p:cNvSpPr>
          <p:nvPr>
            <p:ph type="ftr" sz="quarter" idx="11"/>
          </p:nvPr>
        </p:nvSpPr>
        <p:spPr/>
        <p:txBody>
          <a:bodyPr/>
          <a:lstStyle/>
          <a:p>
            <a:endParaRPr lang="es-HN"/>
          </a:p>
        </p:txBody>
      </p:sp>
      <p:sp>
        <p:nvSpPr>
          <p:cNvPr id="5" name="Slide Number Placeholder 4"/>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66372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F4645-E8EC-0D4F-8D82-7915EC98FCCA}" type="datetimeFigureOut">
              <a:rPr lang="es-HN" smtClean="0"/>
              <a:t>5/1/25</a:t>
            </a:fld>
            <a:endParaRPr lang="es-HN"/>
          </a:p>
        </p:txBody>
      </p:sp>
      <p:sp>
        <p:nvSpPr>
          <p:cNvPr id="3" name="Footer Placeholder 2"/>
          <p:cNvSpPr>
            <a:spLocks noGrp="1"/>
          </p:cNvSpPr>
          <p:nvPr>
            <p:ph type="ftr" sz="quarter" idx="11"/>
          </p:nvPr>
        </p:nvSpPr>
        <p:spPr/>
        <p:txBody>
          <a:bodyPr/>
          <a:lstStyle/>
          <a:p>
            <a:endParaRPr lang="es-HN"/>
          </a:p>
        </p:txBody>
      </p:sp>
      <p:sp>
        <p:nvSpPr>
          <p:cNvPr id="4" name="Slide Number Placeholder 3"/>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3712086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90F4645-E8EC-0D4F-8D82-7915EC98FCCA}" type="datetimeFigureOut">
              <a:rPr lang="es-HN" smtClean="0"/>
              <a:t>5/1/25</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319978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90F4645-E8EC-0D4F-8D82-7915EC98FCCA}" type="datetimeFigureOut">
              <a:rPr lang="es-HN" smtClean="0"/>
              <a:t>5/1/25</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260663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F4645-E8EC-0D4F-8D82-7915EC98FCCA}" type="datetimeFigureOut">
              <a:rPr lang="es-HN" smtClean="0"/>
              <a:t>5/1/25</a:t>
            </a:fld>
            <a:endParaRPr lang="es-H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D18EE-62AB-B246-BAC2-9602861EAE82}" type="slidenum">
              <a:rPr lang="es-HN" smtClean="0"/>
              <a:t>‹Nº›</a:t>
            </a:fld>
            <a:endParaRPr lang="es-HN"/>
          </a:p>
        </p:txBody>
      </p:sp>
    </p:spTree>
    <p:extLst>
      <p:ext uri="{BB962C8B-B14F-4D97-AF65-F5344CB8AC3E}">
        <p14:creationId xmlns:p14="http://schemas.microsoft.com/office/powerpoint/2010/main" val="1598783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tiff"/><Relationship Id="rId7" Type="http://schemas.openxmlformats.org/officeDocument/2006/relationships/image" Target="../media/image7.png"/><Relationship Id="rId2" Type="http://schemas.openxmlformats.org/officeDocument/2006/relationships/image" Target="../media/image44.tiff"/><Relationship Id="rId1" Type="http://schemas.openxmlformats.org/officeDocument/2006/relationships/slideLayout" Target="../slideLayouts/slideLayout2.xml"/><Relationship Id="rId6" Type="http://schemas.openxmlformats.org/officeDocument/2006/relationships/image" Target="../media/image48.tiff"/><Relationship Id="rId5" Type="http://schemas.openxmlformats.org/officeDocument/2006/relationships/image" Target="../media/image47.tiff"/><Relationship Id="rId4" Type="http://schemas.openxmlformats.org/officeDocument/2006/relationships/image" Target="../media/image46.tiff"/><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7.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3.pn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chart" Target="../charts/chart1.xm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hart" Target="../charts/chart3.xm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4.xm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chart" Target="../charts/chart5.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hart" Target="../charts/chart6.xml"/><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chart" Target="../charts/chart7.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18" Type="http://schemas.openxmlformats.org/officeDocument/2006/relationships/image" Target="../media/image30.png"/><Relationship Id="rId3" Type="http://schemas.openxmlformats.org/officeDocument/2006/relationships/chart" Target="../charts/chart8.xml"/><Relationship Id="rId7" Type="http://schemas.openxmlformats.org/officeDocument/2006/relationships/image" Target="../media/image21.png"/><Relationship Id="rId12" Type="http://schemas.microsoft.com/office/2014/relationships/chartEx" Target="../charts/chartEx1.xml"/><Relationship Id="rId17" Type="http://schemas.openxmlformats.org/officeDocument/2006/relationships/image" Target="../media/image29.png"/><Relationship Id="rId2" Type="http://schemas.openxmlformats.org/officeDocument/2006/relationships/notesSlide" Target="../notesSlides/notesSlide7.xml"/><Relationship Id="rId16" Type="http://schemas.openxmlformats.org/officeDocument/2006/relationships/image" Target="../media/image28.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7.png"/><Relationship Id="rId10" Type="http://schemas.openxmlformats.org/officeDocument/2006/relationships/image" Target="../media/image24.png"/><Relationship Id="rId19"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chart" Target="../charts/chart9.xml"/></Relationships>
</file>

<file path=ppt/slides/_rels/slide8.xml.rels><?xml version="1.0" encoding="UTF-8" standalone="yes"?>
<Relationships xmlns="http://schemas.openxmlformats.org/package/2006/relationships"><Relationship Id="rId8" Type="http://schemas.openxmlformats.org/officeDocument/2006/relationships/chart" Target="../charts/chart10.xml"/><Relationship Id="rId13"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tiff"/><Relationship Id="rId11" Type="http://schemas.openxmlformats.org/officeDocument/2006/relationships/image" Target="../media/image38.png"/><Relationship Id="rId5" Type="http://schemas.openxmlformats.org/officeDocument/2006/relationships/image" Target="../media/image34.png"/><Relationship Id="rId10" Type="http://schemas.openxmlformats.org/officeDocument/2006/relationships/image" Target="../media/image37.jpeg"/><Relationship Id="rId4" Type="http://schemas.openxmlformats.org/officeDocument/2006/relationships/image" Target="../media/image33.png"/><Relationship Id="rId9" Type="http://schemas.openxmlformats.org/officeDocument/2006/relationships/chart" Target="../charts/chart11.xml"/></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hart" Target="../charts/chart12.xml"/><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Filosofía de los Medios de Comunicación Social - BLOG | Utel">
            <a:extLst>
              <a:ext uri="{FF2B5EF4-FFF2-40B4-BE49-F238E27FC236}">
                <a16:creationId xmlns:a16="http://schemas.microsoft.com/office/drawing/2014/main" id="{181840E6-C220-1941-8382-6FD7BE739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0"/>
            <a:ext cx="1228344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0BA1FCA-B4E6-794E-8A33-D8C8AB673316}"/>
              </a:ext>
            </a:extLst>
          </p:cNvPr>
          <p:cNvSpPr txBox="1"/>
          <p:nvPr/>
        </p:nvSpPr>
        <p:spPr>
          <a:xfrm>
            <a:off x="2615404" y="224270"/>
            <a:ext cx="6961187" cy="2092881"/>
          </a:xfrm>
          <a:prstGeom prst="rect">
            <a:avLst/>
          </a:prstGeom>
          <a:noFill/>
        </p:spPr>
        <p:txBody>
          <a:bodyPr wrap="square" rtlCol="0">
            <a:spAutoFit/>
          </a:bodyPr>
          <a:lstStyle/>
          <a:p>
            <a:pPr algn="ctr"/>
            <a:r>
              <a:rPr lang="es-HN" sz="5000" b="1" dirty="0">
                <a:solidFill>
                  <a:schemeClr val="bg1"/>
                </a:solidFill>
                <a:latin typeface="Century Gothic" panose="020B0502020202020204" pitchFamily="34" charset="0"/>
              </a:rPr>
              <a:t>Panorama general de medios</a:t>
            </a:r>
          </a:p>
          <a:p>
            <a:pPr algn="ctr"/>
            <a:r>
              <a:rPr lang="es-HN" sz="3000" b="1" i="1" dirty="0">
                <a:solidFill>
                  <a:schemeClr val="bg1"/>
                </a:solidFill>
                <a:latin typeface="Century Gothic" panose="020B0502020202020204" pitchFamily="34" charset="0"/>
              </a:rPr>
              <a:t>2024</a:t>
            </a:r>
          </a:p>
        </p:txBody>
      </p:sp>
    </p:spTree>
    <p:extLst>
      <p:ext uri="{BB962C8B-B14F-4D97-AF65-F5344CB8AC3E}">
        <p14:creationId xmlns:p14="http://schemas.microsoft.com/office/powerpoint/2010/main" val="2213606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3EA0F1-C398-844E-A6C0-769AA589C2C5}"/>
              </a:ext>
            </a:extLst>
          </p:cNvPr>
          <p:cNvSpPr txBox="1"/>
          <p:nvPr/>
        </p:nvSpPr>
        <p:spPr>
          <a:xfrm>
            <a:off x="242885" y="208315"/>
            <a:ext cx="3018775" cy="430887"/>
          </a:xfrm>
          <a:prstGeom prst="rect">
            <a:avLst/>
          </a:prstGeom>
          <a:noFill/>
        </p:spPr>
        <p:txBody>
          <a:bodyPr wrap="none" rtlCol="0">
            <a:spAutoFit/>
          </a:bodyPr>
          <a:lstStyle/>
          <a:p>
            <a:r>
              <a:rPr lang="es-HN" sz="2200" b="1" dirty="0">
                <a:solidFill>
                  <a:schemeClr val="accent1"/>
                </a:solidFill>
                <a:latin typeface="Century Gothic" panose="020B0502020202020204" pitchFamily="34" charset="0"/>
              </a:rPr>
              <a:t>Audiencia</a:t>
            </a:r>
            <a:r>
              <a:rPr lang="es-HN" sz="2200" b="1" dirty="0">
                <a:latin typeface="Century Gothic" panose="020B0502020202020204" pitchFamily="34" charset="0"/>
              </a:rPr>
              <a:t> </a:t>
            </a:r>
            <a:r>
              <a:rPr lang="es-HN" sz="2200" b="1" dirty="0">
                <a:solidFill>
                  <a:schemeClr val="tx1">
                    <a:lumMod val="50000"/>
                    <a:lumOff val="50000"/>
                  </a:schemeClr>
                </a:solidFill>
                <a:latin typeface="Century Gothic" panose="020B0502020202020204" pitchFamily="34" charset="0"/>
              </a:rPr>
              <a:t>exteriores</a:t>
            </a:r>
          </a:p>
        </p:txBody>
      </p:sp>
      <p:sp>
        <p:nvSpPr>
          <p:cNvPr id="15" name="Rectángulo 14">
            <a:extLst>
              <a:ext uri="{FF2B5EF4-FFF2-40B4-BE49-F238E27FC236}">
                <a16:creationId xmlns:a16="http://schemas.microsoft.com/office/drawing/2014/main" id="{44A65D90-3FFE-464B-AAF1-9462E2798180}"/>
              </a:ext>
            </a:extLst>
          </p:cNvPr>
          <p:cNvSpPr/>
          <p:nvPr/>
        </p:nvSpPr>
        <p:spPr>
          <a:xfrm>
            <a:off x="8241346" y="3101759"/>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11627"/>
                </a:solidFill>
                <a:effectLst/>
                <a:uLnTx/>
                <a:uFillTx/>
                <a:latin typeface="Century Gothic" panose="020F0302020204030204"/>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8" name="Rectángulo 17">
            <a:extLst>
              <a:ext uri="{FF2B5EF4-FFF2-40B4-BE49-F238E27FC236}">
                <a16:creationId xmlns:a16="http://schemas.microsoft.com/office/drawing/2014/main" id="{C22B4D07-146D-044D-B3DD-AD14AB281B68}"/>
              </a:ext>
            </a:extLst>
          </p:cNvPr>
          <p:cNvSpPr/>
          <p:nvPr/>
        </p:nvSpPr>
        <p:spPr>
          <a:xfrm>
            <a:off x="8305256" y="4340475"/>
            <a:ext cx="3886744"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9" name="Rectángulo 18">
            <a:extLst>
              <a:ext uri="{FF2B5EF4-FFF2-40B4-BE49-F238E27FC236}">
                <a16:creationId xmlns:a16="http://schemas.microsoft.com/office/drawing/2014/main" id="{BF6AD929-C4EA-C54D-A641-CA971051124A}"/>
              </a:ext>
            </a:extLst>
          </p:cNvPr>
          <p:cNvSpPr/>
          <p:nvPr/>
        </p:nvSpPr>
        <p:spPr>
          <a:xfrm>
            <a:off x="8161088" y="3732240"/>
            <a:ext cx="4030912" cy="165140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011627"/>
              </a:solidFill>
              <a:latin typeface="Century Gothic" panose="020F0302020204030204"/>
            </a:endParaRPr>
          </a:p>
        </p:txBody>
      </p:sp>
      <p:sp>
        <p:nvSpPr>
          <p:cNvPr id="39" name="Rectángulo 38">
            <a:extLst>
              <a:ext uri="{FF2B5EF4-FFF2-40B4-BE49-F238E27FC236}">
                <a16:creationId xmlns:a16="http://schemas.microsoft.com/office/drawing/2014/main" id="{993D9AF8-A7C0-F64F-B0BE-C7EE74DD09DE}"/>
              </a:ext>
            </a:extLst>
          </p:cNvPr>
          <p:cNvSpPr/>
          <p:nvPr/>
        </p:nvSpPr>
        <p:spPr>
          <a:xfrm>
            <a:off x="8161087" y="4369282"/>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defTabSz="1828800">
              <a:buFont typeface="Arial" panose="020B0604020202020204" pitchFamily="34" charset="0"/>
              <a:buChar char="•"/>
              <a:defRPr/>
            </a:pPr>
            <a:endParaRPr lang="en-GB" sz="1200" dirty="0">
              <a:solidFill>
                <a:schemeClr val="tx1"/>
              </a:solidFill>
              <a:latin typeface="Century Gothic" panose="020F0302020204030204"/>
            </a:endParaRPr>
          </a:p>
        </p:txBody>
      </p:sp>
      <p:sp>
        <p:nvSpPr>
          <p:cNvPr id="40" name="Rectángulo 39">
            <a:extLst>
              <a:ext uri="{FF2B5EF4-FFF2-40B4-BE49-F238E27FC236}">
                <a16:creationId xmlns:a16="http://schemas.microsoft.com/office/drawing/2014/main" id="{767353E4-4510-264A-A4E2-B6412DD1A6D3}"/>
              </a:ext>
            </a:extLst>
          </p:cNvPr>
          <p:cNvSpPr/>
          <p:nvPr/>
        </p:nvSpPr>
        <p:spPr>
          <a:xfrm>
            <a:off x="8234571" y="4591065"/>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Helvetica" pitchFamily="2" charset="0"/>
            </a:endParaRPr>
          </a:p>
        </p:txBody>
      </p:sp>
      <p:pic>
        <p:nvPicPr>
          <p:cNvPr id="31" name="Picture 41">
            <a:extLst>
              <a:ext uri="{FF2B5EF4-FFF2-40B4-BE49-F238E27FC236}">
                <a16:creationId xmlns:a16="http://schemas.microsoft.com/office/drawing/2014/main" id="{F90F3B73-4619-CF40-9449-46870C1731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9359" y="1936084"/>
            <a:ext cx="1165128" cy="1020572"/>
          </a:xfrm>
          <a:prstGeom prst="rect">
            <a:avLst/>
          </a:prstGeom>
        </p:spPr>
      </p:pic>
      <p:pic>
        <p:nvPicPr>
          <p:cNvPr id="32" name="Picture 42">
            <a:extLst>
              <a:ext uri="{FF2B5EF4-FFF2-40B4-BE49-F238E27FC236}">
                <a16:creationId xmlns:a16="http://schemas.microsoft.com/office/drawing/2014/main" id="{D13BF0FE-4ACB-9248-A666-4AC7FCF56C8D}"/>
              </a:ext>
            </a:extLst>
          </p:cNvPr>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1859644" y="2134194"/>
            <a:ext cx="349504" cy="349504"/>
          </a:xfrm>
          <a:prstGeom prst="rect">
            <a:avLst/>
          </a:prstGeom>
        </p:spPr>
      </p:pic>
      <p:pic>
        <p:nvPicPr>
          <p:cNvPr id="33" name="Picture 44">
            <a:extLst>
              <a:ext uri="{FF2B5EF4-FFF2-40B4-BE49-F238E27FC236}">
                <a16:creationId xmlns:a16="http://schemas.microsoft.com/office/drawing/2014/main" id="{3BFDAA5B-BDCC-584A-BED1-D00C6305AD07}"/>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631818" y="1936085"/>
            <a:ext cx="1061762" cy="1061762"/>
          </a:xfrm>
          <a:prstGeom prst="rect">
            <a:avLst/>
          </a:prstGeom>
        </p:spPr>
      </p:pic>
      <p:pic>
        <p:nvPicPr>
          <p:cNvPr id="36" name="Picture 46">
            <a:extLst>
              <a:ext uri="{FF2B5EF4-FFF2-40B4-BE49-F238E27FC236}">
                <a16:creationId xmlns:a16="http://schemas.microsoft.com/office/drawing/2014/main" id="{C54FCA63-B92C-994F-8B05-E5EF7E8E650E}"/>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603664" y="1971276"/>
            <a:ext cx="1028297" cy="1028297"/>
          </a:xfrm>
          <a:prstGeom prst="rect">
            <a:avLst/>
          </a:prstGeom>
        </p:spPr>
      </p:pic>
      <p:pic>
        <p:nvPicPr>
          <p:cNvPr id="38" name="Picture 48">
            <a:extLst>
              <a:ext uri="{FF2B5EF4-FFF2-40B4-BE49-F238E27FC236}">
                <a16:creationId xmlns:a16="http://schemas.microsoft.com/office/drawing/2014/main" id="{BABD042F-F609-9B4A-8ACA-A8FDD9503765}"/>
              </a:ext>
            </a:extLst>
          </p:cNvPr>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347638" y="1582841"/>
            <a:ext cx="1626898" cy="1613883"/>
          </a:xfrm>
          <a:prstGeom prst="rect">
            <a:avLst/>
          </a:prstGeom>
        </p:spPr>
      </p:pic>
      <p:graphicFrame>
        <p:nvGraphicFramePr>
          <p:cNvPr id="2" name="Tabla 5">
            <a:extLst>
              <a:ext uri="{FF2B5EF4-FFF2-40B4-BE49-F238E27FC236}">
                <a16:creationId xmlns:a16="http://schemas.microsoft.com/office/drawing/2014/main" id="{D242C0D9-C0D3-5745-B0BB-75E9B828BB2F}"/>
              </a:ext>
            </a:extLst>
          </p:cNvPr>
          <p:cNvGraphicFramePr>
            <a:graphicFrameLocks noGrp="1"/>
          </p:cNvGraphicFramePr>
          <p:nvPr>
            <p:extLst>
              <p:ext uri="{D42A27DB-BD31-4B8C-83A1-F6EECF244321}">
                <p14:modId xmlns:p14="http://schemas.microsoft.com/office/powerpoint/2010/main" val="477314811"/>
              </p:ext>
            </p:extLst>
          </p:nvPr>
        </p:nvGraphicFramePr>
        <p:xfrm>
          <a:off x="1064302" y="2976200"/>
          <a:ext cx="10163330" cy="502920"/>
        </p:xfrm>
        <a:graphic>
          <a:graphicData uri="http://schemas.openxmlformats.org/drawingml/2006/table">
            <a:tbl>
              <a:tblPr firstRow="1" bandRow="1">
                <a:tableStyleId>{2D5ABB26-0587-4C30-8999-92F81FD0307C}</a:tableStyleId>
              </a:tblPr>
              <a:tblGrid>
                <a:gridCol w="2032666">
                  <a:extLst>
                    <a:ext uri="{9D8B030D-6E8A-4147-A177-3AD203B41FA5}">
                      <a16:colId xmlns:a16="http://schemas.microsoft.com/office/drawing/2014/main" val="2991463494"/>
                    </a:ext>
                  </a:extLst>
                </a:gridCol>
                <a:gridCol w="2032666">
                  <a:extLst>
                    <a:ext uri="{9D8B030D-6E8A-4147-A177-3AD203B41FA5}">
                      <a16:colId xmlns:a16="http://schemas.microsoft.com/office/drawing/2014/main" val="526099843"/>
                    </a:ext>
                  </a:extLst>
                </a:gridCol>
                <a:gridCol w="2032666">
                  <a:extLst>
                    <a:ext uri="{9D8B030D-6E8A-4147-A177-3AD203B41FA5}">
                      <a16:colId xmlns:a16="http://schemas.microsoft.com/office/drawing/2014/main" val="1945708334"/>
                    </a:ext>
                  </a:extLst>
                </a:gridCol>
                <a:gridCol w="2032666">
                  <a:extLst>
                    <a:ext uri="{9D8B030D-6E8A-4147-A177-3AD203B41FA5}">
                      <a16:colId xmlns:a16="http://schemas.microsoft.com/office/drawing/2014/main" val="2475848091"/>
                    </a:ext>
                  </a:extLst>
                </a:gridCol>
                <a:gridCol w="2032666">
                  <a:extLst>
                    <a:ext uri="{9D8B030D-6E8A-4147-A177-3AD203B41FA5}">
                      <a16:colId xmlns:a16="http://schemas.microsoft.com/office/drawing/2014/main" val="496308097"/>
                    </a:ext>
                  </a:extLst>
                </a:gridCol>
              </a:tblGrid>
              <a:tr h="370840">
                <a:tc>
                  <a:txBody>
                    <a:bodyPr/>
                    <a:lstStyle/>
                    <a:p>
                      <a:pPr algn="ctr"/>
                      <a:r>
                        <a:rPr lang="es-HN" sz="1200" b="0" i="0" dirty="0">
                          <a:latin typeface="Century Gothic" panose="020B0502020202020204" pitchFamily="34" charset="0"/>
                        </a:rPr>
                        <a:t>Pantallas</a:t>
                      </a:r>
                    </a:p>
                    <a:p>
                      <a:pPr algn="ctr"/>
                      <a:r>
                        <a:rPr lang="es-HN" sz="1500" b="1" i="0" dirty="0">
                          <a:latin typeface="Century Gothic" panose="020B0502020202020204" pitchFamily="34" charset="0"/>
                        </a:rPr>
                        <a:t>20%</a:t>
                      </a:r>
                    </a:p>
                  </a:txBody>
                  <a:tcPr/>
                </a:tc>
                <a:tc>
                  <a:txBody>
                    <a:bodyPr/>
                    <a:lstStyle/>
                    <a:p>
                      <a:pPr algn="ctr"/>
                      <a:r>
                        <a:rPr lang="es-HN" sz="1200" b="0" i="0" dirty="0">
                          <a:latin typeface="Century Gothic" panose="020B0502020202020204" pitchFamily="34" charset="0"/>
                        </a:rPr>
                        <a:t>Vallas</a:t>
                      </a:r>
                    </a:p>
                    <a:p>
                      <a:pPr algn="ctr"/>
                      <a:r>
                        <a:rPr lang="es-HN" sz="1500" b="1" i="0" dirty="0">
                          <a:latin typeface="Century Gothic" panose="020B0502020202020204" pitchFamily="34" charset="0"/>
                        </a:rPr>
                        <a:t>12%</a:t>
                      </a:r>
                    </a:p>
                  </a:txBody>
                  <a:tcPr/>
                </a:tc>
                <a:tc>
                  <a:txBody>
                    <a:bodyPr/>
                    <a:lstStyle/>
                    <a:p>
                      <a:pPr algn="ctr"/>
                      <a:r>
                        <a:rPr lang="es-HN" sz="1200" b="0" i="0" dirty="0">
                          <a:latin typeface="Century Gothic" panose="020B0502020202020204" pitchFamily="34" charset="0"/>
                        </a:rPr>
                        <a:t>Buses</a:t>
                      </a:r>
                    </a:p>
                    <a:p>
                      <a:pPr algn="ctr"/>
                      <a:r>
                        <a:rPr lang="es-HN" sz="1500" b="1" i="0" dirty="0">
                          <a:latin typeface="Century Gothic" panose="020B0502020202020204" pitchFamily="34" charset="0"/>
                        </a:rPr>
                        <a:t>16%</a:t>
                      </a:r>
                    </a:p>
                  </a:txBody>
                  <a:tcPr/>
                </a:tc>
                <a:tc>
                  <a:txBody>
                    <a:bodyPr/>
                    <a:lstStyle/>
                    <a:p>
                      <a:pPr algn="ctr"/>
                      <a:r>
                        <a:rPr lang="es-HN" sz="1200" b="0" i="0" dirty="0">
                          <a:latin typeface="Century Gothic" panose="020B0502020202020204" pitchFamily="34" charset="0"/>
                        </a:rPr>
                        <a:t>Mopis</a:t>
                      </a:r>
                    </a:p>
                    <a:p>
                      <a:pPr algn="ctr"/>
                      <a:r>
                        <a:rPr lang="es-HN" sz="1500" b="1" i="0" dirty="0">
                          <a:latin typeface="Century Gothic" panose="020B0502020202020204" pitchFamily="34" charset="0"/>
                        </a:rPr>
                        <a:t>9%</a:t>
                      </a:r>
                    </a:p>
                  </a:txBody>
                  <a:tcPr/>
                </a:tc>
                <a:tc>
                  <a:txBody>
                    <a:bodyPr/>
                    <a:lstStyle/>
                    <a:p>
                      <a:pPr algn="ctr"/>
                      <a:r>
                        <a:rPr lang="es-HN" sz="1200" b="0" i="0" dirty="0">
                          <a:latin typeface="Century Gothic" panose="020B0502020202020204" pitchFamily="34" charset="0"/>
                        </a:rPr>
                        <a:t>Gigrantografías</a:t>
                      </a:r>
                    </a:p>
                    <a:p>
                      <a:pPr algn="ctr"/>
                      <a:r>
                        <a:rPr lang="es-HN" sz="1500" b="1" i="0" dirty="0">
                          <a:latin typeface="Century Gothic" panose="020B0502020202020204" pitchFamily="34" charset="0"/>
                        </a:rPr>
                        <a:t>7%</a:t>
                      </a:r>
                    </a:p>
                  </a:txBody>
                  <a:tcPr/>
                </a:tc>
                <a:extLst>
                  <a:ext uri="{0D108BD9-81ED-4DB2-BD59-A6C34878D82A}">
                    <a16:rowId xmlns:a16="http://schemas.microsoft.com/office/drawing/2014/main" val="2922161505"/>
                  </a:ext>
                </a:extLst>
              </a:tr>
            </a:tbl>
          </a:graphicData>
        </a:graphic>
      </p:graphicFrame>
      <p:sp>
        <p:nvSpPr>
          <p:cNvPr id="16" name="CuadroTexto 15">
            <a:extLst>
              <a:ext uri="{FF2B5EF4-FFF2-40B4-BE49-F238E27FC236}">
                <a16:creationId xmlns:a16="http://schemas.microsoft.com/office/drawing/2014/main" id="{23F176B2-C5B3-5642-A1C2-B511A2F70D22}"/>
              </a:ext>
            </a:extLst>
          </p:cNvPr>
          <p:cNvSpPr txBox="1"/>
          <p:nvPr/>
        </p:nvSpPr>
        <p:spPr>
          <a:xfrm>
            <a:off x="5022329" y="3665115"/>
            <a:ext cx="2496196" cy="261610"/>
          </a:xfrm>
          <a:prstGeom prst="rect">
            <a:avLst/>
          </a:prstGeom>
          <a:noFill/>
        </p:spPr>
        <p:txBody>
          <a:bodyPr wrap="none" rtlCol="0">
            <a:spAutoFit/>
          </a:bodyPr>
          <a:lstStyle/>
          <a:p>
            <a:r>
              <a:rPr lang="es-HN" sz="1100" dirty="0">
                <a:latin typeface="Century Gothic" panose="020B0502020202020204" pitchFamily="34" charset="0"/>
              </a:rPr>
              <a:t>Otros : Murales 18% | Lonas 16% |</a:t>
            </a:r>
          </a:p>
        </p:txBody>
      </p:sp>
      <p:pic>
        <p:nvPicPr>
          <p:cNvPr id="24" name="Picture 4">
            <a:extLst>
              <a:ext uri="{FF2B5EF4-FFF2-40B4-BE49-F238E27FC236}">
                <a16:creationId xmlns:a16="http://schemas.microsoft.com/office/drawing/2014/main" id="{029AC54D-FB2A-4448-A015-829C1D1F412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9291" t="-16844" r="1" b="-23363"/>
          <a:stretch/>
        </p:blipFill>
        <p:spPr>
          <a:xfrm>
            <a:off x="145821" y="6068607"/>
            <a:ext cx="1198202" cy="581078"/>
          </a:xfrm>
          <a:prstGeom prst="ellipse">
            <a:avLst/>
          </a:prstGeom>
          <a:solidFill>
            <a:schemeClr val="bg1"/>
          </a:solidFill>
        </p:spPr>
      </p:pic>
      <p:pic>
        <p:nvPicPr>
          <p:cNvPr id="2050" name="Picture 2" descr="Formatos publicitarios de vía pública en Chile | OOH">
            <a:extLst>
              <a:ext uri="{FF2B5EF4-FFF2-40B4-BE49-F238E27FC236}">
                <a16:creationId xmlns:a16="http://schemas.microsoft.com/office/drawing/2014/main" id="{E713E240-AB39-C94D-8674-67AB09DBC620}"/>
              </a:ext>
            </a:extLst>
          </p:cNvPr>
          <p:cNvPicPr>
            <a:picLocks noChangeAspect="1" noChangeArrowheads="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flipH="1">
            <a:off x="9617541" y="1936084"/>
            <a:ext cx="1262173" cy="1000189"/>
          </a:xfrm>
          <a:prstGeom prst="rect">
            <a:avLst/>
          </a:prstGeom>
          <a:noFill/>
          <a:extLst>
            <a:ext uri="{909E8E84-426E-40DD-AFC4-6F175D3DCCD1}">
              <a14:hiddenFill xmlns:a14="http://schemas.microsoft.com/office/drawing/2010/main">
                <a:solidFill>
                  <a:srgbClr val="FFFFFF"/>
                </a:solidFill>
              </a14:hiddenFill>
            </a:ext>
          </a:extLst>
        </p:spPr>
      </p:pic>
      <p:sp>
        <p:nvSpPr>
          <p:cNvPr id="29" name="CuadroTexto 28">
            <a:extLst>
              <a:ext uri="{FF2B5EF4-FFF2-40B4-BE49-F238E27FC236}">
                <a16:creationId xmlns:a16="http://schemas.microsoft.com/office/drawing/2014/main" id="{82EA8EE1-9896-2F4E-AE56-5632C0EA4F6B}"/>
              </a:ext>
            </a:extLst>
          </p:cNvPr>
          <p:cNvSpPr txBox="1"/>
          <p:nvPr/>
        </p:nvSpPr>
        <p:spPr>
          <a:xfrm>
            <a:off x="456779" y="4038310"/>
            <a:ext cx="11220699" cy="1646605"/>
          </a:xfrm>
          <a:prstGeom prst="rect">
            <a:avLst/>
          </a:prstGeom>
          <a:noFill/>
        </p:spPr>
        <p:txBody>
          <a:bodyPr wrap="square">
            <a:spAutoFit/>
          </a:bodyPr>
          <a:lstStyle/>
          <a:p>
            <a:pPr marL="171450" indent="-171450">
              <a:buClr>
                <a:schemeClr val="accent1"/>
              </a:buClr>
              <a:buFont typeface="Wingdings" pitchFamily="2" charset="2"/>
              <a:buChar char="Ø"/>
            </a:pPr>
            <a:r>
              <a:rPr lang="es-HN" sz="1000" dirty="0">
                <a:solidFill>
                  <a:schemeClr val="tx1"/>
                </a:solidFill>
                <a:latin typeface="Century Gothic" panose="020B0502020202020204" pitchFamily="34" charset="0"/>
              </a:rPr>
              <a:t>El panorama de los medios exteriores en Honduras está en constante cambio, con una creciente digitalización y diversificación de formatos. Si bien los medios exteriores tradicionales como vallas publicitarias y carteles siguen siendo dominantes, los anuncios digitales y las estrategias interactivas están ganando terreno. A medida que las ciudades hondureñas se desarrollan y la tecnología avanza, la publicidad exterior continuará siendo un pilar fundamental en la comunicación </a:t>
            </a:r>
          </a:p>
          <a:p>
            <a:pPr marL="171450" indent="-171450">
              <a:buClr>
                <a:schemeClr val="accent1"/>
              </a:buClr>
              <a:buFont typeface="Wingdings" pitchFamily="2" charset="2"/>
              <a:buChar char="Ø"/>
            </a:pPr>
            <a:endParaRPr lang="es-HN" sz="1000" dirty="0">
              <a:solidFill>
                <a:schemeClr val="tx1"/>
              </a:solidFill>
              <a:latin typeface="Century Gothic" panose="020B0502020202020204" pitchFamily="34" charset="0"/>
            </a:endParaRPr>
          </a:p>
          <a:p>
            <a:pPr marL="171450" indent="-171450">
              <a:buClr>
                <a:schemeClr val="accent1"/>
              </a:buClr>
              <a:buFont typeface="Wingdings" pitchFamily="2" charset="2"/>
              <a:buChar char="Ø"/>
            </a:pPr>
            <a:r>
              <a:rPr lang="es-HN" sz="1000" dirty="0">
                <a:solidFill>
                  <a:schemeClr val="tx1"/>
                </a:solidFill>
                <a:effectLst/>
                <a:latin typeface="Century Gothic" panose="020B0502020202020204" pitchFamily="34" charset="0"/>
              </a:rPr>
              <a:t>El 66% de las personas en las ciudades de Tegucigalpa y San Pedro Sula indican haber visto publicidad en exteriores, mostrando un crecimiento del </a:t>
            </a:r>
            <a:r>
              <a:rPr lang="es-HN" sz="1000" dirty="0">
                <a:latin typeface="Century Gothic" panose="020B0502020202020204" pitchFamily="34" charset="0"/>
              </a:rPr>
              <a:t>7</a:t>
            </a:r>
            <a:r>
              <a:rPr lang="es-HN" sz="1000" dirty="0">
                <a:solidFill>
                  <a:schemeClr val="tx1"/>
                </a:solidFill>
                <a:effectLst/>
                <a:latin typeface="Century Gothic" panose="020B0502020202020204" pitchFamily="34" charset="0"/>
              </a:rPr>
              <a:t>% con respecto al consumo del año antrior.</a:t>
            </a:r>
          </a:p>
          <a:p>
            <a:pPr marL="171450" indent="-171450">
              <a:buClr>
                <a:schemeClr val="accent1"/>
              </a:buClr>
              <a:buFont typeface="Wingdings" pitchFamily="2" charset="2"/>
              <a:buChar char="Ø"/>
            </a:pPr>
            <a:endParaRPr lang="es-HN" sz="1000" dirty="0">
              <a:solidFill>
                <a:schemeClr val="tx1"/>
              </a:solidFill>
              <a:effectLst/>
              <a:latin typeface="Century Gothic" panose="020B0502020202020204" pitchFamily="34" charset="0"/>
            </a:endParaRPr>
          </a:p>
          <a:p>
            <a:pPr marL="171450" indent="-171450">
              <a:buClr>
                <a:schemeClr val="accent1"/>
              </a:buClr>
              <a:buFont typeface="Wingdings" pitchFamily="2" charset="2"/>
              <a:buChar char="Ø"/>
            </a:pPr>
            <a:r>
              <a:rPr lang="en-GB" sz="1000" dirty="0">
                <a:solidFill>
                  <a:schemeClr val="tx1"/>
                </a:solidFill>
                <a:latin typeface="Century Gothic" panose="020B0502020202020204" pitchFamily="34" charset="0"/>
              </a:rPr>
              <a:t>Las </a:t>
            </a:r>
            <a:r>
              <a:rPr lang="en-GB" sz="1000" dirty="0" err="1">
                <a:solidFill>
                  <a:schemeClr val="tx1"/>
                </a:solidFill>
                <a:latin typeface="Century Gothic" panose="020B0502020202020204" pitchFamily="34" charset="0"/>
              </a:rPr>
              <a:t>pantallas</a:t>
            </a:r>
            <a:r>
              <a:rPr lang="en-GB" sz="1000" dirty="0">
                <a:solidFill>
                  <a:schemeClr val="tx1"/>
                </a:solidFill>
                <a:latin typeface="Century Gothic" panose="020B0502020202020204" pitchFamily="34" charset="0"/>
              </a:rPr>
              <a:t> </a:t>
            </a:r>
            <a:r>
              <a:rPr lang="en-GB" sz="1000" dirty="0" err="1">
                <a:solidFill>
                  <a:schemeClr val="tx1"/>
                </a:solidFill>
                <a:latin typeface="Century Gothic" panose="020B0502020202020204" pitchFamily="34" charset="0"/>
              </a:rPr>
              <a:t>electrónicas</a:t>
            </a:r>
            <a:r>
              <a:rPr lang="en-GB" sz="1000" dirty="0">
                <a:solidFill>
                  <a:schemeClr val="tx1"/>
                </a:solidFill>
                <a:latin typeface="Century Gothic" panose="020B0502020202020204" pitchFamily="34" charset="0"/>
              </a:rPr>
              <a:t> o </a:t>
            </a:r>
            <a:r>
              <a:rPr lang="en-GB" sz="1000" dirty="0" err="1">
                <a:solidFill>
                  <a:schemeClr val="tx1"/>
                </a:solidFill>
                <a:latin typeface="Century Gothic" panose="020B0502020202020204" pitchFamily="34" charset="0"/>
              </a:rPr>
              <a:t>digitales</a:t>
            </a:r>
            <a:r>
              <a:rPr lang="en-GB" sz="1000" dirty="0">
                <a:solidFill>
                  <a:schemeClr val="tx1"/>
                </a:solidFill>
                <a:latin typeface="Century Gothic" panose="020B0502020202020204" pitchFamily="34" charset="0"/>
              </a:rPr>
              <a:t> son los </a:t>
            </a:r>
            <a:r>
              <a:rPr lang="en-GB" sz="1000" dirty="0" err="1">
                <a:solidFill>
                  <a:schemeClr val="tx1"/>
                </a:solidFill>
                <a:latin typeface="Century Gothic" panose="020B0502020202020204" pitchFamily="34" charset="0"/>
              </a:rPr>
              <a:t>módulos</a:t>
            </a:r>
            <a:r>
              <a:rPr lang="en-GB" sz="1000" dirty="0">
                <a:solidFill>
                  <a:schemeClr val="tx1"/>
                </a:solidFill>
                <a:latin typeface="Century Gothic" panose="020B0502020202020204" pitchFamily="34" charset="0"/>
              </a:rPr>
              <a:t>  que mas les llama la </a:t>
            </a:r>
            <a:r>
              <a:rPr lang="en-GB" sz="1000" dirty="0" err="1">
                <a:solidFill>
                  <a:schemeClr val="tx1"/>
                </a:solidFill>
                <a:latin typeface="Century Gothic" panose="020B0502020202020204" pitchFamily="34" charset="0"/>
              </a:rPr>
              <a:t>atención</a:t>
            </a:r>
            <a:r>
              <a:rPr lang="en-GB" sz="1000" dirty="0">
                <a:solidFill>
                  <a:schemeClr val="tx1"/>
                </a:solidFill>
                <a:latin typeface="Century Gothic" panose="020B0502020202020204" pitchFamily="34" charset="0"/>
              </a:rPr>
              <a:t>, </a:t>
            </a:r>
            <a:r>
              <a:rPr lang="en-GB" sz="1000" dirty="0" err="1">
                <a:solidFill>
                  <a:schemeClr val="tx1"/>
                </a:solidFill>
                <a:latin typeface="Century Gothic" panose="020B0502020202020204" pitchFamily="34" charset="0"/>
              </a:rPr>
              <a:t>segudo</a:t>
            </a:r>
            <a:r>
              <a:rPr lang="en-GB" sz="1000" dirty="0">
                <a:solidFill>
                  <a:schemeClr val="tx1"/>
                </a:solidFill>
                <a:latin typeface="Century Gothic" panose="020B0502020202020204" pitchFamily="34" charset="0"/>
              </a:rPr>
              <a:t> de </a:t>
            </a:r>
            <a:r>
              <a:rPr lang="en-GB" sz="1000" dirty="0" err="1">
                <a:solidFill>
                  <a:schemeClr val="tx1"/>
                </a:solidFill>
                <a:latin typeface="Century Gothic" panose="020B0502020202020204" pitchFamily="34" charset="0"/>
              </a:rPr>
              <a:t>vallas</a:t>
            </a:r>
            <a:r>
              <a:rPr lang="en-GB" sz="1000" dirty="0">
                <a:solidFill>
                  <a:schemeClr val="tx1"/>
                </a:solidFill>
                <a:latin typeface="Century Gothic" panose="020B0502020202020204" pitchFamily="34" charset="0"/>
              </a:rPr>
              <a:t> </a:t>
            </a:r>
            <a:r>
              <a:rPr lang="en-GB" sz="1000" dirty="0" err="1">
                <a:solidFill>
                  <a:schemeClr val="tx1"/>
                </a:solidFill>
                <a:latin typeface="Century Gothic" panose="020B0502020202020204" pitchFamily="34" charset="0"/>
              </a:rPr>
              <a:t>unipolares</a:t>
            </a:r>
            <a:r>
              <a:rPr lang="en-GB" sz="1000" dirty="0">
                <a:solidFill>
                  <a:schemeClr val="tx1"/>
                </a:solidFill>
                <a:latin typeface="Century Gothic" panose="020B0502020202020204" pitchFamily="34" charset="0"/>
              </a:rPr>
              <a:t>.</a:t>
            </a:r>
          </a:p>
          <a:p>
            <a:pPr marL="171450" indent="-171450">
              <a:buClr>
                <a:schemeClr val="accent1"/>
              </a:buClr>
              <a:buFont typeface="Wingdings" pitchFamily="2" charset="2"/>
              <a:buChar char="Ø"/>
            </a:pPr>
            <a:endParaRPr lang="es-HN" sz="1000" dirty="0">
              <a:solidFill>
                <a:schemeClr val="tx1"/>
              </a:solidFill>
              <a:effectLst/>
              <a:latin typeface="Century Gothic" panose="020B0502020202020204" pitchFamily="34" charset="0"/>
            </a:endParaRPr>
          </a:p>
          <a:p>
            <a:pPr marL="171450" indent="-171450">
              <a:buClr>
                <a:schemeClr val="accent1"/>
              </a:buClr>
              <a:buFont typeface="Wingdings" pitchFamily="2" charset="2"/>
              <a:buChar char="Ø"/>
            </a:pPr>
            <a:endParaRPr lang="es-HN" sz="1100" dirty="0">
              <a:solidFill>
                <a:schemeClr val="tx1"/>
              </a:solidFill>
              <a:latin typeface="Century Gothic" panose="020B0502020202020204" pitchFamily="34" charset="0"/>
            </a:endParaRPr>
          </a:p>
        </p:txBody>
      </p:sp>
      <p:cxnSp>
        <p:nvCxnSpPr>
          <p:cNvPr id="42" name="Conector recto 41">
            <a:extLst>
              <a:ext uri="{FF2B5EF4-FFF2-40B4-BE49-F238E27FC236}">
                <a16:creationId xmlns:a16="http://schemas.microsoft.com/office/drawing/2014/main" id="{70AFBE7D-97EE-2142-BB4D-B27738A6D9A3}"/>
              </a:ext>
            </a:extLst>
          </p:cNvPr>
          <p:cNvCxnSpPr/>
          <p:nvPr/>
        </p:nvCxnSpPr>
        <p:spPr>
          <a:xfrm>
            <a:off x="302419" y="6549298"/>
            <a:ext cx="1158716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CuadroTexto 42">
            <a:extLst>
              <a:ext uri="{FF2B5EF4-FFF2-40B4-BE49-F238E27FC236}">
                <a16:creationId xmlns:a16="http://schemas.microsoft.com/office/drawing/2014/main" id="{8550EB92-BB34-9A4D-B1B0-F879A664E150}"/>
              </a:ext>
            </a:extLst>
          </p:cNvPr>
          <p:cNvSpPr txBox="1"/>
          <p:nvPr/>
        </p:nvSpPr>
        <p:spPr>
          <a:xfrm>
            <a:off x="9567615" y="6549298"/>
            <a:ext cx="2478564" cy="246221"/>
          </a:xfrm>
          <a:prstGeom prst="rect">
            <a:avLst/>
          </a:prstGeom>
          <a:noFill/>
        </p:spPr>
        <p:txBody>
          <a:bodyPr wrap="none" rtlCol="0">
            <a:spAutoFit/>
          </a:bodyPr>
          <a:lstStyle/>
          <a:p>
            <a:r>
              <a:rPr lang="es-HN" sz="1000" dirty="0">
                <a:latin typeface="Arial" panose="020B0604020202020204" pitchFamily="34" charset="0"/>
                <a:cs typeface="Arial" panose="020B0604020202020204" pitchFamily="34" charset="0"/>
              </a:rPr>
              <a:t>Fuente: Estudio EGH – Acumulado ola 3</a:t>
            </a:r>
          </a:p>
        </p:txBody>
      </p:sp>
      <p:cxnSp>
        <p:nvCxnSpPr>
          <p:cNvPr id="44" name="Conector recto 43">
            <a:extLst>
              <a:ext uri="{FF2B5EF4-FFF2-40B4-BE49-F238E27FC236}">
                <a16:creationId xmlns:a16="http://schemas.microsoft.com/office/drawing/2014/main" id="{C531B1DE-EB6A-A84C-88CE-FC2DD75593D1}"/>
              </a:ext>
            </a:extLst>
          </p:cNvPr>
          <p:cNvCxnSpPr/>
          <p:nvPr/>
        </p:nvCxnSpPr>
        <p:spPr>
          <a:xfrm>
            <a:off x="276163" y="600766"/>
            <a:ext cx="11587162"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94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descr="Resultado de imagen para cinepolis">
            <a:extLst>
              <a:ext uri="{FF2B5EF4-FFF2-40B4-BE49-F238E27FC236}">
                <a16:creationId xmlns:a16="http://schemas.microsoft.com/office/drawing/2014/main" id="{CD54088B-2497-BB43-9AAC-91846B4D2C20}"/>
              </a:ext>
            </a:extLst>
          </p:cNvPr>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MX" sz="2400"/>
          </a:p>
        </p:txBody>
      </p:sp>
      <p:sp>
        <p:nvSpPr>
          <p:cNvPr id="7" name="Rectangle 6">
            <a:extLst>
              <a:ext uri="{FF2B5EF4-FFF2-40B4-BE49-F238E27FC236}">
                <a16:creationId xmlns:a16="http://schemas.microsoft.com/office/drawing/2014/main" id="{FC11A4C2-6EF5-A144-A7C5-09846C606D87}"/>
              </a:ext>
            </a:extLst>
          </p:cNvPr>
          <p:cNvSpPr/>
          <p:nvPr/>
        </p:nvSpPr>
        <p:spPr>
          <a:xfrm>
            <a:off x="3685042" y="4352859"/>
            <a:ext cx="8218843" cy="543867"/>
          </a:xfrm>
          <a:prstGeom prst="rect">
            <a:avLst/>
          </a:prstGeom>
        </p:spPr>
        <p:txBody>
          <a:bodyPr wrap="square">
            <a:spAutoFit/>
          </a:bodyPr>
          <a:lstStyle/>
          <a:p>
            <a:pPr marL="457189" indent="-457189" fontAlgn="base">
              <a:buClr>
                <a:schemeClr val="accent6">
                  <a:lumMod val="50000"/>
                </a:schemeClr>
              </a:buClr>
              <a:buSzPct val="110000"/>
              <a:buFont typeface="Courier New" panose="02070309020205020404" pitchFamily="49" charset="0"/>
              <a:buChar char="o"/>
            </a:pPr>
            <a:r>
              <a:rPr lang="es-MX" sz="1467" dirty="0">
                <a:latin typeface="Century Gothic" panose="020B0502020202020204" pitchFamily="34" charset="0"/>
              </a:rPr>
              <a:t>.</a:t>
            </a:r>
          </a:p>
          <a:p>
            <a:pPr marL="457189" indent="-457189" fontAlgn="base">
              <a:buClr>
                <a:schemeClr val="accent6">
                  <a:lumMod val="50000"/>
                </a:schemeClr>
              </a:buClr>
              <a:buSzPct val="110000"/>
              <a:buFont typeface="Courier New" panose="02070309020205020404" pitchFamily="49" charset="0"/>
              <a:buChar char="o"/>
            </a:pPr>
            <a:endParaRPr lang="es-MX" sz="1467" dirty="0">
              <a:latin typeface="Century Gothic" panose="020B0502020202020204" pitchFamily="34" charset="0"/>
            </a:endParaRPr>
          </a:p>
        </p:txBody>
      </p:sp>
      <p:grpSp>
        <p:nvGrpSpPr>
          <p:cNvPr id="21" name="Group 32">
            <a:extLst>
              <a:ext uri="{FF2B5EF4-FFF2-40B4-BE49-F238E27FC236}">
                <a16:creationId xmlns:a16="http://schemas.microsoft.com/office/drawing/2014/main" id="{A2A1A0D3-EE6F-354F-B163-80D1153D316F}"/>
              </a:ext>
            </a:extLst>
          </p:cNvPr>
          <p:cNvGrpSpPr/>
          <p:nvPr/>
        </p:nvGrpSpPr>
        <p:grpSpPr>
          <a:xfrm>
            <a:off x="325357" y="1126151"/>
            <a:ext cx="2087671" cy="2104372"/>
            <a:chOff x="967898" y="1084294"/>
            <a:chExt cx="1565753" cy="1578279"/>
          </a:xfrm>
        </p:grpSpPr>
        <p:sp>
          <p:nvSpPr>
            <p:cNvPr id="22" name="Oval 33">
              <a:extLst>
                <a:ext uri="{FF2B5EF4-FFF2-40B4-BE49-F238E27FC236}">
                  <a16:creationId xmlns:a16="http://schemas.microsoft.com/office/drawing/2014/main" id="{AB4912B9-06BB-6F4B-8185-C476E6062FE5}"/>
                </a:ext>
              </a:extLst>
            </p:cNvPr>
            <p:cNvSpPr/>
            <p:nvPr/>
          </p:nvSpPr>
          <p:spPr>
            <a:xfrm>
              <a:off x="967898" y="1084294"/>
              <a:ext cx="1565753" cy="1578279"/>
            </a:xfrm>
            <a:prstGeom prst="ellipse">
              <a:avLst/>
            </a:prstGeom>
            <a:gradFill flip="none" rotWithShape="1">
              <a:gsLst>
                <a:gs pos="0">
                  <a:schemeClr val="accent1">
                    <a:lumMod val="50000"/>
                  </a:schemeClr>
                </a:gs>
                <a:gs pos="37000">
                  <a:schemeClr val="accent1">
                    <a:lumMod val="60000"/>
                    <a:lumOff val="40000"/>
                  </a:schemeClr>
                </a:gs>
                <a:gs pos="71000">
                  <a:schemeClr val="tx1">
                    <a:lumMod val="50000"/>
                    <a:lumOff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N" sz="2400" dirty="0"/>
            </a:p>
          </p:txBody>
        </p:sp>
        <p:sp>
          <p:nvSpPr>
            <p:cNvPr id="23" name="Oval 34">
              <a:extLst>
                <a:ext uri="{FF2B5EF4-FFF2-40B4-BE49-F238E27FC236}">
                  <a16:creationId xmlns:a16="http://schemas.microsoft.com/office/drawing/2014/main" id="{B6AF9A7F-A80D-CD4F-9098-65BCF6F20414}"/>
                </a:ext>
              </a:extLst>
            </p:cNvPr>
            <p:cNvSpPr/>
            <p:nvPr/>
          </p:nvSpPr>
          <p:spPr>
            <a:xfrm>
              <a:off x="1155190" y="1264353"/>
              <a:ext cx="1191167" cy="1194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HN" sz="3333" b="1" dirty="0">
                <a:solidFill>
                  <a:schemeClr val="tx1">
                    <a:lumMod val="65000"/>
                    <a:lumOff val="35000"/>
                  </a:schemeClr>
                </a:solidFill>
                <a:latin typeface="Century Gothic" panose="020B0502020202020204" pitchFamily="34" charset="0"/>
              </a:endParaRPr>
            </a:p>
          </p:txBody>
        </p:sp>
      </p:grpSp>
      <p:grpSp>
        <p:nvGrpSpPr>
          <p:cNvPr id="24" name="Group 35">
            <a:extLst>
              <a:ext uri="{FF2B5EF4-FFF2-40B4-BE49-F238E27FC236}">
                <a16:creationId xmlns:a16="http://schemas.microsoft.com/office/drawing/2014/main" id="{2AA505E4-E22E-B947-9ECE-6880686BFA0A}"/>
              </a:ext>
            </a:extLst>
          </p:cNvPr>
          <p:cNvGrpSpPr/>
          <p:nvPr/>
        </p:nvGrpSpPr>
        <p:grpSpPr>
          <a:xfrm>
            <a:off x="2667242" y="1126151"/>
            <a:ext cx="2087671" cy="2104372"/>
            <a:chOff x="3688915" y="1084294"/>
            <a:chExt cx="1565753" cy="1578279"/>
          </a:xfrm>
        </p:grpSpPr>
        <p:sp>
          <p:nvSpPr>
            <p:cNvPr id="25" name="Oval 36">
              <a:extLst>
                <a:ext uri="{FF2B5EF4-FFF2-40B4-BE49-F238E27FC236}">
                  <a16:creationId xmlns:a16="http://schemas.microsoft.com/office/drawing/2014/main" id="{CC1E6F75-FAED-FD46-8112-753BC8193D12}"/>
                </a:ext>
              </a:extLst>
            </p:cNvPr>
            <p:cNvSpPr/>
            <p:nvPr/>
          </p:nvSpPr>
          <p:spPr>
            <a:xfrm>
              <a:off x="3688915" y="1084294"/>
              <a:ext cx="1565753" cy="1578279"/>
            </a:xfrm>
            <a:prstGeom prst="ellipse">
              <a:avLst/>
            </a:prstGeom>
            <a:gradFill flip="none" rotWithShape="1">
              <a:gsLst>
                <a:gs pos="12000">
                  <a:srgbClr val="941100"/>
                </a:gs>
                <a:gs pos="48000">
                  <a:schemeClr val="accent1">
                    <a:lumMod val="60000"/>
                    <a:lumOff val="40000"/>
                  </a:schemeClr>
                </a:gs>
                <a:gs pos="76000">
                  <a:schemeClr val="tx1">
                    <a:lumMod val="50000"/>
                    <a:lumOff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N" sz="2400" dirty="0"/>
            </a:p>
          </p:txBody>
        </p:sp>
        <p:sp>
          <p:nvSpPr>
            <p:cNvPr id="26" name="Oval 37">
              <a:extLst>
                <a:ext uri="{FF2B5EF4-FFF2-40B4-BE49-F238E27FC236}">
                  <a16:creationId xmlns:a16="http://schemas.microsoft.com/office/drawing/2014/main" id="{7F9DDAB9-A0ED-A445-9E10-150FFF8DE206}"/>
                </a:ext>
              </a:extLst>
            </p:cNvPr>
            <p:cNvSpPr/>
            <p:nvPr/>
          </p:nvSpPr>
          <p:spPr>
            <a:xfrm>
              <a:off x="3876207" y="1309481"/>
              <a:ext cx="1191167" cy="11246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HN" sz="3333" b="1" dirty="0">
                <a:solidFill>
                  <a:schemeClr val="tx1">
                    <a:lumMod val="65000"/>
                    <a:lumOff val="35000"/>
                  </a:schemeClr>
                </a:solidFill>
                <a:latin typeface="Century Gothic" panose="020B0502020202020204" pitchFamily="34" charset="0"/>
              </a:endParaRPr>
            </a:p>
          </p:txBody>
        </p:sp>
      </p:grpSp>
      <p:grpSp>
        <p:nvGrpSpPr>
          <p:cNvPr id="27" name="Group 38">
            <a:extLst>
              <a:ext uri="{FF2B5EF4-FFF2-40B4-BE49-F238E27FC236}">
                <a16:creationId xmlns:a16="http://schemas.microsoft.com/office/drawing/2014/main" id="{82BD8B05-EA91-604A-9EFD-2D79D0EC8EB0}"/>
              </a:ext>
            </a:extLst>
          </p:cNvPr>
          <p:cNvGrpSpPr/>
          <p:nvPr/>
        </p:nvGrpSpPr>
        <p:grpSpPr>
          <a:xfrm>
            <a:off x="5036824" y="1138570"/>
            <a:ext cx="2087671" cy="2104372"/>
            <a:chOff x="6329743" y="1084294"/>
            <a:chExt cx="1565753" cy="1578279"/>
          </a:xfrm>
        </p:grpSpPr>
        <p:sp>
          <p:nvSpPr>
            <p:cNvPr id="28" name="Oval 39">
              <a:extLst>
                <a:ext uri="{FF2B5EF4-FFF2-40B4-BE49-F238E27FC236}">
                  <a16:creationId xmlns:a16="http://schemas.microsoft.com/office/drawing/2014/main" id="{58F562E7-6801-5A4A-8080-9AEE6AC95CC1}"/>
                </a:ext>
              </a:extLst>
            </p:cNvPr>
            <p:cNvSpPr/>
            <p:nvPr/>
          </p:nvSpPr>
          <p:spPr>
            <a:xfrm>
              <a:off x="6329743" y="1084294"/>
              <a:ext cx="1565753" cy="1578279"/>
            </a:xfrm>
            <a:prstGeom prst="ellipse">
              <a:avLst/>
            </a:prstGeom>
            <a:gradFill flip="none" rotWithShape="1">
              <a:gsLst>
                <a:gs pos="19000">
                  <a:srgbClr val="941100"/>
                </a:gs>
                <a:gs pos="50000">
                  <a:schemeClr val="accent1">
                    <a:lumMod val="60000"/>
                    <a:lumOff val="40000"/>
                  </a:schemeClr>
                </a:gs>
                <a:gs pos="78000">
                  <a:schemeClr val="tx1">
                    <a:lumMod val="50000"/>
                    <a:lumOff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N" sz="2400" dirty="0"/>
            </a:p>
          </p:txBody>
        </p:sp>
        <p:sp>
          <p:nvSpPr>
            <p:cNvPr id="29" name="Oval 40">
              <a:extLst>
                <a:ext uri="{FF2B5EF4-FFF2-40B4-BE49-F238E27FC236}">
                  <a16:creationId xmlns:a16="http://schemas.microsoft.com/office/drawing/2014/main" id="{E2C7F2DF-6346-754D-8449-F98E66FEA941}"/>
                </a:ext>
              </a:extLst>
            </p:cNvPr>
            <p:cNvSpPr/>
            <p:nvPr/>
          </p:nvSpPr>
          <p:spPr>
            <a:xfrm>
              <a:off x="6517035" y="1317645"/>
              <a:ext cx="1191167" cy="11246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HN" sz="3333" b="1" dirty="0">
                <a:solidFill>
                  <a:schemeClr val="tx1">
                    <a:lumMod val="65000"/>
                    <a:lumOff val="35000"/>
                  </a:schemeClr>
                </a:solidFill>
                <a:latin typeface="Century Gothic" panose="020B0502020202020204" pitchFamily="34" charset="0"/>
              </a:endParaRPr>
            </a:p>
          </p:txBody>
        </p:sp>
      </p:grpSp>
      <p:grpSp>
        <p:nvGrpSpPr>
          <p:cNvPr id="31" name="Group 41">
            <a:extLst>
              <a:ext uri="{FF2B5EF4-FFF2-40B4-BE49-F238E27FC236}">
                <a16:creationId xmlns:a16="http://schemas.microsoft.com/office/drawing/2014/main" id="{69A48000-480A-3E4C-BFF2-B23DAD0297D1}"/>
              </a:ext>
            </a:extLst>
          </p:cNvPr>
          <p:cNvGrpSpPr/>
          <p:nvPr/>
        </p:nvGrpSpPr>
        <p:grpSpPr>
          <a:xfrm>
            <a:off x="7347384" y="1095994"/>
            <a:ext cx="2087671" cy="2104372"/>
            <a:chOff x="6329743" y="1084294"/>
            <a:chExt cx="1565753" cy="1578279"/>
          </a:xfrm>
        </p:grpSpPr>
        <p:sp>
          <p:nvSpPr>
            <p:cNvPr id="32" name="Oval 42">
              <a:extLst>
                <a:ext uri="{FF2B5EF4-FFF2-40B4-BE49-F238E27FC236}">
                  <a16:creationId xmlns:a16="http://schemas.microsoft.com/office/drawing/2014/main" id="{21FF45AA-90F5-EA4D-914E-38A7A52544F4}"/>
                </a:ext>
              </a:extLst>
            </p:cNvPr>
            <p:cNvSpPr/>
            <p:nvPr/>
          </p:nvSpPr>
          <p:spPr>
            <a:xfrm>
              <a:off x="6329743" y="1084294"/>
              <a:ext cx="1565753" cy="1578279"/>
            </a:xfrm>
            <a:prstGeom prst="ellipse">
              <a:avLst/>
            </a:prstGeom>
            <a:gradFill flip="none" rotWithShape="1">
              <a:gsLst>
                <a:gs pos="27000">
                  <a:srgbClr val="941100"/>
                </a:gs>
                <a:gs pos="55000">
                  <a:schemeClr val="accent1">
                    <a:lumMod val="60000"/>
                    <a:lumOff val="40000"/>
                  </a:schemeClr>
                </a:gs>
                <a:gs pos="82000">
                  <a:schemeClr val="tx1">
                    <a:lumMod val="50000"/>
                    <a:lumOff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N" sz="2400" dirty="0"/>
            </a:p>
          </p:txBody>
        </p:sp>
        <p:sp>
          <p:nvSpPr>
            <p:cNvPr id="33" name="Oval 43">
              <a:extLst>
                <a:ext uri="{FF2B5EF4-FFF2-40B4-BE49-F238E27FC236}">
                  <a16:creationId xmlns:a16="http://schemas.microsoft.com/office/drawing/2014/main" id="{D32F2BB7-9087-2A46-92DA-D87656E42E7B}"/>
                </a:ext>
              </a:extLst>
            </p:cNvPr>
            <p:cNvSpPr/>
            <p:nvPr/>
          </p:nvSpPr>
          <p:spPr>
            <a:xfrm>
              <a:off x="6517035" y="1317645"/>
              <a:ext cx="1191167" cy="11246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HN" sz="3333" b="1" dirty="0">
                <a:solidFill>
                  <a:schemeClr val="tx1">
                    <a:lumMod val="65000"/>
                    <a:lumOff val="35000"/>
                  </a:schemeClr>
                </a:solidFill>
                <a:latin typeface="Century Gothic" panose="020B0502020202020204" pitchFamily="34" charset="0"/>
              </a:endParaRPr>
            </a:p>
          </p:txBody>
        </p:sp>
      </p:grpSp>
      <p:pic>
        <p:nvPicPr>
          <p:cNvPr id="6146" name="Picture 2" descr="Icono En todo el mundo, internet, mundo en Call Center Service">
            <a:extLst>
              <a:ext uri="{FF2B5EF4-FFF2-40B4-BE49-F238E27FC236}">
                <a16:creationId xmlns:a16="http://schemas.microsoft.com/office/drawing/2014/main" id="{A0FB8E7B-3A25-F948-BAF7-7F9C5D5AC534}"/>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4388" y="1607929"/>
            <a:ext cx="1124559" cy="112455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ente - Iconos gratis de personas">
            <a:extLst>
              <a:ext uri="{FF2B5EF4-FFF2-40B4-BE49-F238E27FC236}">
                <a16:creationId xmlns:a16="http://schemas.microsoft.com/office/drawing/2014/main" id="{56A202FE-A75B-9942-A3AB-0BF90E1205D0}"/>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03428" y="1371693"/>
            <a:ext cx="1618343" cy="161834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eléfono celular - Iconos gratis de herramientas y utensilios">
            <a:extLst>
              <a:ext uri="{FF2B5EF4-FFF2-40B4-BE49-F238E27FC236}">
                <a16:creationId xmlns:a16="http://schemas.microsoft.com/office/drawing/2014/main" id="{6C53F77A-0D83-AF47-B85E-F027C00014AD}"/>
              </a:ext>
            </a:extLst>
          </p:cNvPr>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467423" y="1634831"/>
            <a:ext cx="1197599" cy="119759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des Sociales PNG Imágenes Transparentes - Pngtree">
            <a:extLst>
              <a:ext uri="{FF2B5EF4-FFF2-40B4-BE49-F238E27FC236}">
                <a16:creationId xmlns:a16="http://schemas.microsoft.com/office/drawing/2014/main" id="{CBC83253-390A-8F47-8765-40E24E3722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2012" y="1611117"/>
            <a:ext cx="1490659" cy="1085761"/>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id="{98DDC921-7B3A-E043-BB6C-BAD3E2CC337B}"/>
              </a:ext>
            </a:extLst>
          </p:cNvPr>
          <p:cNvSpPr txBox="1"/>
          <p:nvPr/>
        </p:nvSpPr>
        <p:spPr>
          <a:xfrm>
            <a:off x="338099" y="3296604"/>
            <a:ext cx="2160000" cy="938719"/>
          </a:xfrm>
          <a:prstGeom prst="rect">
            <a:avLst/>
          </a:prstGeom>
          <a:noFill/>
          <a:ln>
            <a:noFill/>
          </a:ln>
        </p:spPr>
        <p:txBody>
          <a:bodyPr wrap="square">
            <a:spAutoFit/>
          </a:bodyPr>
          <a:lstStyle/>
          <a:p>
            <a:pPr algn="ctr"/>
            <a:r>
              <a:rPr lang="es-MX" sz="1100" dirty="0">
                <a:latin typeface="Century Gothic" panose="020B0502020202020204" pitchFamily="34" charset="0"/>
              </a:rPr>
              <a:t>La penetración de internet para febrero del 2024 es de 65.9%, con un crecimiento del 9.2% contra febrero del 2023</a:t>
            </a:r>
          </a:p>
        </p:txBody>
      </p:sp>
      <p:sp>
        <p:nvSpPr>
          <p:cNvPr id="36" name="CuadroTexto 35">
            <a:extLst>
              <a:ext uri="{FF2B5EF4-FFF2-40B4-BE49-F238E27FC236}">
                <a16:creationId xmlns:a16="http://schemas.microsoft.com/office/drawing/2014/main" id="{3D44EC2E-5F7B-8642-8A17-A8742E0ECA79}"/>
              </a:ext>
            </a:extLst>
          </p:cNvPr>
          <p:cNvSpPr txBox="1"/>
          <p:nvPr/>
        </p:nvSpPr>
        <p:spPr>
          <a:xfrm>
            <a:off x="5095248" y="3297782"/>
            <a:ext cx="2160000" cy="1446550"/>
          </a:xfrm>
          <a:prstGeom prst="rect">
            <a:avLst/>
          </a:prstGeom>
          <a:noFill/>
          <a:ln>
            <a:noFill/>
          </a:ln>
        </p:spPr>
        <p:txBody>
          <a:bodyPr wrap="square">
            <a:spAutoFit/>
          </a:bodyPr>
          <a:lstStyle/>
          <a:p>
            <a:pPr algn="ctr" fontAlgn="base">
              <a:buClr>
                <a:schemeClr val="accent6">
                  <a:lumMod val="50000"/>
                </a:schemeClr>
              </a:buClr>
              <a:buSzPct val="110000"/>
            </a:pPr>
            <a:r>
              <a:rPr lang="es-ES" sz="1100" dirty="0">
                <a:latin typeface="Century Gothic" panose="020B0502020202020204" pitchFamily="34" charset="0"/>
              </a:rPr>
              <a:t>Un total de 8.41 millones de conexiones móviles celulares están activas en Honduras a principios de 2024, cifra que equivale al 78.8 por ciento de la población total. El crecimiento es de un 5% contra el 2023</a:t>
            </a:r>
          </a:p>
        </p:txBody>
      </p:sp>
      <p:sp>
        <p:nvSpPr>
          <p:cNvPr id="38" name="CuadroTexto 37">
            <a:extLst>
              <a:ext uri="{FF2B5EF4-FFF2-40B4-BE49-F238E27FC236}">
                <a16:creationId xmlns:a16="http://schemas.microsoft.com/office/drawing/2014/main" id="{727E3F9E-7D16-244B-84D3-04C6F39AE050}"/>
              </a:ext>
            </a:extLst>
          </p:cNvPr>
          <p:cNvSpPr txBox="1"/>
          <p:nvPr/>
        </p:nvSpPr>
        <p:spPr>
          <a:xfrm>
            <a:off x="7452742" y="3307118"/>
            <a:ext cx="2160000" cy="1107996"/>
          </a:xfrm>
          <a:prstGeom prst="rect">
            <a:avLst/>
          </a:prstGeom>
          <a:noFill/>
          <a:ln>
            <a:noFill/>
          </a:ln>
        </p:spPr>
        <p:txBody>
          <a:bodyPr wrap="square">
            <a:spAutoFit/>
          </a:bodyPr>
          <a:lstStyle/>
          <a:p>
            <a:pPr algn="ctr"/>
            <a:r>
              <a:rPr lang="es-HN" sz="1100" dirty="0">
                <a:effectLst/>
                <a:latin typeface="Century Gothic" panose="020B0502020202020204" pitchFamily="34" charset="0"/>
              </a:rPr>
              <a:t>Los usuarios de redes sociales en Honduras aumentaron en 155 mil (+3,5 por ciento) entre principios de 2023 y principios de 2024.</a:t>
            </a:r>
            <a:endParaRPr lang="es-HN" sz="1100" dirty="0">
              <a:latin typeface="Century Gothic" panose="020B0502020202020204" pitchFamily="34" charset="0"/>
            </a:endParaRPr>
          </a:p>
        </p:txBody>
      </p:sp>
      <p:sp>
        <p:nvSpPr>
          <p:cNvPr id="40" name="CuadroTexto 39">
            <a:extLst>
              <a:ext uri="{FF2B5EF4-FFF2-40B4-BE49-F238E27FC236}">
                <a16:creationId xmlns:a16="http://schemas.microsoft.com/office/drawing/2014/main" id="{540C7CD9-9C66-2149-90FF-9C1D8B40996A}"/>
              </a:ext>
            </a:extLst>
          </p:cNvPr>
          <p:cNvSpPr txBox="1"/>
          <p:nvPr/>
        </p:nvSpPr>
        <p:spPr>
          <a:xfrm>
            <a:off x="2699653" y="3298644"/>
            <a:ext cx="2160000" cy="1785104"/>
          </a:xfrm>
          <a:prstGeom prst="rect">
            <a:avLst/>
          </a:prstGeom>
          <a:noFill/>
          <a:ln>
            <a:noFill/>
          </a:ln>
        </p:spPr>
        <p:txBody>
          <a:bodyPr wrap="square">
            <a:spAutoFit/>
          </a:bodyPr>
          <a:lstStyle/>
          <a:p>
            <a:pPr algn="ctr"/>
            <a:r>
              <a:rPr lang="es-MX" sz="1100" dirty="0">
                <a:latin typeface="Century Gothic" panose="020B0502020202020204" pitchFamily="34" charset="0"/>
              </a:rPr>
              <a:t>El total de los usuarios de internet es de 7.03 hondureños (6.4 en el 2023.</a:t>
            </a:r>
          </a:p>
          <a:p>
            <a:pPr algn="ctr"/>
            <a:r>
              <a:rPr lang="es-HN" sz="1100" dirty="0">
                <a:latin typeface="Century Gothic" panose="020B0502020202020204" pitchFamily="34" charset="0"/>
              </a:rPr>
              <a:t>L</a:t>
            </a:r>
            <a:r>
              <a:rPr lang="es-HN" sz="1100" dirty="0">
                <a:effectLst/>
                <a:latin typeface="Century Gothic" panose="020B0502020202020204" pitchFamily="34" charset="0"/>
              </a:rPr>
              <a:t>os usuarios de Internet en aumentaron en 593 mil (+9,2 por ciento) entre enero de 2023 y enero de 2024.</a:t>
            </a:r>
            <a:endParaRPr lang="es-MX" sz="1100" dirty="0">
              <a:latin typeface="Century Gothic" panose="020B0502020202020204" pitchFamily="34" charset="0"/>
            </a:endParaRPr>
          </a:p>
          <a:p>
            <a:pPr algn="ctr"/>
            <a:r>
              <a:rPr lang="es-MX" sz="1100" dirty="0">
                <a:latin typeface="Century Gothic" panose="020B0502020202020204" pitchFamily="34" charset="0"/>
              </a:rPr>
              <a:t> Aún permanecen desconectados 34.1% de la población</a:t>
            </a:r>
          </a:p>
        </p:txBody>
      </p:sp>
      <p:sp>
        <p:nvSpPr>
          <p:cNvPr id="42" name="CuadroTexto 41">
            <a:extLst>
              <a:ext uri="{FF2B5EF4-FFF2-40B4-BE49-F238E27FC236}">
                <a16:creationId xmlns:a16="http://schemas.microsoft.com/office/drawing/2014/main" id="{7C1626C0-533E-BD4F-A215-1148D28DAD1C}"/>
              </a:ext>
            </a:extLst>
          </p:cNvPr>
          <p:cNvSpPr txBox="1"/>
          <p:nvPr/>
        </p:nvSpPr>
        <p:spPr>
          <a:xfrm>
            <a:off x="9029204" y="6597094"/>
            <a:ext cx="3162796" cy="230832"/>
          </a:xfrm>
          <a:prstGeom prst="rect">
            <a:avLst/>
          </a:prstGeom>
          <a:noFill/>
        </p:spPr>
        <p:txBody>
          <a:bodyPr wrap="square">
            <a:spAutoFit/>
          </a:bodyPr>
          <a:lstStyle/>
          <a:p>
            <a:r>
              <a:rPr lang="es-HN" sz="900" dirty="0">
                <a:latin typeface="Arial" panose="020B0604020202020204" pitchFamily="34" charset="0"/>
                <a:cs typeface="Arial" panose="020B0604020202020204" pitchFamily="34" charset="0"/>
              </a:rPr>
              <a:t>https://datareportal.com/reports/digital-2024-honduras</a:t>
            </a:r>
          </a:p>
        </p:txBody>
      </p:sp>
      <p:sp>
        <p:nvSpPr>
          <p:cNvPr id="35" name="CuadroTexto 34">
            <a:extLst>
              <a:ext uri="{FF2B5EF4-FFF2-40B4-BE49-F238E27FC236}">
                <a16:creationId xmlns:a16="http://schemas.microsoft.com/office/drawing/2014/main" id="{D0C7F064-0E3F-C441-9DF7-1B2B516A1829}"/>
              </a:ext>
            </a:extLst>
          </p:cNvPr>
          <p:cNvSpPr txBox="1"/>
          <p:nvPr/>
        </p:nvSpPr>
        <p:spPr>
          <a:xfrm>
            <a:off x="242885" y="208315"/>
            <a:ext cx="2518638" cy="430887"/>
          </a:xfrm>
          <a:prstGeom prst="rect">
            <a:avLst/>
          </a:prstGeom>
          <a:noFill/>
        </p:spPr>
        <p:txBody>
          <a:bodyPr wrap="none" rtlCol="0">
            <a:spAutoFit/>
          </a:bodyPr>
          <a:lstStyle/>
          <a:p>
            <a:r>
              <a:rPr lang="es-HN" sz="2200" b="1" dirty="0">
                <a:solidFill>
                  <a:schemeClr val="accent1"/>
                </a:solidFill>
                <a:latin typeface="Century Gothic" panose="020B0502020202020204" pitchFamily="34" charset="0"/>
              </a:rPr>
              <a:t>Audiencia</a:t>
            </a:r>
            <a:r>
              <a:rPr lang="es-HN" sz="2200" b="1" dirty="0">
                <a:solidFill>
                  <a:schemeClr val="tx1">
                    <a:lumMod val="50000"/>
                    <a:lumOff val="50000"/>
                  </a:schemeClr>
                </a:solidFill>
                <a:latin typeface="Century Gothic" panose="020B0502020202020204" pitchFamily="34" charset="0"/>
              </a:rPr>
              <a:t> digital</a:t>
            </a:r>
          </a:p>
        </p:txBody>
      </p:sp>
      <p:grpSp>
        <p:nvGrpSpPr>
          <p:cNvPr id="30" name="Group 41">
            <a:extLst>
              <a:ext uri="{FF2B5EF4-FFF2-40B4-BE49-F238E27FC236}">
                <a16:creationId xmlns:a16="http://schemas.microsoft.com/office/drawing/2014/main" id="{ACEB705F-7E8B-4A4E-8496-2C148D4E53CD}"/>
              </a:ext>
            </a:extLst>
          </p:cNvPr>
          <p:cNvGrpSpPr/>
          <p:nvPr/>
        </p:nvGrpSpPr>
        <p:grpSpPr>
          <a:xfrm>
            <a:off x="9799078" y="1095886"/>
            <a:ext cx="2087671" cy="2104372"/>
            <a:chOff x="6329743" y="1084294"/>
            <a:chExt cx="1565753" cy="1578279"/>
          </a:xfrm>
        </p:grpSpPr>
        <p:sp>
          <p:nvSpPr>
            <p:cNvPr id="39" name="Oval 42">
              <a:extLst>
                <a:ext uri="{FF2B5EF4-FFF2-40B4-BE49-F238E27FC236}">
                  <a16:creationId xmlns:a16="http://schemas.microsoft.com/office/drawing/2014/main" id="{4CA3C4B9-E452-7347-95C6-C27B9B543265}"/>
                </a:ext>
              </a:extLst>
            </p:cNvPr>
            <p:cNvSpPr/>
            <p:nvPr/>
          </p:nvSpPr>
          <p:spPr>
            <a:xfrm>
              <a:off x="6329743" y="1084294"/>
              <a:ext cx="1565753" cy="1578279"/>
            </a:xfrm>
            <a:prstGeom prst="ellipse">
              <a:avLst/>
            </a:prstGeom>
            <a:gradFill flip="none" rotWithShape="1">
              <a:gsLst>
                <a:gs pos="27000">
                  <a:srgbClr val="941100"/>
                </a:gs>
                <a:gs pos="55000">
                  <a:schemeClr val="accent1">
                    <a:lumMod val="60000"/>
                    <a:lumOff val="40000"/>
                  </a:schemeClr>
                </a:gs>
                <a:gs pos="82000">
                  <a:schemeClr val="tx1">
                    <a:lumMod val="50000"/>
                    <a:lumOff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N" sz="2400" dirty="0"/>
            </a:p>
          </p:txBody>
        </p:sp>
        <p:sp>
          <p:nvSpPr>
            <p:cNvPr id="41" name="Oval 43">
              <a:extLst>
                <a:ext uri="{FF2B5EF4-FFF2-40B4-BE49-F238E27FC236}">
                  <a16:creationId xmlns:a16="http://schemas.microsoft.com/office/drawing/2014/main" id="{E809EC75-4483-1440-8E37-874DE043980F}"/>
                </a:ext>
              </a:extLst>
            </p:cNvPr>
            <p:cNvSpPr/>
            <p:nvPr/>
          </p:nvSpPr>
          <p:spPr>
            <a:xfrm>
              <a:off x="6517035" y="1317645"/>
              <a:ext cx="1191167" cy="11246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HN" sz="3333" b="1" dirty="0">
                <a:solidFill>
                  <a:schemeClr val="tx1">
                    <a:lumMod val="65000"/>
                    <a:lumOff val="35000"/>
                  </a:schemeClr>
                </a:solidFill>
                <a:latin typeface="Century Gothic" panose="020B0502020202020204" pitchFamily="34" charset="0"/>
              </a:endParaRPr>
            </a:p>
          </p:txBody>
        </p:sp>
      </p:grpSp>
      <p:sp>
        <p:nvSpPr>
          <p:cNvPr id="44" name="CuadroTexto 43">
            <a:extLst>
              <a:ext uri="{FF2B5EF4-FFF2-40B4-BE49-F238E27FC236}">
                <a16:creationId xmlns:a16="http://schemas.microsoft.com/office/drawing/2014/main" id="{02FBF6AA-8912-5448-87F1-3290967E2C4E}"/>
              </a:ext>
            </a:extLst>
          </p:cNvPr>
          <p:cNvSpPr txBox="1"/>
          <p:nvPr/>
        </p:nvSpPr>
        <p:spPr>
          <a:xfrm>
            <a:off x="9818600" y="3307118"/>
            <a:ext cx="2196000" cy="2292935"/>
          </a:xfrm>
          <a:prstGeom prst="rect">
            <a:avLst/>
          </a:prstGeom>
          <a:noFill/>
          <a:ln>
            <a:noFill/>
          </a:ln>
        </p:spPr>
        <p:txBody>
          <a:bodyPr wrap="square">
            <a:spAutoFit/>
          </a:bodyPr>
          <a:lstStyle/>
          <a:p>
            <a:pPr algn="ctr"/>
            <a:r>
              <a:rPr lang="es-HN" sz="1100" dirty="0">
                <a:effectLst/>
                <a:latin typeface="Century Gothic" panose="020B0502020202020204" pitchFamily="34" charset="0"/>
              </a:rPr>
              <a:t>El 54,8 por ciento de los usuarios de redes sociales en Honduras son  mujeres , mientras que el 45,2 por ciento son hombres. </a:t>
            </a:r>
          </a:p>
          <a:p>
            <a:pPr algn="ctr"/>
            <a:r>
              <a:rPr lang="es-HN" sz="1100" dirty="0">
                <a:effectLst/>
                <a:latin typeface="Century Gothic" panose="020B0502020202020204" pitchFamily="34" charset="0"/>
              </a:rPr>
              <a:t>En términos más generales, el 64,6 por ciento de la base total de usuarios de Internet de Honduras (independientemente de la edad) utilizó al menos una plataforma de redes sociales en enero de 2024. .</a:t>
            </a:r>
            <a:endParaRPr lang="es-HN" sz="1100" dirty="0">
              <a:latin typeface="Century Gothic" panose="020B0502020202020204" pitchFamily="34" charset="0"/>
            </a:endParaRPr>
          </a:p>
        </p:txBody>
      </p:sp>
      <p:pic>
        <p:nvPicPr>
          <p:cNvPr id="3074" name="Picture 2" descr="Iconos masculinos y femeninos. signo de baño de hombre y mujer. símbolo  sexual. | Vector Premium">
            <a:extLst>
              <a:ext uri="{FF2B5EF4-FFF2-40B4-BE49-F238E27FC236}">
                <a16:creationId xmlns:a16="http://schemas.microsoft.com/office/drawing/2014/main" id="{DD6F5D7F-EBD2-E742-8A49-C4DE4A0BA5C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82" t="2170" r="5933" b="8333"/>
          <a:stretch/>
        </p:blipFill>
        <p:spPr bwMode="auto">
          <a:xfrm>
            <a:off x="10206139" y="1732959"/>
            <a:ext cx="1166483" cy="883486"/>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Conector recto 46">
            <a:extLst>
              <a:ext uri="{FF2B5EF4-FFF2-40B4-BE49-F238E27FC236}">
                <a16:creationId xmlns:a16="http://schemas.microsoft.com/office/drawing/2014/main" id="{02BAC243-FFEA-D04B-9946-0F6C54574E53}"/>
              </a:ext>
            </a:extLst>
          </p:cNvPr>
          <p:cNvCxnSpPr/>
          <p:nvPr/>
        </p:nvCxnSpPr>
        <p:spPr>
          <a:xfrm>
            <a:off x="302419" y="6549298"/>
            <a:ext cx="1158716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8" name="Picture 4">
            <a:extLst>
              <a:ext uri="{FF2B5EF4-FFF2-40B4-BE49-F238E27FC236}">
                <a16:creationId xmlns:a16="http://schemas.microsoft.com/office/drawing/2014/main" id="{52D8198F-8825-7E46-AFEE-9199545D609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9291" t="-16844" r="1" b="-23363"/>
          <a:stretch/>
        </p:blipFill>
        <p:spPr>
          <a:xfrm>
            <a:off x="145821" y="6068607"/>
            <a:ext cx="1198202" cy="581078"/>
          </a:xfrm>
          <a:prstGeom prst="ellipse">
            <a:avLst/>
          </a:prstGeom>
          <a:solidFill>
            <a:schemeClr val="bg1"/>
          </a:solidFill>
        </p:spPr>
      </p:pic>
      <p:cxnSp>
        <p:nvCxnSpPr>
          <p:cNvPr id="49" name="Conector recto 48">
            <a:extLst>
              <a:ext uri="{FF2B5EF4-FFF2-40B4-BE49-F238E27FC236}">
                <a16:creationId xmlns:a16="http://schemas.microsoft.com/office/drawing/2014/main" id="{C3B511F8-89BD-D748-B303-6B8B3C74409D}"/>
              </a:ext>
            </a:extLst>
          </p:cNvPr>
          <p:cNvCxnSpPr/>
          <p:nvPr/>
        </p:nvCxnSpPr>
        <p:spPr>
          <a:xfrm>
            <a:off x="276163" y="600766"/>
            <a:ext cx="11587162"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650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F01F563-FB1B-9D45-ACA9-CD55E8C70121}"/>
              </a:ext>
            </a:extLst>
          </p:cNvPr>
          <p:cNvSpPr/>
          <p:nvPr/>
        </p:nvSpPr>
        <p:spPr>
          <a:xfrm>
            <a:off x="8232569" y="4409985"/>
            <a:ext cx="3516391"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s-HN" sz="1300" dirty="0">
              <a:solidFill>
                <a:schemeClr val="tx1"/>
              </a:solidFill>
              <a:latin typeface="Helvetica" pitchFamily="2" charset="0"/>
            </a:endParaRPr>
          </a:p>
          <a:p>
            <a:pPr marL="171450" indent="-171450">
              <a:buFont typeface="Arial" panose="020B0604020202020204" pitchFamily="34" charset="0"/>
              <a:buChar char="•"/>
            </a:pPr>
            <a:endParaRPr lang="en-GB" sz="1100" dirty="0">
              <a:solidFill>
                <a:schemeClr val="tx1"/>
              </a:solidFill>
              <a:latin typeface="Century Gothic" panose="020B0502020202020204" pitchFamily="34" charset="0"/>
            </a:endParaRPr>
          </a:p>
        </p:txBody>
      </p:sp>
      <p:sp>
        <p:nvSpPr>
          <p:cNvPr id="3" name="Rectángulo 2">
            <a:extLst>
              <a:ext uri="{FF2B5EF4-FFF2-40B4-BE49-F238E27FC236}">
                <a16:creationId xmlns:a16="http://schemas.microsoft.com/office/drawing/2014/main" id="{E1624228-9866-3A4F-9A39-F4B67500D3E1}"/>
              </a:ext>
            </a:extLst>
          </p:cNvPr>
          <p:cNvSpPr/>
          <p:nvPr/>
        </p:nvSpPr>
        <p:spPr>
          <a:xfrm>
            <a:off x="399529" y="956031"/>
            <a:ext cx="11587161"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s-HN" sz="1200" dirty="0">
              <a:solidFill>
                <a:schemeClr val="tx1"/>
              </a:solidFill>
              <a:latin typeface="Century Gothic" panose="020B0502020202020204" pitchFamily="34" charset="0"/>
            </a:endParaRPr>
          </a:p>
          <a:p>
            <a:pPr marL="171450" indent="-171450">
              <a:buFont typeface="Arial" panose="020B0604020202020204" pitchFamily="34" charset="0"/>
              <a:buChar char="•"/>
            </a:pPr>
            <a:r>
              <a:rPr lang="es-HN" sz="1200" dirty="0">
                <a:solidFill>
                  <a:schemeClr val="tx1"/>
                </a:solidFill>
                <a:latin typeface="Century Gothic" panose="020B0502020202020204" pitchFamily="34" charset="0"/>
              </a:rPr>
              <a:t>De acuerdo al EGH, el consumo de redes sociales alcanza el </a:t>
            </a:r>
            <a:r>
              <a:rPr lang="es-HN" sz="1200" b="1" dirty="0">
                <a:solidFill>
                  <a:schemeClr val="tx1"/>
                </a:solidFill>
                <a:latin typeface="Century Gothic" panose="020B0502020202020204" pitchFamily="34" charset="0"/>
              </a:rPr>
              <a:t>94%</a:t>
            </a:r>
          </a:p>
          <a:p>
            <a:pPr marL="171450" indent="-171450">
              <a:buFont typeface="Arial" panose="020B0604020202020204" pitchFamily="34" charset="0"/>
              <a:buChar char="•"/>
            </a:pPr>
            <a:r>
              <a:rPr lang="es-HN" sz="1200" dirty="0">
                <a:solidFill>
                  <a:schemeClr val="tx1"/>
                </a:solidFill>
                <a:latin typeface="Century Gothic" panose="020B0502020202020204" pitchFamily="34" charset="0"/>
              </a:rPr>
              <a:t>Según datos del Instituto Nacional de Estadística (INE) y la Autoridad Reguladora de Telecomunicaciones (Conatel), el 80% de los hogares hondureños tiene acceso a internet. Sin embargo, este acceso no es uniforme, ya que las zonas urbanas, como Tegucigalpa y San Pedro Sula, tienen una cobertura mucho mayor en comparación con las áreas rurales y más remotas del país..</a:t>
            </a:r>
          </a:p>
          <a:p>
            <a:pPr marL="171450" indent="-171450">
              <a:buFont typeface="Arial" panose="020B0604020202020204" pitchFamily="34" charset="0"/>
              <a:buChar char="•"/>
            </a:pPr>
            <a:r>
              <a:rPr lang="es-HN" sz="1200" dirty="0">
                <a:solidFill>
                  <a:schemeClr val="tx1"/>
                </a:solidFill>
                <a:latin typeface="Century Gothic" panose="020B0502020202020204" pitchFamily="34" charset="0"/>
              </a:rPr>
              <a:t>El consumo de redes sociales en el nivel socioeconómico bajo en Honduras es, en general, un fenómeno accesible principalmente a través de dispositivos móviles y con un enfoque en plataformas como Facebook, WhatsApp y YouTube. A pesar de las limitaciones económicas y de infraestructura, las redes sociales se han convertido en una herramienta de comunicación, entretenimiento y comercio importante para este sector. Sin embargo, las restricciones en el acceso a internet, las tarifas de datos y la falta de educación digital continúan siendo desafíos importantes para una mayor inclusión digital.</a:t>
            </a:r>
          </a:p>
          <a:p>
            <a:pPr marL="171450" indent="-171450">
              <a:buFont typeface="Arial" panose="020B0604020202020204" pitchFamily="34" charset="0"/>
              <a:buChar char="•"/>
            </a:pPr>
            <a:endParaRPr lang="es-HN" sz="1200" dirty="0">
              <a:solidFill>
                <a:schemeClr val="tx1"/>
              </a:solidFill>
              <a:latin typeface="Century Gothic" panose="020B0502020202020204" pitchFamily="34" charset="0"/>
            </a:endParaRPr>
          </a:p>
          <a:p>
            <a:pPr marL="171450" indent="-171450">
              <a:buFont typeface="Arial" panose="020B0604020202020204" pitchFamily="34" charset="0"/>
              <a:buChar char="•"/>
            </a:pPr>
            <a:endParaRPr lang="en-GB" sz="1200" dirty="0">
              <a:solidFill>
                <a:schemeClr val="tx1"/>
              </a:solidFill>
              <a:latin typeface="Century Gothic" panose="020B0502020202020204" pitchFamily="34" charset="0"/>
            </a:endParaRPr>
          </a:p>
          <a:p>
            <a:pPr marL="171450" indent="-171450">
              <a:buFont typeface="Arial" panose="020B0604020202020204" pitchFamily="34" charset="0"/>
              <a:buChar char="•"/>
            </a:pPr>
            <a:endParaRPr lang="en-GB" sz="1100" dirty="0">
              <a:solidFill>
                <a:schemeClr val="tx1"/>
              </a:solidFill>
              <a:latin typeface="Century Gothic" panose="020B0502020202020204" pitchFamily="34" charset="0"/>
            </a:endParaRPr>
          </a:p>
        </p:txBody>
      </p:sp>
      <p:pic>
        <p:nvPicPr>
          <p:cNvPr id="1026" name="Picture 2">
            <a:extLst>
              <a:ext uri="{FF2B5EF4-FFF2-40B4-BE49-F238E27FC236}">
                <a16:creationId xmlns:a16="http://schemas.microsoft.com/office/drawing/2014/main" id="{B52384A5-A065-5F4A-AF98-ACF7C30CC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309" y="2525163"/>
            <a:ext cx="942804" cy="9428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de Instagram: la historia y el significado del logotipo ...">
            <a:extLst>
              <a:ext uri="{FF2B5EF4-FFF2-40B4-BE49-F238E27FC236}">
                <a16:creationId xmlns:a16="http://schemas.microsoft.com/office/drawing/2014/main" id="{546CA8DE-BF7A-3448-B822-3A3B0C343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3289" y="2461384"/>
            <a:ext cx="1729447" cy="10772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iktok Logotipo Icono De - Gráficos vectoriales gratis en Pixabay">
            <a:extLst>
              <a:ext uri="{FF2B5EF4-FFF2-40B4-BE49-F238E27FC236}">
                <a16:creationId xmlns:a16="http://schemas.microsoft.com/office/drawing/2014/main" id="{C8A8E762-3020-0647-86F8-F54DFCCCF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2284" y="2577775"/>
            <a:ext cx="765143" cy="8928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iseño PNG Y SVG De Logotipo De Icono De Twitter Para Camisetas">
            <a:extLst>
              <a:ext uri="{FF2B5EF4-FFF2-40B4-BE49-F238E27FC236}">
                <a16:creationId xmlns:a16="http://schemas.microsoft.com/office/drawing/2014/main" id="{1A8BD36A-8397-6E40-8E2B-C3079DB5A5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480" y="2504896"/>
            <a:ext cx="1045926" cy="10459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cono de snapchat png 16716474 PNG">
            <a:extLst>
              <a:ext uri="{FF2B5EF4-FFF2-40B4-BE49-F238E27FC236}">
                <a16:creationId xmlns:a16="http://schemas.microsoft.com/office/drawing/2014/main" id="{80D70514-9E98-0C4A-BD22-7AEC51FAFA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49204" y="2522481"/>
            <a:ext cx="999515" cy="9995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2" name="Tabla 5">
            <a:extLst>
              <a:ext uri="{FF2B5EF4-FFF2-40B4-BE49-F238E27FC236}">
                <a16:creationId xmlns:a16="http://schemas.microsoft.com/office/drawing/2014/main" id="{FE4CE818-3286-0A4C-8218-B298B4E07808}"/>
              </a:ext>
            </a:extLst>
          </p:cNvPr>
          <p:cNvGraphicFramePr>
            <a:graphicFrameLocks noGrp="1"/>
          </p:cNvGraphicFramePr>
          <p:nvPr>
            <p:extLst>
              <p:ext uri="{D42A27DB-BD31-4B8C-83A1-F6EECF244321}">
                <p14:modId xmlns:p14="http://schemas.microsoft.com/office/powerpoint/2010/main" val="1915336152"/>
              </p:ext>
            </p:extLst>
          </p:nvPr>
        </p:nvGraphicFramePr>
        <p:xfrm>
          <a:off x="610100" y="3470648"/>
          <a:ext cx="10970750" cy="502920"/>
        </p:xfrm>
        <a:graphic>
          <a:graphicData uri="http://schemas.openxmlformats.org/drawingml/2006/table">
            <a:tbl>
              <a:tblPr firstRow="1" bandRow="1">
                <a:tableStyleId>{2D5ABB26-0587-4C30-8999-92F81FD0307C}</a:tableStyleId>
              </a:tblPr>
              <a:tblGrid>
                <a:gridCol w="2194150">
                  <a:extLst>
                    <a:ext uri="{9D8B030D-6E8A-4147-A177-3AD203B41FA5}">
                      <a16:colId xmlns:a16="http://schemas.microsoft.com/office/drawing/2014/main" val="2991463494"/>
                    </a:ext>
                  </a:extLst>
                </a:gridCol>
                <a:gridCol w="2194150">
                  <a:extLst>
                    <a:ext uri="{9D8B030D-6E8A-4147-A177-3AD203B41FA5}">
                      <a16:colId xmlns:a16="http://schemas.microsoft.com/office/drawing/2014/main" val="526099843"/>
                    </a:ext>
                  </a:extLst>
                </a:gridCol>
                <a:gridCol w="2194150">
                  <a:extLst>
                    <a:ext uri="{9D8B030D-6E8A-4147-A177-3AD203B41FA5}">
                      <a16:colId xmlns:a16="http://schemas.microsoft.com/office/drawing/2014/main" val="1945708334"/>
                    </a:ext>
                  </a:extLst>
                </a:gridCol>
                <a:gridCol w="2194150">
                  <a:extLst>
                    <a:ext uri="{9D8B030D-6E8A-4147-A177-3AD203B41FA5}">
                      <a16:colId xmlns:a16="http://schemas.microsoft.com/office/drawing/2014/main" val="2475848091"/>
                    </a:ext>
                  </a:extLst>
                </a:gridCol>
                <a:gridCol w="2194150">
                  <a:extLst>
                    <a:ext uri="{9D8B030D-6E8A-4147-A177-3AD203B41FA5}">
                      <a16:colId xmlns:a16="http://schemas.microsoft.com/office/drawing/2014/main" val="496308097"/>
                    </a:ext>
                  </a:extLst>
                </a:gridCol>
              </a:tblGrid>
              <a:tr h="370840">
                <a:tc>
                  <a:txBody>
                    <a:bodyPr/>
                    <a:lstStyle/>
                    <a:p>
                      <a:pPr algn="ctr"/>
                      <a:r>
                        <a:rPr lang="es-HN" sz="1200" b="0" i="0" dirty="0">
                          <a:latin typeface="Century Gothic" panose="020B0502020202020204" pitchFamily="34" charset="0"/>
                        </a:rPr>
                        <a:t>Facebook</a:t>
                      </a:r>
                    </a:p>
                    <a:p>
                      <a:pPr algn="ctr"/>
                      <a:r>
                        <a:rPr lang="es-HN" sz="1500" b="1" i="0" dirty="0">
                          <a:latin typeface="Century Gothic" panose="020B0502020202020204" pitchFamily="34" charset="0"/>
                        </a:rPr>
                        <a:t>84%</a:t>
                      </a:r>
                    </a:p>
                  </a:txBody>
                  <a:tcPr/>
                </a:tc>
                <a:tc>
                  <a:txBody>
                    <a:bodyPr/>
                    <a:lstStyle/>
                    <a:p>
                      <a:pPr algn="ctr"/>
                      <a:r>
                        <a:rPr lang="es-HN" sz="1200" b="0" i="0" dirty="0">
                          <a:latin typeface="Century Gothic" panose="020B0502020202020204" pitchFamily="34" charset="0"/>
                        </a:rPr>
                        <a:t>Instagram</a:t>
                      </a:r>
                    </a:p>
                    <a:p>
                      <a:pPr algn="ctr"/>
                      <a:r>
                        <a:rPr lang="es-HN" sz="1500" b="1" i="0" dirty="0">
                          <a:latin typeface="Century Gothic" panose="020B0502020202020204" pitchFamily="34" charset="0"/>
                        </a:rPr>
                        <a:t>56%</a:t>
                      </a:r>
                    </a:p>
                  </a:txBody>
                  <a:tcPr/>
                </a:tc>
                <a:tc>
                  <a:txBody>
                    <a:bodyPr/>
                    <a:lstStyle/>
                    <a:p>
                      <a:pPr algn="ctr"/>
                      <a:r>
                        <a:rPr lang="es-HN" sz="1200" b="0" i="0" dirty="0">
                          <a:latin typeface="Century Gothic" panose="020B0502020202020204" pitchFamily="34" charset="0"/>
                        </a:rPr>
                        <a:t>Tik Tok</a:t>
                      </a:r>
                    </a:p>
                    <a:p>
                      <a:pPr algn="ctr"/>
                      <a:r>
                        <a:rPr lang="es-HN" sz="1500" b="1" i="0" dirty="0">
                          <a:latin typeface="Century Gothic" panose="020B0502020202020204" pitchFamily="34" charset="0"/>
                        </a:rPr>
                        <a:t>45%</a:t>
                      </a:r>
                    </a:p>
                  </a:txBody>
                  <a:tcPr/>
                </a:tc>
                <a:tc>
                  <a:txBody>
                    <a:bodyPr/>
                    <a:lstStyle/>
                    <a:p>
                      <a:pPr algn="ctr"/>
                      <a:r>
                        <a:rPr lang="es-HN" sz="1200" b="0" i="0" dirty="0">
                          <a:latin typeface="Century Gothic" panose="020B0502020202020204" pitchFamily="34" charset="0"/>
                        </a:rPr>
                        <a:t>Twiter</a:t>
                      </a:r>
                    </a:p>
                    <a:p>
                      <a:pPr algn="ctr"/>
                      <a:r>
                        <a:rPr lang="es-HN" sz="1500" b="1" i="0" dirty="0">
                          <a:latin typeface="Century Gothic" panose="020B0502020202020204" pitchFamily="34" charset="0"/>
                        </a:rPr>
                        <a:t>16%</a:t>
                      </a:r>
                    </a:p>
                  </a:txBody>
                  <a:tcPr/>
                </a:tc>
                <a:tc>
                  <a:txBody>
                    <a:bodyPr/>
                    <a:lstStyle/>
                    <a:p>
                      <a:pPr algn="ctr"/>
                      <a:r>
                        <a:rPr lang="es-HN" sz="1200" b="0" i="0" dirty="0">
                          <a:latin typeface="Century Gothic" panose="020B0502020202020204" pitchFamily="34" charset="0"/>
                        </a:rPr>
                        <a:t>Snacpchat</a:t>
                      </a:r>
                    </a:p>
                    <a:p>
                      <a:pPr algn="ctr"/>
                      <a:r>
                        <a:rPr lang="es-HN" sz="1500" b="1" i="0" dirty="0">
                          <a:latin typeface="Century Gothic" panose="020B0502020202020204" pitchFamily="34" charset="0"/>
                        </a:rPr>
                        <a:t>3%</a:t>
                      </a:r>
                    </a:p>
                  </a:txBody>
                  <a:tcPr/>
                </a:tc>
                <a:extLst>
                  <a:ext uri="{0D108BD9-81ED-4DB2-BD59-A6C34878D82A}">
                    <a16:rowId xmlns:a16="http://schemas.microsoft.com/office/drawing/2014/main" val="2922161505"/>
                  </a:ext>
                </a:extLst>
              </a:tr>
            </a:tbl>
          </a:graphicData>
        </a:graphic>
      </p:graphicFrame>
      <p:graphicFrame>
        <p:nvGraphicFramePr>
          <p:cNvPr id="35" name="Tabla 5">
            <a:extLst>
              <a:ext uri="{FF2B5EF4-FFF2-40B4-BE49-F238E27FC236}">
                <a16:creationId xmlns:a16="http://schemas.microsoft.com/office/drawing/2014/main" id="{30DC5C0D-419E-F045-B25F-22FFF775451E}"/>
              </a:ext>
            </a:extLst>
          </p:cNvPr>
          <p:cNvGraphicFramePr>
            <a:graphicFrameLocks noGrp="1"/>
          </p:cNvGraphicFramePr>
          <p:nvPr>
            <p:extLst>
              <p:ext uri="{D42A27DB-BD31-4B8C-83A1-F6EECF244321}">
                <p14:modId xmlns:p14="http://schemas.microsoft.com/office/powerpoint/2010/main" val="892770737"/>
              </p:ext>
            </p:extLst>
          </p:nvPr>
        </p:nvGraphicFramePr>
        <p:xfrm>
          <a:off x="610100" y="4008280"/>
          <a:ext cx="10970750" cy="1737360"/>
        </p:xfrm>
        <a:graphic>
          <a:graphicData uri="http://schemas.openxmlformats.org/drawingml/2006/table">
            <a:tbl>
              <a:tblPr firstRow="1" bandRow="1">
                <a:tableStyleId>{2D5ABB26-0587-4C30-8999-92F81FD0307C}</a:tableStyleId>
              </a:tblPr>
              <a:tblGrid>
                <a:gridCol w="2194150">
                  <a:extLst>
                    <a:ext uri="{9D8B030D-6E8A-4147-A177-3AD203B41FA5}">
                      <a16:colId xmlns:a16="http://schemas.microsoft.com/office/drawing/2014/main" val="2991463494"/>
                    </a:ext>
                  </a:extLst>
                </a:gridCol>
                <a:gridCol w="2194150">
                  <a:extLst>
                    <a:ext uri="{9D8B030D-6E8A-4147-A177-3AD203B41FA5}">
                      <a16:colId xmlns:a16="http://schemas.microsoft.com/office/drawing/2014/main" val="526099843"/>
                    </a:ext>
                  </a:extLst>
                </a:gridCol>
                <a:gridCol w="2194150">
                  <a:extLst>
                    <a:ext uri="{9D8B030D-6E8A-4147-A177-3AD203B41FA5}">
                      <a16:colId xmlns:a16="http://schemas.microsoft.com/office/drawing/2014/main" val="1945708334"/>
                    </a:ext>
                  </a:extLst>
                </a:gridCol>
                <a:gridCol w="2194150">
                  <a:extLst>
                    <a:ext uri="{9D8B030D-6E8A-4147-A177-3AD203B41FA5}">
                      <a16:colId xmlns:a16="http://schemas.microsoft.com/office/drawing/2014/main" val="2475848091"/>
                    </a:ext>
                  </a:extLst>
                </a:gridCol>
                <a:gridCol w="2194150">
                  <a:extLst>
                    <a:ext uri="{9D8B030D-6E8A-4147-A177-3AD203B41FA5}">
                      <a16:colId xmlns:a16="http://schemas.microsoft.com/office/drawing/2014/main" val="496308097"/>
                    </a:ext>
                  </a:extLst>
                </a:gridCol>
              </a:tblGrid>
              <a:tr h="370840">
                <a:tc>
                  <a:txBody>
                    <a:bodyPr/>
                    <a:lstStyle/>
                    <a:p>
                      <a:pPr algn="ctr"/>
                      <a:r>
                        <a:rPr lang="es-HN" sz="900" b="0" i="0" dirty="0">
                          <a:latin typeface="Century Gothic" panose="020B0502020202020204" pitchFamily="34" charset="0"/>
                        </a:rPr>
                        <a:t>A través de Facebook, los hondureños acceden a noticias, interactúan con amigos y familiares, y participan en grupos de interés. También es una plataforma clave para pequeñas empresas y emprendedores.</a:t>
                      </a:r>
                    </a:p>
                    <a:p>
                      <a:pPr algn="ctr"/>
                      <a:endParaRPr lang="es-HN" sz="900" b="0" i="0" dirty="0">
                        <a:latin typeface="Century Gothic" panose="020B0502020202020204" pitchFamily="34" charset="0"/>
                      </a:endParaRPr>
                    </a:p>
                  </a:txBody>
                  <a:tcPr/>
                </a:tc>
                <a:tc>
                  <a:txBody>
                    <a:bodyPr/>
                    <a:lstStyle/>
                    <a:p>
                      <a:pPr algn="ctr"/>
                      <a:r>
                        <a:rPr lang="es-HN" sz="900" b="0" i="0" dirty="0">
                          <a:latin typeface="Century Gothic" panose="020B0502020202020204" pitchFamily="34" charset="0"/>
                        </a:rPr>
                        <a:t>Es popular especialmente entre los jóvenes y las personas interesadas en el contenido visual (fotografía, moda, viajes, gastronomía). RS favorita para compartir fotos y videos.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900" b="0" i="0" dirty="0">
                          <a:latin typeface="Century Gothic" panose="020B0502020202020204" pitchFamily="34" charset="0"/>
                        </a:rPr>
                        <a:t>La plataforma de videos cortos ha permitido que los hondureños se expresen creativamente, y se ha convertido en una fuente importante de entretenimiento.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HN" sz="900" b="0" i="0" dirty="0">
                        <a:latin typeface="Century Gothic" panose="020B0502020202020204" pitchFamily="34" charset="0"/>
                      </a:endParaRPr>
                    </a:p>
                  </a:txBody>
                  <a:tcPr/>
                </a:tc>
                <a:tc>
                  <a:txBody>
                    <a:bodyPr/>
                    <a:lstStyle/>
                    <a:p>
                      <a:pPr algn="ctr"/>
                      <a:r>
                        <a:rPr lang="es-HN" sz="900" b="0" i="0" dirty="0">
                          <a:latin typeface="Century Gothic" panose="020B0502020202020204" pitchFamily="34" charset="0"/>
                        </a:rPr>
                        <a:t>Aunque su uso es más limitado que el de Facebook, Twitter sigue siendo una plataforma relevante para el debate político, las noticias y los comentarios sobre temas de actualidad.</a:t>
                      </a:r>
                    </a:p>
                    <a:p>
                      <a:pPr algn="ctr"/>
                      <a:endParaRPr lang="es-HN" sz="900" b="0" i="0" dirty="0">
                        <a:latin typeface="Century Gothic" panose="020B0502020202020204" pitchFamily="34" charset="0"/>
                      </a:endParaRPr>
                    </a:p>
                  </a:txBody>
                  <a:tcPr/>
                </a:tc>
                <a:tc>
                  <a:txBody>
                    <a:bodyPr/>
                    <a:lstStyle/>
                    <a:p>
                      <a:pPr algn="ctr"/>
                      <a:r>
                        <a:rPr lang="es-HN" sz="900" b="0" i="0" dirty="0">
                          <a:latin typeface="Century Gothic" panose="020B0502020202020204" pitchFamily="34" charset="0"/>
                        </a:rPr>
                        <a:t>El consumo de Snapchat en Honduras está principalmente concentrado en un público joven, aunque la plataforma sigue enfrentando la competencia de otras redes sociales como Instagram y TikTok. A pesar de no ser la plataforma líder en el país, Snapchat mantiene un nicho entre los usuarios que buscan una experiencia más  creativa en su consumo de redes sociales</a:t>
                      </a:r>
                    </a:p>
                  </a:txBody>
                  <a:tcPr/>
                </a:tc>
                <a:extLst>
                  <a:ext uri="{0D108BD9-81ED-4DB2-BD59-A6C34878D82A}">
                    <a16:rowId xmlns:a16="http://schemas.microsoft.com/office/drawing/2014/main" val="2922161505"/>
                  </a:ext>
                </a:extLst>
              </a:tr>
            </a:tbl>
          </a:graphicData>
        </a:graphic>
      </p:graphicFrame>
      <p:sp>
        <p:nvSpPr>
          <p:cNvPr id="37" name="CuadroTexto 36">
            <a:extLst>
              <a:ext uri="{FF2B5EF4-FFF2-40B4-BE49-F238E27FC236}">
                <a16:creationId xmlns:a16="http://schemas.microsoft.com/office/drawing/2014/main" id="{5641CEC2-C8B8-EA41-9477-F758723F2DF9}"/>
              </a:ext>
            </a:extLst>
          </p:cNvPr>
          <p:cNvSpPr txBox="1"/>
          <p:nvPr/>
        </p:nvSpPr>
        <p:spPr>
          <a:xfrm>
            <a:off x="242885" y="208315"/>
            <a:ext cx="3760966" cy="430887"/>
          </a:xfrm>
          <a:prstGeom prst="rect">
            <a:avLst/>
          </a:prstGeom>
          <a:noFill/>
        </p:spPr>
        <p:txBody>
          <a:bodyPr wrap="none" rtlCol="0">
            <a:spAutoFit/>
          </a:bodyPr>
          <a:lstStyle/>
          <a:p>
            <a:r>
              <a:rPr lang="es-HN" sz="2200" b="1" dirty="0">
                <a:solidFill>
                  <a:schemeClr val="accent1">
                    <a:lumMod val="75000"/>
                  </a:schemeClr>
                </a:solidFill>
                <a:latin typeface="Century Gothic" panose="020B0502020202020204" pitchFamily="34" charset="0"/>
              </a:rPr>
              <a:t>Consumo - </a:t>
            </a:r>
            <a:r>
              <a:rPr lang="es-HN" sz="2200" dirty="0">
                <a:latin typeface="Century Gothic" panose="020B0502020202020204" pitchFamily="34" charset="0"/>
              </a:rPr>
              <a:t>Redes sociales</a:t>
            </a:r>
          </a:p>
        </p:txBody>
      </p:sp>
      <p:cxnSp>
        <p:nvCxnSpPr>
          <p:cNvPr id="42" name="Conector recto 41">
            <a:extLst>
              <a:ext uri="{FF2B5EF4-FFF2-40B4-BE49-F238E27FC236}">
                <a16:creationId xmlns:a16="http://schemas.microsoft.com/office/drawing/2014/main" id="{A05F41BD-21BC-994F-933D-A1B457F241C5}"/>
              </a:ext>
            </a:extLst>
          </p:cNvPr>
          <p:cNvCxnSpPr/>
          <p:nvPr/>
        </p:nvCxnSpPr>
        <p:spPr>
          <a:xfrm>
            <a:off x="302419" y="6549298"/>
            <a:ext cx="1158716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CuadroTexto 42">
            <a:extLst>
              <a:ext uri="{FF2B5EF4-FFF2-40B4-BE49-F238E27FC236}">
                <a16:creationId xmlns:a16="http://schemas.microsoft.com/office/drawing/2014/main" id="{83DD99BD-A190-FC41-A6E7-411F4CCA835F}"/>
              </a:ext>
            </a:extLst>
          </p:cNvPr>
          <p:cNvSpPr txBox="1"/>
          <p:nvPr/>
        </p:nvSpPr>
        <p:spPr>
          <a:xfrm>
            <a:off x="9567615" y="6549298"/>
            <a:ext cx="2478564" cy="246221"/>
          </a:xfrm>
          <a:prstGeom prst="rect">
            <a:avLst/>
          </a:prstGeom>
          <a:noFill/>
        </p:spPr>
        <p:txBody>
          <a:bodyPr wrap="none" rtlCol="0">
            <a:spAutoFit/>
          </a:bodyPr>
          <a:lstStyle/>
          <a:p>
            <a:r>
              <a:rPr lang="es-HN" sz="1000" dirty="0">
                <a:latin typeface="Arial" panose="020B0604020202020204" pitchFamily="34" charset="0"/>
                <a:cs typeface="Arial" panose="020B0604020202020204" pitchFamily="34" charset="0"/>
              </a:rPr>
              <a:t>Fuente: Estudio EGH – Acumulado ola 3</a:t>
            </a:r>
          </a:p>
        </p:txBody>
      </p:sp>
      <p:pic>
        <p:nvPicPr>
          <p:cNvPr id="45" name="Picture 4">
            <a:extLst>
              <a:ext uri="{FF2B5EF4-FFF2-40B4-BE49-F238E27FC236}">
                <a16:creationId xmlns:a16="http://schemas.microsoft.com/office/drawing/2014/main" id="{4FD2DCFA-EE31-D343-84AA-695835ECCC4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9291" t="-16844" r="1" b="-23363"/>
          <a:stretch/>
        </p:blipFill>
        <p:spPr>
          <a:xfrm>
            <a:off x="145821" y="6068607"/>
            <a:ext cx="1198202" cy="581078"/>
          </a:xfrm>
          <a:prstGeom prst="ellipse">
            <a:avLst/>
          </a:prstGeom>
          <a:solidFill>
            <a:schemeClr val="bg1"/>
          </a:solidFill>
        </p:spPr>
      </p:pic>
      <p:cxnSp>
        <p:nvCxnSpPr>
          <p:cNvPr id="47" name="Conector recto 46">
            <a:extLst>
              <a:ext uri="{FF2B5EF4-FFF2-40B4-BE49-F238E27FC236}">
                <a16:creationId xmlns:a16="http://schemas.microsoft.com/office/drawing/2014/main" id="{3834C0D4-6AE4-7346-B9F7-3B0FB5899F47}"/>
              </a:ext>
            </a:extLst>
          </p:cNvPr>
          <p:cNvCxnSpPr/>
          <p:nvPr/>
        </p:nvCxnSpPr>
        <p:spPr>
          <a:xfrm>
            <a:off x="276163" y="600766"/>
            <a:ext cx="11587162"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669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F01F563-FB1B-9D45-ACA9-CD55E8C70121}"/>
              </a:ext>
            </a:extLst>
          </p:cNvPr>
          <p:cNvSpPr/>
          <p:nvPr/>
        </p:nvSpPr>
        <p:spPr>
          <a:xfrm>
            <a:off x="8232569" y="2842446"/>
            <a:ext cx="3516391"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s-HN" sz="1300" dirty="0">
              <a:solidFill>
                <a:schemeClr val="tx1"/>
              </a:solidFill>
              <a:latin typeface="Helvetica" pitchFamily="2" charset="0"/>
            </a:endParaRPr>
          </a:p>
          <a:p>
            <a:pPr marL="171450" indent="-171450">
              <a:buFont typeface="Arial" panose="020B0604020202020204" pitchFamily="34" charset="0"/>
              <a:buChar char="•"/>
            </a:pPr>
            <a:endParaRPr lang="en-GB" sz="1100" dirty="0">
              <a:solidFill>
                <a:schemeClr val="tx1"/>
              </a:solidFill>
              <a:latin typeface="Century Gothic" panose="020B0502020202020204" pitchFamily="34" charset="0"/>
            </a:endParaRPr>
          </a:p>
        </p:txBody>
      </p:sp>
      <p:graphicFrame>
        <p:nvGraphicFramePr>
          <p:cNvPr id="17" name="Tabla 5">
            <a:extLst>
              <a:ext uri="{FF2B5EF4-FFF2-40B4-BE49-F238E27FC236}">
                <a16:creationId xmlns:a16="http://schemas.microsoft.com/office/drawing/2014/main" id="{A0208089-41C7-B546-BA5B-7FA4575F0E62}"/>
              </a:ext>
            </a:extLst>
          </p:cNvPr>
          <p:cNvGraphicFramePr>
            <a:graphicFrameLocks noGrp="1"/>
          </p:cNvGraphicFramePr>
          <p:nvPr>
            <p:extLst>
              <p:ext uri="{D42A27DB-BD31-4B8C-83A1-F6EECF244321}">
                <p14:modId xmlns:p14="http://schemas.microsoft.com/office/powerpoint/2010/main" val="772718995"/>
              </p:ext>
            </p:extLst>
          </p:nvPr>
        </p:nvGraphicFramePr>
        <p:xfrm>
          <a:off x="657602" y="3554773"/>
          <a:ext cx="10970750" cy="502920"/>
        </p:xfrm>
        <a:graphic>
          <a:graphicData uri="http://schemas.openxmlformats.org/drawingml/2006/table">
            <a:tbl>
              <a:tblPr firstRow="1" bandRow="1">
                <a:tableStyleId>{2D5ABB26-0587-4C30-8999-92F81FD0307C}</a:tableStyleId>
              </a:tblPr>
              <a:tblGrid>
                <a:gridCol w="2194150">
                  <a:extLst>
                    <a:ext uri="{9D8B030D-6E8A-4147-A177-3AD203B41FA5}">
                      <a16:colId xmlns:a16="http://schemas.microsoft.com/office/drawing/2014/main" val="2991463494"/>
                    </a:ext>
                  </a:extLst>
                </a:gridCol>
                <a:gridCol w="2194150">
                  <a:extLst>
                    <a:ext uri="{9D8B030D-6E8A-4147-A177-3AD203B41FA5}">
                      <a16:colId xmlns:a16="http://schemas.microsoft.com/office/drawing/2014/main" val="526099843"/>
                    </a:ext>
                  </a:extLst>
                </a:gridCol>
                <a:gridCol w="2194150">
                  <a:extLst>
                    <a:ext uri="{9D8B030D-6E8A-4147-A177-3AD203B41FA5}">
                      <a16:colId xmlns:a16="http://schemas.microsoft.com/office/drawing/2014/main" val="1945708334"/>
                    </a:ext>
                  </a:extLst>
                </a:gridCol>
                <a:gridCol w="2194150">
                  <a:extLst>
                    <a:ext uri="{9D8B030D-6E8A-4147-A177-3AD203B41FA5}">
                      <a16:colId xmlns:a16="http://schemas.microsoft.com/office/drawing/2014/main" val="2475848091"/>
                    </a:ext>
                  </a:extLst>
                </a:gridCol>
                <a:gridCol w="2194150">
                  <a:extLst>
                    <a:ext uri="{9D8B030D-6E8A-4147-A177-3AD203B41FA5}">
                      <a16:colId xmlns:a16="http://schemas.microsoft.com/office/drawing/2014/main" val="496308097"/>
                    </a:ext>
                  </a:extLst>
                </a:gridCol>
              </a:tblGrid>
              <a:tr h="370840">
                <a:tc>
                  <a:txBody>
                    <a:bodyPr/>
                    <a:lstStyle/>
                    <a:p>
                      <a:pPr algn="ctr"/>
                      <a:r>
                        <a:rPr lang="es-HN" sz="1200" b="0" i="0" dirty="0">
                          <a:latin typeface="Century Gothic" panose="020B0502020202020204" pitchFamily="34" charset="0"/>
                        </a:rPr>
                        <a:t>You Tube</a:t>
                      </a:r>
                    </a:p>
                    <a:p>
                      <a:pPr algn="ctr"/>
                      <a:r>
                        <a:rPr lang="es-HN" sz="1500" b="1" i="0" dirty="0">
                          <a:latin typeface="Century Gothic" panose="020B0502020202020204" pitchFamily="34" charset="0"/>
                        </a:rPr>
                        <a:t>80%</a:t>
                      </a:r>
                    </a:p>
                  </a:txBody>
                  <a:tcPr/>
                </a:tc>
                <a:tc>
                  <a:txBody>
                    <a:bodyPr/>
                    <a:lstStyle/>
                    <a:p>
                      <a:pPr algn="ctr"/>
                      <a:r>
                        <a:rPr lang="es-HN" sz="1200" b="0" i="0" dirty="0">
                          <a:latin typeface="Century Gothic" panose="020B0502020202020204" pitchFamily="34" charset="0"/>
                        </a:rPr>
                        <a:t>Netflix</a:t>
                      </a:r>
                    </a:p>
                    <a:p>
                      <a:pPr algn="ctr"/>
                      <a:r>
                        <a:rPr lang="es-HN" sz="1500" b="1" i="0" dirty="0">
                          <a:latin typeface="Century Gothic" panose="020B0502020202020204" pitchFamily="34" charset="0"/>
                        </a:rPr>
                        <a:t>42%</a:t>
                      </a:r>
                    </a:p>
                  </a:txBody>
                  <a:tcPr/>
                </a:tc>
                <a:tc>
                  <a:txBody>
                    <a:bodyPr/>
                    <a:lstStyle/>
                    <a:p>
                      <a:pPr algn="ctr"/>
                      <a:r>
                        <a:rPr lang="es-HN" sz="1200" b="0" i="0" dirty="0">
                          <a:latin typeface="Century Gothic" panose="020B0502020202020204" pitchFamily="34" charset="0"/>
                        </a:rPr>
                        <a:t>Hulu</a:t>
                      </a:r>
                    </a:p>
                    <a:p>
                      <a:pPr algn="ctr"/>
                      <a:r>
                        <a:rPr lang="es-HN" sz="1500" b="1" i="0" dirty="0">
                          <a:latin typeface="Century Gothic" panose="020B0502020202020204" pitchFamily="34" charset="0"/>
                        </a:rPr>
                        <a:t>9%</a:t>
                      </a:r>
                    </a:p>
                  </a:txBody>
                  <a:tcPr/>
                </a:tc>
                <a:tc>
                  <a:txBody>
                    <a:bodyPr/>
                    <a:lstStyle/>
                    <a:p>
                      <a:pPr algn="ctr"/>
                      <a:r>
                        <a:rPr lang="es-HN" sz="1200" b="0" i="0" dirty="0">
                          <a:latin typeface="Century Gothic" panose="020B0502020202020204" pitchFamily="34" charset="0"/>
                        </a:rPr>
                        <a:t>DisneyPlus</a:t>
                      </a:r>
                    </a:p>
                    <a:p>
                      <a:pPr algn="ctr"/>
                      <a:r>
                        <a:rPr lang="es-HN" sz="1500" b="1" i="0" dirty="0">
                          <a:latin typeface="Century Gothic" panose="020B0502020202020204" pitchFamily="34" charset="0"/>
                        </a:rPr>
                        <a:t>6%</a:t>
                      </a:r>
                    </a:p>
                  </a:txBody>
                  <a:tcPr/>
                </a:tc>
                <a:tc>
                  <a:txBody>
                    <a:bodyPr/>
                    <a:lstStyle/>
                    <a:p>
                      <a:pPr algn="ctr"/>
                      <a:r>
                        <a:rPr lang="es-HN" sz="1200" b="0" i="0" dirty="0">
                          <a:latin typeface="Century Gothic" panose="020B0502020202020204" pitchFamily="34" charset="0"/>
                        </a:rPr>
                        <a:t>Prime Video </a:t>
                      </a:r>
                    </a:p>
                    <a:p>
                      <a:pPr algn="ctr"/>
                      <a:r>
                        <a:rPr lang="es-HN" sz="1500" b="1" i="0" dirty="0">
                          <a:latin typeface="Century Gothic" panose="020B0502020202020204" pitchFamily="34" charset="0"/>
                        </a:rPr>
                        <a:t>3%</a:t>
                      </a:r>
                    </a:p>
                  </a:txBody>
                  <a:tcPr/>
                </a:tc>
                <a:extLst>
                  <a:ext uri="{0D108BD9-81ED-4DB2-BD59-A6C34878D82A}">
                    <a16:rowId xmlns:a16="http://schemas.microsoft.com/office/drawing/2014/main" val="2922161505"/>
                  </a:ext>
                </a:extLst>
              </a:tr>
            </a:tbl>
          </a:graphicData>
        </a:graphic>
      </p:graphicFrame>
      <p:pic>
        <p:nvPicPr>
          <p:cNvPr id="1040" name="Picture 16" descr="Youtube - Iconos gratis de social">
            <a:extLst>
              <a:ext uri="{FF2B5EF4-FFF2-40B4-BE49-F238E27FC236}">
                <a16:creationId xmlns:a16="http://schemas.microsoft.com/office/drawing/2014/main" id="{3602593E-4F41-3943-B63D-EAE6AF702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364" y="2505745"/>
            <a:ext cx="1049706" cy="104970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ogo, netflix icon - Free download on Iconfinder">
            <a:extLst>
              <a:ext uri="{FF2B5EF4-FFF2-40B4-BE49-F238E27FC236}">
                <a16:creationId xmlns:a16="http://schemas.microsoft.com/office/drawing/2014/main" id="{467CDFB5-E593-5049-9E97-015D74FF4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268" y="2640823"/>
            <a:ext cx="840238" cy="84023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ulu icon PNG and SVG Vector Free Download">
            <a:extLst>
              <a:ext uri="{FF2B5EF4-FFF2-40B4-BE49-F238E27FC236}">
                <a16:creationId xmlns:a16="http://schemas.microsoft.com/office/drawing/2014/main" id="{4130A50D-FB3A-5846-8844-8A6D73A7D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011" y="2600050"/>
            <a:ext cx="821932" cy="82193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cono degradado de disney-plus en PNG, SVG">
            <a:extLst>
              <a:ext uri="{FF2B5EF4-FFF2-40B4-BE49-F238E27FC236}">
                <a16:creationId xmlns:a16="http://schemas.microsoft.com/office/drawing/2014/main" id="{8D848F88-F8B3-AF4D-A581-85EF8EF749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355" y="2508285"/>
            <a:ext cx="1044626" cy="1044626"/>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id="{7E95AD69-3824-BB48-B34C-1A238CB73416}"/>
              </a:ext>
            </a:extLst>
          </p:cNvPr>
          <p:cNvSpPr txBox="1"/>
          <p:nvPr/>
        </p:nvSpPr>
        <p:spPr>
          <a:xfrm>
            <a:off x="3166199" y="4050487"/>
            <a:ext cx="1608625" cy="230832"/>
          </a:xfrm>
          <a:prstGeom prst="rect">
            <a:avLst/>
          </a:prstGeom>
          <a:noFill/>
        </p:spPr>
        <p:txBody>
          <a:bodyPr wrap="square">
            <a:spAutoFit/>
          </a:bodyPr>
          <a:lstStyle/>
          <a:p>
            <a:pPr algn="ctr"/>
            <a:r>
              <a:rPr lang="es-HN" sz="900" dirty="0">
                <a:latin typeface="Century Gothic" panose="020B0502020202020204" pitchFamily="34" charset="0"/>
              </a:rPr>
              <a:t>.</a:t>
            </a:r>
          </a:p>
        </p:txBody>
      </p:sp>
      <p:sp>
        <p:nvSpPr>
          <p:cNvPr id="44" name="CuadroTexto 43">
            <a:extLst>
              <a:ext uri="{FF2B5EF4-FFF2-40B4-BE49-F238E27FC236}">
                <a16:creationId xmlns:a16="http://schemas.microsoft.com/office/drawing/2014/main" id="{924B1F19-3C67-7744-B3DF-D959BDC0A01B}"/>
              </a:ext>
            </a:extLst>
          </p:cNvPr>
          <p:cNvSpPr txBox="1"/>
          <p:nvPr/>
        </p:nvSpPr>
        <p:spPr>
          <a:xfrm>
            <a:off x="276163" y="1075529"/>
            <a:ext cx="11694164" cy="1015663"/>
          </a:xfrm>
          <a:prstGeom prst="rect">
            <a:avLst/>
          </a:prstGeom>
          <a:noFill/>
        </p:spPr>
        <p:txBody>
          <a:bodyPr wrap="square">
            <a:spAutoFit/>
          </a:bodyPr>
          <a:lstStyle/>
          <a:p>
            <a:pPr marL="171450" indent="-171450">
              <a:buFont typeface="Arial" panose="020B0604020202020204" pitchFamily="34" charset="0"/>
              <a:buChar char="•"/>
            </a:pPr>
            <a:r>
              <a:rPr lang="es-HN" sz="1200" dirty="0">
                <a:latin typeface="Century Gothic" panose="020B0502020202020204" pitchFamily="34" charset="0"/>
              </a:rPr>
              <a:t>El consumo de servicios de streaming en Honduras está en crecimiento. Actualmente alcanza el </a:t>
            </a:r>
            <a:r>
              <a:rPr lang="es-HN" sz="1200" b="1" dirty="0">
                <a:latin typeface="Century Gothic" panose="020B0502020202020204" pitchFamily="34" charset="0"/>
              </a:rPr>
              <a:t>86.56% </a:t>
            </a:r>
            <a:r>
              <a:rPr lang="es-HN" sz="1200" dirty="0">
                <a:latin typeface="Century Gothic" panose="020B0502020202020204" pitchFamily="34" charset="0"/>
              </a:rPr>
              <a:t>de utilización. impulsado por la adopción de tecnologías móviles, la mejora en la conectividad a internet y la creciente preferencia por el contenido de Netflix, Disney+, Amazon Prime Video y YouTube dominan el mercado, pero aún existen desafíos importantes, </a:t>
            </a:r>
          </a:p>
          <a:p>
            <a:pPr marL="171450" indent="-171450">
              <a:buFont typeface="Arial" panose="020B0604020202020204" pitchFamily="34" charset="0"/>
              <a:buChar char="•"/>
            </a:pPr>
            <a:r>
              <a:rPr lang="es-HN" sz="1200" dirty="0"/>
              <a:t>E</a:t>
            </a:r>
            <a:r>
              <a:rPr lang="es-HN" sz="1200" dirty="0">
                <a:latin typeface="Century Gothic" panose="020B0502020202020204" pitchFamily="34" charset="0"/>
              </a:rPr>
              <a:t>ste cambio en los hábitos de consumo está transformando la forma en que los hondureños acceden al entretenimiento, superando a los métodos tradicionales de televisión por cable o satélite.</a:t>
            </a:r>
          </a:p>
        </p:txBody>
      </p:sp>
      <p:graphicFrame>
        <p:nvGraphicFramePr>
          <p:cNvPr id="40" name="Tabla 5">
            <a:extLst>
              <a:ext uri="{FF2B5EF4-FFF2-40B4-BE49-F238E27FC236}">
                <a16:creationId xmlns:a16="http://schemas.microsoft.com/office/drawing/2014/main" id="{E4D147DD-54BE-D349-9E96-FCE79AF07C82}"/>
              </a:ext>
            </a:extLst>
          </p:cNvPr>
          <p:cNvGraphicFramePr>
            <a:graphicFrameLocks noGrp="1"/>
          </p:cNvGraphicFramePr>
          <p:nvPr>
            <p:extLst>
              <p:ext uri="{D42A27DB-BD31-4B8C-83A1-F6EECF244321}">
                <p14:modId xmlns:p14="http://schemas.microsoft.com/office/powerpoint/2010/main" val="1515292637"/>
              </p:ext>
            </p:extLst>
          </p:nvPr>
        </p:nvGraphicFramePr>
        <p:xfrm>
          <a:off x="657602" y="4092405"/>
          <a:ext cx="10970750" cy="1874520"/>
        </p:xfrm>
        <a:graphic>
          <a:graphicData uri="http://schemas.openxmlformats.org/drawingml/2006/table">
            <a:tbl>
              <a:tblPr firstRow="1" bandRow="1">
                <a:tableStyleId>{2D5ABB26-0587-4C30-8999-92F81FD0307C}</a:tableStyleId>
              </a:tblPr>
              <a:tblGrid>
                <a:gridCol w="2194150">
                  <a:extLst>
                    <a:ext uri="{9D8B030D-6E8A-4147-A177-3AD203B41FA5}">
                      <a16:colId xmlns:a16="http://schemas.microsoft.com/office/drawing/2014/main" val="2991463494"/>
                    </a:ext>
                  </a:extLst>
                </a:gridCol>
                <a:gridCol w="2194150">
                  <a:extLst>
                    <a:ext uri="{9D8B030D-6E8A-4147-A177-3AD203B41FA5}">
                      <a16:colId xmlns:a16="http://schemas.microsoft.com/office/drawing/2014/main" val="526099843"/>
                    </a:ext>
                  </a:extLst>
                </a:gridCol>
                <a:gridCol w="2194150">
                  <a:extLst>
                    <a:ext uri="{9D8B030D-6E8A-4147-A177-3AD203B41FA5}">
                      <a16:colId xmlns:a16="http://schemas.microsoft.com/office/drawing/2014/main" val="1945708334"/>
                    </a:ext>
                  </a:extLst>
                </a:gridCol>
                <a:gridCol w="2194150">
                  <a:extLst>
                    <a:ext uri="{9D8B030D-6E8A-4147-A177-3AD203B41FA5}">
                      <a16:colId xmlns:a16="http://schemas.microsoft.com/office/drawing/2014/main" val="2475848091"/>
                    </a:ext>
                  </a:extLst>
                </a:gridCol>
                <a:gridCol w="2194150">
                  <a:extLst>
                    <a:ext uri="{9D8B030D-6E8A-4147-A177-3AD203B41FA5}">
                      <a16:colId xmlns:a16="http://schemas.microsoft.com/office/drawing/2014/main" val="49630809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900" b="0" i="0" dirty="0">
                          <a:latin typeface="Century Gothic" panose="020B0502020202020204" pitchFamily="34" charset="0"/>
                        </a:rPr>
                        <a:t>El consumo de videos en línea a través de YT sigue creciendo y es  utilizando para ver contenido de entretenimiento, tutoriales, noticias y música.</a:t>
                      </a:r>
                    </a:p>
                    <a:p>
                      <a:pPr algn="ctr"/>
                      <a:endParaRPr lang="es-HN" sz="900" b="0" i="0" dirty="0">
                        <a:latin typeface="Century Gothic" panose="020B0502020202020204" pitchFamily="34" charset="0"/>
                      </a:endParaRPr>
                    </a:p>
                  </a:txBody>
                  <a:tcPr/>
                </a:tc>
                <a:tc>
                  <a:txBody>
                    <a:bodyPr/>
                    <a:lstStyle/>
                    <a:p>
                      <a:pPr algn="ctr"/>
                      <a:r>
                        <a:rPr lang="es-HN" sz="900" b="0" i="0" dirty="0">
                          <a:latin typeface="Century Gothic" panose="020B0502020202020204" pitchFamily="34" charset="0"/>
                        </a:rPr>
                        <a:t>Ha tenido un impacto significativo en el consumo de entretenimiento en Honduras y es probable que siga creciendo</a:t>
                      </a:r>
                    </a:p>
                    <a:p>
                      <a:pPr algn="ctr"/>
                      <a:r>
                        <a:rPr lang="es-HN" sz="900" b="0" i="0" dirty="0">
                          <a:latin typeface="Century Gothic" panose="020B0502020202020204" pitchFamily="34" charset="0"/>
                        </a:rPr>
                        <a:t>Ha logrado captar una base considerable de usuarios. Sin embargo, enfrenta retos como la competencia con otras plataformas de streaming, el acceso desigual a internet y la piratería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900" b="0" i="0" dirty="0">
                          <a:latin typeface="Century Gothic" panose="020B0502020202020204" pitchFamily="34" charset="0"/>
                        </a:rPr>
                        <a:t>Hulu no está disponible de manera oficial en Honduras ni en la mayoría de los países de América Latina. Hulu está restringido a los EE UU y a algunas áreas de Japón. Esto significa que, para acceder a Hulu desde Honduras, los usuarios deben recurrir a métodos no oficiales, como el uso de VPNs (Redes Privadas Virtuales), que permiten simular una conexión desde los Estados Unidos.</a:t>
                      </a:r>
                    </a:p>
                    <a:p>
                      <a:pPr algn="ctr"/>
                      <a:endParaRPr lang="es-HN" sz="900" b="0" i="0" dirty="0">
                        <a:latin typeface="Century Gothic" panose="020B0502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900" b="0" i="0" dirty="0">
                          <a:latin typeface="Century Gothic" panose="020B0502020202020204" pitchFamily="34" charset="0"/>
                        </a:rPr>
                        <a:t>Con la propiedad de Marvel, Star Wars y contenido exclusivo como Pixar y Disney, esta plataforma ha ganado una gran cuota de mercado en América Latina, incluida Honduras.</a:t>
                      </a:r>
                    </a:p>
                    <a:p>
                      <a:pPr algn="ctr"/>
                      <a:endParaRPr lang="es-HN" sz="900" b="0" i="0" dirty="0">
                        <a:latin typeface="Century Gothic" panose="020B0502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900" b="0" i="0" dirty="0">
                          <a:latin typeface="Century Gothic" panose="020B0502020202020204" pitchFamily="34" charset="0"/>
                        </a:rPr>
                        <a:t>Amazon Prime Video también tiene una presencia creciente en Honduras, ofreciendo una mezcla de contenido original y películas comerciales..</a:t>
                      </a:r>
                    </a:p>
                    <a:p>
                      <a:pPr algn="ctr"/>
                      <a:endParaRPr lang="es-HN" sz="900" b="0" i="0" dirty="0">
                        <a:latin typeface="Century Gothic" panose="020B0502020202020204" pitchFamily="34" charset="0"/>
                      </a:endParaRPr>
                    </a:p>
                  </a:txBody>
                  <a:tcPr/>
                </a:tc>
                <a:extLst>
                  <a:ext uri="{0D108BD9-81ED-4DB2-BD59-A6C34878D82A}">
                    <a16:rowId xmlns:a16="http://schemas.microsoft.com/office/drawing/2014/main" val="2922161505"/>
                  </a:ext>
                </a:extLst>
              </a:tr>
            </a:tbl>
          </a:graphicData>
        </a:graphic>
      </p:graphicFrame>
      <p:sp>
        <p:nvSpPr>
          <p:cNvPr id="42" name="CuadroTexto 41">
            <a:extLst>
              <a:ext uri="{FF2B5EF4-FFF2-40B4-BE49-F238E27FC236}">
                <a16:creationId xmlns:a16="http://schemas.microsoft.com/office/drawing/2014/main" id="{EA2637D4-1488-5045-9230-CCF5935C857F}"/>
              </a:ext>
            </a:extLst>
          </p:cNvPr>
          <p:cNvSpPr txBox="1"/>
          <p:nvPr/>
        </p:nvSpPr>
        <p:spPr>
          <a:xfrm>
            <a:off x="242885" y="208315"/>
            <a:ext cx="4028667" cy="430887"/>
          </a:xfrm>
          <a:prstGeom prst="rect">
            <a:avLst/>
          </a:prstGeom>
          <a:noFill/>
        </p:spPr>
        <p:txBody>
          <a:bodyPr wrap="none" rtlCol="0">
            <a:spAutoFit/>
          </a:bodyPr>
          <a:lstStyle/>
          <a:p>
            <a:r>
              <a:rPr lang="es-HN" sz="2200" b="1" dirty="0">
                <a:solidFill>
                  <a:schemeClr val="accent1"/>
                </a:solidFill>
                <a:latin typeface="Century Gothic" panose="020B0502020202020204" pitchFamily="34" charset="0"/>
              </a:rPr>
              <a:t>Consumo</a:t>
            </a:r>
            <a:r>
              <a:rPr lang="es-HN" sz="2200" dirty="0">
                <a:latin typeface="Century Gothic" panose="020B0502020202020204" pitchFamily="34" charset="0"/>
              </a:rPr>
              <a:t> – Streaming video</a:t>
            </a:r>
          </a:p>
        </p:txBody>
      </p:sp>
      <p:cxnSp>
        <p:nvCxnSpPr>
          <p:cNvPr id="47" name="Conector recto 46">
            <a:extLst>
              <a:ext uri="{FF2B5EF4-FFF2-40B4-BE49-F238E27FC236}">
                <a16:creationId xmlns:a16="http://schemas.microsoft.com/office/drawing/2014/main" id="{2DBBFA31-435E-6B4E-93DD-05A234CCE2E9}"/>
              </a:ext>
            </a:extLst>
          </p:cNvPr>
          <p:cNvCxnSpPr/>
          <p:nvPr/>
        </p:nvCxnSpPr>
        <p:spPr>
          <a:xfrm>
            <a:off x="302419" y="6549298"/>
            <a:ext cx="1158716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8" name="CuadroTexto 47">
            <a:extLst>
              <a:ext uri="{FF2B5EF4-FFF2-40B4-BE49-F238E27FC236}">
                <a16:creationId xmlns:a16="http://schemas.microsoft.com/office/drawing/2014/main" id="{84D33A56-51DF-4747-A176-0145C2A195C4}"/>
              </a:ext>
            </a:extLst>
          </p:cNvPr>
          <p:cNvSpPr txBox="1"/>
          <p:nvPr/>
        </p:nvSpPr>
        <p:spPr>
          <a:xfrm>
            <a:off x="9567615" y="6549298"/>
            <a:ext cx="2478564" cy="246221"/>
          </a:xfrm>
          <a:prstGeom prst="rect">
            <a:avLst/>
          </a:prstGeom>
          <a:noFill/>
        </p:spPr>
        <p:txBody>
          <a:bodyPr wrap="none" rtlCol="0">
            <a:spAutoFit/>
          </a:bodyPr>
          <a:lstStyle/>
          <a:p>
            <a:r>
              <a:rPr lang="es-HN" sz="1000" dirty="0">
                <a:latin typeface="Arial" panose="020B0604020202020204" pitchFamily="34" charset="0"/>
                <a:cs typeface="Arial" panose="020B0604020202020204" pitchFamily="34" charset="0"/>
              </a:rPr>
              <a:t>Fuente: Estudio EGH – Acumulado ola 3</a:t>
            </a:r>
          </a:p>
        </p:txBody>
      </p:sp>
      <p:pic>
        <p:nvPicPr>
          <p:cNvPr id="49" name="Picture 4">
            <a:extLst>
              <a:ext uri="{FF2B5EF4-FFF2-40B4-BE49-F238E27FC236}">
                <a16:creationId xmlns:a16="http://schemas.microsoft.com/office/drawing/2014/main" id="{675EF4C4-0BE4-9F4C-9BA1-CA7A2B6BB74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9291" t="-16844" r="1" b="-23363"/>
          <a:stretch/>
        </p:blipFill>
        <p:spPr>
          <a:xfrm>
            <a:off x="145821" y="6068607"/>
            <a:ext cx="1198202" cy="581078"/>
          </a:xfrm>
          <a:prstGeom prst="ellipse">
            <a:avLst/>
          </a:prstGeom>
          <a:solidFill>
            <a:schemeClr val="bg1"/>
          </a:solidFill>
        </p:spPr>
      </p:pic>
      <p:cxnSp>
        <p:nvCxnSpPr>
          <p:cNvPr id="50" name="Conector recto 49">
            <a:extLst>
              <a:ext uri="{FF2B5EF4-FFF2-40B4-BE49-F238E27FC236}">
                <a16:creationId xmlns:a16="http://schemas.microsoft.com/office/drawing/2014/main" id="{E21EF1E9-6F38-F846-BE20-DD78402583D0}"/>
              </a:ext>
            </a:extLst>
          </p:cNvPr>
          <p:cNvCxnSpPr/>
          <p:nvPr/>
        </p:nvCxnSpPr>
        <p:spPr>
          <a:xfrm>
            <a:off x="276163" y="600766"/>
            <a:ext cx="11587162"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52" name="Picture 4" descr="Logos - US Press Center">
            <a:extLst>
              <a:ext uri="{FF2B5EF4-FFF2-40B4-BE49-F238E27FC236}">
                <a16:creationId xmlns:a16="http://schemas.microsoft.com/office/drawing/2014/main" id="{9C741B0D-20A0-8642-8C3C-D5927FEE1F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11688" y="2763537"/>
            <a:ext cx="1002564" cy="59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435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ómo hacer un buen plan de medios publicitarios – GradoMarketing">
            <a:extLst>
              <a:ext uri="{FF2B5EF4-FFF2-40B4-BE49-F238E27FC236}">
                <a16:creationId xmlns:a16="http://schemas.microsoft.com/office/drawing/2014/main" id="{9E70A934-AEF0-7046-9A75-1A19B41CF949}"/>
              </a:ext>
            </a:extLst>
          </p:cNvPr>
          <p:cNvPicPr>
            <a:picLocks noChangeAspect="1" noChangeArrowheads="1"/>
          </p:cNvPicPr>
          <p:nvPr/>
        </p:nvPicPr>
        <p:blipFill rotWithShape="1">
          <a:blip r:embed="rId3">
            <a:alphaModFix amt="9000"/>
            <a:extLst>
              <a:ext uri="{28A0092B-C50C-407E-A947-70E740481C1C}">
                <a14:useLocalDpi xmlns:a14="http://schemas.microsoft.com/office/drawing/2010/main" val="0"/>
              </a:ext>
            </a:extLst>
          </a:blip>
          <a:srcRect l="4009" r="3267"/>
          <a:stretch/>
        </p:blipFill>
        <p:spPr bwMode="auto">
          <a:xfrm>
            <a:off x="0" y="0"/>
            <a:ext cx="1224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494A2F4-6C95-F64D-B66D-9811A78C8A27}"/>
              </a:ext>
            </a:extLst>
          </p:cNvPr>
          <p:cNvSpPr txBox="1"/>
          <p:nvPr/>
        </p:nvSpPr>
        <p:spPr>
          <a:xfrm>
            <a:off x="5346700" y="2603500"/>
            <a:ext cx="184731" cy="369332"/>
          </a:xfrm>
          <a:prstGeom prst="rect">
            <a:avLst/>
          </a:prstGeom>
          <a:noFill/>
        </p:spPr>
        <p:txBody>
          <a:bodyPr wrap="none" rtlCol="0">
            <a:spAutoFit/>
          </a:bodyPr>
          <a:lstStyle/>
          <a:p>
            <a:endParaRPr lang="es-HN" dirty="0"/>
          </a:p>
        </p:txBody>
      </p:sp>
      <p:pic>
        <p:nvPicPr>
          <p:cNvPr id="10" name="Picture 4">
            <a:extLst>
              <a:ext uri="{FF2B5EF4-FFF2-40B4-BE49-F238E27FC236}">
                <a16:creationId xmlns:a16="http://schemas.microsoft.com/office/drawing/2014/main" id="{D1B05414-98F0-784A-9861-B2E834A4E7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sp>
        <p:nvSpPr>
          <p:cNvPr id="7" name="TextBox 7">
            <a:extLst>
              <a:ext uri="{FF2B5EF4-FFF2-40B4-BE49-F238E27FC236}">
                <a16:creationId xmlns:a16="http://schemas.microsoft.com/office/drawing/2014/main" id="{8BF58B33-4C43-054B-A958-941B3B51EB9E}"/>
              </a:ext>
            </a:extLst>
          </p:cNvPr>
          <p:cNvSpPr txBox="1"/>
          <p:nvPr/>
        </p:nvSpPr>
        <p:spPr>
          <a:xfrm>
            <a:off x="5683360" y="3491352"/>
            <a:ext cx="4620176" cy="1015663"/>
          </a:xfrm>
          <a:prstGeom prst="rect">
            <a:avLst/>
          </a:prstGeom>
          <a:solidFill>
            <a:schemeClr val="bg1"/>
          </a:solidFill>
        </p:spPr>
        <p:txBody>
          <a:bodyPr wrap="none" rtlCol="0">
            <a:spAutoFit/>
          </a:bodyPr>
          <a:lstStyle/>
          <a:p>
            <a:pPr algn="ctr"/>
            <a:r>
              <a:rPr lang="en-GB" sz="6000" dirty="0">
                <a:solidFill>
                  <a:srgbClr val="A5300F"/>
                </a:solidFill>
                <a:latin typeface="Poppins SemiBold" panose="00000700000000000000" pitchFamily="2" charset="0"/>
                <a:cs typeface="Poppins SemiBold" panose="00000700000000000000" pitchFamily="2" charset="0"/>
              </a:rPr>
              <a:t>THANK YOU</a:t>
            </a:r>
          </a:p>
        </p:txBody>
      </p:sp>
    </p:spTree>
    <p:extLst>
      <p:ext uri="{BB962C8B-B14F-4D97-AF65-F5344CB8AC3E}">
        <p14:creationId xmlns:p14="http://schemas.microsoft.com/office/powerpoint/2010/main" val="151259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ómo es el consumo de medios para cada generación?">
            <a:extLst>
              <a:ext uri="{FF2B5EF4-FFF2-40B4-BE49-F238E27FC236}">
                <a16:creationId xmlns:a16="http://schemas.microsoft.com/office/drawing/2014/main" id="{790A1713-5EC1-144B-A802-682D0034CB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707" b="6694"/>
          <a:stretch/>
        </p:blipFill>
        <p:spPr bwMode="auto">
          <a:xfrm>
            <a:off x="0" y="0"/>
            <a:ext cx="12192000" cy="504444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4469171-0CEB-7941-B604-F17B7BE9FB93}"/>
              </a:ext>
            </a:extLst>
          </p:cNvPr>
          <p:cNvSpPr txBox="1"/>
          <p:nvPr/>
        </p:nvSpPr>
        <p:spPr>
          <a:xfrm>
            <a:off x="121920" y="5146482"/>
            <a:ext cx="11948160" cy="1477328"/>
          </a:xfrm>
          <a:prstGeom prst="rect">
            <a:avLst/>
          </a:prstGeom>
          <a:noFill/>
        </p:spPr>
        <p:txBody>
          <a:bodyPr wrap="square">
            <a:spAutoFit/>
          </a:bodyPr>
          <a:lstStyle/>
          <a:p>
            <a:pPr algn="ctr"/>
            <a:r>
              <a:rPr lang="es-HN" sz="1500" dirty="0">
                <a:latin typeface="Century Gothic" panose="020B0502020202020204" pitchFamily="34" charset="0"/>
                <a:cs typeface="Arial Narrow" panose="020B0604020202020204" pitchFamily="34" charset="0"/>
              </a:rPr>
              <a:t>El consumo de medios en </a:t>
            </a:r>
            <a:r>
              <a:rPr lang="es-HN" sz="1500" b="1" dirty="0">
                <a:latin typeface="Century Gothic" panose="020B0502020202020204" pitchFamily="34" charset="0"/>
                <a:cs typeface="Arial Narrow" panose="020B0604020202020204" pitchFamily="34" charset="0"/>
              </a:rPr>
              <a:t>Honduras </a:t>
            </a:r>
            <a:r>
              <a:rPr lang="es-HN" sz="1500" dirty="0">
                <a:latin typeface="Century Gothic" panose="020B0502020202020204" pitchFamily="34" charset="0"/>
                <a:cs typeface="Arial Narrow" panose="020B0604020202020204" pitchFamily="34" charset="0"/>
              </a:rPr>
              <a:t>sigue siendo dominado por la </a:t>
            </a:r>
            <a:r>
              <a:rPr lang="es-HN" sz="1500" b="1" dirty="0">
                <a:latin typeface="Century Gothic" panose="020B0502020202020204" pitchFamily="34" charset="0"/>
                <a:cs typeface="Arial Narrow" panose="020B0604020202020204" pitchFamily="34" charset="0"/>
              </a:rPr>
              <a:t>televisión </a:t>
            </a:r>
            <a:r>
              <a:rPr lang="es-HN" sz="1500" dirty="0">
                <a:latin typeface="Century Gothic" panose="020B0502020202020204" pitchFamily="34" charset="0"/>
                <a:cs typeface="Arial Narrow" panose="020B0604020202020204" pitchFamily="34" charset="0"/>
              </a:rPr>
              <a:t>y la </a:t>
            </a:r>
            <a:r>
              <a:rPr lang="es-HN" sz="1500" b="1" dirty="0">
                <a:latin typeface="Century Gothic" panose="020B0502020202020204" pitchFamily="34" charset="0"/>
                <a:cs typeface="Arial Narrow" panose="020B0604020202020204" pitchFamily="34" charset="0"/>
              </a:rPr>
              <a:t>radio, </a:t>
            </a:r>
            <a:r>
              <a:rPr lang="es-HN" sz="1500" dirty="0">
                <a:latin typeface="Century Gothic" panose="020B0502020202020204" pitchFamily="34" charset="0"/>
                <a:cs typeface="Arial Narrow" panose="020B0604020202020204" pitchFamily="34" charset="0"/>
              </a:rPr>
              <a:t>especialmente en las áreas rurales y niveles socioeconomicos populares. Sin embargo, el acceso a </a:t>
            </a:r>
            <a:r>
              <a:rPr lang="es-HN" sz="1500" b="1" dirty="0">
                <a:latin typeface="Century Gothic" panose="020B0502020202020204" pitchFamily="34" charset="0"/>
                <a:cs typeface="Arial Narrow" panose="020B0604020202020204" pitchFamily="34" charset="0"/>
              </a:rPr>
              <a:t>Internet</a:t>
            </a:r>
            <a:r>
              <a:rPr lang="es-HN" sz="1500" dirty="0">
                <a:latin typeface="Century Gothic" panose="020B0502020202020204" pitchFamily="34" charset="0"/>
                <a:cs typeface="Arial Narrow" panose="020B0604020202020204" pitchFamily="34" charset="0"/>
              </a:rPr>
              <a:t> está transformando los hábitos de consumo, especialmente entre las generaciones más jóvenes, que prefieren los medios </a:t>
            </a:r>
            <a:r>
              <a:rPr lang="es-HN" sz="1500" b="1" dirty="0">
                <a:latin typeface="Century Gothic" panose="020B0502020202020204" pitchFamily="34" charset="0"/>
                <a:cs typeface="Arial Narrow" panose="020B0604020202020204" pitchFamily="34" charset="0"/>
              </a:rPr>
              <a:t>digitales </a:t>
            </a:r>
            <a:r>
              <a:rPr lang="es-HN" sz="1500" dirty="0">
                <a:latin typeface="Century Gothic" panose="020B0502020202020204" pitchFamily="34" charset="0"/>
                <a:cs typeface="Arial Narrow" panose="020B0604020202020204" pitchFamily="34" charset="0"/>
              </a:rPr>
              <a:t>y las. A medida que la penetración de Internet y los dispositivos móviles crecen, los medios tradicionales deberán adaptarse a nuevas demandas para mantenerse relevantes, mientras que los desafíos de la desinformación seguirán siendo un tema importante en el panorama mediático del país.</a:t>
            </a:r>
          </a:p>
        </p:txBody>
      </p:sp>
    </p:spTree>
    <p:extLst>
      <p:ext uri="{BB962C8B-B14F-4D97-AF65-F5344CB8AC3E}">
        <p14:creationId xmlns:p14="http://schemas.microsoft.com/office/powerpoint/2010/main" val="310760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Gráfico 31">
            <a:extLst>
              <a:ext uri="{FF2B5EF4-FFF2-40B4-BE49-F238E27FC236}">
                <a16:creationId xmlns:a16="http://schemas.microsoft.com/office/drawing/2014/main" id="{376883F4-8D12-9A48-B52A-D27525BF24FB}"/>
              </a:ext>
            </a:extLst>
          </p:cNvPr>
          <p:cNvGraphicFramePr/>
          <p:nvPr>
            <p:extLst>
              <p:ext uri="{D42A27DB-BD31-4B8C-83A1-F6EECF244321}">
                <p14:modId xmlns:p14="http://schemas.microsoft.com/office/powerpoint/2010/main" val="2600183053"/>
              </p:ext>
            </p:extLst>
          </p:nvPr>
        </p:nvGraphicFramePr>
        <p:xfrm>
          <a:off x="670006" y="528464"/>
          <a:ext cx="6906508" cy="2081668"/>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a:extLst>
              <a:ext uri="{FF2B5EF4-FFF2-40B4-BE49-F238E27FC236}">
                <a16:creationId xmlns:a16="http://schemas.microsoft.com/office/drawing/2014/main" id="{CC3EA0F1-C398-844E-A6C0-769AA589C2C5}"/>
              </a:ext>
            </a:extLst>
          </p:cNvPr>
          <p:cNvSpPr txBox="1"/>
          <p:nvPr/>
        </p:nvSpPr>
        <p:spPr>
          <a:xfrm>
            <a:off x="242885" y="208315"/>
            <a:ext cx="3231975" cy="430887"/>
          </a:xfrm>
          <a:prstGeom prst="rect">
            <a:avLst/>
          </a:prstGeom>
          <a:noFill/>
        </p:spPr>
        <p:txBody>
          <a:bodyPr wrap="none" rtlCol="0">
            <a:spAutoFit/>
          </a:bodyPr>
          <a:lstStyle/>
          <a:p>
            <a:r>
              <a:rPr lang="es-HN" sz="2200" b="1" dirty="0">
                <a:solidFill>
                  <a:schemeClr val="accent1">
                    <a:lumMod val="75000"/>
                  </a:schemeClr>
                </a:solidFill>
                <a:latin typeface="Century Gothic" panose="020B0502020202020204" pitchFamily="34" charset="0"/>
              </a:rPr>
              <a:t>CONSUMO DE MEDIOS</a:t>
            </a:r>
          </a:p>
        </p:txBody>
      </p:sp>
      <p:sp>
        <p:nvSpPr>
          <p:cNvPr id="15" name="Rectángulo 14">
            <a:extLst>
              <a:ext uri="{FF2B5EF4-FFF2-40B4-BE49-F238E27FC236}">
                <a16:creationId xmlns:a16="http://schemas.microsoft.com/office/drawing/2014/main" id="{44A65D90-3FFE-464B-AAF1-9462E2798180}"/>
              </a:ext>
            </a:extLst>
          </p:cNvPr>
          <p:cNvSpPr/>
          <p:nvPr/>
        </p:nvSpPr>
        <p:spPr>
          <a:xfrm>
            <a:off x="8241346" y="2995743"/>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11627"/>
                </a:solidFill>
                <a:effectLst/>
                <a:uLnTx/>
                <a:uFillTx/>
                <a:latin typeface="Century Gothic" panose="020F0302020204030204"/>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6" name="CuadroTexto 15">
            <a:extLst>
              <a:ext uri="{FF2B5EF4-FFF2-40B4-BE49-F238E27FC236}">
                <a16:creationId xmlns:a16="http://schemas.microsoft.com/office/drawing/2014/main" id="{5D9297D2-A808-A146-8C8E-8082BD57A1E8}"/>
              </a:ext>
            </a:extLst>
          </p:cNvPr>
          <p:cNvSpPr txBox="1"/>
          <p:nvPr/>
        </p:nvSpPr>
        <p:spPr>
          <a:xfrm>
            <a:off x="7949267" y="645555"/>
            <a:ext cx="3236696" cy="33855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err="1">
                <a:ln>
                  <a:noFill/>
                </a:ln>
                <a:solidFill>
                  <a:schemeClr val="tx1">
                    <a:lumMod val="50000"/>
                    <a:lumOff val="50000"/>
                  </a:schemeClr>
                </a:solidFill>
                <a:effectLst/>
                <a:uLnTx/>
                <a:uFillTx/>
                <a:latin typeface="Century Gothic" panose="020B0502020202020204" pitchFamily="34" charset="0"/>
              </a:rPr>
              <a:t>Datos</a:t>
            </a:r>
            <a:r>
              <a:rPr kumimoji="0" lang="en-US" sz="1600" b="1" u="none" strike="noStrike" kern="1200" cap="none" spc="0" normalizeH="0" baseline="0" noProof="0" dirty="0">
                <a:ln>
                  <a:noFill/>
                </a:ln>
                <a:solidFill>
                  <a:schemeClr val="tx1">
                    <a:lumMod val="50000"/>
                    <a:lumOff val="50000"/>
                  </a:schemeClr>
                </a:solidFill>
                <a:effectLst/>
                <a:uLnTx/>
                <a:uFillTx/>
                <a:latin typeface="Century Gothic" panose="020B0502020202020204" pitchFamily="34" charset="0"/>
              </a:rPr>
              <a:t> </a:t>
            </a:r>
            <a:r>
              <a:rPr kumimoji="0" lang="en-US" sz="1600" b="1" u="none" strike="noStrike" kern="1200" cap="none" spc="0" normalizeH="0" baseline="0" noProof="0" dirty="0" err="1">
                <a:ln>
                  <a:noFill/>
                </a:ln>
                <a:solidFill>
                  <a:schemeClr val="tx1">
                    <a:lumMod val="50000"/>
                    <a:lumOff val="50000"/>
                  </a:schemeClr>
                </a:solidFill>
                <a:effectLst/>
                <a:uLnTx/>
                <a:uFillTx/>
                <a:latin typeface="Century Gothic" panose="020B0502020202020204" pitchFamily="34" charset="0"/>
              </a:rPr>
              <a:t>relevantes</a:t>
            </a:r>
            <a:r>
              <a:rPr kumimoji="0" lang="en-US" sz="1400" u="none" strike="noStrike" kern="1200" cap="none" spc="0" normalizeH="0" baseline="0" noProof="0" dirty="0">
                <a:ln>
                  <a:noFill/>
                </a:ln>
                <a:solidFill>
                  <a:schemeClr val="tx1">
                    <a:lumMod val="50000"/>
                    <a:lumOff val="50000"/>
                  </a:schemeClr>
                </a:solidFill>
                <a:effectLst/>
                <a:uLnTx/>
                <a:uFillTx/>
                <a:latin typeface="Century Gothic" panose="020B0502020202020204" pitchFamily="34" charset="0"/>
              </a:rPr>
              <a:t>:</a:t>
            </a:r>
          </a:p>
        </p:txBody>
      </p:sp>
      <p:cxnSp>
        <p:nvCxnSpPr>
          <p:cNvPr id="26" name="Conector recto 25">
            <a:extLst>
              <a:ext uri="{FF2B5EF4-FFF2-40B4-BE49-F238E27FC236}">
                <a16:creationId xmlns:a16="http://schemas.microsoft.com/office/drawing/2014/main" id="{F2A4E575-4724-A444-AC01-D82157EE7809}"/>
              </a:ext>
            </a:extLst>
          </p:cNvPr>
          <p:cNvCxnSpPr>
            <a:cxnSpLocks/>
          </p:cNvCxnSpPr>
          <p:nvPr/>
        </p:nvCxnSpPr>
        <p:spPr>
          <a:xfrm flipH="1">
            <a:off x="944880" y="3370373"/>
            <a:ext cx="67104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D45E7726-C78F-9542-A582-653400703F5C}"/>
              </a:ext>
            </a:extLst>
          </p:cNvPr>
          <p:cNvSpPr/>
          <p:nvPr/>
        </p:nvSpPr>
        <p:spPr>
          <a:xfrm>
            <a:off x="7949267" y="1016477"/>
            <a:ext cx="591211" cy="54904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grpSp>
        <p:nvGrpSpPr>
          <p:cNvPr id="10" name="Grupo 9">
            <a:extLst>
              <a:ext uri="{FF2B5EF4-FFF2-40B4-BE49-F238E27FC236}">
                <a16:creationId xmlns:a16="http://schemas.microsoft.com/office/drawing/2014/main" id="{059AE21F-2BB1-2C47-BC2C-1D63A9C13ABA}"/>
              </a:ext>
            </a:extLst>
          </p:cNvPr>
          <p:cNvGrpSpPr/>
          <p:nvPr/>
        </p:nvGrpSpPr>
        <p:grpSpPr>
          <a:xfrm>
            <a:off x="8003781" y="660717"/>
            <a:ext cx="7780836" cy="5513724"/>
            <a:chOff x="8003781" y="990497"/>
            <a:chExt cx="7780836" cy="5513724"/>
          </a:xfrm>
        </p:grpSpPr>
        <p:grpSp>
          <p:nvGrpSpPr>
            <p:cNvPr id="8" name="Grupo 7">
              <a:extLst>
                <a:ext uri="{FF2B5EF4-FFF2-40B4-BE49-F238E27FC236}">
                  <a16:creationId xmlns:a16="http://schemas.microsoft.com/office/drawing/2014/main" id="{181F090E-C756-F24D-AA50-B5AAEC58E2AB}"/>
                </a:ext>
              </a:extLst>
            </p:cNvPr>
            <p:cNvGrpSpPr/>
            <p:nvPr/>
          </p:nvGrpSpPr>
          <p:grpSpPr>
            <a:xfrm>
              <a:off x="8362054" y="990497"/>
              <a:ext cx="7422563" cy="5513724"/>
              <a:chOff x="4787840" y="2159267"/>
              <a:chExt cx="6550720" cy="3378100"/>
            </a:xfrm>
          </p:grpSpPr>
          <p:sp>
            <p:nvSpPr>
              <p:cNvPr id="9" name="Rectángulo 8">
                <a:extLst>
                  <a:ext uri="{FF2B5EF4-FFF2-40B4-BE49-F238E27FC236}">
                    <a16:creationId xmlns:a16="http://schemas.microsoft.com/office/drawing/2014/main" id="{D2AF4079-C427-8A43-985C-A8D3A7B24112}"/>
                  </a:ext>
                </a:extLst>
              </p:cNvPr>
              <p:cNvSpPr/>
              <p:nvPr/>
            </p:nvSpPr>
            <p:spPr>
              <a:xfrm>
                <a:off x="8235198" y="3348242"/>
                <a:ext cx="3103362" cy="88243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noProof="0" dirty="0">
                  <a:ln>
                    <a:noFill/>
                  </a:ln>
                  <a:solidFill>
                    <a:srgbClr val="011627"/>
                  </a:solidFill>
                  <a:effectLst/>
                  <a:uLnTx/>
                  <a:uFillTx/>
                  <a:latin typeface="Century Gothic" panose="020B0502020202020204" pitchFamily="34" charset="0"/>
                  <a:cs typeface="Calibri" panose="020F0502020204030204" pitchFamily="34" charset="0"/>
                </a:endParaRPr>
              </a:p>
            </p:txBody>
          </p:sp>
          <p:sp>
            <p:nvSpPr>
              <p:cNvPr id="11" name="Rectángulo 10">
                <a:extLst>
                  <a:ext uri="{FF2B5EF4-FFF2-40B4-BE49-F238E27FC236}">
                    <a16:creationId xmlns:a16="http://schemas.microsoft.com/office/drawing/2014/main" id="{EC37BAC0-4F08-5A4F-BED3-FC2FCBF182EE}"/>
                  </a:ext>
                </a:extLst>
              </p:cNvPr>
              <p:cNvSpPr/>
              <p:nvPr/>
            </p:nvSpPr>
            <p:spPr>
              <a:xfrm>
                <a:off x="4787840" y="2159267"/>
                <a:ext cx="3297741" cy="33781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HN" sz="1100" dirty="0">
                    <a:solidFill>
                      <a:schemeClr val="tx1"/>
                    </a:solidFill>
                    <a:latin typeface="Century Gothic" panose="020B0502020202020204" pitchFamily="34" charset="0"/>
                    <a:cs typeface="Calibri" panose="020F0502020204030204" pitchFamily="34" charset="0"/>
                  </a:rPr>
                  <a:t>La televisión (OTV y PTV) sigue siendo el medio más consumido en Honduras con el 86%, especialmente en la cobertura de áreas urbanas. A pesar del auge de Internet y los medios digitales, la televisión sigue siendo el principal canal de información y entretenimiento para muchas personas.</a:t>
                </a:r>
              </a:p>
              <a:p>
                <a:pPr marR="0" lvl="0" algn="l" defTabSz="1828800" rtl="0" eaLnBrk="1" fontAlgn="auto" latinLnBrk="0" hangingPunct="1">
                  <a:lnSpc>
                    <a:spcPct val="100000"/>
                  </a:lnSpc>
                  <a:spcBef>
                    <a:spcPts val="0"/>
                  </a:spcBef>
                  <a:spcAft>
                    <a:spcPts val="0"/>
                  </a:spcAft>
                  <a:buClrTx/>
                  <a:buSzTx/>
                  <a:tabLst/>
                  <a:defRPr/>
                </a:pPr>
                <a:endParaRPr lang="es-HN" sz="1100" dirty="0">
                  <a:solidFill>
                    <a:schemeClr val="tx1"/>
                  </a:solidFill>
                  <a:latin typeface="Century Gothic" panose="020B0502020202020204" pitchFamily="34" charset="0"/>
                  <a:cs typeface="Calibri" panose="020F0502020204030204" pitchFamily="34" charset="0"/>
                </a:endParaRP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HN" sz="1100" dirty="0">
                    <a:solidFill>
                      <a:schemeClr val="tx1"/>
                    </a:solidFill>
                    <a:latin typeface="Century Gothic" panose="020B0502020202020204" pitchFamily="34" charset="0"/>
                    <a:cs typeface="Calibri" panose="020F0502020204030204" pitchFamily="34" charset="0"/>
                  </a:rPr>
                  <a:t>La radio también tiene una gran influencia, especialmente en las zonas rurales, donde la cobertura de televisión es más limitada.</a:t>
                </a:r>
              </a:p>
              <a:p>
                <a:pPr marR="0" lvl="0" algn="l" defTabSz="1828800" rtl="0" eaLnBrk="1" fontAlgn="auto" latinLnBrk="0" hangingPunct="1">
                  <a:lnSpc>
                    <a:spcPct val="100000"/>
                  </a:lnSpc>
                  <a:spcBef>
                    <a:spcPts val="0"/>
                  </a:spcBef>
                  <a:spcAft>
                    <a:spcPts val="0"/>
                  </a:spcAft>
                  <a:buClrTx/>
                  <a:buSzTx/>
                  <a:tabLst/>
                  <a:defRPr/>
                </a:pPr>
                <a:endParaRPr lang="es-HN" sz="1100" dirty="0">
                  <a:solidFill>
                    <a:schemeClr val="tx1"/>
                  </a:solidFill>
                  <a:latin typeface="Century Gothic" panose="020B0502020202020204" pitchFamily="34" charset="0"/>
                  <a:cs typeface="Calibri" panose="020F0502020204030204" pitchFamily="34" charset="0"/>
                </a:endParaRP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HN" sz="1100" dirty="0">
                    <a:solidFill>
                      <a:schemeClr val="tx1"/>
                    </a:solidFill>
                    <a:latin typeface="Century Gothic" panose="020B0502020202020204" pitchFamily="34" charset="0"/>
                    <a:cs typeface="Calibri" panose="020F0502020204030204" pitchFamily="34" charset="0"/>
                  </a:rPr>
                  <a:t>Internet ha ganado protagonismo en el consumo de medios en Honduras, actualmente con el 72% de utilización,  especialmente entre los jóvenes y las personas urbanas. La penetración de Internet ha aumentado en los últimos años, con una mayor presencia de redes sociales, blogs, portales de noticias y plataformas de video. Sin embargo muesstra un descenso en el NSE bajo, debido probablemente a factores económicos (servicio caro para los NSE de bajos ingresos)</a:t>
                </a: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HN" sz="1100" dirty="0">
                  <a:solidFill>
                    <a:schemeClr val="tx1"/>
                  </a:solidFill>
                  <a:latin typeface="Century Gothic" panose="020B0502020202020204" pitchFamily="34" charset="0"/>
                  <a:cs typeface="Calibri" panose="020F0502020204030204" pitchFamily="34" charset="0"/>
                </a:endParaRP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HN" sz="1100" dirty="0">
                    <a:solidFill>
                      <a:schemeClr val="tx1"/>
                    </a:solidFill>
                    <a:latin typeface="Century Gothic" panose="020B0502020202020204" pitchFamily="34" charset="0"/>
                    <a:cs typeface="Calibri" panose="020F0502020204030204" pitchFamily="34" charset="0"/>
                  </a:rPr>
                  <a:t>Los periódicos impresos tienen una audiencia importante, aunque han ido disminuyendo en los últimos años debido al auge de los medios digitales.</a:t>
                </a:r>
              </a:p>
            </p:txBody>
          </p:sp>
        </p:grpSp>
        <p:pic>
          <p:nvPicPr>
            <p:cNvPr id="2050" name="Picture 2" descr="Televisión - Iconos Propiedades inmobiliarias y Construcciones">
              <a:extLst>
                <a:ext uri="{FF2B5EF4-FFF2-40B4-BE49-F238E27FC236}">
                  <a16:creationId xmlns:a16="http://schemas.microsoft.com/office/drawing/2014/main" id="{C9ECEEAF-664D-E948-9D3D-ED0F782FAF1C}"/>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47717" y="1930942"/>
              <a:ext cx="467005" cy="467005"/>
            </a:xfrm>
            <a:prstGeom prst="ellipse">
              <a:avLst/>
            </a:prstGeom>
            <a:noFill/>
            <a:extLst>
              <a:ext uri="{909E8E84-426E-40DD-AFC4-6F175D3DCCD1}">
                <a14:hiddenFill xmlns:a14="http://schemas.microsoft.com/office/drawing/2010/main">
                  <a:solidFill>
                    <a:srgbClr val="FFFFFF"/>
                  </a:solidFill>
                </a14:hiddenFill>
              </a:ext>
            </a:extLst>
          </p:spPr>
        </p:pic>
        <p:pic>
          <p:nvPicPr>
            <p:cNvPr id="2052" name="Picture 4" descr="Radio - Iconos gratis de tecnología">
              <a:extLst>
                <a:ext uri="{FF2B5EF4-FFF2-40B4-BE49-F238E27FC236}">
                  <a16:creationId xmlns:a16="http://schemas.microsoft.com/office/drawing/2014/main" id="{277FF323-E75C-C248-8B2C-9AABCF5077B3}"/>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60736" y="3182388"/>
              <a:ext cx="388175" cy="388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cono de línea de Internet. 18887459 PNG">
              <a:extLst>
                <a:ext uri="{FF2B5EF4-FFF2-40B4-BE49-F238E27FC236}">
                  <a16:creationId xmlns:a16="http://schemas.microsoft.com/office/drawing/2014/main" id="{32A03766-E742-8C4D-B985-F8CB7798EFA4}"/>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03781" y="4089477"/>
              <a:ext cx="487914" cy="4879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rvicio de entrega de prensa - Iconos gratis de web">
              <a:extLst>
                <a:ext uri="{FF2B5EF4-FFF2-40B4-BE49-F238E27FC236}">
                  <a16:creationId xmlns:a16="http://schemas.microsoft.com/office/drawing/2014/main" id="{E1AB698C-44F5-DA47-8153-2A597E7E3F3F}"/>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6808" y="5220835"/>
              <a:ext cx="422104" cy="42210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7" name="Gráfico 16">
            <a:extLst>
              <a:ext uri="{FF2B5EF4-FFF2-40B4-BE49-F238E27FC236}">
                <a16:creationId xmlns:a16="http://schemas.microsoft.com/office/drawing/2014/main" id="{397F9C69-B132-F143-83C9-44F40B0DC654}"/>
              </a:ext>
            </a:extLst>
          </p:cNvPr>
          <p:cNvGraphicFramePr/>
          <p:nvPr>
            <p:extLst>
              <p:ext uri="{D42A27DB-BD31-4B8C-83A1-F6EECF244321}">
                <p14:modId xmlns:p14="http://schemas.microsoft.com/office/powerpoint/2010/main" val="2468159017"/>
              </p:ext>
            </p:extLst>
          </p:nvPr>
        </p:nvGraphicFramePr>
        <p:xfrm>
          <a:off x="322627" y="1210370"/>
          <a:ext cx="7710362" cy="5383225"/>
        </p:xfrm>
        <a:graphic>
          <a:graphicData uri="http://schemas.openxmlformats.org/drawingml/2006/chart">
            <c:chart xmlns:c="http://schemas.openxmlformats.org/drawingml/2006/chart" xmlns:r="http://schemas.openxmlformats.org/officeDocument/2006/relationships" r:id="rId8"/>
          </a:graphicData>
        </a:graphic>
      </p:graphicFrame>
      <p:cxnSp>
        <p:nvCxnSpPr>
          <p:cNvPr id="21" name="Conector recto 20">
            <a:extLst>
              <a:ext uri="{FF2B5EF4-FFF2-40B4-BE49-F238E27FC236}">
                <a16:creationId xmlns:a16="http://schemas.microsoft.com/office/drawing/2014/main" id="{B492CC0E-7861-B442-A4FB-DC15E1302FCC}"/>
              </a:ext>
            </a:extLst>
          </p:cNvPr>
          <p:cNvCxnSpPr>
            <a:cxnSpLocks/>
          </p:cNvCxnSpPr>
          <p:nvPr/>
        </p:nvCxnSpPr>
        <p:spPr>
          <a:xfrm flipH="1">
            <a:off x="917851" y="1185233"/>
            <a:ext cx="610709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3FAADAF3-BDBD-E64D-BDA7-53A187262E32}"/>
              </a:ext>
            </a:extLst>
          </p:cNvPr>
          <p:cNvCxnSpPr>
            <a:cxnSpLocks/>
          </p:cNvCxnSpPr>
          <p:nvPr/>
        </p:nvCxnSpPr>
        <p:spPr>
          <a:xfrm flipH="1">
            <a:off x="658283" y="3245897"/>
            <a:ext cx="663285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CuadroTexto 38">
            <a:extLst>
              <a:ext uri="{FF2B5EF4-FFF2-40B4-BE49-F238E27FC236}">
                <a16:creationId xmlns:a16="http://schemas.microsoft.com/office/drawing/2014/main" id="{C792B98D-0317-CB42-87F6-BC48DA27BB39}"/>
              </a:ext>
            </a:extLst>
          </p:cNvPr>
          <p:cNvSpPr txBox="1"/>
          <p:nvPr/>
        </p:nvSpPr>
        <p:spPr>
          <a:xfrm>
            <a:off x="811894" y="1477977"/>
            <a:ext cx="5939446" cy="246221"/>
          </a:xfrm>
          <a:prstGeom prst="rect">
            <a:avLst/>
          </a:prstGeom>
          <a:noFill/>
        </p:spPr>
        <p:txBody>
          <a:bodyPr wrap="none" rtlCol="0">
            <a:spAutoFit/>
          </a:bodyPr>
          <a:lstStyle/>
          <a:p>
            <a:r>
              <a:rPr lang="es-HN" sz="1000" dirty="0">
                <a:solidFill>
                  <a:schemeClr val="tx1">
                    <a:lumMod val="65000"/>
                    <a:lumOff val="35000"/>
                  </a:schemeClr>
                </a:solidFill>
                <a:latin typeface="Century Gothic" panose="020B0502020202020204" pitchFamily="34" charset="0"/>
              </a:rPr>
              <a:t>Prensa impresa decrece en un 38%, sin embargo es el medio con mayor afinidad en el 2024</a:t>
            </a:r>
          </a:p>
        </p:txBody>
      </p:sp>
      <p:cxnSp>
        <p:nvCxnSpPr>
          <p:cNvPr id="22" name="Conector recto 21">
            <a:extLst>
              <a:ext uri="{FF2B5EF4-FFF2-40B4-BE49-F238E27FC236}">
                <a16:creationId xmlns:a16="http://schemas.microsoft.com/office/drawing/2014/main" id="{445F32B5-6C97-EB42-B573-92146566883B}"/>
              </a:ext>
            </a:extLst>
          </p:cNvPr>
          <p:cNvCxnSpPr/>
          <p:nvPr/>
        </p:nvCxnSpPr>
        <p:spPr>
          <a:xfrm>
            <a:off x="302419" y="6549298"/>
            <a:ext cx="1158716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01286931-721A-9C49-BD4E-5E073C11DCE7}"/>
              </a:ext>
            </a:extLst>
          </p:cNvPr>
          <p:cNvSpPr txBox="1"/>
          <p:nvPr/>
        </p:nvSpPr>
        <p:spPr>
          <a:xfrm>
            <a:off x="9567615" y="6549298"/>
            <a:ext cx="2478564" cy="246221"/>
          </a:xfrm>
          <a:prstGeom prst="rect">
            <a:avLst/>
          </a:prstGeom>
          <a:noFill/>
        </p:spPr>
        <p:txBody>
          <a:bodyPr wrap="none" rtlCol="0">
            <a:spAutoFit/>
          </a:bodyPr>
          <a:lstStyle/>
          <a:p>
            <a:r>
              <a:rPr lang="es-HN" sz="1000" dirty="0">
                <a:latin typeface="Arial" panose="020B0604020202020204" pitchFamily="34" charset="0"/>
                <a:cs typeface="Arial" panose="020B0604020202020204" pitchFamily="34" charset="0"/>
              </a:rPr>
              <a:t>Fuente: Estudio EGH – Acumulado ola 3</a:t>
            </a:r>
          </a:p>
        </p:txBody>
      </p:sp>
      <p:pic>
        <p:nvPicPr>
          <p:cNvPr id="24" name="Picture 4">
            <a:extLst>
              <a:ext uri="{FF2B5EF4-FFF2-40B4-BE49-F238E27FC236}">
                <a16:creationId xmlns:a16="http://schemas.microsoft.com/office/drawing/2014/main" id="{FC2354E4-3744-FE4C-9221-1124ECF2CF1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9291" t="-16844" r="1" b="-23363"/>
          <a:stretch/>
        </p:blipFill>
        <p:spPr>
          <a:xfrm>
            <a:off x="145821" y="6068607"/>
            <a:ext cx="1198202" cy="581078"/>
          </a:xfrm>
          <a:prstGeom prst="ellipse">
            <a:avLst/>
          </a:prstGeom>
          <a:solidFill>
            <a:schemeClr val="bg1"/>
          </a:solidFill>
        </p:spPr>
      </p:pic>
      <p:cxnSp>
        <p:nvCxnSpPr>
          <p:cNvPr id="27" name="Conector recto 26">
            <a:extLst>
              <a:ext uri="{FF2B5EF4-FFF2-40B4-BE49-F238E27FC236}">
                <a16:creationId xmlns:a16="http://schemas.microsoft.com/office/drawing/2014/main" id="{7C3C3592-7EE8-5C4C-AAD5-A9F70F20EB5B}"/>
              </a:ext>
            </a:extLst>
          </p:cNvPr>
          <p:cNvCxnSpPr/>
          <p:nvPr/>
        </p:nvCxnSpPr>
        <p:spPr>
          <a:xfrm>
            <a:off x="276163" y="600766"/>
            <a:ext cx="11587162"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6" name="Picture 2" descr="Grupo de usuarios - Iconos gratis de personas">
            <a:extLst>
              <a:ext uri="{FF2B5EF4-FFF2-40B4-BE49-F238E27FC236}">
                <a16:creationId xmlns:a16="http://schemas.microsoft.com/office/drawing/2014/main" id="{F310B630-4E75-B343-A8D1-3AB9DAF26D68}"/>
              </a:ext>
            </a:extLst>
          </p:cNvPr>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9341851" y="49675"/>
            <a:ext cx="611041" cy="61104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21F8741-80E6-C24C-8308-E55237CB398D}"/>
              </a:ext>
            </a:extLst>
          </p:cNvPr>
          <p:cNvSpPr txBox="1"/>
          <p:nvPr/>
        </p:nvSpPr>
        <p:spPr>
          <a:xfrm>
            <a:off x="9952892" y="205703"/>
            <a:ext cx="1495922" cy="276999"/>
          </a:xfrm>
          <a:prstGeom prst="rect">
            <a:avLst/>
          </a:prstGeom>
          <a:noFill/>
        </p:spPr>
        <p:txBody>
          <a:bodyPr wrap="none" rtlCol="0">
            <a:spAutoFit/>
          </a:bodyPr>
          <a:lstStyle/>
          <a:p>
            <a:r>
              <a:rPr lang="es-HN" sz="1200" b="1" dirty="0">
                <a:latin typeface="Century Gothic" panose="020B0502020202020204" pitchFamily="34" charset="0"/>
              </a:rPr>
              <a:t>H|M - 18a50 - CD</a:t>
            </a:r>
          </a:p>
        </p:txBody>
      </p:sp>
    </p:spTree>
    <p:extLst>
      <p:ext uri="{BB962C8B-B14F-4D97-AF65-F5344CB8AC3E}">
        <p14:creationId xmlns:p14="http://schemas.microsoft.com/office/powerpoint/2010/main" val="41407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3EA0F1-C398-844E-A6C0-769AA589C2C5}"/>
              </a:ext>
            </a:extLst>
          </p:cNvPr>
          <p:cNvSpPr txBox="1"/>
          <p:nvPr/>
        </p:nvSpPr>
        <p:spPr>
          <a:xfrm>
            <a:off x="242885" y="208315"/>
            <a:ext cx="8133958" cy="430887"/>
          </a:xfrm>
          <a:prstGeom prst="rect">
            <a:avLst/>
          </a:prstGeom>
          <a:noFill/>
        </p:spPr>
        <p:txBody>
          <a:bodyPr wrap="none" rtlCol="0">
            <a:spAutoFit/>
          </a:bodyPr>
          <a:lstStyle/>
          <a:p>
            <a:r>
              <a:rPr lang="es-HN" sz="2200" b="1" dirty="0">
                <a:solidFill>
                  <a:schemeClr val="accent1">
                    <a:lumMod val="75000"/>
                  </a:schemeClr>
                </a:solidFill>
                <a:latin typeface="Century Gothic" panose="020B0502020202020204" pitchFamily="34" charset="0"/>
              </a:rPr>
              <a:t>EVOLUTIVO DEL SHARE DE AUDIENCIA - </a:t>
            </a:r>
            <a:r>
              <a:rPr lang="es-HN" sz="2200" dirty="0">
                <a:solidFill>
                  <a:schemeClr val="tx1">
                    <a:lumMod val="65000"/>
                    <a:lumOff val="35000"/>
                  </a:schemeClr>
                </a:solidFill>
                <a:latin typeface="Century Gothic" panose="020B0502020202020204" pitchFamily="34" charset="0"/>
              </a:rPr>
              <a:t>principales canales </a:t>
            </a:r>
          </a:p>
        </p:txBody>
      </p:sp>
      <p:sp>
        <p:nvSpPr>
          <p:cNvPr id="3" name="CuadroTexto 2">
            <a:extLst>
              <a:ext uri="{FF2B5EF4-FFF2-40B4-BE49-F238E27FC236}">
                <a16:creationId xmlns:a16="http://schemas.microsoft.com/office/drawing/2014/main" id="{F24D2F20-6EA5-284F-8990-C06FA8138926}"/>
              </a:ext>
            </a:extLst>
          </p:cNvPr>
          <p:cNvSpPr txBox="1"/>
          <p:nvPr/>
        </p:nvSpPr>
        <p:spPr>
          <a:xfrm>
            <a:off x="6333231" y="1965199"/>
            <a:ext cx="1107996" cy="246221"/>
          </a:xfrm>
          <a:prstGeom prst="rect">
            <a:avLst/>
          </a:prstGeom>
          <a:noFill/>
        </p:spPr>
        <p:txBody>
          <a:bodyPr wrap="none" rtlCol="0">
            <a:spAutoFit/>
          </a:bodyPr>
          <a:lstStyle/>
          <a:p>
            <a:r>
              <a:rPr lang="es-HN" sz="1000" dirty="0">
                <a:solidFill>
                  <a:schemeClr val="bg1"/>
                </a:solidFill>
                <a:latin typeface="Helvetica Light" panose="020B0403020202020204" pitchFamily="34" charset="0"/>
              </a:rPr>
              <a:t>C5,C3,C7,Mega</a:t>
            </a:r>
          </a:p>
        </p:txBody>
      </p:sp>
      <p:graphicFrame>
        <p:nvGraphicFramePr>
          <p:cNvPr id="28" name="Gráfico 27">
            <a:extLst>
              <a:ext uri="{FF2B5EF4-FFF2-40B4-BE49-F238E27FC236}">
                <a16:creationId xmlns:a16="http://schemas.microsoft.com/office/drawing/2014/main" id="{CA042BC4-6FDD-B34B-8093-81361FD2B7C5}"/>
              </a:ext>
            </a:extLst>
          </p:cNvPr>
          <p:cNvGraphicFramePr>
            <a:graphicFrameLocks/>
          </p:cNvGraphicFramePr>
          <p:nvPr>
            <p:extLst>
              <p:ext uri="{D42A27DB-BD31-4B8C-83A1-F6EECF244321}">
                <p14:modId xmlns:p14="http://schemas.microsoft.com/office/powerpoint/2010/main" val="4136516132"/>
              </p:ext>
            </p:extLst>
          </p:nvPr>
        </p:nvGraphicFramePr>
        <p:xfrm>
          <a:off x="450375" y="945947"/>
          <a:ext cx="11412950" cy="4423061"/>
        </p:xfrm>
        <a:graphic>
          <a:graphicData uri="http://schemas.openxmlformats.org/drawingml/2006/chart">
            <c:chart xmlns:c="http://schemas.openxmlformats.org/drawingml/2006/chart" xmlns:r="http://schemas.openxmlformats.org/officeDocument/2006/relationships" r:id="rId3"/>
          </a:graphicData>
        </a:graphic>
      </p:graphicFrame>
      <p:pic>
        <p:nvPicPr>
          <p:cNvPr id="29" name="Picture 2">
            <a:extLst>
              <a:ext uri="{FF2B5EF4-FFF2-40B4-BE49-F238E27FC236}">
                <a16:creationId xmlns:a16="http://schemas.microsoft.com/office/drawing/2014/main" id="{093CE8B6-5FFF-4B41-AC42-00917E2AD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8929" y="5658925"/>
            <a:ext cx="843759" cy="50625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CH (Honduras) - Wikipedia, la enciclopedia libre">
            <a:extLst>
              <a:ext uri="{FF2B5EF4-FFF2-40B4-BE49-F238E27FC236}">
                <a16:creationId xmlns:a16="http://schemas.microsoft.com/office/drawing/2014/main" id="{5C515178-6A0E-EF40-957A-BA6FBBD1E5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4362" y="5725549"/>
            <a:ext cx="939102" cy="33382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anal 11 Honduras en vivo, Online ▷ Teleame Directos TV">
            <a:extLst>
              <a:ext uri="{FF2B5EF4-FFF2-40B4-BE49-F238E27FC236}">
                <a16:creationId xmlns:a16="http://schemas.microsoft.com/office/drawing/2014/main" id="{D4BAFA51-EF96-A648-A828-BA898CA1AB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5950" y="5558500"/>
            <a:ext cx="1312451" cy="7391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VTV Honduras Logo PNG Vector (CDR) Free Download">
            <a:extLst>
              <a:ext uri="{FF2B5EF4-FFF2-40B4-BE49-F238E27FC236}">
                <a16:creationId xmlns:a16="http://schemas.microsoft.com/office/drawing/2014/main" id="{3ACF2B4E-3CBA-FC43-ADBD-F9519A8C1D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7392" y="5651291"/>
            <a:ext cx="628339" cy="52152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1BABD27F-D49C-944E-8144-C8C6390580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92229" y="5626261"/>
            <a:ext cx="764829" cy="532398"/>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a16="http://schemas.microsoft.com/office/drawing/2014/main" id="{14F3E8D4-E8B1-2A45-A6B0-56A3CF847C79}"/>
              </a:ext>
            </a:extLst>
          </p:cNvPr>
          <p:cNvSpPr txBox="1"/>
          <p:nvPr/>
        </p:nvSpPr>
        <p:spPr>
          <a:xfrm>
            <a:off x="944628" y="809242"/>
            <a:ext cx="10461830" cy="646331"/>
          </a:xfrm>
          <a:prstGeom prst="rect">
            <a:avLst/>
          </a:prstGeom>
          <a:noFill/>
        </p:spPr>
        <p:txBody>
          <a:bodyPr wrap="square">
            <a:spAutoFit/>
          </a:bodyPr>
          <a:lstStyle/>
          <a:p>
            <a:r>
              <a:rPr lang="es-HN" sz="1200" dirty="0">
                <a:latin typeface="Century Gothic" panose="020B0502020202020204" pitchFamily="34" charset="0"/>
              </a:rPr>
              <a:t>En Honduras, la competencia entre HCH  y Canal 5 es una de las dinámicas más notorias en el ámbito de los medios de comunicación, especialmente en lo que respecta a la audiencia televisiva. Aunque ambos canales tienen un impacto significativo, sus audiencias son distintas debido a sus enfoques editoriales, tipos de programación y estrategias de cobertura</a:t>
            </a:r>
          </a:p>
        </p:txBody>
      </p:sp>
      <p:cxnSp>
        <p:nvCxnSpPr>
          <p:cNvPr id="18" name="Conector recto 17">
            <a:extLst>
              <a:ext uri="{FF2B5EF4-FFF2-40B4-BE49-F238E27FC236}">
                <a16:creationId xmlns:a16="http://schemas.microsoft.com/office/drawing/2014/main" id="{D148726B-73D9-3942-A3CD-D13885527765}"/>
              </a:ext>
            </a:extLst>
          </p:cNvPr>
          <p:cNvCxnSpPr/>
          <p:nvPr/>
        </p:nvCxnSpPr>
        <p:spPr>
          <a:xfrm>
            <a:off x="302419" y="6549298"/>
            <a:ext cx="1158716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5A3BEC0E-4F86-F64A-A1B6-28E3CB6D03AD}"/>
              </a:ext>
            </a:extLst>
          </p:cNvPr>
          <p:cNvSpPr txBox="1"/>
          <p:nvPr/>
        </p:nvSpPr>
        <p:spPr>
          <a:xfrm>
            <a:off x="9567615" y="6549298"/>
            <a:ext cx="2443298" cy="246221"/>
          </a:xfrm>
          <a:prstGeom prst="rect">
            <a:avLst/>
          </a:prstGeom>
          <a:noFill/>
        </p:spPr>
        <p:txBody>
          <a:bodyPr wrap="none" rtlCol="0">
            <a:spAutoFit/>
          </a:bodyPr>
          <a:lstStyle/>
          <a:p>
            <a:r>
              <a:rPr lang="es-HN" sz="1000" dirty="0">
                <a:latin typeface="Arial" panose="020B0604020202020204" pitchFamily="34" charset="0"/>
                <a:cs typeface="Arial" panose="020B0604020202020204" pitchFamily="34" charset="0"/>
              </a:rPr>
              <a:t>Fuente: Publisearch , a noviembre 2024</a:t>
            </a:r>
          </a:p>
        </p:txBody>
      </p:sp>
      <p:pic>
        <p:nvPicPr>
          <p:cNvPr id="20" name="Picture 4">
            <a:extLst>
              <a:ext uri="{FF2B5EF4-FFF2-40B4-BE49-F238E27FC236}">
                <a16:creationId xmlns:a16="http://schemas.microsoft.com/office/drawing/2014/main" id="{28E527C3-B735-584F-9246-0642EBDCDC8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9291" t="-16844" r="1" b="-23363"/>
          <a:stretch/>
        </p:blipFill>
        <p:spPr>
          <a:xfrm>
            <a:off x="145821" y="6068607"/>
            <a:ext cx="1198202" cy="581078"/>
          </a:xfrm>
          <a:prstGeom prst="ellipse">
            <a:avLst/>
          </a:prstGeom>
          <a:solidFill>
            <a:schemeClr val="bg1"/>
          </a:solidFill>
        </p:spPr>
      </p:pic>
      <p:cxnSp>
        <p:nvCxnSpPr>
          <p:cNvPr id="21" name="Conector recto 20">
            <a:extLst>
              <a:ext uri="{FF2B5EF4-FFF2-40B4-BE49-F238E27FC236}">
                <a16:creationId xmlns:a16="http://schemas.microsoft.com/office/drawing/2014/main" id="{7E8A3862-ADC7-9242-8043-CF5A0D64FC34}"/>
              </a:ext>
            </a:extLst>
          </p:cNvPr>
          <p:cNvCxnSpPr/>
          <p:nvPr/>
        </p:nvCxnSpPr>
        <p:spPr>
          <a:xfrm>
            <a:off x="276163" y="600766"/>
            <a:ext cx="11587162"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46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3EA0F1-C398-844E-A6C0-769AA589C2C5}"/>
              </a:ext>
            </a:extLst>
          </p:cNvPr>
          <p:cNvSpPr txBox="1"/>
          <p:nvPr/>
        </p:nvSpPr>
        <p:spPr>
          <a:xfrm>
            <a:off x="242885" y="208315"/>
            <a:ext cx="3272050" cy="430887"/>
          </a:xfrm>
          <a:prstGeom prst="rect">
            <a:avLst/>
          </a:prstGeom>
          <a:noFill/>
        </p:spPr>
        <p:txBody>
          <a:bodyPr wrap="none" rtlCol="0">
            <a:spAutoFit/>
          </a:bodyPr>
          <a:lstStyle/>
          <a:p>
            <a:r>
              <a:rPr lang="es-HN" sz="2200" b="1" dirty="0">
                <a:solidFill>
                  <a:schemeClr val="accent1"/>
                </a:solidFill>
                <a:latin typeface="Century Gothic" panose="020B0502020202020204" pitchFamily="34" charset="0"/>
              </a:rPr>
              <a:t>Share</a:t>
            </a:r>
            <a:r>
              <a:rPr lang="es-HN" sz="2200" b="1" dirty="0">
                <a:solidFill>
                  <a:schemeClr val="tx1">
                    <a:lumMod val="50000"/>
                    <a:lumOff val="50000"/>
                  </a:schemeClr>
                </a:solidFill>
                <a:latin typeface="Century Gothic" panose="020B0502020202020204" pitchFamily="34" charset="0"/>
              </a:rPr>
              <a:t> de audiencia TV</a:t>
            </a:r>
          </a:p>
        </p:txBody>
      </p:sp>
      <p:graphicFrame>
        <p:nvGraphicFramePr>
          <p:cNvPr id="6" name="Gráfico 5">
            <a:extLst>
              <a:ext uri="{FF2B5EF4-FFF2-40B4-BE49-F238E27FC236}">
                <a16:creationId xmlns:a16="http://schemas.microsoft.com/office/drawing/2014/main" id="{31DA6061-AEEE-3B48-8FB9-69435A5BD63B}"/>
              </a:ext>
            </a:extLst>
          </p:cNvPr>
          <p:cNvGraphicFramePr/>
          <p:nvPr>
            <p:extLst>
              <p:ext uri="{D42A27DB-BD31-4B8C-83A1-F6EECF244321}">
                <p14:modId xmlns:p14="http://schemas.microsoft.com/office/powerpoint/2010/main" val="2282009127"/>
              </p:ext>
            </p:extLst>
          </p:nvPr>
        </p:nvGraphicFramePr>
        <p:xfrm>
          <a:off x="81628" y="656087"/>
          <a:ext cx="7601800" cy="3640442"/>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ángulo 14">
            <a:extLst>
              <a:ext uri="{FF2B5EF4-FFF2-40B4-BE49-F238E27FC236}">
                <a16:creationId xmlns:a16="http://schemas.microsoft.com/office/drawing/2014/main" id="{44A65D90-3FFE-464B-AAF1-9462E2798180}"/>
              </a:ext>
            </a:extLst>
          </p:cNvPr>
          <p:cNvSpPr/>
          <p:nvPr/>
        </p:nvSpPr>
        <p:spPr>
          <a:xfrm>
            <a:off x="8241346" y="3101759"/>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11627"/>
                </a:solidFill>
                <a:effectLst/>
                <a:uLnTx/>
                <a:uFillTx/>
                <a:latin typeface="Century Gothic" panose="020F0302020204030204"/>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8" name="Rectángulo 17">
            <a:extLst>
              <a:ext uri="{FF2B5EF4-FFF2-40B4-BE49-F238E27FC236}">
                <a16:creationId xmlns:a16="http://schemas.microsoft.com/office/drawing/2014/main" id="{C22B4D07-146D-044D-B3DD-AD14AB281B68}"/>
              </a:ext>
            </a:extLst>
          </p:cNvPr>
          <p:cNvSpPr/>
          <p:nvPr/>
        </p:nvSpPr>
        <p:spPr>
          <a:xfrm>
            <a:off x="8255061" y="3143147"/>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graphicFrame>
        <p:nvGraphicFramePr>
          <p:cNvPr id="2" name="Gráfico 1">
            <a:extLst>
              <a:ext uri="{FF2B5EF4-FFF2-40B4-BE49-F238E27FC236}">
                <a16:creationId xmlns:a16="http://schemas.microsoft.com/office/drawing/2014/main" id="{7A27C877-1DCB-8B4D-AD37-D9064CE02CBD}"/>
              </a:ext>
            </a:extLst>
          </p:cNvPr>
          <p:cNvGraphicFramePr/>
          <p:nvPr>
            <p:extLst>
              <p:ext uri="{D42A27DB-BD31-4B8C-83A1-F6EECF244321}">
                <p14:modId xmlns:p14="http://schemas.microsoft.com/office/powerpoint/2010/main" val="3484573222"/>
              </p:ext>
            </p:extLst>
          </p:nvPr>
        </p:nvGraphicFramePr>
        <p:xfrm>
          <a:off x="484274" y="3991124"/>
          <a:ext cx="3355731" cy="2527476"/>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ángulo 18">
            <a:extLst>
              <a:ext uri="{FF2B5EF4-FFF2-40B4-BE49-F238E27FC236}">
                <a16:creationId xmlns:a16="http://schemas.microsoft.com/office/drawing/2014/main" id="{BF6AD929-C4EA-C54D-A641-CA971051124A}"/>
              </a:ext>
            </a:extLst>
          </p:cNvPr>
          <p:cNvSpPr/>
          <p:nvPr/>
        </p:nvSpPr>
        <p:spPr>
          <a:xfrm>
            <a:off x="8103665" y="3342647"/>
            <a:ext cx="4030912" cy="155133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011627"/>
              </a:solidFill>
              <a:latin typeface="Helvetica" pitchFamily="2" charset="0"/>
            </a:endParaRPr>
          </a:p>
        </p:txBody>
      </p:sp>
      <p:pic>
        <p:nvPicPr>
          <p:cNvPr id="3074" name="Picture 2">
            <a:extLst>
              <a:ext uri="{FF2B5EF4-FFF2-40B4-BE49-F238E27FC236}">
                <a16:creationId xmlns:a16="http://schemas.microsoft.com/office/drawing/2014/main" id="{5B21E661-51C5-634B-B0E4-B08821D8E1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4137" y="5007192"/>
            <a:ext cx="757721" cy="4546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CH (Honduras) - Wikipedia, la enciclopedia libre">
            <a:extLst>
              <a:ext uri="{FF2B5EF4-FFF2-40B4-BE49-F238E27FC236}">
                <a16:creationId xmlns:a16="http://schemas.microsoft.com/office/drawing/2014/main" id="{EE641522-929D-5146-8AF2-4BB2C2ECC2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5071" y="5106314"/>
            <a:ext cx="939102" cy="3338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anal 11 Honduras en vivo, Online ▷ Teleame Directos TV">
            <a:extLst>
              <a:ext uri="{FF2B5EF4-FFF2-40B4-BE49-F238E27FC236}">
                <a16:creationId xmlns:a16="http://schemas.microsoft.com/office/drawing/2014/main" id="{651E3D8A-CD00-6343-8067-A926135688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8546" y="4840247"/>
            <a:ext cx="1312451" cy="73919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TV Honduras Logo PNG Vector (CDR) Free Download">
            <a:extLst>
              <a:ext uri="{FF2B5EF4-FFF2-40B4-BE49-F238E27FC236}">
                <a16:creationId xmlns:a16="http://schemas.microsoft.com/office/drawing/2014/main" id="{4852449D-5E2D-6E45-BE93-1769A81008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8364" y="4929819"/>
            <a:ext cx="640970" cy="532005"/>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A8CCEE33-EE1E-2245-BFB1-8159F6F749F5}"/>
              </a:ext>
            </a:extLst>
          </p:cNvPr>
          <p:cNvSpPr txBox="1"/>
          <p:nvPr/>
        </p:nvSpPr>
        <p:spPr>
          <a:xfrm>
            <a:off x="7890794" y="567167"/>
            <a:ext cx="3236696" cy="307777"/>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chemeClr val="tx1">
                    <a:lumMod val="50000"/>
                    <a:lumOff val="50000"/>
                  </a:schemeClr>
                </a:solidFill>
                <a:effectLst/>
                <a:uLnTx/>
                <a:uFillTx/>
                <a:latin typeface="Century Gothic" panose="020F0302020204030204"/>
                <a:ea typeface="+mn-ea"/>
                <a:cs typeface="+mn-cs"/>
              </a:rPr>
              <a:t>Datos</a:t>
            </a:r>
            <a:r>
              <a:rPr kumimoji="0" lang="en-US" sz="1400" b="1" i="0" u="none" strike="noStrike" kern="1200" cap="none" spc="0" normalizeH="0" baseline="0" noProof="0" dirty="0">
                <a:ln>
                  <a:noFill/>
                </a:ln>
                <a:solidFill>
                  <a:schemeClr val="tx1">
                    <a:lumMod val="50000"/>
                    <a:lumOff val="50000"/>
                  </a:schemeClr>
                </a:solidFill>
                <a:effectLst/>
                <a:uLnTx/>
                <a:uFillTx/>
                <a:latin typeface="Century Gothic" panose="020F0302020204030204"/>
                <a:ea typeface="+mn-ea"/>
                <a:cs typeface="+mn-cs"/>
              </a:rPr>
              <a:t> </a:t>
            </a:r>
            <a:r>
              <a:rPr kumimoji="0" lang="en-US" sz="1400" b="1" i="0" u="none" strike="noStrike" kern="1200" cap="none" spc="0" normalizeH="0" baseline="0" noProof="0" dirty="0" err="1">
                <a:ln>
                  <a:noFill/>
                </a:ln>
                <a:solidFill>
                  <a:schemeClr val="tx1">
                    <a:lumMod val="50000"/>
                    <a:lumOff val="50000"/>
                  </a:schemeClr>
                </a:solidFill>
                <a:effectLst/>
                <a:uLnTx/>
                <a:uFillTx/>
                <a:latin typeface="Century Gothic" panose="020F0302020204030204"/>
                <a:ea typeface="+mn-ea"/>
                <a:cs typeface="+mn-cs"/>
              </a:rPr>
              <a:t>relevantes</a:t>
            </a:r>
            <a:r>
              <a:rPr kumimoji="0" lang="en-US" sz="1400" b="1" i="0" u="none" strike="noStrike" kern="1200" cap="none" spc="0" normalizeH="0" baseline="0" noProof="0" dirty="0">
                <a:ln>
                  <a:noFill/>
                </a:ln>
                <a:solidFill>
                  <a:schemeClr val="tx1">
                    <a:lumMod val="50000"/>
                    <a:lumOff val="50000"/>
                  </a:schemeClr>
                </a:solidFill>
                <a:effectLst/>
                <a:uLnTx/>
                <a:uFillTx/>
                <a:latin typeface="Century Gothic" panose="020F0302020204030204"/>
                <a:ea typeface="+mn-ea"/>
                <a:cs typeface="+mn-cs"/>
              </a:rPr>
              <a:t>:</a:t>
            </a:r>
          </a:p>
        </p:txBody>
      </p:sp>
      <p:cxnSp>
        <p:nvCxnSpPr>
          <p:cNvPr id="16" name="Conector recto 15">
            <a:extLst>
              <a:ext uri="{FF2B5EF4-FFF2-40B4-BE49-F238E27FC236}">
                <a16:creationId xmlns:a16="http://schemas.microsoft.com/office/drawing/2014/main" id="{3C421FEF-1F60-5A4A-ABB7-29125FFCE889}"/>
              </a:ext>
            </a:extLst>
          </p:cNvPr>
          <p:cNvCxnSpPr>
            <a:cxnSpLocks/>
          </p:cNvCxnSpPr>
          <p:nvPr/>
        </p:nvCxnSpPr>
        <p:spPr>
          <a:xfrm>
            <a:off x="689113" y="1973396"/>
            <a:ext cx="651261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9843E4F1-F6F7-F441-A91B-2BB346E264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8937" y="4912578"/>
            <a:ext cx="764829" cy="532398"/>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a:extLst>
              <a:ext uri="{FF2B5EF4-FFF2-40B4-BE49-F238E27FC236}">
                <a16:creationId xmlns:a16="http://schemas.microsoft.com/office/drawing/2014/main" id="{C72161F5-14DC-CC4B-8550-35B70EC64C59}"/>
              </a:ext>
            </a:extLst>
          </p:cNvPr>
          <p:cNvSpPr txBox="1"/>
          <p:nvPr/>
        </p:nvSpPr>
        <p:spPr>
          <a:xfrm>
            <a:off x="7941945" y="901692"/>
            <a:ext cx="4192632" cy="2139047"/>
          </a:xfrm>
          <a:prstGeom prst="rect">
            <a:avLst/>
          </a:prstGeom>
          <a:noFill/>
        </p:spPr>
        <p:txBody>
          <a:bodyPr wrap="square">
            <a:spAutoFit/>
          </a:bodyPr>
          <a:lstStyle/>
          <a:p>
            <a:pPr marR="0" lvl="0" algn="l" defTabSz="1828800" rtl="0" eaLnBrk="1" fontAlgn="auto" latinLnBrk="0" hangingPunct="1">
              <a:lnSpc>
                <a:spcPct val="100000"/>
              </a:lnSpc>
              <a:spcBef>
                <a:spcPts val="0"/>
              </a:spcBef>
              <a:spcAft>
                <a:spcPts val="0"/>
              </a:spcAft>
              <a:buClrTx/>
              <a:buSzTx/>
              <a:tabLst/>
              <a:defRPr/>
            </a:pPr>
            <a:r>
              <a:rPr lang="es-HN" sz="1200" b="1" dirty="0">
                <a:solidFill>
                  <a:schemeClr val="accent1">
                    <a:lumMod val="75000"/>
                  </a:schemeClr>
                </a:solidFill>
                <a:latin typeface="Century Gothic" panose="020B0502020202020204" pitchFamily="34" charset="0"/>
              </a:rPr>
              <a:t>HCH</a:t>
            </a:r>
            <a:r>
              <a:rPr lang="es-HN" sz="1200" b="1" dirty="0">
                <a:solidFill>
                  <a:schemeClr val="tx1"/>
                </a:solidFill>
                <a:latin typeface="Century Gothic" panose="020B0502020202020204" pitchFamily="34" charset="0"/>
              </a:rPr>
              <a:t> </a:t>
            </a: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HN" sz="1100" dirty="0">
                <a:solidFill>
                  <a:schemeClr val="tx1"/>
                </a:solidFill>
                <a:latin typeface="Century Gothic" panose="020B0502020202020204" pitchFamily="34" charset="0"/>
              </a:rPr>
              <a:t>Su audiencia es amplia, pero tiene una inclinación hacia la televisión de "noticias en tiempo real", lo que lo hace atractivo para aquellos que buscan estar al tanto de los últimos acontecimientos.</a:t>
            </a: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HN" sz="1100" dirty="0">
                <a:solidFill>
                  <a:schemeClr val="tx1"/>
                </a:solidFill>
                <a:latin typeface="Century Gothic" panose="020B0502020202020204" pitchFamily="34" charset="0"/>
              </a:rPr>
              <a:t>Tiene un fuerte seguimiento en zonas urbanas y periurbanas, pero también llega a comunidades más rurales gracias a su programación de noticias de carácter local, que atrae a aquellos que buscan información que afecta directamente a su comunidad </a:t>
            </a: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HN" sz="1100" dirty="0">
                <a:latin typeface="Century Gothic" panose="020B0502020202020204" pitchFamily="34" charset="0"/>
              </a:rPr>
              <a:t>Actualmente este canal lidera el share con 21% de particiapción.</a:t>
            </a:r>
            <a:endParaRPr lang="es-HN" sz="1100" dirty="0"/>
          </a:p>
        </p:txBody>
      </p:sp>
      <p:sp>
        <p:nvSpPr>
          <p:cNvPr id="29" name="CuadroTexto 28">
            <a:extLst>
              <a:ext uri="{FF2B5EF4-FFF2-40B4-BE49-F238E27FC236}">
                <a16:creationId xmlns:a16="http://schemas.microsoft.com/office/drawing/2014/main" id="{CA43937B-E67E-2D43-A5BF-C641ECF99F1C}"/>
              </a:ext>
            </a:extLst>
          </p:cNvPr>
          <p:cNvSpPr txBox="1"/>
          <p:nvPr/>
        </p:nvSpPr>
        <p:spPr>
          <a:xfrm>
            <a:off x="7941945" y="3077623"/>
            <a:ext cx="4192632" cy="2015936"/>
          </a:xfrm>
          <a:prstGeom prst="rect">
            <a:avLst/>
          </a:prstGeom>
          <a:noFill/>
        </p:spPr>
        <p:txBody>
          <a:bodyPr wrap="square">
            <a:spAutoFit/>
          </a:bodyPr>
          <a:lstStyle/>
          <a:p>
            <a:pPr marR="0" lvl="0" algn="l" defTabSz="1828800" rtl="0" eaLnBrk="1" fontAlgn="auto" latinLnBrk="0" hangingPunct="1">
              <a:lnSpc>
                <a:spcPct val="100000"/>
              </a:lnSpc>
              <a:spcBef>
                <a:spcPts val="0"/>
              </a:spcBef>
              <a:spcAft>
                <a:spcPts val="0"/>
              </a:spcAft>
              <a:buClrTx/>
              <a:buSzTx/>
              <a:tabLst/>
              <a:defRPr/>
            </a:pPr>
            <a:r>
              <a:rPr lang="es-HN" sz="1200" b="1" dirty="0">
                <a:solidFill>
                  <a:schemeClr val="accent1">
                    <a:lumMod val="75000"/>
                  </a:schemeClr>
                </a:solidFill>
                <a:latin typeface="Century Gothic" panose="020B0502020202020204" pitchFamily="34" charset="0"/>
              </a:rPr>
              <a:t>CANAL 5</a:t>
            </a: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HN" sz="1200" dirty="0">
                <a:latin typeface="Century Gothic" panose="020B0502020202020204" pitchFamily="34" charset="0"/>
              </a:rPr>
              <a:t>Este canal ha bajado un punto del share en el segmento popular. Actualmente tiene el 18% de participación (3 puntos debajo de Canal 5)</a:t>
            </a: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HN" sz="1100" dirty="0">
                <a:solidFill>
                  <a:schemeClr val="tx1"/>
                </a:solidFill>
                <a:latin typeface="Century Gothic" panose="020B0502020202020204" pitchFamily="34" charset="0"/>
              </a:rPr>
              <a:t>Su audiencia tiende a ser más heterogénea, abarcando a diferentes rangos de edad y clases sociales, pero con una fuerte presencia en zonas urbanas y de clase media y alta.La audiencia juvenil y adulta es clave, especialmente aquellos interesados en entretenimiento familiar y programación más ligera, como las telenovelas y concursos de la tarde.</a:t>
            </a:r>
          </a:p>
        </p:txBody>
      </p:sp>
      <p:sp>
        <p:nvSpPr>
          <p:cNvPr id="30" name="CuadroTexto 29">
            <a:extLst>
              <a:ext uri="{FF2B5EF4-FFF2-40B4-BE49-F238E27FC236}">
                <a16:creationId xmlns:a16="http://schemas.microsoft.com/office/drawing/2014/main" id="{49D26420-18EB-EF4D-9ADD-E73E12CC2005}"/>
              </a:ext>
            </a:extLst>
          </p:cNvPr>
          <p:cNvSpPr txBox="1"/>
          <p:nvPr/>
        </p:nvSpPr>
        <p:spPr>
          <a:xfrm>
            <a:off x="7946733" y="5089867"/>
            <a:ext cx="4030911" cy="1446550"/>
          </a:xfrm>
          <a:prstGeom prst="rect">
            <a:avLst/>
          </a:prstGeom>
          <a:noFill/>
        </p:spPr>
        <p:txBody>
          <a:bodyPr wrap="square">
            <a:spAutoFit/>
          </a:bodyPr>
          <a:lstStyle/>
          <a:p>
            <a:pPr marR="0" lvl="0" algn="l" defTabSz="1828800" rtl="0" eaLnBrk="1" fontAlgn="auto" latinLnBrk="0" hangingPunct="1">
              <a:lnSpc>
                <a:spcPct val="100000"/>
              </a:lnSpc>
              <a:spcBef>
                <a:spcPts val="0"/>
              </a:spcBef>
              <a:spcAft>
                <a:spcPts val="0"/>
              </a:spcAft>
              <a:buClrTx/>
              <a:buSzTx/>
              <a:tabLst/>
              <a:defRPr/>
            </a:pPr>
            <a:r>
              <a:rPr kumimoji="0" lang="es-HN" sz="1100" b="1" u="none" strike="noStrike" kern="1200" cap="none" spc="0" normalizeH="0" baseline="0" noProof="0" dirty="0">
                <a:ln>
                  <a:noFill/>
                </a:ln>
                <a:solidFill>
                  <a:schemeClr val="accent1">
                    <a:lumMod val="75000"/>
                  </a:schemeClr>
                </a:solidFill>
                <a:effectLst/>
                <a:uLnTx/>
                <a:uFillTx/>
                <a:latin typeface="Century Gothic" panose="020B0502020202020204" pitchFamily="34" charset="0"/>
              </a:rPr>
              <a:t>Otros </a:t>
            </a:r>
            <a:r>
              <a:rPr lang="es-HN" sz="1100" b="1" dirty="0">
                <a:solidFill>
                  <a:schemeClr val="accent1">
                    <a:lumMod val="75000"/>
                  </a:schemeClr>
                </a:solidFill>
                <a:latin typeface="Century Gothic" panose="020B0502020202020204" pitchFamily="34" charset="0"/>
              </a:rPr>
              <a:t>Canales :</a:t>
            </a:r>
          </a:p>
          <a:p>
            <a:pPr marR="0" lvl="0" algn="l" defTabSz="1828800" rtl="0" eaLnBrk="1" fontAlgn="auto" latinLnBrk="0" hangingPunct="1">
              <a:lnSpc>
                <a:spcPct val="100000"/>
              </a:lnSpc>
              <a:spcBef>
                <a:spcPts val="0"/>
              </a:spcBef>
              <a:spcAft>
                <a:spcPts val="0"/>
              </a:spcAft>
              <a:buClrTx/>
              <a:buSzTx/>
              <a:tabLst/>
              <a:defRPr/>
            </a:pPr>
            <a:r>
              <a:rPr kumimoji="0" lang="es-HN" sz="1100" b="1" u="none" strike="noStrike" kern="1200" cap="none" spc="0" normalizeH="0" baseline="0" noProof="0" dirty="0">
                <a:ln>
                  <a:noFill/>
                </a:ln>
                <a:solidFill>
                  <a:schemeClr val="tx1"/>
                </a:solidFill>
                <a:effectLst/>
                <a:uLnTx/>
                <a:uFillTx/>
                <a:latin typeface="Century Gothic" panose="020B0502020202020204" pitchFamily="34" charset="0"/>
              </a:rPr>
              <a:t>C11 </a:t>
            </a:r>
            <a:r>
              <a:rPr lang="es-HN" sz="1100" b="1" dirty="0">
                <a:solidFill>
                  <a:schemeClr val="tx1"/>
                </a:solidFill>
                <a:latin typeface="Century Gothic" panose="020B0502020202020204" pitchFamily="34" charset="0"/>
              </a:rPr>
              <a:t>, VTV </a:t>
            </a:r>
            <a:r>
              <a:rPr lang="es-HN" sz="1100" dirty="0">
                <a:solidFill>
                  <a:schemeClr val="tx1"/>
                </a:solidFill>
                <a:latin typeface="Century Gothic" panose="020B0502020202020204" pitchFamily="34" charset="0"/>
              </a:rPr>
              <a:t>mantienenen su audiencia mas limitada y tradicional  enfocados al entretenimiento familiar</a:t>
            </a:r>
          </a:p>
          <a:p>
            <a:pPr marR="0" lvl="0" algn="l" defTabSz="1828800" rtl="0" eaLnBrk="1" fontAlgn="auto" latinLnBrk="0" hangingPunct="1">
              <a:lnSpc>
                <a:spcPct val="100000"/>
              </a:lnSpc>
              <a:spcBef>
                <a:spcPts val="0"/>
              </a:spcBef>
              <a:spcAft>
                <a:spcPts val="0"/>
              </a:spcAft>
              <a:buClrTx/>
              <a:buSzTx/>
              <a:tabLst/>
              <a:defRPr/>
            </a:pPr>
            <a:endParaRPr lang="es-HN" sz="1100" dirty="0">
              <a:solidFill>
                <a:schemeClr val="tx1"/>
              </a:solidFill>
              <a:latin typeface="Century Gothic" panose="020B0502020202020204" pitchFamily="34" charset="0"/>
            </a:endParaRPr>
          </a:p>
          <a:p>
            <a:pPr marR="0" lvl="0" algn="l" defTabSz="1828800" rtl="0" eaLnBrk="1" fontAlgn="auto" latinLnBrk="0" hangingPunct="1">
              <a:lnSpc>
                <a:spcPct val="100000"/>
              </a:lnSpc>
              <a:spcBef>
                <a:spcPts val="0"/>
              </a:spcBef>
              <a:spcAft>
                <a:spcPts val="0"/>
              </a:spcAft>
              <a:buClrTx/>
              <a:buSzTx/>
              <a:tabLst/>
              <a:defRPr/>
            </a:pPr>
            <a:r>
              <a:rPr lang="es-HN" sz="1100" b="1" dirty="0">
                <a:solidFill>
                  <a:schemeClr val="tx1"/>
                </a:solidFill>
                <a:latin typeface="Century Gothic" panose="020B0502020202020204" pitchFamily="34" charset="0"/>
              </a:rPr>
              <a:t>TSI</a:t>
            </a:r>
            <a:r>
              <a:rPr lang="es-HN" sz="1100" dirty="0">
                <a:solidFill>
                  <a:schemeClr val="tx1"/>
                </a:solidFill>
                <a:latin typeface="Century Gothic" panose="020B0502020202020204" pitchFamily="34" charset="0"/>
              </a:rPr>
              <a:t> del grupo de TVC ha perdido </a:t>
            </a:r>
            <a:r>
              <a:rPr lang="es-HN" sz="1100" dirty="0">
                <a:latin typeface="Century Gothic" panose="020B0502020202020204" pitchFamily="34" charset="0"/>
              </a:rPr>
              <a:t>5 puntos de audiencia, sin embargo </a:t>
            </a:r>
            <a:r>
              <a:rPr lang="es-HN" sz="1100" dirty="0">
                <a:solidFill>
                  <a:schemeClr val="tx1"/>
                </a:solidFill>
                <a:latin typeface="Century Gothic" panose="020B0502020202020204" pitchFamily="34" charset="0"/>
              </a:rPr>
              <a:t> sigue siendo un canal importante dentro del share y tiene la responsabilidad de ofrecer contenido noticioso, social y cultural</a:t>
            </a:r>
            <a:endParaRPr kumimoji="0" lang="en-GB" sz="1100" u="none" strike="noStrike" kern="1200" cap="none" spc="0" normalizeH="0" baseline="0" noProof="0" dirty="0">
              <a:ln>
                <a:noFill/>
              </a:ln>
              <a:solidFill>
                <a:schemeClr val="tx1"/>
              </a:solidFill>
              <a:effectLst/>
              <a:uLnTx/>
              <a:uFillTx/>
              <a:latin typeface="Century Gothic" panose="020B0502020202020204" pitchFamily="34" charset="0"/>
            </a:endParaRPr>
          </a:p>
        </p:txBody>
      </p:sp>
      <p:cxnSp>
        <p:nvCxnSpPr>
          <p:cNvPr id="33" name="Conector recto 32">
            <a:extLst>
              <a:ext uri="{FF2B5EF4-FFF2-40B4-BE49-F238E27FC236}">
                <a16:creationId xmlns:a16="http://schemas.microsoft.com/office/drawing/2014/main" id="{F3AB82E0-32CE-824B-9A80-A25309D0F918}"/>
              </a:ext>
            </a:extLst>
          </p:cNvPr>
          <p:cNvCxnSpPr/>
          <p:nvPr/>
        </p:nvCxnSpPr>
        <p:spPr>
          <a:xfrm>
            <a:off x="302419" y="6549298"/>
            <a:ext cx="1158716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9E3A438A-B05F-274F-B294-6FBB4DEBB3EE}"/>
              </a:ext>
            </a:extLst>
          </p:cNvPr>
          <p:cNvSpPr txBox="1"/>
          <p:nvPr/>
        </p:nvSpPr>
        <p:spPr>
          <a:xfrm>
            <a:off x="9567615" y="6549298"/>
            <a:ext cx="2443298" cy="246221"/>
          </a:xfrm>
          <a:prstGeom prst="rect">
            <a:avLst/>
          </a:prstGeom>
          <a:noFill/>
        </p:spPr>
        <p:txBody>
          <a:bodyPr wrap="none" rtlCol="0">
            <a:spAutoFit/>
          </a:bodyPr>
          <a:lstStyle/>
          <a:p>
            <a:r>
              <a:rPr lang="es-HN" sz="1000" dirty="0">
                <a:latin typeface="Arial" panose="020B0604020202020204" pitchFamily="34" charset="0"/>
                <a:cs typeface="Arial" panose="020B0604020202020204" pitchFamily="34" charset="0"/>
              </a:rPr>
              <a:t>Fuente: Publisearch , a noviembre 2024</a:t>
            </a:r>
          </a:p>
        </p:txBody>
      </p:sp>
      <p:pic>
        <p:nvPicPr>
          <p:cNvPr id="35" name="Picture 4">
            <a:extLst>
              <a:ext uri="{FF2B5EF4-FFF2-40B4-BE49-F238E27FC236}">
                <a16:creationId xmlns:a16="http://schemas.microsoft.com/office/drawing/2014/main" id="{E5C100B8-6554-F142-A759-43417AB9348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9291" t="-16844" r="1" b="-23363"/>
          <a:stretch/>
        </p:blipFill>
        <p:spPr>
          <a:xfrm>
            <a:off x="145821" y="6068607"/>
            <a:ext cx="1198202" cy="581078"/>
          </a:xfrm>
          <a:prstGeom prst="ellipse">
            <a:avLst/>
          </a:prstGeom>
          <a:solidFill>
            <a:schemeClr val="bg1"/>
          </a:solidFill>
        </p:spPr>
      </p:pic>
      <p:cxnSp>
        <p:nvCxnSpPr>
          <p:cNvPr id="36" name="Conector recto 35">
            <a:extLst>
              <a:ext uri="{FF2B5EF4-FFF2-40B4-BE49-F238E27FC236}">
                <a16:creationId xmlns:a16="http://schemas.microsoft.com/office/drawing/2014/main" id="{A765321F-7A61-584D-B557-BFD72ADD1C32}"/>
              </a:ext>
            </a:extLst>
          </p:cNvPr>
          <p:cNvCxnSpPr/>
          <p:nvPr/>
        </p:nvCxnSpPr>
        <p:spPr>
          <a:xfrm>
            <a:off x="276163" y="600766"/>
            <a:ext cx="11587162"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966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A9667AAE-4525-9B40-8124-DB1D82781BC9}"/>
              </a:ext>
            </a:extLst>
          </p:cNvPr>
          <p:cNvGraphicFramePr/>
          <p:nvPr>
            <p:extLst>
              <p:ext uri="{D42A27DB-BD31-4B8C-83A1-F6EECF244321}">
                <p14:modId xmlns:p14="http://schemas.microsoft.com/office/powerpoint/2010/main" val="2558762553"/>
              </p:ext>
            </p:extLst>
          </p:nvPr>
        </p:nvGraphicFramePr>
        <p:xfrm>
          <a:off x="328195" y="932657"/>
          <a:ext cx="7218124" cy="532457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5">
            <a:extLst>
              <a:ext uri="{FF2B5EF4-FFF2-40B4-BE49-F238E27FC236}">
                <a16:creationId xmlns:a16="http://schemas.microsoft.com/office/drawing/2014/main" id="{8746FE05-0D15-A740-8540-C9BED54E884D}"/>
              </a:ext>
            </a:extLst>
          </p:cNvPr>
          <p:cNvSpPr txBox="1"/>
          <p:nvPr/>
        </p:nvSpPr>
        <p:spPr>
          <a:xfrm>
            <a:off x="7633902" y="3807829"/>
            <a:ext cx="4407455" cy="1338828"/>
          </a:xfrm>
          <a:prstGeom prst="rect">
            <a:avLst/>
          </a:prstGeom>
          <a:solidFill>
            <a:schemeClr val="bg1">
              <a:lumMod val="95000"/>
            </a:schemeClr>
          </a:solidFill>
          <a:ln>
            <a:noFill/>
          </a:ln>
        </p:spPr>
        <p:txBody>
          <a:bodyPr wrap="square" rtlCol="0">
            <a:spAutoFit/>
          </a:bodyPr>
          <a:lstStyle/>
          <a:p>
            <a:pPr marL="285750" indent="-285750">
              <a:buFont typeface="Wingdings" pitchFamily="2" charset="2"/>
              <a:buChar char="ü"/>
            </a:pPr>
            <a:r>
              <a:rPr lang="en-US" sz="1000" dirty="0">
                <a:latin typeface="Century Gothic" panose="020B0502020202020204" pitchFamily="34" charset="0"/>
              </a:rPr>
              <a:t>La </a:t>
            </a:r>
            <a:r>
              <a:rPr lang="en-US" sz="1000" dirty="0" err="1">
                <a:latin typeface="Century Gothic" panose="020B0502020202020204" pitchFamily="34" charset="0"/>
              </a:rPr>
              <a:t>concentración</a:t>
            </a:r>
            <a:r>
              <a:rPr lang="en-US" sz="1000" dirty="0">
                <a:latin typeface="Century Gothic" panose="020B0502020202020204" pitchFamily="34" charset="0"/>
              </a:rPr>
              <a:t> de audiencia </a:t>
            </a:r>
            <a:r>
              <a:rPr lang="en-US" sz="1000" dirty="0" err="1">
                <a:latin typeface="Century Gothic" panose="020B0502020202020204" pitchFamily="34" charset="0"/>
              </a:rPr>
              <a:t>en</a:t>
            </a:r>
            <a:r>
              <a:rPr lang="en-US" sz="1000" dirty="0">
                <a:latin typeface="Century Gothic" panose="020B0502020202020204" pitchFamily="34" charset="0"/>
              </a:rPr>
              <a:t> TV </a:t>
            </a:r>
            <a:r>
              <a:rPr lang="en-US" sz="1000" dirty="0" err="1">
                <a:latin typeface="Century Gothic" panose="020B0502020202020204" pitchFamily="34" charset="0"/>
              </a:rPr>
              <a:t>sigue</a:t>
            </a:r>
            <a:r>
              <a:rPr lang="en-US" sz="1000" dirty="0">
                <a:latin typeface="Century Gothic" panose="020B0502020202020204" pitchFamily="34" charset="0"/>
              </a:rPr>
              <a:t> </a:t>
            </a:r>
            <a:r>
              <a:rPr lang="en-US" sz="1000" dirty="0" err="1">
                <a:latin typeface="Century Gothic" panose="020B0502020202020204" pitchFamily="34" charset="0"/>
              </a:rPr>
              <a:t>siendo</a:t>
            </a:r>
            <a:r>
              <a:rPr lang="en-US" sz="1000" dirty="0">
                <a:latin typeface="Century Gothic" panose="020B0502020202020204" pitchFamily="34" charset="0"/>
              </a:rPr>
              <a:t> el </a:t>
            </a:r>
            <a:r>
              <a:rPr lang="en-US" sz="1000" dirty="0" err="1">
                <a:latin typeface="Century Gothic" panose="020B0502020202020204" pitchFamily="34" charset="0"/>
              </a:rPr>
              <a:t>horario</a:t>
            </a:r>
            <a:r>
              <a:rPr lang="en-US" sz="1000" dirty="0">
                <a:latin typeface="Century Gothic" panose="020B0502020202020204" pitchFamily="34" charset="0"/>
              </a:rPr>
              <a:t> prime</a:t>
            </a:r>
          </a:p>
          <a:p>
            <a:pPr marL="285750" indent="-285750">
              <a:buFont typeface="Wingdings" pitchFamily="2" charset="2"/>
              <a:buChar char="ü"/>
            </a:pPr>
            <a:r>
              <a:rPr lang="en-US" sz="1000" dirty="0">
                <a:latin typeface="Century Gothic" panose="020B0502020202020204" pitchFamily="34" charset="0"/>
              </a:rPr>
              <a:t>Canal 5 </a:t>
            </a:r>
            <a:r>
              <a:rPr lang="en-US" sz="1000" dirty="0" err="1">
                <a:latin typeface="Century Gothic" panose="020B0502020202020204" pitchFamily="34" charset="0"/>
              </a:rPr>
              <a:t>sigue</a:t>
            </a:r>
            <a:r>
              <a:rPr lang="en-US" sz="1000" dirty="0">
                <a:latin typeface="Century Gothic" panose="020B0502020202020204" pitchFamily="34" charset="0"/>
              </a:rPr>
              <a:t> </a:t>
            </a:r>
            <a:r>
              <a:rPr lang="en-US" sz="1000" dirty="0" err="1">
                <a:latin typeface="Century Gothic" panose="020B0502020202020204" pitchFamily="34" charset="0"/>
              </a:rPr>
              <a:t>manteniendo</a:t>
            </a:r>
            <a:r>
              <a:rPr lang="en-US" sz="1000" dirty="0">
                <a:latin typeface="Century Gothic" panose="020B0502020202020204" pitchFamily="34" charset="0"/>
              </a:rPr>
              <a:t> el  </a:t>
            </a:r>
            <a:r>
              <a:rPr lang="en-US" sz="1000" dirty="0" err="1">
                <a:latin typeface="Century Gothic" panose="020B0502020202020204" pitchFamily="34" charset="0"/>
              </a:rPr>
              <a:t>liderazgo</a:t>
            </a:r>
            <a:r>
              <a:rPr lang="en-US" sz="1000" dirty="0">
                <a:latin typeface="Century Gothic" panose="020B0502020202020204" pitchFamily="34" charset="0"/>
              </a:rPr>
              <a:t> de audiencia </a:t>
            </a:r>
            <a:r>
              <a:rPr lang="en-US" sz="1000" dirty="0" err="1">
                <a:latin typeface="Century Gothic" panose="020B0502020202020204" pitchFamily="34" charset="0"/>
              </a:rPr>
              <a:t>en</a:t>
            </a:r>
            <a:r>
              <a:rPr lang="en-US" sz="1000" dirty="0">
                <a:latin typeface="Century Gothic" panose="020B0502020202020204" pitchFamily="34" charset="0"/>
              </a:rPr>
              <a:t> </a:t>
            </a:r>
            <a:r>
              <a:rPr lang="en-US" sz="1000" dirty="0" err="1">
                <a:latin typeface="Century Gothic" panose="020B0502020202020204" pitchFamily="34" charset="0"/>
              </a:rPr>
              <a:t>Frente</a:t>
            </a:r>
            <a:r>
              <a:rPr lang="en-US" sz="1000" dirty="0">
                <a:latin typeface="Century Gothic" panose="020B0502020202020204" pitchFamily="34" charset="0"/>
              </a:rPr>
              <a:t> a </a:t>
            </a:r>
            <a:r>
              <a:rPr lang="en-US" sz="1000" dirty="0" err="1">
                <a:latin typeface="Century Gothic" panose="020B0502020202020204" pitchFamily="34" charset="0"/>
              </a:rPr>
              <a:t>Frente</a:t>
            </a:r>
            <a:r>
              <a:rPr lang="en-US" sz="1000" dirty="0">
                <a:latin typeface="Century Gothic" panose="020B0502020202020204" pitchFamily="34" charset="0"/>
              </a:rPr>
              <a:t> (7 a 9 AM)  y </a:t>
            </a:r>
            <a:r>
              <a:rPr lang="en-US" sz="1000" dirty="0" err="1">
                <a:latin typeface="Century Gothic" panose="020B0502020202020204" pitchFamily="34" charset="0"/>
              </a:rPr>
              <a:t>durante</a:t>
            </a:r>
            <a:r>
              <a:rPr lang="en-US" sz="1000" dirty="0">
                <a:latin typeface="Century Gothic" panose="020B0502020202020204" pitchFamily="34" charset="0"/>
              </a:rPr>
              <a:t> las novellas </a:t>
            </a:r>
            <a:r>
              <a:rPr lang="en-US" sz="1000" dirty="0" err="1">
                <a:latin typeface="Century Gothic" panose="020B0502020202020204" pitchFamily="34" charset="0"/>
              </a:rPr>
              <a:t>estelares</a:t>
            </a:r>
            <a:r>
              <a:rPr lang="en-US" sz="1000" dirty="0">
                <a:latin typeface="Century Gothic" panose="020B0502020202020204" pitchFamily="34" charset="0"/>
              </a:rPr>
              <a:t> y </a:t>
            </a:r>
            <a:r>
              <a:rPr lang="en-US" sz="1000" dirty="0" err="1">
                <a:latin typeface="Century Gothic" panose="020B0502020202020204" pitchFamily="34" charset="0"/>
              </a:rPr>
              <a:t>noticiero</a:t>
            </a:r>
            <a:r>
              <a:rPr lang="en-US" sz="1000" dirty="0">
                <a:latin typeface="Century Gothic" panose="020B0502020202020204" pitchFamily="34" charset="0"/>
              </a:rPr>
              <a:t> TN5 </a:t>
            </a:r>
            <a:r>
              <a:rPr lang="en-US" sz="1000" dirty="0" err="1">
                <a:latin typeface="Century Gothic" panose="020B0502020202020204" pitchFamily="34" charset="0"/>
              </a:rPr>
              <a:t>Estelar</a:t>
            </a:r>
            <a:r>
              <a:rPr lang="en-US" sz="1000" dirty="0">
                <a:latin typeface="Century Gothic" panose="020B0502020202020204" pitchFamily="34" charset="0"/>
              </a:rPr>
              <a:t> (de 5 a 10 de la </a:t>
            </a:r>
            <a:r>
              <a:rPr lang="en-US" sz="1000" dirty="0" err="1">
                <a:latin typeface="Century Gothic" panose="020B0502020202020204" pitchFamily="34" charset="0"/>
              </a:rPr>
              <a:t>noche</a:t>
            </a:r>
            <a:r>
              <a:rPr lang="en-US" sz="1000" dirty="0">
                <a:latin typeface="Century Gothic" panose="020B0502020202020204" pitchFamily="34" charset="0"/>
              </a:rPr>
              <a:t>)</a:t>
            </a:r>
          </a:p>
          <a:p>
            <a:pPr marL="285750" indent="-285750">
              <a:buFont typeface="Wingdings" pitchFamily="2" charset="2"/>
              <a:buChar char="ü"/>
            </a:pPr>
            <a:r>
              <a:rPr lang="en-US" sz="1000" dirty="0">
                <a:latin typeface="Century Gothic" panose="020B0502020202020204" pitchFamily="34" charset="0"/>
              </a:rPr>
              <a:t>HCH </a:t>
            </a:r>
            <a:r>
              <a:rPr lang="en-US" sz="1000" dirty="0" err="1">
                <a:latin typeface="Century Gothic" panose="020B0502020202020204" pitchFamily="34" charset="0"/>
              </a:rPr>
              <a:t>lidera</a:t>
            </a:r>
            <a:r>
              <a:rPr lang="en-US" sz="1000" dirty="0">
                <a:latin typeface="Century Gothic" panose="020B0502020202020204" pitchFamily="34" charset="0"/>
              </a:rPr>
              <a:t> audiencia </a:t>
            </a:r>
            <a:r>
              <a:rPr lang="en-US" sz="1000" dirty="0" err="1">
                <a:latin typeface="Century Gothic" panose="020B0502020202020204" pitchFamily="34" charset="0"/>
              </a:rPr>
              <a:t>durante</a:t>
            </a:r>
            <a:r>
              <a:rPr lang="en-US" sz="1000" dirty="0">
                <a:latin typeface="Century Gothic" panose="020B0502020202020204" pitchFamily="34" charset="0"/>
              </a:rPr>
              <a:t> el </a:t>
            </a:r>
            <a:r>
              <a:rPr lang="en-US" sz="1000" dirty="0" err="1">
                <a:latin typeface="Century Gothic" panose="020B0502020202020204" pitchFamily="34" charset="0"/>
              </a:rPr>
              <a:t>dia</a:t>
            </a:r>
            <a:r>
              <a:rPr lang="en-US" sz="1000" dirty="0">
                <a:latin typeface="Century Gothic" panose="020B0502020202020204" pitchFamily="34" charset="0"/>
              </a:rPr>
              <a:t> (de a 9 a 5 PM), </a:t>
            </a:r>
            <a:r>
              <a:rPr lang="en-US" sz="1000" dirty="0" err="1">
                <a:latin typeface="Century Gothic" panose="020B0502020202020204" pitchFamily="34" charset="0"/>
              </a:rPr>
              <a:t>en</a:t>
            </a:r>
            <a:r>
              <a:rPr lang="en-US" sz="1000" dirty="0">
                <a:latin typeface="Century Gothic" panose="020B0502020202020204" pitchFamily="34" charset="0"/>
              </a:rPr>
              <a:t> el </a:t>
            </a:r>
            <a:r>
              <a:rPr lang="en-US" sz="1000" dirty="0" err="1">
                <a:latin typeface="Century Gothic" panose="020B0502020202020204" pitchFamily="34" charset="0"/>
              </a:rPr>
              <a:t>horario</a:t>
            </a:r>
            <a:r>
              <a:rPr lang="en-US" sz="1000" dirty="0">
                <a:latin typeface="Century Gothic" panose="020B0502020202020204" pitchFamily="34" charset="0"/>
              </a:rPr>
              <a:t> prime </a:t>
            </a:r>
            <a:r>
              <a:rPr lang="en-US" sz="1000" dirty="0" err="1">
                <a:latin typeface="Century Gothic" panose="020B0502020202020204" pitchFamily="34" charset="0"/>
              </a:rPr>
              <a:t>tiene</a:t>
            </a:r>
            <a:r>
              <a:rPr lang="en-US" sz="1000" dirty="0">
                <a:latin typeface="Century Gothic" panose="020B0502020202020204" pitchFamily="34" charset="0"/>
              </a:rPr>
              <a:t> un </a:t>
            </a:r>
            <a:r>
              <a:rPr lang="en-US" sz="1000" dirty="0" err="1">
                <a:latin typeface="Century Gothic" panose="020B0502020202020204" pitchFamily="34" charset="0"/>
              </a:rPr>
              <a:t>descenso</a:t>
            </a:r>
            <a:endParaRPr lang="en-US" sz="1000" dirty="0">
              <a:latin typeface="Century Gothic" panose="020B0502020202020204" pitchFamily="34" charset="0"/>
            </a:endParaRPr>
          </a:p>
          <a:p>
            <a:pPr marL="285750" indent="-285750">
              <a:buFont typeface="Wingdings" pitchFamily="2" charset="2"/>
              <a:buChar char="ü"/>
            </a:pPr>
            <a:r>
              <a:rPr lang="en-US" sz="1000" dirty="0">
                <a:latin typeface="Century Gothic" panose="020B0502020202020204" pitchFamily="34" charset="0"/>
              </a:rPr>
              <a:t>C11 </a:t>
            </a:r>
            <a:r>
              <a:rPr lang="en-US" sz="1000" dirty="0" err="1">
                <a:latin typeface="Century Gothic" panose="020B0502020202020204" pitchFamily="34" charset="0"/>
              </a:rPr>
              <a:t>muestra</a:t>
            </a:r>
            <a:r>
              <a:rPr lang="en-US" sz="1000" dirty="0">
                <a:latin typeface="Century Gothic" panose="020B0502020202020204" pitchFamily="34" charset="0"/>
              </a:rPr>
              <a:t> un </a:t>
            </a:r>
            <a:r>
              <a:rPr lang="en-US" sz="1000" dirty="0" err="1">
                <a:latin typeface="Century Gothic" panose="020B0502020202020204" pitchFamily="34" charset="0"/>
              </a:rPr>
              <a:t>pico</a:t>
            </a:r>
            <a:r>
              <a:rPr lang="en-US" sz="1000" dirty="0">
                <a:latin typeface="Century Gothic" panose="020B0502020202020204" pitchFamily="34" charset="0"/>
              </a:rPr>
              <a:t> </a:t>
            </a:r>
            <a:r>
              <a:rPr lang="en-US" sz="1000" dirty="0" err="1">
                <a:latin typeface="Century Gothic" panose="020B0502020202020204" pitchFamily="34" charset="0"/>
              </a:rPr>
              <a:t>en</a:t>
            </a:r>
            <a:r>
              <a:rPr lang="en-US" sz="1000" dirty="0">
                <a:latin typeface="Century Gothic" panose="020B0502020202020204" pitchFamily="34" charset="0"/>
              </a:rPr>
              <a:t> </a:t>
            </a:r>
            <a:r>
              <a:rPr lang="en-US" sz="1000" dirty="0" err="1">
                <a:latin typeface="Century Gothic" panose="020B0502020202020204" pitchFamily="34" charset="0"/>
              </a:rPr>
              <a:t>novelas</a:t>
            </a:r>
            <a:r>
              <a:rPr lang="en-US" sz="1000" dirty="0">
                <a:latin typeface="Century Gothic" panose="020B0502020202020204" pitchFamily="34" charset="0"/>
              </a:rPr>
              <a:t> de las 8 de </a:t>
            </a:r>
            <a:r>
              <a:rPr lang="en-US" sz="1100" dirty="0">
                <a:latin typeface="Century Gothic" panose="020B0502020202020204" pitchFamily="34" charset="0"/>
              </a:rPr>
              <a:t>la </a:t>
            </a:r>
            <a:r>
              <a:rPr lang="en-US" sz="1100" dirty="0" err="1">
                <a:latin typeface="Century Gothic" panose="020B0502020202020204" pitchFamily="34" charset="0"/>
              </a:rPr>
              <a:t>anoche</a:t>
            </a:r>
            <a:r>
              <a:rPr lang="en-US" sz="1100" dirty="0">
                <a:latin typeface="Century Gothic" panose="020B0502020202020204" pitchFamily="34" charset="0"/>
              </a:rPr>
              <a:t>.</a:t>
            </a:r>
          </a:p>
        </p:txBody>
      </p:sp>
      <p:graphicFrame>
        <p:nvGraphicFramePr>
          <p:cNvPr id="5" name="Gráfico 4">
            <a:extLst>
              <a:ext uri="{FF2B5EF4-FFF2-40B4-BE49-F238E27FC236}">
                <a16:creationId xmlns:a16="http://schemas.microsoft.com/office/drawing/2014/main" id="{E512E131-2772-F44E-80D8-D4A940D4D152}"/>
              </a:ext>
            </a:extLst>
          </p:cNvPr>
          <p:cNvGraphicFramePr/>
          <p:nvPr>
            <p:extLst>
              <p:ext uri="{D42A27DB-BD31-4B8C-83A1-F6EECF244321}">
                <p14:modId xmlns:p14="http://schemas.microsoft.com/office/powerpoint/2010/main" val="1058138808"/>
              </p:ext>
            </p:extLst>
          </p:nvPr>
        </p:nvGraphicFramePr>
        <p:xfrm>
          <a:off x="7582758" y="1127604"/>
          <a:ext cx="4458599" cy="2473382"/>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a:extLst>
              <a:ext uri="{FF2B5EF4-FFF2-40B4-BE49-F238E27FC236}">
                <a16:creationId xmlns:a16="http://schemas.microsoft.com/office/drawing/2014/main" id="{FDCA2E48-C94B-4743-869A-7A490A125A1D}"/>
              </a:ext>
            </a:extLst>
          </p:cNvPr>
          <p:cNvSpPr txBox="1"/>
          <p:nvPr/>
        </p:nvSpPr>
        <p:spPr>
          <a:xfrm>
            <a:off x="242885" y="208315"/>
            <a:ext cx="3236784" cy="430887"/>
          </a:xfrm>
          <a:prstGeom prst="rect">
            <a:avLst/>
          </a:prstGeom>
          <a:noFill/>
        </p:spPr>
        <p:txBody>
          <a:bodyPr wrap="none" rtlCol="0">
            <a:spAutoFit/>
          </a:bodyPr>
          <a:lstStyle/>
          <a:p>
            <a:r>
              <a:rPr lang="es-HN" sz="2200" b="1" dirty="0">
                <a:solidFill>
                  <a:schemeClr val="accent1"/>
                </a:solidFill>
                <a:latin typeface="Century Gothic" panose="020B0502020202020204" pitchFamily="34" charset="0"/>
              </a:rPr>
              <a:t>Audiencia</a:t>
            </a:r>
            <a:r>
              <a:rPr lang="es-HN" sz="2200" b="1" dirty="0">
                <a:solidFill>
                  <a:schemeClr val="tx1">
                    <a:lumMod val="50000"/>
                    <a:lumOff val="50000"/>
                  </a:schemeClr>
                </a:solidFill>
                <a:latin typeface="Century Gothic" panose="020B0502020202020204" pitchFamily="34" charset="0"/>
              </a:rPr>
              <a:t> TV por hora</a:t>
            </a:r>
          </a:p>
        </p:txBody>
      </p:sp>
      <p:sp>
        <p:nvSpPr>
          <p:cNvPr id="12" name="CuadroTexto 11">
            <a:extLst>
              <a:ext uri="{FF2B5EF4-FFF2-40B4-BE49-F238E27FC236}">
                <a16:creationId xmlns:a16="http://schemas.microsoft.com/office/drawing/2014/main" id="{79B8E137-8C06-204C-A4F6-5317506A71E1}"/>
              </a:ext>
            </a:extLst>
          </p:cNvPr>
          <p:cNvSpPr txBox="1"/>
          <p:nvPr/>
        </p:nvSpPr>
        <p:spPr>
          <a:xfrm>
            <a:off x="5403341" y="1302171"/>
            <a:ext cx="1545659" cy="246221"/>
          </a:xfrm>
          <a:prstGeom prst="rect">
            <a:avLst/>
          </a:prstGeom>
          <a:solidFill>
            <a:srgbClr val="C00000">
              <a:alpha val="10000"/>
            </a:srgbClr>
          </a:solidFill>
        </p:spPr>
        <p:txBody>
          <a:bodyPr wrap="square" rtlCol="0">
            <a:spAutoFit/>
          </a:bodyPr>
          <a:lstStyle/>
          <a:p>
            <a:pPr algn="ctr"/>
            <a:r>
              <a:rPr lang="es-HN" sz="1000" i="1" dirty="0">
                <a:solidFill>
                  <a:srgbClr val="C00000"/>
                </a:solidFill>
                <a:latin typeface="Century Gothic" panose="020B0502020202020204" pitchFamily="34" charset="0"/>
              </a:rPr>
              <a:t>Novelas</a:t>
            </a:r>
          </a:p>
        </p:txBody>
      </p:sp>
      <p:sp>
        <p:nvSpPr>
          <p:cNvPr id="15" name="CuadroTexto 14">
            <a:extLst>
              <a:ext uri="{FF2B5EF4-FFF2-40B4-BE49-F238E27FC236}">
                <a16:creationId xmlns:a16="http://schemas.microsoft.com/office/drawing/2014/main" id="{194F101D-E7E8-D842-8739-90682AD8B4FD}"/>
              </a:ext>
            </a:extLst>
          </p:cNvPr>
          <p:cNvSpPr txBox="1"/>
          <p:nvPr/>
        </p:nvSpPr>
        <p:spPr>
          <a:xfrm>
            <a:off x="1774094" y="1655950"/>
            <a:ext cx="4321906" cy="369332"/>
          </a:xfrm>
          <a:prstGeom prst="rect">
            <a:avLst/>
          </a:prstGeom>
          <a:solidFill>
            <a:schemeClr val="bg1">
              <a:lumMod val="95000"/>
              <a:alpha val="56000"/>
            </a:schemeClr>
          </a:solidFill>
          <a:ln>
            <a:solidFill>
              <a:schemeClr val="bg1">
                <a:lumMod val="95000"/>
              </a:schemeClr>
            </a:solidFill>
          </a:ln>
        </p:spPr>
        <p:txBody>
          <a:bodyPr wrap="square" rtlCol="0">
            <a:spAutoFit/>
          </a:bodyPr>
          <a:lstStyle/>
          <a:p>
            <a:pPr algn="ctr"/>
            <a:r>
              <a:rPr lang="es-HN" sz="900" i="1" dirty="0">
                <a:solidFill>
                  <a:srgbClr val="0070C0"/>
                </a:solidFill>
                <a:latin typeface="Century Gothic" panose="020B0502020202020204" pitchFamily="34" charset="0"/>
              </a:rPr>
              <a:t>HCH Matutno | HCH Denuncias| HCH Meridiano |HCH vespetino | Que Viva la Vida</a:t>
            </a:r>
          </a:p>
        </p:txBody>
      </p:sp>
      <p:sp>
        <p:nvSpPr>
          <p:cNvPr id="16" name="CuadroTexto 15">
            <a:extLst>
              <a:ext uri="{FF2B5EF4-FFF2-40B4-BE49-F238E27FC236}">
                <a16:creationId xmlns:a16="http://schemas.microsoft.com/office/drawing/2014/main" id="{96D0511F-91E6-9640-B6FA-679A6B402133}"/>
              </a:ext>
            </a:extLst>
          </p:cNvPr>
          <p:cNvSpPr txBox="1"/>
          <p:nvPr/>
        </p:nvSpPr>
        <p:spPr>
          <a:xfrm>
            <a:off x="1861277" y="2985849"/>
            <a:ext cx="3422469" cy="246221"/>
          </a:xfrm>
          <a:prstGeom prst="rect">
            <a:avLst/>
          </a:prstGeom>
          <a:solidFill>
            <a:srgbClr val="C00000">
              <a:alpha val="10742"/>
            </a:srgbClr>
          </a:solidFill>
          <a:ln>
            <a:noFill/>
          </a:ln>
        </p:spPr>
        <p:txBody>
          <a:bodyPr wrap="square" rtlCol="0">
            <a:spAutoFit/>
          </a:bodyPr>
          <a:lstStyle/>
          <a:p>
            <a:r>
              <a:rPr lang="es-HN" sz="1000" i="1" dirty="0">
                <a:solidFill>
                  <a:srgbClr val="C00000"/>
                </a:solidFill>
                <a:latin typeface="Century Gothic" panose="020B0502020202020204" pitchFamily="34" charset="0"/>
              </a:rPr>
              <a:t>Las Mañas del 5 | Novelas  | Can todo | El Hilo</a:t>
            </a:r>
          </a:p>
        </p:txBody>
      </p:sp>
      <p:sp>
        <p:nvSpPr>
          <p:cNvPr id="17" name="CuadroTexto 16">
            <a:extLst>
              <a:ext uri="{FF2B5EF4-FFF2-40B4-BE49-F238E27FC236}">
                <a16:creationId xmlns:a16="http://schemas.microsoft.com/office/drawing/2014/main" id="{9DC9D618-82D6-8A40-9C03-0D1E78612FB4}"/>
              </a:ext>
            </a:extLst>
          </p:cNvPr>
          <p:cNvSpPr txBox="1"/>
          <p:nvPr/>
        </p:nvSpPr>
        <p:spPr>
          <a:xfrm>
            <a:off x="3693122" y="3379710"/>
            <a:ext cx="2148345" cy="246221"/>
          </a:xfrm>
          <a:prstGeom prst="rect">
            <a:avLst/>
          </a:prstGeom>
          <a:solidFill>
            <a:srgbClr val="7030A0">
              <a:alpha val="10000"/>
            </a:srgbClr>
          </a:solidFill>
        </p:spPr>
        <p:txBody>
          <a:bodyPr wrap="none" rtlCol="0">
            <a:spAutoFit/>
          </a:bodyPr>
          <a:lstStyle/>
          <a:p>
            <a:r>
              <a:rPr lang="es-HN" sz="1000" i="1" dirty="0">
                <a:solidFill>
                  <a:srgbClr val="7030A0"/>
                </a:solidFill>
                <a:latin typeface="Century Gothic" panose="020B0502020202020204" pitchFamily="34" charset="0"/>
              </a:rPr>
              <a:t>Novelas | Juveniles | Noticiero</a:t>
            </a:r>
          </a:p>
        </p:txBody>
      </p:sp>
      <p:sp>
        <p:nvSpPr>
          <p:cNvPr id="18" name="CuadroTexto 17">
            <a:extLst>
              <a:ext uri="{FF2B5EF4-FFF2-40B4-BE49-F238E27FC236}">
                <a16:creationId xmlns:a16="http://schemas.microsoft.com/office/drawing/2014/main" id="{48AFC392-ED3B-0D43-91F5-5EA831540968}"/>
              </a:ext>
            </a:extLst>
          </p:cNvPr>
          <p:cNvSpPr txBox="1"/>
          <p:nvPr/>
        </p:nvSpPr>
        <p:spPr>
          <a:xfrm>
            <a:off x="6036151" y="3071803"/>
            <a:ext cx="679994" cy="246221"/>
          </a:xfrm>
          <a:prstGeom prst="rect">
            <a:avLst/>
          </a:prstGeom>
          <a:solidFill>
            <a:srgbClr val="7030A0">
              <a:alpha val="10000"/>
            </a:srgbClr>
          </a:solidFill>
          <a:ln>
            <a:noFill/>
          </a:ln>
        </p:spPr>
        <p:txBody>
          <a:bodyPr wrap="none" rtlCol="0">
            <a:spAutoFit/>
          </a:bodyPr>
          <a:lstStyle/>
          <a:p>
            <a:r>
              <a:rPr lang="es-HN" sz="1000" i="1" dirty="0">
                <a:solidFill>
                  <a:srgbClr val="7030A0"/>
                </a:solidFill>
                <a:latin typeface="Century Gothic" panose="020B0502020202020204" pitchFamily="34" charset="0"/>
              </a:rPr>
              <a:t>Novelas</a:t>
            </a:r>
          </a:p>
        </p:txBody>
      </p:sp>
      <p:sp>
        <p:nvSpPr>
          <p:cNvPr id="23" name="CuadroTexto 22">
            <a:extLst>
              <a:ext uri="{FF2B5EF4-FFF2-40B4-BE49-F238E27FC236}">
                <a16:creationId xmlns:a16="http://schemas.microsoft.com/office/drawing/2014/main" id="{BDE18D2A-21A7-B04F-ACD7-2B4485687846}"/>
              </a:ext>
            </a:extLst>
          </p:cNvPr>
          <p:cNvSpPr txBox="1"/>
          <p:nvPr/>
        </p:nvSpPr>
        <p:spPr>
          <a:xfrm>
            <a:off x="6096000" y="3715653"/>
            <a:ext cx="1431438" cy="400110"/>
          </a:xfrm>
          <a:prstGeom prst="rect">
            <a:avLst/>
          </a:prstGeom>
          <a:solidFill>
            <a:schemeClr val="tx1">
              <a:alpha val="10000"/>
            </a:schemeClr>
          </a:solidFill>
        </p:spPr>
        <p:txBody>
          <a:bodyPr wrap="square" rtlCol="0">
            <a:spAutoFit/>
          </a:bodyPr>
          <a:lstStyle/>
          <a:p>
            <a:pPr algn="ctr"/>
            <a:r>
              <a:rPr lang="es-HN" sz="1000" i="1" dirty="0">
                <a:latin typeface="Century Gothic" panose="020B0502020202020204" pitchFamily="34" charset="0"/>
              </a:rPr>
              <a:t>HME| Al Banquillo| F a F</a:t>
            </a:r>
          </a:p>
        </p:txBody>
      </p:sp>
      <p:pic>
        <p:nvPicPr>
          <p:cNvPr id="1026" name="Picture 2" descr="Frente a Frente (TCS) | Logopedia | Fandom">
            <a:extLst>
              <a:ext uri="{FF2B5EF4-FFF2-40B4-BE49-F238E27FC236}">
                <a16:creationId xmlns:a16="http://schemas.microsoft.com/office/drawing/2014/main" id="{612D295E-B150-B841-A435-64D8B8B97A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757" y="1282175"/>
            <a:ext cx="779337" cy="345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lenoticias (Honduras) - Wikipedia, la enciclopedia libre">
            <a:extLst>
              <a:ext uri="{FF2B5EF4-FFF2-40B4-BE49-F238E27FC236}">
                <a16:creationId xmlns:a16="http://schemas.microsoft.com/office/drawing/2014/main" id="{DA100C58-EEEF-E849-B911-3E40640365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9000" y="2310269"/>
            <a:ext cx="508893" cy="3283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NCE NOTICIAS ESTELAR 1/5/2024">
            <a:extLst>
              <a:ext uri="{FF2B5EF4-FFF2-40B4-BE49-F238E27FC236}">
                <a16:creationId xmlns:a16="http://schemas.microsoft.com/office/drawing/2014/main" id="{504158EC-8B1E-9C44-BB15-9AF1FC9987F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969" t="25480" r="17906" b="38235"/>
          <a:stretch/>
        </p:blipFill>
        <p:spPr bwMode="auto">
          <a:xfrm>
            <a:off x="7017003" y="3385129"/>
            <a:ext cx="648726" cy="20981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0CFF7924-3134-D141-A5CB-F620FE292247}"/>
              </a:ext>
            </a:extLst>
          </p:cNvPr>
          <p:cNvPicPr>
            <a:picLocks noChangeAspect="1"/>
          </p:cNvPicPr>
          <p:nvPr/>
        </p:nvPicPr>
        <p:blipFill>
          <a:blip r:embed="rId8"/>
          <a:stretch>
            <a:fillRect/>
          </a:stretch>
        </p:blipFill>
        <p:spPr>
          <a:xfrm>
            <a:off x="891737" y="2638587"/>
            <a:ext cx="922466" cy="470373"/>
          </a:xfrm>
          <a:prstGeom prst="rect">
            <a:avLst/>
          </a:prstGeom>
        </p:spPr>
      </p:pic>
      <p:sp>
        <p:nvSpPr>
          <p:cNvPr id="3" name="Rectángulo 2">
            <a:extLst>
              <a:ext uri="{FF2B5EF4-FFF2-40B4-BE49-F238E27FC236}">
                <a16:creationId xmlns:a16="http://schemas.microsoft.com/office/drawing/2014/main" id="{A23DC9CA-8542-C54D-AE2D-5C3ACC8A9EC3}"/>
              </a:ext>
            </a:extLst>
          </p:cNvPr>
          <p:cNvSpPr/>
          <p:nvPr/>
        </p:nvSpPr>
        <p:spPr>
          <a:xfrm>
            <a:off x="891737" y="1194031"/>
            <a:ext cx="922466" cy="52256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cxnSp>
        <p:nvCxnSpPr>
          <p:cNvPr id="26" name="Conector recto 25">
            <a:extLst>
              <a:ext uri="{FF2B5EF4-FFF2-40B4-BE49-F238E27FC236}">
                <a16:creationId xmlns:a16="http://schemas.microsoft.com/office/drawing/2014/main" id="{DFC6735A-6F75-B749-9F0F-5D2419387FDE}"/>
              </a:ext>
            </a:extLst>
          </p:cNvPr>
          <p:cNvCxnSpPr/>
          <p:nvPr/>
        </p:nvCxnSpPr>
        <p:spPr>
          <a:xfrm>
            <a:off x="302419" y="6549298"/>
            <a:ext cx="1158716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9527E3D3-28AB-EA4F-9D30-9BE539EC1718}"/>
              </a:ext>
            </a:extLst>
          </p:cNvPr>
          <p:cNvSpPr txBox="1"/>
          <p:nvPr/>
        </p:nvSpPr>
        <p:spPr>
          <a:xfrm>
            <a:off x="9567615" y="6549298"/>
            <a:ext cx="2443298" cy="246221"/>
          </a:xfrm>
          <a:prstGeom prst="rect">
            <a:avLst/>
          </a:prstGeom>
          <a:noFill/>
        </p:spPr>
        <p:txBody>
          <a:bodyPr wrap="none" rtlCol="0">
            <a:spAutoFit/>
          </a:bodyPr>
          <a:lstStyle/>
          <a:p>
            <a:r>
              <a:rPr lang="es-HN" sz="1000" dirty="0">
                <a:latin typeface="Arial" panose="020B0604020202020204" pitchFamily="34" charset="0"/>
                <a:cs typeface="Arial" panose="020B0604020202020204" pitchFamily="34" charset="0"/>
              </a:rPr>
              <a:t>Fuente: Publisearch , a noviembre 2024</a:t>
            </a:r>
          </a:p>
        </p:txBody>
      </p:sp>
      <p:pic>
        <p:nvPicPr>
          <p:cNvPr id="29" name="Picture 4">
            <a:extLst>
              <a:ext uri="{FF2B5EF4-FFF2-40B4-BE49-F238E27FC236}">
                <a16:creationId xmlns:a16="http://schemas.microsoft.com/office/drawing/2014/main" id="{85E0188B-3001-284C-9667-EA98CDA3992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9291" t="-16844" r="1" b="-23363"/>
          <a:stretch/>
        </p:blipFill>
        <p:spPr>
          <a:xfrm>
            <a:off x="145821" y="6068607"/>
            <a:ext cx="1198202" cy="581078"/>
          </a:xfrm>
          <a:prstGeom prst="ellipse">
            <a:avLst/>
          </a:prstGeom>
          <a:solidFill>
            <a:schemeClr val="bg1"/>
          </a:solidFill>
        </p:spPr>
      </p:pic>
      <p:cxnSp>
        <p:nvCxnSpPr>
          <p:cNvPr id="30" name="Conector recto 29">
            <a:extLst>
              <a:ext uri="{FF2B5EF4-FFF2-40B4-BE49-F238E27FC236}">
                <a16:creationId xmlns:a16="http://schemas.microsoft.com/office/drawing/2014/main" id="{26291EAB-3EF2-E64A-95F1-8597F93009E2}"/>
              </a:ext>
            </a:extLst>
          </p:cNvPr>
          <p:cNvCxnSpPr/>
          <p:nvPr/>
        </p:nvCxnSpPr>
        <p:spPr>
          <a:xfrm>
            <a:off x="276163" y="600766"/>
            <a:ext cx="11587162"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C41A764C-CBF8-9147-BD34-B510178BD9EE}"/>
              </a:ext>
            </a:extLst>
          </p:cNvPr>
          <p:cNvSpPr txBox="1"/>
          <p:nvPr/>
        </p:nvSpPr>
        <p:spPr>
          <a:xfrm>
            <a:off x="3971903" y="3753741"/>
            <a:ext cx="1431438" cy="400110"/>
          </a:xfrm>
          <a:prstGeom prst="rect">
            <a:avLst/>
          </a:prstGeom>
          <a:solidFill>
            <a:schemeClr val="tx1">
              <a:alpha val="10000"/>
            </a:schemeClr>
          </a:solidFill>
        </p:spPr>
        <p:txBody>
          <a:bodyPr wrap="square" rtlCol="0">
            <a:spAutoFit/>
          </a:bodyPr>
          <a:lstStyle/>
          <a:p>
            <a:pPr algn="ctr"/>
            <a:r>
              <a:rPr lang="es-HN" sz="1000" i="1" dirty="0">
                <a:latin typeface="Century Gothic" panose="020B0502020202020204" pitchFamily="34" charset="0"/>
              </a:rPr>
              <a:t>La tarde | Dueñas del balón</a:t>
            </a:r>
          </a:p>
        </p:txBody>
      </p:sp>
    </p:spTree>
    <p:extLst>
      <p:ext uri="{BB962C8B-B14F-4D97-AF65-F5344CB8AC3E}">
        <p14:creationId xmlns:p14="http://schemas.microsoft.com/office/powerpoint/2010/main" val="152584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a:extLst>
              <a:ext uri="{FF2B5EF4-FFF2-40B4-BE49-F238E27FC236}">
                <a16:creationId xmlns:a16="http://schemas.microsoft.com/office/drawing/2014/main" id="{2641233A-808E-8F44-9FC4-2BA59DA14363}"/>
              </a:ext>
            </a:extLst>
          </p:cNvPr>
          <p:cNvSpPr/>
          <p:nvPr/>
        </p:nvSpPr>
        <p:spPr>
          <a:xfrm>
            <a:off x="8075362" y="2395873"/>
            <a:ext cx="3516392" cy="326543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err="1">
                <a:solidFill>
                  <a:srgbClr val="011627"/>
                </a:solidFill>
                <a:latin typeface="Century Gothic" panose="020B0502020202020204" pitchFamily="34" charset="0"/>
              </a:rPr>
              <a:t>Compra</a:t>
            </a:r>
            <a:r>
              <a:rPr lang="en-GB" sz="1000" dirty="0">
                <a:solidFill>
                  <a:srgbClr val="011627"/>
                </a:solidFill>
                <a:latin typeface="Century Gothic" panose="020B0502020202020204" pitchFamily="34" charset="0"/>
              </a:rPr>
              <a:t> </a:t>
            </a:r>
            <a:r>
              <a:rPr lang="en-GB" sz="1000" dirty="0" err="1">
                <a:solidFill>
                  <a:srgbClr val="011627"/>
                </a:solidFill>
                <a:latin typeface="Century Gothic" panose="020B0502020202020204" pitchFamily="34" charset="0"/>
              </a:rPr>
              <a:t>directa</a:t>
            </a:r>
            <a:r>
              <a:rPr lang="en-GB" sz="1000" dirty="0">
                <a:solidFill>
                  <a:srgbClr val="011627"/>
                </a:solidFill>
                <a:latin typeface="Century Gothic" panose="020B0502020202020204" pitchFamily="34" charset="0"/>
              </a:rPr>
              <a:t> con los </a:t>
            </a:r>
            <a:r>
              <a:rPr lang="en-GB" sz="1000" dirty="0" err="1">
                <a:solidFill>
                  <a:srgbClr val="011627"/>
                </a:solidFill>
                <a:latin typeface="Century Gothic" panose="020B0502020202020204" pitchFamily="34" charset="0"/>
              </a:rPr>
              <a:t>canales</a:t>
            </a:r>
            <a:r>
              <a:rPr lang="en-GB" sz="1000" dirty="0">
                <a:solidFill>
                  <a:srgbClr val="011627"/>
                </a:solidFill>
                <a:latin typeface="Century Gothic" panose="020B0502020202020204" pitchFamily="34" charset="0"/>
              </a:rPr>
              <a:t> </a:t>
            </a:r>
            <a:r>
              <a:rPr lang="en-GB" sz="1000" dirty="0" err="1">
                <a:solidFill>
                  <a:srgbClr val="011627"/>
                </a:solidFill>
                <a:latin typeface="Century Gothic" panose="020B0502020202020204" pitchFamily="34" charset="0"/>
              </a:rPr>
              <a:t>internacionales</a:t>
            </a:r>
            <a:r>
              <a:rPr lang="en-GB" sz="1000" dirty="0">
                <a:solidFill>
                  <a:srgbClr val="011627"/>
                </a:solidFill>
                <a:latin typeface="Century Gothic" panose="020B0502020202020204" pitchFamily="34" charset="0"/>
              </a:rPr>
              <a:t> que </a:t>
            </a:r>
            <a:r>
              <a:rPr lang="en-GB" sz="1000" dirty="0" err="1">
                <a:solidFill>
                  <a:srgbClr val="011627"/>
                </a:solidFill>
                <a:latin typeface="Century Gothic" panose="020B0502020202020204" pitchFamily="34" charset="0"/>
              </a:rPr>
              <a:t>tienen</a:t>
            </a:r>
            <a:r>
              <a:rPr lang="en-GB" sz="1000" dirty="0">
                <a:solidFill>
                  <a:srgbClr val="011627"/>
                </a:solidFill>
                <a:latin typeface="Century Gothic" panose="020B0502020202020204" pitchFamily="34" charset="0"/>
              </a:rPr>
              <a:t> </a:t>
            </a:r>
            <a:r>
              <a:rPr lang="en-GB" sz="1000" dirty="0" err="1">
                <a:solidFill>
                  <a:srgbClr val="011627"/>
                </a:solidFill>
                <a:latin typeface="Century Gothic" panose="020B0502020202020204" pitchFamily="34" charset="0"/>
              </a:rPr>
              <a:t>representación</a:t>
            </a:r>
            <a:r>
              <a:rPr lang="en-GB" sz="1000" dirty="0">
                <a:solidFill>
                  <a:srgbClr val="011627"/>
                </a:solidFill>
                <a:latin typeface="Century Gothic" panose="020B0502020202020204" pitchFamily="34" charset="0"/>
              </a:rPr>
              <a:t>  </a:t>
            </a:r>
            <a:r>
              <a:rPr lang="en-GB" sz="1000" dirty="0" err="1">
                <a:solidFill>
                  <a:srgbClr val="011627"/>
                </a:solidFill>
                <a:latin typeface="Century Gothic" panose="020B0502020202020204" pitchFamily="34" charset="0"/>
              </a:rPr>
              <a:t>en</a:t>
            </a:r>
            <a:r>
              <a:rPr lang="en-GB" sz="1000" dirty="0">
                <a:solidFill>
                  <a:srgbClr val="011627"/>
                </a:solidFill>
                <a:latin typeface="Century Gothic" panose="020B0502020202020204" pitchFamily="34" charset="0"/>
              </a:rPr>
              <a:t> Honduras y </a:t>
            </a:r>
            <a:r>
              <a:rPr lang="en-GB" sz="1000" dirty="0" err="1">
                <a:solidFill>
                  <a:srgbClr val="011627"/>
                </a:solidFill>
                <a:latin typeface="Century Gothic" panose="020B0502020202020204" pitchFamily="34" charset="0"/>
              </a:rPr>
              <a:t>en</a:t>
            </a:r>
            <a:r>
              <a:rPr lang="en-GB" sz="1000" dirty="0">
                <a:solidFill>
                  <a:srgbClr val="011627"/>
                </a:solidFill>
                <a:latin typeface="Century Gothic" panose="020B0502020202020204" pitchFamily="34" charset="0"/>
              </a:rPr>
              <a:t> </a:t>
            </a:r>
            <a:r>
              <a:rPr lang="en-GB" sz="1000" dirty="0" err="1">
                <a:solidFill>
                  <a:srgbClr val="011627"/>
                </a:solidFill>
                <a:latin typeface="Century Gothic" panose="020B0502020202020204" pitchFamily="34" charset="0"/>
              </a:rPr>
              <a:t>otros</a:t>
            </a:r>
            <a:r>
              <a:rPr lang="en-GB" sz="1000" dirty="0">
                <a:solidFill>
                  <a:srgbClr val="011627"/>
                </a:solidFill>
                <a:latin typeface="Century Gothic" panose="020B0502020202020204" pitchFamily="34" charset="0"/>
              </a:rPr>
              <a:t> </a:t>
            </a:r>
            <a:r>
              <a:rPr lang="en-GB" sz="1000" dirty="0" err="1">
                <a:solidFill>
                  <a:srgbClr val="011627"/>
                </a:solidFill>
                <a:latin typeface="Century Gothic" panose="020B0502020202020204" pitchFamily="34" charset="0"/>
              </a:rPr>
              <a:t>paises</a:t>
            </a:r>
            <a:r>
              <a:rPr lang="en-GB" sz="1000" dirty="0">
                <a:solidFill>
                  <a:srgbClr val="011627"/>
                </a:solidFill>
                <a:latin typeface="Century Gothic" panose="020B0502020202020204" pitchFamily="34" charset="0"/>
              </a:rPr>
              <a:t> de CA</a:t>
            </a: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dirty="0">
              <a:solidFill>
                <a:srgbClr val="011627"/>
              </a:solidFill>
              <a:latin typeface="Century Gothic" panose="020B0502020202020204" pitchFamily="34" charset="0"/>
            </a:endParaRPr>
          </a:p>
          <a:p>
            <a:pPr marL="628650" lvl="1" indent="-171450" defTabSz="1828800">
              <a:buClr>
                <a:srgbClr val="FF0000"/>
              </a:buClr>
              <a:buFont typeface="Wingdings" pitchFamily="2" charset="2"/>
              <a:buChar char="v"/>
              <a:defRPr/>
            </a:pPr>
            <a:r>
              <a:rPr lang="en-GB" sz="1100" b="1" dirty="0" err="1">
                <a:solidFill>
                  <a:srgbClr val="011627"/>
                </a:solidFill>
                <a:latin typeface="Century Gothic" panose="020B0502020202020204" pitchFamily="34" charset="0"/>
              </a:rPr>
              <a:t>Rola</a:t>
            </a:r>
            <a:r>
              <a:rPr lang="en-GB" sz="1100" b="1" dirty="0">
                <a:solidFill>
                  <a:srgbClr val="011627"/>
                </a:solidFill>
                <a:latin typeface="Century Gothic" panose="020B0502020202020204" pitchFamily="34" charset="0"/>
              </a:rPr>
              <a:t> : </a:t>
            </a:r>
          </a:p>
          <a:p>
            <a:pPr marL="628650" lvl="1" indent="-171450" defTabSz="1828800">
              <a:buClr>
                <a:srgbClr val="FF0000"/>
              </a:buClr>
              <a:buFont typeface="Wingdings" pitchFamily="2" charset="2"/>
              <a:buChar char="v"/>
              <a:defRPr/>
            </a:pPr>
            <a:endParaRPr lang="en-GB" sz="1100" dirty="0">
              <a:solidFill>
                <a:srgbClr val="011627"/>
              </a:solidFill>
              <a:latin typeface="Century Gothic" panose="020B0502020202020204" pitchFamily="34" charset="0"/>
            </a:endParaRPr>
          </a:p>
          <a:p>
            <a:pPr marL="628650" lvl="1" indent="-171450" defTabSz="1828800">
              <a:buClr>
                <a:srgbClr val="FF0000"/>
              </a:buClr>
              <a:buFont typeface="Wingdings" pitchFamily="2" charset="2"/>
              <a:buChar char="v"/>
              <a:defRPr/>
            </a:pPr>
            <a:endParaRPr lang="en-GB" sz="1100" dirty="0">
              <a:solidFill>
                <a:srgbClr val="011627"/>
              </a:solidFill>
              <a:latin typeface="Century Gothic" panose="020B0502020202020204" pitchFamily="34" charset="0"/>
            </a:endParaRPr>
          </a:p>
          <a:p>
            <a:pPr lvl="1" defTabSz="1828800">
              <a:defRPr/>
            </a:pPr>
            <a:endParaRPr lang="en-GB" sz="1100" dirty="0">
              <a:solidFill>
                <a:srgbClr val="011627"/>
              </a:solidFill>
              <a:latin typeface="Century Gothic" panose="020B0502020202020204" pitchFamily="34" charset="0"/>
            </a:endParaRPr>
          </a:p>
          <a:p>
            <a:pPr lvl="1" defTabSz="1828800">
              <a:buClr>
                <a:srgbClr val="C00000"/>
              </a:buClr>
              <a:defRPr/>
            </a:pPr>
            <a:endParaRPr lang="en-GB" sz="1100" dirty="0">
              <a:solidFill>
                <a:srgbClr val="C00000"/>
              </a:solidFill>
              <a:latin typeface="Century Gothic" panose="020B0502020202020204" pitchFamily="34" charset="0"/>
            </a:endParaRPr>
          </a:p>
          <a:p>
            <a:pPr marL="628650" lvl="1" indent="-171450" defTabSz="1828800">
              <a:buClr>
                <a:srgbClr val="C00000"/>
              </a:buClr>
              <a:buFont typeface="Wingdings" pitchFamily="2" charset="2"/>
              <a:buChar char="v"/>
              <a:defRPr/>
            </a:pPr>
            <a:r>
              <a:rPr lang="es-HN" sz="1100" b="1" dirty="0">
                <a:solidFill>
                  <a:schemeClr val="tx1"/>
                </a:solidFill>
                <a:latin typeface="Century Gothic" panose="020B0502020202020204" pitchFamily="34" charset="0"/>
              </a:rPr>
              <a:t>Advertising Sales - Central America:</a:t>
            </a:r>
          </a:p>
          <a:p>
            <a:pPr lvl="1" defTabSz="1828800">
              <a:buClr>
                <a:srgbClr val="C00000"/>
              </a:buClr>
              <a:defRPr/>
            </a:pPr>
            <a:endParaRPr lang="es-HN" sz="1100" dirty="0">
              <a:solidFill>
                <a:schemeClr val="tx1"/>
              </a:solidFill>
              <a:latin typeface="Century Gothic" panose="020B0502020202020204" pitchFamily="34" charset="0"/>
            </a:endParaRPr>
          </a:p>
          <a:p>
            <a:pPr lvl="1" defTabSz="1828800">
              <a:buClr>
                <a:srgbClr val="C00000"/>
              </a:buClr>
              <a:defRPr/>
            </a:pPr>
            <a:endParaRPr lang="es-HN" sz="1100" dirty="0">
              <a:solidFill>
                <a:schemeClr val="tx1"/>
              </a:solidFill>
              <a:latin typeface="Century Gothic" panose="020B0502020202020204" pitchFamily="34" charset="0"/>
            </a:endParaRPr>
          </a:p>
          <a:p>
            <a:pPr marL="628650" lvl="1" indent="-171450" defTabSz="1828800">
              <a:buClr>
                <a:srgbClr val="C00000"/>
              </a:buClr>
              <a:buFont typeface="Wingdings" pitchFamily="2" charset="2"/>
              <a:buChar char="v"/>
              <a:defRPr/>
            </a:pPr>
            <a:endParaRPr lang="es-HN" sz="1100" dirty="0">
              <a:solidFill>
                <a:schemeClr val="tx1"/>
              </a:solidFill>
              <a:latin typeface="Century Gothic" panose="020B0502020202020204" pitchFamily="34" charset="0"/>
            </a:endParaRPr>
          </a:p>
          <a:p>
            <a:pPr marL="628650" lvl="1" indent="-171450" defTabSz="1828800">
              <a:buClr>
                <a:srgbClr val="C00000"/>
              </a:buClr>
              <a:buFont typeface="Wingdings" pitchFamily="2" charset="2"/>
              <a:buChar char="v"/>
              <a:defRPr/>
            </a:pPr>
            <a:r>
              <a:rPr lang="es-HN" sz="1100" b="1" dirty="0">
                <a:solidFill>
                  <a:schemeClr val="tx1"/>
                </a:solidFill>
                <a:latin typeface="Century Gothic" panose="020B0502020202020204" pitchFamily="34" charset="0"/>
              </a:rPr>
              <a:t>Televisa-Univisión</a:t>
            </a:r>
          </a:p>
          <a:p>
            <a:pPr marL="628650" lvl="1" indent="-171450" defTabSz="1828800">
              <a:buClr>
                <a:srgbClr val="C00000"/>
              </a:buClr>
              <a:buFont typeface="Wingdings" pitchFamily="2" charset="2"/>
              <a:buChar char="v"/>
              <a:defRPr/>
            </a:pPr>
            <a:endParaRPr lang="es-HN" sz="1100" b="1" dirty="0">
              <a:solidFill>
                <a:schemeClr val="tx1"/>
              </a:solidFill>
              <a:latin typeface="Century Gothic" panose="020B0502020202020204" pitchFamily="34" charset="0"/>
            </a:endParaRPr>
          </a:p>
          <a:p>
            <a:pPr marL="628650" lvl="1" indent="-171450" defTabSz="1828800">
              <a:buClr>
                <a:srgbClr val="C00000"/>
              </a:buClr>
              <a:buFont typeface="Wingdings" pitchFamily="2" charset="2"/>
              <a:buChar char="v"/>
              <a:defRPr/>
            </a:pPr>
            <a:endParaRPr lang="es-HN" sz="1100" b="1" dirty="0">
              <a:solidFill>
                <a:schemeClr val="tx1"/>
              </a:solidFill>
              <a:latin typeface="Century Gothic" panose="020B0502020202020204" pitchFamily="34" charset="0"/>
            </a:endParaRPr>
          </a:p>
          <a:p>
            <a:pPr marL="628650" lvl="1" indent="-171450" defTabSz="1828800">
              <a:buClr>
                <a:srgbClr val="C00000"/>
              </a:buClr>
              <a:buFont typeface="Wingdings" pitchFamily="2" charset="2"/>
              <a:buChar char="v"/>
              <a:defRPr/>
            </a:pPr>
            <a:endParaRPr lang="es-HN" sz="1100" b="1" dirty="0">
              <a:solidFill>
                <a:schemeClr val="tx1"/>
              </a:solidFill>
              <a:latin typeface="Century Gothic" panose="020B0502020202020204" pitchFamily="34" charset="0"/>
            </a:endParaRPr>
          </a:p>
          <a:p>
            <a:pPr lvl="1" defTabSz="1828800">
              <a:buClr>
                <a:srgbClr val="C00000"/>
              </a:buClr>
              <a:defRPr/>
            </a:pPr>
            <a:endParaRPr lang="es-HN" sz="1100" b="1" dirty="0">
              <a:solidFill>
                <a:schemeClr val="tx1"/>
              </a:solidFill>
              <a:latin typeface="Century Gothic" panose="020B0502020202020204" pitchFamily="34" charset="0"/>
            </a:endParaRPr>
          </a:p>
          <a:p>
            <a:pPr marL="628650" lvl="1" indent="-171450" defTabSz="1828800">
              <a:buClr>
                <a:srgbClr val="C00000"/>
              </a:buClr>
              <a:buFont typeface="Wingdings" pitchFamily="2" charset="2"/>
              <a:buChar char="v"/>
              <a:defRPr/>
            </a:pPr>
            <a:endParaRPr lang="en-GB" sz="1100" b="1" dirty="0">
              <a:solidFill>
                <a:schemeClr val="tx1"/>
              </a:solidFill>
              <a:latin typeface="Century Gothic" panose="020B0502020202020204" pitchFamily="34" charset="0"/>
            </a:endParaRPr>
          </a:p>
        </p:txBody>
      </p:sp>
      <p:sp>
        <p:nvSpPr>
          <p:cNvPr id="4" name="CuadroTexto 3">
            <a:extLst>
              <a:ext uri="{FF2B5EF4-FFF2-40B4-BE49-F238E27FC236}">
                <a16:creationId xmlns:a16="http://schemas.microsoft.com/office/drawing/2014/main" id="{CC3EA0F1-C398-844E-A6C0-769AA589C2C5}"/>
              </a:ext>
            </a:extLst>
          </p:cNvPr>
          <p:cNvSpPr txBox="1"/>
          <p:nvPr/>
        </p:nvSpPr>
        <p:spPr>
          <a:xfrm>
            <a:off x="242885" y="208315"/>
            <a:ext cx="3821880" cy="430887"/>
          </a:xfrm>
          <a:prstGeom prst="rect">
            <a:avLst/>
          </a:prstGeom>
          <a:noFill/>
        </p:spPr>
        <p:txBody>
          <a:bodyPr wrap="none" rtlCol="0">
            <a:spAutoFit/>
          </a:bodyPr>
          <a:lstStyle/>
          <a:p>
            <a:r>
              <a:rPr lang="es-HN" sz="2200" b="1" dirty="0">
                <a:solidFill>
                  <a:schemeClr val="accent1"/>
                </a:solidFill>
                <a:latin typeface="Century Gothic" panose="020B0502020202020204" pitchFamily="34" charset="0"/>
              </a:rPr>
              <a:t>Share</a:t>
            </a:r>
            <a:r>
              <a:rPr lang="es-HN" sz="2200" b="1" dirty="0">
                <a:solidFill>
                  <a:schemeClr val="tx1">
                    <a:lumMod val="50000"/>
                    <a:lumOff val="50000"/>
                  </a:schemeClr>
                </a:solidFill>
                <a:latin typeface="Century Gothic" panose="020B0502020202020204" pitchFamily="34" charset="0"/>
              </a:rPr>
              <a:t> de audiencia Cable</a:t>
            </a:r>
          </a:p>
        </p:txBody>
      </p:sp>
      <p:sp>
        <p:nvSpPr>
          <p:cNvPr id="7" name="CuadroTexto 6">
            <a:extLst>
              <a:ext uri="{FF2B5EF4-FFF2-40B4-BE49-F238E27FC236}">
                <a16:creationId xmlns:a16="http://schemas.microsoft.com/office/drawing/2014/main" id="{CAE02C87-220F-094A-B008-0897D4CAE635}"/>
              </a:ext>
            </a:extLst>
          </p:cNvPr>
          <p:cNvSpPr txBox="1"/>
          <p:nvPr/>
        </p:nvSpPr>
        <p:spPr>
          <a:xfrm>
            <a:off x="8136407" y="592117"/>
            <a:ext cx="3236696" cy="307777"/>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err="1">
                <a:ln>
                  <a:noFill/>
                </a:ln>
                <a:solidFill>
                  <a:srgbClr val="011627"/>
                </a:solidFill>
                <a:effectLst/>
                <a:uLnTx/>
                <a:uFillTx/>
                <a:latin typeface="Century Gothic" panose="020F0302020204030204"/>
              </a:rPr>
              <a:t>Datos</a:t>
            </a:r>
            <a:r>
              <a:rPr kumimoji="0" lang="en-US" sz="1400" b="1" u="none" strike="noStrike" kern="1200" cap="none" spc="0" normalizeH="0" baseline="0" noProof="0" dirty="0">
                <a:ln>
                  <a:noFill/>
                </a:ln>
                <a:solidFill>
                  <a:srgbClr val="011627"/>
                </a:solidFill>
                <a:effectLst/>
                <a:uLnTx/>
                <a:uFillTx/>
                <a:latin typeface="Century Gothic" panose="020F0302020204030204"/>
              </a:rPr>
              <a:t> </a:t>
            </a:r>
            <a:r>
              <a:rPr kumimoji="0" lang="en-US" sz="1400" b="1" u="none" strike="noStrike" kern="1200" cap="none" spc="0" normalizeH="0" baseline="0" noProof="0" dirty="0" err="1">
                <a:ln>
                  <a:noFill/>
                </a:ln>
                <a:solidFill>
                  <a:srgbClr val="011627"/>
                </a:solidFill>
                <a:effectLst/>
                <a:uLnTx/>
                <a:uFillTx/>
                <a:latin typeface="Century Gothic" panose="020F0302020204030204"/>
              </a:rPr>
              <a:t>relevantes</a:t>
            </a:r>
            <a:r>
              <a:rPr kumimoji="0" lang="en-US" sz="1400" b="1" u="none" strike="noStrike" kern="1200" cap="none" spc="0" normalizeH="0" baseline="0" noProof="0" dirty="0">
                <a:ln>
                  <a:noFill/>
                </a:ln>
                <a:solidFill>
                  <a:srgbClr val="011627"/>
                </a:solidFill>
                <a:effectLst/>
                <a:uLnTx/>
                <a:uFillTx/>
                <a:latin typeface="Century Gothic" panose="020F0302020204030204"/>
              </a:rPr>
              <a:t>:</a:t>
            </a:r>
          </a:p>
        </p:txBody>
      </p:sp>
      <p:grpSp>
        <p:nvGrpSpPr>
          <p:cNvPr id="8" name="Grupo 7">
            <a:extLst>
              <a:ext uri="{FF2B5EF4-FFF2-40B4-BE49-F238E27FC236}">
                <a16:creationId xmlns:a16="http://schemas.microsoft.com/office/drawing/2014/main" id="{181F090E-C756-F24D-AA50-B5AAEC58E2AB}"/>
              </a:ext>
            </a:extLst>
          </p:cNvPr>
          <p:cNvGrpSpPr/>
          <p:nvPr/>
        </p:nvGrpSpPr>
        <p:grpSpPr>
          <a:xfrm>
            <a:off x="276163" y="4467414"/>
            <a:ext cx="4698053" cy="4928375"/>
            <a:chOff x="7293037" y="2214505"/>
            <a:chExt cx="4146227" cy="3019474"/>
          </a:xfrm>
          <a:noFill/>
        </p:grpSpPr>
        <p:sp>
          <p:nvSpPr>
            <p:cNvPr id="9" name="Rectángulo 8">
              <a:extLst>
                <a:ext uri="{FF2B5EF4-FFF2-40B4-BE49-F238E27FC236}">
                  <a16:creationId xmlns:a16="http://schemas.microsoft.com/office/drawing/2014/main" id="{D2AF4079-C427-8A43-985C-A8D3A7B24112}"/>
                </a:ext>
              </a:extLst>
            </p:cNvPr>
            <p:cNvSpPr/>
            <p:nvPr/>
          </p:nvSpPr>
          <p:spPr>
            <a:xfrm>
              <a:off x="8235198" y="3348242"/>
              <a:ext cx="3103362" cy="882430"/>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noProof="0" dirty="0">
                <a:ln>
                  <a:noFill/>
                </a:ln>
                <a:solidFill>
                  <a:srgbClr val="011627"/>
                </a:solidFill>
                <a:effectLst/>
                <a:uLnTx/>
                <a:uFillTx/>
                <a:latin typeface="Helvetica" pitchFamily="2" charset="0"/>
              </a:endParaRPr>
            </a:p>
          </p:txBody>
        </p:sp>
        <p:sp>
          <p:nvSpPr>
            <p:cNvPr id="10" name="Rectángulo 9">
              <a:extLst>
                <a:ext uri="{FF2B5EF4-FFF2-40B4-BE49-F238E27FC236}">
                  <a16:creationId xmlns:a16="http://schemas.microsoft.com/office/drawing/2014/main" id="{DF0F93D3-B15F-A048-B6EE-06734DF3E117}"/>
                </a:ext>
              </a:extLst>
            </p:cNvPr>
            <p:cNvSpPr/>
            <p:nvPr/>
          </p:nvSpPr>
          <p:spPr>
            <a:xfrm>
              <a:off x="8152264" y="4351550"/>
              <a:ext cx="3287000" cy="882429"/>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u="none" strike="noStrike" kern="1200" cap="none" spc="0" normalizeH="0" baseline="0" noProof="0" dirty="0">
                <a:ln>
                  <a:noFill/>
                </a:ln>
                <a:solidFill>
                  <a:srgbClr val="011627"/>
                </a:solidFill>
                <a:effectLst/>
                <a:uLnTx/>
                <a:uFillTx/>
                <a:latin typeface="Helvetica" pitchFamily="2" charset="0"/>
              </a:endParaRPr>
            </a:p>
          </p:txBody>
        </p:sp>
        <p:sp>
          <p:nvSpPr>
            <p:cNvPr id="11" name="Rectángulo 10">
              <a:extLst>
                <a:ext uri="{FF2B5EF4-FFF2-40B4-BE49-F238E27FC236}">
                  <a16:creationId xmlns:a16="http://schemas.microsoft.com/office/drawing/2014/main" id="{EC37BAC0-4F08-5A4F-BED3-FC2FCBF182EE}"/>
                </a:ext>
              </a:extLst>
            </p:cNvPr>
            <p:cNvSpPr/>
            <p:nvPr/>
          </p:nvSpPr>
          <p:spPr>
            <a:xfrm>
              <a:off x="7293037" y="2214505"/>
              <a:ext cx="3619316" cy="1090427"/>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828800">
                <a:defRPr/>
              </a:pPr>
              <a:r>
                <a:rPr lang="es-HN" sz="1000" b="1" dirty="0">
                  <a:solidFill>
                    <a:schemeClr val="tx1"/>
                  </a:solidFill>
                  <a:latin typeface="Century Gothic" panose="020B0502020202020204" pitchFamily="34" charset="0"/>
                </a:rPr>
                <a:t>El 82% </a:t>
              </a:r>
              <a:r>
                <a:rPr lang="es-HN" sz="1000" dirty="0">
                  <a:solidFill>
                    <a:schemeClr val="tx1"/>
                  </a:solidFill>
                  <a:latin typeface="Century Gothic" panose="020B0502020202020204" pitchFamily="34" charset="0"/>
                </a:rPr>
                <a:t>de la población cuenta con servicio de cable.</a:t>
              </a:r>
              <a:endParaRPr lang="en-GB" sz="1000" dirty="0">
                <a:solidFill>
                  <a:schemeClr val="tx1"/>
                </a:solidFill>
                <a:latin typeface="Century Gothic" panose="020B0502020202020204" pitchFamily="34" charset="0"/>
              </a:endParaRPr>
            </a:p>
            <a:p>
              <a:pPr lvl="0" defTabSz="1828800">
                <a:defRPr/>
              </a:pPr>
              <a:r>
                <a:rPr lang="es-HN" sz="1000" b="1" dirty="0">
                  <a:solidFill>
                    <a:schemeClr val="tx1"/>
                  </a:solidFill>
                  <a:latin typeface="Century Gothic" panose="020B0502020202020204" pitchFamily="34" charset="0"/>
                </a:rPr>
                <a:t>Tigo y Claro </a:t>
              </a:r>
              <a:r>
                <a:rPr lang="es-HN" sz="1000" dirty="0">
                  <a:solidFill>
                    <a:schemeClr val="tx1"/>
                  </a:solidFill>
                  <a:latin typeface="Century Gothic" panose="020B0502020202020204" pitchFamily="34" charset="0"/>
                </a:rPr>
                <a:t>son dos de los principales proveedores de televisión por cable y satelital en Honduras, ambos con una fuerte presencia en el mercado de telecomunicaciones y un enfoque creciente en paquetes integrados (telefonía, internet y televisión). Ambos han hecho grandes inversiones para mejorar sus servicios y ampliar su cobertura</a:t>
              </a:r>
              <a:endParaRPr lang="en-GB" sz="1000" dirty="0">
                <a:solidFill>
                  <a:schemeClr val="tx1"/>
                </a:solidFill>
                <a:latin typeface="Century Gothic" panose="020B0502020202020204" pitchFamily="34" charset="0"/>
              </a:endParaRPr>
            </a:p>
          </p:txBody>
        </p:sp>
      </p:grpSp>
      <p:sp>
        <p:nvSpPr>
          <p:cNvPr id="15" name="Rectángulo 14">
            <a:extLst>
              <a:ext uri="{FF2B5EF4-FFF2-40B4-BE49-F238E27FC236}">
                <a16:creationId xmlns:a16="http://schemas.microsoft.com/office/drawing/2014/main" id="{44A65D90-3FFE-464B-AAF1-9462E2798180}"/>
              </a:ext>
            </a:extLst>
          </p:cNvPr>
          <p:cNvSpPr/>
          <p:nvPr/>
        </p:nvSpPr>
        <p:spPr>
          <a:xfrm>
            <a:off x="8241346" y="3101759"/>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11627"/>
                </a:solidFill>
                <a:effectLst/>
                <a:uLnTx/>
                <a:uFillTx/>
                <a:latin typeface="Century Gothic" panose="020F0302020204030204"/>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8" name="Rectángulo 17">
            <a:extLst>
              <a:ext uri="{FF2B5EF4-FFF2-40B4-BE49-F238E27FC236}">
                <a16:creationId xmlns:a16="http://schemas.microsoft.com/office/drawing/2014/main" id="{C22B4D07-146D-044D-B3DD-AD14AB281B68}"/>
              </a:ext>
            </a:extLst>
          </p:cNvPr>
          <p:cNvSpPr/>
          <p:nvPr/>
        </p:nvSpPr>
        <p:spPr>
          <a:xfrm>
            <a:off x="8255061" y="3143147"/>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3" name="CuadroTexto 2">
            <a:extLst>
              <a:ext uri="{FF2B5EF4-FFF2-40B4-BE49-F238E27FC236}">
                <a16:creationId xmlns:a16="http://schemas.microsoft.com/office/drawing/2014/main" id="{F24D2F20-6EA5-284F-8990-C06FA8138926}"/>
              </a:ext>
            </a:extLst>
          </p:cNvPr>
          <p:cNvSpPr txBox="1"/>
          <p:nvPr/>
        </p:nvSpPr>
        <p:spPr>
          <a:xfrm>
            <a:off x="6333231" y="1965199"/>
            <a:ext cx="1107996" cy="246221"/>
          </a:xfrm>
          <a:prstGeom prst="rect">
            <a:avLst/>
          </a:prstGeom>
          <a:noFill/>
        </p:spPr>
        <p:txBody>
          <a:bodyPr wrap="none" rtlCol="0">
            <a:spAutoFit/>
          </a:bodyPr>
          <a:lstStyle/>
          <a:p>
            <a:r>
              <a:rPr lang="es-HN" sz="1000" dirty="0">
                <a:solidFill>
                  <a:schemeClr val="bg1"/>
                </a:solidFill>
                <a:latin typeface="Helvetica Light" panose="020B0403020202020204" pitchFamily="34" charset="0"/>
              </a:rPr>
              <a:t>C5,C3,C7,Mega</a:t>
            </a:r>
          </a:p>
        </p:txBody>
      </p:sp>
      <p:sp>
        <p:nvSpPr>
          <p:cNvPr id="19" name="Rectángulo 18">
            <a:extLst>
              <a:ext uri="{FF2B5EF4-FFF2-40B4-BE49-F238E27FC236}">
                <a16:creationId xmlns:a16="http://schemas.microsoft.com/office/drawing/2014/main" id="{BF6AD929-C4EA-C54D-A641-CA971051124A}"/>
              </a:ext>
            </a:extLst>
          </p:cNvPr>
          <p:cNvSpPr/>
          <p:nvPr/>
        </p:nvSpPr>
        <p:spPr>
          <a:xfrm>
            <a:off x="8161088" y="2665440"/>
            <a:ext cx="4030912" cy="165140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011627"/>
              </a:solidFill>
              <a:latin typeface="Century Gothic" panose="020F0302020204030204"/>
            </a:endParaRPr>
          </a:p>
        </p:txBody>
      </p:sp>
      <p:graphicFrame>
        <p:nvGraphicFramePr>
          <p:cNvPr id="20" name="Chart 1">
            <a:extLst>
              <a:ext uri="{FF2B5EF4-FFF2-40B4-BE49-F238E27FC236}">
                <a16:creationId xmlns:a16="http://schemas.microsoft.com/office/drawing/2014/main" id="{4BED8676-E023-054F-B69D-883E5F62E53F}"/>
              </a:ext>
            </a:extLst>
          </p:cNvPr>
          <p:cNvGraphicFramePr/>
          <p:nvPr>
            <p:extLst>
              <p:ext uri="{D42A27DB-BD31-4B8C-83A1-F6EECF244321}">
                <p14:modId xmlns:p14="http://schemas.microsoft.com/office/powerpoint/2010/main" val="2546462888"/>
              </p:ext>
            </p:extLst>
          </p:nvPr>
        </p:nvGraphicFramePr>
        <p:xfrm>
          <a:off x="122704" y="828889"/>
          <a:ext cx="3509022" cy="3629293"/>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ángulo 22">
            <a:extLst>
              <a:ext uri="{FF2B5EF4-FFF2-40B4-BE49-F238E27FC236}">
                <a16:creationId xmlns:a16="http://schemas.microsoft.com/office/drawing/2014/main" id="{E8D1FCAF-8EEC-B849-9AAC-493470A76AF5}"/>
              </a:ext>
            </a:extLst>
          </p:cNvPr>
          <p:cNvSpPr/>
          <p:nvPr/>
        </p:nvSpPr>
        <p:spPr>
          <a:xfrm>
            <a:off x="8075827" y="958540"/>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1828800" rtl="0" eaLnBrk="1" fontAlgn="auto" latinLnBrk="0" hangingPunct="1">
              <a:lnSpc>
                <a:spcPct val="100000"/>
              </a:lnSpc>
              <a:spcBef>
                <a:spcPts val="0"/>
              </a:spcBef>
              <a:spcAft>
                <a:spcPts val="0"/>
              </a:spcAft>
              <a:buClr>
                <a:schemeClr val="accent1"/>
              </a:buClr>
              <a:buSzTx/>
              <a:buFont typeface="Wingdings" pitchFamily="2" charset="2"/>
              <a:buChar char="Ø"/>
              <a:tabLst/>
              <a:defRPr/>
            </a:pPr>
            <a:r>
              <a:rPr lang="en-GB" sz="1000" b="1" dirty="0" err="1">
                <a:solidFill>
                  <a:srgbClr val="011627"/>
                </a:solidFill>
                <a:latin typeface="Century Gothic" panose="020B0502020202020204" pitchFamily="34" charset="0"/>
              </a:rPr>
              <a:t>Tigo</a:t>
            </a:r>
            <a:r>
              <a:rPr lang="en-GB" sz="1000" b="1" dirty="0">
                <a:solidFill>
                  <a:srgbClr val="011627"/>
                </a:solidFill>
                <a:latin typeface="Century Gothic" panose="020B0502020202020204" pitchFamily="34" charset="0"/>
              </a:rPr>
              <a:t> Sports </a:t>
            </a:r>
            <a:r>
              <a:rPr lang="en-GB" sz="1000" dirty="0">
                <a:solidFill>
                  <a:srgbClr val="011627"/>
                </a:solidFill>
                <a:latin typeface="Century Gothic" panose="020B0502020202020204" pitchFamily="34" charset="0"/>
              </a:rPr>
              <a:t>se </a:t>
            </a:r>
            <a:r>
              <a:rPr lang="en-GB" sz="1000" dirty="0" err="1">
                <a:solidFill>
                  <a:srgbClr val="011627"/>
                </a:solidFill>
                <a:latin typeface="Century Gothic" panose="020B0502020202020204" pitchFamily="34" charset="0"/>
              </a:rPr>
              <a:t>encuentra</a:t>
            </a:r>
            <a:r>
              <a:rPr lang="en-GB" sz="1000" dirty="0">
                <a:solidFill>
                  <a:srgbClr val="011627"/>
                </a:solidFill>
                <a:latin typeface="Century Gothic" panose="020B0502020202020204" pitchFamily="34" charset="0"/>
              </a:rPr>
              <a:t> entre los </a:t>
            </a:r>
            <a:r>
              <a:rPr lang="en-GB" sz="1000" dirty="0" err="1">
                <a:solidFill>
                  <a:srgbClr val="011627"/>
                </a:solidFill>
                <a:latin typeface="Century Gothic" panose="020B0502020202020204" pitchFamily="34" charset="0"/>
              </a:rPr>
              <a:t>canales</a:t>
            </a:r>
            <a:r>
              <a:rPr lang="en-GB" sz="1000" dirty="0">
                <a:solidFill>
                  <a:srgbClr val="011627"/>
                </a:solidFill>
                <a:latin typeface="Century Gothic" panose="020B0502020202020204" pitchFamily="34" charset="0"/>
              </a:rPr>
              <a:t> de TVP mas vistos, </a:t>
            </a:r>
            <a:r>
              <a:rPr lang="en-GB" sz="1000" dirty="0" err="1">
                <a:solidFill>
                  <a:srgbClr val="011627"/>
                </a:solidFill>
                <a:latin typeface="Century Gothic" panose="020B0502020202020204" pitchFamily="34" charset="0"/>
              </a:rPr>
              <a:t>seguido</a:t>
            </a:r>
            <a:r>
              <a:rPr lang="en-GB" sz="1000" dirty="0">
                <a:solidFill>
                  <a:srgbClr val="011627"/>
                </a:solidFill>
                <a:latin typeface="Century Gothic" panose="020B0502020202020204" pitchFamily="34" charset="0"/>
              </a:rPr>
              <a:t> de </a:t>
            </a:r>
            <a:r>
              <a:rPr lang="en-GB" sz="1000" dirty="0" err="1">
                <a:solidFill>
                  <a:srgbClr val="011627"/>
                </a:solidFill>
                <a:latin typeface="Century Gothic" panose="020B0502020202020204" pitchFamily="34" charset="0"/>
              </a:rPr>
              <a:t>Univisión</a:t>
            </a:r>
            <a:r>
              <a:rPr lang="en-GB" sz="1000" dirty="0">
                <a:solidFill>
                  <a:srgbClr val="011627"/>
                </a:solidFill>
                <a:latin typeface="Century Gothic" panose="020B0502020202020204" pitchFamily="34" charset="0"/>
              </a:rPr>
              <a:t> y CNN </a:t>
            </a:r>
            <a:r>
              <a:rPr lang="en-GB" sz="1000" dirty="0" err="1">
                <a:solidFill>
                  <a:srgbClr val="011627"/>
                </a:solidFill>
                <a:latin typeface="Century Gothic" panose="020B0502020202020204" pitchFamily="34" charset="0"/>
              </a:rPr>
              <a:t>en</a:t>
            </a:r>
            <a:r>
              <a:rPr lang="en-GB" sz="1000" dirty="0">
                <a:solidFill>
                  <a:srgbClr val="011627"/>
                </a:solidFill>
                <a:latin typeface="Century Gothic" panose="020B0502020202020204" pitchFamily="34" charset="0"/>
              </a:rPr>
              <a:t> </a:t>
            </a:r>
            <a:r>
              <a:rPr lang="en-GB" sz="1000" dirty="0" err="1">
                <a:solidFill>
                  <a:srgbClr val="011627"/>
                </a:solidFill>
                <a:latin typeface="Century Gothic" panose="020B0502020202020204" pitchFamily="34" charset="0"/>
              </a:rPr>
              <a:t>Español</a:t>
            </a:r>
            <a:endParaRPr lang="en-GB" sz="1000" dirty="0">
              <a:solidFill>
                <a:srgbClr val="011627"/>
              </a:solidFill>
              <a:latin typeface="Century Gothic" panose="020B0502020202020204" pitchFamily="34" charset="0"/>
            </a:endParaRPr>
          </a:p>
          <a:p>
            <a:pPr marL="228600" marR="0" lvl="0" indent="-228600" algn="l" defTabSz="1828800" rtl="0" eaLnBrk="1" fontAlgn="auto" latinLnBrk="0" hangingPunct="1">
              <a:lnSpc>
                <a:spcPct val="100000"/>
              </a:lnSpc>
              <a:spcBef>
                <a:spcPts val="0"/>
              </a:spcBef>
              <a:spcAft>
                <a:spcPts val="0"/>
              </a:spcAft>
              <a:buClr>
                <a:schemeClr val="accent1"/>
              </a:buClr>
              <a:buSzTx/>
              <a:buFont typeface="Wingdings" pitchFamily="2" charset="2"/>
              <a:buChar char="Ø"/>
              <a:tabLst/>
              <a:defRPr/>
            </a:pPr>
            <a:r>
              <a:rPr lang="en-GB" sz="1000" dirty="0">
                <a:solidFill>
                  <a:srgbClr val="011627"/>
                </a:solidFill>
                <a:latin typeface="Century Gothic" panose="020B0502020202020204" pitchFamily="34" charset="0"/>
              </a:rPr>
              <a:t>A </a:t>
            </a:r>
            <a:r>
              <a:rPr lang="en-GB" sz="1000" dirty="0" err="1">
                <a:solidFill>
                  <a:srgbClr val="011627"/>
                </a:solidFill>
                <a:latin typeface="Century Gothic" panose="020B0502020202020204" pitchFamily="34" charset="0"/>
              </a:rPr>
              <a:t>partir</a:t>
            </a:r>
            <a:r>
              <a:rPr lang="en-GB" sz="1000" dirty="0">
                <a:solidFill>
                  <a:srgbClr val="011627"/>
                </a:solidFill>
                <a:latin typeface="Century Gothic" panose="020B0502020202020204" pitchFamily="34" charset="0"/>
              </a:rPr>
              <a:t> del </a:t>
            </a:r>
            <a:r>
              <a:rPr lang="en-GB" sz="1000" dirty="0" err="1">
                <a:solidFill>
                  <a:srgbClr val="011627"/>
                </a:solidFill>
                <a:latin typeface="Century Gothic" panose="020B0502020202020204" pitchFamily="34" charset="0"/>
              </a:rPr>
              <a:t>segundo</a:t>
            </a:r>
            <a:r>
              <a:rPr lang="en-GB" sz="1000" dirty="0">
                <a:solidFill>
                  <a:srgbClr val="011627"/>
                </a:solidFill>
                <a:latin typeface="Century Gothic" panose="020B0502020202020204" pitchFamily="34" charset="0"/>
              </a:rPr>
              <a:t> </a:t>
            </a:r>
            <a:r>
              <a:rPr lang="en-GB" sz="1000" dirty="0" err="1">
                <a:solidFill>
                  <a:srgbClr val="011627"/>
                </a:solidFill>
                <a:latin typeface="Century Gothic" panose="020B0502020202020204" pitchFamily="34" charset="0"/>
              </a:rPr>
              <a:t>semestre</a:t>
            </a:r>
            <a:r>
              <a:rPr lang="en-GB" sz="1000" dirty="0">
                <a:solidFill>
                  <a:srgbClr val="011627"/>
                </a:solidFill>
                <a:latin typeface="Century Gothic" panose="020B0502020202020204" pitchFamily="34" charset="0"/>
              </a:rPr>
              <a:t> del 2024, </a:t>
            </a:r>
            <a:r>
              <a:rPr lang="en-GB" sz="1000" b="1" dirty="0">
                <a:solidFill>
                  <a:srgbClr val="011627"/>
                </a:solidFill>
                <a:latin typeface="Century Gothic" panose="020B0502020202020204" pitchFamily="34" charset="0"/>
              </a:rPr>
              <a:t>Cable </a:t>
            </a:r>
            <a:r>
              <a:rPr lang="en-GB" sz="1000" b="1" dirty="0" err="1">
                <a:solidFill>
                  <a:srgbClr val="011627"/>
                </a:solidFill>
                <a:latin typeface="Century Gothic" panose="020B0502020202020204" pitchFamily="34" charset="0"/>
              </a:rPr>
              <a:t>Color</a:t>
            </a:r>
            <a:r>
              <a:rPr lang="en-GB" sz="1000" b="1" dirty="0">
                <a:solidFill>
                  <a:srgbClr val="011627"/>
                </a:solidFill>
                <a:latin typeface="Century Gothic" panose="020B0502020202020204" pitchFamily="34" charset="0"/>
              </a:rPr>
              <a:t> </a:t>
            </a:r>
            <a:r>
              <a:rPr lang="en-GB" sz="1000" dirty="0">
                <a:solidFill>
                  <a:srgbClr val="011627"/>
                </a:solidFill>
                <a:latin typeface="Century Gothic" panose="020B0502020202020204" pitchFamily="34" charset="0"/>
              </a:rPr>
              <a:t>se </a:t>
            </a:r>
            <a:r>
              <a:rPr lang="en-GB" sz="1000" dirty="0" err="1">
                <a:solidFill>
                  <a:srgbClr val="011627"/>
                </a:solidFill>
                <a:latin typeface="Century Gothic" panose="020B0502020202020204" pitchFamily="34" charset="0"/>
              </a:rPr>
              <a:t>suma</a:t>
            </a:r>
            <a:r>
              <a:rPr lang="en-GB" sz="1000" dirty="0">
                <a:solidFill>
                  <a:srgbClr val="011627"/>
                </a:solidFill>
                <a:latin typeface="Century Gothic" panose="020B0502020202020204" pitchFamily="34" charset="0"/>
              </a:rPr>
              <a:t> a las </a:t>
            </a:r>
            <a:r>
              <a:rPr lang="en-GB" sz="1000" dirty="0" err="1">
                <a:solidFill>
                  <a:srgbClr val="011627"/>
                </a:solidFill>
                <a:latin typeface="Century Gothic" panose="020B0502020202020204" pitchFamily="34" charset="0"/>
              </a:rPr>
              <a:t>cableoperadores</a:t>
            </a:r>
            <a:r>
              <a:rPr lang="en-GB" sz="1000" dirty="0">
                <a:solidFill>
                  <a:srgbClr val="011627"/>
                </a:solidFill>
                <a:latin typeface="Century Gothic" panose="020B0502020202020204" pitchFamily="34" charset="0"/>
              </a:rPr>
              <a:t> que </a:t>
            </a:r>
            <a:r>
              <a:rPr lang="en-GB" sz="1000" dirty="0" err="1">
                <a:solidFill>
                  <a:srgbClr val="011627"/>
                </a:solidFill>
                <a:latin typeface="Century Gothic" panose="020B0502020202020204" pitchFamily="34" charset="0"/>
              </a:rPr>
              <a:t>abren</a:t>
            </a:r>
            <a:r>
              <a:rPr lang="en-GB" sz="1000" dirty="0">
                <a:solidFill>
                  <a:srgbClr val="011627"/>
                </a:solidFill>
                <a:latin typeface="Century Gothic" panose="020B0502020202020204" pitchFamily="34" charset="0"/>
              </a:rPr>
              <a:t> </a:t>
            </a:r>
            <a:r>
              <a:rPr lang="en-GB" sz="1000" dirty="0" err="1">
                <a:solidFill>
                  <a:srgbClr val="011627"/>
                </a:solidFill>
                <a:latin typeface="Century Gothic" panose="020B0502020202020204" pitchFamily="34" charset="0"/>
              </a:rPr>
              <a:t>espacio</a:t>
            </a:r>
            <a:r>
              <a:rPr lang="en-GB" sz="1000" dirty="0">
                <a:solidFill>
                  <a:srgbClr val="011627"/>
                </a:solidFill>
                <a:latin typeface="Century Gothic" panose="020B0502020202020204" pitchFamily="34" charset="0"/>
              </a:rPr>
              <a:t> </a:t>
            </a:r>
            <a:r>
              <a:rPr lang="en-GB" sz="1000" b="1" dirty="0" err="1">
                <a:solidFill>
                  <a:srgbClr val="011627"/>
                </a:solidFill>
                <a:latin typeface="Century Gothic" panose="020B0502020202020204" pitchFamily="34" charset="0"/>
              </a:rPr>
              <a:t>Deportes</a:t>
            </a:r>
            <a:r>
              <a:rPr lang="en-GB" sz="1000" dirty="0">
                <a:solidFill>
                  <a:srgbClr val="011627"/>
                </a:solidFill>
                <a:latin typeface="Century Gothic" panose="020B0502020202020204" pitchFamily="34" charset="0"/>
              </a:rPr>
              <a:t>  </a:t>
            </a:r>
            <a:r>
              <a:rPr lang="en-GB" sz="1000" b="1" dirty="0">
                <a:solidFill>
                  <a:srgbClr val="011627"/>
                </a:solidFill>
                <a:latin typeface="Century Gothic" panose="020B0502020202020204" pitchFamily="34" charset="0"/>
              </a:rPr>
              <a:t>TVC</a:t>
            </a:r>
            <a:r>
              <a:rPr lang="en-GB" sz="1000" dirty="0">
                <a:solidFill>
                  <a:srgbClr val="011627"/>
                </a:solidFill>
                <a:latin typeface="Century Gothic" panose="020B0502020202020204" pitchFamily="34" charset="0"/>
              </a:rPr>
              <a:t>, por lo que se  </a:t>
            </a:r>
            <a:r>
              <a:rPr lang="en-GB" sz="1000" dirty="0" err="1">
                <a:solidFill>
                  <a:srgbClr val="011627"/>
                </a:solidFill>
                <a:latin typeface="Century Gothic" panose="020B0502020202020204" pitchFamily="34" charset="0"/>
              </a:rPr>
              <a:t>amplia</a:t>
            </a:r>
            <a:r>
              <a:rPr lang="en-GB" sz="1000" dirty="0">
                <a:solidFill>
                  <a:srgbClr val="011627"/>
                </a:solidFill>
                <a:latin typeface="Century Gothic" panose="020B0502020202020204" pitchFamily="34" charset="0"/>
              </a:rPr>
              <a:t> el </a:t>
            </a:r>
            <a:r>
              <a:rPr lang="en-GB" sz="1000" dirty="0" err="1">
                <a:solidFill>
                  <a:srgbClr val="011627"/>
                </a:solidFill>
                <a:latin typeface="Century Gothic" panose="020B0502020202020204" pitchFamily="34" charset="0"/>
              </a:rPr>
              <a:t>alcance</a:t>
            </a:r>
            <a:r>
              <a:rPr lang="en-GB" sz="1000" dirty="0">
                <a:solidFill>
                  <a:srgbClr val="011627"/>
                </a:solidFill>
                <a:latin typeface="Century Gothic" panose="020B0502020202020204" pitchFamily="34" charset="0"/>
              </a:rPr>
              <a:t> de </a:t>
            </a:r>
            <a:r>
              <a:rPr lang="en-GB" sz="1000" dirty="0" err="1">
                <a:solidFill>
                  <a:srgbClr val="011627"/>
                </a:solidFill>
                <a:latin typeface="Century Gothic" panose="020B0502020202020204" pitchFamily="34" charset="0"/>
              </a:rPr>
              <a:t>este</a:t>
            </a:r>
            <a:r>
              <a:rPr lang="en-GB" sz="1000" dirty="0">
                <a:solidFill>
                  <a:srgbClr val="011627"/>
                </a:solidFill>
                <a:latin typeface="Century Gothic" panose="020B0502020202020204" pitchFamily="34" charset="0"/>
              </a:rPr>
              <a:t> canal de </a:t>
            </a:r>
            <a:r>
              <a:rPr lang="en-GB" sz="1000" dirty="0" err="1">
                <a:solidFill>
                  <a:srgbClr val="011627"/>
                </a:solidFill>
                <a:latin typeface="Century Gothic" panose="020B0502020202020204" pitchFamily="34" charset="0"/>
              </a:rPr>
              <a:t>deportes</a:t>
            </a:r>
            <a:endParaRPr lang="en-GB" sz="1000" dirty="0">
              <a:solidFill>
                <a:srgbClr val="011627"/>
              </a:solidFill>
              <a:latin typeface="Century Gothic" panose="020B0502020202020204" pitchFamily="34" charset="0"/>
            </a:endParaRPr>
          </a:p>
        </p:txBody>
      </p:sp>
      <p:pic>
        <p:nvPicPr>
          <p:cNvPr id="2050" name="Picture 2" descr="Tigo Sports Honduras | TV channel">
            <a:extLst>
              <a:ext uri="{FF2B5EF4-FFF2-40B4-BE49-F238E27FC236}">
                <a16:creationId xmlns:a16="http://schemas.microsoft.com/office/drawing/2014/main" id="{3C9AFC9C-00F4-5C47-BD9D-21834087B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125" y="714647"/>
            <a:ext cx="454268" cy="4542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3E594E0-6B4E-0C4B-9039-5EBC1EF642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3465" y="2550561"/>
            <a:ext cx="455413" cy="4311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C5262EB-D154-3841-B512-A4AB3A6412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1227" y="1239279"/>
            <a:ext cx="487651" cy="40310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1E18F55A-2F07-7247-B6CA-2BCA15FB98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4873" y="2219300"/>
            <a:ext cx="455413" cy="27074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4D59243D-6185-1D4C-9AD8-049115B720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8013" y="3114492"/>
            <a:ext cx="624737" cy="15594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istory Channel logo and symbol, meaning, history, PNG">
            <a:extLst>
              <a:ext uri="{FF2B5EF4-FFF2-40B4-BE49-F238E27FC236}">
                <a16:creationId xmlns:a16="http://schemas.microsoft.com/office/drawing/2014/main" id="{BBCCCDF6-263A-E847-B869-940CC8A810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7125" y="3403239"/>
            <a:ext cx="704268" cy="39615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a:extLst>
              <a:ext uri="{FF2B5EF4-FFF2-40B4-BE49-F238E27FC236}">
                <a16:creationId xmlns:a16="http://schemas.microsoft.com/office/drawing/2014/main" id="{44B2292D-23BD-564A-96DC-27AF63C93DE9}"/>
              </a:ext>
            </a:extLst>
          </p:cNvPr>
          <p:cNvGrpSpPr/>
          <p:nvPr/>
        </p:nvGrpSpPr>
        <p:grpSpPr>
          <a:xfrm>
            <a:off x="9760936" y="4167961"/>
            <a:ext cx="1182910" cy="310402"/>
            <a:chOff x="9556671" y="5867363"/>
            <a:chExt cx="709703" cy="155840"/>
          </a:xfrm>
        </p:grpSpPr>
        <p:pic>
          <p:nvPicPr>
            <p:cNvPr id="2064" name="Picture 16" descr="Sony Logo - símbolo, significado logotipo, historia, PNG">
              <a:extLst>
                <a:ext uri="{FF2B5EF4-FFF2-40B4-BE49-F238E27FC236}">
                  <a16:creationId xmlns:a16="http://schemas.microsoft.com/office/drawing/2014/main" id="{629FE2A6-CC41-CE44-9738-DBE70D9D39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56671" y="5867363"/>
              <a:ext cx="277048" cy="15584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A37A0113-4FB4-2A48-82C5-8F2747A3AD7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08057" y="5901074"/>
              <a:ext cx="258317" cy="59561"/>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cx2="http://schemas.microsoft.com/office/drawing/2015/10/21/chartex">
        <mc:Choice Requires="cx2">
          <p:graphicFrame>
            <p:nvGraphicFramePr>
              <p:cNvPr id="2" name="Gráfico 1">
                <a:extLst>
                  <a:ext uri="{FF2B5EF4-FFF2-40B4-BE49-F238E27FC236}">
                    <a16:creationId xmlns:a16="http://schemas.microsoft.com/office/drawing/2014/main" id="{F8142032-6B51-4449-BE7B-CEDFD582F919}"/>
                  </a:ext>
                </a:extLst>
              </p:cNvPr>
              <p:cNvGraphicFramePr/>
              <p:nvPr>
                <p:extLst>
                  <p:ext uri="{D42A27DB-BD31-4B8C-83A1-F6EECF244321}">
                    <p14:modId xmlns:p14="http://schemas.microsoft.com/office/powerpoint/2010/main" val="166670300"/>
                  </p:ext>
                </p:extLst>
              </p:nvPr>
            </p:nvGraphicFramePr>
            <p:xfrm>
              <a:off x="2755224" y="828889"/>
              <a:ext cx="4799641" cy="3474485"/>
            </p:xfrm>
            <a:graphic>
              <a:graphicData uri="http://schemas.microsoft.com/office/drawing/2014/chartex">
                <cx:chart xmlns:cx="http://schemas.microsoft.com/office/drawing/2014/chartex" xmlns:r="http://schemas.openxmlformats.org/officeDocument/2006/relationships" r:id="rId12"/>
              </a:graphicData>
            </a:graphic>
          </p:graphicFrame>
        </mc:Choice>
        <mc:Fallback xmlns="">
          <p:pic>
            <p:nvPicPr>
              <p:cNvPr id="2" name="Gráfico 1">
                <a:extLst>
                  <a:ext uri="{FF2B5EF4-FFF2-40B4-BE49-F238E27FC236}">
                    <a16:creationId xmlns:a16="http://schemas.microsoft.com/office/drawing/2014/main" id="{F8142032-6B51-4449-BE7B-CEDFD582F919}"/>
                  </a:ext>
                </a:extLst>
              </p:cNvPr>
              <p:cNvPicPr>
                <a:picLocks noGrp="1" noRot="1" noChangeAspect="1" noMove="1" noResize="1" noEditPoints="1" noAdjustHandles="1" noChangeArrowheads="1" noChangeShapeType="1"/>
              </p:cNvPicPr>
              <p:nvPr/>
            </p:nvPicPr>
            <p:blipFill>
              <a:blip r:embed="rId13"/>
              <a:stretch>
                <a:fillRect/>
              </a:stretch>
            </p:blipFill>
            <p:spPr>
              <a:xfrm>
                <a:off x="2755224" y="828889"/>
                <a:ext cx="4799641" cy="3474485"/>
              </a:xfrm>
              <a:prstGeom prst="rect">
                <a:avLst/>
              </a:prstGeom>
            </p:spPr>
          </p:pic>
        </mc:Fallback>
      </mc:AlternateContent>
      <p:graphicFrame>
        <p:nvGraphicFramePr>
          <p:cNvPr id="35" name="Gráfico 34">
            <a:extLst>
              <a:ext uri="{FF2B5EF4-FFF2-40B4-BE49-F238E27FC236}">
                <a16:creationId xmlns:a16="http://schemas.microsoft.com/office/drawing/2014/main" id="{38FE209E-3CA4-6546-AAB0-BC809942D616}"/>
              </a:ext>
            </a:extLst>
          </p:cNvPr>
          <p:cNvGraphicFramePr/>
          <p:nvPr>
            <p:extLst>
              <p:ext uri="{D42A27DB-BD31-4B8C-83A1-F6EECF244321}">
                <p14:modId xmlns:p14="http://schemas.microsoft.com/office/powerpoint/2010/main" val="1816506604"/>
              </p:ext>
            </p:extLst>
          </p:nvPr>
        </p:nvGraphicFramePr>
        <p:xfrm>
          <a:off x="4651246" y="4543154"/>
          <a:ext cx="3545171" cy="1599001"/>
        </p:xfrm>
        <a:graphic>
          <a:graphicData uri="http://schemas.openxmlformats.org/drawingml/2006/chart">
            <c:chart xmlns:c="http://schemas.openxmlformats.org/drawingml/2006/chart" xmlns:r="http://schemas.openxmlformats.org/officeDocument/2006/relationships" r:id="rId14"/>
          </a:graphicData>
        </a:graphic>
      </p:graphicFrame>
      <p:pic>
        <p:nvPicPr>
          <p:cNvPr id="16" name="Picture 2">
            <a:extLst>
              <a:ext uri="{FF2B5EF4-FFF2-40B4-BE49-F238E27FC236}">
                <a16:creationId xmlns:a16="http://schemas.microsoft.com/office/drawing/2014/main" id="{F4DC2517-306D-214F-BEA1-367503EA007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97002" y="3921830"/>
            <a:ext cx="431876" cy="424693"/>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a:extLst>
              <a:ext uri="{FF2B5EF4-FFF2-40B4-BE49-F238E27FC236}">
                <a16:creationId xmlns:a16="http://schemas.microsoft.com/office/drawing/2014/main" id="{4B064F9B-6AE5-9F48-BF29-26229D89D57F}"/>
              </a:ext>
            </a:extLst>
          </p:cNvPr>
          <p:cNvPicPr>
            <a:picLocks noChangeAspect="1"/>
          </p:cNvPicPr>
          <p:nvPr/>
        </p:nvPicPr>
        <p:blipFill>
          <a:blip r:embed="rId16"/>
          <a:stretch>
            <a:fillRect/>
          </a:stretch>
        </p:blipFill>
        <p:spPr>
          <a:xfrm>
            <a:off x="9458732" y="4817655"/>
            <a:ext cx="2109119" cy="843648"/>
          </a:xfrm>
          <a:prstGeom prst="rect">
            <a:avLst/>
          </a:prstGeom>
        </p:spPr>
      </p:pic>
      <p:pic>
        <p:nvPicPr>
          <p:cNvPr id="22" name="Imagen 21">
            <a:extLst>
              <a:ext uri="{FF2B5EF4-FFF2-40B4-BE49-F238E27FC236}">
                <a16:creationId xmlns:a16="http://schemas.microsoft.com/office/drawing/2014/main" id="{70D11FF2-D155-D646-919C-C8D3CA4C3C5F}"/>
              </a:ext>
            </a:extLst>
          </p:cNvPr>
          <p:cNvPicPr>
            <a:picLocks noChangeAspect="1"/>
          </p:cNvPicPr>
          <p:nvPr/>
        </p:nvPicPr>
        <p:blipFill rotWithShape="1">
          <a:blip r:embed="rId17"/>
          <a:srcRect t="13592" r="1387"/>
          <a:stretch/>
        </p:blipFill>
        <p:spPr>
          <a:xfrm>
            <a:off x="9461891" y="3234827"/>
            <a:ext cx="1580315" cy="220709"/>
          </a:xfrm>
          <a:prstGeom prst="rect">
            <a:avLst/>
          </a:prstGeom>
        </p:spPr>
      </p:pic>
      <p:pic>
        <p:nvPicPr>
          <p:cNvPr id="29" name="Imagen 28">
            <a:extLst>
              <a:ext uri="{FF2B5EF4-FFF2-40B4-BE49-F238E27FC236}">
                <a16:creationId xmlns:a16="http://schemas.microsoft.com/office/drawing/2014/main" id="{6671C563-E413-5141-AA27-380D251BA486}"/>
              </a:ext>
            </a:extLst>
          </p:cNvPr>
          <p:cNvPicPr>
            <a:picLocks noChangeAspect="1"/>
          </p:cNvPicPr>
          <p:nvPr/>
        </p:nvPicPr>
        <p:blipFill>
          <a:blip r:embed="rId18"/>
          <a:stretch>
            <a:fillRect/>
          </a:stretch>
        </p:blipFill>
        <p:spPr>
          <a:xfrm>
            <a:off x="9516866" y="3506840"/>
            <a:ext cx="1525340" cy="232877"/>
          </a:xfrm>
          <a:prstGeom prst="rect">
            <a:avLst/>
          </a:prstGeom>
        </p:spPr>
      </p:pic>
      <p:cxnSp>
        <p:nvCxnSpPr>
          <p:cNvPr id="45" name="Conector recto 44">
            <a:extLst>
              <a:ext uri="{FF2B5EF4-FFF2-40B4-BE49-F238E27FC236}">
                <a16:creationId xmlns:a16="http://schemas.microsoft.com/office/drawing/2014/main" id="{74904AF2-AE93-B948-A31D-B4F1BF63B39B}"/>
              </a:ext>
            </a:extLst>
          </p:cNvPr>
          <p:cNvCxnSpPr/>
          <p:nvPr/>
        </p:nvCxnSpPr>
        <p:spPr>
          <a:xfrm>
            <a:off x="302419" y="6549298"/>
            <a:ext cx="1158716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CuadroTexto 45">
            <a:extLst>
              <a:ext uri="{FF2B5EF4-FFF2-40B4-BE49-F238E27FC236}">
                <a16:creationId xmlns:a16="http://schemas.microsoft.com/office/drawing/2014/main" id="{52C3D6A1-052A-864F-95AC-D5DD50AA2385}"/>
              </a:ext>
            </a:extLst>
          </p:cNvPr>
          <p:cNvSpPr txBox="1"/>
          <p:nvPr/>
        </p:nvSpPr>
        <p:spPr>
          <a:xfrm>
            <a:off x="9567615" y="6549298"/>
            <a:ext cx="2478564" cy="246221"/>
          </a:xfrm>
          <a:prstGeom prst="rect">
            <a:avLst/>
          </a:prstGeom>
          <a:noFill/>
        </p:spPr>
        <p:txBody>
          <a:bodyPr wrap="none" rtlCol="0">
            <a:spAutoFit/>
          </a:bodyPr>
          <a:lstStyle/>
          <a:p>
            <a:r>
              <a:rPr lang="es-HN" sz="1000" dirty="0">
                <a:latin typeface="Arial" panose="020B0604020202020204" pitchFamily="34" charset="0"/>
                <a:cs typeface="Arial" panose="020B0604020202020204" pitchFamily="34" charset="0"/>
              </a:rPr>
              <a:t>Fuente: Estudio EGH – Acumulado ola 3</a:t>
            </a:r>
          </a:p>
        </p:txBody>
      </p:sp>
      <p:pic>
        <p:nvPicPr>
          <p:cNvPr id="47" name="Picture 4">
            <a:extLst>
              <a:ext uri="{FF2B5EF4-FFF2-40B4-BE49-F238E27FC236}">
                <a16:creationId xmlns:a16="http://schemas.microsoft.com/office/drawing/2014/main" id="{7B7C661D-83C4-BD42-8A41-C42C3F777AB0}"/>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l="-9291" t="-16844" r="1" b="-23363"/>
          <a:stretch/>
        </p:blipFill>
        <p:spPr>
          <a:xfrm>
            <a:off x="145821" y="6068607"/>
            <a:ext cx="1198202" cy="581078"/>
          </a:xfrm>
          <a:prstGeom prst="ellipse">
            <a:avLst/>
          </a:prstGeom>
          <a:solidFill>
            <a:schemeClr val="bg1"/>
          </a:solidFill>
        </p:spPr>
      </p:pic>
      <p:cxnSp>
        <p:nvCxnSpPr>
          <p:cNvPr id="48" name="Conector recto 47">
            <a:extLst>
              <a:ext uri="{FF2B5EF4-FFF2-40B4-BE49-F238E27FC236}">
                <a16:creationId xmlns:a16="http://schemas.microsoft.com/office/drawing/2014/main" id="{A2F57557-6B13-A542-A515-86A19C26E1B4}"/>
              </a:ext>
            </a:extLst>
          </p:cNvPr>
          <p:cNvCxnSpPr/>
          <p:nvPr/>
        </p:nvCxnSpPr>
        <p:spPr>
          <a:xfrm>
            <a:off x="276163" y="600766"/>
            <a:ext cx="11587162"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2" descr="HGTV Logo PNG Transparent &amp; SVG Vector - Freebie Supply">
            <a:extLst>
              <a:ext uri="{FF2B5EF4-FFF2-40B4-BE49-F238E27FC236}">
                <a16:creationId xmlns:a16="http://schemas.microsoft.com/office/drawing/2014/main" id="{B5E96E35-4B24-9E49-8D5E-4B1A8C37BB1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06908" y="1748678"/>
            <a:ext cx="588526" cy="33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75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3EA0F1-C398-844E-A6C0-769AA589C2C5}"/>
              </a:ext>
            </a:extLst>
          </p:cNvPr>
          <p:cNvSpPr txBox="1"/>
          <p:nvPr/>
        </p:nvSpPr>
        <p:spPr>
          <a:xfrm>
            <a:off x="242885" y="208315"/>
            <a:ext cx="2464136" cy="430887"/>
          </a:xfrm>
          <a:prstGeom prst="rect">
            <a:avLst/>
          </a:prstGeom>
          <a:noFill/>
        </p:spPr>
        <p:txBody>
          <a:bodyPr wrap="none" rtlCol="0">
            <a:spAutoFit/>
          </a:bodyPr>
          <a:lstStyle/>
          <a:p>
            <a:r>
              <a:rPr lang="es-HN" sz="2200" b="1" dirty="0">
                <a:solidFill>
                  <a:schemeClr val="accent1"/>
                </a:solidFill>
                <a:latin typeface="Century Gothic" panose="020B0502020202020204" pitchFamily="34" charset="0"/>
              </a:rPr>
              <a:t>Audiencia</a:t>
            </a:r>
            <a:r>
              <a:rPr lang="es-HN" sz="2200" b="1" dirty="0">
                <a:solidFill>
                  <a:schemeClr val="tx1">
                    <a:lumMod val="50000"/>
                    <a:lumOff val="50000"/>
                  </a:schemeClr>
                </a:solidFill>
                <a:latin typeface="Century Gothic" panose="020B0502020202020204" pitchFamily="34" charset="0"/>
              </a:rPr>
              <a:t> Radio</a:t>
            </a:r>
          </a:p>
        </p:txBody>
      </p:sp>
      <p:sp>
        <p:nvSpPr>
          <p:cNvPr id="15" name="Rectángulo 14">
            <a:extLst>
              <a:ext uri="{FF2B5EF4-FFF2-40B4-BE49-F238E27FC236}">
                <a16:creationId xmlns:a16="http://schemas.microsoft.com/office/drawing/2014/main" id="{44A65D90-3FFE-464B-AAF1-9462E2798180}"/>
              </a:ext>
            </a:extLst>
          </p:cNvPr>
          <p:cNvSpPr/>
          <p:nvPr/>
        </p:nvSpPr>
        <p:spPr>
          <a:xfrm>
            <a:off x="8241346" y="3101759"/>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11627"/>
                </a:solidFill>
                <a:effectLst/>
                <a:uLnTx/>
                <a:uFillTx/>
                <a:latin typeface="Century Gothic" panose="020F0302020204030204"/>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8" name="Rectángulo 17">
            <a:extLst>
              <a:ext uri="{FF2B5EF4-FFF2-40B4-BE49-F238E27FC236}">
                <a16:creationId xmlns:a16="http://schemas.microsoft.com/office/drawing/2014/main" id="{C22B4D07-146D-044D-B3DD-AD14AB281B68}"/>
              </a:ext>
            </a:extLst>
          </p:cNvPr>
          <p:cNvSpPr/>
          <p:nvPr/>
        </p:nvSpPr>
        <p:spPr>
          <a:xfrm>
            <a:off x="8305256" y="4340475"/>
            <a:ext cx="3886744"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9" name="Rectángulo 18">
            <a:extLst>
              <a:ext uri="{FF2B5EF4-FFF2-40B4-BE49-F238E27FC236}">
                <a16:creationId xmlns:a16="http://schemas.microsoft.com/office/drawing/2014/main" id="{BF6AD929-C4EA-C54D-A641-CA971051124A}"/>
              </a:ext>
            </a:extLst>
          </p:cNvPr>
          <p:cNvSpPr/>
          <p:nvPr/>
        </p:nvSpPr>
        <p:spPr>
          <a:xfrm>
            <a:off x="8161088" y="2665440"/>
            <a:ext cx="4030912" cy="165140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011627"/>
              </a:solidFill>
              <a:latin typeface="Century Gothic" panose="020F0302020204030204"/>
            </a:endParaRPr>
          </a:p>
        </p:txBody>
      </p:sp>
      <p:sp>
        <p:nvSpPr>
          <p:cNvPr id="23" name="Rectángulo 22">
            <a:extLst>
              <a:ext uri="{FF2B5EF4-FFF2-40B4-BE49-F238E27FC236}">
                <a16:creationId xmlns:a16="http://schemas.microsoft.com/office/drawing/2014/main" id="{E8D1FCAF-8EEC-B849-9AAC-493470A76AF5}"/>
              </a:ext>
            </a:extLst>
          </p:cNvPr>
          <p:cNvSpPr/>
          <p:nvPr/>
        </p:nvSpPr>
        <p:spPr>
          <a:xfrm>
            <a:off x="8317106" y="4751473"/>
            <a:ext cx="3724470"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defTabSz="1828800">
              <a:buFont typeface="Arial" panose="020B0604020202020204" pitchFamily="34" charset="0"/>
              <a:buChar char="•"/>
              <a:defRPr/>
            </a:pPr>
            <a:br>
              <a:rPr lang="es-HN" sz="1200" dirty="0">
                <a:latin typeface="Helvetica" pitchFamily="2" charset="0"/>
              </a:rPr>
            </a:br>
            <a:endParaRPr lang="en-GB" sz="1200" dirty="0">
              <a:solidFill>
                <a:schemeClr val="tx1"/>
              </a:solidFill>
              <a:latin typeface="Helvetica" pitchFamily="2" charset="0"/>
            </a:endParaRPr>
          </a:p>
        </p:txBody>
      </p:sp>
      <p:pic>
        <p:nvPicPr>
          <p:cNvPr id="33" name="Picture 2" descr="RADIO HRN">
            <a:extLst>
              <a:ext uri="{FF2B5EF4-FFF2-40B4-BE49-F238E27FC236}">
                <a16:creationId xmlns:a16="http://schemas.microsoft.com/office/drawing/2014/main" id="{75C01525-7BE6-F94E-ABB0-D1B936305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360" y="879126"/>
            <a:ext cx="769547" cy="769547"/>
          </a:xfrm>
          <a:prstGeom prst="ellipse">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5" name="Picture 4" descr="AUDIO SISTEMA">
            <a:extLst>
              <a:ext uri="{FF2B5EF4-FFF2-40B4-BE49-F238E27FC236}">
                <a16:creationId xmlns:a16="http://schemas.microsoft.com/office/drawing/2014/main" id="{59A24CAB-18D6-454B-9A03-033C2FE08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5338" y="1591863"/>
            <a:ext cx="766932" cy="762019"/>
          </a:xfrm>
          <a:prstGeom prst="ellipse">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6" name="Picture 6" descr="Radio XY | La Rompe Bocinas">
            <a:extLst>
              <a:ext uri="{FF2B5EF4-FFF2-40B4-BE49-F238E27FC236}">
                <a16:creationId xmlns:a16="http://schemas.microsoft.com/office/drawing/2014/main" id="{64DE0F98-8BFD-2846-A3CE-0CA9CCF34D4D}"/>
              </a:ext>
            </a:extLst>
          </p:cNvPr>
          <p:cNvPicPr>
            <a:picLocks noChangeAspect="1" noChangeArrowheads="1"/>
          </p:cNvPicPr>
          <p:nvPr/>
        </p:nvPicPr>
        <p:blipFill rotWithShape="1">
          <a:blip r:embed="rId5">
            <a:duotone>
              <a:prstClr val="black"/>
              <a:schemeClr val="accent2">
                <a:tint val="45000"/>
                <a:satMod val="400000"/>
              </a:schemeClr>
            </a:duotone>
            <a:extLst>
              <a:ext uri="{28A0092B-C50C-407E-A947-70E740481C1C}">
                <a14:useLocalDpi xmlns:a14="http://schemas.microsoft.com/office/drawing/2010/main" val="0"/>
              </a:ext>
            </a:extLst>
          </a:blip>
          <a:srcRect t="28328"/>
          <a:stretch/>
        </p:blipFill>
        <p:spPr bwMode="auto">
          <a:xfrm>
            <a:off x="8464451" y="887032"/>
            <a:ext cx="769546" cy="744445"/>
          </a:xfrm>
          <a:prstGeom prst="ellipse">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7" name="Imagen 36">
            <a:extLst>
              <a:ext uri="{FF2B5EF4-FFF2-40B4-BE49-F238E27FC236}">
                <a16:creationId xmlns:a16="http://schemas.microsoft.com/office/drawing/2014/main" id="{FAB14746-75A4-1649-944F-2B1F2E7CEE15}"/>
              </a:ext>
            </a:extLst>
          </p:cNvPr>
          <p:cNvPicPr>
            <a:picLocks noChangeAspect="1"/>
          </p:cNvPicPr>
          <p:nvPr/>
        </p:nvPicPr>
        <p:blipFill rotWithShape="1">
          <a:blip r:embed="rId6"/>
          <a:srcRect t="14434" b="6756"/>
          <a:stretch/>
        </p:blipFill>
        <p:spPr>
          <a:xfrm>
            <a:off x="6483048" y="1658954"/>
            <a:ext cx="842447" cy="758244"/>
          </a:xfrm>
          <a:prstGeom prst="ellipse">
            <a:avLst/>
          </a:prstGeom>
          <a:ln>
            <a:solidFill>
              <a:schemeClr val="accent1"/>
            </a:solidFill>
          </a:ln>
        </p:spPr>
      </p:pic>
      <p:pic>
        <p:nvPicPr>
          <p:cNvPr id="38" name="Picture 2" descr="Voxfm">
            <a:extLst>
              <a:ext uri="{FF2B5EF4-FFF2-40B4-BE49-F238E27FC236}">
                <a16:creationId xmlns:a16="http://schemas.microsoft.com/office/drawing/2014/main" id="{5F5193E1-83C7-E74C-B7DF-37E81D3DC4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79875" y="867170"/>
            <a:ext cx="758082" cy="781501"/>
          </a:xfrm>
          <a:prstGeom prst="ellipse">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0" name="Rectángulo 39">
            <a:extLst>
              <a:ext uri="{FF2B5EF4-FFF2-40B4-BE49-F238E27FC236}">
                <a16:creationId xmlns:a16="http://schemas.microsoft.com/office/drawing/2014/main" id="{767353E4-4510-264A-A4E2-B6412DD1A6D3}"/>
              </a:ext>
            </a:extLst>
          </p:cNvPr>
          <p:cNvSpPr/>
          <p:nvPr/>
        </p:nvSpPr>
        <p:spPr>
          <a:xfrm>
            <a:off x="8150077" y="3325511"/>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defTabSz="1828800">
              <a:buFont typeface="Arial" panose="020B0604020202020204" pitchFamily="34" charset="0"/>
              <a:buChar char="•"/>
              <a:defRPr/>
            </a:pPr>
            <a:endParaRPr lang="en-GB" sz="1200" dirty="0">
              <a:solidFill>
                <a:schemeClr val="tx1"/>
              </a:solidFill>
              <a:latin typeface="Helvetica" pitchFamily="2" charset="0"/>
            </a:endParaRPr>
          </a:p>
        </p:txBody>
      </p:sp>
      <p:graphicFrame>
        <p:nvGraphicFramePr>
          <p:cNvPr id="2" name="Gráfico 1">
            <a:extLst>
              <a:ext uri="{FF2B5EF4-FFF2-40B4-BE49-F238E27FC236}">
                <a16:creationId xmlns:a16="http://schemas.microsoft.com/office/drawing/2014/main" id="{39142CCA-B70F-5441-84BB-249DF667F74E}"/>
              </a:ext>
            </a:extLst>
          </p:cNvPr>
          <p:cNvGraphicFramePr/>
          <p:nvPr>
            <p:extLst>
              <p:ext uri="{D42A27DB-BD31-4B8C-83A1-F6EECF244321}">
                <p14:modId xmlns:p14="http://schemas.microsoft.com/office/powerpoint/2010/main" val="4104903870"/>
              </p:ext>
            </p:extLst>
          </p:nvPr>
        </p:nvGraphicFramePr>
        <p:xfrm>
          <a:off x="-13604" y="680157"/>
          <a:ext cx="6497300" cy="3092705"/>
        </p:xfrm>
        <a:graphic>
          <a:graphicData uri="http://schemas.openxmlformats.org/drawingml/2006/chart">
            <c:chart xmlns:c="http://schemas.openxmlformats.org/drawingml/2006/chart" xmlns:r="http://schemas.openxmlformats.org/officeDocument/2006/relationships" r:id="rId8"/>
          </a:graphicData>
        </a:graphic>
      </p:graphicFrame>
      <p:sp>
        <p:nvSpPr>
          <p:cNvPr id="3" name="CuadroTexto 2">
            <a:extLst>
              <a:ext uri="{FF2B5EF4-FFF2-40B4-BE49-F238E27FC236}">
                <a16:creationId xmlns:a16="http://schemas.microsoft.com/office/drawing/2014/main" id="{D5AE8A03-B1D0-F14A-B381-0203EC0C9C15}"/>
              </a:ext>
            </a:extLst>
          </p:cNvPr>
          <p:cNvSpPr txBox="1"/>
          <p:nvPr/>
        </p:nvSpPr>
        <p:spPr>
          <a:xfrm>
            <a:off x="4750233" y="560467"/>
            <a:ext cx="1116011" cy="276999"/>
          </a:xfrm>
          <a:prstGeom prst="rect">
            <a:avLst/>
          </a:prstGeom>
          <a:noFill/>
        </p:spPr>
        <p:txBody>
          <a:bodyPr wrap="none" rtlCol="0">
            <a:spAutoFit/>
          </a:bodyPr>
          <a:lstStyle/>
          <a:p>
            <a:r>
              <a:rPr lang="es-HN" sz="1200" b="1" dirty="0">
                <a:latin typeface="Century Gothic" panose="020B0502020202020204" pitchFamily="34" charset="0"/>
              </a:rPr>
              <a:t>Tegucigalpa</a:t>
            </a:r>
          </a:p>
        </p:txBody>
      </p:sp>
      <p:graphicFrame>
        <p:nvGraphicFramePr>
          <p:cNvPr id="34" name="Gráfico 33">
            <a:extLst>
              <a:ext uri="{FF2B5EF4-FFF2-40B4-BE49-F238E27FC236}">
                <a16:creationId xmlns:a16="http://schemas.microsoft.com/office/drawing/2014/main" id="{C1A173C0-F67E-B847-B8A2-905CB06486EE}"/>
              </a:ext>
            </a:extLst>
          </p:cNvPr>
          <p:cNvGraphicFramePr/>
          <p:nvPr>
            <p:extLst>
              <p:ext uri="{D42A27DB-BD31-4B8C-83A1-F6EECF244321}">
                <p14:modId xmlns:p14="http://schemas.microsoft.com/office/powerpoint/2010/main" val="2400462075"/>
              </p:ext>
            </p:extLst>
          </p:nvPr>
        </p:nvGraphicFramePr>
        <p:xfrm>
          <a:off x="-47342" y="3613898"/>
          <a:ext cx="6460850" cy="3017632"/>
        </p:xfrm>
        <a:graphic>
          <a:graphicData uri="http://schemas.openxmlformats.org/drawingml/2006/chart">
            <c:chart xmlns:c="http://schemas.openxmlformats.org/drawingml/2006/chart" xmlns:r="http://schemas.openxmlformats.org/officeDocument/2006/relationships" r:id="rId9"/>
          </a:graphicData>
        </a:graphic>
      </p:graphicFrame>
      <p:pic>
        <p:nvPicPr>
          <p:cNvPr id="1026" name="Picture 2" descr="Juntar Estallar Óxido radio hch honduras en vivo juntos Matrona Incorporar">
            <a:extLst>
              <a:ext uri="{FF2B5EF4-FFF2-40B4-BE49-F238E27FC236}">
                <a16:creationId xmlns:a16="http://schemas.microsoft.com/office/drawing/2014/main" id="{B5988D1D-BCEB-7A4D-92EC-30ECBB3D284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0422" t="33679" r="10285" b="27903"/>
          <a:stretch/>
        </p:blipFill>
        <p:spPr bwMode="auto">
          <a:xfrm>
            <a:off x="9131786" y="1660711"/>
            <a:ext cx="771665" cy="744445"/>
          </a:xfrm>
          <a:prstGeom prst="ellipse">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Emisoras Unidas | Honduras">
            <a:extLst>
              <a:ext uri="{FF2B5EF4-FFF2-40B4-BE49-F238E27FC236}">
                <a16:creationId xmlns:a16="http://schemas.microsoft.com/office/drawing/2014/main" id="{8263013C-3833-724D-9A13-3EAACEEC5F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24702" y="946170"/>
            <a:ext cx="738623" cy="730672"/>
          </a:xfrm>
          <a:prstGeom prst="ellipse">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1" name="CuadroTexto 40">
            <a:extLst>
              <a:ext uri="{FF2B5EF4-FFF2-40B4-BE49-F238E27FC236}">
                <a16:creationId xmlns:a16="http://schemas.microsoft.com/office/drawing/2014/main" id="{02E54FA5-1F7E-7844-81DB-92384B4DCB1F}"/>
              </a:ext>
            </a:extLst>
          </p:cNvPr>
          <p:cNvSpPr txBox="1"/>
          <p:nvPr/>
        </p:nvSpPr>
        <p:spPr>
          <a:xfrm>
            <a:off x="4577109" y="3485913"/>
            <a:ext cx="1289135" cy="276999"/>
          </a:xfrm>
          <a:prstGeom prst="rect">
            <a:avLst/>
          </a:prstGeom>
          <a:noFill/>
        </p:spPr>
        <p:txBody>
          <a:bodyPr wrap="none" rtlCol="0">
            <a:spAutoFit/>
          </a:bodyPr>
          <a:lstStyle/>
          <a:p>
            <a:r>
              <a:rPr lang="es-HN" sz="1200" b="1" dirty="0">
                <a:latin typeface="Century Gothic" panose="020B0502020202020204" pitchFamily="34" charset="0"/>
              </a:rPr>
              <a:t>San Pedro Sula</a:t>
            </a:r>
          </a:p>
        </p:txBody>
      </p:sp>
      <p:sp>
        <p:nvSpPr>
          <p:cNvPr id="30" name="CuadroTexto 29">
            <a:extLst>
              <a:ext uri="{FF2B5EF4-FFF2-40B4-BE49-F238E27FC236}">
                <a16:creationId xmlns:a16="http://schemas.microsoft.com/office/drawing/2014/main" id="{70D9EBDD-BA99-504D-81FA-2542B6168857}"/>
              </a:ext>
            </a:extLst>
          </p:cNvPr>
          <p:cNvSpPr txBox="1"/>
          <p:nvPr/>
        </p:nvSpPr>
        <p:spPr>
          <a:xfrm>
            <a:off x="6921875" y="2458590"/>
            <a:ext cx="4730911" cy="4416594"/>
          </a:xfrm>
          <a:prstGeom prst="rect">
            <a:avLst/>
          </a:prstGeom>
          <a:noFill/>
        </p:spPr>
        <p:txBody>
          <a:bodyPr wrap="square">
            <a:spAutoFit/>
          </a:bodyPr>
          <a:lstStyle/>
          <a:p>
            <a:pPr marL="171450" lvl="0" indent="-171450" defTabSz="1828800">
              <a:buClr>
                <a:schemeClr val="accent1"/>
              </a:buClr>
              <a:buFont typeface="Wingdings" pitchFamily="2" charset="2"/>
              <a:buChar char="Ø"/>
              <a:defRPr/>
            </a:pPr>
            <a:r>
              <a:rPr lang="es-HN" sz="1000" dirty="0">
                <a:solidFill>
                  <a:schemeClr val="tx1"/>
                </a:solidFill>
                <a:latin typeface="Century Gothic" panose="020B0502020202020204" pitchFamily="34" charset="0"/>
              </a:rPr>
              <a:t>A pesar de la creciente digitalización y la penetración de internet, la radio sigue jugando un papel central en la vida cotidiana de los hondureños, especialmente en áreas rurales y en sectores de la población con acceso limitado a internet o dispositivos electrónicos avanzados</a:t>
            </a:r>
          </a:p>
          <a:p>
            <a:pPr marL="171450" lvl="0" indent="-171450" defTabSz="1828800">
              <a:buClr>
                <a:schemeClr val="accent1"/>
              </a:buClr>
              <a:buFont typeface="Wingdings" pitchFamily="2" charset="2"/>
              <a:buChar char="Ø"/>
              <a:defRPr/>
            </a:pPr>
            <a:endParaRPr lang="es-HN" sz="1000" dirty="0">
              <a:solidFill>
                <a:schemeClr val="tx1"/>
              </a:solidFill>
              <a:latin typeface="Century Gothic" panose="020B0502020202020204" pitchFamily="34" charset="0"/>
            </a:endParaRPr>
          </a:p>
          <a:p>
            <a:pPr marL="171450" lvl="0" indent="-171450" defTabSz="1828800">
              <a:buClr>
                <a:schemeClr val="accent1"/>
              </a:buClr>
              <a:buFont typeface="Wingdings" pitchFamily="2" charset="2"/>
              <a:buChar char="Ø"/>
              <a:defRPr/>
            </a:pPr>
            <a:r>
              <a:rPr lang="es-HN" sz="1000" dirty="0">
                <a:solidFill>
                  <a:schemeClr val="tx1"/>
                </a:solidFill>
                <a:latin typeface="Century Gothic" panose="020B0502020202020204" pitchFamily="34" charset="0"/>
              </a:rPr>
              <a:t>La radio ha sido y sigue siendo, uno de los medios de comunicación más utilizados.  El auge de internet y las plataformas digitales ha permitido que las emisoras de radio amplíen su alcance a través de la transmisión en línea. Esto ha abierto nuevas oportunidades para las emisoras locales y pequeñas, que ahora pueden llegar a audiencias globales.</a:t>
            </a:r>
          </a:p>
          <a:p>
            <a:pPr marL="628650" lvl="1" indent="-171450" defTabSz="1828800">
              <a:buClr>
                <a:schemeClr val="accent1"/>
              </a:buClr>
              <a:buFont typeface="Courier New" panose="02070309020205020404" pitchFamily="49" charset="0"/>
              <a:buChar char="o"/>
              <a:defRPr/>
            </a:pPr>
            <a:r>
              <a:rPr lang="es-HN" sz="1000" b="1" dirty="0">
                <a:solidFill>
                  <a:schemeClr val="tx1"/>
                </a:solidFill>
                <a:latin typeface="Century Gothic" panose="020B0502020202020204" pitchFamily="34" charset="0"/>
              </a:rPr>
              <a:t>Transmisión en línea: </a:t>
            </a:r>
            <a:r>
              <a:rPr lang="es-HN" sz="1000" dirty="0">
                <a:solidFill>
                  <a:schemeClr val="tx1"/>
                </a:solidFill>
                <a:latin typeface="Century Gothic" panose="020B0502020202020204" pitchFamily="34" charset="0"/>
              </a:rPr>
              <a:t>Muchas emisoras tradicionales han implementado transmisiones en vivo a través de plataformas como TuneIn o sus propios sitios web.</a:t>
            </a:r>
          </a:p>
          <a:p>
            <a:pPr marL="628650" lvl="1" indent="-171450" defTabSz="1828800">
              <a:buClr>
                <a:schemeClr val="accent1"/>
              </a:buClr>
              <a:buFont typeface="Courier New" panose="02070309020205020404" pitchFamily="49" charset="0"/>
              <a:buChar char="o"/>
              <a:defRPr/>
            </a:pPr>
            <a:r>
              <a:rPr lang="es-HN" sz="1000" b="1" dirty="0">
                <a:solidFill>
                  <a:schemeClr val="tx1"/>
                </a:solidFill>
                <a:latin typeface="Century Gothic" panose="020B0502020202020204" pitchFamily="34" charset="0"/>
              </a:rPr>
              <a:t>.Radios en plataformas digitales</a:t>
            </a:r>
            <a:r>
              <a:rPr lang="es-HN" sz="1000" dirty="0">
                <a:solidFill>
                  <a:schemeClr val="tx1"/>
                </a:solidFill>
                <a:latin typeface="Century Gothic" panose="020B0502020202020204" pitchFamily="34" charset="0"/>
              </a:rPr>
              <a:t>: También han surgido nuevas emisoras que operan exclusivamente en internet, orientadas a públicos específicos como la música independiente, noticias en tiempo real o podcasts</a:t>
            </a:r>
          </a:p>
          <a:p>
            <a:pPr lvl="1" defTabSz="1828800">
              <a:buClr>
                <a:schemeClr val="accent1"/>
              </a:buClr>
              <a:defRPr/>
            </a:pPr>
            <a:endParaRPr lang="es-HN" sz="1000" dirty="0">
              <a:solidFill>
                <a:schemeClr val="tx1"/>
              </a:solidFill>
              <a:latin typeface="Century Gothic" panose="020B0502020202020204" pitchFamily="34" charset="0"/>
            </a:endParaRPr>
          </a:p>
          <a:p>
            <a:pPr marL="171450" indent="-171450" defTabSz="1828800">
              <a:buClr>
                <a:schemeClr val="accent1"/>
              </a:buClr>
              <a:buFont typeface="Wingdings" pitchFamily="2" charset="2"/>
              <a:buChar char="Ø"/>
              <a:defRPr/>
            </a:pPr>
            <a:r>
              <a:rPr lang="es-HN" sz="1000" dirty="0">
                <a:solidFill>
                  <a:srgbClr val="0D0D0D"/>
                </a:solidFill>
                <a:effectLst/>
                <a:latin typeface="Century Gothic" panose="020B0502020202020204" pitchFamily="34" charset="0"/>
              </a:rPr>
              <a:t>Muchos medios televisivos se enlazan con la radio y realizan transmisiones simultáneas de algunos programas, especialmente los noticieros. Esto permite que aquellas personas que no pueden acceder a la información a través de la televisión, pero tienen preferencia por  ciertos noticieros, puedan estar informadas a través de la radio.</a:t>
            </a:r>
            <a:endParaRPr lang="en-GB" sz="1000" dirty="0">
              <a:solidFill>
                <a:schemeClr val="tx1"/>
              </a:solidFill>
              <a:latin typeface="Century Gothic" panose="020B0502020202020204" pitchFamily="34" charset="0"/>
            </a:endParaRPr>
          </a:p>
          <a:p>
            <a:pPr lvl="1" defTabSz="1828800">
              <a:defRPr/>
            </a:pPr>
            <a:endParaRPr lang="es-HN" sz="1000" dirty="0">
              <a:solidFill>
                <a:schemeClr val="tx1"/>
              </a:solidFill>
              <a:latin typeface="Century Gothic" panose="020B0502020202020204" pitchFamily="34" charset="0"/>
            </a:endParaRPr>
          </a:p>
          <a:p>
            <a:pPr lvl="0" defTabSz="1828800">
              <a:defRPr/>
            </a:pPr>
            <a:endParaRPr lang="es-HN" sz="1100" dirty="0">
              <a:solidFill>
                <a:schemeClr val="tx1"/>
              </a:solidFill>
              <a:latin typeface="Century Gothic" panose="020B0502020202020204" pitchFamily="34" charset="0"/>
            </a:endParaRPr>
          </a:p>
        </p:txBody>
      </p:sp>
      <p:sp>
        <p:nvSpPr>
          <p:cNvPr id="42" name="CuadroTexto 41">
            <a:extLst>
              <a:ext uri="{FF2B5EF4-FFF2-40B4-BE49-F238E27FC236}">
                <a16:creationId xmlns:a16="http://schemas.microsoft.com/office/drawing/2014/main" id="{87A7D66A-ABCD-FF4B-AA1B-8C412008EB8D}"/>
              </a:ext>
            </a:extLst>
          </p:cNvPr>
          <p:cNvSpPr txBox="1"/>
          <p:nvPr/>
        </p:nvSpPr>
        <p:spPr>
          <a:xfrm>
            <a:off x="6381684" y="5372901"/>
            <a:ext cx="5600678" cy="276999"/>
          </a:xfrm>
          <a:prstGeom prst="rect">
            <a:avLst/>
          </a:prstGeom>
          <a:noFill/>
        </p:spPr>
        <p:txBody>
          <a:bodyPr wrap="square">
            <a:spAutoFit/>
          </a:bodyPr>
          <a:lstStyle/>
          <a:p>
            <a:pPr marL="171450" indent="-171450" defTabSz="1828800">
              <a:buFont typeface="Arial" panose="020B0604020202020204" pitchFamily="34" charset="0"/>
              <a:buChar char="•"/>
              <a:defRPr/>
            </a:pPr>
            <a:endParaRPr lang="en-GB" sz="1200" dirty="0">
              <a:solidFill>
                <a:schemeClr val="tx1"/>
              </a:solidFill>
              <a:latin typeface="Century Gothic" panose="020B0502020202020204" pitchFamily="34" charset="0"/>
            </a:endParaRPr>
          </a:p>
        </p:txBody>
      </p:sp>
      <p:cxnSp>
        <p:nvCxnSpPr>
          <p:cNvPr id="46" name="Conector recto 45">
            <a:extLst>
              <a:ext uri="{FF2B5EF4-FFF2-40B4-BE49-F238E27FC236}">
                <a16:creationId xmlns:a16="http://schemas.microsoft.com/office/drawing/2014/main" id="{131CB036-536C-C145-ABF9-0433702BA0C6}"/>
              </a:ext>
            </a:extLst>
          </p:cNvPr>
          <p:cNvCxnSpPr/>
          <p:nvPr/>
        </p:nvCxnSpPr>
        <p:spPr>
          <a:xfrm>
            <a:off x="302419" y="6549298"/>
            <a:ext cx="1158716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CuadroTexto 46">
            <a:extLst>
              <a:ext uri="{FF2B5EF4-FFF2-40B4-BE49-F238E27FC236}">
                <a16:creationId xmlns:a16="http://schemas.microsoft.com/office/drawing/2014/main" id="{8820FA3D-7981-024C-86EA-BA890B985C3A}"/>
              </a:ext>
            </a:extLst>
          </p:cNvPr>
          <p:cNvSpPr txBox="1"/>
          <p:nvPr/>
        </p:nvSpPr>
        <p:spPr>
          <a:xfrm>
            <a:off x="9567615" y="6549298"/>
            <a:ext cx="2478564" cy="246221"/>
          </a:xfrm>
          <a:prstGeom prst="rect">
            <a:avLst/>
          </a:prstGeom>
          <a:noFill/>
        </p:spPr>
        <p:txBody>
          <a:bodyPr wrap="none" rtlCol="0">
            <a:spAutoFit/>
          </a:bodyPr>
          <a:lstStyle/>
          <a:p>
            <a:r>
              <a:rPr lang="es-HN" sz="1000" dirty="0">
                <a:latin typeface="Arial" panose="020B0604020202020204" pitchFamily="34" charset="0"/>
                <a:cs typeface="Arial" panose="020B0604020202020204" pitchFamily="34" charset="0"/>
              </a:rPr>
              <a:t>Fuente: Estudio EGH – Acumulado ola 3</a:t>
            </a:r>
          </a:p>
        </p:txBody>
      </p:sp>
      <p:pic>
        <p:nvPicPr>
          <p:cNvPr id="48" name="Picture 4">
            <a:extLst>
              <a:ext uri="{FF2B5EF4-FFF2-40B4-BE49-F238E27FC236}">
                <a16:creationId xmlns:a16="http://schemas.microsoft.com/office/drawing/2014/main" id="{96B5E368-B04A-CD46-922B-075EE550506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l="-9291" t="-16844" r="1" b="-23363"/>
          <a:stretch/>
        </p:blipFill>
        <p:spPr>
          <a:xfrm>
            <a:off x="145821" y="6068607"/>
            <a:ext cx="1198202" cy="581078"/>
          </a:xfrm>
          <a:prstGeom prst="ellipse">
            <a:avLst/>
          </a:prstGeom>
          <a:solidFill>
            <a:schemeClr val="bg1"/>
          </a:solidFill>
        </p:spPr>
      </p:pic>
      <p:cxnSp>
        <p:nvCxnSpPr>
          <p:cNvPr id="49" name="Conector recto 48">
            <a:extLst>
              <a:ext uri="{FF2B5EF4-FFF2-40B4-BE49-F238E27FC236}">
                <a16:creationId xmlns:a16="http://schemas.microsoft.com/office/drawing/2014/main" id="{33021DAE-00A9-5C44-89C4-6E61C0DD3FD5}"/>
              </a:ext>
            </a:extLst>
          </p:cNvPr>
          <p:cNvCxnSpPr/>
          <p:nvPr/>
        </p:nvCxnSpPr>
        <p:spPr>
          <a:xfrm>
            <a:off x="276163" y="600766"/>
            <a:ext cx="11587162"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BD8A9694-235A-7947-A269-D282E91A46A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78561" y="1658954"/>
            <a:ext cx="803147" cy="779144"/>
          </a:xfrm>
          <a:prstGeom prst="ellipse">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815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3EA0F1-C398-844E-A6C0-769AA589C2C5}"/>
              </a:ext>
            </a:extLst>
          </p:cNvPr>
          <p:cNvSpPr txBox="1"/>
          <p:nvPr/>
        </p:nvSpPr>
        <p:spPr>
          <a:xfrm>
            <a:off x="242885" y="208315"/>
            <a:ext cx="2585964" cy="430887"/>
          </a:xfrm>
          <a:prstGeom prst="rect">
            <a:avLst/>
          </a:prstGeom>
          <a:noFill/>
        </p:spPr>
        <p:txBody>
          <a:bodyPr wrap="none" rtlCol="0">
            <a:spAutoFit/>
          </a:bodyPr>
          <a:lstStyle/>
          <a:p>
            <a:r>
              <a:rPr lang="es-HN" sz="2200" b="1" dirty="0">
                <a:solidFill>
                  <a:schemeClr val="accent1"/>
                </a:solidFill>
                <a:latin typeface="Century Gothic" panose="020B0502020202020204" pitchFamily="34" charset="0"/>
              </a:rPr>
              <a:t>Audiencia</a:t>
            </a:r>
            <a:r>
              <a:rPr lang="es-HN" sz="2200" b="1" dirty="0">
                <a:solidFill>
                  <a:schemeClr val="tx1">
                    <a:lumMod val="50000"/>
                    <a:lumOff val="50000"/>
                  </a:schemeClr>
                </a:solidFill>
                <a:latin typeface="Century Gothic" panose="020B0502020202020204" pitchFamily="34" charset="0"/>
              </a:rPr>
              <a:t> Prensa</a:t>
            </a:r>
          </a:p>
        </p:txBody>
      </p:sp>
      <p:graphicFrame>
        <p:nvGraphicFramePr>
          <p:cNvPr id="25" name="Gráfico 24">
            <a:extLst>
              <a:ext uri="{FF2B5EF4-FFF2-40B4-BE49-F238E27FC236}">
                <a16:creationId xmlns:a16="http://schemas.microsoft.com/office/drawing/2014/main" id="{888EBC00-3500-8342-9A5E-E7757B4D751A}"/>
              </a:ext>
            </a:extLst>
          </p:cNvPr>
          <p:cNvGraphicFramePr/>
          <p:nvPr>
            <p:extLst>
              <p:ext uri="{D42A27DB-BD31-4B8C-83A1-F6EECF244321}">
                <p14:modId xmlns:p14="http://schemas.microsoft.com/office/powerpoint/2010/main" val="957867322"/>
              </p:ext>
            </p:extLst>
          </p:nvPr>
        </p:nvGraphicFramePr>
        <p:xfrm>
          <a:off x="4330728" y="1348345"/>
          <a:ext cx="4024183" cy="2823639"/>
        </p:xfrm>
        <a:graphic>
          <a:graphicData uri="http://schemas.openxmlformats.org/drawingml/2006/chart">
            <c:chart xmlns:c="http://schemas.openxmlformats.org/drawingml/2006/chart" xmlns:r="http://schemas.openxmlformats.org/officeDocument/2006/relationships" r:id="rId3"/>
          </a:graphicData>
        </a:graphic>
      </p:graphicFrame>
      <p:pic>
        <p:nvPicPr>
          <p:cNvPr id="26" name="Picture 2" descr="Mapa y gráficos: así van creciendo los casos de coronavirus en Honduras -  Diario El Heraldo">
            <a:extLst>
              <a:ext uri="{FF2B5EF4-FFF2-40B4-BE49-F238E27FC236}">
                <a16:creationId xmlns:a16="http://schemas.microsoft.com/office/drawing/2014/main" id="{82C37E4A-029A-414A-8A46-45A55A1D8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368" y="1628010"/>
            <a:ext cx="1019743" cy="1752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F7BD3021-F3F3-7243-99AF-371E284105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859" y="2498420"/>
            <a:ext cx="1019744" cy="18801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4">
            <a:extLst>
              <a:ext uri="{FF2B5EF4-FFF2-40B4-BE49-F238E27FC236}">
                <a16:creationId xmlns:a16="http://schemas.microsoft.com/office/drawing/2014/main" id="{56FBDC2C-4300-4D47-860E-8B7A9B08C515}"/>
              </a:ext>
            </a:extLst>
          </p:cNvPr>
          <p:cNvSpPr txBox="1">
            <a:spLocks noChangeArrowheads="1"/>
          </p:cNvSpPr>
          <p:nvPr/>
        </p:nvSpPr>
        <p:spPr bwMode="auto">
          <a:xfrm>
            <a:off x="4841976" y="1037492"/>
            <a:ext cx="383938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dirty="0">
                <a:latin typeface="Century Gothic" panose="020B0502020202020204" pitchFamily="34" charset="0"/>
              </a:rPr>
              <a:t>Tegucigalpa</a:t>
            </a:r>
          </a:p>
        </p:txBody>
      </p:sp>
      <p:graphicFrame>
        <p:nvGraphicFramePr>
          <p:cNvPr id="34" name="Chart 17">
            <a:extLst>
              <a:ext uri="{FF2B5EF4-FFF2-40B4-BE49-F238E27FC236}">
                <a16:creationId xmlns:a16="http://schemas.microsoft.com/office/drawing/2014/main" id="{DEDBC31C-3EE4-B44E-B728-31DC9F924571}"/>
              </a:ext>
            </a:extLst>
          </p:cNvPr>
          <p:cNvGraphicFramePr/>
          <p:nvPr>
            <p:extLst>
              <p:ext uri="{D42A27DB-BD31-4B8C-83A1-F6EECF244321}">
                <p14:modId xmlns:p14="http://schemas.microsoft.com/office/powerpoint/2010/main" val="1810040493"/>
              </p:ext>
            </p:extLst>
          </p:nvPr>
        </p:nvGraphicFramePr>
        <p:xfrm>
          <a:off x="8058034" y="1123822"/>
          <a:ext cx="3997503" cy="2962762"/>
        </p:xfrm>
        <a:graphic>
          <a:graphicData uri="http://schemas.openxmlformats.org/drawingml/2006/chart">
            <c:chart xmlns:c="http://schemas.openxmlformats.org/drawingml/2006/chart" xmlns:r="http://schemas.openxmlformats.org/officeDocument/2006/relationships" r:id="rId6"/>
          </a:graphicData>
        </a:graphic>
      </p:graphicFrame>
      <p:cxnSp>
        <p:nvCxnSpPr>
          <p:cNvPr id="3" name="Conector recto 2">
            <a:extLst>
              <a:ext uri="{FF2B5EF4-FFF2-40B4-BE49-F238E27FC236}">
                <a16:creationId xmlns:a16="http://schemas.microsoft.com/office/drawing/2014/main" id="{45841A96-4C1F-5E4D-9737-F0352C1F1142}"/>
              </a:ext>
            </a:extLst>
          </p:cNvPr>
          <p:cNvCxnSpPr/>
          <p:nvPr/>
        </p:nvCxnSpPr>
        <p:spPr>
          <a:xfrm>
            <a:off x="8210434" y="1237547"/>
            <a:ext cx="0" cy="2674053"/>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
            <a:extLst>
              <a:ext uri="{FF2B5EF4-FFF2-40B4-BE49-F238E27FC236}">
                <a16:creationId xmlns:a16="http://schemas.microsoft.com/office/drawing/2014/main" id="{FEFED0C4-2F80-9E46-AB4A-C5D1BD152EB5}"/>
              </a:ext>
            </a:extLst>
          </p:cNvPr>
          <p:cNvSpPr txBox="1">
            <a:spLocks noChangeArrowheads="1"/>
          </p:cNvSpPr>
          <p:nvPr/>
        </p:nvSpPr>
        <p:spPr bwMode="auto">
          <a:xfrm>
            <a:off x="8534952" y="1102903"/>
            <a:ext cx="383938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dirty="0">
                <a:latin typeface="Century Gothic" panose="020B0502020202020204" pitchFamily="34" charset="0"/>
              </a:rPr>
              <a:t>San Pedro Sula</a:t>
            </a:r>
          </a:p>
        </p:txBody>
      </p:sp>
      <p:pic>
        <p:nvPicPr>
          <p:cNvPr id="42" name="Picture 4" descr="▷ La Prensa Honduras PNG Imagenes gratis 2021 | PNG Universe">
            <a:extLst>
              <a:ext uri="{FF2B5EF4-FFF2-40B4-BE49-F238E27FC236}">
                <a16:creationId xmlns:a16="http://schemas.microsoft.com/office/drawing/2014/main" id="{CC4D515B-172E-524F-98C2-1EB1B573DD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7138" y="1261585"/>
            <a:ext cx="1028269" cy="1735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EL PAIS – El Periódico con Mayor Crecimiento en Honduras">
            <a:extLst>
              <a:ext uri="{FF2B5EF4-FFF2-40B4-BE49-F238E27FC236}">
                <a16:creationId xmlns:a16="http://schemas.microsoft.com/office/drawing/2014/main" id="{BE8D54D6-5AB2-794D-A2A1-A31CAC23C3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6361" y="3268177"/>
            <a:ext cx="801219" cy="2203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 name="Table 11">
            <a:extLst>
              <a:ext uri="{FF2B5EF4-FFF2-40B4-BE49-F238E27FC236}">
                <a16:creationId xmlns:a16="http://schemas.microsoft.com/office/drawing/2014/main" id="{BB7A9679-3C7A-D147-BB57-2FB3823D0B96}"/>
              </a:ext>
            </a:extLst>
          </p:cNvPr>
          <p:cNvGraphicFramePr>
            <a:graphicFrameLocks noGrp="1"/>
          </p:cNvGraphicFramePr>
          <p:nvPr>
            <p:extLst>
              <p:ext uri="{D42A27DB-BD31-4B8C-83A1-F6EECF244321}">
                <p14:modId xmlns:p14="http://schemas.microsoft.com/office/powerpoint/2010/main" val="853916442"/>
              </p:ext>
            </p:extLst>
          </p:nvPr>
        </p:nvGraphicFramePr>
        <p:xfrm>
          <a:off x="4438349" y="4276992"/>
          <a:ext cx="7565560" cy="1706880"/>
        </p:xfrm>
        <a:graphic>
          <a:graphicData uri="http://schemas.openxmlformats.org/drawingml/2006/table">
            <a:tbl>
              <a:tblPr firstRow="1" bandRow="1">
                <a:tableStyleId>{69012ECD-51FC-41F1-AA8D-1B2483CD663E}</a:tableStyleId>
              </a:tblPr>
              <a:tblGrid>
                <a:gridCol w="1513112">
                  <a:extLst>
                    <a:ext uri="{9D8B030D-6E8A-4147-A177-3AD203B41FA5}">
                      <a16:colId xmlns:a16="http://schemas.microsoft.com/office/drawing/2014/main" val="2865945072"/>
                    </a:ext>
                  </a:extLst>
                </a:gridCol>
                <a:gridCol w="1513112">
                  <a:extLst>
                    <a:ext uri="{9D8B030D-6E8A-4147-A177-3AD203B41FA5}">
                      <a16:colId xmlns:a16="http://schemas.microsoft.com/office/drawing/2014/main" val="893664736"/>
                    </a:ext>
                  </a:extLst>
                </a:gridCol>
                <a:gridCol w="1513112">
                  <a:extLst>
                    <a:ext uri="{9D8B030D-6E8A-4147-A177-3AD203B41FA5}">
                      <a16:colId xmlns:a16="http://schemas.microsoft.com/office/drawing/2014/main" val="1221155952"/>
                    </a:ext>
                  </a:extLst>
                </a:gridCol>
                <a:gridCol w="1513112">
                  <a:extLst>
                    <a:ext uri="{9D8B030D-6E8A-4147-A177-3AD203B41FA5}">
                      <a16:colId xmlns:a16="http://schemas.microsoft.com/office/drawing/2014/main" val="670009179"/>
                    </a:ext>
                  </a:extLst>
                </a:gridCol>
                <a:gridCol w="1513112">
                  <a:extLst>
                    <a:ext uri="{9D8B030D-6E8A-4147-A177-3AD203B41FA5}">
                      <a16:colId xmlns:a16="http://schemas.microsoft.com/office/drawing/2014/main" val="718954912"/>
                    </a:ext>
                  </a:extLst>
                </a:gridCol>
              </a:tblGrid>
              <a:tr h="459298">
                <a:tc>
                  <a:txBody>
                    <a:bodyPr/>
                    <a:lstStyle/>
                    <a:p>
                      <a:r>
                        <a:rPr lang="en-HN" sz="1200" b="0" i="0" dirty="0">
                          <a:latin typeface="Century Gothic" panose="020B0502020202020204" pitchFamily="34" charset="0"/>
                        </a:rPr>
                        <a:t>Diario</a:t>
                      </a:r>
                    </a:p>
                  </a:txBody>
                  <a:tcPr marL="121920" marR="121920" marT="60960" marB="60960">
                    <a:solidFill>
                      <a:schemeClr val="accent1">
                        <a:lumMod val="50000"/>
                      </a:schemeClr>
                    </a:solidFill>
                  </a:tcPr>
                </a:tc>
                <a:tc>
                  <a:txBody>
                    <a:bodyPr/>
                    <a:lstStyle/>
                    <a:p>
                      <a:pPr algn="ctr"/>
                      <a:r>
                        <a:rPr lang="en-HN" sz="1200" b="0" i="0" dirty="0">
                          <a:latin typeface="Century Gothic" panose="020B0502020202020204" pitchFamily="34" charset="0"/>
                        </a:rPr>
                        <a:t>IMPRESO (Ejemplares)</a:t>
                      </a:r>
                    </a:p>
                  </a:txBody>
                  <a:tcPr marL="121920" marR="121920" marT="60960" marB="60960">
                    <a:solidFill>
                      <a:schemeClr val="accent1">
                        <a:lumMod val="50000"/>
                      </a:schemeClr>
                    </a:solidFill>
                  </a:tcPr>
                </a:tc>
                <a:tc>
                  <a:txBody>
                    <a:bodyPr/>
                    <a:lstStyle/>
                    <a:p>
                      <a:pPr algn="ctr"/>
                      <a:r>
                        <a:rPr lang="en-US" sz="1200" b="0" i="0" dirty="0" err="1">
                          <a:latin typeface="Century Gothic" panose="020B0502020202020204" pitchFamily="34" charset="0"/>
                        </a:rPr>
                        <a:t>Suscriptores</a:t>
                      </a:r>
                      <a:endParaRPr lang="en-US" sz="1200" b="0" i="0" dirty="0">
                        <a:latin typeface="Century Gothic" panose="020B0502020202020204" pitchFamily="34" charset="0"/>
                      </a:endParaRPr>
                    </a:p>
                    <a:p>
                      <a:pPr algn="ctr"/>
                      <a:r>
                        <a:rPr lang="en-US" sz="1200" b="0" i="0" dirty="0">
                          <a:latin typeface="Century Gothic" panose="020B0502020202020204" pitchFamily="34" charset="0"/>
                        </a:rPr>
                        <a:t>(</a:t>
                      </a:r>
                      <a:r>
                        <a:rPr lang="en-US" sz="1200" b="0" i="0" dirty="0" err="1">
                          <a:latin typeface="Century Gothic" panose="020B0502020202020204" pitchFamily="34" charset="0"/>
                        </a:rPr>
                        <a:t>Ejemplares</a:t>
                      </a:r>
                      <a:r>
                        <a:rPr lang="en-US" sz="1200" b="0" i="0" dirty="0">
                          <a:latin typeface="Century Gothic" panose="020B0502020202020204" pitchFamily="34" charset="0"/>
                        </a:rPr>
                        <a:t>)</a:t>
                      </a:r>
                      <a:endParaRPr lang="en-HN" sz="1200" b="0" i="0" dirty="0">
                        <a:latin typeface="Century Gothic" panose="020B0502020202020204" pitchFamily="34" charset="0"/>
                      </a:endParaRPr>
                    </a:p>
                  </a:txBody>
                  <a:tcPr marL="121920" marR="121920" marT="60960" marB="60960">
                    <a:solidFill>
                      <a:schemeClr val="accent1">
                        <a:lumMod val="50000"/>
                      </a:schemeClr>
                    </a:solidFill>
                  </a:tcPr>
                </a:tc>
                <a:tc>
                  <a:txBody>
                    <a:bodyPr/>
                    <a:lstStyle/>
                    <a:p>
                      <a:pPr algn="ctr"/>
                      <a:r>
                        <a:rPr lang="en-HN" sz="1200" b="0" i="0" dirty="0">
                          <a:latin typeface="Century Gothic" panose="020B0502020202020204" pitchFamily="34" charset="0"/>
                        </a:rPr>
                        <a:t>PDF</a:t>
                      </a:r>
                    </a:p>
                    <a:p>
                      <a:pPr algn="ctr"/>
                      <a:r>
                        <a:rPr lang="en-US" sz="1200" b="0" i="0" dirty="0">
                          <a:latin typeface="Century Gothic" panose="020B0502020202020204" pitchFamily="34" charset="0"/>
                        </a:rPr>
                        <a:t>(e-paper)</a:t>
                      </a:r>
                      <a:endParaRPr lang="en-HN" sz="1200" b="0" i="0" dirty="0">
                        <a:latin typeface="Century Gothic" panose="020B0502020202020204" pitchFamily="34" charset="0"/>
                      </a:endParaRPr>
                    </a:p>
                  </a:txBody>
                  <a:tcPr marL="121920" marR="121920" marT="60960" marB="60960">
                    <a:solidFill>
                      <a:schemeClr val="accent1">
                        <a:lumMod val="50000"/>
                      </a:schemeClr>
                    </a:solidFill>
                  </a:tcPr>
                </a:tc>
                <a:tc>
                  <a:txBody>
                    <a:bodyPr/>
                    <a:lstStyle/>
                    <a:p>
                      <a:pPr algn="ctr"/>
                      <a:r>
                        <a:rPr lang="en-HN" sz="1200" b="0" i="0" dirty="0">
                          <a:latin typeface="Century Gothic" panose="020B0502020202020204" pitchFamily="34" charset="0"/>
                        </a:rPr>
                        <a:t>Total adudiencia</a:t>
                      </a:r>
                    </a:p>
                  </a:txBody>
                  <a:tcPr marL="121920" marR="121920" marT="60960" marB="60960" anchor="ctr">
                    <a:solidFill>
                      <a:schemeClr val="accent1">
                        <a:lumMod val="50000"/>
                      </a:schemeClr>
                    </a:solidFill>
                  </a:tcPr>
                </a:tc>
                <a:extLst>
                  <a:ext uri="{0D108BD9-81ED-4DB2-BD59-A6C34878D82A}">
                    <a16:rowId xmlns:a16="http://schemas.microsoft.com/office/drawing/2014/main" val="2862774773"/>
                  </a:ext>
                </a:extLst>
              </a:tr>
              <a:tr h="287061">
                <a:tc>
                  <a:txBody>
                    <a:bodyPr/>
                    <a:lstStyle/>
                    <a:p>
                      <a:r>
                        <a:rPr lang="en-US" sz="1200" b="0" i="0" dirty="0">
                          <a:latin typeface="Century Gothic" panose="020B0502020202020204" pitchFamily="34" charset="0"/>
                        </a:rPr>
                        <a:t>El </a:t>
                      </a:r>
                      <a:r>
                        <a:rPr lang="en-US" sz="1200" b="0" i="0" dirty="0" err="1">
                          <a:latin typeface="Century Gothic" panose="020B0502020202020204" pitchFamily="34" charset="0"/>
                        </a:rPr>
                        <a:t>Heraldo</a:t>
                      </a:r>
                      <a:endParaRPr lang="en-HN" sz="1200" b="0" i="0" dirty="0">
                        <a:latin typeface="Century Gothic" panose="020B0502020202020204" pitchFamily="34" charset="0"/>
                      </a:endParaRPr>
                    </a:p>
                  </a:txBody>
                  <a:tcPr marL="121920" marR="121920" marT="60960" marB="60960"/>
                </a:tc>
                <a:tc>
                  <a:txBody>
                    <a:bodyPr/>
                    <a:lstStyle/>
                    <a:p>
                      <a:pPr algn="ctr"/>
                      <a:r>
                        <a:rPr lang="en-HN" sz="1200" b="0" i="0">
                          <a:latin typeface="Century Gothic" panose="020B0502020202020204" pitchFamily="34" charset="0"/>
                        </a:rPr>
                        <a:t>9,900</a:t>
                      </a:r>
                      <a:endParaRPr lang="en-HN" sz="1200" b="0" i="0" dirty="0">
                        <a:latin typeface="Century Gothic" panose="020B0502020202020204" pitchFamily="34" charset="0"/>
                      </a:endParaRPr>
                    </a:p>
                  </a:txBody>
                  <a:tcPr marL="121920" marR="121920" marT="60960" marB="60960"/>
                </a:tc>
                <a:tc>
                  <a:txBody>
                    <a:bodyPr/>
                    <a:lstStyle/>
                    <a:p>
                      <a:pPr algn="ctr"/>
                      <a:r>
                        <a:rPr lang="en-US" sz="1200" b="0" i="0" dirty="0">
                          <a:latin typeface="Century Gothic" panose="020B0502020202020204" pitchFamily="34" charset="0"/>
                        </a:rPr>
                        <a:t>10,000</a:t>
                      </a:r>
                      <a:endParaRPr lang="en-HN" sz="1200" b="0" i="0" dirty="0">
                        <a:latin typeface="Century Gothic" panose="020B0502020202020204" pitchFamily="34" charset="0"/>
                      </a:endParaRPr>
                    </a:p>
                  </a:txBody>
                  <a:tcPr marL="121920" marR="121920" marT="60960" marB="60960"/>
                </a:tc>
                <a:tc>
                  <a:txBody>
                    <a:bodyPr/>
                    <a:lstStyle/>
                    <a:p>
                      <a:pPr algn="ctr"/>
                      <a:r>
                        <a:rPr lang="en-HN" sz="1200" b="0" i="0" dirty="0">
                          <a:latin typeface="Century Gothic" panose="020B0502020202020204" pitchFamily="34" charset="0"/>
                        </a:rPr>
                        <a:t>20,059</a:t>
                      </a:r>
                    </a:p>
                  </a:txBody>
                  <a:tcPr marL="121920" marR="121920" marT="60960" marB="60960"/>
                </a:tc>
                <a:tc>
                  <a:txBody>
                    <a:bodyPr/>
                    <a:lstStyle/>
                    <a:p>
                      <a:pPr algn="ctr"/>
                      <a:r>
                        <a:rPr lang="en-HN" sz="1200" b="0" i="0" dirty="0">
                          <a:latin typeface="Century Gothic" panose="020B0502020202020204" pitchFamily="34" charset="0"/>
                        </a:rPr>
                        <a:t>39,959</a:t>
                      </a:r>
                    </a:p>
                  </a:txBody>
                  <a:tcPr marL="121920" marR="121920" marT="60960" marB="60960"/>
                </a:tc>
                <a:extLst>
                  <a:ext uri="{0D108BD9-81ED-4DB2-BD59-A6C34878D82A}">
                    <a16:rowId xmlns:a16="http://schemas.microsoft.com/office/drawing/2014/main" val="3087370790"/>
                  </a:ext>
                </a:extLst>
              </a:tr>
              <a:tr h="287061">
                <a:tc>
                  <a:txBody>
                    <a:bodyPr/>
                    <a:lstStyle/>
                    <a:p>
                      <a:r>
                        <a:rPr lang="en-HN" sz="1200" b="0" i="0" dirty="0">
                          <a:latin typeface="Century Gothic" panose="020B0502020202020204" pitchFamily="34" charset="0"/>
                        </a:rPr>
                        <a:t>La Prensa</a:t>
                      </a:r>
                    </a:p>
                  </a:txBody>
                  <a:tcPr marL="121920" marR="121920" marT="60960" marB="60960"/>
                </a:tc>
                <a:tc>
                  <a:txBody>
                    <a:bodyPr/>
                    <a:lstStyle/>
                    <a:p>
                      <a:pPr algn="ctr"/>
                      <a:r>
                        <a:rPr lang="en-US" sz="1200" b="0" i="0" dirty="0">
                          <a:latin typeface="Century Gothic" panose="020B0502020202020204" pitchFamily="34" charset="0"/>
                        </a:rPr>
                        <a:t>18</a:t>
                      </a:r>
                      <a:r>
                        <a:rPr lang="en-HN" sz="1200" b="0" i="0">
                          <a:latin typeface="Century Gothic" panose="020B0502020202020204" pitchFamily="34" charset="0"/>
                        </a:rPr>
                        <a:t>,000</a:t>
                      </a:r>
                      <a:endParaRPr lang="en-HN" sz="1200" b="0" i="0" dirty="0">
                        <a:latin typeface="Century Gothic" panose="020B0502020202020204" pitchFamily="34" charset="0"/>
                      </a:endParaRPr>
                    </a:p>
                  </a:txBody>
                  <a:tcPr marL="121920" marR="121920" marT="60960" marB="60960"/>
                </a:tc>
                <a:tc>
                  <a:txBody>
                    <a:bodyPr/>
                    <a:lstStyle/>
                    <a:p>
                      <a:pPr algn="ctr"/>
                      <a:r>
                        <a:rPr lang="en-US" sz="1200" b="0" i="0" dirty="0">
                          <a:latin typeface="Century Gothic" panose="020B0502020202020204" pitchFamily="34" charset="0"/>
                        </a:rPr>
                        <a:t>15,000</a:t>
                      </a:r>
                      <a:endParaRPr lang="en-HN" sz="1200" b="0" i="0" dirty="0">
                        <a:latin typeface="Century Gothic" panose="020B0502020202020204" pitchFamily="34" charset="0"/>
                      </a:endParaRPr>
                    </a:p>
                  </a:txBody>
                  <a:tcPr marL="121920" marR="121920" marT="60960" marB="60960"/>
                </a:tc>
                <a:tc>
                  <a:txBody>
                    <a:bodyPr/>
                    <a:lstStyle/>
                    <a:p>
                      <a:pPr algn="ctr"/>
                      <a:r>
                        <a:rPr lang="en-HN" sz="1200" b="0" i="0" dirty="0">
                          <a:latin typeface="Century Gothic" panose="020B0502020202020204" pitchFamily="34" charset="0"/>
                        </a:rPr>
                        <a:t>20,059</a:t>
                      </a:r>
                    </a:p>
                  </a:txBody>
                  <a:tcPr marL="121920" marR="121920" marT="60960" marB="60960"/>
                </a:tc>
                <a:tc>
                  <a:txBody>
                    <a:bodyPr/>
                    <a:lstStyle/>
                    <a:p>
                      <a:pPr algn="ctr"/>
                      <a:r>
                        <a:rPr lang="en-HN" sz="1200" b="0" i="0" dirty="0">
                          <a:latin typeface="Century Gothic" panose="020B0502020202020204" pitchFamily="34" charset="0"/>
                        </a:rPr>
                        <a:t>53,059</a:t>
                      </a:r>
                    </a:p>
                  </a:txBody>
                  <a:tcPr marL="121920" marR="121920" marT="60960" marB="60960"/>
                </a:tc>
                <a:extLst>
                  <a:ext uri="{0D108BD9-81ED-4DB2-BD59-A6C34878D82A}">
                    <a16:rowId xmlns:a16="http://schemas.microsoft.com/office/drawing/2014/main" val="4276006377"/>
                  </a:ext>
                </a:extLst>
              </a:tr>
              <a:tr h="287061">
                <a:tc>
                  <a:txBody>
                    <a:bodyPr/>
                    <a:lstStyle/>
                    <a:p>
                      <a:r>
                        <a:rPr lang="en-HN" sz="1200" b="0" i="0" dirty="0">
                          <a:latin typeface="Century Gothic" panose="020B0502020202020204" pitchFamily="34" charset="0"/>
                        </a:rPr>
                        <a:t>La Tribuna</a:t>
                      </a:r>
                    </a:p>
                  </a:txBody>
                  <a:tcPr marL="121920" marR="121920" marT="60960" marB="60960"/>
                </a:tc>
                <a:tc>
                  <a:txBody>
                    <a:bodyPr/>
                    <a:lstStyle/>
                    <a:p>
                      <a:pPr algn="ctr"/>
                      <a:r>
                        <a:rPr lang="en-HN" sz="1200" b="0" i="0">
                          <a:latin typeface="Century Gothic" panose="020B0502020202020204" pitchFamily="34" charset="0"/>
                        </a:rPr>
                        <a:t>2</a:t>
                      </a:r>
                      <a:r>
                        <a:rPr lang="en-US" sz="1200" b="0" i="0" dirty="0">
                          <a:latin typeface="Century Gothic" panose="020B0502020202020204" pitchFamily="34" charset="0"/>
                        </a:rPr>
                        <a:t>8</a:t>
                      </a:r>
                      <a:r>
                        <a:rPr lang="en-HN" sz="1200" b="0" i="0">
                          <a:latin typeface="Century Gothic" panose="020B0502020202020204" pitchFamily="34" charset="0"/>
                        </a:rPr>
                        <a:t>,</a:t>
                      </a:r>
                      <a:r>
                        <a:rPr lang="en-US" sz="1200" b="0" i="0" dirty="0">
                          <a:latin typeface="Century Gothic" panose="020B0502020202020204" pitchFamily="34" charset="0"/>
                        </a:rPr>
                        <a:t>2</a:t>
                      </a:r>
                      <a:r>
                        <a:rPr lang="en-HN" sz="1200" b="0" i="0">
                          <a:latin typeface="Century Gothic" panose="020B0502020202020204" pitchFamily="34" charset="0"/>
                        </a:rPr>
                        <a:t>00</a:t>
                      </a:r>
                      <a:endParaRPr lang="en-HN" sz="1200" b="0" i="0" dirty="0">
                        <a:latin typeface="Century Gothic" panose="020B0502020202020204" pitchFamily="34" charset="0"/>
                      </a:endParaRPr>
                    </a:p>
                  </a:txBody>
                  <a:tcPr marL="121920" marR="121920" marT="60960" marB="60960"/>
                </a:tc>
                <a:tc>
                  <a:txBody>
                    <a:bodyPr/>
                    <a:lstStyle/>
                    <a:p>
                      <a:pPr algn="ctr"/>
                      <a:endParaRPr lang="en-HN" sz="1200" b="0" i="0" dirty="0">
                        <a:latin typeface="Century Gothic" panose="020B0502020202020204" pitchFamily="34" charset="0"/>
                      </a:endParaRPr>
                    </a:p>
                  </a:txBody>
                  <a:tcPr marL="121920" marR="121920" marT="60960" marB="60960"/>
                </a:tc>
                <a:tc>
                  <a:txBody>
                    <a:bodyPr/>
                    <a:lstStyle/>
                    <a:p>
                      <a:pPr algn="ctr"/>
                      <a:r>
                        <a:rPr lang="en-US" sz="1200" b="0" i="0" dirty="0">
                          <a:latin typeface="Century Gothic" panose="020B0502020202020204" pitchFamily="34" charset="0"/>
                        </a:rPr>
                        <a:t>50,780</a:t>
                      </a:r>
                      <a:endParaRPr lang="en-HN" sz="1200" b="0" i="0" dirty="0">
                        <a:latin typeface="Century Gothic" panose="020B0502020202020204" pitchFamily="34" charset="0"/>
                      </a:endParaRPr>
                    </a:p>
                  </a:txBody>
                  <a:tcPr marL="121920" marR="121920" marT="60960" marB="60960"/>
                </a:tc>
                <a:tc>
                  <a:txBody>
                    <a:bodyPr/>
                    <a:lstStyle/>
                    <a:p>
                      <a:pPr algn="ctr"/>
                      <a:r>
                        <a:rPr lang="en-US" sz="1200" b="0" i="0" dirty="0">
                          <a:latin typeface="Century Gothic" panose="020B0502020202020204" pitchFamily="34" charset="0"/>
                        </a:rPr>
                        <a:t>78,980</a:t>
                      </a:r>
                      <a:endParaRPr lang="en-HN" sz="1200" b="0" i="0" dirty="0">
                        <a:latin typeface="Century Gothic" panose="020B0502020202020204" pitchFamily="34" charset="0"/>
                      </a:endParaRPr>
                    </a:p>
                  </a:txBody>
                  <a:tcPr marL="121920" marR="121920" marT="60960" marB="60960"/>
                </a:tc>
                <a:extLst>
                  <a:ext uri="{0D108BD9-81ED-4DB2-BD59-A6C34878D82A}">
                    <a16:rowId xmlns:a16="http://schemas.microsoft.com/office/drawing/2014/main" val="2249898953"/>
                  </a:ext>
                </a:extLst>
              </a:tr>
              <a:tr h="287061">
                <a:tc>
                  <a:txBody>
                    <a:bodyPr/>
                    <a:lstStyle/>
                    <a:p>
                      <a:r>
                        <a:rPr lang="en-HN" sz="1200" b="0" i="0" dirty="0">
                          <a:latin typeface="Century Gothic" panose="020B0502020202020204" pitchFamily="34" charset="0"/>
                        </a:rPr>
                        <a:t>El Pais</a:t>
                      </a:r>
                    </a:p>
                  </a:txBody>
                  <a:tcPr marL="121920" marR="121920" marT="60960" marB="60960"/>
                </a:tc>
                <a:tc>
                  <a:txBody>
                    <a:bodyPr/>
                    <a:lstStyle/>
                    <a:p>
                      <a:pPr algn="ctr"/>
                      <a:r>
                        <a:rPr lang="en-US" sz="1200" b="0" i="0" dirty="0">
                          <a:latin typeface="Century Gothic" panose="020B0502020202020204" pitchFamily="34" charset="0"/>
                        </a:rPr>
                        <a:t>12,8</a:t>
                      </a:r>
                      <a:r>
                        <a:rPr lang="en-HN" sz="1200" b="0" i="0">
                          <a:latin typeface="Century Gothic" panose="020B0502020202020204" pitchFamily="34" charset="0"/>
                        </a:rPr>
                        <a:t>00</a:t>
                      </a:r>
                      <a:endParaRPr lang="en-HN" sz="1200" b="0" i="0" dirty="0">
                        <a:latin typeface="Century Gothic" panose="020B0502020202020204" pitchFamily="34" charset="0"/>
                      </a:endParaRPr>
                    </a:p>
                  </a:txBody>
                  <a:tcPr marL="121920" marR="121920" marT="60960" marB="60960"/>
                </a:tc>
                <a:tc>
                  <a:txBody>
                    <a:bodyPr/>
                    <a:lstStyle/>
                    <a:p>
                      <a:pPr algn="ctr"/>
                      <a:r>
                        <a:rPr lang="en-US" sz="1200" b="0" i="0" dirty="0">
                          <a:latin typeface="Century Gothic" panose="020B0502020202020204" pitchFamily="34" charset="0"/>
                        </a:rPr>
                        <a:t>7,200</a:t>
                      </a:r>
                      <a:endParaRPr lang="en-HN" sz="1200" b="0" i="0" dirty="0">
                        <a:latin typeface="Century Gothic" panose="020B0502020202020204" pitchFamily="34" charset="0"/>
                      </a:endParaRPr>
                    </a:p>
                  </a:txBody>
                  <a:tcPr marL="121920" marR="121920" marT="60960" marB="60960"/>
                </a:tc>
                <a:tc>
                  <a:txBody>
                    <a:bodyPr/>
                    <a:lstStyle/>
                    <a:p>
                      <a:pPr algn="ctr"/>
                      <a:r>
                        <a:rPr lang="en-US" sz="1200" b="0" i="0" dirty="0">
                          <a:latin typeface="Century Gothic" panose="020B0502020202020204" pitchFamily="34" charset="0"/>
                        </a:rPr>
                        <a:t>28,200</a:t>
                      </a:r>
                      <a:endParaRPr lang="en-HN" sz="1200" b="0" i="0" dirty="0">
                        <a:latin typeface="Century Gothic" panose="020B0502020202020204" pitchFamily="34" charset="0"/>
                      </a:endParaRPr>
                    </a:p>
                  </a:txBody>
                  <a:tcPr marL="121920" marR="121920" marT="60960" marB="60960"/>
                </a:tc>
                <a:tc>
                  <a:txBody>
                    <a:bodyPr/>
                    <a:lstStyle/>
                    <a:p>
                      <a:pPr algn="ctr"/>
                      <a:r>
                        <a:rPr lang="en-US" sz="1200" b="0" i="0" dirty="0">
                          <a:latin typeface="Century Gothic" panose="020B0502020202020204" pitchFamily="34" charset="0"/>
                        </a:rPr>
                        <a:t>48,200</a:t>
                      </a:r>
                      <a:endParaRPr lang="en-HN" sz="1200" b="0" i="0" dirty="0">
                        <a:latin typeface="Century Gothic" panose="020B0502020202020204" pitchFamily="34" charset="0"/>
                      </a:endParaRPr>
                    </a:p>
                  </a:txBody>
                  <a:tcPr marL="121920" marR="121920" marT="60960" marB="60960"/>
                </a:tc>
                <a:extLst>
                  <a:ext uri="{0D108BD9-81ED-4DB2-BD59-A6C34878D82A}">
                    <a16:rowId xmlns:a16="http://schemas.microsoft.com/office/drawing/2014/main" val="160707685"/>
                  </a:ext>
                </a:extLst>
              </a:tr>
            </a:tbl>
          </a:graphicData>
        </a:graphic>
      </p:graphicFrame>
      <p:sp>
        <p:nvSpPr>
          <p:cNvPr id="36" name="CuadroTexto 35">
            <a:extLst>
              <a:ext uri="{FF2B5EF4-FFF2-40B4-BE49-F238E27FC236}">
                <a16:creationId xmlns:a16="http://schemas.microsoft.com/office/drawing/2014/main" id="{359FA9D6-149F-5C4D-BEAF-AEAB2A103CC0}"/>
              </a:ext>
            </a:extLst>
          </p:cNvPr>
          <p:cNvSpPr txBox="1"/>
          <p:nvPr/>
        </p:nvSpPr>
        <p:spPr>
          <a:xfrm>
            <a:off x="5495940" y="6594273"/>
            <a:ext cx="1715534" cy="246221"/>
          </a:xfrm>
          <a:prstGeom prst="rect">
            <a:avLst/>
          </a:prstGeom>
          <a:noFill/>
        </p:spPr>
        <p:txBody>
          <a:bodyPr wrap="none" rtlCol="0">
            <a:spAutoFit/>
          </a:bodyPr>
          <a:lstStyle/>
          <a:p>
            <a:r>
              <a:rPr lang="es-HN" sz="1000" dirty="0">
                <a:solidFill>
                  <a:schemeClr val="tx2"/>
                </a:solidFill>
                <a:latin typeface="Century Gothic" panose="020B0502020202020204" pitchFamily="34" charset="0"/>
              </a:rPr>
              <a:t>Fuente : EGH, ola 1 2024</a:t>
            </a:r>
          </a:p>
        </p:txBody>
      </p:sp>
      <p:grpSp>
        <p:nvGrpSpPr>
          <p:cNvPr id="22" name="Grupo 21">
            <a:extLst>
              <a:ext uri="{FF2B5EF4-FFF2-40B4-BE49-F238E27FC236}">
                <a16:creationId xmlns:a16="http://schemas.microsoft.com/office/drawing/2014/main" id="{B4BF2F7F-C724-D644-8AFF-A10E88C12602}"/>
              </a:ext>
            </a:extLst>
          </p:cNvPr>
          <p:cNvGrpSpPr/>
          <p:nvPr/>
        </p:nvGrpSpPr>
        <p:grpSpPr>
          <a:xfrm>
            <a:off x="5086837" y="1947285"/>
            <a:ext cx="3912249" cy="3786893"/>
            <a:chOff x="8132645" y="2913859"/>
            <a:chExt cx="3452723" cy="2320120"/>
          </a:xfrm>
        </p:grpSpPr>
        <p:sp>
          <p:nvSpPr>
            <p:cNvPr id="23" name="Rectángulo 22">
              <a:extLst>
                <a:ext uri="{FF2B5EF4-FFF2-40B4-BE49-F238E27FC236}">
                  <a16:creationId xmlns:a16="http://schemas.microsoft.com/office/drawing/2014/main" id="{168CE3CA-3D9E-704C-9BD3-305329387D2D}"/>
                </a:ext>
              </a:extLst>
            </p:cNvPr>
            <p:cNvSpPr/>
            <p:nvPr/>
          </p:nvSpPr>
          <p:spPr>
            <a:xfrm>
              <a:off x="8235198" y="3348242"/>
              <a:ext cx="3103362" cy="88243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noProof="0" dirty="0">
                <a:ln>
                  <a:noFill/>
                </a:ln>
                <a:solidFill>
                  <a:srgbClr val="011627"/>
                </a:solidFill>
                <a:effectLst/>
                <a:uLnTx/>
                <a:uFillTx/>
                <a:latin typeface="Helvetica" pitchFamily="2" charset="0"/>
              </a:endParaRPr>
            </a:p>
          </p:txBody>
        </p:sp>
        <p:sp>
          <p:nvSpPr>
            <p:cNvPr id="24" name="Rectángulo 23">
              <a:extLst>
                <a:ext uri="{FF2B5EF4-FFF2-40B4-BE49-F238E27FC236}">
                  <a16:creationId xmlns:a16="http://schemas.microsoft.com/office/drawing/2014/main" id="{7A5FCB3A-9B35-0A46-BFFC-F2D25AEDFE02}"/>
                </a:ext>
              </a:extLst>
            </p:cNvPr>
            <p:cNvSpPr/>
            <p:nvPr/>
          </p:nvSpPr>
          <p:spPr>
            <a:xfrm>
              <a:off x="8152264" y="4351550"/>
              <a:ext cx="3287000" cy="88242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u="none" strike="noStrike" kern="1200" cap="none" spc="0" normalizeH="0" baseline="0" noProof="0" dirty="0">
                <a:ln>
                  <a:noFill/>
                </a:ln>
                <a:solidFill>
                  <a:srgbClr val="011627"/>
                </a:solidFill>
                <a:effectLst/>
                <a:uLnTx/>
                <a:uFillTx/>
                <a:latin typeface="Helvetica" pitchFamily="2" charset="0"/>
              </a:endParaRPr>
            </a:p>
          </p:txBody>
        </p:sp>
        <p:sp>
          <p:nvSpPr>
            <p:cNvPr id="27" name="Rectángulo 26">
              <a:extLst>
                <a:ext uri="{FF2B5EF4-FFF2-40B4-BE49-F238E27FC236}">
                  <a16:creationId xmlns:a16="http://schemas.microsoft.com/office/drawing/2014/main" id="{766C75FE-D3B6-454C-A566-00C74CE9232D}"/>
                </a:ext>
              </a:extLst>
            </p:cNvPr>
            <p:cNvSpPr/>
            <p:nvPr/>
          </p:nvSpPr>
          <p:spPr>
            <a:xfrm>
              <a:off x="8132645" y="2913859"/>
              <a:ext cx="3452723" cy="88242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HN" sz="1100" dirty="0">
                <a:solidFill>
                  <a:schemeClr val="tx1"/>
                </a:solidFill>
                <a:latin typeface="Century Gothic" panose="020B0502020202020204" pitchFamily="34" charset="0"/>
              </a:endParaRPr>
            </a:p>
            <a:p>
              <a:pPr marL="171450" indent="-171450">
                <a:buFont typeface="Wingdings" pitchFamily="2" charset="2"/>
                <a:buChar char="§"/>
              </a:pPr>
              <a:r>
                <a:rPr lang="es-HN" sz="1100" dirty="0">
                  <a:solidFill>
                    <a:schemeClr val="tx1"/>
                  </a:solidFill>
                  <a:latin typeface="Century Gothic" panose="020B0502020202020204" pitchFamily="34" charset="0"/>
                </a:rPr>
                <a:t>.</a:t>
              </a:r>
              <a:r>
                <a:rPr lang="es-HN" sz="1100" dirty="0">
                  <a:solidFill>
                    <a:srgbClr val="0D0D0D"/>
                  </a:solidFill>
                  <a:effectLst/>
                  <a:latin typeface="Century Gothic" panose="020B0502020202020204" pitchFamily="34" charset="0"/>
                </a:rPr>
                <a:t>.</a:t>
              </a:r>
            </a:p>
            <a:p>
              <a:pPr marL="171450" indent="-171450">
                <a:buFont typeface="Wingdings" pitchFamily="2" charset="2"/>
                <a:buChar char="§"/>
              </a:pPr>
              <a:endParaRPr lang="es-HN" sz="1100" dirty="0">
                <a:solidFill>
                  <a:srgbClr val="0D0D0D"/>
                </a:solidFill>
                <a:effectLst/>
                <a:latin typeface="Century Gothic" panose="020B0502020202020204" pitchFamily="34" charset="0"/>
              </a:endParaRPr>
            </a:p>
            <a:p>
              <a:pPr marL="171450" indent="-171450">
                <a:buFont typeface="Wingdings" pitchFamily="2" charset="2"/>
                <a:buChar char="§"/>
              </a:pPr>
              <a:endParaRPr lang="en-GB" sz="1200" dirty="0">
                <a:solidFill>
                  <a:schemeClr val="tx1"/>
                </a:solidFill>
                <a:latin typeface="Helvetica" pitchFamily="2" charset="0"/>
              </a:endParaRPr>
            </a:p>
            <a:p>
              <a:pPr marL="171450" indent="-171450">
                <a:buFont typeface="Wingdings" pitchFamily="2" charset="2"/>
                <a:buChar char="§"/>
              </a:pPr>
              <a:endParaRPr lang="en-GB" sz="1200" dirty="0">
                <a:solidFill>
                  <a:schemeClr val="tx1"/>
                </a:solidFill>
                <a:latin typeface="Century Gothic" panose="020B0502020202020204" pitchFamily="34" charset="0"/>
              </a:endParaRPr>
            </a:p>
          </p:txBody>
        </p:sp>
      </p:grpSp>
      <p:grpSp>
        <p:nvGrpSpPr>
          <p:cNvPr id="9" name="Grupo 8">
            <a:extLst>
              <a:ext uri="{FF2B5EF4-FFF2-40B4-BE49-F238E27FC236}">
                <a16:creationId xmlns:a16="http://schemas.microsoft.com/office/drawing/2014/main" id="{36FD6FC0-2D83-5F4E-B768-D9867134526F}"/>
              </a:ext>
            </a:extLst>
          </p:cNvPr>
          <p:cNvGrpSpPr/>
          <p:nvPr/>
        </p:nvGrpSpPr>
        <p:grpSpPr>
          <a:xfrm>
            <a:off x="187880" y="1658202"/>
            <a:ext cx="4170821" cy="3323987"/>
            <a:chOff x="187880" y="863725"/>
            <a:chExt cx="4170821" cy="3323987"/>
          </a:xfrm>
        </p:grpSpPr>
        <p:sp>
          <p:nvSpPr>
            <p:cNvPr id="30" name="CuadroTexto 29">
              <a:extLst>
                <a:ext uri="{FF2B5EF4-FFF2-40B4-BE49-F238E27FC236}">
                  <a16:creationId xmlns:a16="http://schemas.microsoft.com/office/drawing/2014/main" id="{749293DF-2C12-3F46-BB24-9D95ECAA7BED}"/>
                </a:ext>
              </a:extLst>
            </p:cNvPr>
            <p:cNvSpPr txBox="1"/>
            <p:nvPr/>
          </p:nvSpPr>
          <p:spPr>
            <a:xfrm>
              <a:off x="229466" y="863725"/>
              <a:ext cx="4129235" cy="3323987"/>
            </a:xfrm>
            <a:prstGeom prst="rect">
              <a:avLst/>
            </a:prstGeom>
            <a:noFill/>
          </p:spPr>
          <p:txBody>
            <a:bodyPr wrap="square">
              <a:spAutoFit/>
            </a:bodyPr>
            <a:lstStyle/>
            <a:p>
              <a:pPr marL="171450" indent="-171450">
                <a:buClr>
                  <a:schemeClr val="accent1"/>
                </a:buClr>
                <a:buFont typeface="Wingdings" pitchFamily="2" charset="2"/>
                <a:buChar char="Ø"/>
              </a:pPr>
              <a:r>
                <a:rPr lang="es-HN" sz="1000" dirty="0">
                  <a:solidFill>
                    <a:schemeClr val="tx1"/>
                  </a:solidFill>
                  <a:latin typeface="Century Gothic" panose="020B0502020202020204" pitchFamily="34" charset="0"/>
                </a:rPr>
                <a:t>Los periódicos impresos en Honduras enfrentan una crisis similar a la que se experimenta en otros países latinoamericanos debido a la caída de los ingresos publicitarios y la competencia digital. Sin embargo, periódicos como La Prensa, El Heraldo y La Tribuna siguen siendo de los más leídos, aunque han tenido que adaptarse a formatos digitales. Muchos de ellos han lanzado versiones online, y algunos se han orientado a ofrecer contenido exclusivo a través de suscripciones digitales.</a:t>
              </a:r>
            </a:p>
            <a:p>
              <a:pPr marL="171450" indent="-171450">
                <a:buClr>
                  <a:schemeClr val="accent1"/>
                </a:buClr>
                <a:buFont typeface="Wingdings" pitchFamily="2" charset="2"/>
                <a:buChar char="Ø"/>
              </a:pPr>
              <a:endParaRPr lang="es-HN" sz="1000" dirty="0">
                <a:solidFill>
                  <a:schemeClr val="tx1"/>
                </a:solidFill>
                <a:latin typeface="Century Gothic" panose="020B0502020202020204" pitchFamily="34" charset="0"/>
              </a:endParaRPr>
            </a:p>
            <a:p>
              <a:pPr marL="171450" indent="-171450">
                <a:buClr>
                  <a:schemeClr val="accent1"/>
                </a:buClr>
                <a:buFont typeface="Wingdings" pitchFamily="2" charset="2"/>
                <a:buChar char="Ø"/>
              </a:pPr>
              <a:r>
                <a:rPr lang="es-HN" sz="1000" dirty="0">
                  <a:solidFill>
                    <a:schemeClr val="tx1"/>
                  </a:solidFill>
                  <a:latin typeface="Century Gothic" panose="020B0502020202020204" pitchFamily="34" charset="0"/>
                </a:rPr>
                <a:t>La expansión de internet y la facilidad de acceso a noticias en línea han desplazado en gran medida a los medios impresos. Muchos hondureños prefieren acceder a información gratuita y de manera instantánea a través de sitios web, redes sociales y aplicaciones móviles.</a:t>
              </a:r>
            </a:p>
            <a:p>
              <a:pPr marL="171450" indent="-171450">
                <a:buClr>
                  <a:schemeClr val="accent1"/>
                </a:buClr>
                <a:buFont typeface="Wingdings" pitchFamily="2" charset="2"/>
                <a:buChar char="Ø"/>
              </a:pPr>
              <a:endParaRPr lang="es-HN" sz="1000" dirty="0">
                <a:solidFill>
                  <a:schemeClr val="tx1"/>
                </a:solidFill>
                <a:latin typeface="Century Gothic" panose="020B0502020202020204" pitchFamily="34" charset="0"/>
              </a:endParaRPr>
            </a:p>
            <a:p>
              <a:pPr marL="171450" indent="-171450">
                <a:buClr>
                  <a:schemeClr val="accent1"/>
                </a:buClr>
                <a:buFont typeface="Wingdings" pitchFamily="2" charset="2"/>
                <a:buChar char="Ø"/>
              </a:pPr>
              <a:r>
                <a:rPr lang="es-HN" sz="1000" dirty="0">
                  <a:solidFill>
                    <a:srgbClr val="0D0D0D"/>
                  </a:solidFill>
                  <a:effectLst/>
                  <a:latin typeface="Century Gothic" panose="020B0502020202020204" pitchFamily="34" charset="0"/>
                </a:rPr>
                <a:t>Las suscripciones para acceder a los diarios en PDF se mantienen gratuitas, tanto para plataformas móviles, de escritorio y tabletas, y se envían vía WhatsApp a su base de datos sin ningún costo adicional, manteniendo asi sus audiencias (suma de impreso mas pdf)</a:t>
              </a:r>
              <a:endParaRPr lang="en-GB" sz="1000" dirty="0">
                <a:solidFill>
                  <a:schemeClr val="tx1"/>
                </a:solidFill>
                <a:latin typeface="Century Gothic" panose="020B0502020202020204" pitchFamily="34" charset="0"/>
              </a:endParaRPr>
            </a:p>
          </p:txBody>
        </p:sp>
        <p:sp>
          <p:nvSpPr>
            <p:cNvPr id="39" name="CuadroTexto 38">
              <a:extLst>
                <a:ext uri="{FF2B5EF4-FFF2-40B4-BE49-F238E27FC236}">
                  <a16:creationId xmlns:a16="http://schemas.microsoft.com/office/drawing/2014/main" id="{6006ADB0-E5A6-C248-8CFB-0C44A29D1E14}"/>
                </a:ext>
              </a:extLst>
            </p:cNvPr>
            <p:cNvSpPr txBox="1"/>
            <p:nvPr/>
          </p:nvSpPr>
          <p:spPr>
            <a:xfrm>
              <a:off x="187880" y="2597053"/>
              <a:ext cx="4169528" cy="246221"/>
            </a:xfrm>
            <a:prstGeom prst="rect">
              <a:avLst/>
            </a:prstGeom>
            <a:noFill/>
          </p:spPr>
          <p:txBody>
            <a:bodyPr wrap="square">
              <a:spAutoFit/>
            </a:bodyPr>
            <a:lstStyle/>
            <a:p>
              <a:pPr marL="171450" indent="-171450">
                <a:buFont typeface="Arial" panose="020B0604020202020204" pitchFamily="34" charset="0"/>
                <a:buChar char="•"/>
              </a:pPr>
              <a:endParaRPr lang="es-HN" sz="1000" dirty="0">
                <a:solidFill>
                  <a:schemeClr val="tx1"/>
                </a:solidFill>
                <a:latin typeface="Century Gothic" panose="020B0502020202020204" pitchFamily="34" charset="0"/>
              </a:endParaRPr>
            </a:p>
          </p:txBody>
        </p:sp>
        <p:sp>
          <p:nvSpPr>
            <p:cNvPr id="40" name="CuadroTexto 39">
              <a:extLst>
                <a:ext uri="{FF2B5EF4-FFF2-40B4-BE49-F238E27FC236}">
                  <a16:creationId xmlns:a16="http://schemas.microsoft.com/office/drawing/2014/main" id="{A8B36CE1-CBE7-2248-AE35-3CD1E0D1D519}"/>
                </a:ext>
              </a:extLst>
            </p:cNvPr>
            <p:cNvSpPr txBox="1"/>
            <p:nvPr/>
          </p:nvSpPr>
          <p:spPr>
            <a:xfrm>
              <a:off x="187880" y="3610800"/>
              <a:ext cx="4169528" cy="246221"/>
            </a:xfrm>
            <a:prstGeom prst="rect">
              <a:avLst/>
            </a:prstGeom>
            <a:noFill/>
          </p:spPr>
          <p:txBody>
            <a:bodyPr wrap="square">
              <a:spAutoFit/>
            </a:bodyPr>
            <a:lstStyle/>
            <a:p>
              <a:pPr marL="171450" indent="-171450">
                <a:buFont typeface="Wingdings" pitchFamily="2" charset="2"/>
                <a:buChar char="§"/>
              </a:pPr>
              <a:endParaRPr lang="en-GB" sz="1000" dirty="0">
                <a:solidFill>
                  <a:schemeClr val="tx1"/>
                </a:solidFill>
                <a:latin typeface="Century Gothic" panose="020B0502020202020204" pitchFamily="34" charset="0"/>
              </a:endParaRPr>
            </a:p>
          </p:txBody>
        </p:sp>
      </p:grpSp>
      <p:cxnSp>
        <p:nvCxnSpPr>
          <p:cNvPr id="46" name="Conector recto 45">
            <a:extLst>
              <a:ext uri="{FF2B5EF4-FFF2-40B4-BE49-F238E27FC236}">
                <a16:creationId xmlns:a16="http://schemas.microsoft.com/office/drawing/2014/main" id="{F8033414-62EC-2944-B8BF-9D660AA78D55}"/>
              </a:ext>
            </a:extLst>
          </p:cNvPr>
          <p:cNvCxnSpPr/>
          <p:nvPr/>
        </p:nvCxnSpPr>
        <p:spPr>
          <a:xfrm>
            <a:off x="276163" y="600766"/>
            <a:ext cx="11587162"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82C2BAC8-F625-B84C-B983-8572B96F0FCB}"/>
              </a:ext>
            </a:extLst>
          </p:cNvPr>
          <p:cNvCxnSpPr/>
          <p:nvPr/>
        </p:nvCxnSpPr>
        <p:spPr>
          <a:xfrm>
            <a:off x="302419" y="6549298"/>
            <a:ext cx="1158716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8" name="CuadroTexto 47">
            <a:extLst>
              <a:ext uri="{FF2B5EF4-FFF2-40B4-BE49-F238E27FC236}">
                <a16:creationId xmlns:a16="http://schemas.microsoft.com/office/drawing/2014/main" id="{AE31DBD4-7B32-234E-8504-66B4A1AF6F03}"/>
              </a:ext>
            </a:extLst>
          </p:cNvPr>
          <p:cNvSpPr txBox="1"/>
          <p:nvPr/>
        </p:nvSpPr>
        <p:spPr>
          <a:xfrm>
            <a:off x="9567615" y="6549298"/>
            <a:ext cx="2478564" cy="246221"/>
          </a:xfrm>
          <a:prstGeom prst="rect">
            <a:avLst/>
          </a:prstGeom>
          <a:noFill/>
        </p:spPr>
        <p:txBody>
          <a:bodyPr wrap="none" rtlCol="0">
            <a:spAutoFit/>
          </a:bodyPr>
          <a:lstStyle/>
          <a:p>
            <a:r>
              <a:rPr lang="es-HN" sz="1000" dirty="0">
                <a:latin typeface="Arial" panose="020B0604020202020204" pitchFamily="34" charset="0"/>
                <a:cs typeface="Arial" panose="020B0604020202020204" pitchFamily="34" charset="0"/>
              </a:rPr>
              <a:t>Fuente: Estudio EGH – Acumulado ola 3</a:t>
            </a:r>
          </a:p>
        </p:txBody>
      </p:sp>
      <p:pic>
        <p:nvPicPr>
          <p:cNvPr id="49" name="Picture 4">
            <a:extLst>
              <a:ext uri="{FF2B5EF4-FFF2-40B4-BE49-F238E27FC236}">
                <a16:creationId xmlns:a16="http://schemas.microsoft.com/office/drawing/2014/main" id="{C5757C9E-3009-3E48-AF3F-8C5068135CB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9291" t="-16844" r="1" b="-23363"/>
          <a:stretch/>
        </p:blipFill>
        <p:spPr>
          <a:xfrm>
            <a:off x="145821" y="6068607"/>
            <a:ext cx="1198202" cy="581078"/>
          </a:xfrm>
          <a:prstGeom prst="ellipse">
            <a:avLst/>
          </a:prstGeom>
          <a:solidFill>
            <a:schemeClr val="bg1"/>
          </a:solidFill>
        </p:spPr>
      </p:pic>
    </p:spTree>
    <p:extLst>
      <p:ext uri="{BB962C8B-B14F-4D97-AF65-F5344CB8AC3E}">
        <p14:creationId xmlns:p14="http://schemas.microsoft.com/office/powerpoint/2010/main" val="1453121160"/>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15834</TotalTime>
  <Words>2582</Words>
  <Application>Microsoft Macintosh PowerPoint</Application>
  <PresentationFormat>Panorámica</PresentationFormat>
  <Paragraphs>235</Paragraphs>
  <Slides>14</Slides>
  <Notes>11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14</vt:i4>
      </vt:variant>
    </vt:vector>
  </HeadingPairs>
  <TitlesOfParts>
    <vt:vector size="24" baseType="lpstr">
      <vt:lpstr>Arial</vt:lpstr>
      <vt:lpstr>Calibri</vt:lpstr>
      <vt:lpstr>Calibri Light</vt:lpstr>
      <vt:lpstr>Century Gothic</vt:lpstr>
      <vt:lpstr>Courier New</vt:lpstr>
      <vt:lpstr>Helvetica</vt:lpstr>
      <vt:lpstr>Helvetica Light</vt:lpstr>
      <vt:lpstr>Poppins SemiBold</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158</cp:revision>
  <dcterms:created xsi:type="dcterms:W3CDTF">2023-11-28T02:26:58Z</dcterms:created>
  <dcterms:modified xsi:type="dcterms:W3CDTF">2025-01-05T23:34:49Z</dcterms:modified>
</cp:coreProperties>
</file>