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Ex2.xml" ContentType="application/vnd.ms-office.chartex+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1" r:id="rId1"/>
  </p:sldMasterIdLst>
  <p:notesMasterIdLst>
    <p:notesMasterId r:id="rId20"/>
  </p:notesMasterIdLst>
  <p:sldIdLst>
    <p:sldId id="2147375803" r:id="rId2"/>
    <p:sldId id="2147472606" r:id="rId3"/>
    <p:sldId id="2147472611" r:id="rId4"/>
    <p:sldId id="257" r:id="rId5"/>
    <p:sldId id="2147472608" r:id="rId6"/>
    <p:sldId id="259" r:id="rId7"/>
    <p:sldId id="2147472605" r:id="rId8"/>
    <p:sldId id="260" r:id="rId9"/>
    <p:sldId id="2147472602" r:id="rId10"/>
    <p:sldId id="2147472615" r:id="rId11"/>
    <p:sldId id="2147472603" r:id="rId12"/>
    <p:sldId id="2147472604" r:id="rId13"/>
    <p:sldId id="1208" r:id="rId14"/>
    <p:sldId id="2147472616" r:id="rId15"/>
    <p:sldId id="2147472609" r:id="rId16"/>
    <p:sldId id="2147472610" r:id="rId17"/>
    <p:sldId id="2147472614" r:id="rId18"/>
    <p:sldId id="214747261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Gill Sans MT" panose="020B0502020104020203" pitchFamily="34" charset="77"/>
      <p:regular r:id="rId29"/>
      <p:bold r:id="rId30"/>
      <p:italic r:id="rId31"/>
      <p:boldItalic r:id="rId32"/>
    </p:embeddedFont>
    <p:embeddedFont>
      <p:font typeface="Myriad Pro" panose="020B0503030403020204" pitchFamily="34" charset="0"/>
      <p:regular r:id="rId33"/>
      <p:bold r:id="rId34"/>
      <p:italic r:id="rId35"/>
      <p:boldItalic r:id="rId36"/>
    </p:embeddedFont>
    <p:embeddedFont>
      <p:font typeface="Myriad Pro Cond" panose="020B0506030403020204" pitchFamily="34" charset="0"/>
      <p:regular r:id="rId37"/>
      <p:bold r:id="rId38"/>
      <p:italic r:id="rId39"/>
      <p:boldItalic r:id="rId40"/>
    </p:embeddedFont>
    <p:embeddedFont>
      <p:font typeface="Myriad Pro Light" panose="020B0403030403020204" pitchFamily="34" charset="0"/>
      <p:regular r:id="rId41"/>
      <p:bold r:id="rId42"/>
      <p:italic r:id="rId43"/>
      <p:boldItalic r:id="rId44"/>
    </p:embeddedFont>
    <p:embeddedFont>
      <p:font typeface="Poppins" pitchFamily="2" charset="77"/>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FFFFFF"/>
    <a:srgbClr val="00C95F"/>
    <a:srgbClr val="C7FB2C"/>
    <a:srgbClr val="76748F"/>
    <a:srgbClr val="A5300F"/>
    <a:srgbClr val="EF6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8"/>
    <p:restoredTop sz="95859"/>
  </p:normalViewPr>
  <p:slideViewPr>
    <p:cSldViewPr snapToGrid="0" snapToObjects="1">
      <p:cViewPr varScale="1">
        <p:scale>
          <a:sx n="113" d="100"/>
          <a:sy n="113" d="100"/>
        </p:scale>
        <p:origin x="62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lia/Desktop/TODO%20DESKTOP%202025%206%20NOV%20/PANORAMA%20GENERAL%20DE%20MEDIOS/HISTORIAL%20DE%20SHARE%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Hoja_de_c_lculo_de_Microsoft_Excel6.xlsx"/></Relationships>
</file>

<file path=ppt/charts/_rels/chartEx2.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Hoja_de_c_lculo_de_Microsoft_Excel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2024</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Hoja1!$B$2:$B$10</c:f>
              <c:numCache>
                <c:formatCode>General</c:formatCode>
                <c:ptCount val="9"/>
                <c:pt idx="0">
                  <c:v>85.1</c:v>
                </c:pt>
                <c:pt idx="1">
                  <c:v>86.06</c:v>
                </c:pt>
                <c:pt idx="2">
                  <c:v>76.11</c:v>
                </c:pt>
                <c:pt idx="3">
                  <c:v>67.510000000000005</c:v>
                </c:pt>
                <c:pt idx="4">
                  <c:v>66.37</c:v>
                </c:pt>
                <c:pt idx="5">
                  <c:v>66.36</c:v>
                </c:pt>
                <c:pt idx="6">
                  <c:v>49.26</c:v>
                </c:pt>
                <c:pt idx="7">
                  <c:v>16.010000000000002</c:v>
                </c:pt>
                <c:pt idx="8">
                  <c:v>9.23</c:v>
                </c:pt>
              </c:numCache>
            </c:numRef>
          </c:val>
          <c:extLst>
            <c:ext xmlns:c16="http://schemas.microsoft.com/office/drawing/2014/chart" uri="{C3380CC4-5D6E-409C-BE32-E72D297353CC}">
              <c16:uniqueId val="{00000000-2180-4446-8932-2AD9F1DBC96F}"/>
            </c:ext>
          </c:extLst>
        </c:ser>
        <c:ser>
          <c:idx val="1"/>
          <c:order val="1"/>
          <c:tx>
            <c:strRef>
              <c:f>Hoja1!$C$1</c:f>
              <c:strCache>
                <c:ptCount val="1"/>
                <c:pt idx="0">
                  <c:v>2025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Hoja1!$C$2:$C$10</c:f>
              <c:numCache>
                <c:formatCode>General</c:formatCode>
                <c:ptCount val="9"/>
                <c:pt idx="0">
                  <c:v>86.34</c:v>
                </c:pt>
                <c:pt idx="1">
                  <c:v>86.16</c:v>
                </c:pt>
                <c:pt idx="2">
                  <c:v>77.569999999999993</c:v>
                </c:pt>
                <c:pt idx="3">
                  <c:v>67.459999999999994</c:v>
                </c:pt>
                <c:pt idx="4">
                  <c:v>68.510000000000005</c:v>
                </c:pt>
                <c:pt idx="5">
                  <c:v>66.34</c:v>
                </c:pt>
                <c:pt idx="6">
                  <c:v>48.76</c:v>
                </c:pt>
                <c:pt idx="7">
                  <c:v>17.55</c:v>
                </c:pt>
                <c:pt idx="8">
                  <c:v>9.59</c:v>
                </c:pt>
              </c:numCache>
            </c:numRef>
          </c:val>
          <c:extLst>
            <c:ext xmlns:c16="http://schemas.microsoft.com/office/drawing/2014/chart" uri="{C3380CC4-5D6E-409C-BE32-E72D297353CC}">
              <c16:uniqueId val="{00000001-2180-4446-8932-2AD9F1DBC96F}"/>
            </c:ext>
          </c:extLst>
        </c:ser>
        <c:dLbls>
          <c:showLegendKey val="0"/>
          <c:showVal val="0"/>
          <c:showCatName val="0"/>
          <c:showSerName val="0"/>
          <c:showPercent val="0"/>
          <c:showBubbleSize val="0"/>
        </c:dLbls>
        <c:gapWidth val="136"/>
        <c:overlap val="-9"/>
        <c:axId val="1306523199"/>
        <c:axId val="1378894383"/>
      </c:barChart>
      <c:lineChart>
        <c:grouping val="standard"/>
        <c:varyColors val="0"/>
        <c:ser>
          <c:idx val="2"/>
          <c:order val="2"/>
          <c:tx>
            <c:strRef>
              <c:f>Hoja1!$D$1</c:f>
              <c:strCache>
                <c:ptCount val="1"/>
                <c:pt idx="0">
                  <c:v>Afinidad</c:v>
                </c:pt>
              </c:strCache>
            </c:strRef>
          </c:tx>
          <c:spPr>
            <a:ln w="28575" cap="rnd">
              <a:solidFill>
                <a:schemeClr val="accent3"/>
              </a:solidFill>
              <a:round/>
            </a:ln>
            <a:effectLst/>
          </c:spPr>
          <c:marker>
            <c:symbol val="none"/>
          </c:marker>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Hoja1!$D$2:$D$10</c:f>
              <c:numCache>
                <c:formatCode>0</c:formatCode>
                <c:ptCount val="9"/>
                <c:pt idx="0">
                  <c:v>99.7</c:v>
                </c:pt>
                <c:pt idx="1">
                  <c:v>98.71</c:v>
                </c:pt>
                <c:pt idx="2">
                  <c:v>99.43</c:v>
                </c:pt>
                <c:pt idx="3">
                  <c:v>99.9</c:v>
                </c:pt>
                <c:pt idx="4">
                  <c:v>98.81</c:v>
                </c:pt>
                <c:pt idx="5">
                  <c:v>102</c:v>
                </c:pt>
                <c:pt idx="6">
                  <c:v>98.16</c:v>
                </c:pt>
                <c:pt idx="7">
                  <c:v>96.04</c:v>
                </c:pt>
                <c:pt idx="8">
                  <c:v>93.3</c:v>
                </c:pt>
              </c:numCache>
            </c:numRef>
          </c:val>
          <c:smooth val="0"/>
          <c:extLst>
            <c:ext xmlns:c16="http://schemas.microsoft.com/office/drawing/2014/chart" uri="{C3380CC4-5D6E-409C-BE32-E72D297353CC}">
              <c16:uniqueId val="{00000002-2180-4446-8932-2AD9F1DBC96F}"/>
            </c:ext>
          </c:extLst>
        </c:ser>
        <c:dLbls>
          <c:showLegendKey val="0"/>
          <c:showVal val="0"/>
          <c:showCatName val="0"/>
          <c:showSerName val="0"/>
          <c:showPercent val="0"/>
          <c:showBubbleSize val="0"/>
        </c:dLbls>
        <c:marker val="1"/>
        <c:smooth val="0"/>
        <c:axId val="1334568831"/>
        <c:axId val="1334230223"/>
      </c:lineChart>
      <c:catAx>
        <c:axId val="130652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78894383"/>
        <c:crosses val="autoZero"/>
        <c:auto val="1"/>
        <c:lblAlgn val="ctr"/>
        <c:lblOffset val="100"/>
        <c:noMultiLvlLbl val="0"/>
      </c:catAx>
      <c:valAx>
        <c:axId val="13788943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06523199"/>
        <c:crosses val="autoZero"/>
        <c:crossBetween val="between"/>
      </c:valAx>
      <c:valAx>
        <c:axId val="133423022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34568831"/>
        <c:crosses val="max"/>
        <c:crossBetween val="between"/>
      </c:valAx>
      <c:catAx>
        <c:axId val="1334568831"/>
        <c:scaling>
          <c:orientation val="minMax"/>
        </c:scaling>
        <c:delete val="1"/>
        <c:axPos val="b"/>
        <c:numFmt formatCode="General" sourceLinked="1"/>
        <c:majorTickMark val="out"/>
        <c:minorTickMark val="none"/>
        <c:tickLblPos val="nextTo"/>
        <c:crossAx val="13342302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Consumo</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XY</c:v>
                </c:pt>
                <c:pt idx="1">
                  <c:v>HRN</c:v>
                </c:pt>
                <c:pt idx="2">
                  <c:v>W107</c:v>
                </c:pt>
                <c:pt idx="3">
                  <c:v>HCH</c:v>
                </c:pt>
                <c:pt idx="4">
                  <c:v>Power</c:v>
                </c:pt>
                <c:pt idx="5">
                  <c:v>Top Music</c:v>
                </c:pt>
                <c:pt idx="6">
                  <c:v>Radio Globo</c:v>
                </c:pt>
                <c:pt idx="7">
                  <c:v>Musiquera</c:v>
                </c:pt>
                <c:pt idx="8">
                  <c:v>FM 94.1</c:v>
                </c:pt>
                <c:pt idx="9">
                  <c:v>Exa</c:v>
                </c:pt>
                <c:pt idx="10">
                  <c:v>Love</c:v>
                </c:pt>
                <c:pt idx="11">
                  <c:v>Moderna</c:v>
                </c:pt>
                <c:pt idx="12">
                  <c:v>Satélite</c:v>
                </c:pt>
                <c:pt idx="13">
                  <c:v>Radio Progreso</c:v>
                </c:pt>
                <c:pt idx="14">
                  <c:v>Suave</c:v>
                </c:pt>
              </c:strCache>
            </c:strRef>
          </c:cat>
          <c:val>
            <c:numRef>
              <c:f>Hoja1!$B$2:$B$16</c:f>
              <c:numCache>
                <c:formatCode>_(* #,##0.00_);_(* \(#,##0.00\);_(* "-"??_);_(@_)</c:formatCode>
                <c:ptCount val="15"/>
                <c:pt idx="0">
                  <c:v>1451</c:v>
                </c:pt>
                <c:pt idx="1">
                  <c:v>12.77</c:v>
                </c:pt>
                <c:pt idx="2">
                  <c:v>10.76</c:v>
                </c:pt>
                <c:pt idx="3">
                  <c:v>7.65</c:v>
                </c:pt>
                <c:pt idx="4">
                  <c:v>7.54</c:v>
                </c:pt>
                <c:pt idx="5">
                  <c:v>5.16</c:v>
                </c:pt>
                <c:pt idx="6">
                  <c:v>4.92</c:v>
                </c:pt>
                <c:pt idx="7">
                  <c:v>4.47</c:v>
                </c:pt>
                <c:pt idx="8">
                  <c:v>4.08</c:v>
                </c:pt>
                <c:pt idx="9">
                  <c:v>3.71</c:v>
                </c:pt>
                <c:pt idx="10">
                  <c:v>3.29</c:v>
                </c:pt>
                <c:pt idx="11">
                  <c:v>3.28</c:v>
                </c:pt>
                <c:pt idx="12">
                  <c:v>2.94</c:v>
                </c:pt>
                <c:pt idx="13">
                  <c:v>2.82</c:v>
                </c:pt>
                <c:pt idx="14">
                  <c:v>2.82</c:v>
                </c:pt>
              </c:numCache>
            </c:numRef>
          </c:val>
          <c:extLst>
            <c:ext xmlns:c16="http://schemas.microsoft.com/office/drawing/2014/chart" uri="{C3380CC4-5D6E-409C-BE32-E72D297353CC}">
              <c16:uniqueId val="{00000000-8A62-C34E-A2A0-10533DC56A83}"/>
            </c:ext>
          </c:extLst>
        </c:ser>
        <c:dLbls>
          <c:showLegendKey val="0"/>
          <c:showVal val="0"/>
          <c:showCatName val="0"/>
          <c:showSerName val="0"/>
          <c:showPercent val="0"/>
          <c:showBubbleSize val="0"/>
        </c:dLbls>
        <c:gapWidth val="28"/>
        <c:overlap val="-27"/>
        <c:axId val="1915506159"/>
        <c:axId val="1915359615"/>
      </c:barChart>
      <c:lineChart>
        <c:grouping val="standard"/>
        <c:varyColors val="0"/>
        <c:ser>
          <c:idx val="1"/>
          <c:order val="1"/>
          <c:tx>
            <c:strRef>
              <c:f>Hoja1!$C$1</c:f>
              <c:strCache>
                <c:ptCount val="1"/>
                <c:pt idx="0">
                  <c:v>Afinidad</c:v>
                </c:pt>
              </c:strCache>
            </c:strRef>
          </c:tx>
          <c:spPr>
            <a:ln w="28575" cap="rnd">
              <a:solidFill>
                <a:schemeClr val="tx1"/>
              </a:solidFill>
              <a:round/>
            </a:ln>
            <a:effectLst/>
          </c:spPr>
          <c:marker>
            <c:symbol val="none"/>
          </c:marker>
          <c:cat>
            <c:strRef>
              <c:f>Hoja1!$A$2:$A$16</c:f>
              <c:strCache>
                <c:ptCount val="15"/>
                <c:pt idx="0">
                  <c:v>XY</c:v>
                </c:pt>
                <c:pt idx="1">
                  <c:v>HRN</c:v>
                </c:pt>
                <c:pt idx="2">
                  <c:v>W107</c:v>
                </c:pt>
                <c:pt idx="3">
                  <c:v>HCH</c:v>
                </c:pt>
                <c:pt idx="4">
                  <c:v>Power</c:v>
                </c:pt>
                <c:pt idx="5">
                  <c:v>Top Music</c:v>
                </c:pt>
                <c:pt idx="6">
                  <c:v>Radio Globo</c:v>
                </c:pt>
                <c:pt idx="7">
                  <c:v>Musiquera</c:v>
                </c:pt>
                <c:pt idx="8">
                  <c:v>FM 94.1</c:v>
                </c:pt>
                <c:pt idx="9">
                  <c:v>Exa</c:v>
                </c:pt>
                <c:pt idx="10">
                  <c:v>Love</c:v>
                </c:pt>
                <c:pt idx="11">
                  <c:v>Moderna</c:v>
                </c:pt>
                <c:pt idx="12">
                  <c:v>Satélite</c:v>
                </c:pt>
                <c:pt idx="13">
                  <c:v>Radio Progreso</c:v>
                </c:pt>
                <c:pt idx="14">
                  <c:v>Suave</c:v>
                </c:pt>
              </c:strCache>
            </c:strRef>
          </c:cat>
          <c:val>
            <c:numRef>
              <c:f>Hoja1!$C$2:$C$16</c:f>
              <c:numCache>
                <c:formatCode>_-* #,##0.0_-;\-* #,##0.0_-;_-* "-"??_-;_-@_-</c:formatCode>
                <c:ptCount val="15"/>
                <c:pt idx="0">
                  <c:v>100.62</c:v>
                </c:pt>
                <c:pt idx="1">
                  <c:v>95.75</c:v>
                </c:pt>
                <c:pt idx="2">
                  <c:v>91.49</c:v>
                </c:pt>
                <c:pt idx="3">
                  <c:v>81.31</c:v>
                </c:pt>
                <c:pt idx="4">
                  <c:v>94.39</c:v>
                </c:pt>
                <c:pt idx="5">
                  <c:v>104.42</c:v>
                </c:pt>
                <c:pt idx="6">
                  <c:v>94.09</c:v>
                </c:pt>
                <c:pt idx="7">
                  <c:v>94.55</c:v>
                </c:pt>
                <c:pt idx="8">
                  <c:v>99.76</c:v>
                </c:pt>
                <c:pt idx="9">
                  <c:v>107.67</c:v>
                </c:pt>
                <c:pt idx="10">
                  <c:v>99.09</c:v>
                </c:pt>
                <c:pt idx="11">
                  <c:v>103.19</c:v>
                </c:pt>
                <c:pt idx="12">
                  <c:v>104.36</c:v>
                </c:pt>
                <c:pt idx="13">
                  <c:v>102.82</c:v>
                </c:pt>
                <c:pt idx="14">
                  <c:v>102.05</c:v>
                </c:pt>
              </c:numCache>
            </c:numRef>
          </c:val>
          <c:smooth val="0"/>
          <c:extLst>
            <c:ext xmlns:c16="http://schemas.microsoft.com/office/drawing/2014/chart" uri="{C3380CC4-5D6E-409C-BE32-E72D297353CC}">
              <c16:uniqueId val="{00000001-8A62-C34E-A2A0-10533DC56A83}"/>
            </c:ext>
          </c:extLst>
        </c:ser>
        <c:dLbls>
          <c:showLegendKey val="0"/>
          <c:showVal val="0"/>
          <c:showCatName val="0"/>
          <c:showSerName val="0"/>
          <c:showPercent val="0"/>
          <c:showBubbleSize val="0"/>
        </c:dLbls>
        <c:dropLines>
          <c:spPr>
            <a:ln w="9525" cap="flat" cmpd="sng" algn="ctr">
              <a:solidFill>
                <a:schemeClr val="tx2">
                  <a:lumMod val="25000"/>
                  <a:lumOff val="75000"/>
                </a:schemeClr>
              </a:solidFill>
              <a:round/>
            </a:ln>
            <a:effectLst/>
          </c:spPr>
        </c:dropLines>
        <c:marker val="1"/>
        <c:smooth val="0"/>
        <c:axId val="1916409887"/>
        <c:axId val="1916239903"/>
      </c:lineChart>
      <c:catAx>
        <c:axId val="19155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15359615"/>
        <c:crosses val="autoZero"/>
        <c:auto val="1"/>
        <c:lblAlgn val="ctr"/>
        <c:lblOffset val="100"/>
        <c:noMultiLvlLbl val="0"/>
      </c:catAx>
      <c:valAx>
        <c:axId val="191535961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15506159"/>
        <c:crosses val="autoZero"/>
        <c:crossBetween val="between"/>
      </c:valAx>
      <c:valAx>
        <c:axId val="191623990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16409887"/>
        <c:crosses val="max"/>
        <c:crossBetween val="between"/>
      </c:valAx>
      <c:catAx>
        <c:axId val="1916409887"/>
        <c:scaling>
          <c:orientation val="minMax"/>
        </c:scaling>
        <c:delete val="1"/>
        <c:axPos val="b"/>
        <c:numFmt formatCode="General" sourceLinked="1"/>
        <c:majorTickMark val="out"/>
        <c:minorTickMark val="none"/>
        <c:tickLblPos val="nextTo"/>
        <c:crossAx val="1916239903"/>
        <c:crosses val="autoZero"/>
        <c:auto val="1"/>
        <c:lblAlgn val="ctr"/>
        <c:lblOffset val="100"/>
        <c:noMultiLvlLbl val="0"/>
      </c:catAx>
      <c:spPr>
        <a:solidFill>
          <a:schemeClr val="tx2">
            <a:lumMod val="10000"/>
            <a:lumOff val="90000"/>
          </a:schemeClr>
        </a:solidFill>
        <a:ln>
          <a:noFill/>
        </a:ln>
        <a:effectLst/>
      </c:spPr>
    </c:plotArea>
    <c:legend>
      <c:legendPos val="b"/>
      <c:layout>
        <c:manualLayout>
          <c:xMode val="edge"/>
          <c:yMode val="edge"/>
          <c:x val="0.33280254875101956"/>
          <c:y val="0.87181074431872407"/>
          <c:w val="0.29197467290584961"/>
          <c:h val="8.61032756810638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Consumo</c:v>
                </c:pt>
              </c:strCache>
            </c:strRef>
          </c:tx>
          <c:spPr>
            <a:solidFill>
              <a:schemeClr val="tx2"/>
            </a:solidFill>
            <a:ln>
              <a:solidFill>
                <a:schemeClr val="tx2">
                  <a:lumMod val="60000"/>
                  <a:lumOff val="40000"/>
                </a:schemeClr>
              </a:solid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Exa</c:v>
                </c:pt>
                <c:pt idx="1">
                  <c:v>W105</c:v>
                </c:pt>
                <c:pt idx="2">
                  <c:v>St. Mass</c:v>
                </c:pt>
                <c:pt idx="3">
                  <c:v>Power</c:v>
                </c:pt>
                <c:pt idx="4">
                  <c:v>Musiquera</c:v>
                </c:pt>
                <c:pt idx="5">
                  <c:v>Fama</c:v>
                </c:pt>
                <c:pt idx="6">
                  <c:v>Super 100</c:v>
                </c:pt>
                <c:pt idx="7">
                  <c:v>HRN</c:v>
                </c:pt>
                <c:pt idx="8">
                  <c:v>Activa</c:v>
                </c:pt>
                <c:pt idx="9">
                  <c:v>Suave</c:v>
                </c:pt>
                <c:pt idx="10">
                  <c:v>Stero Clase</c:v>
                </c:pt>
                <c:pt idx="11">
                  <c:v>XY</c:v>
                </c:pt>
                <c:pt idx="12">
                  <c:v>Vox</c:v>
                </c:pt>
                <c:pt idx="13">
                  <c:v>Stereo Sula</c:v>
                </c:pt>
                <c:pt idx="14">
                  <c:v>HCH</c:v>
                </c:pt>
              </c:strCache>
            </c:strRef>
          </c:cat>
          <c:val>
            <c:numRef>
              <c:f>Hoja1!$B$2:$B$16</c:f>
              <c:numCache>
                <c:formatCode>_(* #,##0.00_);_(* \(#,##0.00\);_(* "-"??_);_(@_)</c:formatCode>
                <c:ptCount val="15"/>
                <c:pt idx="0">
                  <c:v>21.18</c:v>
                </c:pt>
                <c:pt idx="1">
                  <c:v>16.3</c:v>
                </c:pt>
                <c:pt idx="2">
                  <c:v>15.04</c:v>
                </c:pt>
                <c:pt idx="3">
                  <c:v>14.13</c:v>
                </c:pt>
                <c:pt idx="4">
                  <c:v>10.43</c:v>
                </c:pt>
                <c:pt idx="5">
                  <c:v>8.3699999999999992</c:v>
                </c:pt>
                <c:pt idx="6">
                  <c:v>7.57</c:v>
                </c:pt>
                <c:pt idx="7">
                  <c:v>6.58</c:v>
                </c:pt>
                <c:pt idx="8">
                  <c:v>5.03</c:v>
                </c:pt>
                <c:pt idx="9">
                  <c:v>4.4800000000000004</c:v>
                </c:pt>
                <c:pt idx="10">
                  <c:v>4.3899999999999997</c:v>
                </c:pt>
                <c:pt idx="11">
                  <c:v>3.91</c:v>
                </c:pt>
                <c:pt idx="12">
                  <c:v>3.49</c:v>
                </c:pt>
                <c:pt idx="13">
                  <c:v>3.23</c:v>
                </c:pt>
                <c:pt idx="14">
                  <c:v>3.22</c:v>
                </c:pt>
              </c:numCache>
            </c:numRef>
          </c:val>
          <c:extLst>
            <c:ext xmlns:c16="http://schemas.microsoft.com/office/drawing/2014/chart" uri="{C3380CC4-5D6E-409C-BE32-E72D297353CC}">
              <c16:uniqueId val="{00000000-E4F7-F64A-8F2C-C49CAECB0F37}"/>
            </c:ext>
          </c:extLst>
        </c:ser>
        <c:dLbls>
          <c:showLegendKey val="0"/>
          <c:showVal val="0"/>
          <c:showCatName val="0"/>
          <c:showSerName val="0"/>
          <c:showPercent val="0"/>
          <c:showBubbleSize val="0"/>
        </c:dLbls>
        <c:gapWidth val="28"/>
        <c:overlap val="-27"/>
        <c:axId val="1915506159"/>
        <c:axId val="1915359615"/>
      </c:barChart>
      <c:lineChart>
        <c:grouping val="standard"/>
        <c:varyColors val="0"/>
        <c:ser>
          <c:idx val="1"/>
          <c:order val="1"/>
          <c:tx>
            <c:strRef>
              <c:f>Hoja1!$C$1</c:f>
              <c:strCache>
                <c:ptCount val="1"/>
                <c:pt idx="0">
                  <c:v>Afinidad</c:v>
                </c:pt>
              </c:strCache>
            </c:strRef>
          </c:tx>
          <c:spPr>
            <a:ln w="28575" cap="rnd">
              <a:solidFill>
                <a:srgbClr val="C00000"/>
              </a:solidFill>
              <a:round/>
            </a:ln>
            <a:effectLst/>
          </c:spPr>
          <c:marker>
            <c:symbol val="none"/>
          </c:marker>
          <c:cat>
            <c:strRef>
              <c:f>Hoja1!$A$2:$A$16</c:f>
              <c:strCache>
                <c:ptCount val="15"/>
                <c:pt idx="0">
                  <c:v>Exa</c:v>
                </c:pt>
                <c:pt idx="1">
                  <c:v>W105</c:v>
                </c:pt>
                <c:pt idx="2">
                  <c:v>St. Mass</c:v>
                </c:pt>
                <c:pt idx="3">
                  <c:v>Power</c:v>
                </c:pt>
                <c:pt idx="4">
                  <c:v>Musiquera</c:v>
                </c:pt>
                <c:pt idx="5">
                  <c:v>Fama</c:v>
                </c:pt>
                <c:pt idx="6">
                  <c:v>Super 100</c:v>
                </c:pt>
                <c:pt idx="7">
                  <c:v>HRN</c:v>
                </c:pt>
                <c:pt idx="8">
                  <c:v>Activa</c:v>
                </c:pt>
                <c:pt idx="9">
                  <c:v>Suave</c:v>
                </c:pt>
                <c:pt idx="10">
                  <c:v>Stero Clase</c:v>
                </c:pt>
                <c:pt idx="11">
                  <c:v>XY</c:v>
                </c:pt>
                <c:pt idx="12">
                  <c:v>Vox</c:v>
                </c:pt>
                <c:pt idx="13">
                  <c:v>Stereo Sula</c:v>
                </c:pt>
                <c:pt idx="14">
                  <c:v>HCH</c:v>
                </c:pt>
              </c:strCache>
            </c:strRef>
          </c:cat>
          <c:val>
            <c:numRef>
              <c:f>Hoja1!$C$2:$C$16</c:f>
              <c:numCache>
                <c:formatCode>_-* #,##0.0_-;\-* #,##0.0_-;_-* "-"??_-;_-@_-</c:formatCode>
                <c:ptCount val="15"/>
                <c:pt idx="0">
                  <c:v>95.92</c:v>
                </c:pt>
                <c:pt idx="1">
                  <c:v>101.57</c:v>
                </c:pt>
                <c:pt idx="2">
                  <c:v>99.27</c:v>
                </c:pt>
                <c:pt idx="3">
                  <c:v>94.81</c:v>
                </c:pt>
                <c:pt idx="4">
                  <c:v>96.47</c:v>
                </c:pt>
                <c:pt idx="5">
                  <c:v>92.5</c:v>
                </c:pt>
                <c:pt idx="6">
                  <c:v>104.31</c:v>
                </c:pt>
                <c:pt idx="7">
                  <c:v>85.73</c:v>
                </c:pt>
                <c:pt idx="8">
                  <c:v>108.88</c:v>
                </c:pt>
                <c:pt idx="9">
                  <c:v>119.08</c:v>
                </c:pt>
                <c:pt idx="10">
                  <c:v>93.32</c:v>
                </c:pt>
                <c:pt idx="11">
                  <c:v>89.63</c:v>
                </c:pt>
                <c:pt idx="12">
                  <c:v>105.87</c:v>
                </c:pt>
                <c:pt idx="13">
                  <c:v>125.99</c:v>
                </c:pt>
                <c:pt idx="14">
                  <c:v>69.06</c:v>
                </c:pt>
              </c:numCache>
            </c:numRef>
          </c:val>
          <c:smooth val="0"/>
          <c:extLst>
            <c:ext xmlns:c16="http://schemas.microsoft.com/office/drawing/2014/chart" uri="{C3380CC4-5D6E-409C-BE32-E72D297353CC}">
              <c16:uniqueId val="{00000001-E4F7-F64A-8F2C-C49CAECB0F37}"/>
            </c:ext>
          </c:extLst>
        </c:ser>
        <c:dLbls>
          <c:showLegendKey val="0"/>
          <c:showVal val="0"/>
          <c:showCatName val="0"/>
          <c:showSerName val="0"/>
          <c:showPercent val="0"/>
          <c:showBubbleSize val="0"/>
        </c:dLbls>
        <c:dropLines>
          <c:spPr>
            <a:ln w="9525" cap="flat" cmpd="sng" algn="ctr">
              <a:solidFill>
                <a:schemeClr val="tx2">
                  <a:lumMod val="25000"/>
                  <a:lumOff val="75000"/>
                </a:schemeClr>
              </a:solidFill>
              <a:round/>
            </a:ln>
            <a:effectLst/>
          </c:spPr>
        </c:dropLines>
        <c:marker val="1"/>
        <c:smooth val="0"/>
        <c:axId val="1916409887"/>
        <c:axId val="1916239903"/>
      </c:lineChart>
      <c:catAx>
        <c:axId val="19155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15359615"/>
        <c:crosses val="autoZero"/>
        <c:auto val="1"/>
        <c:lblAlgn val="ctr"/>
        <c:lblOffset val="100"/>
        <c:noMultiLvlLbl val="0"/>
      </c:catAx>
      <c:valAx>
        <c:axId val="1915359615"/>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15506159"/>
        <c:crosses val="autoZero"/>
        <c:crossBetween val="between"/>
      </c:valAx>
      <c:valAx>
        <c:axId val="191623990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16409887"/>
        <c:crosses val="max"/>
        <c:crossBetween val="between"/>
      </c:valAx>
      <c:catAx>
        <c:axId val="1916409887"/>
        <c:scaling>
          <c:orientation val="minMax"/>
        </c:scaling>
        <c:delete val="1"/>
        <c:axPos val="b"/>
        <c:numFmt formatCode="General" sourceLinked="1"/>
        <c:majorTickMark val="out"/>
        <c:minorTickMark val="none"/>
        <c:tickLblPos val="nextTo"/>
        <c:crossAx val="1916239903"/>
        <c:crosses val="autoZero"/>
        <c:auto val="1"/>
        <c:lblAlgn val="ctr"/>
        <c:lblOffset val="100"/>
        <c:noMultiLvlLbl val="0"/>
      </c:catAx>
      <c:spPr>
        <a:solidFill>
          <a:schemeClr val="tx2">
            <a:lumMod val="10000"/>
            <a:lumOff val="9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Consumo</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EH</c:v>
                </c:pt>
                <c:pt idx="1">
                  <c:v>LT</c:v>
                </c:pt>
                <c:pt idx="2">
                  <c:v>LP</c:v>
                </c:pt>
                <c:pt idx="3">
                  <c:v>EP</c:v>
                </c:pt>
              </c:strCache>
            </c:strRef>
          </c:cat>
          <c:val>
            <c:numRef>
              <c:f>Hoja1!$B$2:$B$5</c:f>
              <c:numCache>
                <c:formatCode>0%</c:formatCode>
                <c:ptCount val="4"/>
                <c:pt idx="0">
                  <c:v>5.8099999999999999E-2</c:v>
                </c:pt>
                <c:pt idx="1">
                  <c:v>3.1399999999999997E-2</c:v>
                </c:pt>
                <c:pt idx="2">
                  <c:v>2.4299999999999999E-2</c:v>
                </c:pt>
                <c:pt idx="3">
                  <c:v>1.23E-2</c:v>
                </c:pt>
              </c:numCache>
            </c:numRef>
          </c:val>
          <c:extLst>
            <c:ext xmlns:c16="http://schemas.microsoft.com/office/drawing/2014/chart" uri="{C3380CC4-5D6E-409C-BE32-E72D297353CC}">
              <c16:uniqueId val="{00000000-113E-0040-B5D8-306CA9207280}"/>
            </c:ext>
          </c:extLst>
        </c:ser>
        <c:dLbls>
          <c:showLegendKey val="0"/>
          <c:showVal val="0"/>
          <c:showCatName val="0"/>
          <c:showSerName val="0"/>
          <c:showPercent val="0"/>
          <c:showBubbleSize val="0"/>
        </c:dLbls>
        <c:gapWidth val="17"/>
        <c:overlap val="-27"/>
        <c:axId val="1578589568"/>
        <c:axId val="1552818704"/>
      </c:barChart>
      <c:lineChart>
        <c:grouping val="standard"/>
        <c:varyColors val="0"/>
        <c:ser>
          <c:idx val="1"/>
          <c:order val="1"/>
          <c:tx>
            <c:strRef>
              <c:f>Hoja1!$C$1</c:f>
              <c:strCache>
                <c:ptCount val="1"/>
                <c:pt idx="0">
                  <c:v>Afinidad</c:v>
                </c:pt>
              </c:strCache>
            </c:strRef>
          </c:tx>
          <c:spPr>
            <a:ln w="28575" cap="rnd">
              <a:solidFill>
                <a:srgbClr val="C00000"/>
              </a:solidFill>
              <a:round/>
            </a:ln>
            <a:effectLst/>
          </c:spPr>
          <c:marker>
            <c:symbol val="none"/>
          </c:marker>
          <c:cat>
            <c:strRef>
              <c:f>Hoja1!$A$2:$A$5</c:f>
              <c:strCache>
                <c:ptCount val="4"/>
                <c:pt idx="0">
                  <c:v>EH</c:v>
                </c:pt>
                <c:pt idx="1">
                  <c:v>LT</c:v>
                </c:pt>
                <c:pt idx="2">
                  <c:v>LP</c:v>
                </c:pt>
                <c:pt idx="3">
                  <c:v>EP</c:v>
                </c:pt>
              </c:strCache>
            </c:strRef>
          </c:cat>
          <c:val>
            <c:numRef>
              <c:f>Hoja1!$C$2:$C$5</c:f>
              <c:numCache>
                <c:formatCode>0</c:formatCode>
                <c:ptCount val="4"/>
                <c:pt idx="0">
                  <c:v>94.96</c:v>
                </c:pt>
                <c:pt idx="1">
                  <c:v>101.2</c:v>
                </c:pt>
                <c:pt idx="2">
                  <c:v>99.9</c:v>
                </c:pt>
                <c:pt idx="3">
                  <c:v>67.64</c:v>
                </c:pt>
              </c:numCache>
            </c:numRef>
          </c:val>
          <c:smooth val="0"/>
          <c:extLst>
            <c:ext xmlns:c16="http://schemas.microsoft.com/office/drawing/2014/chart" uri="{C3380CC4-5D6E-409C-BE32-E72D297353CC}">
              <c16:uniqueId val="{00000001-872F-BB42-93D6-4F05073B9945}"/>
            </c:ext>
          </c:extLst>
        </c:ser>
        <c:dLbls>
          <c:showLegendKey val="0"/>
          <c:showVal val="0"/>
          <c:showCatName val="0"/>
          <c:showSerName val="0"/>
          <c:showPercent val="0"/>
          <c:showBubbleSize val="0"/>
        </c:dLbls>
        <c:marker val="1"/>
        <c:smooth val="0"/>
        <c:axId val="746018496"/>
        <c:axId val="736136960"/>
      </c:lineChart>
      <c:catAx>
        <c:axId val="15785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552818704"/>
        <c:crosses val="autoZero"/>
        <c:auto val="1"/>
        <c:lblAlgn val="ctr"/>
        <c:lblOffset val="100"/>
        <c:noMultiLvlLbl val="0"/>
      </c:catAx>
      <c:valAx>
        <c:axId val="155281870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578589568"/>
        <c:crosses val="autoZero"/>
        <c:crossBetween val="between"/>
      </c:valAx>
      <c:valAx>
        <c:axId val="7361369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746018496"/>
        <c:crosses val="max"/>
        <c:crossBetween val="between"/>
      </c:valAx>
      <c:catAx>
        <c:axId val="746018496"/>
        <c:scaling>
          <c:orientation val="minMax"/>
        </c:scaling>
        <c:delete val="1"/>
        <c:axPos val="b"/>
        <c:numFmt formatCode="General" sourceLinked="1"/>
        <c:majorTickMark val="out"/>
        <c:minorTickMark val="none"/>
        <c:tickLblPos val="nextTo"/>
        <c:crossAx val="73613696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Consumo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LP</c:v>
                </c:pt>
                <c:pt idx="1">
                  <c:v>LT</c:v>
                </c:pt>
                <c:pt idx="2">
                  <c:v>EP</c:v>
                </c:pt>
                <c:pt idx="3">
                  <c:v>EH</c:v>
                </c:pt>
              </c:strCache>
            </c:strRef>
          </c:cat>
          <c:val>
            <c:numRef>
              <c:f>Sheet1!$B$2:$B$5</c:f>
              <c:numCache>
                <c:formatCode>0%</c:formatCode>
                <c:ptCount val="4"/>
                <c:pt idx="0">
                  <c:v>0.1221</c:v>
                </c:pt>
                <c:pt idx="1">
                  <c:v>1.3899999999999999E-2</c:v>
                </c:pt>
                <c:pt idx="2">
                  <c:v>1.29E-2</c:v>
                </c:pt>
                <c:pt idx="3">
                  <c:v>1.04E-2</c:v>
                </c:pt>
              </c:numCache>
            </c:numRef>
          </c:val>
          <c:extLst>
            <c:ext xmlns:c16="http://schemas.microsoft.com/office/drawing/2014/chart" uri="{C3380CC4-5D6E-409C-BE32-E72D297353CC}">
              <c16:uniqueId val="{00000000-7C38-1A48-8BE2-72A7B78AF446}"/>
            </c:ext>
          </c:extLst>
        </c:ser>
        <c:dLbls>
          <c:showLegendKey val="0"/>
          <c:showVal val="0"/>
          <c:showCatName val="0"/>
          <c:showSerName val="0"/>
          <c:showPercent val="0"/>
          <c:showBubbleSize val="0"/>
        </c:dLbls>
        <c:gapWidth val="14"/>
        <c:overlap val="-27"/>
        <c:axId val="1862241055"/>
        <c:axId val="1862158271"/>
      </c:barChart>
      <c:lineChart>
        <c:grouping val="standard"/>
        <c:varyColors val="0"/>
        <c:ser>
          <c:idx val="1"/>
          <c:order val="1"/>
          <c:tx>
            <c:strRef>
              <c:f>Sheet1!$C$1</c:f>
              <c:strCache>
                <c:ptCount val="1"/>
                <c:pt idx="0">
                  <c:v>Afinidad</c:v>
                </c:pt>
              </c:strCache>
            </c:strRef>
          </c:tx>
          <c:spPr>
            <a:ln w="28575" cap="rnd">
              <a:solidFill>
                <a:schemeClr val="tx2"/>
              </a:solidFill>
              <a:round/>
            </a:ln>
            <a:effectLst/>
          </c:spPr>
          <c:marker>
            <c:symbol val="none"/>
          </c:marker>
          <c:cat>
            <c:strRef>
              <c:f>Sheet1!$A$2:$A$5</c:f>
              <c:strCache>
                <c:ptCount val="4"/>
                <c:pt idx="0">
                  <c:v>LP</c:v>
                </c:pt>
                <c:pt idx="1">
                  <c:v>LT</c:v>
                </c:pt>
                <c:pt idx="2">
                  <c:v>EP</c:v>
                </c:pt>
                <c:pt idx="3">
                  <c:v>EH</c:v>
                </c:pt>
              </c:strCache>
            </c:strRef>
          </c:cat>
          <c:val>
            <c:numRef>
              <c:f>Sheet1!$C$2:$C$5</c:f>
              <c:numCache>
                <c:formatCode>0</c:formatCode>
                <c:ptCount val="4"/>
                <c:pt idx="0">
                  <c:v>97.35</c:v>
                </c:pt>
                <c:pt idx="1">
                  <c:v>115.05</c:v>
                </c:pt>
                <c:pt idx="2">
                  <c:v>103.72</c:v>
                </c:pt>
                <c:pt idx="3">
                  <c:v>128.1</c:v>
                </c:pt>
              </c:numCache>
            </c:numRef>
          </c:val>
          <c:smooth val="0"/>
          <c:extLst>
            <c:ext xmlns:c16="http://schemas.microsoft.com/office/drawing/2014/chart" uri="{C3380CC4-5D6E-409C-BE32-E72D297353CC}">
              <c16:uniqueId val="{00000001-BA12-EE4D-BCA2-ABB93FB42CBB}"/>
            </c:ext>
          </c:extLst>
        </c:ser>
        <c:dLbls>
          <c:showLegendKey val="0"/>
          <c:showVal val="0"/>
          <c:showCatName val="0"/>
          <c:showSerName val="0"/>
          <c:showPercent val="0"/>
          <c:showBubbleSize val="0"/>
        </c:dLbls>
        <c:marker val="1"/>
        <c:smooth val="0"/>
        <c:axId val="746902544"/>
        <c:axId val="747159216"/>
      </c:lineChart>
      <c:catAx>
        <c:axId val="186224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862158271"/>
        <c:crosses val="autoZero"/>
        <c:auto val="1"/>
        <c:lblAlgn val="ctr"/>
        <c:lblOffset val="100"/>
        <c:noMultiLvlLbl val="0"/>
      </c:catAx>
      <c:valAx>
        <c:axId val="186215827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862241055"/>
        <c:crosses val="autoZero"/>
        <c:crossBetween val="between"/>
      </c:valAx>
      <c:valAx>
        <c:axId val="7471592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746902544"/>
        <c:crosses val="max"/>
        <c:crossBetween val="between"/>
      </c:valAx>
      <c:catAx>
        <c:axId val="746902544"/>
        <c:scaling>
          <c:orientation val="minMax"/>
        </c:scaling>
        <c:delete val="1"/>
        <c:axPos val="b"/>
        <c:numFmt formatCode="General" sourceLinked="1"/>
        <c:majorTickMark val="out"/>
        <c:minorTickMark val="none"/>
        <c:tickLblPos val="nextTo"/>
        <c:crossAx val="747159216"/>
        <c:crosses val="autoZero"/>
        <c:auto val="1"/>
        <c:lblAlgn val="ctr"/>
        <c:lblOffset val="100"/>
        <c:noMultiLvlLbl val="0"/>
      </c:catAx>
      <c:spPr>
        <a:noFill/>
        <a:ln>
          <a:noFill/>
        </a:ln>
        <a:effectLst/>
      </c:spPr>
    </c:plotArea>
    <c:legend>
      <c:legendPos val="t"/>
      <c:layout>
        <c:manualLayout>
          <c:xMode val="edge"/>
          <c:yMode val="edge"/>
          <c:x val="0.22008864033372835"/>
          <c:y val="0"/>
          <c:w val="0.47086693868647506"/>
          <c:h val="7.672772905822337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Variacion</c:v>
                </c:pt>
              </c:strCache>
            </c:strRef>
          </c:tx>
          <c:spPr>
            <a:solidFill>
              <a:schemeClr val="tx1"/>
            </a:solidFill>
            <a:ln>
              <a:noFill/>
            </a:ln>
            <a:effectLst/>
          </c:spPr>
          <c:invertIfNegative val="0"/>
          <c:dLbls>
            <c:dLbl>
              <c:idx val="4"/>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4-A4FE-104D-9EE8-080F90ABFEDC}"/>
                </c:ext>
              </c:extLst>
            </c:dLbl>
            <c:dLbl>
              <c:idx val="7"/>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A4FE-104D-9EE8-080F90ABFEDC}"/>
                </c:ext>
              </c:extLst>
            </c:dLbl>
            <c:dLbl>
              <c:idx val="8"/>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5-A4FE-104D-9EE8-080F90ABFE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Hoja1!$B$2:$B$10</c:f>
              <c:numCache>
                <c:formatCode>0%</c:formatCode>
                <c:ptCount val="9"/>
                <c:pt idx="0">
                  <c:v>1.4571092831962451E-2</c:v>
                </c:pt>
                <c:pt idx="1">
                  <c:v>1.161980013943742E-3</c:v>
                </c:pt>
                <c:pt idx="2">
                  <c:v>1.9182761792142955E-2</c:v>
                </c:pt>
                <c:pt idx="3">
                  <c:v>-7.4063101762722461E-4</c:v>
                </c:pt>
                <c:pt idx="4">
                  <c:v>3.2243483501582126E-2</c:v>
                </c:pt>
                <c:pt idx="5">
                  <c:v>-3.013863773356773E-4</c:v>
                </c:pt>
                <c:pt idx="6">
                  <c:v>-1.0150223304912664E-2</c:v>
                </c:pt>
                <c:pt idx="7">
                  <c:v>9.6189881324172388E-2</c:v>
                </c:pt>
                <c:pt idx="8">
                  <c:v>3.9003250270855938E-2</c:v>
                </c:pt>
              </c:numCache>
            </c:numRef>
          </c:val>
          <c:extLst>
            <c:ext xmlns:c16="http://schemas.microsoft.com/office/drawing/2014/chart" uri="{C3380CC4-5D6E-409C-BE32-E72D297353CC}">
              <c16:uniqueId val="{00000000-A4FE-104D-9EE8-080F90ABFEDC}"/>
            </c:ext>
          </c:extLst>
        </c:ser>
        <c:dLbls>
          <c:showLegendKey val="0"/>
          <c:showVal val="0"/>
          <c:showCatName val="0"/>
          <c:showSerName val="0"/>
          <c:showPercent val="0"/>
          <c:showBubbleSize val="0"/>
        </c:dLbls>
        <c:gapWidth val="219"/>
        <c:overlap val="-27"/>
        <c:axId val="1334284975"/>
        <c:axId val="1364854415"/>
      </c:barChart>
      <c:catAx>
        <c:axId val="1334284975"/>
        <c:scaling>
          <c:orientation val="minMax"/>
        </c:scaling>
        <c:delete val="1"/>
        <c:axPos val="b"/>
        <c:numFmt formatCode="General" sourceLinked="1"/>
        <c:majorTickMark val="none"/>
        <c:minorTickMark val="none"/>
        <c:tickLblPos val="nextTo"/>
        <c:crossAx val="1364854415"/>
        <c:crosses val="autoZero"/>
        <c:auto val="1"/>
        <c:lblAlgn val="ctr"/>
        <c:lblOffset val="100"/>
        <c:noMultiLvlLbl val="0"/>
      </c:catAx>
      <c:valAx>
        <c:axId val="1364854415"/>
        <c:scaling>
          <c:orientation val="minMax"/>
        </c:scaling>
        <c:delete val="1"/>
        <c:axPos val="l"/>
        <c:numFmt formatCode="0%" sourceLinked="1"/>
        <c:majorTickMark val="none"/>
        <c:minorTickMark val="none"/>
        <c:tickLblPos val="nextTo"/>
        <c:crossAx val="133428497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Historial</a:t>
            </a:r>
            <a:r>
              <a:rPr lang="es-ES_tradnl" baseline="0"/>
              <a:t> de Share</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lineChart>
        <c:grouping val="standard"/>
        <c:varyColors val="0"/>
        <c:ser>
          <c:idx val="0"/>
          <c:order val="0"/>
          <c:tx>
            <c:strRef>
              <c:f>'Historial Share'!$A$7</c:f>
              <c:strCache>
                <c:ptCount val="1"/>
                <c:pt idx="0">
                  <c:v>C5</c:v>
                </c:pt>
              </c:strCache>
            </c:strRef>
          </c:tx>
          <c:spPr>
            <a:ln w="28575" cap="rnd">
              <a:solidFill>
                <a:schemeClr val="accent1">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6ED3-8046-A890-93723CA5FB40}"/>
                </c:ext>
              </c:extLst>
            </c:dLbl>
            <c:dLbl>
              <c:idx val="2"/>
              <c:delete val="1"/>
              <c:extLst>
                <c:ext xmlns:c15="http://schemas.microsoft.com/office/drawing/2012/chart" uri="{CE6537A1-D6FC-4f65-9D91-7224C49458BB}"/>
                <c:ext xmlns:c16="http://schemas.microsoft.com/office/drawing/2014/chart" uri="{C3380CC4-5D6E-409C-BE32-E72D297353CC}">
                  <c16:uniqueId val="{00000009-6ED3-8046-A890-93723CA5FB40}"/>
                </c:ext>
              </c:extLst>
            </c:dLbl>
            <c:dLbl>
              <c:idx val="5"/>
              <c:delete val="1"/>
              <c:extLst>
                <c:ext xmlns:c15="http://schemas.microsoft.com/office/drawing/2012/chart" uri="{CE6537A1-D6FC-4f65-9D91-7224C49458BB}"/>
                <c:ext xmlns:c16="http://schemas.microsoft.com/office/drawing/2014/chart" uri="{C3380CC4-5D6E-409C-BE32-E72D297353CC}">
                  <c16:uniqueId val="{0000000B-6ED3-8046-A890-93723CA5FB40}"/>
                </c:ext>
              </c:extLst>
            </c:dLbl>
            <c:dLbl>
              <c:idx val="6"/>
              <c:delete val="1"/>
              <c:extLst>
                <c:ext xmlns:c15="http://schemas.microsoft.com/office/drawing/2012/chart" uri="{CE6537A1-D6FC-4f65-9D91-7224C49458BB}"/>
                <c:ext xmlns:c16="http://schemas.microsoft.com/office/drawing/2014/chart" uri="{C3380CC4-5D6E-409C-BE32-E72D297353CC}">
                  <c16:uniqueId val="{0000000C-6ED3-8046-A890-93723CA5FB40}"/>
                </c:ext>
              </c:extLst>
            </c:dLbl>
            <c:dLbl>
              <c:idx val="8"/>
              <c:delete val="1"/>
              <c:extLst>
                <c:ext xmlns:c15="http://schemas.microsoft.com/office/drawing/2012/chart" uri="{CE6537A1-D6FC-4f65-9D91-7224C49458BB}"/>
                <c:ext xmlns:c16="http://schemas.microsoft.com/office/drawing/2014/chart" uri="{C3380CC4-5D6E-409C-BE32-E72D297353CC}">
                  <c16:uniqueId val="{0000000D-6ED3-8046-A890-93723CA5FB40}"/>
                </c:ext>
              </c:extLst>
            </c:dLbl>
            <c:dLbl>
              <c:idx val="9"/>
              <c:delete val="1"/>
              <c:extLst>
                <c:ext xmlns:c15="http://schemas.microsoft.com/office/drawing/2012/chart" uri="{CE6537A1-D6FC-4f65-9D91-7224C49458BB}"/>
                <c:ext xmlns:c16="http://schemas.microsoft.com/office/drawing/2014/chart" uri="{C3380CC4-5D6E-409C-BE32-E72D297353CC}">
                  <c16:uniqueId val="{0000000E-6ED3-8046-A890-93723CA5FB40}"/>
                </c:ext>
              </c:extLst>
            </c:dLbl>
            <c:dLbl>
              <c:idx val="10"/>
              <c:delete val="1"/>
              <c:extLst>
                <c:ext xmlns:c15="http://schemas.microsoft.com/office/drawing/2012/chart" uri="{CE6537A1-D6FC-4f65-9D91-7224C49458BB}"/>
                <c:ext xmlns:c16="http://schemas.microsoft.com/office/drawing/2014/chart" uri="{C3380CC4-5D6E-409C-BE32-E72D297353CC}">
                  <c16:uniqueId val="{0000000F-6ED3-8046-A890-93723CA5FB40}"/>
                </c:ext>
              </c:extLst>
            </c:dLbl>
            <c:dLbl>
              <c:idx val="11"/>
              <c:delete val="1"/>
              <c:extLst>
                <c:ext xmlns:c15="http://schemas.microsoft.com/office/drawing/2012/chart" uri="{CE6537A1-D6FC-4f65-9D91-7224C49458BB}"/>
                <c:ext xmlns:c16="http://schemas.microsoft.com/office/drawing/2014/chart" uri="{C3380CC4-5D6E-409C-BE32-E72D297353CC}">
                  <c16:uniqueId val="{00000010-6ED3-8046-A890-93723CA5FB40}"/>
                </c:ext>
              </c:extLst>
            </c:dLbl>
            <c:dLbl>
              <c:idx val="13"/>
              <c:delete val="1"/>
              <c:extLst>
                <c:ext xmlns:c15="http://schemas.microsoft.com/office/drawing/2012/chart" uri="{CE6537A1-D6FC-4f65-9D91-7224C49458BB}"/>
                <c:ext xmlns:c16="http://schemas.microsoft.com/office/drawing/2014/chart" uri="{C3380CC4-5D6E-409C-BE32-E72D297353CC}">
                  <c16:uniqueId val="{00000013-6ED3-8046-A890-93723CA5FB40}"/>
                </c:ext>
              </c:extLst>
            </c:dLbl>
            <c:dLbl>
              <c:idx val="14"/>
              <c:delete val="1"/>
              <c:extLst>
                <c:ext xmlns:c15="http://schemas.microsoft.com/office/drawing/2012/chart" uri="{CE6537A1-D6FC-4f65-9D91-7224C49458BB}"/>
                <c:ext xmlns:c16="http://schemas.microsoft.com/office/drawing/2014/chart" uri="{C3380CC4-5D6E-409C-BE32-E72D297353CC}">
                  <c16:uniqueId val="{00000011-6ED3-8046-A890-93723CA5FB40}"/>
                </c:ext>
              </c:extLst>
            </c:dLbl>
            <c:dLbl>
              <c:idx val="15"/>
              <c:delete val="1"/>
              <c:extLst>
                <c:ext xmlns:c15="http://schemas.microsoft.com/office/drawing/2012/chart" uri="{CE6537A1-D6FC-4f65-9D91-7224C49458BB}"/>
                <c:ext xmlns:c16="http://schemas.microsoft.com/office/drawing/2014/chart" uri="{C3380CC4-5D6E-409C-BE32-E72D297353CC}">
                  <c16:uniqueId val="{00000012-6ED3-8046-A890-93723CA5FB40}"/>
                </c:ext>
              </c:extLst>
            </c:dLbl>
            <c:dLbl>
              <c:idx val="16"/>
              <c:delete val="1"/>
              <c:extLst>
                <c:ext xmlns:c15="http://schemas.microsoft.com/office/drawing/2012/chart" uri="{CE6537A1-D6FC-4f65-9D91-7224C49458BB}"/>
                <c:ext xmlns:c16="http://schemas.microsoft.com/office/drawing/2014/chart" uri="{C3380CC4-5D6E-409C-BE32-E72D297353CC}">
                  <c16:uniqueId val="{00000014-6ED3-8046-A890-93723CA5FB40}"/>
                </c:ext>
              </c:extLst>
            </c:dLbl>
            <c:dLbl>
              <c:idx val="18"/>
              <c:delete val="1"/>
              <c:extLst>
                <c:ext xmlns:c15="http://schemas.microsoft.com/office/drawing/2012/chart" uri="{CE6537A1-D6FC-4f65-9D91-7224C49458BB}"/>
                <c:ext xmlns:c16="http://schemas.microsoft.com/office/drawing/2014/chart" uri="{C3380CC4-5D6E-409C-BE32-E72D297353CC}">
                  <c16:uniqueId val="{00000018-6ED3-8046-A890-93723CA5FB40}"/>
                </c:ext>
              </c:extLst>
            </c:dLbl>
            <c:dLbl>
              <c:idx val="19"/>
              <c:delete val="1"/>
              <c:extLst>
                <c:ext xmlns:c15="http://schemas.microsoft.com/office/drawing/2012/chart" uri="{CE6537A1-D6FC-4f65-9D91-7224C49458BB}"/>
                <c:ext xmlns:c16="http://schemas.microsoft.com/office/drawing/2014/chart" uri="{C3380CC4-5D6E-409C-BE32-E72D297353CC}">
                  <c16:uniqueId val="{00000016-6ED3-8046-A890-93723CA5FB40}"/>
                </c:ext>
              </c:extLst>
            </c:dLbl>
            <c:dLbl>
              <c:idx val="20"/>
              <c:delete val="1"/>
              <c:extLst>
                <c:ext xmlns:c15="http://schemas.microsoft.com/office/drawing/2012/chart" uri="{CE6537A1-D6FC-4f65-9D91-7224C49458BB}"/>
                <c:ext xmlns:c16="http://schemas.microsoft.com/office/drawing/2014/chart" uri="{C3380CC4-5D6E-409C-BE32-E72D297353CC}">
                  <c16:uniqueId val="{00000015-6ED3-8046-A890-93723CA5FB40}"/>
                </c:ext>
              </c:extLst>
            </c:dLbl>
            <c:dLbl>
              <c:idx val="21"/>
              <c:delete val="1"/>
              <c:extLst>
                <c:ext xmlns:c15="http://schemas.microsoft.com/office/drawing/2012/chart" uri="{CE6537A1-D6FC-4f65-9D91-7224C49458BB}"/>
                <c:ext xmlns:c16="http://schemas.microsoft.com/office/drawing/2014/chart" uri="{C3380CC4-5D6E-409C-BE32-E72D297353CC}">
                  <c16:uniqueId val="{00000017-6ED3-8046-A890-93723CA5FB40}"/>
                </c:ext>
              </c:extLst>
            </c:dLbl>
            <c:dLbl>
              <c:idx val="23"/>
              <c:delete val="1"/>
              <c:extLst>
                <c:ext xmlns:c15="http://schemas.microsoft.com/office/drawing/2012/chart" uri="{CE6537A1-D6FC-4f65-9D91-7224C49458BB}"/>
                <c:ext xmlns:c16="http://schemas.microsoft.com/office/drawing/2014/chart" uri="{C3380CC4-5D6E-409C-BE32-E72D297353CC}">
                  <c16:uniqueId val="{00000019-6ED3-8046-A890-93723CA5FB40}"/>
                </c:ext>
              </c:extLst>
            </c:dLbl>
            <c:dLbl>
              <c:idx val="25"/>
              <c:delete val="1"/>
              <c:extLst>
                <c:ext xmlns:c15="http://schemas.microsoft.com/office/drawing/2012/chart" uri="{CE6537A1-D6FC-4f65-9D91-7224C49458BB}"/>
                <c:ext xmlns:c16="http://schemas.microsoft.com/office/drawing/2014/chart" uri="{C3380CC4-5D6E-409C-BE32-E72D297353CC}">
                  <c16:uniqueId val="{0000001A-6ED3-8046-A890-93723CA5FB40}"/>
                </c:ext>
              </c:extLst>
            </c:dLbl>
            <c:dLbl>
              <c:idx val="26"/>
              <c:delete val="1"/>
              <c:extLst>
                <c:ext xmlns:c15="http://schemas.microsoft.com/office/drawing/2012/chart" uri="{CE6537A1-D6FC-4f65-9D91-7224C49458BB}"/>
                <c:ext xmlns:c16="http://schemas.microsoft.com/office/drawing/2014/chart" uri="{C3380CC4-5D6E-409C-BE32-E72D297353CC}">
                  <c16:uniqueId val="{0000001B-6ED3-8046-A890-93723CA5FB40}"/>
                </c:ext>
              </c:extLst>
            </c:dLbl>
            <c:dLbl>
              <c:idx val="27"/>
              <c:delete val="1"/>
              <c:extLst>
                <c:ext xmlns:c15="http://schemas.microsoft.com/office/drawing/2012/chart" uri="{CE6537A1-D6FC-4f65-9D91-7224C49458BB}"/>
                <c:ext xmlns:c16="http://schemas.microsoft.com/office/drawing/2014/chart" uri="{C3380CC4-5D6E-409C-BE32-E72D297353CC}">
                  <c16:uniqueId val="{0000001C-6ED3-8046-A890-93723CA5FB40}"/>
                </c:ext>
              </c:extLst>
            </c:dLbl>
            <c:dLbl>
              <c:idx val="28"/>
              <c:delete val="1"/>
              <c:extLst>
                <c:ext xmlns:c15="http://schemas.microsoft.com/office/drawing/2012/chart" uri="{CE6537A1-D6FC-4f65-9D91-7224C49458BB}"/>
                <c:ext xmlns:c16="http://schemas.microsoft.com/office/drawing/2014/chart" uri="{C3380CC4-5D6E-409C-BE32-E72D297353CC}">
                  <c16:uniqueId val="{0000001D-6ED3-8046-A890-93723CA5FB40}"/>
                </c:ext>
              </c:extLst>
            </c:dLbl>
            <c:dLbl>
              <c:idx val="30"/>
              <c:delete val="1"/>
              <c:extLst>
                <c:ext xmlns:c15="http://schemas.microsoft.com/office/drawing/2012/chart" uri="{CE6537A1-D6FC-4f65-9D91-7224C49458BB}"/>
                <c:ext xmlns:c16="http://schemas.microsoft.com/office/drawing/2014/chart" uri="{C3380CC4-5D6E-409C-BE32-E72D297353CC}">
                  <c16:uniqueId val="{0000001E-6ED3-8046-A890-93723CA5FB40}"/>
                </c:ext>
              </c:extLst>
            </c:dLbl>
            <c:dLbl>
              <c:idx val="31"/>
              <c:delete val="1"/>
              <c:extLst>
                <c:ext xmlns:c15="http://schemas.microsoft.com/office/drawing/2012/chart" uri="{CE6537A1-D6FC-4f65-9D91-7224C49458BB}"/>
                <c:ext xmlns:c16="http://schemas.microsoft.com/office/drawing/2014/chart" uri="{C3380CC4-5D6E-409C-BE32-E72D297353CC}">
                  <c16:uniqueId val="{0000001F-6ED3-8046-A890-93723CA5FB40}"/>
                </c:ext>
              </c:extLst>
            </c:dLbl>
            <c:dLbl>
              <c:idx val="32"/>
              <c:delete val="1"/>
              <c:extLst>
                <c:ext xmlns:c15="http://schemas.microsoft.com/office/drawing/2012/chart" uri="{CE6537A1-D6FC-4f65-9D91-7224C49458BB}"/>
                <c:ext xmlns:c16="http://schemas.microsoft.com/office/drawing/2014/chart" uri="{C3380CC4-5D6E-409C-BE32-E72D297353CC}">
                  <c16:uniqueId val="{00000020-6ED3-8046-A890-93723CA5FB40}"/>
                </c:ext>
              </c:extLst>
            </c:dLbl>
            <c:dLbl>
              <c:idx val="34"/>
              <c:delete val="1"/>
              <c:extLst>
                <c:ext xmlns:c15="http://schemas.microsoft.com/office/drawing/2012/chart" uri="{CE6537A1-D6FC-4f65-9D91-7224C49458BB}"/>
                <c:ext xmlns:c16="http://schemas.microsoft.com/office/drawing/2014/chart" uri="{C3380CC4-5D6E-409C-BE32-E72D297353CC}">
                  <c16:uniqueId val="{00000022-6ED3-8046-A890-93723CA5FB40}"/>
                </c:ext>
              </c:extLst>
            </c:dLbl>
            <c:dLbl>
              <c:idx val="35"/>
              <c:delete val="1"/>
              <c:extLst>
                <c:ext xmlns:c15="http://schemas.microsoft.com/office/drawing/2012/chart" uri="{CE6537A1-D6FC-4f65-9D91-7224C49458BB}"/>
                <c:ext xmlns:c16="http://schemas.microsoft.com/office/drawing/2014/chart" uri="{C3380CC4-5D6E-409C-BE32-E72D297353CC}">
                  <c16:uniqueId val="{00000021-6ED3-8046-A890-93723CA5FB40}"/>
                </c:ext>
              </c:extLst>
            </c:dLbl>
            <c:dLbl>
              <c:idx val="37"/>
              <c:delete val="1"/>
              <c:extLst>
                <c:ext xmlns:c15="http://schemas.microsoft.com/office/drawing/2012/chart" uri="{CE6537A1-D6FC-4f65-9D91-7224C49458BB}"/>
                <c:ext xmlns:c16="http://schemas.microsoft.com/office/drawing/2014/chart" uri="{C3380CC4-5D6E-409C-BE32-E72D297353CC}">
                  <c16:uniqueId val="{00000024-6ED3-8046-A890-93723CA5FB40}"/>
                </c:ext>
              </c:extLst>
            </c:dLbl>
            <c:dLbl>
              <c:idx val="38"/>
              <c:delete val="1"/>
              <c:extLst>
                <c:ext xmlns:c15="http://schemas.microsoft.com/office/drawing/2012/chart" uri="{CE6537A1-D6FC-4f65-9D91-7224C49458BB}"/>
                <c:ext xmlns:c16="http://schemas.microsoft.com/office/drawing/2014/chart" uri="{C3380CC4-5D6E-409C-BE32-E72D297353CC}">
                  <c16:uniqueId val="{00000023-6ED3-8046-A890-93723CA5FB40}"/>
                </c:ext>
              </c:extLst>
            </c:dLbl>
            <c:dLbl>
              <c:idx val="39"/>
              <c:delete val="1"/>
              <c:extLst>
                <c:ext xmlns:c15="http://schemas.microsoft.com/office/drawing/2012/chart" uri="{CE6537A1-D6FC-4f65-9D91-7224C49458BB}"/>
                <c:ext xmlns:c16="http://schemas.microsoft.com/office/drawing/2014/chart" uri="{C3380CC4-5D6E-409C-BE32-E72D297353CC}">
                  <c16:uniqueId val="{00000025-6ED3-8046-A890-93723CA5FB40}"/>
                </c:ext>
              </c:extLst>
            </c:dLbl>
            <c:dLbl>
              <c:idx val="41"/>
              <c:delete val="1"/>
              <c:extLst>
                <c:ext xmlns:c15="http://schemas.microsoft.com/office/drawing/2012/chart" uri="{CE6537A1-D6FC-4f65-9D91-7224C49458BB}"/>
                <c:ext xmlns:c16="http://schemas.microsoft.com/office/drawing/2014/chart" uri="{C3380CC4-5D6E-409C-BE32-E72D297353CC}">
                  <c16:uniqueId val="{00000026-6ED3-8046-A890-93723CA5FB40}"/>
                </c:ext>
              </c:extLst>
            </c:dLbl>
            <c:dLbl>
              <c:idx val="42"/>
              <c:delete val="1"/>
              <c:extLst>
                <c:ext xmlns:c15="http://schemas.microsoft.com/office/drawing/2012/chart" uri="{CE6537A1-D6FC-4f65-9D91-7224C49458BB}"/>
                <c:ext xmlns:c16="http://schemas.microsoft.com/office/drawing/2014/chart" uri="{C3380CC4-5D6E-409C-BE32-E72D297353CC}">
                  <c16:uniqueId val="{00000028-6ED3-8046-A890-93723CA5FB40}"/>
                </c:ext>
              </c:extLst>
            </c:dLbl>
            <c:dLbl>
              <c:idx val="43"/>
              <c:delete val="1"/>
              <c:extLst>
                <c:ext xmlns:c15="http://schemas.microsoft.com/office/drawing/2012/chart" uri="{CE6537A1-D6FC-4f65-9D91-7224C49458BB}"/>
                <c:ext xmlns:c16="http://schemas.microsoft.com/office/drawing/2014/chart" uri="{C3380CC4-5D6E-409C-BE32-E72D297353CC}">
                  <c16:uniqueId val="{00000027-6ED3-8046-A890-93723CA5FB40}"/>
                </c:ext>
              </c:extLst>
            </c:dLbl>
            <c:dLbl>
              <c:idx val="45"/>
              <c:delete val="1"/>
              <c:extLst>
                <c:ext xmlns:c15="http://schemas.microsoft.com/office/drawing/2012/chart" uri="{CE6537A1-D6FC-4f65-9D91-7224C49458BB}"/>
                <c:ext xmlns:c16="http://schemas.microsoft.com/office/drawing/2014/chart" uri="{C3380CC4-5D6E-409C-BE32-E72D297353CC}">
                  <c16:uniqueId val="{00000029-6ED3-8046-A890-93723CA5FB40}"/>
                </c:ext>
              </c:extLst>
            </c:dLbl>
            <c:dLbl>
              <c:idx val="46"/>
              <c:delete val="1"/>
              <c:extLst>
                <c:ext xmlns:c15="http://schemas.microsoft.com/office/drawing/2012/chart" uri="{CE6537A1-D6FC-4f65-9D91-7224C49458BB}"/>
                <c:ext xmlns:c16="http://schemas.microsoft.com/office/drawing/2014/chart" uri="{C3380CC4-5D6E-409C-BE32-E72D297353CC}">
                  <c16:uniqueId val="{0000002A-6ED3-8046-A890-93723CA5FB40}"/>
                </c:ext>
              </c:extLst>
            </c:dLbl>
            <c:dLbl>
              <c:idx val="47"/>
              <c:delete val="1"/>
              <c:extLst>
                <c:ext xmlns:c15="http://schemas.microsoft.com/office/drawing/2012/chart" uri="{CE6537A1-D6FC-4f65-9D91-7224C49458BB}"/>
                <c:ext xmlns:c16="http://schemas.microsoft.com/office/drawing/2014/chart" uri="{C3380CC4-5D6E-409C-BE32-E72D297353CC}">
                  <c16:uniqueId val="{0000002B-6ED3-8046-A890-93723CA5FB40}"/>
                </c:ext>
              </c:extLst>
            </c:dLbl>
            <c:dLbl>
              <c:idx val="49"/>
              <c:delete val="1"/>
              <c:extLst>
                <c:ext xmlns:c15="http://schemas.microsoft.com/office/drawing/2012/chart" uri="{CE6537A1-D6FC-4f65-9D91-7224C49458BB}"/>
                <c:ext xmlns:c16="http://schemas.microsoft.com/office/drawing/2014/chart" uri="{C3380CC4-5D6E-409C-BE32-E72D297353CC}">
                  <c16:uniqueId val="{0000002C-6ED3-8046-A890-93723CA5FB40}"/>
                </c:ext>
              </c:extLst>
            </c:dLbl>
            <c:dLbl>
              <c:idx val="50"/>
              <c:delete val="1"/>
              <c:extLst>
                <c:ext xmlns:c15="http://schemas.microsoft.com/office/drawing/2012/chart" uri="{CE6537A1-D6FC-4f65-9D91-7224C49458BB}"/>
                <c:ext xmlns:c16="http://schemas.microsoft.com/office/drawing/2014/chart" uri="{C3380CC4-5D6E-409C-BE32-E72D297353CC}">
                  <c16:uniqueId val="{0000002D-6ED3-8046-A890-93723CA5FB40}"/>
                </c:ext>
              </c:extLst>
            </c:dLbl>
            <c:dLbl>
              <c:idx val="51"/>
              <c:delete val="1"/>
              <c:extLst>
                <c:ext xmlns:c15="http://schemas.microsoft.com/office/drawing/2012/chart" uri="{CE6537A1-D6FC-4f65-9D91-7224C49458BB}"/>
                <c:ext xmlns:c16="http://schemas.microsoft.com/office/drawing/2014/chart" uri="{C3380CC4-5D6E-409C-BE32-E72D297353CC}">
                  <c16:uniqueId val="{0000002E-6ED3-8046-A890-93723CA5FB40}"/>
                </c:ext>
              </c:extLst>
            </c:dLbl>
            <c:dLbl>
              <c:idx val="53"/>
              <c:delete val="1"/>
              <c:extLst>
                <c:ext xmlns:c15="http://schemas.microsoft.com/office/drawing/2012/chart" uri="{CE6537A1-D6FC-4f65-9D91-7224C49458BB}"/>
                <c:ext xmlns:c16="http://schemas.microsoft.com/office/drawing/2014/chart" uri="{C3380CC4-5D6E-409C-BE32-E72D297353CC}">
                  <c16:uniqueId val="{0000002F-6ED3-8046-A890-93723CA5FB40}"/>
                </c:ext>
              </c:extLst>
            </c:dLbl>
            <c:dLbl>
              <c:idx val="54"/>
              <c:delete val="1"/>
              <c:extLst>
                <c:ext xmlns:c15="http://schemas.microsoft.com/office/drawing/2012/chart" uri="{CE6537A1-D6FC-4f65-9D91-7224C49458BB}"/>
                <c:ext xmlns:c16="http://schemas.microsoft.com/office/drawing/2014/chart" uri="{C3380CC4-5D6E-409C-BE32-E72D297353CC}">
                  <c16:uniqueId val="{00000031-6ED3-8046-A890-93723CA5FB40}"/>
                </c:ext>
              </c:extLst>
            </c:dLbl>
            <c:dLbl>
              <c:idx val="55"/>
              <c:delete val="1"/>
              <c:extLst>
                <c:ext xmlns:c15="http://schemas.microsoft.com/office/drawing/2012/chart" uri="{CE6537A1-D6FC-4f65-9D91-7224C49458BB}"/>
                <c:ext xmlns:c16="http://schemas.microsoft.com/office/drawing/2014/chart" uri="{C3380CC4-5D6E-409C-BE32-E72D297353CC}">
                  <c16:uniqueId val="{00000030-6ED3-8046-A890-93723CA5FB40}"/>
                </c:ext>
              </c:extLst>
            </c:dLbl>
            <c:dLbl>
              <c:idx val="57"/>
              <c:delete val="1"/>
              <c:extLst>
                <c:ext xmlns:c15="http://schemas.microsoft.com/office/drawing/2012/chart" uri="{CE6537A1-D6FC-4f65-9D91-7224C49458BB}"/>
                <c:ext xmlns:c16="http://schemas.microsoft.com/office/drawing/2014/chart" uri="{C3380CC4-5D6E-409C-BE32-E72D297353CC}">
                  <c16:uniqueId val="{00000032-6ED3-8046-A890-93723CA5FB40}"/>
                </c:ext>
              </c:extLst>
            </c:dLbl>
            <c:dLbl>
              <c:idx val="58"/>
              <c:delete val="1"/>
              <c:extLst>
                <c:ext xmlns:c15="http://schemas.microsoft.com/office/drawing/2012/chart" uri="{CE6537A1-D6FC-4f65-9D91-7224C49458BB}"/>
                <c:ext xmlns:c16="http://schemas.microsoft.com/office/drawing/2014/chart" uri="{C3380CC4-5D6E-409C-BE32-E72D297353CC}">
                  <c16:uniqueId val="{00000033-6ED3-8046-A890-93723CA5FB40}"/>
                </c:ext>
              </c:extLst>
            </c:dLbl>
            <c:dLbl>
              <c:idx val="61"/>
              <c:delete val="1"/>
              <c:extLst>
                <c:ext xmlns:c15="http://schemas.microsoft.com/office/drawing/2012/chart" uri="{CE6537A1-D6FC-4f65-9D91-7224C49458BB}"/>
                <c:ext xmlns:c16="http://schemas.microsoft.com/office/drawing/2014/chart" uri="{C3380CC4-5D6E-409C-BE32-E72D297353CC}">
                  <c16:uniqueId val="{00000034-6ED3-8046-A890-93723CA5FB40}"/>
                </c:ext>
              </c:extLst>
            </c:dLbl>
            <c:dLbl>
              <c:idx val="62"/>
              <c:delete val="1"/>
              <c:extLst>
                <c:ext xmlns:c15="http://schemas.microsoft.com/office/drawing/2012/chart" uri="{CE6537A1-D6FC-4f65-9D91-7224C49458BB}"/>
                <c:ext xmlns:c16="http://schemas.microsoft.com/office/drawing/2014/chart" uri="{C3380CC4-5D6E-409C-BE32-E72D297353CC}">
                  <c16:uniqueId val="{00000035-6ED3-8046-A890-93723CA5FB40}"/>
                </c:ext>
              </c:extLst>
            </c:dLbl>
            <c:dLbl>
              <c:idx val="63"/>
              <c:delete val="1"/>
              <c:extLst>
                <c:ext xmlns:c15="http://schemas.microsoft.com/office/drawing/2012/chart" uri="{CE6537A1-D6FC-4f65-9D91-7224C49458BB}"/>
                <c:ext xmlns:c16="http://schemas.microsoft.com/office/drawing/2014/chart" uri="{C3380CC4-5D6E-409C-BE32-E72D297353CC}">
                  <c16:uniqueId val="{00000036-6ED3-8046-A890-93723CA5FB40}"/>
                </c:ext>
              </c:extLst>
            </c:dLbl>
            <c:dLbl>
              <c:idx val="64"/>
              <c:delete val="1"/>
              <c:extLst>
                <c:ext xmlns:c15="http://schemas.microsoft.com/office/drawing/2012/chart" uri="{CE6537A1-D6FC-4f65-9D91-7224C49458BB}"/>
                <c:ext xmlns:c16="http://schemas.microsoft.com/office/drawing/2014/chart" uri="{C3380CC4-5D6E-409C-BE32-E72D297353CC}">
                  <c16:uniqueId val="{00000039-6ED3-8046-A890-93723CA5FB40}"/>
                </c:ext>
              </c:extLst>
            </c:dLbl>
            <c:dLbl>
              <c:idx val="66"/>
              <c:delete val="1"/>
              <c:extLst>
                <c:ext xmlns:c15="http://schemas.microsoft.com/office/drawing/2012/chart" uri="{CE6537A1-D6FC-4f65-9D91-7224C49458BB}"/>
                <c:ext xmlns:c16="http://schemas.microsoft.com/office/drawing/2014/chart" uri="{C3380CC4-5D6E-409C-BE32-E72D297353CC}">
                  <c16:uniqueId val="{00000037-6ED3-8046-A890-93723CA5FB40}"/>
                </c:ext>
              </c:extLst>
            </c:dLbl>
            <c:dLbl>
              <c:idx val="67"/>
              <c:delete val="1"/>
              <c:extLst>
                <c:ext xmlns:c15="http://schemas.microsoft.com/office/drawing/2012/chart" uri="{CE6537A1-D6FC-4f65-9D91-7224C49458BB}"/>
                <c:ext xmlns:c16="http://schemas.microsoft.com/office/drawing/2014/chart" uri="{C3380CC4-5D6E-409C-BE32-E72D297353CC}">
                  <c16:uniqueId val="{00000038-6ED3-8046-A890-93723CA5FB40}"/>
                </c:ext>
              </c:extLst>
            </c:dLbl>
            <c:numFmt formatCode="0%" sourceLinked="0"/>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Share'!$Z$7:$CP$7</c:f>
              <c:numCache>
                <c:formatCode>0.00%</c:formatCode>
                <c:ptCount val="69"/>
                <c:pt idx="0">
                  <c:v>0.16220000000000001</c:v>
                </c:pt>
                <c:pt idx="1">
                  <c:v>0.16300000000000001</c:v>
                </c:pt>
                <c:pt idx="2">
                  <c:v>0.1628</c:v>
                </c:pt>
                <c:pt idx="3">
                  <c:v>0.15090000000000001</c:v>
                </c:pt>
                <c:pt idx="4">
                  <c:v>0.18993750000000001</c:v>
                </c:pt>
                <c:pt idx="5">
                  <c:v>0.1885</c:v>
                </c:pt>
                <c:pt idx="6">
                  <c:v>0.19210000000000002</c:v>
                </c:pt>
                <c:pt idx="7">
                  <c:v>0.19980000000000001</c:v>
                </c:pt>
                <c:pt idx="8">
                  <c:v>0.20050000000000001</c:v>
                </c:pt>
                <c:pt idx="9">
                  <c:v>0.20010000000000003</c:v>
                </c:pt>
                <c:pt idx="10">
                  <c:v>0.19940000000000002</c:v>
                </c:pt>
                <c:pt idx="11">
                  <c:v>0.1993</c:v>
                </c:pt>
                <c:pt idx="12">
                  <c:v>0.19550000000000001</c:v>
                </c:pt>
                <c:pt idx="13">
                  <c:v>0.19789999999999999</c:v>
                </c:pt>
                <c:pt idx="14">
                  <c:v>0.19690000000000002</c:v>
                </c:pt>
                <c:pt idx="15">
                  <c:v>0.19570000000000001</c:v>
                </c:pt>
                <c:pt idx="16">
                  <c:v>0.19570000000000001</c:v>
                </c:pt>
                <c:pt idx="17">
                  <c:v>0.19550000000000001</c:v>
                </c:pt>
                <c:pt idx="18">
                  <c:v>0.19789999999999999</c:v>
                </c:pt>
                <c:pt idx="19">
                  <c:v>0.19690000000000002</c:v>
                </c:pt>
                <c:pt idx="20">
                  <c:v>0.19570000000000001</c:v>
                </c:pt>
                <c:pt idx="21">
                  <c:v>0.19570000000000001</c:v>
                </c:pt>
                <c:pt idx="22">
                  <c:v>0.19570000000000001</c:v>
                </c:pt>
                <c:pt idx="23">
                  <c:v>0.19570000000000001</c:v>
                </c:pt>
                <c:pt idx="24">
                  <c:v>0.2</c:v>
                </c:pt>
                <c:pt idx="25">
                  <c:v>0.19789999999999999</c:v>
                </c:pt>
                <c:pt idx="26">
                  <c:v>0.19690000000000002</c:v>
                </c:pt>
                <c:pt idx="27">
                  <c:v>0.19570000000000001</c:v>
                </c:pt>
                <c:pt idx="28">
                  <c:v>0.19570000000000001</c:v>
                </c:pt>
                <c:pt idx="29">
                  <c:v>0.2</c:v>
                </c:pt>
                <c:pt idx="30">
                  <c:v>0.19789999999999999</c:v>
                </c:pt>
                <c:pt idx="31">
                  <c:v>0.19690000000000002</c:v>
                </c:pt>
                <c:pt idx="32">
                  <c:v>0.19570000000000001</c:v>
                </c:pt>
                <c:pt idx="33">
                  <c:v>0.19570000000000001</c:v>
                </c:pt>
                <c:pt idx="34">
                  <c:v>0.19570000000000001</c:v>
                </c:pt>
                <c:pt idx="35">
                  <c:v>0.19570000000000001</c:v>
                </c:pt>
                <c:pt idx="36">
                  <c:v>0.19239999999999999</c:v>
                </c:pt>
                <c:pt idx="37" formatCode="0.0%">
                  <c:v>0.1958</c:v>
                </c:pt>
                <c:pt idx="38" formatCode="0.0%">
                  <c:v>0.19370000000000001</c:v>
                </c:pt>
                <c:pt idx="39" formatCode="0.0%">
                  <c:v>0.19409999999999999</c:v>
                </c:pt>
                <c:pt idx="40" formatCode="0.0%">
                  <c:v>0.1938</c:v>
                </c:pt>
                <c:pt idx="41" formatCode="0.0%">
                  <c:v>0.19309999999999999</c:v>
                </c:pt>
                <c:pt idx="42" formatCode="0.0%">
                  <c:v>0.19719999999999999</c:v>
                </c:pt>
                <c:pt idx="43" formatCode="0.0%">
                  <c:v>0.1978</c:v>
                </c:pt>
                <c:pt idx="44" formatCode="0.0%">
                  <c:v>0.19650000000000001</c:v>
                </c:pt>
                <c:pt idx="45" formatCode="0.0%">
                  <c:v>0.1971</c:v>
                </c:pt>
                <c:pt idx="46" formatCode="0.0%">
                  <c:v>0.19550000000000001</c:v>
                </c:pt>
                <c:pt idx="47" formatCode="0.0%">
                  <c:v>0.19450000000000001</c:v>
                </c:pt>
                <c:pt idx="48" formatCode="0.0%">
                  <c:v>0.19400000000000001</c:v>
                </c:pt>
                <c:pt idx="49" formatCode="0.0%">
                  <c:v>0.1958</c:v>
                </c:pt>
                <c:pt idx="50" formatCode="0.0%">
                  <c:v>0.1963</c:v>
                </c:pt>
                <c:pt idx="51" formatCode="0.0%">
                  <c:v>0.1961</c:v>
                </c:pt>
                <c:pt idx="52" formatCode="0.0%">
                  <c:v>0.1923</c:v>
                </c:pt>
                <c:pt idx="53" formatCode="0.0%">
                  <c:v>0.1978</c:v>
                </c:pt>
                <c:pt idx="54" formatCode="0.0%">
                  <c:v>0.19570000000000001</c:v>
                </c:pt>
                <c:pt idx="55" formatCode="0.0%">
                  <c:v>0.1973</c:v>
                </c:pt>
                <c:pt idx="56" formatCode="0.0%">
                  <c:v>0.19684375000000001</c:v>
                </c:pt>
                <c:pt idx="57" formatCode="0.0%">
                  <c:v>0.19575000000000001</c:v>
                </c:pt>
                <c:pt idx="58" formatCode="0.0%">
                  <c:v>0.19550000000000001</c:v>
                </c:pt>
                <c:pt idx="59" formatCode="0.0%">
                  <c:v>0.20069999999999999</c:v>
                </c:pt>
                <c:pt idx="60" formatCode="0.0%">
                  <c:v>0.18509999999999999</c:v>
                </c:pt>
                <c:pt idx="61" formatCode="0.0%">
                  <c:v>0.1845</c:v>
                </c:pt>
                <c:pt idx="62" formatCode="0.0%">
                  <c:v>0.185</c:v>
                </c:pt>
                <c:pt idx="63" formatCode="0.0%">
                  <c:v>0.18489999999999998</c:v>
                </c:pt>
                <c:pt idx="64" formatCode="0.0%">
                  <c:v>0.185</c:v>
                </c:pt>
                <c:pt idx="65" formatCode="0.0%">
                  <c:v>0.1733875</c:v>
                </c:pt>
                <c:pt idx="66" formatCode="0.0%">
                  <c:v>0.1822</c:v>
                </c:pt>
                <c:pt idx="67" formatCode="0.0%">
                  <c:v>0.18219000000000002</c:v>
                </c:pt>
                <c:pt idx="68" formatCode="0.0%">
                  <c:v>0.18</c:v>
                </c:pt>
              </c:numCache>
            </c:numRef>
          </c:val>
          <c:smooth val="0"/>
          <c:extLst>
            <c:ext xmlns:c16="http://schemas.microsoft.com/office/drawing/2014/chart" uri="{C3380CC4-5D6E-409C-BE32-E72D297353CC}">
              <c16:uniqueId val="{00000000-6ED3-8046-A890-93723CA5FB40}"/>
            </c:ext>
          </c:extLst>
        </c:ser>
        <c:ser>
          <c:idx val="1"/>
          <c:order val="1"/>
          <c:tx>
            <c:strRef>
              <c:f>'Historial Share'!$A$8</c:f>
              <c:strCache>
                <c:ptCount val="1"/>
                <c:pt idx="0">
                  <c:v>CANAL 11</c:v>
                </c:pt>
              </c:strCache>
            </c:strRef>
          </c:tx>
          <c:spPr>
            <a:ln w="28575" cap="rnd">
              <a:solidFill>
                <a:srgbClr val="00863D"/>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6A-6ED3-8046-A890-93723CA5FB40}"/>
                </c:ext>
              </c:extLst>
            </c:dLbl>
            <c:dLbl>
              <c:idx val="3"/>
              <c:delete val="1"/>
              <c:extLst>
                <c:ext xmlns:c15="http://schemas.microsoft.com/office/drawing/2012/chart" uri="{CE6537A1-D6FC-4f65-9D91-7224C49458BB}"/>
                <c:ext xmlns:c16="http://schemas.microsoft.com/office/drawing/2014/chart" uri="{C3380CC4-5D6E-409C-BE32-E72D297353CC}">
                  <c16:uniqueId val="{0000006B-6ED3-8046-A890-93723CA5FB40}"/>
                </c:ext>
              </c:extLst>
            </c:dLbl>
            <c:dLbl>
              <c:idx val="5"/>
              <c:delete val="1"/>
              <c:extLst>
                <c:ext xmlns:c15="http://schemas.microsoft.com/office/drawing/2012/chart" uri="{CE6537A1-D6FC-4f65-9D91-7224C49458BB}"/>
                <c:ext xmlns:c16="http://schemas.microsoft.com/office/drawing/2014/chart" uri="{C3380CC4-5D6E-409C-BE32-E72D297353CC}">
                  <c16:uniqueId val="{0000006C-6ED3-8046-A890-93723CA5FB40}"/>
                </c:ext>
              </c:extLst>
            </c:dLbl>
            <c:dLbl>
              <c:idx val="7"/>
              <c:delete val="1"/>
              <c:extLst>
                <c:ext xmlns:c15="http://schemas.microsoft.com/office/drawing/2012/chart" uri="{CE6537A1-D6FC-4f65-9D91-7224C49458BB}"/>
                <c:ext xmlns:c16="http://schemas.microsoft.com/office/drawing/2014/chart" uri="{C3380CC4-5D6E-409C-BE32-E72D297353CC}">
                  <c16:uniqueId val="{0000006D-6ED3-8046-A890-93723CA5FB40}"/>
                </c:ext>
              </c:extLst>
            </c:dLbl>
            <c:dLbl>
              <c:idx val="9"/>
              <c:delete val="1"/>
              <c:extLst>
                <c:ext xmlns:c15="http://schemas.microsoft.com/office/drawing/2012/chart" uri="{CE6537A1-D6FC-4f65-9D91-7224C49458BB}"/>
                <c:ext xmlns:c16="http://schemas.microsoft.com/office/drawing/2014/chart" uri="{C3380CC4-5D6E-409C-BE32-E72D297353CC}">
                  <c16:uniqueId val="{0000006F-6ED3-8046-A890-93723CA5FB40}"/>
                </c:ext>
              </c:extLst>
            </c:dLbl>
            <c:dLbl>
              <c:idx val="10"/>
              <c:delete val="1"/>
              <c:extLst>
                <c:ext xmlns:c15="http://schemas.microsoft.com/office/drawing/2012/chart" uri="{CE6537A1-D6FC-4f65-9D91-7224C49458BB}"/>
                <c:ext xmlns:c16="http://schemas.microsoft.com/office/drawing/2014/chart" uri="{C3380CC4-5D6E-409C-BE32-E72D297353CC}">
                  <c16:uniqueId val="{0000006E-6ED3-8046-A890-93723CA5FB40}"/>
                </c:ext>
              </c:extLst>
            </c:dLbl>
            <c:dLbl>
              <c:idx val="12"/>
              <c:delete val="1"/>
              <c:extLst>
                <c:ext xmlns:c15="http://schemas.microsoft.com/office/drawing/2012/chart" uri="{CE6537A1-D6FC-4f65-9D91-7224C49458BB}"/>
                <c:ext xmlns:c16="http://schemas.microsoft.com/office/drawing/2014/chart" uri="{C3380CC4-5D6E-409C-BE32-E72D297353CC}">
                  <c16:uniqueId val="{00000070-6ED3-8046-A890-93723CA5FB40}"/>
                </c:ext>
              </c:extLst>
            </c:dLbl>
            <c:dLbl>
              <c:idx val="13"/>
              <c:delete val="1"/>
              <c:extLst>
                <c:ext xmlns:c15="http://schemas.microsoft.com/office/drawing/2012/chart" uri="{CE6537A1-D6FC-4f65-9D91-7224C49458BB}"/>
                <c:ext xmlns:c16="http://schemas.microsoft.com/office/drawing/2014/chart" uri="{C3380CC4-5D6E-409C-BE32-E72D297353CC}">
                  <c16:uniqueId val="{00000072-6ED3-8046-A890-93723CA5FB40}"/>
                </c:ext>
              </c:extLst>
            </c:dLbl>
            <c:dLbl>
              <c:idx val="14"/>
              <c:delete val="1"/>
              <c:extLst>
                <c:ext xmlns:c15="http://schemas.microsoft.com/office/drawing/2012/chart" uri="{CE6537A1-D6FC-4f65-9D91-7224C49458BB}"/>
                <c:ext xmlns:c16="http://schemas.microsoft.com/office/drawing/2014/chart" uri="{C3380CC4-5D6E-409C-BE32-E72D297353CC}">
                  <c16:uniqueId val="{00000071-6ED3-8046-A890-93723CA5FB40}"/>
                </c:ext>
              </c:extLst>
            </c:dLbl>
            <c:dLbl>
              <c:idx val="16"/>
              <c:delete val="1"/>
              <c:extLst>
                <c:ext xmlns:c15="http://schemas.microsoft.com/office/drawing/2012/chart" uri="{CE6537A1-D6FC-4f65-9D91-7224C49458BB}"/>
                <c:ext xmlns:c16="http://schemas.microsoft.com/office/drawing/2014/chart" uri="{C3380CC4-5D6E-409C-BE32-E72D297353CC}">
                  <c16:uniqueId val="{00000076-6ED3-8046-A890-93723CA5FB40}"/>
                </c:ext>
              </c:extLst>
            </c:dLbl>
            <c:dLbl>
              <c:idx val="17"/>
              <c:delete val="1"/>
              <c:extLst>
                <c:ext xmlns:c15="http://schemas.microsoft.com/office/drawing/2012/chart" uri="{CE6537A1-D6FC-4f65-9D91-7224C49458BB}"/>
                <c:ext xmlns:c16="http://schemas.microsoft.com/office/drawing/2014/chart" uri="{C3380CC4-5D6E-409C-BE32-E72D297353CC}">
                  <c16:uniqueId val="{00000073-6ED3-8046-A890-93723CA5FB40}"/>
                </c:ext>
              </c:extLst>
            </c:dLbl>
            <c:dLbl>
              <c:idx val="19"/>
              <c:delete val="1"/>
              <c:extLst>
                <c:ext xmlns:c15="http://schemas.microsoft.com/office/drawing/2012/chart" uri="{CE6537A1-D6FC-4f65-9D91-7224C49458BB}"/>
                <c:ext xmlns:c16="http://schemas.microsoft.com/office/drawing/2014/chart" uri="{C3380CC4-5D6E-409C-BE32-E72D297353CC}">
                  <c16:uniqueId val="{00000074-6ED3-8046-A890-93723CA5FB40}"/>
                </c:ext>
              </c:extLst>
            </c:dLbl>
            <c:dLbl>
              <c:idx val="20"/>
              <c:delete val="1"/>
              <c:extLst>
                <c:ext xmlns:c15="http://schemas.microsoft.com/office/drawing/2012/chart" uri="{CE6537A1-D6FC-4f65-9D91-7224C49458BB}"/>
                <c:ext xmlns:c16="http://schemas.microsoft.com/office/drawing/2014/chart" uri="{C3380CC4-5D6E-409C-BE32-E72D297353CC}">
                  <c16:uniqueId val="{00000075-6ED3-8046-A890-93723CA5FB40}"/>
                </c:ext>
              </c:extLst>
            </c:dLbl>
            <c:dLbl>
              <c:idx val="24"/>
              <c:delete val="1"/>
              <c:extLst>
                <c:ext xmlns:c15="http://schemas.microsoft.com/office/drawing/2012/chart" uri="{CE6537A1-D6FC-4f65-9D91-7224C49458BB}"/>
                <c:ext xmlns:c16="http://schemas.microsoft.com/office/drawing/2014/chart" uri="{C3380CC4-5D6E-409C-BE32-E72D297353CC}">
                  <c16:uniqueId val="{00000077-6ED3-8046-A890-93723CA5FB40}"/>
                </c:ext>
              </c:extLst>
            </c:dLbl>
            <c:dLbl>
              <c:idx val="25"/>
              <c:delete val="1"/>
              <c:extLst>
                <c:ext xmlns:c15="http://schemas.microsoft.com/office/drawing/2012/chart" uri="{CE6537A1-D6FC-4f65-9D91-7224C49458BB}"/>
                <c:ext xmlns:c16="http://schemas.microsoft.com/office/drawing/2014/chart" uri="{C3380CC4-5D6E-409C-BE32-E72D297353CC}">
                  <c16:uniqueId val="{00000078-6ED3-8046-A890-93723CA5FB40}"/>
                </c:ext>
              </c:extLst>
            </c:dLbl>
            <c:dLbl>
              <c:idx val="27"/>
              <c:delete val="1"/>
              <c:extLst>
                <c:ext xmlns:c15="http://schemas.microsoft.com/office/drawing/2012/chart" uri="{CE6537A1-D6FC-4f65-9D91-7224C49458BB}"/>
                <c:ext xmlns:c16="http://schemas.microsoft.com/office/drawing/2014/chart" uri="{C3380CC4-5D6E-409C-BE32-E72D297353CC}">
                  <c16:uniqueId val="{00000079-6ED3-8046-A890-93723CA5FB40}"/>
                </c:ext>
              </c:extLst>
            </c:dLbl>
            <c:dLbl>
              <c:idx val="29"/>
              <c:delete val="1"/>
              <c:extLst>
                <c:ext xmlns:c15="http://schemas.microsoft.com/office/drawing/2012/chart" uri="{CE6537A1-D6FC-4f65-9D91-7224C49458BB}"/>
                <c:ext xmlns:c16="http://schemas.microsoft.com/office/drawing/2014/chart" uri="{C3380CC4-5D6E-409C-BE32-E72D297353CC}">
                  <c16:uniqueId val="{0000007A-6ED3-8046-A890-93723CA5FB40}"/>
                </c:ext>
              </c:extLst>
            </c:dLbl>
            <c:dLbl>
              <c:idx val="31"/>
              <c:delete val="1"/>
              <c:extLst>
                <c:ext xmlns:c15="http://schemas.microsoft.com/office/drawing/2012/chart" uri="{CE6537A1-D6FC-4f65-9D91-7224C49458BB}"/>
                <c:ext xmlns:c16="http://schemas.microsoft.com/office/drawing/2014/chart" uri="{C3380CC4-5D6E-409C-BE32-E72D297353CC}">
                  <c16:uniqueId val="{0000007B-6ED3-8046-A890-93723CA5FB40}"/>
                </c:ext>
              </c:extLst>
            </c:dLbl>
            <c:dLbl>
              <c:idx val="33"/>
              <c:delete val="1"/>
              <c:extLst>
                <c:ext xmlns:c15="http://schemas.microsoft.com/office/drawing/2012/chart" uri="{CE6537A1-D6FC-4f65-9D91-7224C49458BB}"/>
                <c:ext xmlns:c16="http://schemas.microsoft.com/office/drawing/2014/chart" uri="{C3380CC4-5D6E-409C-BE32-E72D297353CC}">
                  <c16:uniqueId val="{0000007C-6ED3-8046-A890-93723CA5FB40}"/>
                </c:ext>
              </c:extLst>
            </c:dLbl>
            <c:dLbl>
              <c:idx val="35"/>
              <c:delete val="1"/>
              <c:extLst>
                <c:ext xmlns:c15="http://schemas.microsoft.com/office/drawing/2012/chart" uri="{CE6537A1-D6FC-4f65-9D91-7224C49458BB}"/>
                <c:ext xmlns:c16="http://schemas.microsoft.com/office/drawing/2014/chart" uri="{C3380CC4-5D6E-409C-BE32-E72D297353CC}">
                  <c16:uniqueId val="{0000007D-6ED3-8046-A890-93723CA5FB40}"/>
                </c:ext>
              </c:extLst>
            </c:dLbl>
            <c:dLbl>
              <c:idx val="37"/>
              <c:delete val="1"/>
              <c:extLst>
                <c:ext xmlns:c15="http://schemas.microsoft.com/office/drawing/2012/chart" uri="{CE6537A1-D6FC-4f65-9D91-7224C49458BB}"/>
                <c:ext xmlns:c16="http://schemas.microsoft.com/office/drawing/2014/chart" uri="{C3380CC4-5D6E-409C-BE32-E72D297353CC}">
                  <c16:uniqueId val="{0000007E-6ED3-8046-A890-93723CA5FB40}"/>
                </c:ext>
              </c:extLst>
            </c:dLbl>
            <c:dLbl>
              <c:idx val="39"/>
              <c:delete val="1"/>
              <c:extLst>
                <c:ext xmlns:c15="http://schemas.microsoft.com/office/drawing/2012/chart" uri="{CE6537A1-D6FC-4f65-9D91-7224C49458BB}"/>
                <c:ext xmlns:c16="http://schemas.microsoft.com/office/drawing/2014/chart" uri="{C3380CC4-5D6E-409C-BE32-E72D297353CC}">
                  <c16:uniqueId val="{0000007F-6ED3-8046-A890-93723CA5FB40}"/>
                </c:ext>
              </c:extLst>
            </c:dLbl>
            <c:dLbl>
              <c:idx val="41"/>
              <c:delete val="1"/>
              <c:extLst>
                <c:ext xmlns:c15="http://schemas.microsoft.com/office/drawing/2012/chart" uri="{CE6537A1-D6FC-4f65-9D91-7224C49458BB}"/>
                <c:ext xmlns:c16="http://schemas.microsoft.com/office/drawing/2014/chart" uri="{C3380CC4-5D6E-409C-BE32-E72D297353CC}">
                  <c16:uniqueId val="{00000080-6ED3-8046-A890-93723CA5FB40}"/>
                </c:ext>
              </c:extLst>
            </c:dLbl>
            <c:dLbl>
              <c:idx val="43"/>
              <c:delete val="1"/>
              <c:extLst>
                <c:ext xmlns:c15="http://schemas.microsoft.com/office/drawing/2012/chart" uri="{CE6537A1-D6FC-4f65-9D91-7224C49458BB}"/>
                <c:ext xmlns:c16="http://schemas.microsoft.com/office/drawing/2014/chart" uri="{C3380CC4-5D6E-409C-BE32-E72D297353CC}">
                  <c16:uniqueId val="{00000081-6ED3-8046-A890-93723CA5FB40}"/>
                </c:ext>
              </c:extLst>
            </c:dLbl>
            <c:dLbl>
              <c:idx val="45"/>
              <c:delete val="1"/>
              <c:extLst>
                <c:ext xmlns:c15="http://schemas.microsoft.com/office/drawing/2012/chart" uri="{CE6537A1-D6FC-4f65-9D91-7224C49458BB}"/>
                <c:ext xmlns:c16="http://schemas.microsoft.com/office/drawing/2014/chart" uri="{C3380CC4-5D6E-409C-BE32-E72D297353CC}">
                  <c16:uniqueId val="{00000083-6ED3-8046-A890-93723CA5FB40}"/>
                </c:ext>
              </c:extLst>
            </c:dLbl>
            <c:dLbl>
              <c:idx val="46"/>
              <c:delete val="1"/>
              <c:extLst>
                <c:ext xmlns:c15="http://schemas.microsoft.com/office/drawing/2012/chart" uri="{CE6537A1-D6FC-4f65-9D91-7224C49458BB}"/>
                <c:ext xmlns:c16="http://schemas.microsoft.com/office/drawing/2014/chart" uri="{C3380CC4-5D6E-409C-BE32-E72D297353CC}">
                  <c16:uniqueId val="{00000082-6ED3-8046-A890-93723CA5FB40}"/>
                </c:ext>
              </c:extLst>
            </c:dLbl>
            <c:dLbl>
              <c:idx val="48"/>
              <c:delete val="1"/>
              <c:extLst>
                <c:ext xmlns:c15="http://schemas.microsoft.com/office/drawing/2012/chart" uri="{CE6537A1-D6FC-4f65-9D91-7224C49458BB}"/>
                <c:ext xmlns:c16="http://schemas.microsoft.com/office/drawing/2014/chart" uri="{C3380CC4-5D6E-409C-BE32-E72D297353CC}">
                  <c16:uniqueId val="{00000084-6ED3-8046-A890-93723CA5FB40}"/>
                </c:ext>
              </c:extLst>
            </c:dLbl>
            <c:dLbl>
              <c:idx val="50"/>
              <c:delete val="1"/>
              <c:extLst>
                <c:ext xmlns:c15="http://schemas.microsoft.com/office/drawing/2012/chart" uri="{CE6537A1-D6FC-4f65-9D91-7224C49458BB}"/>
                <c:ext xmlns:c16="http://schemas.microsoft.com/office/drawing/2014/chart" uri="{C3380CC4-5D6E-409C-BE32-E72D297353CC}">
                  <c16:uniqueId val="{00000085-6ED3-8046-A890-93723CA5FB40}"/>
                </c:ext>
              </c:extLst>
            </c:dLbl>
            <c:dLbl>
              <c:idx val="52"/>
              <c:delete val="1"/>
              <c:extLst>
                <c:ext xmlns:c15="http://schemas.microsoft.com/office/drawing/2012/chart" uri="{CE6537A1-D6FC-4f65-9D91-7224C49458BB}"/>
                <c:ext xmlns:c16="http://schemas.microsoft.com/office/drawing/2014/chart" uri="{C3380CC4-5D6E-409C-BE32-E72D297353CC}">
                  <c16:uniqueId val="{00000087-6ED3-8046-A890-93723CA5FB40}"/>
                </c:ext>
              </c:extLst>
            </c:dLbl>
            <c:dLbl>
              <c:idx val="55"/>
              <c:delete val="1"/>
              <c:extLst>
                <c:ext xmlns:c15="http://schemas.microsoft.com/office/drawing/2012/chart" uri="{CE6537A1-D6FC-4f65-9D91-7224C49458BB}"/>
                <c:ext xmlns:c16="http://schemas.microsoft.com/office/drawing/2014/chart" uri="{C3380CC4-5D6E-409C-BE32-E72D297353CC}">
                  <c16:uniqueId val="{00000086-6ED3-8046-A890-93723CA5FB40}"/>
                </c:ext>
              </c:extLst>
            </c:dLbl>
            <c:dLbl>
              <c:idx val="57"/>
              <c:delete val="1"/>
              <c:extLst>
                <c:ext xmlns:c15="http://schemas.microsoft.com/office/drawing/2012/chart" uri="{CE6537A1-D6FC-4f65-9D91-7224C49458BB}"/>
                <c:ext xmlns:c16="http://schemas.microsoft.com/office/drawing/2014/chart" uri="{C3380CC4-5D6E-409C-BE32-E72D297353CC}">
                  <c16:uniqueId val="{00000088-6ED3-8046-A890-93723CA5FB40}"/>
                </c:ext>
              </c:extLst>
            </c:dLbl>
            <c:dLbl>
              <c:idx val="58"/>
              <c:delete val="1"/>
              <c:extLst>
                <c:ext xmlns:c15="http://schemas.microsoft.com/office/drawing/2012/chart" uri="{CE6537A1-D6FC-4f65-9D91-7224C49458BB}"/>
                <c:ext xmlns:c16="http://schemas.microsoft.com/office/drawing/2014/chart" uri="{C3380CC4-5D6E-409C-BE32-E72D297353CC}">
                  <c16:uniqueId val="{00000089-6ED3-8046-A890-93723CA5FB40}"/>
                </c:ext>
              </c:extLst>
            </c:dLbl>
            <c:dLbl>
              <c:idx val="60"/>
              <c:delete val="1"/>
              <c:extLst>
                <c:ext xmlns:c15="http://schemas.microsoft.com/office/drawing/2012/chart" uri="{CE6537A1-D6FC-4f65-9D91-7224C49458BB}"/>
                <c:ext xmlns:c16="http://schemas.microsoft.com/office/drawing/2014/chart" uri="{C3380CC4-5D6E-409C-BE32-E72D297353CC}">
                  <c16:uniqueId val="{0000008A-6ED3-8046-A890-93723CA5FB40}"/>
                </c:ext>
              </c:extLst>
            </c:dLbl>
            <c:dLbl>
              <c:idx val="62"/>
              <c:delete val="1"/>
              <c:extLst>
                <c:ext xmlns:c15="http://schemas.microsoft.com/office/drawing/2012/chart" uri="{CE6537A1-D6FC-4f65-9D91-7224C49458BB}"/>
                <c:ext xmlns:c16="http://schemas.microsoft.com/office/drawing/2014/chart" uri="{C3380CC4-5D6E-409C-BE32-E72D297353CC}">
                  <c16:uniqueId val="{0000008B-6ED3-8046-A890-93723CA5FB40}"/>
                </c:ext>
              </c:extLst>
            </c:dLbl>
            <c:dLbl>
              <c:idx val="63"/>
              <c:delete val="1"/>
              <c:extLst>
                <c:ext xmlns:c15="http://schemas.microsoft.com/office/drawing/2012/chart" uri="{CE6537A1-D6FC-4f65-9D91-7224C49458BB}"/>
                <c:ext xmlns:c16="http://schemas.microsoft.com/office/drawing/2014/chart" uri="{C3380CC4-5D6E-409C-BE32-E72D297353CC}">
                  <c16:uniqueId val="{0000008C-6ED3-8046-A890-93723CA5FB40}"/>
                </c:ext>
              </c:extLst>
            </c:dLbl>
            <c:dLbl>
              <c:idx val="65"/>
              <c:delete val="1"/>
              <c:extLst>
                <c:ext xmlns:c15="http://schemas.microsoft.com/office/drawing/2012/chart" uri="{CE6537A1-D6FC-4f65-9D91-7224C49458BB}"/>
                <c:ext xmlns:c16="http://schemas.microsoft.com/office/drawing/2014/chart" uri="{C3380CC4-5D6E-409C-BE32-E72D297353CC}">
                  <c16:uniqueId val="{0000008D-6ED3-8046-A890-93723CA5FB40}"/>
                </c:ext>
              </c:extLst>
            </c:dLbl>
            <c:dLbl>
              <c:idx val="67"/>
              <c:delete val="1"/>
              <c:extLst>
                <c:ext xmlns:c15="http://schemas.microsoft.com/office/drawing/2012/chart" uri="{CE6537A1-D6FC-4f65-9D91-7224C49458BB}"/>
                <c:ext xmlns:c16="http://schemas.microsoft.com/office/drawing/2014/chart" uri="{C3380CC4-5D6E-409C-BE32-E72D297353CC}">
                  <c16:uniqueId val="{0000008E-6ED3-8046-A890-93723CA5FB40}"/>
                </c:ext>
              </c:extLst>
            </c:dLbl>
            <c:numFmt formatCode="0%" sourceLinked="0"/>
            <c:spPr>
              <a:solidFill>
                <a:srgbClr val="00863D"/>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Share'!$Z$8:$CP$8</c:f>
              <c:numCache>
                <c:formatCode>0.00%</c:formatCode>
                <c:ptCount val="69"/>
                <c:pt idx="0">
                  <c:v>8.7400000000000005E-2</c:v>
                </c:pt>
                <c:pt idx="1">
                  <c:v>8.9800000000000005E-2</c:v>
                </c:pt>
                <c:pt idx="2">
                  <c:v>9.9400000000000002E-2</c:v>
                </c:pt>
                <c:pt idx="3">
                  <c:v>9.9099999999999994E-2</c:v>
                </c:pt>
                <c:pt idx="4">
                  <c:v>0.11039375</c:v>
                </c:pt>
                <c:pt idx="5">
                  <c:v>0.11109999999999999</c:v>
                </c:pt>
                <c:pt idx="6">
                  <c:v>0.1014</c:v>
                </c:pt>
                <c:pt idx="7">
                  <c:v>9.01E-2</c:v>
                </c:pt>
                <c:pt idx="8">
                  <c:v>8.929999999999999E-2</c:v>
                </c:pt>
                <c:pt idx="9">
                  <c:v>0.09</c:v>
                </c:pt>
                <c:pt idx="10">
                  <c:v>8.9800000000000005E-2</c:v>
                </c:pt>
                <c:pt idx="11">
                  <c:v>9.2200000000000004E-2</c:v>
                </c:pt>
                <c:pt idx="12">
                  <c:v>9.1899999999999996E-2</c:v>
                </c:pt>
                <c:pt idx="13">
                  <c:v>9.1799999999999993E-2</c:v>
                </c:pt>
                <c:pt idx="14">
                  <c:v>9.3900000000000011E-2</c:v>
                </c:pt>
                <c:pt idx="15">
                  <c:v>9.4200000000000006E-2</c:v>
                </c:pt>
                <c:pt idx="16">
                  <c:v>9.4200000000000006E-2</c:v>
                </c:pt>
                <c:pt idx="17" formatCode="0%">
                  <c:v>9.9401690104502644E-2</c:v>
                </c:pt>
                <c:pt idx="18" formatCode="0%">
                  <c:v>9.9910924287884173E-2</c:v>
                </c:pt>
                <c:pt idx="19" formatCode="0%">
                  <c:v>0.10043397696770283</c:v>
                </c:pt>
                <c:pt idx="20" formatCode="0%">
                  <c:v>0.10018661605533365</c:v>
                </c:pt>
                <c:pt idx="21" formatCode="0%">
                  <c:v>9.9585723652533709E-2</c:v>
                </c:pt>
                <c:pt idx="22" formatCode="0%">
                  <c:v>8.5356482884583931E-2</c:v>
                </c:pt>
                <c:pt idx="23" formatCode="0%">
                  <c:v>9.4105136530951081E-2</c:v>
                </c:pt>
                <c:pt idx="24">
                  <c:v>9.1899999999999996E-2</c:v>
                </c:pt>
                <c:pt idx="25">
                  <c:v>9.1799999999999993E-2</c:v>
                </c:pt>
                <c:pt idx="26">
                  <c:v>9.3900000000000011E-2</c:v>
                </c:pt>
                <c:pt idx="27">
                  <c:v>9.4200000000000006E-2</c:v>
                </c:pt>
                <c:pt idx="28">
                  <c:v>9.4200000000000006E-2</c:v>
                </c:pt>
                <c:pt idx="29" formatCode="0%">
                  <c:v>9.9401690104502644E-2</c:v>
                </c:pt>
                <c:pt idx="30" formatCode="0%">
                  <c:v>9.9910924287884173E-2</c:v>
                </c:pt>
                <c:pt idx="31" formatCode="0%">
                  <c:v>0.10043397696770283</c:v>
                </c:pt>
                <c:pt idx="32" formatCode="0%">
                  <c:v>0.10018661605533365</c:v>
                </c:pt>
                <c:pt idx="33" formatCode="0%">
                  <c:v>9.9585723652533709E-2</c:v>
                </c:pt>
                <c:pt idx="34" formatCode="0%">
                  <c:v>8.5356482884583931E-2</c:v>
                </c:pt>
                <c:pt idx="35" formatCode="0%">
                  <c:v>9.4105136530951081E-2</c:v>
                </c:pt>
                <c:pt idx="36" formatCode="0%">
                  <c:v>0.1082</c:v>
                </c:pt>
                <c:pt idx="37" formatCode="0.0%">
                  <c:v>0.11020000000000001</c:v>
                </c:pt>
                <c:pt idx="38" formatCode="0.0%">
                  <c:v>0.10879999999999999</c:v>
                </c:pt>
                <c:pt idx="39" formatCode="0.0%">
                  <c:v>0.1099</c:v>
                </c:pt>
                <c:pt idx="40" formatCode="0.0%">
                  <c:v>0.1081</c:v>
                </c:pt>
                <c:pt idx="41" formatCode="0.0%">
                  <c:v>0.10920000000000001</c:v>
                </c:pt>
                <c:pt idx="42" formatCode="0.0%">
                  <c:v>0.11070000000000001</c:v>
                </c:pt>
                <c:pt idx="43" formatCode="0.0%">
                  <c:v>0.1115</c:v>
                </c:pt>
                <c:pt idx="44" formatCode="0.0%">
                  <c:v>0.1109</c:v>
                </c:pt>
                <c:pt idx="45" formatCode="0.0%">
                  <c:v>0.1024</c:v>
                </c:pt>
                <c:pt idx="46" formatCode="0.0%">
                  <c:v>0.10730000000000001</c:v>
                </c:pt>
                <c:pt idx="47" formatCode="0.0%">
                  <c:v>0.10829999999999999</c:v>
                </c:pt>
                <c:pt idx="48" formatCode="0.0%">
                  <c:v>0.11210000000000001</c:v>
                </c:pt>
                <c:pt idx="49" formatCode="0.0%">
                  <c:v>0.11020000000000001</c:v>
                </c:pt>
                <c:pt idx="50" formatCode="0.0%">
                  <c:v>0.1128</c:v>
                </c:pt>
                <c:pt idx="51" formatCode="0.0%">
                  <c:v>0.1116</c:v>
                </c:pt>
                <c:pt idx="52" formatCode="0.0%">
                  <c:v>0.1099</c:v>
                </c:pt>
                <c:pt idx="53" formatCode="0.0%">
                  <c:v>0.13769999999999999</c:v>
                </c:pt>
                <c:pt idx="54" formatCode="0.0%">
                  <c:v>0.1157</c:v>
                </c:pt>
                <c:pt idx="55" formatCode="0.0%">
                  <c:v>0.1128</c:v>
                </c:pt>
                <c:pt idx="56" formatCode="0.0%">
                  <c:v>0.10914375</c:v>
                </c:pt>
                <c:pt idx="57" formatCode="0.0%">
                  <c:v>0.1104</c:v>
                </c:pt>
                <c:pt idx="58" formatCode="0.0%">
                  <c:v>0.1094</c:v>
                </c:pt>
                <c:pt idx="59" formatCode="0.0%">
                  <c:v>0.1178</c:v>
                </c:pt>
                <c:pt idx="60" formatCode="0.0%">
                  <c:v>0.1133</c:v>
                </c:pt>
                <c:pt idx="61" formatCode="0.0%">
                  <c:v>0.1109</c:v>
                </c:pt>
                <c:pt idx="62" formatCode="0.0%">
                  <c:v>0.11199999999999999</c:v>
                </c:pt>
                <c:pt idx="63" formatCode="0.0%">
                  <c:v>0.1128</c:v>
                </c:pt>
                <c:pt idx="64" formatCode="0.0%">
                  <c:v>0.11199999999999999</c:v>
                </c:pt>
                <c:pt idx="65" formatCode="0.0%">
                  <c:v>0.11266</c:v>
                </c:pt>
                <c:pt idx="66" formatCode="0.0%">
                  <c:v>0.11230000000000001</c:v>
                </c:pt>
                <c:pt idx="67" formatCode="0.0%">
                  <c:v>0.11230000000000001</c:v>
                </c:pt>
                <c:pt idx="68" formatCode="0.0%">
                  <c:v>0.11230000000000001</c:v>
                </c:pt>
              </c:numCache>
            </c:numRef>
          </c:val>
          <c:smooth val="0"/>
          <c:extLst>
            <c:ext xmlns:c16="http://schemas.microsoft.com/office/drawing/2014/chart" uri="{C3380CC4-5D6E-409C-BE32-E72D297353CC}">
              <c16:uniqueId val="{00000001-6ED3-8046-A890-93723CA5FB40}"/>
            </c:ext>
          </c:extLst>
        </c:ser>
        <c:ser>
          <c:idx val="2"/>
          <c:order val="2"/>
          <c:tx>
            <c:strRef>
              <c:f>'Historial Share'!$A$9</c:f>
              <c:strCache>
                <c:ptCount val="1"/>
                <c:pt idx="0">
                  <c:v>VTV</c:v>
                </c:pt>
              </c:strCache>
            </c:strRef>
          </c:tx>
          <c:spPr>
            <a:ln w="28575" cap="rnd">
              <a:solidFill>
                <a:srgbClr val="00206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Share'!$Z$9:$CP$9</c:f>
              <c:numCache>
                <c:formatCode>0.00%</c:formatCode>
                <c:ptCount val="69"/>
                <c:pt idx="0">
                  <c:v>6.4500000000000002E-2</c:v>
                </c:pt>
                <c:pt idx="1">
                  <c:v>6.1499999999999999E-2</c:v>
                </c:pt>
                <c:pt idx="2">
                  <c:v>5.3900000000000003E-2</c:v>
                </c:pt>
                <c:pt idx="3">
                  <c:v>5.3999999999999999E-2</c:v>
                </c:pt>
                <c:pt idx="4">
                  <c:v>8.0118700000000001E-2</c:v>
                </c:pt>
                <c:pt idx="5">
                  <c:v>8.09E-2</c:v>
                </c:pt>
                <c:pt idx="6">
                  <c:v>8.0500000000000002E-2</c:v>
                </c:pt>
                <c:pt idx="7">
                  <c:v>8.0299999999999996E-2</c:v>
                </c:pt>
                <c:pt idx="8">
                  <c:v>8.0199999999999994E-2</c:v>
                </c:pt>
                <c:pt idx="9">
                  <c:v>8.0500000000000002E-2</c:v>
                </c:pt>
                <c:pt idx="10">
                  <c:v>8.0600000000000005E-2</c:v>
                </c:pt>
                <c:pt idx="11">
                  <c:v>8.0700000000000008E-2</c:v>
                </c:pt>
                <c:pt idx="12">
                  <c:v>7.9199999999999993E-2</c:v>
                </c:pt>
                <c:pt idx="13">
                  <c:v>0.08</c:v>
                </c:pt>
                <c:pt idx="14">
                  <c:v>7.9500000000000001E-2</c:v>
                </c:pt>
                <c:pt idx="15">
                  <c:v>7.9199999999999993E-2</c:v>
                </c:pt>
                <c:pt idx="16">
                  <c:v>7.9199999999999993E-2</c:v>
                </c:pt>
                <c:pt idx="17" formatCode="0%">
                  <c:v>5.6079860663140239E-2</c:v>
                </c:pt>
                <c:pt idx="18" formatCode="0%">
                  <c:v>5.6002364901370054E-2</c:v>
                </c:pt>
                <c:pt idx="19" formatCode="0%">
                  <c:v>5.5105030738592083E-2</c:v>
                </c:pt>
                <c:pt idx="20" formatCode="0%">
                  <c:v>5.6132521222613099E-2</c:v>
                </c:pt>
                <c:pt idx="21" formatCode="0%">
                  <c:v>5.5290527516264572E-2</c:v>
                </c:pt>
                <c:pt idx="22" formatCode="0%">
                  <c:v>6.4561983205087298E-2</c:v>
                </c:pt>
                <c:pt idx="23" formatCode="0%">
                  <c:v>6.3600418379892887E-2</c:v>
                </c:pt>
                <c:pt idx="24">
                  <c:v>7.9199999999999993E-2</c:v>
                </c:pt>
                <c:pt idx="25">
                  <c:v>0.08</c:v>
                </c:pt>
                <c:pt idx="26">
                  <c:v>7.9500000000000001E-2</c:v>
                </c:pt>
                <c:pt idx="27">
                  <c:v>7.9199999999999993E-2</c:v>
                </c:pt>
                <c:pt idx="28">
                  <c:v>7.9199999999999993E-2</c:v>
                </c:pt>
                <c:pt idx="29" formatCode="0%">
                  <c:v>5.6079860663140239E-2</c:v>
                </c:pt>
                <c:pt idx="30" formatCode="0%">
                  <c:v>5.6002364901370054E-2</c:v>
                </c:pt>
                <c:pt idx="31" formatCode="0%">
                  <c:v>5.5105030738592083E-2</c:v>
                </c:pt>
                <c:pt idx="32" formatCode="0%">
                  <c:v>5.6132521222613099E-2</c:v>
                </c:pt>
                <c:pt idx="33" formatCode="0%">
                  <c:v>5.5290527516264572E-2</c:v>
                </c:pt>
                <c:pt idx="34" formatCode="0%">
                  <c:v>6.4561983205087298E-2</c:v>
                </c:pt>
                <c:pt idx="35" formatCode="0%">
                  <c:v>6.3600418379892887E-2</c:v>
                </c:pt>
                <c:pt idx="36" formatCode="0%">
                  <c:v>8.7099999999999997E-2</c:v>
                </c:pt>
                <c:pt idx="37" formatCode="0.0%">
                  <c:v>8.8499999999999995E-2</c:v>
                </c:pt>
                <c:pt idx="38" formatCode="0.0%">
                  <c:v>8.8200000000000001E-2</c:v>
                </c:pt>
                <c:pt idx="39" formatCode="0.0%">
                  <c:v>8.77E-2</c:v>
                </c:pt>
                <c:pt idx="40" formatCode="0.0%">
                  <c:v>8.6999999999999994E-2</c:v>
                </c:pt>
                <c:pt idx="41" formatCode="0.0%">
                  <c:v>8.8400000000000006E-2</c:v>
                </c:pt>
                <c:pt idx="42" formatCode="0.0%">
                  <c:v>8.9899999999999994E-2</c:v>
                </c:pt>
                <c:pt idx="43" formatCode="0.0%">
                  <c:v>9.1800000000000007E-2</c:v>
                </c:pt>
                <c:pt idx="44" formatCode="0.0%">
                  <c:v>9.0700000000000003E-2</c:v>
                </c:pt>
                <c:pt idx="45" formatCode="0.0%">
                  <c:v>8.4000000000000005E-2</c:v>
                </c:pt>
                <c:pt idx="46" formatCode="0.0%">
                  <c:v>8.8900000000000007E-2</c:v>
                </c:pt>
                <c:pt idx="47" formatCode="0.0%">
                  <c:v>8.9899999999999994E-2</c:v>
                </c:pt>
                <c:pt idx="48" formatCode="0.0%">
                  <c:v>9.01E-2</c:v>
                </c:pt>
                <c:pt idx="49" formatCode="0.0%">
                  <c:v>8.9700000000000002E-2</c:v>
                </c:pt>
                <c:pt idx="50" formatCode="0.0%">
                  <c:v>9.0499999999999997E-2</c:v>
                </c:pt>
                <c:pt idx="51" formatCode="0.0%">
                  <c:v>9.0399999999999994E-2</c:v>
                </c:pt>
                <c:pt idx="52" formatCode="0.0%">
                  <c:v>8.8099999999999998E-2</c:v>
                </c:pt>
                <c:pt idx="53" formatCode="0.0%">
                  <c:v>8.5699999999999998E-2</c:v>
                </c:pt>
                <c:pt idx="54" formatCode="0.0%">
                  <c:v>8.8200000000000001E-2</c:v>
                </c:pt>
                <c:pt idx="55" formatCode="0.0%">
                  <c:v>8.9899999999999994E-2</c:v>
                </c:pt>
                <c:pt idx="56" formatCode="0.0%">
                  <c:v>8.8124999999999995E-2</c:v>
                </c:pt>
                <c:pt idx="57" formatCode="0.0%">
                  <c:v>8.8218749999999999E-2</c:v>
                </c:pt>
                <c:pt idx="58" formatCode="0.0%">
                  <c:v>8.7999999999999995E-2</c:v>
                </c:pt>
                <c:pt idx="59" formatCode="0.0%">
                  <c:v>9.2999999999999999E-2</c:v>
                </c:pt>
                <c:pt idx="60" formatCode="0.0%">
                  <c:v>8.6599999999999996E-2</c:v>
                </c:pt>
                <c:pt idx="61" formatCode="0.0%">
                  <c:v>8.6500000000000007E-2</c:v>
                </c:pt>
                <c:pt idx="62" formatCode="0.0%">
                  <c:v>8.6999999999999994E-2</c:v>
                </c:pt>
                <c:pt idx="63" formatCode="0.0%">
                  <c:v>8.7300000000000003E-2</c:v>
                </c:pt>
                <c:pt idx="64" formatCode="0.0%">
                  <c:v>8.8399999999999992E-2</c:v>
                </c:pt>
                <c:pt idx="65" formatCode="0.0%">
                  <c:v>8.6800000000000002E-2</c:v>
                </c:pt>
                <c:pt idx="66" formatCode="0.0%">
                  <c:v>8.7100000000000011E-2</c:v>
                </c:pt>
                <c:pt idx="67" formatCode="0.0%">
                  <c:v>8.7093000000000004E-2</c:v>
                </c:pt>
                <c:pt idx="68" formatCode="0.0%">
                  <c:v>8.7499999999999994E-2</c:v>
                </c:pt>
              </c:numCache>
            </c:numRef>
          </c:val>
          <c:smooth val="0"/>
          <c:extLst>
            <c:ext xmlns:c16="http://schemas.microsoft.com/office/drawing/2014/chart" uri="{C3380CC4-5D6E-409C-BE32-E72D297353CC}">
              <c16:uniqueId val="{00000002-6ED3-8046-A890-93723CA5FB40}"/>
            </c:ext>
          </c:extLst>
        </c:ser>
        <c:ser>
          <c:idx val="3"/>
          <c:order val="3"/>
          <c:tx>
            <c:strRef>
              <c:f>'Historial Share'!$A$10</c:f>
              <c:strCache>
                <c:ptCount val="1"/>
                <c:pt idx="0">
                  <c:v>CANAL 3</c:v>
                </c:pt>
              </c:strCache>
            </c:strRef>
          </c:tx>
          <c:spPr>
            <a:ln w="28575" cap="rnd">
              <a:solidFill>
                <a:schemeClr val="accent6"/>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Share'!$Z$10:$CP$10</c:f>
              <c:numCache>
                <c:formatCode>0.00%</c:formatCode>
                <c:ptCount val="69"/>
                <c:pt idx="0">
                  <c:v>6.13E-2</c:v>
                </c:pt>
                <c:pt idx="1">
                  <c:v>6.0199999999999997E-2</c:v>
                </c:pt>
                <c:pt idx="2">
                  <c:v>7.8899999999999998E-2</c:v>
                </c:pt>
                <c:pt idx="3">
                  <c:v>7.9000000000000001E-2</c:v>
                </c:pt>
                <c:pt idx="4">
                  <c:v>5.9581200000000001E-2</c:v>
                </c:pt>
                <c:pt idx="5">
                  <c:v>6.0400000000000002E-2</c:v>
                </c:pt>
                <c:pt idx="6">
                  <c:v>7.22E-2</c:v>
                </c:pt>
                <c:pt idx="7">
                  <c:v>8.09E-2</c:v>
                </c:pt>
                <c:pt idx="8">
                  <c:v>8.0399999999999985E-2</c:v>
                </c:pt>
                <c:pt idx="9">
                  <c:v>8.0299999999999996E-2</c:v>
                </c:pt>
                <c:pt idx="10">
                  <c:v>8.0479999999999996E-2</c:v>
                </c:pt>
                <c:pt idx="11">
                  <c:v>8.2200000000000009E-2</c:v>
                </c:pt>
                <c:pt idx="12">
                  <c:v>9.9499999999999991E-2</c:v>
                </c:pt>
                <c:pt idx="13">
                  <c:v>8.8399999999999992E-2</c:v>
                </c:pt>
                <c:pt idx="14">
                  <c:v>9.0999999999999998E-2</c:v>
                </c:pt>
                <c:pt idx="15">
                  <c:v>9.4700000000000006E-2</c:v>
                </c:pt>
                <c:pt idx="16">
                  <c:v>9.4700000000000006E-2</c:v>
                </c:pt>
                <c:pt idx="17" formatCode="0%">
                  <c:v>8.2421623016384976E-2</c:v>
                </c:pt>
                <c:pt idx="18" formatCode="0%">
                  <c:v>7.3658503539233894E-2</c:v>
                </c:pt>
                <c:pt idx="19" formatCode="0%">
                  <c:v>7.6593990821716154E-2</c:v>
                </c:pt>
                <c:pt idx="20" formatCode="0%">
                  <c:v>7.5449268226829833E-2</c:v>
                </c:pt>
                <c:pt idx="21" formatCode="0%">
                  <c:v>7.4851568777925842E-2</c:v>
                </c:pt>
                <c:pt idx="22" formatCode="0%">
                  <c:v>8.8151835451695193E-2</c:v>
                </c:pt>
                <c:pt idx="23" formatCode="0%">
                  <c:v>8.0796014013754344E-2</c:v>
                </c:pt>
                <c:pt idx="24">
                  <c:v>9.9499999999999991E-2</c:v>
                </c:pt>
                <c:pt idx="25">
                  <c:v>8.8399999999999992E-2</c:v>
                </c:pt>
                <c:pt idx="26">
                  <c:v>9.0999999999999998E-2</c:v>
                </c:pt>
                <c:pt idx="27">
                  <c:v>9.4700000000000006E-2</c:v>
                </c:pt>
                <c:pt idx="28">
                  <c:v>9.4700000000000006E-2</c:v>
                </c:pt>
                <c:pt idx="29" formatCode="0%">
                  <c:v>8.2421623016384976E-2</c:v>
                </c:pt>
                <c:pt idx="30" formatCode="0%">
                  <c:v>7.3658503539233894E-2</c:v>
                </c:pt>
                <c:pt idx="31" formatCode="0%">
                  <c:v>7.6593990821716154E-2</c:v>
                </c:pt>
                <c:pt idx="32" formatCode="0%">
                  <c:v>7.5449268226829833E-2</c:v>
                </c:pt>
                <c:pt idx="33" formatCode="0%">
                  <c:v>7.4851568777925842E-2</c:v>
                </c:pt>
                <c:pt idx="34" formatCode="0%">
                  <c:v>8.8151835451695193E-2</c:v>
                </c:pt>
                <c:pt idx="35" formatCode="0%">
                  <c:v>8.0796014013754344E-2</c:v>
                </c:pt>
                <c:pt idx="36" formatCode="0%">
                  <c:v>8.1699999999999995E-2</c:v>
                </c:pt>
                <c:pt idx="37" formatCode="0.0%">
                  <c:v>7.9899999999999999E-2</c:v>
                </c:pt>
                <c:pt idx="38" formatCode="0.0%">
                  <c:v>8.0600000000000005E-2</c:v>
                </c:pt>
                <c:pt idx="39" formatCode="0.0%">
                  <c:v>7.9000000000000001E-2</c:v>
                </c:pt>
                <c:pt idx="40" formatCode="0.0%">
                  <c:v>7.9100000000000004E-2</c:v>
                </c:pt>
                <c:pt idx="41" formatCode="0.0%">
                  <c:v>7.8899999999999998E-2</c:v>
                </c:pt>
                <c:pt idx="42" formatCode="0.0%">
                  <c:v>8.1199999999999994E-2</c:v>
                </c:pt>
                <c:pt idx="43" formatCode="0.0%">
                  <c:v>0.08</c:v>
                </c:pt>
                <c:pt idx="44" formatCode="0.0%">
                  <c:v>7.9699999999999993E-2</c:v>
                </c:pt>
                <c:pt idx="45" formatCode="0.0%">
                  <c:v>8.9700000000000002E-2</c:v>
                </c:pt>
                <c:pt idx="46" formatCode="0.0%">
                  <c:v>8.5999999999999993E-2</c:v>
                </c:pt>
                <c:pt idx="47" formatCode="0.0%">
                  <c:v>8.2900000000000001E-2</c:v>
                </c:pt>
                <c:pt idx="48" formatCode="0.0%">
                  <c:v>8.3299999999999999E-2</c:v>
                </c:pt>
                <c:pt idx="49" formatCode="0.0%">
                  <c:v>8.1500000000000003E-2</c:v>
                </c:pt>
                <c:pt idx="50" formatCode="0.0%">
                  <c:v>8.1799999999999998E-2</c:v>
                </c:pt>
                <c:pt idx="51" formatCode="0.0%">
                  <c:v>8.1699999999999995E-2</c:v>
                </c:pt>
                <c:pt idx="52" formatCode="0.0%">
                  <c:v>7.8799999999999995E-2</c:v>
                </c:pt>
                <c:pt idx="53" formatCode="0.0%">
                  <c:v>7.5700000000000003E-2</c:v>
                </c:pt>
                <c:pt idx="54" formatCode="0.0%">
                  <c:v>7.9699999999999993E-2</c:v>
                </c:pt>
                <c:pt idx="55" formatCode="0.0%">
                  <c:v>7.9699999999999993E-2</c:v>
                </c:pt>
                <c:pt idx="56" formatCode="0.0%">
                  <c:v>8.1087500000000007E-2</c:v>
                </c:pt>
                <c:pt idx="57" formatCode="0.0%">
                  <c:v>7.98875E-2</c:v>
                </c:pt>
                <c:pt idx="58" formatCode="0.0%">
                  <c:v>8.1875000000000003E-2</c:v>
                </c:pt>
                <c:pt idx="59" formatCode="0.0%">
                  <c:v>7.9899999999999999E-2</c:v>
                </c:pt>
                <c:pt idx="60" formatCode="0.0%">
                  <c:v>8.4600000000000009E-2</c:v>
                </c:pt>
                <c:pt idx="61" formatCode="0.0%">
                  <c:v>8.4000000000000005E-2</c:v>
                </c:pt>
                <c:pt idx="62" formatCode="0.0%">
                  <c:v>8.5000000000000006E-2</c:v>
                </c:pt>
                <c:pt idx="63" formatCode="0.0%">
                  <c:v>8.4100000000000008E-2</c:v>
                </c:pt>
                <c:pt idx="64" formatCode="0.0%">
                  <c:v>8.410999999999999E-2</c:v>
                </c:pt>
                <c:pt idx="65" formatCode="0.0%">
                  <c:v>8.43E-2</c:v>
                </c:pt>
                <c:pt idx="66" formatCode="0.0%">
                  <c:v>8.43E-2</c:v>
                </c:pt>
                <c:pt idx="67" formatCode="0.0%">
                  <c:v>8.4250000000000005E-2</c:v>
                </c:pt>
                <c:pt idx="68" formatCode="0.0%">
                  <c:v>8.7400000000000005E-2</c:v>
                </c:pt>
              </c:numCache>
            </c:numRef>
          </c:val>
          <c:smooth val="0"/>
          <c:extLst>
            <c:ext xmlns:c16="http://schemas.microsoft.com/office/drawing/2014/chart" uri="{C3380CC4-5D6E-409C-BE32-E72D297353CC}">
              <c16:uniqueId val="{00000003-6ED3-8046-A890-93723CA5FB40}"/>
            </c:ext>
          </c:extLst>
        </c:ser>
        <c:ser>
          <c:idx val="4"/>
          <c:order val="4"/>
          <c:tx>
            <c:strRef>
              <c:f>'Historial Share'!$A$11</c:f>
              <c:strCache>
                <c:ptCount val="1"/>
                <c:pt idx="0">
                  <c:v>CANAL 7</c:v>
                </c:pt>
              </c:strCache>
            </c:strRef>
          </c:tx>
          <c:spPr>
            <a:ln w="28575" cap="rnd">
              <a:solidFill>
                <a:srgbClr val="7030A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Share'!$Z$11:$CP$11</c:f>
              <c:numCache>
                <c:formatCode>0.00%</c:formatCode>
                <c:ptCount val="69"/>
                <c:pt idx="0">
                  <c:v>5.2299999999999999E-2</c:v>
                </c:pt>
                <c:pt idx="1">
                  <c:v>5.1700000000000003E-2</c:v>
                </c:pt>
                <c:pt idx="2">
                  <c:v>3.6600000000000001E-2</c:v>
                </c:pt>
                <c:pt idx="3">
                  <c:v>3.6700000000000003E-2</c:v>
                </c:pt>
                <c:pt idx="4">
                  <c:v>4.9468749999999999E-2</c:v>
                </c:pt>
                <c:pt idx="5">
                  <c:v>4.9400000000000006E-2</c:v>
                </c:pt>
                <c:pt idx="6">
                  <c:v>5.7300000000000004E-2</c:v>
                </c:pt>
                <c:pt idx="7">
                  <c:v>6.4000000000000001E-2</c:v>
                </c:pt>
                <c:pt idx="8">
                  <c:v>6.3600000000000004E-2</c:v>
                </c:pt>
                <c:pt idx="9">
                  <c:v>6.3600000000000004E-2</c:v>
                </c:pt>
                <c:pt idx="10">
                  <c:v>6.3799999999999996E-2</c:v>
                </c:pt>
                <c:pt idx="11">
                  <c:v>6.3700000000000007E-2</c:v>
                </c:pt>
                <c:pt idx="12">
                  <c:v>6.25E-2</c:v>
                </c:pt>
                <c:pt idx="13">
                  <c:v>6.3299999999999995E-2</c:v>
                </c:pt>
                <c:pt idx="14">
                  <c:v>6.3299999999999995E-2</c:v>
                </c:pt>
                <c:pt idx="15">
                  <c:v>6.3099999999999989E-2</c:v>
                </c:pt>
                <c:pt idx="16">
                  <c:v>6.3099999999999989E-2</c:v>
                </c:pt>
                <c:pt idx="17" formatCode="0%">
                  <c:v>6.5350169870554337E-2</c:v>
                </c:pt>
                <c:pt idx="18" formatCode="0%">
                  <c:v>6.0136463319114423E-2</c:v>
                </c:pt>
                <c:pt idx="19" formatCode="0%">
                  <c:v>6.2603515455883621E-2</c:v>
                </c:pt>
                <c:pt idx="20" formatCode="0%">
                  <c:v>6.2830052331906569E-2</c:v>
                </c:pt>
                <c:pt idx="21" formatCode="0%">
                  <c:v>6.1512889236538464E-2</c:v>
                </c:pt>
                <c:pt idx="22" formatCode="0%">
                  <c:v>5.5392770838753283E-2</c:v>
                </c:pt>
                <c:pt idx="23" formatCode="0%">
                  <c:v>5.9398415829868954E-2</c:v>
                </c:pt>
                <c:pt idx="24">
                  <c:v>6.25E-2</c:v>
                </c:pt>
                <c:pt idx="25">
                  <c:v>6.3299999999999995E-2</c:v>
                </c:pt>
                <c:pt idx="26">
                  <c:v>6.3299999999999995E-2</c:v>
                </c:pt>
                <c:pt idx="27">
                  <c:v>6.3099999999999989E-2</c:v>
                </c:pt>
                <c:pt idx="28">
                  <c:v>6.3099999999999989E-2</c:v>
                </c:pt>
                <c:pt idx="29" formatCode="0%">
                  <c:v>6.5350169870554337E-2</c:v>
                </c:pt>
                <c:pt idx="30" formatCode="0%">
                  <c:v>6.0136463319114423E-2</c:v>
                </c:pt>
                <c:pt idx="31" formatCode="0%">
                  <c:v>6.2603515455883621E-2</c:v>
                </c:pt>
                <c:pt idx="32" formatCode="0%">
                  <c:v>6.2830052331906569E-2</c:v>
                </c:pt>
                <c:pt idx="33" formatCode="0%">
                  <c:v>6.1512889236538464E-2</c:v>
                </c:pt>
                <c:pt idx="34" formatCode="0%">
                  <c:v>5.5392770838753283E-2</c:v>
                </c:pt>
                <c:pt idx="35" formatCode="0%">
                  <c:v>5.9398415829868954E-2</c:v>
                </c:pt>
                <c:pt idx="36" formatCode="0%">
                  <c:v>6.4199999999999993E-2</c:v>
                </c:pt>
                <c:pt idx="37" formatCode="0.0%">
                  <c:v>6.5100000000000005E-2</c:v>
                </c:pt>
                <c:pt idx="38" formatCode="0.0%">
                  <c:v>6.4899999999999999E-2</c:v>
                </c:pt>
                <c:pt idx="39" formatCode="0.0%">
                  <c:v>6.4600000000000005E-2</c:v>
                </c:pt>
                <c:pt idx="40" formatCode="0.0%">
                  <c:v>7.0499999999999993E-2</c:v>
                </c:pt>
                <c:pt idx="41" formatCode="0.0%">
                  <c:v>6.4699999999999994E-2</c:v>
                </c:pt>
                <c:pt idx="42" formatCode="0.0%">
                  <c:v>6.9199999999999998E-2</c:v>
                </c:pt>
                <c:pt idx="43" formatCode="0.0%">
                  <c:v>6.7299999999999999E-2</c:v>
                </c:pt>
                <c:pt idx="44" formatCode="0.0%">
                  <c:v>6.6500000000000004E-2</c:v>
                </c:pt>
                <c:pt idx="45" formatCode="0.0%">
                  <c:v>7.3200000000000001E-2</c:v>
                </c:pt>
                <c:pt idx="46" formatCode="0.0%">
                  <c:v>6.8199999999999997E-2</c:v>
                </c:pt>
                <c:pt idx="47" formatCode="0.0%">
                  <c:v>6.6400000000000001E-2</c:v>
                </c:pt>
                <c:pt idx="48" formatCode="0.0%">
                  <c:v>6.7100000000000007E-2</c:v>
                </c:pt>
                <c:pt idx="49" formatCode="0.0%">
                  <c:v>6.6199999999999995E-2</c:v>
                </c:pt>
                <c:pt idx="50" formatCode="0.0%">
                  <c:v>6.7100000000000007E-2</c:v>
                </c:pt>
                <c:pt idx="51" formatCode="0.0%">
                  <c:v>6.6900000000000001E-2</c:v>
                </c:pt>
                <c:pt idx="52" formatCode="0.0%">
                  <c:v>6.7699999999999996E-2</c:v>
                </c:pt>
                <c:pt idx="53" formatCode="0.0%">
                  <c:v>6.2799999999999995E-2</c:v>
                </c:pt>
                <c:pt idx="54" formatCode="0.0%">
                  <c:v>6.6900000000000001E-2</c:v>
                </c:pt>
                <c:pt idx="55" formatCode="0.0%">
                  <c:v>6.6900000000000001E-2</c:v>
                </c:pt>
                <c:pt idx="56" formatCode="0.0%">
                  <c:v>7.8206250000000005E-2</c:v>
                </c:pt>
                <c:pt idx="57" formatCode="0.0%">
                  <c:v>7.2156250000000005E-2</c:v>
                </c:pt>
                <c:pt idx="58" formatCode="0.0%">
                  <c:v>7.5381249999999997E-2</c:v>
                </c:pt>
                <c:pt idx="59" formatCode="0.0%">
                  <c:v>7.2700000000000001E-2</c:v>
                </c:pt>
                <c:pt idx="60" formatCode="0.0%">
                  <c:v>6.7699999999999996E-2</c:v>
                </c:pt>
                <c:pt idx="61" formatCode="0.0%">
                  <c:v>7.0800000000000002E-2</c:v>
                </c:pt>
                <c:pt idx="62" formatCode="0.0%">
                  <c:v>6.9000000000000006E-2</c:v>
                </c:pt>
                <c:pt idx="63" formatCode="0.0%">
                  <c:v>6.9800000000000001E-2</c:v>
                </c:pt>
                <c:pt idx="64" formatCode="0.0%">
                  <c:v>6.3577999999999996E-2</c:v>
                </c:pt>
                <c:pt idx="65" formatCode="0.0%">
                  <c:v>6.9400000000000003E-2</c:v>
                </c:pt>
                <c:pt idx="66" formatCode="0.0%">
                  <c:v>6.9500000000000006E-2</c:v>
                </c:pt>
                <c:pt idx="67" formatCode="0.0%">
                  <c:v>6.946875000000001E-2</c:v>
                </c:pt>
                <c:pt idx="68" formatCode="0.0%">
                  <c:v>6.9599999999999995E-2</c:v>
                </c:pt>
              </c:numCache>
            </c:numRef>
          </c:val>
          <c:smooth val="0"/>
          <c:extLst>
            <c:ext xmlns:c16="http://schemas.microsoft.com/office/drawing/2014/chart" uri="{C3380CC4-5D6E-409C-BE32-E72D297353CC}">
              <c16:uniqueId val="{00000004-6ED3-8046-A890-93723CA5FB40}"/>
            </c:ext>
          </c:extLst>
        </c:ser>
        <c:ser>
          <c:idx val="5"/>
          <c:order val="5"/>
          <c:tx>
            <c:strRef>
              <c:f>'Historial Share'!$A$12</c:f>
              <c:strCache>
                <c:ptCount val="1"/>
                <c:pt idx="0">
                  <c:v>Azteca</c:v>
                </c:pt>
              </c:strCache>
            </c:strRef>
          </c:tx>
          <c:spPr>
            <a:ln w="28575" cap="rnd">
              <a:solidFill>
                <a:srgbClr val="FFC00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Share'!$Z$12:$CP$12</c:f>
              <c:numCache>
                <c:formatCode>0.00%</c:formatCode>
                <c:ptCount val="69"/>
                <c:pt idx="0">
                  <c:v>2.9399999999999999E-2</c:v>
                </c:pt>
                <c:pt idx="1">
                  <c:v>3.44E-2</c:v>
                </c:pt>
                <c:pt idx="2">
                  <c:v>4.6199999999999998E-2</c:v>
                </c:pt>
                <c:pt idx="3">
                  <c:v>4.6100000000000002E-2</c:v>
                </c:pt>
                <c:pt idx="4">
                  <c:v>5.65125E-2</c:v>
                </c:pt>
                <c:pt idx="5">
                  <c:v>5.7300000000000004E-2</c:v>
                </c:pt>
                <c:pt idx="6">
                  <c:v>5.2199999999999996E-2</c:v>
                </c:pt>
                <c:pt idx="7">
                  <c:v>4.4699999999999997E-2</c:v>
                </c:pt>
                <c:pt idx="8">
                  <c:v>4.4999999999999998E-2</c:v>
                </c:pt>
                <c:pt idx="9">
                  <c:v>4.4900000000000002E-2</c:v>
                </c:pt>
                <c:pt idx="10">
                  <c:v>4.4999999999999998E-2</c:v>
                </c:pt>
                <c:pt idx="11">
                  <c:v>4.1700000000000001E-2</c:v>
                </c:pt>
                <c:pt idx="12">
                  <c:v>4.2999999999999997E-2</c:v>
                </c:pt>
                <c:pt idx="13">
                  <c:v>4.3400000000000001E-2</c:v>
                </c:pt>
                <c:pt idx="14">
                  <c:v>4.2800000000000005E-2</c:v>
                </c:pt>
                <c:pt idx="15">
                  <c:v>4.2599999999999999E-2</c:v>
                </c:pt>
                <c:pt idx="16">
                  <c:v>4.2599999999999999E-2</c:v>
                </c:pt>
                <c:pt idx="17">
                  <c:v>4.1700000000000001E-2</c:v>
                </c:pt>
                <c:pt idx="18">
                  <c:v>4.2999999999999997E-2</c:v>
                </c:pt>
                <c:pt idx="19">
                  <c:v>4.3400000000000001E-2</c:v>
                </c:pt>
                <c:pt idx="20">
                  <c:v>4.2800000000000005E-2</c:v>
                </c:pt>
                <c:pt idx="21">
                  <c:v>4.2599999999999999E-2</c:v>
                </c:pt>
                <c:pt idx="22">
                  <c:v>4.2599999999999999E-2</c:v>
                </c:pt>
                <c:pt idx="23">
                  <c:v>4.2800000000000005E-2</c:v>
                </c:pt>
                <c:pt idx="24">
                  <c:v>4.2999999999999997E-2</c:v>
                </c:pt>
                <c:pt idx="25">
                  <c:v>4.3400000000000001E-2</c:v>
                </c:pt>
                <c:pt idx="26">
                  <c:v>4.2800000000000005E-2</c:v>
                </c:pt>
                <c:pt idx="27">
                  <c:v>4.2599999999999999E-2</c:v>
                </c:pt>
                <c:pt idx="28">
                  <c:v>4.2599999999999999E-2</c:v>
                </c:pt>
                <c:pt idx="29">
                  <c:v>4.1700000000000001E-2</c:v>
                </c:pt>
                <c:pt idx="30">
                  <c:v>4.2999999999999997E-2</c:v>
                </c:pt>
                <c:pt idx="31">
                  <c:v>4.3400000000000001E-2</c:v>
                </c:pt>
                <c:pt idx="32">
                  <c:v>4.2800000000000005E-2</c:v>
                </c:pt>
                <c:pt idx="33">
                  <c:v>4.2599999999999999E-2</c:v>
                </c:pt>
                <c:pt idx="34">
                  <c:v>4.2599999999999999E-2</c:v>
                </c:pt>
                <c:pt idx="35">
                  <c:v>4.2800000000000005E-2</c:v>
                </c:pt>
                <c:pt idx="36" formatCode="0%">
                  <c:v>4.8599999999999997E-2</c:v>
                </c:pt>
                <c:pt idx="37" formatCode="0.0%">
                  <c:v>5.0299999999999997E-2</c:v>
                </c:pt>
                <c:pt idx="38" formatCode="0.0%">
                  <c:v>4.9299999999999997E-2</c:v>
                </c:pt>
                <c:pt idx="39" formatCode="0.0%">
                  <c:v>5.0200000000000002E-2</c:v>
                </c:pt>
                <c:pt idx="40" formatCode="0.0%">
                  <c:v>4.9799999999999997E-2</c:v>
                </c:pt>
                <c:pt idx="41" formatCode="0.0%">
                  <c:v>4.9700000000000001E-2</c:v>
                </c:pt>
                <c:pt idx="42" formatCode="0.0%">
                  <c:v>5.0500000000000003E-2</c:v>
                </c:pt>
                <c:pt idx="43" formatCode="0.0%">
                  <c:v>5.0500000000000003E-2</c:v>
                </c:pt>
                <c:pt idx="44" formatCode="0.0%">
                  <c:v>5.0900000000000001E-2</c:v>
                </c:pt>
                <c:pt idx="45" formatCode="0.0%">
                  <c:v>6.13E-2</c:v>
                </c:pt>
                <c:pt idx="46" formatCode="0.0%">
                  <c:v>6.4899999999999999E-2</c:v>
                </c:pt>
                <c:pt idx="47" formatCode="0.0%">
                  <c:v>5.7099999999999998E-2</c:v>
                </c:pt>
                <c:pt idx="48" formatCode="0.0%">
                  <c:v>6.0100000000000001E-2</c:v>
                </c:pt>
                <c:pt idx="49" formatCode="0.0%">
                  <c:v>6.6199999999999995E-2</c:v>
                </c:pt>
                <c:pt idx="50" formatCode="0.0%">
                  <c:v>6.2700000000000006E-2</c:v>
                </c:pt>
                <c:pt idx="51" formatCode="0.0%">
                  <c:v>6.4699999999999994E-2</c:v>
                </c:pt>
                <c:pt idx="52" formatCode="0.0%">
                  <c:v>6.1699999999999998E-2</c:v>
                </c:pt>
                <c:pt idx="53" formatCode="0.0%">
                  <c:v>5.5199999999999999E-2</c:v>
                </c:pt>
                <c:pt idx="54" formatCode="0.0%">
                  <c:v>5.7500000000000002E-2</c:v>
                </c:pt>
                <c:pt idx="55" formatCode="0.0%">
                  <c:v>5.2699999999999997E-2</c:v>
                </c:pt>
                <c:pt idx="56" formatCode="0.0%">
                  <c:v>6.0143750000000003E-2</c:v>
                </c:pt>
                <c:pt idx="57" formatCode="0.0%">
                  <c:v>6.3662499999999997E-2</c:v>
                </c:pt>
                <c:pt idx="58" formatCode="0.0%">
                  <c:v>6.1337500000000003E-2</c:v>
                </c:pt>
                <c:pt idx="59" formatCode="0.0%">
                  <c:v>6.08E-2</c:v>
                </c:pt>
                <c:pt idx="60" formatCode="0.0%">
                  <c:v>6.1200000000000004E-2</c:v>
                </c:pt>
                <c:pt idx="61" formatCode="0.0%">
                  <c:v>6.25E-2</c:v>
                </c:pt>
                <c:pt idx="62" formatCode="0.0%">
                  <c:v>6.0999999999999999E-2</c:v>
                </c:pt>
                <c:pt idx="63" formatCode="0.0%">
                  <c:v>6.08E-2</c:v>
                </c:pt>
                <c:pt idx="64" formatCode="0.0%">
                  <c:v>6.1325000000000005E-2</c:v>
                </c:pt>
                <c:pt idx="65" formatCode="0.0%">
                  <c:v>6.1600000000000002E-2</c:v>
                </c:pt>
                <c:pt idx="66" formatCode="0.0%">
                  <c:v>6.1100000000000002E-2</c:v>
                </c:pt>
                <c:pt idx="67" formatCode="0.0%">
                  <c:v>6.1087499999999996E-2</c:v>
                </c:pt>
                <c:pt idx="68" formatCode="0.0%">
                  <c:v>6.1600000000000002E-2</c:v>
                </c:pt>
              </c:numCache>
            </c:numRef>
          </c:val>
          <c:smooth val="0"/>
          <c:extLst>
            <c:ext xmlns:c16="http://schemas.microsoft.com/office/drawing/2014/chart" uri="{C3380CC4-5D6E-409C-BE32-E72D297353CC}">
              <c16:uniqueId val="{00000005-6ED3-8046-A890-93723CA5FB40}"/>
            </c:ext>
          </c:extLst>
        </c:ser>
        <c:ser>
          <c:idx val="6"/>
          <c:order val="6"/>
          <c:tx>
            <c:strRef>
              <c:f>'Historial Share'!$A$13</c:f>
              <c:strCache>
                <c:ptCount val="1"/>
                <c:pt idx="0">
                  <c:v>HCH</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40-6ED3-8046-A890-93723CA5FB40}"/>
                </c:ext>
              </c:extLst>
            </c:dLbl>
            <c:dLbl>
              <c:idx val="2"/>
              <c:delete val="1"/>
              <c:extLst>
                <c:ext xmlns:c15="http://schemas.microsoft.com/office/drawing/2012/chart" uri="{CE6537A1-D6FC-4f65-9D91-7224C49458BB}"/>
                <c:ext xmlns:c16="http://schemas.microsoft.com/office/drawing/2014/chart" uri="{C3380CC4-5D6E-409C-BE32-E72D297353CC}">
                  <c16:uniqueId val="{00000041-6ED3-8046-A890-93723CA5FB40}"/>
                </c:ext>
              </c:extLst>
            </c:dLbl>
            <c:dLbl>
              <c:idx val="4"/>
              <c:delete val="1"/>
              <c:extLst>
                <c:ext xmlns:c15="http://schemas.microsoft.com/office/drawing/2012/chart" uri="{CE6537A1-D6FC-4f65-9D91-7224C49458BB}"/>
                <c:ext xmlns:c16="http://schemas.microsoft.com/office/drawing/2014/chart" uri="{C3380CC4-5D6E-409C-BE32-E72D297353CC}">
                  <c16:uniqueId val="{00000044-6ED3-8046-A890-93723CA5FB40}"/>
                </c:ext>
              </c:extLst>
            </c:dLbl>
            <c:dLbl>
              <c:idx val="5"/>
              <c:delete val="1"/>
              <c:extLst>
                <c:ext xmlns:c15="http://schemas.microsoft.com/office/drawing/2012/chart" uri="{CE6537A1-D6FC-4f65-9D91-7224C49458BB}"/>
                <c:ext xmlns:c16="http://schemas.microsoft.com/office/drawing/2014/chart" uri="{C3380CC4-5D6E-409C-BE32-E72D297353CC}">
                  <c16:uniqueId val="{00000043-6ED3-8046-A890-93723CA5FB40}"/>
                </c:ext>
              </c:extLst>
            </c:dLbl>
            <c:dLbl>
              <c:idx val="7"/>
              <c:delete val="1"/>
              <c:extLst>
                <c:ext xmlns:c15="http://schemas.microsoft.com/office/drawing/2012/chart" uri="{CE6537A1-D6FC-4f65-9D91-7224C49458BB}"/>
                <c:ext xmlns:c16="http://schemas.microsoft.com/office/drawing/2014/chart" uri="{C3380CC4-5D6E-409C-BE32-E72D297353CC}">
                  <c16:uniqueId val="{00000046-6ED3-8046-A890-93723CA5FB40}"/>
                </c:ext>
              </c:extLst>
            </c:dLbl>
            <c:dLbl>
              <c:idx val="8"/>
              <c:delete val="1"/>
              <c:extLst>
                <c:ext xmlns:c15="http://schemas.microsoft.com/office/drawing/2012/chart" uri="{CE6537A1-D6FC-4f65-9D91-7224C49458BB}"/>
                <c:ext xmlns:c16="http://schemas.microsoft.com/office/drawing/2014/chart" uri="{C3380CC4-5D6E-409C-BE32-E72D297353CC}">
                  <c16:uniqueId val="{00000045-6ED3-8046-A890-93723CA5FB40}"/>
                </c:ext>
              </c:extLst>
            </c:dLbl>
            <c:dLbl>
              <c:idx val="10"/>
              <c:delete val="1"/>
              <c:extLst>
                <c:ext xmlns:c15="http://schemas.microsoft.com/office/drawing/2012/chart" uri="{CE6537A1-D6FC-4f65-9D91-7224C49458BB}"/>
                <c:ext xmlns:c16="http://schemas.microsoft.com/office/drawing/2014/chart" uri="{C3380CC4-5D6E-409C-BE32-E72D297353CC}">
                  <c16:uniqueId val="{00000047-6ED3-8046-A890-93723CA5FB40}"/>
                </c:ext>
              </c:extLst>
            </c:dLbl>
            <c:dLbl>
              <c:idx val="13"/>
              <c:delete val="1"/>
              <c:extLst>
                <c:ext xmlns:c15="http://schemas.microsoft.com/office/drawing/2012/chart" uri="{CE6537A1-D6FC-4f65-9D91-7224C49458BB}"/>
                <c:ext xmlns:c16="http://schemas.microsoft.com/office/drawing/2014/chart" uri="{C3380CC4-5D6E-409C-BE32-E72D297353CC}">
                  <c16:uniqueId val="{00000064-6ED3-8046-A890-93723CA5FB40}"/>
                </c:ext>
              </c:extLst>
            </c:dLbl>
            <c:dLbl>
              <c:idx val="15"/>
              <c:delete val="1"/>
              <c:extLst>
                <c:ext xmlns:c15="http://schemas.microsoft.com/office/drawing/2012/chart" uri="{CE6537A1-D6FC-4f65-9D91-7224C49458BB}"/>
                <c:ext xmlns:c16="http://schemas.microsoft.com/office/drawing/2014/chart" uri="{C3380CC4-5D6E-409C-BE32-E72D297353CC}">
                  <c16:uniqueId val="{00000066-6ED3-8046-A890-93723CA5FB40}"/>
                </c:ext>
              </c:extLst>
            </c:dLbl>
            <c:dLbl>
              <c:idx val="16"/>
              <c:delete val="1"/>
              <c:extLst>
                <c:ext xmlns:c15="http://schemas.microsoft.com/office/drawing/2012/chart" uri="{CE6537A1-D6FC-4f65-9D91-7224C49458BB}"/>
                <c:ext xmlns:c16="http://schemas.microsoft.com/office/drawing/2014/chart" uri="{C3380CC4-5D6E-409C-BE32-E72D297353CC}">
                  <c16:uniqueId val="{00000065-6ED3-8046-A890-93723CA5FB40}"/>
                </c:ext>
              </c:extLst>
            </c:dLbl>
            <c:dLbl>
              <c:idx val="18"/>
              <c:delete val="1"/>
              <c:extLst>
                <c:ext xmlns:c15="http://schemas.microsoft.com/office/drawing/2012/chart" uri="{CE6537A1-D6FC-4f65-9D91-7224C49458BB}"/>
                <c:ext xmlns:c16="http://schemas.microsoft.com/office/drawing/2014/chart" uri="{C3380CC4-5D6E-409C-BE32-E72D297353CC}">
                  <c16:uniqueId val="{00000063-6ED3-8046-A890-93723CA5FB40}"/>
                </c:ext>
              </c:extLst>
            </c:dLbl>
            <c:dLbl>
              <c:idx val="19"/>
              <c:delete val="1"/>
              <c:extLst>
                <c:ext xmlns:c15="http://schemas.microsoft.com/office/drawing/2012/chart" uri="{CE6537A1-D6FC-4f65-9D91-7224C49458BB}"/>
                <c:ext xmlns:c16="http://schemas.microsoft.com/office/drawing/2014/chart" uri="{C3380CC4-5D6E-409C-BE32-E72D297353CC}">
                  <c16:uniqueId val="{00000062-6ED3-8046-A890-93723CA5FB40}"/>
                </c:ext>
              </c:extLst>
            </c:dLbl>
            <c:dLbl>
              <c:idx val="21"/>
              <c:delete val="1"/>
              <c:extLst>
                <c:ext xmlns:c15="http://schemas.microsoft.com/office/drawing/2012/chart" uri="{CE6537A1-D6FC-4f65-9D91-7224C49458BB}"/>
                <c:ext xmlns:c16="http://schemas.microsoft.com/office/drawing/2014/chart" uri="{C3380CC4-5D6E-409C-BE32-E72D297353CC}">
                  <c16:uniqueId val="{00000061-6ED3-8046-A890-93723CA5FB40}"/>
                </c:ext>
              </c:extLst>
            </c:dLbl>
            <c:dLbl>
              <c:idx val="22"/>
              <c:delete val="1"/>
              <c:extLst>
                <c:ext xmlns:c15="http://schemas.microsoft.com/office/drawing/2012/chart" uri="{CE6537A1-D6FC-4f65-9D91-7224C49458BB}"/>
                <c:ext xmlns:c16="http://schemas.microsoft.com/office/drawing/2014/chart" uri="{C3380CC4-5D6E-409C-BE32-E72D297353CC}">
                  <c16:uniqueId val="{00000060-6ED3-8046-A890-93723CA5FB40}"/>
                </c:ext>
              </c:extLst>
            </c:dLbl>
            <c:dLbl>
              <c:idx val="23"/>
              <c:delete val="1"/>
              <c:extLst>
                <c:ext xmlns:c15="http://schemas.microsoft.com/office/drawing/2012/chart" uri="{CE6537A1-D6FC-4f65-9D91-7224C49458BB}"/>
                <c:ext xmlns:c16="http://schemas.microsoft.com/office/drawing/2014/chart" uri="{C3380CC4-5D6E-409C-BE32-E72D297353CC}">
                  <c16:uniqueId val="{00000068-6ED3-8046-A890-93723CA5FB40}"/>
                </c:ext>
              </c:extLst>
            </c:dLbl>
            <c:dLbl>
              <c:idx val="25"/>
              <c:delete val="1"/>
              <c:extLst>
                <c:ext xmlns:c15="http://schemas.microsoft.com/office/drawing/2012/chart" uri="{CE6537A1-D6FC-4f65-9D91-7224C49458BB}"/>
                <c:ext xmlns:c16="http://schemas.microsoft.com/office/drawing/2014/chart" uri="{C3380CC4-5D6E-409C-BE32-E72D297353CC}">
                  <c16:uniqueId val="{00000067-6ED3-8046-A890-93723CA5FB40}"/>
                </c:ext>
              </c:extLst>
            </c:dLbl>
            <c:dLbl>
              <c:idx val="26"/>
              <c:delete val="1"/>
              <c:extLst>
                <c:ext xmlns:c15="http://schemas.microsoft.com/office/drawing/2012/chart" uri="{CE6537A1-D6FC-4f65-9D91-7224C49458BB}"/>
                <c:ext xmlns:c16="http://schemas.microsoft.com/office/drawing/2014/chart" uri="{C3380CC4-5D6E-409C-BE32-E72D297353CC}">
                  <c16:uniqueId val="{00000048-6ED3-8046-A890-93723CA5FB40}"/>
                </c:ext>
              </c:extLst>
            </c:dLbl>
            <c:dLbl>
              <c:idx val="28"/>
              <c:delete val="1"/>
              <c:extLst>
                <c:ext xmlns:c15="http://schemas.microsoft.com/office/drawing/2012/chart" uri="{CE6537A1-D6FC-4f65-9D91-7224C49458BB}"/>
                <c:ext xmlns:c16="http://schemas.microsoft.com/office/drawing/2014/chart" uri="{C3380CC4-5D6E-409C-BE32-E72D297353CC}">
                  <c16:uniqueId val="{00000049-6ED3-8046-A890-93723CA5FB40}"/>
                </c:ext>
              </c:extLst>
            </c:dLbl>
            <c:dLbl>
              <c:idx val="30"/>
              <c:delete val="1"/>
              <c:extLst>
                <c:ext xmlns:c15="http://schemas.microsoft.com/office/drawing/2012/chart" uri="{CE6537A1-D6FC-4f65-9D91-7224C49458BB}"/>
                <c:ext xmlns:c16="http://schemas.microsoft.com/office/drawing/2014/chart" uri="{C3380CC4-5D6E-409C-BE32-E72D297353CC}">
                  <c16:uniqueId val="{0000004A-6ED3-8046-A890-93723CA5FB40}"/>
                </c:ext>
              </c:extLst>
            </c:dLbl>
            <c:dLbl>
              <c:idx val="31"/>
              <c:delete val="1"/>
              <c:extLst>
                <c:ext xmlns:c15="http://schemas.microsoft.com/office/drawing/2012/chart" uri="{CE6537A1-D6FC-4f65-9D91-7224C49458BB}"/>
                <c:ext xmlns:c16="http://schemas.microsoft.com/office/drawing/2014/chart" uri="{C3380CC4-5D6E-409C-BE32-E72D297353CC}">
                  <c16:uniqueId val="{0000004B-6ED3-8046-A890-93723CA5FB40}"/>
                </c:ext>
              </c:extLst>
            </c:dLbl>
            <c:dLbl>
              <c:idx val="33"/>
              <c:delete val="1"/>
              <c:extLst>
                <c:ext xmlns:c15="http://schemas.microsoft.com/office/drawing/2012/chart" uri="{CE6537A1-D6FC-4f65-9D91-7224C49458BB}"/>
                <c:ext xmlns:c16="http://schemas.microsoft.com/office/drawing/2014/chart" uri="{C3380CC4-5D6E-409C-BE32-E72D297353CC}">
                  <c16:uniqueId val="{0000004C-6ED3-8046-A890-93723CA5FB40}"/>
                </c:ext>
              </c:extLst>
            </c:dLbl>
            <c:dLbl>
              <c:idx val="34"/>
              <c:delete val="1"/>
              <c:extLst>
                <c:ext xmlns:c15="http://schemas.microsoft.com/office/drawing/2012/chart" uri="{CE6537A1-D6FC-4f65-9D91-7224C49458BB}"/>
                <c:ext xmlns:c16="http://schemas.microsoft.com/office/drawing/2014/chart" uri="{C3380CC4-5D6E-409C-BE32-E72D297353CC}">
                  <c16:uniqueId val="{0000004D-6ED3-8046-A890-93723CA5FB40}"/>
                </c:ext>
              </c:extLst>
            </c:dLbl>
            <c:dLbl>
              <c:idx val="35"/>
              <c:delete val="1"/>
              <c:extLst>
                <c:ext xmlns:c15="http://schemas.microsoft.com/office/drawing/2012/chart" uri="{CE6537A1-D6FC-4f65-9D91-7224C49458BB}"/>
                <c:ext xmlns:c16="http://schemas.microsoft.com/office/drawing/2014/chart" uri="{C3380CC4-5D6E-409C-BE32-E72D297353CC}">
                  <c16:uniqueId val="{0000004E-6ED3-8046-A890-93723CA5FB40}"/>
                </c:ext>
              </c:extLst>
            </c:dLbl>
            <c:dLbl>
              <c:idx val="37"/>
              <c:delete val="1"/>
              <c:extLst>
                <c:ext xmlns:c15="http://schemas.microsoft.com/office/drawing/2012/chart" uri="{CE6537A1-D6FC-4f65-9D91-7224C49458BB}"/>
                <c:ext xmlns:c16="http://schemas.microsoft.com/office/drawing/2014/chart" uri="{C3380CC4-5D6E-409C-BE32-E72D297353CC}">
                  <c16:uniqueId val="{0000004F-6ED3-8046-A890-93723CA5FB40}"/>
                </c:ext>
              </c:extLst>
            </c:dLbl>
            <c:dLbl>
              <c:idx val="39"/>
              <c:delete val="1"/>
              <c:extLst>
                <c:ext xmlns:c15="http://schemas.microsoft.com/office/drawing/2012/chart" uri="{CE6537A1-D6FC-4f65-9D91-7224C49458BB}"/>
                <c:ext xmlns:c16="http://schemas.microsoft.com/office/drawing/2014/chart" uri="{C3380CC4-5D6E-409C-BE32-E72D297353CC}">
                  <c16:uniqueId val="{00000050-6ED3-8046-A890-93723CA5FB40}"/>
                </c:ext>
              </c:extLst>
            </c:dLbl>
            <c:dLbl>
              <c:idx val="40"/>
              <c:delete val="1"/>
              <c:extLst>
                <c:ext xmlns:c15="http://schemas.microsoft.com/office/drawing/2012/chart" uri="{CE6537A1-D6FC-4f65-9D91-7224C49458BB}"/>
                <c:ext xmlns:c16="http://schemas.microsoft.com/office/drawing/2014/chart" uri="{C3380CC4-5D6E-409C-BE32-E72D297353CC}">
                  <c16:uniqueId val="{00000051-6ED3-8046-A890-93723CA5FB40}"/>
                </c:ext>
              </c:extLst>
            </c:dLbl>
            <c:dLbl>
              <c:idx val="41"/>
              <c:delete val="1"/>
              <c:extLst>
                <c:ext xmlns:c15="http://schemas.microsoft.com/office/drawing/2012/chart" uri="{CE6537A1-D6FC-4f65-9D91-7224C49458BB}"/>
                <c:ext xmlns:c16="http://schemas.microsoft.com/office/drawing/2014/chart" uri="{C3380CC4-5D6E-409C-BE32-E72D297353CC}">
                  <c16:uniqueId val="{00000052-6ED3-8046-A890-93723CA5FB40}"/>
                </c:ext>
              </c:extLst>
            </c:dLbl>
            <c:dLbl>
              <c:idx val="43"/>
              <c:delete val="1"/>
              <c:extLst>
                <c:ext xmlns:c15="http://schemas.microsoft.com/office/drawing/2012/chart" uri="{CE6537A1-D6FC-4f65-9D91-7224C49458BB}"/>
                <c:ext xmlns:c16="http://schemas.microsoft.com/office/drawing/2014/chart" uri="{C3380CC4-5D6E-409C-BE32-E72D297353CC}">
                  <c16:uniqueId val="{00000053-6ED3-8046-A890-93723CA5FB40}"/>
                </c:ext>
              </c:extLst>
            </c:dLbl>
            <c:dLbl>
              <c:idx val="44"/>
              <c:delete val="1"/>
              <c:extLst>
                <c:ext xmlns:c15="http://schemas.microsoft.com/office/drawing/2012/chart" uri="{CE6537A1-D6FC-4f65-9D91-7224C49458BB}"/>
                <c:ext xmlns:c16="http://schemas.microsoft.com/office/drawing/2014/chart" uri="{C3380CC4-5D6E-409C-BE32-E72D297353CC}">
                  <c16:uniqueId val="{00000054-6ED3-8046-A890-93723CA5FB40}"/>
                </c:ext>
              </c:extLst>
            </c:dLbl>
            <c:dLbl>
              <c:idx val="46"/>
              <c:delete val="1"/>
              <c:extLst>
                <c:ext xmlns:c15="http://schemas.microsoft.com/office/drawing/2012/chart" uri="{CE6537A1-D6FC-4f65-9D91-7224C49458BB}"/>
                <c:ext xmlns:c16="http://schemas.microsoft.com/office/drawing/2014/chart" uri="{C3380CC4-5D6E-409C-BE32-E72D297353CC}">
                  <c16:uniqueId val="{00000055-6ED3-8046-A890-93723CA5FB40}"/>
                </c:ext>
              </c:extLst>
            </c:dLbl>
            <c:dLbl>
              <c:idx val="48"/>
              <c:delete val="1"/>
              <c:extLst>
                <c:ext xmlns:c15="http://schemas.microsoft.com/office/drawing/2012/chart" uri="{CE6537A1-D6FC-4f65-9D91-7224C49458BB}"/>
                <c:ext xmlns:c16="http://schemas.microsoft.com/office/drawing/2014/chart" uri="{C3380CC4-5D6E-409C-BE32-E72D297353CC}">
                  <c16:uniqueId val="{00000056-6ED3-8046-A890-93723CA5FB40}"/>
                </c:ext>
              </c:extLst>
            </c:dLbl>
            <c:dLbl>
              <c:idx val="50"/>
              <c:delete val="1"/>
              <c:extLst>
                <c:ext xmlns:c15="http://schemas.microsoft.com/office/drawing/2012/chart" uri="{CE6537A1-D6FC-4f65-9D91-7224C49458BB}"/>
                <c:ext xmlns:c16="http://schemas.microsoft.com/office/drawing/2014/chart" uri="{C3380CC4-5D6E-409C-BE32-E72D297353CC}">
                  <c16:uniqueId val="{00000057-6ED3-8046-A890-93723CA5FB40}"/>
                </c:ext>
              </c:extLst>
            </c:dLbl>
            <c:dLbl>
              <c:idx val="52"/>
              <c:delete val="1"/>
              <c:extLst>
                <c:ext xmlns:c15="http://schemas.microsoft.com/office/drawing/2012/chart" uri="{CE6537A1-D6FC-4f65-9D91-7224C49458BB}"/>
                <c:ext xmlns:c16="http://schemas.microsoft.com/office/drawing/2014/chart" uri="{C3380CC4-5D6E-409C-BE32-E72D297353CC}">
                  <c16:uniqueId val="{00000058-6ED3-8046-A890-93723CA5FB40}"/>
                </c:ext>
              </c:extLst>
            </c:dLbl>
            <c:dLbl>
              <c:idx val="53"/>
              <c:delete val="1"/>
              <c:extLst>
                <c:ext xmlns:c15="http://schemas.microsoft.com/office/drawing/2012/chart" uri="{CE6537A1-D6FC-4f65-9D91-7224C49458BB}"/>
                <c:ext xmlns:c16="http://schemas.microsoft.com/office/drawing/2014/chart" uri="{C3380CC4-5D6E-409C-BE32-E72D297353CC}">
                  <c16:uniqueId val="{00000059-6ED3-8046-A890-93723CA5FB40}"/>
                </c:ext>
              </c:extLst>
            </c:dLbl>
            <c:dLbl>
              <c:idx val="55"/>
              <c:delete val="1"/>
              <c:extLst>
                <c:ext xmlns:c15="http://schemas.microsoft.com/office/drawing/2012/chart" uri="{CE6537A1-D6FC-4f65-9D91-7224C49458BB}"/>
                <c:ext xmlns:c16="http://schemas.microsoft.com/office/drawing/2014/chart" uri="{C3380CC4-5D6E-409C-BE32-E72D297353CC}">
                  <c16:uniqueId val="{0000005A-6ED3-8046-A890-93723CA5FB40}"/>
                </c:ext>
              </c:extLst>
            </c:dLbl>
            <c:dLbl>
              <c:idx val="57"/>
              <c:delete val="1"/>
              <c:extLst>
                <c:ext xmlns:c15="http://schemas.microsoft.com/office/drawing/2012/chart" uri="{CE6537A1-D6FC-4f65-9D91-7224C49458BB}"/>
                <c:ext xmlns:c16="http://schemas.microsoft.com/office/drawing/2014/chart" uri="{C3380CC4-5D6E-409C-BE32-E72D297353CC}">
                  <c16:uniqueId val="{0000005B-6ED3-8046-A890-93723CA5FB40}"/>
                </c:ext>
              </c:extLst>
            </c:dLbl>
            <c:dLbl>
              <c:idx val="59"/>
              <c:delete val="1"/>
              <c:extLst>
                <c:ext xmlns:c15="http://schemas.microsoft.com/office/drawing/2012/chart" uri="{CE6537A1-D6FC-4f65-9D91-7224C49458BB}"/>
                <c:ext xmlns:c16="http://schemas.microsoft.com/office/drawing/2014/chart" uri="{C3380CC4-5D6E-409C-BE32-E72D297353CC}">
                  <c16:uniqueId val="{0000005C-6ED3-8046-A890-93723CA5FB40}"/>
                </c:ext>
              </c:extLst>
            </c:dLbl>
            <c:dLbl>
              <c:idx val="62"/>
              <c:delete val="1"/>
              <c:extLst>
                <c:ext xmlns:c15="http://schemas.microsoft.com/office/drawing/2012/chart" uri="{CE6537A1-D6FC-4f65-9D91-7224C49458BB}"/>
                <c:ext xmlns:c16="http://schemas.microsoft.com/office/drawing/2014/chart" uri="{C3380CC4-5D6E-409C-BE32-E72D297353CC}">
                  <c16:uniqueId val="{0000005D-6ED3-8046-A890-93723CA5FB40}"/>
                </c:ext>
              </c:extLst>
            </c:dLbl>
            <c:dLbl>
              <c:idx val="64"/>
              <c:delete val="1"/>
              <c:extLst>
                <c:ext xmlns:c15="http://schemas.microsoft.com/office/drawing/2012/chart" uri="{CE6537A1-D6FC-4f65-9D91-7224C49458BB}"/>
                <c:ext xmlns:c16="http://schemas.microsoft.com/office/drawing/2014/chart" uri="{C3380CC4-5D6E-409C-BE32-E72D297353CC}">
                  <c16:uniqueId val="{0000005E-6ED3-8046-A890-93723CA5FB40}"/>
                </c:ext>
              </c:extLst>
            </c:dLbl>
            <c:dLbl>
              <c:idx val="66"/>
              <c:delete val="1"/>
              <c:extLst>
                <c:ext xmlns:c15="http://schemas.microsoft.com/office/drawing/2012/chart" uri="{CE6537A1-D6FC-4f65-9D91-7224C49458BB}"/>
                <c:ext xmlns:c16="http://schemas.microsoft.com/office/drawing/2014/chart" uri="{C3380CC4-5D6E-409C-BE32-E72D297353CC}">
                  <c16:uniqueId val="{0000005F-6ED3-8046-A890-93723CA5FB40}"/>
                </c:ext>
              </c:extLst>
            </c:dLbl>
            <c:numFmt formatCode="0%" sourceLinked="0"/>
            <c:spPr>
              <a:solidFill>
                <a:srgbClr val="0070C0"/>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Share'!$Z$13:$CP$13</c:f>
              <c:numCache>
                <c:formatCode>0.00%</c:formatCode>
                <c:ptCount val="69"/>
                <c:pt idx="0">
                  <c:v>0.12989999999999999</c:v>
                </c:pt>
                <c:pt idx="1">
                  <c:v>0.12609999999999999</c:v>
                </c:pt>
                <c:pt idx="2">
                  <c:v>0.15210000000000001</c:v>
                </c:pt>
                <c:pt idx="3">
                  <c:v>0.14119999999999999</c:v>
                </c:pt>
                <c:pt idx="4">
                  <c:v>0.19738125000000001</c:v>
                </c:pt>
                <c:pt idx="5">
                  <c:v>0.19670000000000001</c:v>
                </c:pt>
                <c:pt idx="6">
                  <c:v>0.1986</c:v>
                </c:pt>
                <c:pt idx="7">
                  <c:v>0.20269999999999999</c:v>
                </c:pt>
                <c:pt idx="8">
                  <c:v>0.20280000000000001</c:v>
                </c:pt>
                <c:pt idx="9">
                  <c:v>0.20309999999999997</c:v>
                </c:pt>
                <c:pt idx="10">
                  <c:v>0.20300000000000001</c:v>
                </c:pt>
                <c:pt idx="11">
                  <c:v>0.20269999999999999</c:v>
                </c:pt>
                <c:pt idx="12">
                  <c:v>0.2084</c:v>
                </c:pt>
                <c:pt idx="13">
                  <c:v>0.20069999999999999</c:v>
                </c:pt>
                <c:pt idx="14">
                  <c:v>0.19940000000000002</c:v>
                </c:pt>
                <c:pt idx="15">
                  <c:v>0.19879999999999998</c:v>
                </c:pt>
                <c:pt idx="16">
                  <c:v>0.19879999999999998</c:v>
                </c:pt>
                <c:pt idx="17">
                  <c:v>0.2084</c:v>
                </c:pt>
                <c:pt idx="18">
                  <c:v>0.20069999999999999</c:v>
                </c:pt>
                <c:pt idx="19">
                  <c:v>0.19940000000000002</c:v>
                </c:pt>
                <c:pt idx="20">
                  <c:v>0.19879999999999998</c:v>
                </c:pt>
                <c:pt idx="21">
                  <c:v>0.19879999999999998</c:v>
                </c:pt>
                <c:pt idx="22">
                  <c:v>0.19879999999999998</c:v>
                </c:pt>
                <c:pt idx="23">
                  <c:v>0.19879999999999998</c:v>
                </c:pt>
                <c:pt idx="24">
                  <c:v>0.2084</c:v>
                </c:pt>
                <c:pt idx="25">
                  <c:v>0.20069999999999999</c:v>
                </c:pt>
                <c:pt idx="26">
                  <c:v>0.19940000000000002</c:v>
                </c:pt>
                <c:pt idx="27">
                  <c:v>0.19879999999999998</c:v>
                </c:pt>
                <c:pt idx="28">
                  <c:v>0.19879999999999998</c:v>
                </c:pt>
                <c:pt idx="29">
                  <c:v>0.2084</c:v>
                </c:pt>
                <c:pt idx="30">
                  <c:v>0.20069999999999999</c:v>
                </c:pt>
                <c:pt idx="31">
                  <c:v>0.19940000000000002</c:v>
                </c:pt>
                <c:pt idx="32">
                  <c:v>0.19879999999999998</c:v>
                </c:pt>
                <c:pt idx="33">
                  <c:v>0.19879999999999998</c:v>
                </c:pt>
                <c:pt idx="34">
                  <c:v>0.19879999999999998</c:v>
                </c:pt>
                <c:pt idx="35">
                  <c:v>0.19879999999999998</c:v>
                </c:pt>
                <c:pt idx="36" formatCode="0%">
                  <c:v>0.19889999999999999</c:v>
                </c:pt>
                <c:pt idx="37" formatCode="0.0%">
                  <c:v>0.1956</c:v>
                </c:pt>
                <c:pt idx="38" formatCode="0.0%">
                  <c:v>0.19869999999999999</c:v>
                </c:pt>
                <c:pt idx="39" formatCode="0.0%">
                  <c:v>0.19800000000000001</c:v>
                </c:pt>
                <c:pt idx="40" formatCode="0.0%">
                  <c:v>0.19739999999999999</c:v>
                </c:pt>
                <c:pt idx="41" formatCode="0.0%">
                  <c:v>0.1973</c:v>
                </c:pt>
                <c:pt idx="42" formatCode="0.0%">
                  <c:v>0.20219999999999999</c:v>
                </c:pt>
                <c:pt idx="43" formatCode="0.0%">
                  <c:v>0.2019</c:v>
                </c:pt>
                <c:pt idx="44" formatCode="0.0%">
                  <c:v>0.20039999999999999</c:v>
                </c:pt>
                <c:pt idx="45" formatCode="0.0%">
                  <c:v>0.2001</c:v>
                </c:pt>
                <c:pt idx="46" formatCode="0.0%">
                  <c:v>0.19919999999999999</c:v>
                </c:pt>
                <c:pt idx="47" formatCode="0.0%">
                  <c:v>0.1986</c:v>
                </c:pt>
                <c:pt idx="48" formatCode="0.0%">
                  <c:v>0.19889999999999999</c:v>
                </c:pt>
                <c:pt idx="49" formatCode="0.0%">
                  <c:v>0.2112</c:v>
                </c:pt>
                <c:pt idx="50" formatCode="0.0%">
                  <c:v>0.2064</c:v>
                </c:pt>
                <c:pt idx="51" formatCode="0.0%">
                  <c:v>0.21199999999999999</c:v>
                </c:pt>
                <c:pt idx="52" formatCode="0.0%">
                  <c:v>0.19839999999999999</c:v>
                </c:pt>
                <c:pt idx="53" formatCode="0.0%">
                  <c:v>0.19500000000000001</c:v>
                </c:pt>
                <c:pt idx="54" formatCode="0.0%">
                  <c:v>0.2016</c:v>
                </c:pt>
                <c:pt idx="55" formatCode="0.0%">
                  <c:v>0.2014</c:v>
                </c:pt>
                <c:pt idx="56" formatCode="0.0%">
                  <c:v>0.21034375</c:v>
                </c:pt>
                <c:pt idx="57" formatCode="0.0%">
                  <c:v>0.20356874999999999</c:v>
                </c:pt>
                <c:pt idx="58" formatCode="0.0%">
                  <c:v>0.2082</c:v>
                </c:pt>
                <c:pt idx="59" formatCode="0.0%">
                  <c:v>0.20419999999999999</c:v>
                </c:pt>
                <c:pt idx="60" formatCode="0.0%">
                  <c:v>0.2046</c:v>
                </c:pt>
                <c:pt idx="61" formatCode="0.0%">
                  <c:v>0.21109999999999998</c:v>
                </c:pt>
                <c:pt idx="62" formatCode="0.0%">
                  <c:v>0.20600000000000002</c:v>
                </c:pt>
                <c:pt idx="63" formatCode="0.0%">
                  <c:v>0.20829999999999999</c:v>
                </c:pt>
                <c:pt idx="64" formatCode="0.0%">
                  <c:v>0.20749999999999999</c:v>
                </c:pt>
                <c:pt idx="65" formatCode="0.0%">
                  <c:v>0.2199875</c:v>
                </c:pt>
                <c:pt idx="66" formatCode="0.0%">
                  <c:v>0.21149999999999999</c:v>
                </c:pt>
                <c:pt idx="67" formatCode="0.0%">
                  <c:v>0.21149999999999999</c:v>
                </c:pt>
                <c:pt idx="68" formatCode="0.0%">
                  <c:v>0.1986</c:v>
                </c:pt>
              </c:numCache>
            </c:numRef>
          </c:val>
          <c:smooth val="1"/>
          <c:extLst>
            <c:ext xmlns:c16="http://schemas.microsoft.com/office/drawing/2014/chart" uri="{C3380CC4-5D6E-409C-BE32-E72D297353CC}">
              <c16:uniqueId val="{00000006-6ED3-8046-A890-93723CA5FB40}"/>
            </c:ext>
          </c:extLst>
        </c:ser>
        <c:dLbls>
          <c:showLegendKey val="0"/>
          <c:showVal val="0"/>
          <c:showCatName val="0"/>
          <c:showSerName val="0"/>
          <c:showPercent val="0"/>
          <c:showBubbleSize val="0"/>
        </c:dLbls>
        <c:smooth val="0"/>
        <c:axId val="1574128832"/>
        <c:axId val="1574130480"/>
      </c:lineChart>
      <c:catAx>
        <c:axId val="15741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74130480"/>
        <c:crosses val="autoZero"/>
        <c:auto val="1"/>
        <c:lblAlgn val="ctr"/>
        <c:lblOffset val="100"/>
        <c:noMultiLvlLbl val="0"/>
      </c:catAx>
      <c:valAx>
        <c:axId val="157413048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574128832"/>
        <c:crosses val="autoZero"/>
        <c:crossBetween val="between"/>
      </c:valAx>
      <c:spPr>
        <a:noFill/>
        <a:ln>
          <a:noFill/>
        </a:ln>
        <a:effectLst/>
      </c:spPr>
    </c:plotArea>
    <c:legend>
      <c:legendPos val="b"/>
      <c:layout>
        <c:manualLayout>
          <c:xMode val="edge"/>
          <c:yMode val="edge"/>
          <c:x val="0.24955541039278431"/>
          <c:y val="0.93178390847517001"/>
          <c:w val="0.50416040738077139"/>
          <c:h val="4.9883024446014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2024</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Hoja1!$B$2:$B$12</c:f>
              <c:numCache>
                <c:formatCode>_(* #,##0.00_);_(* \(#,##0.00\);_(* "-"??_);_(@_)</c:formatCode>
                <c:ptCount val="11"/>
                <c:pt idx="0">
                  <c:v>18.559999999999999</c:v>
                </c:pt>
                <c:pt idx="1">
                  <c:v>21.7</c:v>
                </c:pt>
                <c:pt idx="2">
                  <c:v>10.9</c:v>
                </c:pt>
                <c:pt idx="3">
                  <c:v>8.4600000000000009</c:v>
                </c:pt>
                <c:pt idx="4">
                  <c:v>8.32</c:v>
                </c:pt>
                <c:pt idx="5">
                  <c:v>7.7</c:v>
                </c:pt>
                <c:pt idx="6">
                  <c:v>6.03</c:v>
                </c:pt>
                <c:pt idx="7">
                  <c:v>1.98</c:v>
                </c:pt>
                <c:pt idx="8">
                  <c:v>2.4500000000000002</c:v>
                </c:pt>
                <c:pt idx="9">
                  <c:v>0.85</c:v>
                </c:pt>
                <c:pt idx="10">
                  <c:v>13.049999999999997</c:v>
                </c:pt>
              </c:numCache>
            </c:numRef>
          </c:val>
          <c:extLst>
            <c:ext xmlns:c16="http://schemas.microsoft.com/office/drawing/2014/chart" uri="{C3380CC4-5D6E-409C-BE32-E72D297353CC}">
              <c16:uniqueId val="{00000000-6268-D942-9C2F-7C1A1F4CBBE4}"/>
            </c:ext>
          </c:extLst>
        </c:ser>
        <c:ser>
          <c:idx val="1"/>
          <c:order val="1"/>
          <c:tx>
            <c:strRef>
              <c:f>Hoja1!$C$1</c:f>
              <c:strCache>
                <c:ptCount val="1"/>
                <c:pt idx="0">
                  <c:v>2025</c:v>
                </c:pt>
              </c:strCache>
            </c:strRef>
          </c:tx>
          <c:spPr>
            <a:solidFill>
              <a:srgbClr val="C00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690E-C449-B884-05893D3A426C}"/>
              </c:ext>
            </c:extLst>
          </c:dPt>
          <c:dPt>
            <c:idx val="3"/>
            <c:invertIfNegative val="0"/>
            <c:bubble3D val="0"/>
            <c:spPr>
              <a:solidFill>
                <a:srgbClr val="C00000"/>
              </a:solidFill>
              <a:ln>
                <a:noFill/>
              </a:ln>
              <a:effectLst/>
            </c:spPr>
            <c:extLst>
              <c:ext xmlns:c16="http://schemas.microsoft.com/office/drawing/2014/chart" uri="{C3380CC4-5D6E-409C-BE32-E72D297353CC}">
                <c16:uniqueId val="{00000003-690E-C449-B884-05893D3A426C}"/>
              </c:ext>
            </c:extLst>
          </c:dPt>
          <c:dPt>
            <c:idx val="5"/>
            <c:invertIfNegative val="0"/>
            <c:bubble3D val="0"/>
            <c:spPr>
              <a:solidFill>
                <a:srgbClr val="C00000"/>
              </a:solidFill>
              <a:ln>
                <a:noFill/>
              </a:ln>
              <a:effectLst/>
            </c:spPr>
            <c:extLst>
              <c:ext xmlns:c16="http://schemas.microsoft.com/office/drawing/2014/chart" uri="{C3380CC4-5D6E-409C-BE32-E72D297353CC}">
                <c16:uniqueId val="{00000005-690E-C449-B884-05893D3A426C}"/>
              </c:ext>
            </c:extLst>
          </c:dPt>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Hoja1!$C$2:$C$12</c:f>
              <c:numCache>
                <c:formatCode>0.0</c:formatCode>
                <c:ptCount val="11"/>
                <c:pt idx="0">
                  <c:v>18</c:v>
                </c:pt>
                <c:pt idx="1">
                  <c:v>21.2</c:v>
                </c:pt>
                <c:pt idx="2">
                  <c:v>11.2</c:v>
                </c:pt>
                <c:pt idx="3">
                  <c:v>8.8000000000000007</c:v>
                </c:pt>
                <c:pt idx="4">
                  <c:v>8.6999999999999993</c:v>
                </c:pt>
                <c:pt idx="5">
                  <c:v>7</c:v>
                </c:pt>
                <c:pt idx="6">
                  <c:v>6.2</c:v>
                </c:pt>
                <c:pt idx="7">
                  <c:v>2.4</c:v>
                </c:pt>
                <c:pt idx="8">
                  <c:v>2.2400000000000002</c:v>
                </c:pt>
                <c:pt idx="9">
                  <c:v>1.56</c:v>
                </c:pt>
                <c:pt idx="10">
                  <c:v>12.699999999999989</c:v>
                </c:pt>
              </c:numCache>
            </c:numRef>
          </c:val>
          <c:extLst>
            <c:ext xmlns:c16="http://schemas.microsoft.com/office/drawing/2014/chart" uri="{C3380CC4-5D6E-409C-BE32-E72D297353CC}">
              <c16:uniqueId val="{00000007-35C9-E843-A5AA-304BA8094481}"/>
            </c:ext>
          </c:extLst>
        </c:ser>
        <c:dLbls>
          <c:showLegendKey val="0"/>
          <c:showVal val="0"/>
          <c:showCatName val="0"/>
          <c:showSerName val="0"/>
          <c:showPercent val="0"/>
          <c:showBubbleSize val="0"/>
        </c:dLbls>
        <c:gapWidth val="31"/>
        <c:axId val="1309274703"/>
        <c:axId val="1326582063"/>
      </c:barChart>
      <c:barChart>
        <c:barDir val="col"/>
        <c:grouping val="clustered"/>
        <c:varyColors val="0"/>
        <c:ser>
          <c:idx val="2"/>
          <c:order val="2"/>
          <c:tx>
            <c:strRef>
              <c:f>Hoja1!$D$1</c:f>
              <c:strCache>
                <c:ptCount val="1"/>
                <c:pt idx="0">
                  <c:v>Var</c:v>
                </c:pt>
              </c:strCache>
            </c:strRef>
          </c:tx>
          <c:spPr>
            <a:solidFill>
              <a:schemeClr val="tx1"/>
            </a:solidFill>
            <a:ln>
              <a:noFill/>
            </a:ln>
            <a:effectLst/>
          </c:spPr>
          <c:invertIfNegative val="0"/>
          <c:dPt>
            <c:idx val="3"/>
            <c:invertIfNegative val="0"/>
            <c:bubble3D val="0"/>
            <c:spPr>
              <a:solidFill>
                <a:schemeClr val="tx1"/>
              </a:solidFill>
              <a:ln>
                <a:noFill/>
              </a:ln>
              <a:effectLst/>
            </c:spPr>
            <c:extLst>
              <c:ext xmlns:c16="http://schemas.microsoft.com/office/drawing/2014/chart" uri="{C3380CC4-5D6E-409C-BE32-E72D297353CC}">
                <c16:uniqueId val="{0000000D-E9CC-6A41-8736-250CC159B2DC}"/>
              </c:ext>
            </c:extLst>
          </c:dPt>
          <c:dPt>
            <c:idx val="4"/>
            <c:invertIfNegative val="0"/>
            <c:bubble3D val="0"/>
            <c:spPr>
              <a:solidFill>
                <a:schemeClr val="tx1"/>
              </a:solidFill>
              <a:ln>
                <a:noFill/>
              </a:ln>
              <a:effectLst/>
            </c:spPr>
            <c:extLst>
              <c:ext xmlns:c16="http://schemas.microsoft.com/office/drawing/2014/chart" uri="{C3380CC4-5D6E-409C-BE32-E72D297353CC}">
                <c16:uniqueId val="{0000000F-E9CC-6A41-8736-250CC159B2DC}"/>
              </c:ext>
            </c:extLst>
          </c:dPt>
          <c:dPt>
            <c:idx val="5"/>
            <c:invertIfNegative val="0"/>
            <c:bubble3D val="0"/>
            <c:spPr>
              <a:solidFill>
                <a:schemeClr val="tx1"/>
              </a:solidFill>
              <a:ln>
                <a:noFill/>
              </a:ln>
              <a:effectLst/>
            </c:spPr>
            <c:extLst>
              <c:ext xmlns:c16="http://schemas.microsoft.com/office/drawing/2014/chart" uri="{C3380CC4-5D6E-409C-BE32-E72D297353CC}">
                <c16:uniqueId val="{0000000E-E9CC-6A41-8736-250CC159B2DC}"/>
              </c:ext>
            </c:extLst>
          </c:dPt>
          <c:dPt>
            <c:idx val="7"/>
            <c:invertIfNegative val="0"/>
            <c:bubble3D val="0"/>
            <c:spPr>
              <a:solidFill>
                <a:schemeClr val="tx1"/>
              </a:solidFill>
              <a:ln>
                <a:noFill/>
              </a:ln>
              <a:effectLst/>
            </c:spPr>
            <c:extLst>
              <c:ext xmlns:c16="http://schemas.microsoft.com/office/drawing/2014/chart" uri="{C3380CC4-5D6E-409C-BE32-E72D297353CC}">
                <c16:uniqueId val="{0000000A-35C9-E843-A5AA-304BA8094481}"/>
              </c:ext>
            </c:extLst>
          </c:dPt>
          <c:dPt>
            <c:idx val="9"/>
            <c:invertIfNegative val="0"/>
            <c:bubble3D val="0"/>
            <c:spPr>
              <a:solidFill>
                <a:schemeClr val="tx1"/>
              </a:solidFill>
              <a:ln>
                <a:noFill/>
              </a:ln>
              <a:effectLst/>
            </c:spPr>
            <c:extLst>
              <c:ext xmlns:c16="http://schemas.microsoft.com/office/drawing/2014/chart" uri="{C3380CC4-5D6E-409C-BE32-E72D297353CC}">
                <c16:uniqueId val="{00000009-35C9-E843-A5AA-304BA8094481}"/>
              </c:ext>
            </c:extLst>
          </c:dPt>
          <c:dPt>
            <c:idx val="10"/>
            <c:invertIfNegative val="0"/>
            <c:bubble3D val="0"/>
            <c:spPr>
              <a:solidFill>
                <a:schemeClr val="tx1"/>
              </a:solidFill>
              <a:ln>
                <a:noFill/>
              </a:ln>
              <a:effectLst/>
            </c:spPr>
            <c:extLst>
              <c:ext xmlns:c16="http://schemas.microsoft.com/office/drawing/2014/chart" uri="{C3380CC4-5D6E-409C-BE32-E72D297353CC}">
                <c16:uniqueId val="{0000000B-35C9-E843-A5AA-304BA8094481}"/>
              </c:ext>
            </c:extLst>
          </c:dPt>
          <c:dLbls>
            <c:dLbl>
              <c:idx val="3"/>
              <c:tx>
                <c:rich>
                  <a:bodyPr/>
                  <a:lstStyle/>
                  <a:p>
                    <a:fld id="{370BC410-04EE-B743-9783-09E7D9C99437}" type="VALUE">
                      <a:rPr lang="en-US">
                        <a:solidFill>
                          <a:schemeClr val="tx1"/>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9CC-6A41-8736-250CC159B2DC}"/>
                </c:ext>
              </c:extLst>
            </c:dLbl>
            <c:dLbl>
              <c:idx val="4"/>
              <c:tx>
                <c:rich>
                  <a:bodyPr/>
                  <a:lstStyle/>
                  <a:p>
                    <a:fld id="{47B1DC34-202E-4A4C-909D-5849598D0C22}" type="VALUE">
                      <a:rPr lang="en-US">
                        <a:solidFill>
                          <a:srgbClr val="FF0000"/>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9CC-6A41-8736-250CC159B2DC}"/>
                </c:ext>
              </c:extLst>
            </c:dLbl>
            <c:dLbl>
              <c:idx val="5"/>
              <c:tx>
                <c:rich>
                  <a:bodyPr/>
                  <a:lstStyle/>
                  <a:p>
                    <a:fld id="{68D130A1-0D82-3941-BE3E-86C5A9654E4C}" type="VALUE">
                      <a:rPr lang="en-US">
                        <a:solidFill>
                          <a:schemeClr val="tx1">
                            <a:lumMod val="50000"/>
                            <a:lumOff val="50000"/>
                          </a:schemeClr>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9CC-6A41-8736-250CC159B2DC}"/>
                </c:ext>
              </c:extLst>
            </c:dLbl>
            <c:dLbl>
              <c:idx val="6"/>
              <c:spPr>
                <a:solidFill>
                  <a:schemeClr val="bg1"/>
                </a:solidFill>
                <a:ln>
                  <a:noFill/>
                </a:ln>
                <a:effectLst/>
              </c:spPr>
              <c:txPr>
                <a:bodyPr rot="0" spcFirstLastPara="1" vertOverflow="ellipsis" vert="horz" wrap="square" anchor="ctr" anchorCtr="1"/>
                <a:lstStyle/>
                <a:p>
                  <a:pPr>
                    <a:defRPr sz="1197" b="0" i="0" u="none" strike="noStrike" kern="1200" baseline="0">
                      <a:solidFill>
                        <a:srgbClr val="FF0000"/>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12-3FD7-9C41-9796-1742F32B205E}"/>
                </c:ext>
              </c:extLst>
            </c:dLbl>
            <c:dLbl>
              <c:idx val="7"/>
              <c:spPr>
                <a:solidFill>
                  <a:schemeClr val="bg1"/>
                </a:solidFill>
                <a:ln>
                  <a:noFill/>
                </a:ln>
                <a:effectLst/>
              </c:spPr>
              <c:txPr>
                <a:bodyPr rot="0" spcFirstLastPara="1" vertOverflow="ellipsis" vert="horz" wrap="square" anchor="ctr" anchorCtr="1"/>
                <a:lstStyle/>
                <a:p>
                  <a:pPr>
                    <a:defRPr sz="1197" b="0" i="0" u="none" strike="noStrike" kern="1200" baseline="0">
                      <a:solidFill>
                        <a:srgbClr val="FF0000"/>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A-35C9-E843-A5AA-304BA8094481}"/>
                </c:ext>
              </c:extLst>
            </c:dLbl>
            <c:dLbl>
              <c:idx val="9"/>
              <c:spPr>
                <a:solidFill>
                  <a:schemeClr val="bg1"/>
                </a:solidFill>
                <a:ln>
                  <a:noFill/>
                </a:ln>
                <a:effectLst/>
              </c:spPr>
              <c:txPr>
                <a:bodyPr rot="0" spcFirstLastPara="1" vertOverflow="ellipsis" vert="horz" wrap="square" anchor="ctr" anchorCtr="1"/>
                <a:lstStyle/>
                <a:p>
                  <a:pPr>
                    <a:defRPr sz="1197" b="0" i="0" u="none" strike="noStrike" kern="1200" baseline="0">
                      <a:solidFill>
                        <a:srgbClr val="FF0000"/>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9-35C9-E843-A5AA-304BA8094481}"/>
                </c:ext>
              </c:extLst>
            </c:dLbl>
            <c:dLbl>
              <c:idx val="10"/>
              <c:spPr>
                <a:solidFill>
                  <a:schemeClr val="bg1"/>
                </a:solidFill>
                <a:ln>
                  <a:noFill/>
                </a:ln>
                <a:effectLst/>
              </c:spPr>
              <c:txPr>
                <a:bodyPr rot="0" spcFirstLastPara="1" vertOverflow="ellipsis" vert="horz" wrap="square" anchor="ctr" anchorCtr="1"/>
                <a:lstStyle/>
                <a:p>
                  <a:pPr>
                    <a:defRPr sz="1197" b="0" i="0" u="none" strike="noStrike" kern="1200" baseline="0">
                      <a:solidFill>
                        <a:srgbClr val="FF0000"/>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B-35C9-E843-A5AA-304BA8094481}"/>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Hoja1!$D$2:$D$12</c:f>
              <c:numCache>
                <c:formatCode>0%</c:formatCode>
                <c:ptCount val="11"/>
                <c:pt idx="0">
                  <c:v>-3.0172413793103425E-2</c:v>
                </c:pt>
                <c:pt idx="1">
                  <c:v>-2.3041474654377891E-2</c:v>
                </c:pt>
                <c:pt idx="2">
                  <c:v>2.7522935779816349E-2</c:v>
                </c:pt>
                <c:pt idx="3">
                  <c:v>4.0189125295508221E-2</c:v>
                </c:pt>
                <c:pt idx="4">
                  <c:v>4.5673076923076872E-2</c:v>
                </c:pt>
                <c:pt idx="5">
                  <c:v>-9.0909090909090939E-2</c:v>
                </c:pt>
                <c:pt idx="6">
                  <c:v>2.8192371475953548E-2</c:v>
                </c:pt>
                <c:pt idx="7">
                  <c:v>0.21212121212121215</c:v>
                </c:pt>
                <c:pt idx="8">
                  <c:v>-8.5714285714285743E-2</c:v>
                </c:pt>
                <c:pt idx="9">
                  <c:v>0.83529411764705896</c:v>
                </c:pt>
                <c:pt idx="10">
                  <c:v>-2.681992337164818E-2</c:v>
                </c:pt>
              </c:numCache>
            </c:numRef>
          </c:val>
          <c:extLst>
            <c:ext xmlns:c16="http://schemas.microsoft.com/office/drawing/2014/chart" uri="{C3380CC4-5D6E-409C-BE32-E72D297353CC}">
              <c16:uniqueId val="{00000008-35C9-E843-A5AA-304BA8094481}"/>
            </c:ext>
          </c:extLst>
        </c:ser>
        <c:dLbls>
          <c:showLegendKey val="0"/>
          <c:showVal val="0"/>
          <c:showCatName val="0"/>
          <c:showSerName val="0"/>
          <c:showPercent val="0"/>
          <c:showBubbleSize val="0"/>
        </c:dLbls>
        <c:gapWidth val="31"/>
        <c:axId val="1901382127"/>
        <c:axId val="1904355487"/>
      </c:barChart>
      <c:catAx>
        <c:axId val="130927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26582063"/>
        <c:crosses val="autoZero"/>
        <c:auto val="1"/>
        <c:lblAlgn val="ctr"/>
        <c:lblOffset val="100"/>
        <c:noMultiLvlLbl val="0"/>
      </c:catAx>
      <c:valAx>
        <c:axId val="1326582063"/>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09274703"/>
        <c:crosses val="autoZero"/>
        <c:crossBetween val="between"/>
      </c:valAx>
      <c:valAx>
        <c:axId val="190435548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901382127"/>
        <c:crosses val="max"/>
        <c:crossBetween val="between"/>
      </c:valAx>
      <c:catAx>
        <c:axId val="1901382127"/>
        <c:scaling>
          <c:orientation val="minMax"/>
        </c:scaling>
        <c:delete val="1"/>
        <c:axPos val="b"/>
        <c:numFmt formatCode="General" sourceLinked="1"/>
        <c:majorTickMark val="out"/>
        <c:minorTickMark val="none"/>
        <c:tickLblPos val="nextTo"/>
        <c:crossAx val="19043554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AC-DC41-A6A9-8D7FA6BF60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AC-DC41-A6A9-8D7FA6BF60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AC-DC41-A6A9-8D7FA6BF60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AC-DC41-A6A9-8D7FA6BF60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0610-9040-AB1D-3D3C17D6006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AC-DC41-A6A9-8D7FA6BF6052}"/>
              </c:ext>
            </c:extLst>
          </c:dPt>
          <c:dLbls>
            <c:dLbl>
              <c:idx val="2"/>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0"/>
              <c:showCatName val="1"/>
              <c:showSerName val="0"/>
              <c:showPercent val="1"/>
              <c:showBubbleSize val="0"/>
              <c:extLst>
                <c:ext xmlns:c16="http://schemas.microsoft.com/office/drawing/2014/chart" uri="{C3380CC4-5D6E-409C-BE32-E72D297353CC}">
                  <c16:uniqueId val="{00000005-3CAC-DC41-A6A9-8D7FA6BF6052}"/>
                </c:ext>
              </c:extLst>
            </c:dLbl>
            <c:dLbl>
              <c:idx val="4"/>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0"/>
              <c:showCatName val="1"/>
              <c:showSerName val="0"/>
              <c:showPercent val="1"/>
              <c:showBubbleSize val="0"/>
              <c:extLst>
                <c:ext xmlns:c16="http://schemas.microsoft.com/office/drawing/2014/chart" uri="{C3380CC4-5D6E-409C-BE32-E72D297353CC}">
                  <c16:uniqueId val="{00000002-0610-9040-AB1D-3D3C17D6006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Poppins" pitchFamily="2" charset="77"/>
                    <a:ea typeface="+mn-ea"/>
                    <a:cs typeface="Poppins" pitchFamily="2" charset="77"/>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TVC</c:v>
                </c:pt>
                <c:pt idx="1">
                  <c:v>HCH</c:v>
                </c:pt>
                <c:pt idx="2">
                  <c:v>RMedia</c:v>
                </c:pt>
                <c:pt idx="3">
                  <c:v>VTV</c:v>
                </c:pt>
                <c:pt idx="4">
                  <c:v>Azteca</c:v>
                </c:pt>
                <c:pt idx="5">
                  <c:v>Otros</c:v>
                </c:pt>
              </c:strCache>
            </c:strRef>
          </c:cat>
          <c:val>
            <c:numRef>
              <c:f>Hoja1!$B$2:$B$7</c:f>
              <c:numCache>
                <c:formatCode>0</c:formatCode>
                <c:ptCount val="6"/>
                <c:pt idx="0">
                  <c:v>34.9</c:v>
                </c:pt>
                <c:pt idx="1">
                  <c:v>19.86</c:v>
                </c:pt>
                <c:pt idx="2">
                  <c:v>12.08</c:v>
                </c:pt>
                <c:pt idx="3">
                  <c:v>10.54</c:v>
                </c:pt>
                <c:pt idx="4">
                  <c:v>6.16</c:v>
                </c:pt>
                <c:pt idx="5">
                  <c:v>16.460000000000008</c:v>
                </c:pt>
              </c:numCache>
            </c:numRef>
          </c:val>
          <c:extLst>
            <c:ext xmlns:c16="http://schemas.microsoft.com/office/drawing/2014/chart" uri="{C3380CC4-5D6E-409C-BE32-E72D297353CC}">
              <c16:uniqueId val="{00000000-0610-9040-AB1D-3D3C17D6006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HCH</c:v>
                </c:pt>
              </c:strCache>
            </c:strRef>
          </c:tx>
          <c:spPr>
            <a:ln w="38100" cap="rnd">
              <a:solidFill>
                <a:srgbClr val="0070C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c:v>8.5299999999999994</c:v>
                </c:pt>
                <c:pt idx="1">
                  <c:v>8.6</c:v>
                </c:pt>
                <c:pt idx="2">
                  <c:v>7.28</c:v>
                </c:pt>
                <c:pt idx="3">
                  <c:v>11.48</c:v>
                </c:pt>
                <c:pt idx="4">
                  <c:v>10.92</c:v>
                </c:pt>
                <c:pt idx="5">
                  <c:v>10.69</c:v>
                </c:pt>
                <c:pt idx="6">
                  <c:v>11.21</c:v>
                </c:pt>
                <c:pt idx="7">
                  <c:v>11.79</c:v>
                </c:pt>
                <c:pt idx="8">
                  <c:v>9.82</c:v>
                </c:pt>
                <c:pt idx="9">
                  <c:v>11.28</c:v>
                </c:pt>
                <c:pt idx="10">
                  <c:v>10.11</c:v>
                </c:pt>
                <c:pt idx="11">
                  <c:v>10.14</c:v>
                </c:pt>
                <c:pt idx="12">
                  <c:v>8.27</c:v>
                </c:pt>
                <c:pt idx="13">
                  <c:v>8.14</c:v>
                </c:pt>
                <c:pt idx="14">
                  <c:v>7.01</c:v>
                </c:pt>
                <c:pt idx="15">
                  <c:v>7.35</c:v>
                </c:pt>
              </c:numCache>
            </c:numRef>
          </c:val>
          <c:smooth val="0"/>
          <c:extLst>
            <c:ext xmlns:c16="http://schemas.microsoft.com/office/drawing/2014/chart" uri="{C3380CC4-5D6E-409C-BE32-E72D297353CC}">
              <c16:uniqueId val="{00000000-E00F-0941-AD3C-30C8ECAFDDF8}"/>
            </c:ext>
          </c:extLst>
        </c:ser>
        <c:ser>
          <c:idx val="1"/>
          <c:order val="1"/>
          <c:tx>
            <c:strRef>
              <c:f>Hoja1!$A$3</c:f>
              <c:strCache>
                <c:ptCount val="1"/>
                <c:pt idx="0">
                  <c:v>C5</c:v>
                </c:pt>
              </c:strCache>
            </c:strRef>
          </c:tx>
          <c:spPr>
            <a:ln w="38100" cap="rnd">
              <a:solidFill>
                <a:schemeClr val="accent2"/>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Hoja1!$B$3:$Q$3</c:f>
              <c:numCache>
                <c:formatCode>General</c:formatCode>
                <c:ptCount val="16"/>
                <c:pt idx="0">
                  <c:v>3.59</c:v>
                </c:pt>
                <c:pt idx="1">
                  <c:v>11.49</c:v>
                </c:pt>
                <c:pt idx="2">
                  <c:v>10.76</c:v>
                </c:pt>
                <c:pt idx="3">
                  <c:v>6.93</c:v>
                </c:pt>
                <c:pt idx="4">
                  <c:v>6.97</c:v>
                </c:pt>
                <c:pt idx="5">
                  <c:v>7.31</c:v>
                </c:pt>
                <c:pt idx="6">
                  <c:v>7.15</c:v>
                </c:pt>
                <c:pt idx="7">
                  <c:v>7.06</c:v>
                </c:pt>
                <c:pt idx="8">
                  <c:v>8.52</c:v>
                </c:pt>
                <c:pt idx="9">
                  <c:v>7.5</c:v>
                </c:pt>
                <c:pt idx="10">
                  <c:v>7.68</c:v>
                </c:pt>
                <c:pt idx="11">
                  <c:v>10.7</c:v>
                </c:pt>
                <c:pt idx="12">
                  <c:v>12.56</c:v>
                </c:pt>
                <c:pt idx="13">
                  <c:v>11.16</c:v>
                </c:pt>
                <c:pt idx="14">
                  <c:v>11.69</c:v>
                </c:pt>
                <c:pt idx="15">
                  <c:v>11.17</c:v>
                </c:pt>
              </c:numCache>
            </c:numRef>
          </c:val>
          <c:smooth val="0"/>
          <c:extLst>
            <c:ext xmlns:c16="http://schemas.microsoft.com/office/drawing/2014/chart" uri="{C3380CC4-5D6E-409C-BE32-E72D297353CC}">
              <c16:uniqueId val="{00000001-E00F-0941-AD3C-30C8ECAFDDF8}"/>
            </c:ext>
          </c:extLst>
        </c:ser>
        <c:ser>
          <c:idx val="2"/>
          <c:order val="2"/>
          <c:tx>
            <c:strRef>
              <c:f>Hoja1!$A$4</c:f>
              <c:strCache>
                <c:ptCount val="1"/>
                <c:pt idx="0">
                  <c:v>C11</c:v>
                </c:pt>
              </c:strCache>
            </c:strRef>
          </c:tx>
          <c:spPr>
            <a:ln w="38100" cap="rnd">
              <a:solidFill>
                <a:srgbClr val="7030A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Hoja1!$B$4:$Q$4</c:f>
              <c:numCache>
                <c:formatCode>General</c:formatCode>
                <c:ptCount val="16"/>
                <c:pt idx="0">
                  <c:v>3.15</c:v>
                </c:pt>
                <c:pt idx="1">
                  <c:v>3.51</c:v>
                </c:pt>
                <c:pt idx="2">
                  <c:v>4.2699999999999996</c:v>
                </c:pt>
                <c:pt idx="3">
                  <c:v>4.8499999999999996</c:v>
                </c:pt>
                <c:pt idx="4">
                  <c:v>4.6500000000000004</c:v>
                </c:pt>
                <c:pt idx="5">
                  <c:v>4.3499999999999996</c:v>
                </c:pt>
                <c:pt idx="6">
                  <c:v>4.97</c:v>
                </c:pt>
                <c:pt idx="7">
                  <c:v>4.6100000000000003</c:v>
                </c:pt>
                <c:pt idx="8">
                  <c:v>6.46</c:v>
                </c:pt>
                <c:pt idx="9">
                  <c:v>5.98</c:v>
                </c:pt>
                <c:pt idx="10">
                  <c:v>6.46</c:v>
                </c:pt>
                <c:pt idx="11">
                  <c:v>7.25</c:v>
                </c:pt>
                <c:pt idx="12">
                  <c:v>6.63</c:v>
                </c:pt>
                <c:pt idx="13">
                  <c:v>7.99</c:v>
                </c:pt>
                <c:pt idx="14">
                  <c:v>8.2899999999999991</c:v>
                </c:pt>
                <c:pt idx="15">
                  <c:v>6.06</c:v>
                </c:pt>
              </c:numCache>
            </c:numRef>
          </c:val>
          <c:smooth val="0"/>
          <c:extLst>
            <c:ext xmlns:c16="http://schemas.microsoft.com/office/drawing/2014/chart" uri="{C3380CC4-5D6E-409C-BE32-E72D297353CC}">
              <c16:uniqueId val="{00000002-E00F-0941-AD3C-30C8ECAFDDF8}"/>
            </c:ext>
          </c:extLst>
        </c:ser>
        <c:ser>
          <c:idx val="3"/>
          <c:order val="3"/>
          <c:tx>
            <c:strRef>
              <c:f>Hoja1!$A$5</c:f>
              <c:strCache>
                <c:ptCount val="1"/>
                <c:pt idx="0">
                  <c:v>VTV</c:v>
                </c:pt>
              </c:strCache>
            </c:strRef>
          </c:tx>
          <c:spPr>
            <a:ln w="38100" cap="rnd">
              <a:solidFill>
                <a:srgbClr val="00C95F"/>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Hoja1!$B$5:$Q$5</c:f>
              <c:numCache>
                <c:formatCode>General</c:formatCode>
                <c:ptCount val="16"/>
                <c:pt idx="0">
                  <c:v>1.68</c:v>
                </c:pt>
                <c:pt idx="1">
                  <c:v>2.48</c:v>
                </c:pt>
                <c:pt idx="2">
                  <c:v>2.52</c:v>
                </c:pt>
                <c:pt idx="3">
                  <c:v>4.95</c:v>
                </c:pt>
                <c:pt idx="4">
                  <c:v>4.99</c:v>
                </c:pt>
                <c:pt idx="5">
                  <c:v>4.42</c:v>
                </c:pt>
                <c:pt idx="6">
                  <c:v>4.66</c:v>
                </c:pt>
                <c:pt idx="7">
                  <c:v>4.1100000000000003</c:v>
                </c:pt>
                <c:pt idx="8">
                  <c:v>6.1</c:v>
                </c:pt>
                <c:pt idx="9">
                  <c:v>5.73</c:v>
                </c:pt>
                <c:pt idx="10">
                  <c:v>5.84</c:v>
                </c:pt>
                <c:pt idx="11">
                  <c:v>5.92</c:v>
                </c:pt>
                <c:pt idx="12">
                  <c:v>3.86</c:v>
                </c:pt>
                <c:pt idx="13">
                  <c:v>4.34</c:v>
                </c:pt>
                <c:pt idx="14">
                  <c:v>4.21</c:v>
                </c:pt>
                <c:pt idx="15">
                  <c:v>4.07</c:v>
                </c:pt>
              </c:numCache>
            </c:numRef>
          </c:val>
          <c:smooth val="0"/>
          <c:extLst>
            <c:ext xmlns:c16="http://schemas.microsoft.com/office/drawing/2014/chart" uri="{C3380CC4-5D6E-409C-BE32-E72D297353CC}">
              <c16:uniqueId val="{00000004-E00F-0941-AD3C-30C8ECAFDDF8}"/>
            </c:ext>
          </c:extLst>
        </c:ser>
        <c:ser>
          <c:idx val="4"/>
          <c:order val="4"/>
          <c:tx>
            <c:strRef>
              <c:f>Hoja1!$A$6</c:f>
              <c:strCache>
                <c:ptCount val="1"/>
                <c:pt idx="0">
                  <c:v>TSI</c:v>
                </c:pt>
              </c:strCache>
            </c:strRef>
          </c:tx>
          <c:spPr>
            <a:ln w="38100" cap="rnd">
              <a:solidFill>
                <a:schemeClr val="tx1">
                  <a:lumMod val="50000"/>
                  <a:lumOff val="50000"/>
                </a:schemeClr>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Hoja1!$B$6:$Q$6</c:f>
              <c:numCache>
                <c:formatCode>General</c:formatCode>
                <c:ptCount val="16"/>
                <c:pt idx="0">
                  <c:v>2.99</c:v>
                </c:pt>
                <c:pt idx="1">
                  <c:v>2.62</c:v>
                </c:pt>
                <c:pt idx="2">
                  <c:v>3.89</c:v>
                </c:pt>
                <c:pt idx="3">
                  <c:v>5.09</c:v>
                </c:pt>
                <c:pt idx="4">
                  <c:v>5.48</c:v>
                </c:pt>
                <c:pt idx="5">
                  <c:v>5.29</c:v>
                </c:pt>
                <c:pt idx="6">
                  <c:v>5.12</c:v>
                </c:pt>
                <c:pt idx="7">
                  <c:v>5.75</c:v>
                </c:pt>
                <c:pt idx="8">
                  <c:v>5.32</c:v>
                </c:pt>
                <c:pt idx="9">
                  <c:v>5.23</c:v>
                </c:pt>
                <c:pt idx="10">
                  <c:v>4.87</c:v>
                </c:pt>
                <c:pt idx="11">
                  <c:v>4.7699999999999996</c:v>
                </c:pt>
                <c:pt idx="12">
                  <c:v>4.76</c:v>
                </c:pt>
                <c:pt idx="13">
                  <c:v>3.23</c:v>
                </c:pt>
                <c:pt idx="14">
                  <c:v>1.56</c:v>
                </c:pt>
                <c:pt idx="15">
                  <c:v>1.67</c:v>
                </c:pt>
              </c:numCache>
            </c:numRef>
          </c:val>
          <c:smooth val="0"/>
          <c:extLst>
            <c:ext xmlns:c16="http://schemas.microsoft.com/office/drawing/2014/chart" uri="{C3380CC4-5D6E-409C-BE32-E72D297353CC}">
              <c16:uniqueId val="{00000005-E00F-0941-AD3C-30C8ECAFDDF8}"/>
            </c:ext>
          </c:extLst>
        </c:ser>
        <c:ser>
          <c:idx val="5"/>
          <c:order val="5"/>
          <c:tx>
            <c:strRef>
              <c:f>Hoja1!$A$7</c:f>
              <c:strCache>
                <c:ptCount val="1"/>
                <c:pt idx="0">
                  <c:v>C7</c:v>
                </c:pt>
              </c:strCache>
            </c:strRef>
          </c:tx>
          <c:spPr>
            <a:ln w="38100" cap="rnd">
              <a:solidFill>
                <a:srgbClr val="FFC00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Hoja1!$B$7:$Q$7</c:f>
              <c:numCache>
                <c:formatCode>General</c:formatCode>
                <c:ptCount val="16"/>
                <c:pt idx="0">
                  <c:v>1.31</c:v>
                </c:pt>
                <c:pt idx="1">
                  <c:v>1.99</c:v>
                </c:pt>
                <c:pt idx="2">
                  <c:v>2.4</c:v>
                </c:pt>
                <c:pt idx="3">
                  <c:v>3.16</c:v>
                </c:pt>
                <c:pt idx="4">
                  <c:v>3.41</c:v>
                </c:pt>
                <c:pt idx="5">
                  <c:v>3.06</c:v>
                </c:pt>
                <c:pt idx="6">
                  <c:v>3.05</c:v>
                </c:pt>
                <c:pt idx="7">
                  <c:v>3.03</c:v>
                </c:pt>
                <c:pt idx="8">
                  <c:v>4.08</c:v>
                </c:pt>
                <c:pt idx="9">
                  <c:v>4.37</c:v>
                </c:pt>
                <c:pt idx="10">
                  <c:v>4.59</c:v>
                </c:pt>
                <c:pt idx="11">
                  <c:v>5.14</c:v>
                </c:pt>
                <c:pt idx="12">
                  <c:v>3.92</c:v>
                </c:pt>
                <c:pt idx="13">
                  <c:v>3.65</c:v>
                </c:pt>
                <c:pt idx="14">
                  <c:v>4.28</c:v>
                </c:pt>
                <c:pt idx="15">
                  <c:v>4.46</c:v>
                </c:pt>
              </c:numCache>
            </c:numRef>
          </c:val>
          <c:smooth val="0"/>
          <c:extLst>
            <c:ext xmlns:c16="http://schemas.microsoft.com/office/drawing/2014/chart" uri="{C3380CC4-5D6E-409C-BE32-E72D297353CC}">
              <c16:uniqueId val="{00000006-E00F-0941-AD3C-30C8ECAFDDF8}"/>
            </c:ext>
          </c:extLst>
        </c:ser>
        <c:ser>
          <c:idx val="6"/>
          <c:order val="6"/>
          <c:tx>
            <c:strRef>
              <c:f>Hoja1!$A$8</c:f>
              <c:strCache>
                <c:ptCount val="1"/>
                <c:pt idx="0">
                  <c:v>Azteca</c:v>
                </c:pt>
              </c:strCache>
            </c:strRef>
          </c:tx>
          <c:spPr>
            <a:ln w="38100" cap="rnd">
              <a:solidFill>
                <a:srgbClr val="00B0F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Hoja1!$B$8:$Q$8</c:f>
              <c:numCache>
                <c:formatCode>General</c:formatCode>
                <c:ptCount val="16"/>
                <c:pt idx="0">
                  <c:v>1.62</c:v>
                </c:pt>
                <c:pt idx="1">
                  <c:v>1.62</c:v>
                </c:pt>
                <c:pt idx="2">
                  <c:v>1.7</c:v>
                </c:pt>
                <c:pt idx="3">
                  <c:v>3.91</c:v>
                </c:pt>
                <c:pt idx="4">
                  <c:v>3.46</c:v>
                </c:pt>
                <c:pt idx="5">
                  <c:v>3.44</c:v>
                </c:pt>
                <c:pt idx="6">
                  <c:v>3.95</c:v>
                </c:pt>
                <c:pt idx="7">
                  <c:v>3.73</c:v>
                </c:pt>
                <c:pt idx="8">
                  <c:v>3.86</c:v>
                </c:pt>
                <c:pt idx="9">
                  <c:v>4.05</c:v>
                </c:pt>
                <c:pt idx="10">
                  <c:v>3.67</c:v>
                </c:pt>
                <c:pt idx="11">
                  <c:v>3.92</c:v>
                </c:pt>
                <c:pt idx="12">
                  <c:v>1.99</c:v>
                </c:pt>
                <c:pt idx="13">
                  <c:v>2.64</c:v>
                </c:pt>
                <c:pt idx="14">
                  <c:v>2.66</c:v>
                </c:pt>
                <c:pt idx="15">
                  <c:v>2.25</c:v>
                </c:pt>
              </c:numCache>
            </c:numRef>
          </c:val>
          <c:smooth val="0"/>
          <c:extLst>
            <c:ext xmlns:c16="http://schemas.microsoft.com/office/drawing/2014/chart" uri="{C3380CC4-5D6E-409C-BE32-E72D297353CC}">
              <c16:uniqueId val="{00000007-E00F-0941-AD3C-30C8ECAFDDF8}"/>
            </c:ext>
          </c:extLst>
        </c:ser>
        <c:dLbls>
          <c:showLegendKey val="0"/>
          <c:showVal val="0"/>
          <c:showCatName val="0"/>
          <c:showSerName val="0"/>
          <c:showPercent val="0"/>
          <c:showBubbleSize val="0"/>
        </c:dLbls>
        <c:smooth val="0"/>
        <c:axId val="1643800224"/>
        <c:axId val="1643567792"/>
      </c:lineChart>
      <c:catAx>
        <c:axId val="1643800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643567792"/>
        <c:crosses val="autoZero"/>
        <c:auto val="1"/>
        <c:lblAlgn val="ctr"/>
        <c:lblOffset val="100"/>
        <c:noMultiLvlLbl val="0"/>
      </c:catAx>
      <c:valAx>
        <c:axId val="1643567792"/>
        <c:scaling>
          <c:orientation val="minMax"/>
        </c:scaling>
        <c:delete val="1"/>
        <c:axPos val="l"/>
        <c:numFmt formatCode="General" sourceLinked="1"/>
        <c:majorTickMark val="none"/>
        <c:minorTickMark val="none"/>
        <c:tickLblPos val="nextTo"/>
        <c:crossAx val="164380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RATING</c:v>
                </c:pt>
              </c:strCache>
            </c:strRef>
          </c:tx>
          <c:spPr>
            <a:ln w="22225" cap="rnd" cmpd="sng" algn="ctr">
              <a:solidFill>
                <a:srgbClr val="FFFFFF"/>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formatCode="_-* #,##0.0_-;\-* #,##0.0_-;_-* &quot;-&quot;??_-;_-@_-">
                  <c:v>22.869999999999997</c:v>
                </c:pt>
                <c:pt idx="1">
                  <c:v>32.31</c:v>
                </c:pt>
                <c:pt idx="2">
                  <c:v>32.82</c:v>
                </c:pt>
                <c:pt idx="3">
                  <c:v>40.36999999999999</c:v>
                </c:pt>
                <c:pt idx="4">
                  <c:v>39.880000000000003</c:v>
                </c:pt>
                <c:pt idx="5">
                  <c:v>38.56</c:v>
                </c:pt>
                <c:pt idx="6">
                  <c:v>40.11</c:v>
                </c:pt>
                <c:pt idx="7">
                  <c:v>40.079999999999991</c:v>
                </c:pt>
                <c:pt idx="8">
                  <c:v>44.16</c:v>
                </c:pt>
                <c:pt idx="9">
                  <c:v>44.139999999999993</c:v>
                </c:pt>
                <c:pt idx="10">
                  <c:v>43.22</c:v>
                </c:pt>
                <c:pt idx="11">
                  <c:v>47.84</c:v>
                </c:pt>
                <c:pt idx="12">
                  <c:v>41.99</c:v>
                </c:pt>
                <c:pt idx="13">
                  <c:v>41.15</c:v>
                </c:pt>
                <c:pt idx="14">
                  <c:v>39.700000000000003</c:v>
                </c:pt>
                <c:pt idx="15">
                  <c:v>37.03</c:v>
                </c:pt>
              </c:numCache>
            </c:numRef>
          </c:val>
          <c:smooth val="0"/>
          <c:extLst>
            <c:ext xmlns:c16="http://schemas.microsoft.com/office/drawing/2014/chart" uri="{C3380CC4-5D6E-409C-BE32-E72D297353CC}">
              <c16:uniqueId val="{00000000-BCD1-CA42-8D13-3EDA9BE8667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6099103"/>
        <c:axId val="586100735"/>
      </c:lineChart>
      <c:catAx>
        <c:axId val="58609910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bg1"/>
                </a:solidFill>
                <a:latin typeface="Myriad Pro" panose="020B0503030403020204" pitchFamily="34" charset="0"/>
                <a:ea typeface="+mn-ea"/>
                <a:cs typeface="+mn-cs"/>
              </a:defRPr>
            </a:pPr>
            <a:endParaRPr lang="es-HN"/>
          </a:p>
        </c:txPr>
        <c:crossAx val="586100735"/>
        <c:crosses val="autoZero"/>
        <c:auto val="1"/>
        <c:lblAlgn val="ctr"/>
        <c:lblOffset val="100"/>
        <c:noMultiLvlLbl val="0"/>
      </c:catAx>
      <c:valAx>
        <c:axId val="586100735"/>
        <c:scaling>
          <c:orientation val="minMax"/>
        </c:scaling>
        <c:delete val="1"/>
        <c:axPos val="l"/>
        <c:numFmt formatCode="_-* #,##0.0_-;\-* #,##0.0_-;_-* &quot;-&quot;??_-;_-@_-" sourceLinked="1"/>
        <c:majorTickMark val="none"/>
        <c:minorTickMark val="none"/>
        <c:tickLblPos val="nextTo"/>
        <c:crossAx val="586099103"/>
        <c:crosses val="autoZero"/>
        <c:crossBetween val="between"/>
      </c:valAx>
      <c:spPr>
        <a:solidFill>
          <a:schemeClr val="tx1">
            <a:lumMod val="50000"/>
            <a:lumOff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20000"/>
                        <a:lumOff val="80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Tigo</c:v>
                </c:pt>
                <c:pt idx="1">
                  <c:v>Cable Color</c:v>
                </c:pt>
                <c:pt idx="2">
                  <c:v>Claro</c:v>
                </c:pt>
                <c:pt idx="3">
                  <c:v>Sky</c:v>
                </c:pt>
                <c:pt idx="4">
                  <c:v>Mayavisión</c:v>
                </c:pt>
                <c:pt idx="5">
                  <c:v>Honduvisión</c:v>
                </c:pt>
                <c:pt idx="6">
                  <c:v>Galavisión</c:v>
                </c:pt>
              </c:strCache>
            </c:strRef>
          </c:cat>
          <c:val>
            <c:numRef>
              <c:f>Sheet1!$B$2:$B$8</c:f>
              <c:numCache>
                <c:formatCode>_-* #,##0.0_-;\-* #,##0.0_-;_-* "-"??_-;_-@_-</c:formatCode>
                <c:ptCount val="7"/>
                <c:pt idx="0">
                  <c:v>35.590000000000003</c:v>
                </c:pt>
                <c:pt idx="1">
                  <c:v>25.65</c:v>
                </c:pt>
                <c:pt idx="2">
                  <c:v>20.14</c:v>
                </c:pt>
                <c:pt idx="3">
                  <c:v>6.12</c:v>
                </c:pt>
                <c:pt idx="4">
                  <c:v>4.4400000000000004</c:v>
                </c:pt>
                <c:pt idx="5">
                  <c:v>3.84</c:v>
                </c:pt>
                <c:pt idx="6">
                  <c:v>2.85</c:v>
                </c:pt>
              </c:numCache>
            </c:numRef>
          </c:val>
          <c:extLst>
            <c:ext xmlns:c16="http://schemas.microsoft.com/office/drawing/2014/chart" uri="{C3380CC4-5D6E-409C-BE32-E72D297353CC}">
              <c16:uniqueId val="{00000000-6D74-C647-8444-5B38A7394058}"/>
            </c:ext>
          </c:extLst>
        </c:ser>
        <c:dLbls>
          <c:showLegendKey val="0"/>
          <c:showVal val="0"/>
          <c:showCatName val="0"/>
          <c:showSerName val="0"/>
          <c:showPercent val="0"/>
          <c:showBubbleSize val="0"/>
        </c:dLbls>
        <c:gapWidth val="20"/>
        <c:axId val="2101289999"/>
        <c:axId val="2101262143"/>
      </c:barChart>
      <c:catAx>
        <c:axId val="210128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2101262143"/>
        <c:crosses val="autoZero"/>
        <c:auto val="1"/>
        <c:lblAlgn val="ctr"/>
        <c:lblOffset val="100"/>
        <c:noMultiLvlLbl val="0"/>
      </c:catAx>
      <c:valAx>
        <c:axId val="2101262143"/>
        <c:scaling>
          <c:orientation val="minMax"/>
        </c:scaling>
        <c:delete val="1"/>
        <c:axPos val="b"/>
        <c:numFmt formatCode="_-* #,##0.0_-;\-* #,##0.0_-;_-* &quot;-&quot;??_-;_-@_-" sourceLinked="1"/>
        <c:majorTickMark val="none"/>
        <c:minorTickMark val="none"/>
        <c:tickLblPos val="nextTo"/>
        <c:crossAx val="2101289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RATING</c:v>
                </c:pt>
              </c:strCache>
            </c:strRef>
          </c:tx>
          <c:spPr>
            <a:ln w="22225" cap="rnd" cmpd="sng" algn="ctr">
              <a:solidFill>
                <a:srgbClr val="FFFFFF"/>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formatCode="_-* #,##0.0_-;\-* #,##0.0_-;_-* &quot;-&quot;??_-;_-@_-">
                  <c:v>5.25</c:v>
                </c:pt>
                <c:pt idx="1">
                  <c:v>5.9899999999999993</c:v>
                </c:pt>
                <c:pt idx="2">
                  <c:v>6.0799999999999983</c:v>
                </c:pt>
                <c:pt idx="3">
                  <c:v>7.4299999999999944</c:v>
                </c:pt>
                <c:pt idx="4">
                  <c:v>8.149999999999995</c:v>
                </c:pt>
                <c:pt idx="5">
                  <c:v>7.97</c:v>
                </c:pt>
                <c:pt idx="6">
                  <c:v>7.339999999999999</c:v>
                </c:pt>
                <c:pt idx="7">
                  <c:v>8.0999999999999943</c:v>
                </c:pt>
                <c:pt idx="8">
                  <c:v>7.1899999999999968</c:v>
                </c:pt>
                <c:pt idx="9">
                  <c:v>6.6799999999999962</c:v>
                </c:pt>
                <c:pt idx="10">
                  <c:v>5.4299999999999953</c:v>
                </c:pt>
                <c:pt idx="11">
                  <c:v>6.7999999999999972</c:v>
                </c:pt>
                <c:pt idx="12">
                  <c:v>10.689999999999998</c:v>
                </c:pt>
                <c:pt idx="13">
                  <c:v>9.93</c:v>
                </c:pt>
                <c:pt idx="14">
                  <c:v>9.8899999999999952</c:v>
                </c:pt>
                <c:pt idx="15">
                  <c:v>8.3899999999999935</c:v>
                </c:pt>
              </c:numCache>
            </c:numRef>
          </c:val>
          <c:smooth val="0"/>
          <c:extLst>
            <c:ext xmlns:c16="http://schemas.microsoft.com/office/drawing/2014/chart" uri="{C3380CC4-5D6E-409C-BE32-E72D297353CC}">
              <c16:uniqueId val="{00000000-A86E-3241-8C70-042923CEE42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6099103"/>
        <c:axId val="586100735"/>
      </c:lineChart>
      <c:catAx>
        <c:axId val="58609910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spc="20" baseline="0">
                <a:solidFill>
                  <a:schemeClr val="bg1"/>
                </a:solidFill>
                <a:latin typeface="Myriad Pro" panose="020B0503030403020204" pitchFamily="34" charset="0"/>
                <a:ea typeface="+mn-ea"/>
                <a:cs typeface="+mn-cs"/>
              </a:defRPr>
            </a:pPr>
            <a:endParaRPr lang="es-HN"/>
          </a:p>
        </c:txPr>
        <c:crossAx val="586100735"/>
        <c:crosses val="autoZero"/>
        <c:auto val="1"/>
        <c:lblAlgn val="ctr"/>
        <c:lblOffset val="100"/>
        <c:noMultiLvlLbl val="0"/>
      </c:catAx>
      <c:valAx>
        <c:axId val="586100735"/>
        <c:scaling>
          <c:orientation val="minMax"/>
        </c:scaling>
        <c:delete val="1"/>
        <c:axPos val="l"/>
        <c:numFmt formatCode="_-* #,##0.0_-;\-* #,##0.0_-;_-* &quot;-&quot;??_-;_-@_-" sourceLinked="1"/>
        <c:majorTickMark val="none"/>
        <c:minorTickMark val="none"/>
        <c:tickLblPos val="nextTo"/>
        <c:crossAx val="586099103"/>
        <c:crosses val="autoZero"/>
        <c:crossBetween val="between"/>
      </c:valAx>
      <c:spPr>
        <a:solidFill>
          <a:schemeClr val="tx1">
            <a:lumMod val="50000"/>
            <a:lumOff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Hoja1!$A$2:$A$21</cx:f>
        <cx:lvl ptCount="20">
          <cx:pt idx="0">Tigo Sport</cx:pt>
          <cx:pt idx="1">Univisión</cx:pt>
          <cx:pt idx="2">CNN Español</cx:pt>
          <cx:pt idx="3">Telemundo</cx:pt>
          <cx:pt idx="4">Discovery CH</cx:pt>
          <cx:pt idx="5">TNT</cx:pt>
          <cx:pt idx="6">History CH</cx:pt>
          <cx:pt idx="7">Sony</cx:pt>
          <cx:pt idx="8">Warner</cx:pt>
          <cx:pt idx="9">Telehit</cx:pt>
          <cx:pt idx="10">HBO</cx:pt>
          <cx:pt idx="11">HTV</cx:pt>
          <cx:pt idx="12">NatGeo</cx:pt>
          <cx:pt idx="13">ESPN</cx:pt>
          <cx:pt idx="14">Telesur</cx:pt>
          <cx:pt idx="15">A&amp;E</cx:pt>
          <cx:pt idx="16">AMC</cx:pt>
          <cx:pt idx="17">Animal Planet</cx:pt>
          <cx:pt idx="18">AXN</cx:pt>
          <cx:pt idx="19">Uniserval</cx:pt>
        </cx:lvl>
      </cx:strDim>
      <cx:numDim type="val">
        <cx:f>Hoja1!$B$2:$B$21</cx:f>
        <cx:lvl ptCount="20" formatCode="General">
          <cx:pt idx="0">8.1600000000000001</cx:pt>
          <cx:pt idx="1">6.5099999999999998</cx:pt>
          <cx:pt idx="2">5.8700000000000001</cx:pt>
          <cx:pt idx="3">5.29</cx:pt>
          <cx:pt idx="4">3.6800000000000002</cx:pt>
          <cx:pt idx="5">2.9700000000000002</cx:pt>
          <cx:pt idx="6">2.9399999999999999</cx:pt>
          <cx:pt idx="7">2.7200000000000002</cx:pt>
          <cx:pt idx="8">2.54</cx:pt>
          <cx:pt idx="9">2.2799999999999998</cx:pt>
          <cx:pt idx="10">2.2599999999999998</cx:pt>
          <cx:pt idx="11">2.1400000000000001</cx:pt>
          <cx:pt idx="12">2.0099999999999998</cx:pt>
          <cx:pt idx="13">1.99</cx:pt>
          <cx:pt idx="14">1.96</cx:pt>
          <cx:pt idx="15">1.74</cx:pt>
          <cx:pt idx="16">1.6899999999999999</cx:pt>
          <cx:pt idx="17">1.6899999999999999</cx:pt>
          <cx:pt idx="18">1.6699999999999999</cx:pt>
          <cx:pt idx="19">1.48</cx:pt>
        </cx:lvl>
      </cx:numDim>
    </cx:data>
  </cx:chartData>
  <cx:chart>
    <cx:plotArea>
      <cx:plotAreaRegion>
        <cx:series layoutId="funnel" uniqueId="{6FCD5009-AFD2-BA4E-B45C-A9985C81275E}">
          <cx:tx>
            <cx:txData>
              <cx:f>Hoja1!$B$1</cx:f>
              <cx:v>Serie1</cx:v>
            </cx:txData>
          </cx:tx>
          <cx:dataPt idx="0"/>
          <cx:dataPt idx="7"/>
          <cx:dataPt idx="11"/>
          <cx:dataPt idx="19"/>
          <cx:dataLabels pos="ctr">
            <cx:numFmt formatCode="#,##0.0" sourceLinked="0"/>
            <cx:txPr>
              <a:bodyPr spcFirstLastPara="1" vertOverflow="ellipsis" horzOverflow="overflow" wrap="square" lIns="0" tIns="0" rIns="0" bIns="0" anchor="ctr" anchorCtr="1"/>
              <a:lstStyle/>
              <a:p>
                <a:pPr algn="ctr" rtl="0">
                  <a:defRPr sz="1000">
                    <a:solidFill>
                      <a:schemeClr val="bg1"/>
                    </a:solidFill>
                  </a:defRPr>
                </a:pPr>
                <a:endParaRPr lang="es-ES" sz="10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000" b="0" i="0">
                <a:latin typeface="Myriad Pro" panose="020B0503030403020204" pitchFamily="34" charset="0"/>
                <a:ea typeface="Myriad Pro" panose="020B0503030403020204" pitchFamily="34" charset="0"/>
                <a:cs typeface="Myriad Pro" panose="020B0503030403020204" pitchFamily="34" charset="0"/>
              </a:defRPr>
            </a:pPr>
            <a:endParaRPr lang="es-ES" sz="1000" b="0" i="0" u="none" strike="noStrike" baseline="0">
              <a:solidFill>
                <a:prstClr val="black">
                  <a:lumMod val="65000"/>
                  <a:lumOff val="35000"/>
                </a:prstClr>
              </a:solidFill>
              <a:latin typeface="Myriad Pro" panose="020B0503030403020204" pitchFamily="34" charset="0"/>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Hoja1!$A$2:$A$12</cx:f>
        <cx:lvl ptCount="11">
          <cx:pt idx="0">La Prensa</cx:pt>
          <cx:pt idx="1">El Heraldo</cx:pt>
          <cx:pt idx="2">La Tribuna</cx:pt>
          <cx:pt idx="3">Notibomba</cx:pt>
          <cx:pt idx="4">Diez</cx:pt>
          <cx:pt idx="5">Tiempo</cx:pt>
          <cx:pt idx="6">El Diario</cx:pt>
          <cx:pt idx="7">Diariomas</cx:pt>
          <cx:pt idx="8">El Pais</cx:pt>
          <cx:pt idx="9">El Libertador</cx:pt>
          <cx:pt idx="10">Red Informativa</cx:pt>
        </cx:lvl>
      </cx:strDim>
      <cx:numDim type="val">
        <cx:f>Hoja1!$B$2:$B$12</cx:f>
        <cx:lvl ptCount="11" formatCode="_-* #,##0.0_-;\-* #,##0.0_-;_-* &quot;-&quot;??_-;_-@_-">
          <cx:pt idx="0">19.280000000000001</cx:pt>
          <cx:pt idx="1">15.369999999999999</cx:pt>
          <cx:pt idx="2">15.25</cx:pt>
          <cx:pt idx="3">15.25</cx:pt>
          <cx:pt idx="4">8.0999999999999996</cx:pt>
          <cx:pt idx="5">4.3399999999999999</cx:pt>
          <cx:pt idx="6">2.52</cx:pt>
          <cx:pt idx="7">2.3700000000000001</cx:pt>
          <cx:pt idx="8">1.6499999999999999</cx:pt>
          <cx:pt idx="9">1.3400000000000001</cx:pt>
          <cx:pt idx="10">0.58999999999999997</cx:pt>
        </cx:lvl>
      </cx:numDim>
    </cx:data>
  </cx:chartData>
  <cx:chart>
    <cx:plotArea>
      <cx:plotAreaRegion>
        <cx:series layoutId="funnel" uniqueId="{DEB3F4A6-87F4-5F4A-8AE8-8628481867D1}">
          <cx:tx>
            <cx:txData>
              <cx:f>Hoja1!$B$1</cx:f>
              <cx:v>Cionsumo</cx:v>
            </cx:txData>
          </cx:tx>
          <cx:spPr>
            <a:solidFill>
              <a:srgbClr val="C00000"/>
            </a:solidFill>
          </cx:spPr>
          <cx:dataLabels pos="ctr">
            <cx:txPr>
              <a:bodyPr vertOverflow="overflow" horzOverflow="overflow" wrap="square" lIns="0" tIns="0" rIns="0" bIns="0"/>
              <a:lstStyle/>
              <a:p>
                <a:pPr algn="ctr" rtl="0">
                  <a:defRPr sz="1197" b="0" i="0">
                    <a:solidFill>
                      <a:srgbClr val="595959"/>
                    </a:solidFill>
                    <a:latin typeface="Myriad Pro" panose="020B0503030403020204" pitchFamily="34" charset="0"/>
                    <a:ea typeface="Myriad Pro" panose="020B0503030403020204" pitchFamily="34" charset="0"/>
                    <a:cs typeface="Myriad Pro" panose="020B0503030403020204" pitchFamily="34" charset="0"/>
                  </a:defRPr>
                </a:pPr>
                <a:endParaRPr lang="es-HN">
                  <a:latin typeface="Myriad Pro" panose="020B0503030403020204" pitchFamily="34" charset="0"/>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b="0" i="0">
                <a:latin typeface="Myriad Pro" panose="020B0503030403020204" pitchFamily="34" charset="0"/>
                <a:ea typeface="Myriad Pro" panose="020B0503030403020204" pitchFamily="34" charset="0"/>
                <a:cs typeface="Myriad Pro" panose="020B0503030403020204" pitchFamily="34" charset="0"/>
              </a:defRPr>
            </a:pPr>
            <a:endParaRPr lang="es-ES" sz="1197" b="0" i="0" u="none" strike="noStrike" baseline="0">
              <a:solidFill>
                <a:srgbClr val="000000">
                  <a:lumMod val="65000"/>
                  <a:lumOff val="35000"/>
                </a:srgbClr>
              </a:solidFill>
              <a:latin typeface="Myriad Pro" panose="020B0503030403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3-04T17:53:22.407" idx="1">
    <p:pos x="-266" y="60"/>
    <p:text/>
    <p:extLst>
      <p:ext uri="{C676402C-5697-4E1C-873F-D02D1690AC5C}">
        <p15:threadingInfo xmlns:p15="http://schemas.microsoft.com/office/powerpoint/2012/main" timeZoneBias="360"/>
      </p:ext>
    </p:extLst>
  </p:cm>
</p:cmLst>
</file>

<file path=ppt/drawings/drawing1.xml><?xml version="1.0" encoding="utf-8"?>
<c:userShapes xmlns:c="http://schemas.openxmlformats.org/drawingml/2006/chart">
  <cdr:relSizeAnchor xmlns:cdr="http://schemas.openxmlformats.org/drawingml/2006/chartDrawing">
    <cdr:from>
      <cdr:x>0.0233</cdr:x>
      <cdr:y>0.32039</cdr:y>
    </cdr:from>
    <cdr:to>
      <cdr:x>0.26038</cdr:x>
      <cdr:y>0.40873</cdr:y>
    </cdr:to>
    <cdr:sp macro="" textlink="">
      <cdr:nvSpPr>
        <cdr:cNvPr id="2" name="Rectángulo 1">
          <a:extLst xmlns:a="http://schemas.openxmlformats.org/drawingml/2006/main">
            <a:ext uri="{FF2B5EF4-FFF2-40B4-BE49-F238E27FC236}">
              <a16:creationId xmlns:a16="http://schemas.microsoft.com/office/drawing/2014/main" id="{F312D1EC-0259-BD40-843B-C167867DEFA1}"/>
            </a:ext>
          </a:extLst>
        </cdr:cNvPr>
        <cdr:cNvSpPr/>
      </cdr:nvSpPr>
      <cdr:spPr>
        <a:xfrm xmlns:a="http://schemas.openxmlformats.org/drawingml/2006/main">
          <a:off x="168194" y="1705930"/>
          <a:ext cx="1711234" cy="47037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HN"/>
        </a:p>
      </cdr:txBody>
    </cdr:sp>
  </cdr:relSizeAnchor>
</c:userShapes>
</file>

<file path=ppt/drawings/drawing2.xml><?xml version="1.0" encoding="utf-8"?>
<c:userShapes xmlns:c="http://schemas.openxmlformats.org/drawingml/2006/chart">
  <cdr:relSizeAnchor xmlns:cdr="http://schemas.openxmlformats.org/drawingml/2006/chartDrawing">
    <cdr:from>
      <cdr:x>0.09782</cdr:x>
      <cdr:y>0.13137</cdr:y>
    </cdr:from>
    <cdr:to>
      <cdr:x>0.92552</cdr:x>
      <cdr:y>0.13137</cdr:y>
    </cdr:to>
    <cdr:cxnSp macro="">
      <cdr:nvCxnSpPr>
        <cdr:cNvPr id="3" name="Conector recto 2">
          <a:extLst xmlns:a="http://schemas.openxmlformats.org/drawingml/2006/main">
            <a:ext uri="{FF2B5EF4-FFF2-40B4-BE49-F238E27FC236}">
              <a16:creationId xmlns:a16="http://schemas.microsoft.com/office/drawing/2014/main" id="{8F29CC1C-D5AF-2449-8C7A-E1CCF6CB116A}"/>
            </a:ext>
          </a:extLst>
        </cdr:cNvPr>
        <cdr:cNvCxnSpPr/>
      </cdr:nvCxnSpPr>
      <cdr:spPr>
        <a:xfrm xmlns:a="http://schemas.openxmlformats.org/drawingml/2006/main" flipH="1">
          <a:off x="635566" y="396430"/>
          <a:ext cx="5377815" cy="0"/>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0.09782</cdr:x>
      <cdr:y>0.21378</cdr:y>
    </cdr:from>
    <cdr:to>
      <cdr:x>0.92552</cdr:x>
      <cdr:y>0.21378</cdr:y>
    </cdr:to>
    <cdr:cxnSp macro="">
      <cdr:nvCxnSpPr>
        <cdr:cNvPr id="3" name="Conector recto 2">
          <a:extLst xmlns:a="http://schemas.openxmlformats.org/drawingml/2006/main">
            <a:ext uri="{FF2B5EF4-FFF2-40B4-BE49-F238E27FC236}">
              <a16:creationId xmlns:a16="http://schemas.microsoft.com/office/drawing/2014/main" id="{8F29CC1C-D5AF-2449-8C7A-E1CCF6CB116A}"/>
            </a:ext>
          </a:extLst>
        </cdr:cNvPr>
        <cdr:cNvCxnSpPr/>
      </cdr:nvCxnSpPr>
      <cdr:spPr>
        <a:xfrm xmlns:a="http://schemas.openxmlformats.org/drawingml/2006/main" flipH="1">
          <a:off x="632000" y="645096"/>
          <a:ext cx="5347646" cy="0"/>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0A669-B423-AA48-9B06-39226A56BF76}" type="datetimeFigureOut">
              <a:rPr lang="es-HN" smtClean="0"/>
              <a:t>9/11/25</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50AF2-2784-E849-8C88-8E7071805467}" type="slidenum">
              <a:rPr lang="es-HN" smtClean="0"/>
              <a:t>‹Nº›</a:t>
            </a:fld>
            <a:endParaRPr lang="es-HN"/>
          </a:p>
        </p:txBody>
      </p:sp>
    </p:spTree>
    <p:extLst>
      <p:ext uri="{BB962C8B-B14F-4D97-AF65-F5344CB8AC3E}">
        <p14:creationId xmlns:p14="http://schemas.microsoft.com/office/powerpoint/2010/main" val="226998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a:t>
            </a:fld>
            <a:endParaRPr lang="es-HN"/>
          </a:p>
        </p:txBody>
      </p:sp>
    </p:spTree>
    <p:extLst>
      <p:ext uri="{BB962C8B-B14F-4D97-AF65-F5344CB8AC3E}">
        <p14:creationId xmlns:p14="http://schemas.microsoft.com/office/powerpoint/2010/main" val="377449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10</a:t>
            </a:fld>
            <a:endParaRPr lang="es-HN"/>
          </a:p>
        </p:txBody>
      </p:sp>
    </p:spTree>
    <p:extLst>
      <p:ext uri="{BB962C8B-B14F-4D97-AF65-F5344CB8AC3E}">
        <p14:creationId xmlns:p14="http://schemas.microsoft.com/office/powerpoint/2010/main" val="100645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11</a:t>
            </a:fld>
            <a:endParaRPr lang="es-HN"/>
          </a:p>
        </p:txBody>
      </p:sp>
    </p:spTree>
    <p:extLst>
      <p:ext uri="{BB962C8B-B14F-4D97-AF65-F5344CB8AC3E}">
        <p14:creationId xmlns:p14="http://schemas.microsoft.com/office/powerpoint/2010/main" val="4276890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12</a:t>
            </a:fld>
            <a:endParaRPr lang="es-HN"/>
          </a:p>
        </p:txBody>
      </p:sp>
    </p:spTree>
    <p:extLst>
      <p:ext uri="{BB962C8B-B14F-4D97-AF65-F5344CB8AC3E}">
        <p14:creationId xmlns:p14="http://schemas.microsoft.com/office/powerpoint/2010/main" val="49239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13</a:t>
            </a:fld>
            <a:endParaRPr lang="es-HN"/>
          </a:p>
        </p:txBody>
      </p:sp>
    </p:spTree>
    <p:extLst>
      <p:ext uri="{BB962C8B-B14F-4D97-AF65-F5344CB8AC3E}">
        <p14:creationId xmlns:p14="http://schemas.microsoft.com/office/powerpoint/2010/main" val="264220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14</a:t>
            </a:fld>
            <a:endParaRPr lang="es-HN"/>
          </a:p>
        </p:txBody>
      </p:sp>
    </p:spTree>
    <p:extLst>
      <p:ext uri="{BB962C8B-B14F-4D97-AF65-F5344CB8AC3E}">
        <p14:creationId xmlns:p14="http://schemas.microsoft.com/office/powerpoint/2010/main" val="103553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17</a:t>
            </a:fld>
            <a:endParaRPr lang="es-HN"/>
          </a:p>
        </p:txBody>
      </p:sp>
    </p:spTree>
    <p:extLst>
      <p:ext uri="{BB962C8B-B14F-4D97-AF65-F5344CB8AC3E}">
        <p14:creationId xmlns:p14="http://schemas.microsoft.com/office/powerpoint/2010/main" val="167061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18</a:t>
            </a:fld>
            <a:endParaRPr lang="es-HN"/>
          </a:p>
        </p:txBody>
      </p:sp>
    </p:spTree>
    <p:extLst>
      <p:ext uri="{BB962C8B-B14F-4D97-AF65-F5344CB8AC3E}">
        <p14:creationId xmlns:p14="http://schemas.microsoft.com/office/powerpoint/2010/main" val="5336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2</a:t>
            </a:fld>
            <a:endParaRPr lang="es-HN"/>
          </a:p>
        </p:txBody>
      </p:sp>
    </p:spTree>
    <p:extLst>
      <p:ext uri="{BB962C8B-B14F-4D97-AF65-F5344CB8AC3E}">
        <p14:creationId xmlns:p14="http://schemas.microsoft.com/office/powerpoint/2010/main" val="180869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3</a:t>
            </a:fld>
            <a:endParaRPr lang="es-HN"/>
          </a:p>
        </p:txBody>
      </p:sp>
    </p:spTree>
    <p:extLst>
      <p:ext uri="{BB962C8B-B14F-4D97-AF65-F5344CB8AC3E}">
        <p14:creationId xmlns:p14="http://schemas.microsoft.com/office/powerpoint/2010/main" val="35659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4</a:t>
            </a:fld>
            <a:endParaRPr lang="es-HN"/>
          </a:p>
        </p:txBody>
      </p:sp>
    </p:spTree>
    <p:extLst>
      <p:ext uri="{BB962C8B-B14F-4D97-AF65-F5344CB8AC3E}">
        <p14:creationId xmlns:p14="http://schemas.microsoft.com/office/powerpoint/2010/main" val="36548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5</a:t>
            </a:fld>
            <a:endParaRPr lang="es-HN"/>
          </a:p>
        </p:txBody>
      </p:sp>
    </p:spTree>
    <p:extLst>
      <p:ext uri="{BB962C8B-B14F-4D97-AF65-F5344CB8AC3E}">
        <p14:creationId xmlns:p14="http://schemas.microsoft.com/office/powerpoint/2010/main" val="161038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6</a:t>
            </a:fld>
            <a:endParaRPr lang="es-HN"/>
          </a:p>
        </p:txBody>
      </p:sp>
    </p:spTree>
    <p:extLst>
      <p:ext uri="{BB962C8B-B14F-4D97-AF65-F5344CB8AC3E}">
        <p14:creationId xmlns:p14="http://schemas.microsoft.com/office/powerpoint/2010/main" val="61173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7</a:t>
            </a:fld>
            <a:endParaRPr lang="es-HN"/>
          </a:p>
        </p:txBody>
      </p:sp>
    </p:spTree>
    <p:extLst>
      <p:ext uri="{BB962C8B-B14F-4D97-AF65-F5344CB8AC3E}">
        <p14:creationId xmlns:p14="http://schemas.microsoft.com/office/powerpoint/2010/main" val="257816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8</a:t>
            </a:fld>
            <a:endParaRPr lang="es-HN"/>
          </a:p>
        </p:txBody>
      </p:sp>
    </p:spTree>
    <p:extLst>
      <p:ext uri="{BB962C8B-B14F-4D97-AF65-F5344CB8AC3E}">
        <p14:creationId xmlns:p14="http://schemas.microsoft.com/office/powerpoint/2010/main" val="310043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9</a:t>
            </a:fld>
            <a:endParaRPr lang="es-HN"/>
          </a:p>
        </p:txBody>
      </p:sp>
    </p:spTree>
    <p:extLst>
      <p:ext uri="{BB962C8B-B14F-4D97-AF65-F5344CB8AC3E}">
        <p14:creationId xmlns:p14="http://schemas.microsoft.com/office/powerpoint/2010/main" val="327023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690F4645-E8EC-0D4F-8D82-7915EC98FCCA}" type="datetimeFigureOut">
              <a:rPr lang="es-HN" smtClean="0"/>
              <a:t>9/11/25</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13401459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9/11/25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69679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9/11/25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39964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0F4645-E8EC-0D4F-8D82-7915EC98FCCA}" type="datetimeFigureOut">
              <a:rPr lang="es-HN" smtClean="0"/>
              <a:t>9/11/25</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96661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690F4645-E8EC-0D4F-8D82-7915EC98FCCA}" type="datetimeFigureOut">
              <a:rPr lang="es-HN" smtClean="0"/>
              <a:t>9/11/25</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1695681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690F4645-E8EC-0D4F-8D82-7915EC98FCCA}" type="datetimeFigureOut">
              <a:rPr lang="es-HN" smtClean="0"/>
              <a:t>9/11/25</a:t>
            </a:fld>
            <a:endParaRPr lang="es-HN"/>
          </a:p>
        </p:txBody>
      </p:sp>
      <p:sp>
        <p:nvSpPr>
          <p:cNvPr id="9" name="Footer Placeholder 8"/>
          <p:cNvSpPr>
            <a:spLocks noGrp="1"/>
          </p:cNvSpPr>
          <p:nvPr>
            <p:ph type="ftr" sz="quarter" idx="11"/>
          </p:nvPr>
        </p:nvSpPr>
        <p:spPr/>
        <p:txBody>
          <a:bodyPr/>
          <a:lstStyle/>
          <a:p>
            <a:endParaRPr lang="es-HN"/>
          </a:p>
        </p:txBody>
      </p:sp>
      <p:sp>
        <p:nvSpPr>
          <p:cNvPr id="10" name="Slide Number Placeholder 9"/>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80796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690F4645-E8EC-0D4F-8D82-7915EC98FCCA}" type="datetimeFigureOut">
              <a:rPr lang="es-HN" smtClean="0"/>
              <a:t>9/11/25</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810D18EE-62AB-B246-BAC2-9602861EAE82}" type="slidenum">
              <a:rPr lang="es-HN" smtClean="0"/>
              <a:t>‹Nº›</a:t>
            </a:fld>
            <a:endParaRPr lang="es-HN"/>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37569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0F4645-E8EC-0D4F-8D82-7915EC98FCCA}" type="datetimeFigureOut">
              <a:rPr lang="es-HN" smtClean="0"/>
              <a:t>9/11/25</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97553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4645-E8EC-0D4F-8D82-7915EC98FCCA}" type="datetimeFigureOut">
              <a:rPr lang="es-HN" smtClean="0"/>
              <a:t>9/11/25</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1532196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690F4645-E8EC-0D4F-8D82-7915EC98FCCA}" type="datetimeFigureOut">
              <a:rPr lang="es-HN" smtClean="0"/>
              <a:t>9/11/25</a:t>
            </a:fld>
            <a:endParaRPr lang="es-H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HN"/>
          </a:p>
        </p:txBody>
      </p:sp>
      <p:sp>
        <p:nvSpPr>
          <p:cNvPr id="11" name="Slide Number Placeholder 10"/>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94973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90F4645-E8EC-0D4F-8D82-7915EC98FCCA}" type="datetimeFigureOut">
              <a:rPr lang="es-HN" smtClean="0"/>
              <a:t>9/11/25</a:t>
            </a:fld>
            <a:endParaRPr lang="es-H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43717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90F4645-E8EC-0D4F-8D82-7915EC98FCCA}" type="datetimeFigureOut">
              <a:rPr lang="es-HN" smtClean="0"/>
              <a:t>9/11/25</a:t>
            </a:fld>
            <a:endParaRPr lang="es-H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H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10D18EE-62AB-B246-BAC2-9602861EAE82}" type="slidenum">
              <a:rPr lang="es-HN" smtClean="0"/>
              <a:t>‹Nº›</a:t>
            </a:fld>
            <a:endParaRPr lang="es-HN"/>
          </a:p>
        </p:txBody>
      </p:sp>
    </p:spTree>
    <p:extLst>
      <p:ext uri="{BB962C8B-B14F-4D97-AF65-F5344CB8AC3E}">
        <p14:creationId xmlns:p14="http://schemas.microsoft.com/office/powerpoint/2010/main" val="265314005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hart" Target="../charts/chart12.xml"/><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61.png"/><Relationship Id="rId10" Type="http://schemas.microsoft.com/office/2007/relationships/hdphoto" Target="../media/hdphoto12.wdp"/><Relationship Id="rId4" Type="http://schemas.openxmlformats.org/officeDocument/2006/relationships/image" Target="../media/image60.pn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6.png"/><Relationship Id="rId5" Type="http://schemas.microsoft.com/office/2014/relationships/chartEx" Target="../charts/chartEx2.xml"/><Relationship Id="rId4" Type="http://schemas.microsoft.com/office/2007/relationships/hdphoto" Target="../media/hdphoto13.wdp"/></Relationships>
</file>

<file path=ppt/slides/_rels/slide12.xml.rels><?xml version="1.0" encoding="UTF-8" standalone="yes"?>
<Relationships xmlns="http://schemas.openxmlformats.org/package/2006/relationships"><Relationship Id="rId8" Type="http://schemas.microsoft.com/office/2007/relationships/hdphoto" Target="../media/hdphoto16.wdp"/><Relationship Id="rId13" Type="http://schemas.microsoft.com/office/2007/relationships/hdphoto" Target="../media/hdphoto18.wdp"/><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9.tiff"/><Relationship Id="rId11" Type="http://schemas.microsoft.com/office/2007/relationships/hdphoto" Target="../media/hdphoto17.wdp"/><Relationship Id="rId5" Type="http://schemas.openxmlformats.org/officeDocument/2006/relationships/image" Target="../media/image68.tiff"/><Relationship Id="rId15" Type="http://schemas.microsoft.com/office/2007/relationships/hdphoto" Target="../media/hdphoto2.wdp"/><Relationship Id="rId10" Type="http://schemas.openxmlformats.org/officeDocument/2006/relationships/image" Target="../media/image72.png"/><Relationship Id="rId4" Type="http://schemas.microsoft.com/office/2007/relationships/hdphoto" Target="../media/hdphoto15.wdp"/><Relationship Id="rId9" Type="http://schemas.openxmlformats.org/officeDocument/2006/relationships/image" Target="../media/image71.tiff"/><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12" Type="http://schemas.microsoft.com/office/2007/relationships/hdphoto" Target="../media/hdphoto21.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png"/><Relationship Id="rId5" Type="http://schemas.openxmlformats.org/officeDocument/2006/relationships/image" Target="../media/image75.png"/><Relationship Id="rId10" Type="http://schemas.openxmlformats.org/officeDocument/2006/relationships/image" Target="../media/image11.emf"/><Relationship Id="rId4" Type="http://schemas.microsoft.com/office/2007/relationships/hdphoto" Target="../media/hdphoto19.wdp"/><Relationship Id="rId9" Type="http://schemas.microsoft.com/office/2007/relationships/hdphoto" Target="../media/hdphoto20.wdp"/></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1.emf"/><Relationship Id="rId5" Type="http://schemas.microsoft.com/office/2007/relationships/hdphoto" Target="../media/hdphoto22.wdp"/><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1.emf"/><Relationship Id="rId11" Type="http://schemas.microsoft.com/office/2007/relationships/hdphoto" Target="../media/hdphoto24.wdp"/><Relationship Id="rId5" Type="http://schemas.openxmlformats.org/officeDocument/2006/relationships/image" Target="../media/image85.png"/><Relationship Id="rId10" Type="http://schemas.openxmlformats.org/officeDocument/2006/relationships/image" Target="../media/image17.png"/><Relationship Id="rId4" Type="http://schemas.openxmlformats.org/officeDocument/2006/relationships/image" Target="../media/image84.png"/><Relationship Id="rId9" Type="http://schemas.openxmlformats.org/officeDocument/2006/relationships/image" Target="../media/image87.pn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11.emf"/><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11" Type="http://schemas.microsoft.com/office/2007/relationships/hdphoto" Target="../media/hdphoto2.wdp"/><Relationship Id="rId5" Type="http://schemas.openxmlformats.org/officeDocument/2006/relationships/image" Target="../media/image91.png"/><Relationship Id="rId10" Type="http://schemas.openxmlformats.org/officeDocument/2006/relationships/image" Target="../media/image17.png"/><Relationship Id="rId4" Type="http://schemas.openxmlformats.org/officeDocument/2006/relationships/image" Target="../media/image90.png"/><Relationship Id="rId9" Type="http://schemas.microsoft.com/office/2007/relationships/hdphoto" Target="../media/hdphoto25.wdp"/></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13" Type="http://schemas.microsoft.com/office/2007/relationships/hdphoto" Target="../media/hdphoto29.wdp"/><Relationship Id="rId3" Type="http://schemas.openxmlformats.org/officeDocument/2006/relationships/image" Target="../media/image11.emf"/><Relationship Id="rId7" Type="http://schemas.openxmlformats.org/officeDocument/2006/relationships/image" Target="../media/image96.png"/><Relationship Id="rId12" Type="http://schemas.microsoft.com/office/2007/relationships/hdphoto" Target="../media/hdphoto28.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9.png"/><Relationship Id="rId5" Type="http://schemas.microsoft.com/office/2007/relationships/hdphoto" Target="../media/hdphoto26.wdp"/><Relationship Id="rId10" Type="http://schemas.openxmlformats.org/officeDocument/2006/relationships/image" Target="../media/image98.png"/><Relationship Id="rId4" Type="http://schemas.openxmlformats.org/officeDocument/2006/relationships/image" Target="../media/image94.png"/><Relationship Id="rId9" Type="http://schemas.microsoft.com/office/2007/relationships/hdphoto" Target="../media/hdphoto27.wdp"/></Relationships>
</file>

<file path=ppt/slides/_rels/slide1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14.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emf"/><Relationship Id="rId9" Type="http://schemas.openxmlformats.org/officeDocument/2006/relationships/image" Target="../media/image16.png"/><Relationship Id="rId1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png"/><Relationship Id="rId3" Type="http://schemas.openxmlformats.org/officeDocument/2006/relationships/image" Target="../media/image11.emf"/><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chart" Target="../charts/chart3.xml"/><Relationship Id="rId10" Type="http://schemas.openxmlformats.org/officeDocument/2006/relationships/image" Target="../media/image23.png"/><Relationship Id="rId4" Type="http://schemas.openxmlformats.org/officeDocument/2006/relationships/image" Target="../media/image18.png"/><Relationship Id="rId9" Type="http://schemas.microsoft.com/office/2007/relationships/hdphoto" Target="../media/hdphoto3.wdp"/><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7.png"/><Relationship Id="rId3" Type="http://schemas.openxmlformats.org/officeDocument/2006/relationships/chart" Target="../charts/chart4.xml"/><Relationship Id="rId7" Type="http://schemas.openxmlformats.org/officeDocument/2006/relationships/image" Target="../media/image19.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26.png"/><Relationship Id="rId10" Type="http://schemas.openxmlformats.org/officeDocument/2006/relationships/image" Target="../media/image11.emf"/><Relationship Id="rId4" Type="http://schemas.openxmlformats.org/officeDocument/2006/relationships/chart" Target="../charts/chart5.xml"/><Relationship Id="rId9" Type="http://schemas.openxmlformats.org/officeDocument/2006/relationships/image" Target="../media/image21.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png"/><Relationship Id="rId3" Type="http://schemas.openxmlformats.org/officeDocument/2006/relationships/chart" Target="../charts/chart6.xml"/><Relationship Id="rId7" Type="http://schemas.openxmlformats.org/officeDocument/2006/relationships/image" Target="../media/image29.jpeg"/><Relationship Id="rId12" Type="http://schemas.openxmlformats.org/officeDocument/2006/relationships/image" Target="../media/image18.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20"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28.jpeg"/><Relationship Id="rId11" Type="http://schemas.microsoft.com/office/2007/relationships/hdphoto" Target="../media/hdphoto6.wdp"/><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22.png"/><Relationship Id="rId19" Type="http://schemas.openxmlformats.org/officeDocument/2006/relationships/image" Target="../media/image17.png"/><Relationship Id="rId4" Type="http://schemas.openxmlformats.org/officeDocument/2006/relationships/chart" Target="../charts/chart7.xml"/><Relationship Id="rId9" Type="http://schemas.openxmlformats.org/officeDocument/2006/relationships/image" Target="../media/image11.emf"/><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3.png"/><Relationship Id="rId26" Type="http://schemas.openxmlformats.org/officeDocument/2006/relationships/image" Target="../media/image17.png"/><Relationship Id="rId3" Type="http://schemas.openxmlformats.org/officeDocument/2006/relationships/chart" Target="../charts/chart8.xml"/><Relationship Id="rId21" Type="http://schemas.microsoft.com/office/2007/relationships/hdphoto" Target="../media/hdphoto7.wdp"/><Relationship Id="rId7" Type="http://schemas.openxmlformats.org/officeDocument/2006/relationships/image" Target="../media/image34.png"/><Relationship Id="rId12" Type="http://schemas.microsoft.com/office/2014/relationships/chartEx" Target="../charts/chartEx1.xml"/><Relationship Id="rId17" Type="http://schemas.openxmlformats.org/officeDocument/2006/relationships/image" Target="../media/image42.png"/><Relationship Id="rId25"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47.png"/><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46.tiff"/><Relationship Id="rId10" Type="http://schemas.openxmlformats.org/officeDocument/2006/relationships/image" Target="../media/image37.png"/><Relationship Id="rId19" Type="http://schemas.openxmlformats.org/officeDocument/2006/relationships/image" Target="../media/image11.emf"/><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chart" Target="../charts/chart9.xml"/><Relationship Id="rId22" Type="http://schemas.openxmlformats.org/officeDocument/2006/relationships/image" Target="../media/image45.png"/><Relationship Id="rId27"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chart" Target="../charts/chart10.xml"/><Relationship Id="rId21" Type="http://schemas.microsoft.com/office/2007/relationships/hdphoto" Target="../media/hdphoto11.wdp"/><Relationship Id="rId7" Type="http://schemas.microsoft.com/office/2007/relationships/hdphoto" Target="../media/hdphoto8.wdp"/><Relationship Id="rId12" Type="http://schemas.openxmlformats.org/officeDocument/2006/relationships/image" Target="../media/image54.png"/><Relationship Id="rId17" Type="http://schemas.openxmlformats.org/officeDocument/2006/relationships/image" Target="../media/image58.png"/><Relationship Id="rId2" Type="http://schemas.openxmlformats.org/officeDocument/2006/relationships/notesSlide" Target="../notesSlides/notesSlide9.xml"/><Relationship Id="rId16" Type="http://schemas.microsoft.com/office/2007/relationships/hdphoto" Target="../media/hdphoto9.wdp"/><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11.emf"/><Relationship Id="rId15" Type="http://schemas.openxmlformats.org/officeDocument/2006/relationships/image" Target="../media/image57.png"/><Relationship Id="rId10" Type="http://schemas.openxmlformats.org/officeDocument/2006/relationships/image" Target="../media/image52.jpeg"/><Relationship Id="rId19" Type="http://schemas.microsoft.com/office/2007/relationships/hdphoto" Target="../media/hdphoto10.wdp"/><Relationship Id="rId4" Type="http://schemas.openxmlformats.org/officeDocument/2006/relationships/chart" Target="../charts/chart11.xml"/><Relationship Id="rId9" Type="http://schemas.openxmlformats.org/officeDocument/2006/relationships/image" Target="../media/image51.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0BA1FCA-B4E6-794E-8A33-D8C8AB673316}"/>
              </a:ext>
            </a:extLst>
          </p:cNvPr>
          <p:cNvSpPr txBox="1"/>
          <p:nvPr/>
        </p:nvSpPr>
        <p:spPr>
          <a:xfrm>
            <a:off x="165349" y="556778"/>
            <a:ext cx="6961187" cy="1631216"/>
          </a:xfrm>
          <a:prstGeom prst="rect">
            <a:avLst/>
          </a:prstGeom>
          <a:noFill/>
        </p:spPr>
        <p:txBody>
          <a:bodyPr wrap="square" rtlCol="0">
            <a:spAutoFit/>
          </a:bodyPr>
          <a:lstStyle/>
          <a:p>
            <a:r>
              <a:rPr lang="es-HN" sz="5000" dirty="0">
                <a:solidFill>
                  <a:srgbClr val="C00000"/>
                </a:solidFill>
                <a:latin typeface="Myriad Pro" panose="020B0503030403020204" pitchFamily="34" charset="0"/>
              </a:rPr>
              <a:t>Panorama general </a:t>
            </a:r>
          </a:p>
          <a:p>
            <a:r>
              <a:rPr lang="es-HN" sz="5000" dirty="0">
                <a:solidFill>
                  <a:srgbClr val="C00000"/>
                </a:solidFill>
                <a:latin typeface="Myriad Pro" panose="020B0503030403020204" pitchFamily="34" charset="0"/>
              </a:rPr>
              <a:t>de medios </a:t>
            </a:r>
            <a:r>
              <a:rPr lang="es-HN" sz="4500" b="1" dirty="0">
                <a:solidFill>
                  <a:srgbClr val="C00000"/>
                </a:solidFill>
                <a:latin typeface="Myriad Pro" panose="020B0503030403020204" pitchFamily="34" charset="0"/>
              </a:rPr>
              <a:t>2025</a:t>
            </a:r>
          </a:p>
        </p:txBody>
      </p:sp>
      <p:pic>
        <p:nvPicPr>
          <p:cNvPr id="4" name="LOGO MASS.png" descr="LOGO MASS.png">
            <a:extLst>
              <a:ext uri="{FF2B5EF4-FFF2-40B4-BE49-F238E27FC236}">
                <a16:creationId xmlns:a16="http://schemas.microsoft.com/office/drawing/2014/main" id="{780F78F5-7C4C-7947-8E8C-CD025FD22906}"/>
              </a:ext>
            </a:extLst>
          </p:cNvPr>
          <p:cNvPicPr>
            <a:picLocks noChangeAspect="1"/>
          </p:cNvPicPr>
          <p:nvPr/>
        </p:nvPicPr>
        <p:blipFill>
          <a:blip r:embed="rId4"/>
          <a:stretch>
            <a:fillRect/>
          </a:stretch>
        </p:blipFill>
        <p:spPr>
          <a:xfrm>
            <a:off x="10773535" y="6245277"/>
            <a:ext cx="1229801" cy="388973"/>
          </a:xfrm>
          <a:prstGeom prst="rect">
            <a:avLst/>
          </a:prstGeom>
          <a:ln w="12700">
            <a:miter lim="400000"/>
          </a:ln>
        </p:spPr>
      </p:pic>
    </p:spTree>
    <p:extLst>
      <p:ext uri="{BB962C8B-B14F-4D97-AF65-F5344CB8AC3E}">
        <p14:creationId xmlns:p14="http://schemas.microsoft.com/office/powerpoint/2010/main" val="221360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2659702" cy="477054"/>
          </a:xfrm>
          <a:prstGeom prst="rect">
            <a:avLst/>
          </a:prstGeom>
          <a:noFill/>
        </p:spPr>
        <p:txBody>
          <a:bodyPr wrap="none" rtlCol="0">
            <a:spAutoFit/>
          </a:bodyPr>
          <a:lstStyle/>
          <a:p>
            <a:r>
              <a:rPr lang="es-HN" sz="2500" b="1" dirty="0">
                <a:latin typeface="Myriad Pro" panose="020B0503030403020204" pitchFamily="34" charset="0"/>
              </a:rPr>
              <a:t>Audiencia Prensa</a:t>
            </a:r>
          </a:p>
        </p:txBody>
      </p:sp>
      <p:graphicFrame>
        <p:nvGraphicFramePr>
          <p:cNvPr id="25" name="Gráfico 24">
            <a:extLst>
              <a:ext uri="{FF2B5EF4-FFF2-40B4-BE49-F238E27FC236}">
                <a16:creationId xmlns:a16="http://schemas.microsoft.com/office/drawing/2014/main" id="{888EBC00-3500-8342-9A5E-E7757B4D751A}"/>
              </a:ext>
            </a:extLst>
          </p:cNvPr>
          <p:cNvGraphicFramePr/>
          <p:nvPr>
            <p:extLst>
              <p:ext uri="{D42A27DB-BD31-4B8C-83A1-F6EECF244321}">
                <p14:modId xmlns:p14="http://schemas.microsoft.com/office/powerpoint/2010/main" val="1230764808"/>
              </p:ext>
            </p:extLst>
          </p:nvPr>
        </p:nvGraphicFramePr>
        <p:xfrm>
          <a:off x="4330728" y="1081185"/>
          <a:ext cx="3726013" cy="3090799"/>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 descr="Mapa y gráficos: así van creciendo los casos de coronavirus en Honduras -  Diario El Heraldo">
            <a:extLst>
              <a:ext uri="{FF2B5EF4-FFF2-40B4-BE49-F238E27FC236}">
                <a16:creationId xmlns:a16="http://schemas.microsoft.com/office/drawing/2014/main" id="{82C37E4A-029A-414A-8A46-45A55A1D8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100" y="1638791"/>
            <a:ext cx="868491" cy="1492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F7BD3021-F3F3-7243-99AF-371E28410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859" y="2702832"/>
            <a:ext cx="829474" cy="15293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4">
            <a:extLst>
              <a:ext uri="{FF2B5EF4-FFF2-40B4-BE49-F238E27FC236}">
                <a16:creationId xmlns:a16="http://schemas.microsoft.com/office/drawing/2014/main" id="{56FBDC2C-4300-4D47-860E-8B7A9B08C515}"/>
              </a:ext>
            </a:extLst>
          </p:cNvPr>
          <p:cNvSpPr txBox="1">
            <a:spLocks noChangeArrowheads="1"/>
          </p:cNvSpPr>
          <p:nvPr/>
        </p:nvSpPr>
        <p:spPr bwMode="auto">
          <a:xfrm>
            <a:off x="4433962" y="738058"/>
            <a:ext cx="383938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b="1" dirty="0">
                <a:latin typeface="Myriad Pro" panose="020B0503030403020204" pitchFamily="34" charset="0"/>
              </a:rPr>
              <a:t>Tegucigalpa</a:t>
            </a:r>
          </a:p>
        </p:txBody>
      </p:sp>
      <p:graphicFrame>
        <p:nvGraphicFramePr>
          <p:cNvPr id="34" name="Chart 17">
            <a:extLst>
              <a:ext uri="{FF2B5EF4-FFF2-40B4-BE49-F238E27FC236}">
                <a16:creationId xmlns:a16="http://schemas.microsoft.com/office/drawing/2014/main" id="{DEDBC31C-3EE4-B44E-B728-31DC9F924571}"/>
              </a:ext>
            </a:extLst>
          </p:cNvPr>
          <p:cNvGraphicFramePr/>
          <p:nvPr>
            <p:extLst>
              <p:ext uri="{D42A27DB-BD31-4B8C-83A1-F6EECF244321}">
                <p14:modId xmlns:p14="http://schemas.microsoft.com/office/powerpoint/2010/main" val="3290413220"/>
              </p:ext>
            </p:extLst>
          </p:nvPr>
        </p:nvGraphicFramePr>
        <p:xfrm>
          <a:off x="8085540" y="1216876"/>
          <a:ext cx="3997503" cy="2962762"/>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Conector recto 2">
            <a:extLst>
              <a:ext uri="{FF2B5EF4-FFF2-40B4-BE49-F238E27FC236}">
                <a16:creationId xmlns:a16="http://schemas.microsoft.com/office/drawing/2014/main" id="{45841A96-4C1F-5E4D-9737-F0352C1F1142}"/>
              </a:ext>
            </a:extLst>
          </p:cNvPr>
          <p:cNvCxnSpPr/>
          <p:nvPr/>
        </p:nvCxnSpPr>
        <p:spPr>
          <a:xfrm>
            <a:off x="8041103" y="820229"/>
            <a:ext cx="0" cy="39150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
            <a:extLst>
              <a:ext uri="{FF2B5EF4-FFF2-40B4-BE49-F238E27FC236}">
                <a16:creationId xmlns:a16="http://schemas.microsoft.com/office/drawing/2014/main" id="{FEFED0C4-2F80-9E46-AB4A-C5D1BD152EB5}"/>
              </a:ext>
            </a:extLst>
          </p:cNvPr>
          <p:cNvSpPr txBox="1">
            <a:spLocks noChangeArrowheads="1"/>
          </p:cNvSpPr>
          <p:nvPr/>
        </p:nvSpPr>
        <p:spPr bwMode="auto">
          <a:xfrm>
            <a:off x="8085540" y="757119"/>
            <a:ext cx="383938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b="1" dirty="0">
                <a:latin typeface="Myriad Pro" panose="020B0503030403020204" pitchFamily="34" charset="0"/>
              </a:rPr>
              <a:t>San Pedro Sula</a:t>
            </a:r>
          </a:p>
        </p:txBody>
      </p:sp>
      <p:pic>
        <p:nvPicPr>
          <p:cNvPr id="42" name="Picture 4" descr="▷ La Prensa Honduras PNG Imagenes gratis 2021 | PNG Universe">
            <a:extLst>
              <a:ext uri="{FF2B5EF4-FFF2-40B4-BE49-F238E27FC236}">
                <a16:creationId xmlns:a16="http://schemas.microsoft.com/office/drawing/2014/main" id="{CC4D515B-172E-524F-98C2-1EB1B573DD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0681" y="1628608"/>
            <a:ext cx="801220" cy="1352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EL PAIS – El Periódico con Mayor Crecimiento en Honduras">
            <a:extLst>
              <a:ext uri="{FF2B5EF4-FFF2-40B4-BE49-F238E27FC236}">
                <a16:creationId xmlns:a16="http://schemas.microsoft.com/office/drawing/2014/main" id="{BE8D54D6-5AB2-794D-A2A1-A31CAC23C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1901" y="3306203"/>
            <a:ext cx="626499" cy="172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le 11">
            <a:extLst>
              <a:ext uri="{FF2B5EF4-FFF2-40B4-BE49-F238E27FC236}">
                <a16:creationId xmlns:a16="http://schemas.microsoft.com/office/drawing/2014/main" id="{BB7A9679-3C7A-D147-BB57-2FB3823D0B96}"/>
              </a:ext>
            </a:extLst>
          </p:cNvPr>
          <p:cNvGraphicFramePr>
            <a:graphicFrameLocks noGrp="1"/>
          </p:cNvGraphicFramePr>
          <p:nvPr>
            <p:extLst>
              <p:ext uri="{D42A27DB-BD31-4B8C-83A1-F6EECF244321}">
                <p14:modId xmlns:p14="http://schemas.microsoft.com/office/powerpoint/2010/main" val="924463189"/>
              </p:ext>
            </p:extLst>
          </p:nvPr>
        </p:nvGraphicFramePr>
        <p:xfrm>
          <a:off x="4438349" y="4276992"/>
          <a:ext cx="7565560" cy="1706880"/>
        </p:xfrm>
        <a:graphic>
          <a:graphicData uri="http://schemas.openxmlformats.org/drawingml/2006/table">
            <a:tbl>
              <a:tblPr firstRow="1" bandRow="1">
                <a:tableStyleId>{69012ECD-51FC-41F1-AA8D-1B2483CD663E}</a:tableStyleId>
              </a:tblPr>
              <a:tblGrid>
                <a:gridCol w="1513112">
                  <a:extLst>
                    <a:ext uri="{9D8B030D-6E8A-4147-A177-3AD203B41FA5}">
                      <a16:colId xmlns:a16="http://schemas.microsoft.com/office/drawing/2014/main" val="2865945072"/>
                    </a:ext>
                  </a:extLst>
                </a:gridCol>
                <a:gridCol w="1513112">
                  <a:extLst>
                    <a:ext uri="{9D8B030D-6E8A-4147-A177-3AD203B41FA5}">
                      <a16:colId xmlns:a16="http://schemas.microsoft.com/office/drawing/2014/main" val="893664736"/>
                    </a:ext>
                  </a:extLst>
                </a:gridCol>
                <a:gridCol w="1513112">
                  <a:extLst>
                    <a:ext uri="{9D8B030D-6E8A-4147-A177-3AD203B41FA5}">
                      <a16:colId xmlns:a16="http://schemas.microsoft.com/office/drawing/2014/main" val="1221155952"/>
                    </a:ext>
                  </a:extLst>
                </a:gridCol>
                <a:gridCol w="1513112">
                  <a:extLst>
                    <a:ext uri="{9D8B030D-6E8A-4147-A177-3AD203B41FA5}">
                      <a16:colId xmlns:a16="http://schemas.microsoft.com/office/drawing/2014/main" val="670009179"/>
                    </a:ext>
                  </a:extLst>
                </a:gridCol>
                <a:gridCol w="1513112">
                  <a:extLst>
                    <a:ext uri="{9D8B030D-6E8A-4147-A177-3AD203B41FA5}">
                      <a16:colId xmlns:a16="http://schemas.microsoft.com/office/drawing/2014/main" val="718954912"/>
                    </a:ext>
                  </a:extLst>
                </a:gridCol>
              </a:tblGrid>
              <a:tr h="459298">
                <a:tc>
                  <a:txBody>
                    <a:bodyPr/>
                    <a:lstStyle/>
                    <a:p>
                      <a:r>
                        <a:rPr lang="en-HN" sz="1200" b="0" i="0" dirty="0">
                          <a:latin typeface="Myriad Pro" panose="020B0503030403020204" pitchFamily="34" charset="0"/>
                        </a:rPr>
                        <a:t>Diario</a:t>
                      </a:r>
                    </a:p>
                  </a:txBody>
                  <a:tcPr marL="121920" marR="121920" marT="60960" marB="60960">
                    <a:solidFill>
                      <a:schemeClr val="accent1">
                        <a:lumMod val="50000"/>
                      </a:schemeClr>
                    </a:solidFill>
                  </a:tcPr>
                </a:tc>
                <a:tc>
                  <a:txBody>
                    <a:bodyPr/>
                    <a:lstStyle/>
                    <a:p>
                      <a:pPr algn="ctr"/>
                      <a:r>
                        <a:rPr lang="en-HN" sz="1200" b="0" i="0" dirty="0">
                          <a:latin typeface="Myriad Pro" panose="020B0503030403020204" pitchFamily="34" charset="0"/>
                        </a:rPr>
                        <a:t>IMPRESO (Ejemplares)</a:t>
                      </a:r>
                    </a:p>
                  </a:txBody>
                  <a:tcPr marL="121920" marR="121920" marT="60960" marB="60960">
                    <a:solidFill>
                      <a:schemeClr val="accent1">
                        <a:lumMod val="50000"/>
                      </a:schemeClr>
                    </a:solidFill>
                  </a:tcPr>
                </a:tc>
                <a:tc>
                  <a:txBody>
                    <a:bodyPr/>
                    <a:lstStyle/>
                    <a:p>
                      <a:pPr algn="ctr"/>
                      <a:r>
                        <a:rPr lang="en-US" sz="1200" b="0" i="0" dirty="0" err="1">
                          <a:latin typeface="Myriad Pro" panose="020B0503030403020204" pitchFamily="34" charset="0"/>
                        </a:rPr>
                        <a:t>Suscriptores</a:t>
                      </a:r>
                      <a:endParaRPr lang="en-US" sz="1200" b="0" i="0" dirty="0">
                        <a:latin typeface="Myriad Pro" panose="020B0503030403020204" pitchFamily="34" charset="0"/>
                      </a:endParaRPr>
                    </a:p>
                    <a:p>
                      <a:pPr algn="ctr"/>
                      <a:r>
                        <a:rPr lang="en-US" sz="1200" b="0" i="0" dirty="0">
                          <a:latin typeface="Myriad Pro" panose="020B0503030403020204" pitchFamily="34" charset="0"/>
                        </a:rPr>
                        <a:t>(</a:t>
                      </a:r>
                      <a:r>
                        <a:rPr lang="en-US" sz="1200" b="0" i="0" dirty="0" err="1">
                          <a:latin typeface="Myriad Pro" panose="020B0503030403020204" pitchFamily="34" charset="0"/>
                        </a:rPr>
                        <a:t>Ejemplares</a:t>
                      </a:r>
                      <a:r>
                        <a:rPr lang="en-US" sz="1200" b="0" i="0" dirty="0">
                          <a:latin typeface="Myriad Pro" panose="020B0503030403020204" pitchFamily="34" charset="0"/>
                        </a:rPr>
                        <a:t>)</a:t>
                      </a:r>
                      <a:endParaRPr lang="en-HN" sz="1200" b="0" i="0" dirty="0">
                        <a:latin typeface="Myriad Pro" panose="020B0503030403020204" pitchFamily="34" charset="0"/>
                      </a:endParaRPr>
                    </a:p>
                  </a:txBody>
                  <a:tcPr marL="121920" marR="121920" marT="60960" marB="60960">
                    <a:solidFill>
                      <a:schemeClr val="accent1">
                        <a:lumMod val="50000"/>
                      </a:schemeClr>
                    </a:solidFill>
                  </a:tcPr>
                </a:tc>
                <a:tc>
                  <a:txBody>
                    <a:bodyPr/>
                    <a:lstStyle/>
                    <a:p>
                      <a:pPr algn="ctr"/>
                      <a:r>
                        <a:rPr lang="en-HN" sz="1200" b="0" i="0" dirty="0">
                          <a:latin typeface="Myriad Pro" panose="020B0503030403020204" pitchFamily="34" charset="0"/>
                        </a:rPr>
                        <a:t>PDF</a:t>
                      </a:r>
                    </a:p>
                    <a:p>
                      <a:pPr algn="ctr"/>
                      <a:r>
                        <a:rPr lang="en-US" sz="1200" b="0" i="0" dirty="0">
                          <a:latin typeface="Myriad Pro" panose="020B0503030403020204" pitchFamily="34" charset="0"/>
                        </a:rPr>
                        <a:t>(e-paper)</a:t>
                      </a:r>
                      <a:endParaRPr lang="en-HN" sz="1200" b="0" i="0" dirty="0">
                        <a:latin typeface="Myriad Pro" panose="020B0503030403020204" pitchFamily="34" charset="0"/>
                      </a:endParaRPr>
                    </a:p>
                  </a:txBody>
                  <a:tcPr marL="121920" marR="121920" marT="60960" marB="60960">
                    <a:solidFill>
                      <a:schemeClr val="accent1">
                        <a:lumMod val="50000"/>
                      </a:schemeClr>
                    </a:solidFill>
                  </a:tcPr>
                </a:tc>
                <a:tc>
                  <a:txBody>
                    <a:bodyPr/>
                    <a:lstStyle/>
                    <a:p>
                      <a:pPr algn="ctr"/>
                      <a:r>
                        <a:rPr lang="en-HN" sz="1200" b="0" i="0" dirty="0">
                          <a:latin typeface="Myriad Pro" panose="020B0503030403020204" pitchFamily="34" charset="0"/>
                        </a:rPr>
                        <a:t>Total adudiencia</a:t>
                      </a:r>
                    </a:p>
                  </a:txBody>
                  <a:tcPr marL="121920" marR="121920" marT="60960" marB="60960" anchor="ctr">
                    <a:solidFill>
                      <a:schemeClr val="accent1">
                        <a:lumMod val="50000"/>
                      </a:schemeClr>
                    </a:solidFill>
                  </a:tcPr>
                </a:tc>
                <a:extLst>
                  <a:ext uri="{0D108BD9-81ED-4DB2-BD59-A6C34878D82A}">
                    <a16:rowId xmlns:a16="http://schemas.microsoft.com/office/drawing/2014/main" val="2862774773"/>
                  </a:ext>
                </a:extLst>
              </a:tr>
              <a:tr h="287061">
                <a:tc>
                  <a:txBody>
                    <a:bodyPr/>
                    <a:lstStyle/>
                    <a:p>
                      <a:r>
                        <a:rPr lang="en-US" sz="1200" b="0" i="0" dirty="0">
                          <a:latin typeface="Myriad Pro" panose="020B0503030403020204" pitchFamily="34" charset="0"/>
                        </a:rPr>
                        <a:t>El </a:t>
                      </a:r>
                      <a:r>
                        <a:rPr lang="en-US" sz="1200" b="0" i="0" dirty="0" err="1">
                          <a:latin typeface="Myriad Pro" panose="020B0503030403020204" pitchFamily="34" charset="0"/>
                        </a:rPr>
                        <a:t>Heraldo</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8,000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10,800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20,000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38,800</a:t>
                      </a:r>
                      <a:endParaRPr lang="en-HN" sz="1200" b="0" i="0" dirty="0">
                        <a:latin typeface="Myriad Pro" panose="020B0503030403020204" pitchFamily="34" charset="0"/>
                      </a:endParaRPr>
                    </a:p>
                  </a:txBody>
                  <a:tcPr marL="121920" marR="121920" marT="60960" marB="60960"/>
                </a:tc>
                <a:extLst>
                  <a:ext uri="{0D108BD9-81ED-4DB2-BD59-A6C34878D82A}">
                    <a16:rowId xmlns:a16="http://schemas.microsoft.com/office/drawing/2014/main" val="3087370790"/>
                  </a:ext>
                </a:extLst>
              </a:tr>
              <a:tr h="287061">
                <a:tc>
                  <a:txBody>
                    <a:bodyPr/>
                    <a:lstStyle/>
                    <a:p>
                      <a:r>
                        <a:rPr lang="en-HN" sz="1200" b="0" i="0" dirty="0">
                          <a:latin typeface="Myriad Pro" panose="020B0503030403020204" pitchFamily="34" charset="0"/>
                        </a:rPr>
                        <a:t>La Prensa</a:t>
                      </a:r>
                    </a:p>
                  </a:txBody>
                  <a:tcPr marL="121920" marR="121920" marT="60960" marB="60960"/>
                </a:tc>
                <a:tc>
                  <a:txBody>
                    <a:bodyPr/>
                    <a:lstStyle/>
                    <a:p>
                      <a:pPr algn="ctr"/>
                      <a:r>
                        <a:rPr lang="en-US" sz="1200" b="0" i="0" dirty="0">
                          <a:latin typeface="Myriad Pro" panose="020B0503030403020204" pitchFamily="34" charset="0"/>
                        </a:rPr>
                        <a:t>15,000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15,500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20,000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55,500</a:t>
                      </a:r>
                      <a:endParaRPr lang="en-HN" sz="1200" b="0" i="0" dirty="0">
                        <a:latin typeface="Myriad Pro" panose="020B0503030403020204" pitchFamily="34" charset="0"/>
                      </a:endParaRPr>
                    </a:p>
                  </a:txBody>
                  <a:tcPr marL="121920" marR="121920" marT="60960" marB="60960"/>
                </a:tc>
                <a:extLst>
                  <a:ext uri="{0D108BD9-81ED-4DB2-BD59-A6C34878D82A}">
                    <a16:rowId xmlns:a16="http://schemas.microsoft.com/office/drawing/2014/main" val="4276006377"/>
                  </a:ext>
                </a:extLst>
              </a:tr>
              <a:tr h="287061">
                <a:tc>
                  <a:txBody>
                    <a:bodyPr/>
                    <a:lstStyle/>
                    <a:p>
                      <a:r>
                        <a:rPr lang="en-HN" sz="1200" b="0" i="0" dirty="0">
                          <a:latin typeface="Myriad Pro" panose="020B0503030403020204" pitchFamily="34" charset="0"/>
                        </a:rPr>
                        <a:t>La Tribuna</a:t>
                      </a:r>
                    </a:p>
                  </a:txBody>
                  <a:tcPr marL="121920" marR="121920" marT="60960" marB="60960"/>
                </a:tc>
                <a:tc>
                  <a:txBody>
                    <a:bodyPr/>
                    <a:lstStyle/>
                    <a:p>
                      <a:pPr algn="ctr"/>
                      <a:r>
                        <a:rPr lang="en-US" sz="1200" b="0" i="0" dirty="0">
                          <a:latin typeface="Myriad Pro" panose="020B0503030403020204" pitchFamily="34" charset="0"/>
                        </a:rPr>
                        <a:t>19,200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10,250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52,320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81,750</a:t>
                      </a:r>
                      <a:endParaRPr lang="en-HN" sz="1200" b="0" i="0" dirty="0">
                        <a:latin typeface="Myriad Pro" panose="020B0503030403020204" pitchFamily="34" charset="0"/>
                      </a:endParaRPr>
                    </a:p>
                  </a:txBody>
                  <a:tcPr marL="121920" marR="121920" marT="60960" marB="60960"/>
                </a:tc>
                <a:extLst>
                  <a:ext uri="{0D108BD9-81ED-4DB2-BD59-A6C34878D82A}">
                    <a16:rowId xmlns:a16="http://schemas.microsoft.com/office/drawing/2014/main" val="2249898953"/>
                  </a:ext>
                </a:extLst>
              </a:tr>
              <a:tr h="287061">
                <a:tc>
                  <a:txBody>
                    <a:bodyPr/>
                    <a:lstStyle/>
                    <a:p>
                      <a:r>
                        <a:rPr lang="en-HN" sz="1200" b="0" i="0" dirty="0">
                          <a:latin typeface="Myriad Pro" panose="020B0503030403020204" pitchFamily="34" charset="0"/>
                        </a:rPr>
                        <a:t>El Pais</a:t>
                      </a:r>
                    </a:p>
                  </a:txBody>
                  <a:tcPr marL="121920" marR="121920" marT="60960" marB="60960"/>
                </a:tc>
                <a:tc>
                  <a:txBody>
                    <a:bodyPr/>
                    <a:lstStyle/>
                    <a:p>
                      <a:pPr algn="ctr"/>
                      <a:r>
                        <a:rPr lang="en-US" sz="1200" b="0" i="0" dirty="0">
                          <a:latin typeface="Myriad Pro" panose="020B0503030403020204" pitchFamily="34" charset="0"/>
                        </a:rPr>
                        <a:t>8,500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13,150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28,200</a:t>
                      </a:r>
                      <a:endParaRPr lang="en-HN" sz="1200" b="0" i="0" dirty="0">
                        <a:latin typeface="Myriad Pro" panose="020B0503030403020204" pitchFamily="34" charset="0"/>
                      </a:endParaRPr>
                    </a:p>
                  </a:txBody>
                  <a:tcPr marL="121920" marR="121920" marT="60960" marB="60960"/>
                </a:tc>
                <a:tc>
                  <a:txBody>
                    <a:bodyPr/>
                    <a:lstStyle/>
                    <a:p>
                      <a:pPr algn="ctr"/>
                      <a:r>
                        <a:rPr lang="en-US" sz="1200" b="0" i="0" dirty="0">
                          <a:latin typeface="Myriad Pro" panose="020B0503030403020204" pitchFamily="34" charset="0"/>
                        </a:rPr>
                        <a:t>49,950</a:t>
                      </a:r>
                      <a:endParaRPr lang="en-HN" sz="1200" b="0" i="0" dirty="0">
                        <a:latin typeface="Myriad Pro" panose="020B0503030403020204" pitchFamily="34" charset="0"/>
                      </a:endParaRPr>
                    </a:p>
                  </a:txBody>
                  <a:tcPr marL="121920" marR="121920" marT="60960" marB="60960"/>
                </a:tc>
                <a:extLst>
                  <a:ext uri="{0D108BD9-81ED-4DB2-BD59-A6C34878D82A}">
                    <a16:rowId xmlns:a16="http://schemas.microsoft.com/office/drawing/2014/main" val="160707685"/>
                  </a:ext>
                </a:extLst>
              </a:tr>
            </a:tbl>
          </a:graphicData>
        </a:graphic>
      </p:graphicFrame>
      <p:grpSp>
        <p:nvGrpSpPr>
          <p:cNvPr id="22" name="Grupo 21">
            <a:extLst>
              <a:ext uri="{FF2B5EF4-FFF2-40B4-BE49-F238E27FC236}">
                <a16:creationId xmlns:a16="http://schemas.microsoft.com/office/drawing/2014/main" id="{B4BF2F7F-C724-D644-8AFF-A10E88C12602}"/>
              </a:ext>
            </a:extLst>
          </p:cNvPr>
          <p:cNvGrpSpPr/>
          <p:nvPr/>
        </p:nvGrpSpPr>
        <p:grpSpPr>
          <a:xfrm>
            <a:off x="5086837" y="1947285"/>
            <a:ext cx="3912249" cy="3786893"/>
            <a:chOff x="8132645" y="2913859"/>
            <a:chExt cx="3452723" cy="2320120"/>
          </a:xfrm>
        </p:grpSpPr>
        <p:sp>
          <p:nvSpPr>
            <p:cNvPr id="23" name="Rectángulo 22">
              <a:extLst>
                <a:ext uri="{FF2B5EF4-FFF2-40B4-BE49-F238E27FC236}">
                  <a16:creationId xmlns:a16="http://schemas.microsoft.com/office/drawing/2014/main" id="{168CE3CA-3D9E-704C-9BD3-305329387D2D}"/>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24" name="Rectángulo 23">
              <a:extLst>
                <a:ext uri="{FF2B5EF4-FFF2-40B4-BE49-F238E27FC236}">
                  <a16:creationId xmlns:a16="http://schemas.microsoft.com/office/drawing/2014/main" id="{7A5FCB3A-9B35-0A46-BFFC-F2D25AEDFE02}"/>
                </a:ext>
              </a:extLst>
            </p:cNvPr>
            <p:cNvSpPr/>
            <p:nvPr/>
          </p:nvSpPr>
          <p:spPr>
            <a:xfrm>
              <a:off x="8152264" y="4351550"/>
              <a:ext cx="3287000"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27" name="Rectángulo 26">
              <a:extLst>
                <a:ext uri="{FF2B5EF4-FFF2-40B4-BE49-F238E27FC236}">
                  <a16:creationId xmlns:a16="http://schemas.microsoft.com/office/drawing/2014/main" id="{766C75FE-D3B6-454C-A566-00C74CE9232D}"/>
                </a:ext>
              </a:extLst>
            </p:cNvPr>
            <p:cNvSpPr/>
            <p:nvPr/>
          </p:nvSpPr>
          <p:spPr>
            <a:xfrm>
              <a:off x="8132645" y="2913859"/>
              <a:ext cx="3452723"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HN" sz="1100" dirty="0">
                <a:solidFill>
                  <a:schemeClr val="tx1"/>
                </a:solidFill>
                <a:latin typeface="Century Gothic" panose="020B0502020202020204" pitchFamily="34" charset="0"/>
              </a:endParaRPr>
            </a:p>
            <a:p>
              <a:pPr marL="171450" indent="-171450">
                <a:buFont typeface="Wingdings" pitchFamily="2" charset="2"/>
                <a:buChar char="§"/>
              </a:pPr>
              <a:r>
                <a:rPr lang="es-HN" sz="1100" dirty="0">
                  <a:solidFill>
                    <a:schemeClr val="tx1"/>
                  </a:solidFill>
                  <a:latin typeface="Century Gothic" panose="020B0502020202020204" pitchFamily="34" charset="0"/>
                </a:rPr>
                <a:t>.</a:t>
              </a:r>
              <a:r>
                <a:rPr lang="es-HN" sz="1100" dirty="0">
                  <a:solidFill>
                    <a:srgbClr val="0D0D0D"/>
                  </a:solidFill>
                  <a:effectLst/>
                  <a:latin typeface="Century Gothic" panose="020B0502020202020204" pitchFamily="34" charset="0"/>
                </a:rPr>
                <a:t>.</a:t>
              </a:r>
            </a:p>
            <a:p>
              <a:pPr marL="171450" indent="-171450">
                <a:buFont typeface="Wingdings" pitchFamily="2" charset="2"/>
                <a:buChar char="§"/>
              </a:pPr>
              <a:endParaRPr lang="es-HN" sz="1100" dirty="0">
                <a:solidFill>
                  <a:srgbClr val="0D0D0D"/>
                </a:solidFill>
                <a:effectLst/>
                <a:latin typeface="Century Gothic" panose="020B0502020202020204" pitchFamily="34" charset="0"/>
              </a:endParaRPr>
            </a:p>
            <a:p>
              <a:pPr marL="171450" indent="-171450">
                <a:buFont typeface="Wingdings" pitchFamily="2" charset="2"/>
                <a:buChar char="§"/>
              </a:pPr>
              <a:endParaRPr lang="en-GB" sz="1200" dirty="0">
                <a:solidFill>
                  <a:schemeClr val="tx1"/>
                </a:solidFill>
                <a:latin typeface="Helvetica" pitchFamily="2" charset="0"/>
              </a:endParaRPr>
            </a:p>
            <a:p>
              <a:pPr marL="171450" indent="-171450">
                <a:buFont typeface="Wingdings" pitchFamily="2" charset="2"/>
                <a:buChar char="§"/>
              </a:pPr>
              <a:endParaRPr lang="en-GB" sz="1200" dirty="0">
                <a:solidFill>
                  <a:schemeClr val="tx1"/>
                </a:solidFill>
                <a:latin typeface="Century Gothic" panose="020B0502020202020204" pitchFamily="34" charset="0"/>
              </a:endParaRPr>
            </a:p>
          </p:txBody>
        </p:sp>
      </p:grpSp>
      <p:grpSp>
        <p:nvGrpSpPr>
          <p:cNvPr id="9" name="Grupo 8">
            <a:extLst>
              <a:ext uri="{FF2B5EF4-FFF2-40B4-BE49-F238E27FC236}">
                <a16:creationId xmlns:a16="http://schemas.microsoft.com/office/drawing/2014/main" id="{36FD6FC0-2D83-5F4E-B768-D9867134526F}"/>
              </a:ext>
            </a:extLst>
          </p:cNvPr>
          <p:cNvGrpSpPr/>
          <p:nvPr/>
        </p:nvGrpSpPr>
        <p:grpSpPr>
          <a:xfrm>
            <a:off x="187880" y="1658202"/>
            <a:ext cx="4170821" cy="2993296"/>
            <a:chOff x="187880" y="863725"/>
            <a:chExt cx="4170821" cy="2993296"/>
          </a:xfrm>
        </p:grpSpPr>
        <p:sp>
          <p:nvSpPr>
            <p:cNvPr id="30" name="CuadroTexto 29">
              <a:extLst>
                <a:ext uri="{FF2B5EF4-FFF2-40B4-BE49-F238E27FC236}">
                  <a16:creationId xmlns:a16="http://schemas.microsoft.com/office/drawing/2014/main" id="{749293DF-2C12-3F46-BB24-9D95ECAA7BED}"/>
                </a:ext>
              </a:extLst>
            </p:cNvPr>
            <p:cNvSpPr txBox="1"/>
            <p:nvPr/>
          </p:nvSpPr>
          <p:spPr>
            <a:xfrm>
              <a:off x="229466" y="863725"/>
              <a:ext cx="4129235" cy="2400657"/>
            </a:xfrm>
            <a:prstGeom prst="rect">
              <a:avLst/>
            </a:prstGeom>
            <a:noFill/>
          </p:spPr>
          <p:txBody>
            <a:bodyPr wrap="square">
              <a:spAutoFit/>
            </a:bodyPr>
            <a:lstStyle/>
            <a:p>
              <a:pPr marL="171450" indent="-171450">
                <a:buClr>
                  <a:srgbClr val="C00000"/>
                </a:buClr>
                <a:buFont typeface="Wingdings" pitchFamily="2" charset="2"/>
                <a:buChar char="§"/>
              </a:pPr>
              <a:r>
                <a:rPr lang="es-HN" sz="1000" dirty="0">
                  <a:solidFill>
                    <a:schemeClr val="tx1"/>
                  </a:solidFill>
                  <a:latin typeface="Myriad Pro" panose="020B0503030403020204" pitchFamily="34" charset="0"/>
                </a:rPr>
                <a:t>Los periódicos impresos en Honduras enfrentan una crisis similar a la que se experimenta en otros países latinoamericanos debido a la caída de los ingresos publicitarios y la competencia digital. Sin embargo, periódicos como La Prensa, El Heraldo y La Tribuna siguen siendo de los más leídos, aunque han tenido que adaptarse a formatos digitales. Muchos de ellos han lanzado versiones online, y algunos se han orientado a ofrecer contenido exclusivo a través de suscripciones digitales.</a:t>
              </a:r>
            </a:p>
            <a:p>
              <a:pPr marL="171450" indent="-171450">
                <a:buClr>
                  <a:srgbClr val="C00000"/>
                </a:buClr>
                <a:buFont typeface="Wingdings" pitchFamily="2" charset="2"/>
                <a:buChar char="§"/>
              </a:pPr>
              <a:endParaRPr lang="es-HN" sz="1000" dirty="0">
                <a:solidFill>
                  <a:schemeClr val="tx1"/>
                </a:solidFill>
                <a:latin typeface="Myriad Pro" panose="020B0503030403020204" pitchFamily="34" charset="0"/>
              </a:endParaRPr>
            </a:p>
            <a:p>
              <a:pPr marL="171450" indent="-171450">
                <a:buClr>
                  <a:srgbClr val="C00000"/>
                </a:buClr>
                <a:buFont typeface="Wingdings" pitchFamily="2" charset="2"/>
                <a:buChar char="§"/>
              </a:pPr>
              <a:r>
                <a:rPr lang="es-HN" sz="1000" dirty="0">
                  <a:solidFill>
                    <a:schemeClr val="tx1"/>
                  </a:solidFill>
                  <a:latin typeface="Myriad Pro" panose="020B0503030403020204" pitchFamily="34" charset="0"/>
                </a:rPr>
                <a:t>La expansión de internet y la facilidad de acceso a noticias en línea han desplazado en gran medida a los medios impresos. Muchos hondureños prefieren acceder a información gratuita y de manera instantánea a través de sitios web, redes sociales y aplicaciones móviles.</a:t>
              </a:r>
            </a:p>
            <a:p>
              <a:pPr marL="171450" indent="-171450">
                <a:buClr>
                  <a:srgbClr val="C00000"/>
                </a:buClr>
                <a:buFont typeface="Wingdings" pitchFamily="2" charset="2"/>
                <a:buChar char="§"/>
              </a:pPr>
              <a:endParaRPr lang="es-HN" sz="1000" dirty="0">
                <a:solidFill>
                  <a:schemeClr val="tx1"/>
                </a:solidFill>
                <a:latin typeface="Myriad Pro" panose="020B0503030403020204" pitchFamily="34" charset="0"/>
              </a:endParaRPr>
            </a:p>
          </p:txBody>
        </p:sp>
        <p:sp>
          <p:nvSpPr>
            <p:cNvPr id="39" name="CuadroTexto 38">
              <a:extLst>
                <a:ext uri="{FF2B5EF4-FFF2-40B4-BE49-F238E27FC236}">
                  <a16:creationId xmlns:a16="http://schemas.microsoft.com/office/drawing/2014/main" id="{6006ADB0-E5A6-C248-8CFB-0C44A29D1E14}"/>
                </a:ext>
              </a:extLst>
            </p:cNvPr>
            <p:cNvSpPr txBox="1"/>
            <p:nvPr/>
          </p:nvSpPr>
          <p:spPr>
            <a:xfrm>
              <a:off x="187880" y="2597053"/>
              <a:ext cx="4169528" cy="246221"/>
            </a:xfrm>
            <a:prstGeom prst="rect">
              <a:avLst/>
            </a:prstGeom>
            <a:noFill/>
          </p:spPr>
          <p:txBody>
            <a:bodyPr wrap="square">
              <a:spAutoFit/>
            </a:bodyPr>
            <a:lstStyle/>
            <a:p>
              <a:pPr marL="171450" indent="-171450">
                <a:buClr>
                  <a:srgbClr val="C00000"/>
                </a:buClr>
                <a:buFont typeface="Wingdings" pitchFamily="2" charset="2"/>
                <a:buChar char="§"/>
              </a:pPr>
              <a:endParaRPr lang="es-HN" sz="1000" dirty="0">
                <a:solidFill>
                  <a:schemeClr val="tx1"/>
                </a:solidFill>
                <a:latin typeface="Myriad Pro" panose="020B0503030403020204" pitchFamily="34" charset="0"/>
              </a:endParaRPr>
            </a:p>
          </p:txBody>
        </p:sp>
        <p:sp>
          <p:nvSpPr>
            <p:cNvPr id="40" name="CuadroTexto 39">
              <a:extLst>
                <a:ext uri="{FF2B5EF4-FFF2-40B4-BE49-F238E27FC236}">
                  <a16:creationId xmlns:a16="http://schemas.microsoft.com/office/drawing/2014/main" id="{A8B36CE1-CBE7-2248-AE35-3CD1E0D1D519}"/>
                </a:ext>
              </a:extLst>
            </p:cNvPr>
            <p:cNvSpPr txBox="1"/>
            <p:nvPr/>
          </p:nvSpPr>
          <p:spPr>
            <a:xfrm>
              <a:off x="187880" y="3610800"/>
              <a:ext cx="4169528" cy="246221"/>
            </a:xfrm>
            <a:prstGeom prst="rect">
              <a:avLst/>
            </a:prstGeom>
            <a:noFill/>
          </p:spPr>
          <p:txBody>
            <a:bodyPr wrap="square">
              <a:spAutoFit/>
            </a:bodyPr>
            <a:lstStyle/>
            <a:p>
              <a:pPr marL="171450" indent="-171450">
                <a:buClr>
                  <a:srgbClr val="C00000"/>
                </a:buClr>
                <a:buFont typeface="Wingdings" pitchFamily="2" charset="2"/>
                <a:buChar char="§"/>
              </a:pPr>
              <a:endParaRPr lang="en-GB" sz="1000" dirty="0">
                <a:solidFill>
                  <a:schemeClr val="tx1"/>
                </a:solidFill>
                <a:latin typeface="Myriad Pro" panose="020B0503030403020204" pitchFamily="34" charset="0"/>
              </a:endParaRPr>
            </a:p>
          </p:txBody>
        </p:sp>
      </p:grpSp>
      <p:cxnSp>
        <p:nvCxnSpPr>
          <p:cNvPr id="46" name="Conector recto 45">
            <a:extLst>
              <a:ext uri="{FF2B5EF4-FFF2-40B4-BE49-F238E27FC236}">
                <a16:creationId xmlns:a16="http://schemas.microsoft.com/office/drawing/2014/main" id="{F8033414-62EC-2944-B8BF-9D660AA78D55}"/>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82C2BAC8-F625-B84C-B983-8572B96F0FCB}"/>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041B5BD4-BA7B-AF43-AB4D-54927D22E898}"/>
              </a:ext>
            </a:extLst>
          </p:cNvPr>
          <p:cNvSpPr txBox="1"/>
          <p:nvPr/>
        </p:nvSpPr>
        <p:spPr>
          <a:xfrm>
            <a:off x="302419" y="4276992"/>
            <a:ext cx="4067877" cy="1015663"/>
          </a:xfrm>
          <a:prstGeom prst="rect">
            <a:avLst/>
          </a:prstGeom>
          <a:solidFill>
            <a:srgbClr val="FF0000"/>
          </a:solidFill>
        </p:spPr>
        <p:txBody>
          <a:bodyPr wrap="square">
            <a:spAutoFit/>
          </a:bodyPr>
          <a:lstStyle/>
          <a:p>
            <a:pPr>
              <a:buClr>
                <a:schemeClr val="accent1"/>
              </a:buClr>
            </a:pPr>
            <a:r>
              <a:rPr lang="es-HN" sz="1200" b="1" dirty="0">
                <a:solidFill>
                  <a:schemeClr val="bg1"/>
                </a:solidFill>
                <a:effectLst/>
                <a:latin typeface="Myriad Pro" panose="020B0503030403020204" pitchFamily="34" charset="0"/>
              </a:rPr>
              <a:t>A excepción de diario El Heraldo</a:t>
            </a:r>
            <a:r>
              <a:rPr lang="es-HN" sz="1200" dirty="0">
                <a:solidFill>
                  <a:schemeClr val="bg1"/>
                </a:solidFill>
                <a:effectLst/>
                <a:latin typeface="Myriad Pro" panose="020B0503030403020204" pitchFamily="34" charset="0"/>
              </a:rPr>
              <a:t>, las suscripciones para acceder a los diarios en PDF se mantienen gratuitas, tanto para plataformas móviles, de escritorio y tabletas, y se envían vía WhatsApp a su base de datos sin ningún costo adicional, manteniendo asi sus audiencias (suma de impreso mas pdf)</a:t>
            </a:r>
            <a:endParaRPr lang="en-GB" sz="1200" dirty="0">
              <a:solidFill>
                <a:schemeClr val="bg1"/>
              </a:solidFill>
              <a:latin typeface="Myriad Pro" panose="020B0503030403020204" pitchFamily="34" charset="0"/>
            </a:endParaRPr>
          </a:p>
        </p:txBody>
      </p:sp>
      <p:sp>
        <p:nvSpPr>
          <p:cNvPr id="32" name="Llamada rectangular 31">
            <a:extLst>
              <a:ext uri="{FF2B5EF4-FFF2-40B4-BE49-F238E27FC236}">
                <a16:creationId xmlns:a16="http://schemas.microsoft.com/office/drawing/2014/main" id="{364EA1A1-3970-6044-AE96-32C26C36DF03}"/>
              </a:ext>
            </a:extLst>
          </p:cNvPr>
          <p:cNvSpPr/>
          <p:nvPr/>
        </p:nvSpPr>
        <p:spPr>
          <a:xfrm>
            <a:off x="10889076" y="5503"/>
            <a:ext cx="1296000" cy="1296000"/>
          </a:xfrm>
          <a:prstGeom prst="wedgeRect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2050" name="Picture 2" descr="Impreso - Iconos gratis de multimedia">
            <a:extLst>
              <a:ext uri="{FF2B5EF4-FFF2-40B4-BE49-F238E27FC236}">
                <a16:creationId xmlns:a16="http://schemas.microsoft.com/office/drawing/2014/main" id="{EB0941DE-150D-7349-8C13-33757BE7449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92000"/>
                    </a14:imgEffect>
                  </a14:imgLayer>
                </a14:imgProps>
              </a:ext>
              <a:ext uri="{28A0092B-C50C-407E-A947-70E740481C1C}">
                <a14:useLocalDpi xmlns:a14="http://schemas.microsoft.com/office/drawing/2010/main" val="0"/>
              </a:ext>
            </a:extLst>
          </a:blip>
          <a:srcRect/>
          <a:stretch>
            <a:fillRect/>
          </a:stretch>
        </p:blipFill>
        <p:spPr bwMode="auto">
          <a:xfrm>
            <a:off x="11122986" y="225821"/>
            <a:ext cx="855364" cy="8553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38FBCC2B-6EF9-7042-B2E2-6385700E2D7A}"/>
              </a:ext>
            </a:extLst>
          </p:cNvPr>
          <p:cNvCxnSpPr>
            <a:cxnSpLocks/>
          </p:cNvCxnSpPr>
          <p:nvPr/>
        </p:nvCxnSpPr>
        <p:spPr>
          <a:xfrm flipH="1">
            <a:off x="8630681" y="2534856"/>
            <a:ext cx="3258901" cy="2558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0AB0ADED-3144-6E46-B343-78FC2BA37ADB}"/>
              </a:ext>
            </a:extLst>
          </p:cNvPr>
          <p:cNvCxnSpPr>
            <a:cxnSpLocks/>
          </p:cNvCxnSpPr>
          <p:nvPr/>
        </p:nvCxnSpPr>
        <p:spPr>
          <a:xfrm flipH="1">
            <a:off x="4494600" y="2293790"/>
            <a:ext cx="3258901" cy="2558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696238CB-6DAB-F8A1-F65B-47E9D7B01767}"/>
              </a:ext>
            </a:extLst>
          </p:cNvPr>
          <p:cNvSpPr txBox="1"/>
          <p:nvPr/>
        </p:nvSpPr>
        <p:spPr>
          <a:xfrm>
            <a:off x="6903420" y="6569814"/>
            <a:ext cx="5179623" cy="400110"/>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 | Datos de circulación proporcionado por los diarios</a:t>
            </a:r>
          </a:p>
          <a:p>
            <a:endParaRPr lang="es-HN" sz="1000" dirty="0">
              <a:latin typeface="Myriad Pro Cond" panose="020B0506030403020204" pitchFamily="34" charset="0"/>
              <a:cs typeface="Arial" panose="020B0604020202020204" pitchFamily="34" charset="0"/>
            </a:endParaRPr>
          </a:p>
        </p:txBody>
      </p:sp>
    </p:spTree>
    <p:extLst>
      <p:ext uri="{BB962C8B-B14F-4D97-AF65-F5344CB8AC3E}">
        <p14:creationId xmlns:p14="http://schemas.microsoft.com/office/powerpoint/2010/main" val="155332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3685624" cy="477054"/>
          </a:xfrm>
          <a:prstGeom prst="rect">
            <a:avLst/>
          </a:prstGeom>
          <a:noFill/>
        </p:spPr>
        <p:txBody>
          <a:bodyPr wrap="none" rtlCol="0">
            <a:spAutoFit/>
          </a:bodyPr>
          <a:lstStyle/>
          <a:p>
            <a:r>
              <a:rPr lang="es-HN" sz="2500" b="1" dirty="0">
                <a:latin typeface="Myriad Pro" panose="020B0503030403020204" pitchFamily="34" charset="0"/>
              </a:rPr>
              <a:t>Audiencia Prensa Digital</a:t>
            </a:r>
          </a:p>
        </p:txBody>
      </p:sp>
      <p:cxnSp>
        <p:nvCxnSpPr>
          <p:cNvPr id="46" name="Conector recto 45">
            <a:extLst>
              <a:ext uri="{FF2B5EF4-FFF2-40B4-BE49-F238E27FC236}">
                <a16:creationId xmlns:a16="http://schemas.microsoft.com/office/drawing/2014/main" id="{F8033414-62EC-2944-B8BF-9D660AA78D55}"/>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Llamada rectangular 31">
            <a:extLst>
              <a:ext uri="{FF2B5EF4-FFF2-40B4-BE49-F238E27FC236}">
                <a16:creationId xmlns:a16="http://schemas.microsoft.com/office/drawing/2014/main" id="{364EA1A1-3970-6044-AE96-32C26C36DF03}"/>
              </a:ext>
            </a:extLst>
          </p:cNvPr>
          <p:cNvSpPr/>
          <p:nvPr/>
        </p:nvSpPr>
        <p:spPr>
          <a:xfrm>
            <a:off x="10889076" y="5503"/>
            <a:ext cx="1296000" cy="1296000"/>
          </a:xfrm>
          <a:prstGeom prst="wedgeRect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5" name="Picture 2" descr="Periódico - Iconos gratis de computadora">
            <a:extLst>
              <a:ext uri="{FF2B5EF4-FFF2-40B4-BE49-F238E27FC236}">
                <a16:creationId xmlns:a16="http://schemas.microsoft.com/office/drawing/2014/main" id="{85E7869B-0BBC-3A4A-AD33-58298E64C0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94477" y="213506"/>
            <a:ext cx="969120" cy="969120"/>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B3EB829A-8A34-D643-B5A6-5BAD948FDE3A}"/>
              </a:ext>
            </a:extLst>
          </p:cNvPr>
          <p:cNvSpPr txBox="1"/>
          <p:nvPr/>
        </p:nvSpPr>
        <p:spPr>
          <a:xfrm>
            <a:off x="276163" y="2065741"/>
            <a:ext cx="4156941" cy="1631216"/>
          </a:xfrm>
          <a:prstGeom prst="rect">
            <a:avLst/>
          </a:prstGeom>
          <a:noFill/>
        </p:spPr>
        <p:txBody>
          <a:bodyPr wrap="square">
            <a:spAutoFit/>
          </a:bodyPr>
          <a:lstStyle/>
          <a:p>
            <a:r>
              <a:rPr lang="es-HN" sz="1000" dirty="0">
                <a:latin typeface="Myriad Pro" panose="020B0503030403020204" pitchFamily="34" charset="0"/>
              </a:rPr>
              <a:t>En Honduras, el consumo de medios digitales, incluyendo diarios en línea, ha mostrado un crecimiento significativo en los últimos años (3% en el último año contra año anterior)</a:t>
            </a:r>
          </a:p>
          <a:p>
            <a:endParaRPr lang="es-HN" sz="1000" dirty="0">
              <a:latin typeface="Myriad Pro" panose="020B0503030403020204" pitchFamily="34" charset="0"/>
            </a:endParaRPr>
          </a:p>
          <a:p>
            <a:r>
              <a:rPr lang="es-HN" sz="1000" dirty="0">
                <a:latin typeface="Myriad Pro" panose="020B0503030403020204" pitchFamily="34" charset="0"/>
              </a:rPr>
              <a:t>Se estima que el 68.2% de los usuarios de internet en Honduras son activos en redes sociales, representando el 59.6% de la población mayor de 18 años.</a:t>
            </a:r>
          </a:p>
          <a:p>
            <a:r>
              <a:rPr lang="es-HN" sz="1000" dirty="0">
                <a:latin typeface="Myriad Pro" panose="020B0503030403020204" pitchFamily="34" charset="0"/>
              </a:rPr>
              <a:t>Esto sugiere una audiencia significativa que consume contenido digital, potencialmente incluyendo noticias y artículos de diarios en línea.</a:t>
            </a:r>
          </a:p>
          <a:p>
            <a:endParaRPr lang="es-HN" sz="1000" dirty="0">
              <a:latin typeface="Myriad Pro" panose="020B0503030403020204" pitchFamily="34" charset="0"/>
            </a:endParaRPr>
          </a:p>
        </p:txBody>
      </p:sp>
      <mc:AlternateContent xmlns:mc="http://schemas.openxmlformats.org/markup-compatibility/2006">
        <mc:Choice xmlns:cx2="http://schemas.microsoft.com/office/drawing/2015/10/21/chartex" Requires="cx2">
          <p:graphicFrame>
            <p:nvGraphicFramePr>
              <p:cNvPr id="7" name="Gráfico 6">
                <a:extLst>
                  <a:ext uri="{FF2B5EF4-FFF2-40B4-BE49-F238E27FC236}">
                    <a16:creationId xmlns:a16="http://schemas.microsoft.com/office/drawing/2014/main" id="{F7739826-84CA-E048-9AAE-8A6A63A4EDB3}"/>
                  </a:ext>
                </a:extLst>
              </p:cNvPr>
              <p:cNvGraphicFramePr/>
              <p:nvPr>
                <p:extLst>
                  <p:ext uri="{D42A27DB-BD31-4B8C-83A1-F6EECF244321}">
                    <p14:modId xmlns:p14="http://schemas.microsoft.com/office/powerpoint/2010/main" val="3469223644"/>
                  </p:ext>
                </p:extLst>
              </p:nvPr>
            </p:nvGraphicFramePr>
            <p:xfrm>
              <a:off x="4675801" y="863610"/>
              <a:ext cx="6091795" cy="5274723"/>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7" name="Gráfico 6">
                <a:extLst>
                  <a:ext uri="{FF2B5EF4-FFF2-40B4-BE49-F238E27FC236}">
                    <a16:creationId xmlns:a16="http://schemas.microsoft.com/office/drawing/2014/main" id="{F7739826-84CA-E048-9AAE-8A6A63A4EDB3}"/>
                  </a:ext>
                </a:extLst>
              </p:cNvPr>
              <p:cNvPicPr>
                <a:picLocks noGrp="1" noRot="1" noChangeAspect="1" noMove="1" noResize="1" noEditPoints="1" noAdjustHandles="1" noChangeArrowheads="1" noChangeShapeType="1"/>
              </p:cNvPicPr>
              <p:nvPr/>
            </p:nvPicPr>
            <p:blipFill>
              <a:blip r:embed="rId6"/>
              <a:stretch>
                <a:fillRect/>
              </a:stretch>
            </p:blipFill>
            <p:spPr>
              <a:xfrm>
                <a:off x="4675801" y="863610"/>
                <a:ext cx="6091795" cy="5274723"/>
              </a:xfrm>
              <a:prstGeom prst="rect">
                <a:avLst/>
              </a:prstGeom>
            </p:spPr>
          </p:pic>
        </mc:Fallback>
      </mc:AlternateContent>
      <p:cxnSp>
        <p:nvCxnSpPr>
          <p:cNvPr id="35" name="Conector recto 34">
            <a:extLst>
              <a:ext uri="{FF2B5EF4-FFF2-40B4-BE49-F238E27FC236}">
                <a16:creationId xmlns:a16="http://schemas.microsoft.com/office/drawing/2014/main" id="{7047004E-13B6-3346-9BD3-E6068D852A9D}"/>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18EEA235-00C8-A041-94AF-C99AE528547D}"/>
              </a:ext>
            </a:extLst>
          </p:cNvPr>
          <p:cNvSpPr txBox="1"/>
          <p:nvPr/>
        </p:nvSpPr>
        <p:spPr>
          <a:xfrm>
            <a:off x="276163" y="3696957"/>
            <a:ext cx="4156941" cy="646331"/>
          </a:xfrm>
          <a:prstGeom prst="rect">
            <a:avLst/>
          </a:prstGeom>
          <a:solidFill>
            <a:srgbClr val="FF0000"/>
          </a:solidFill>
        </p:spPr>
        <p:txBody>
          <a:bodyPr wrap="square">
            <a:spAutoFit/>
          </a:bodyPr>
          <a:lstStyle/>
          <a:p>
            <a:r>
              <a:rPr lang="es-HN" sz="1200" dirty="0">
                <a:solidFill>
                  <a:schemeClr val="bg1"/>
                </a:solidFill>
                <a:latin typeface="Myriad Pro" panose="020B0503030403020204" pitchFamily="34" charset="0"/>
              </a:rPr>
              <a:t>Estos datos reflejan una tendencia creciente en el consumo de noticias digitales en Honduras, impulsada por la penetración de internet</a:t>
            </a:r>
          </a:p>
        </p:txBody>
      </p:sp>
      <p:pic>
        <p:nvPicPr>
          <p:cNvPr id="14" name="Picture 4">
            <a:extLst>
              <a:ext uri="{FF2B5EF4-FFF2-40B4-BE49-F238E27FC236}">
                <a16:creationId xmlns:a16="http://schemas.microsoft.com/office/drawing/2014/main" id="{CB404A12-AF9A-6C44-B8AF-9FF3D053ADC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15" name="CuadroTexto 14">
            <a:extLst>
              <a:ext uri="{FF2B5EF4-FFF2-40B4-BE49-F238E27FC236}">
                <a16:creationId xmlns:a16="http://schemas.microsoft.com/office/drawing/2014/main" id="{920819A6-7DB7-A947-A7E6-02D77FD1F873}"/>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
        <p:nvSpPr>
          <p:cNvPr id="2" name="CuadroTexto 1">
            <a:extLst>
              <a:ext uri="{FF2B5EF4-FFF2-40B4-BE49-F238E27FC236}">
                <a16:creationId xmlns:a16="http://schemas.microsoft.com/office/drawing/2014/main" id="{5FD9E533-6EB0-E236-987B-8F344C588861}"/>
              </a:ext>
            </a:extLst>
          </p:cNvPr>
          <p:cNvSpPr txBox="1"/>
          <p:nvPr/>
        </p:nvSpPr>
        <p:spPr>
          <a:xfrm>
            <a:off x="8727108" y="6593919"/>
            <a:ext cx="316304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spTree>
    <p:extLst>
      <p:ext uri="{BB962C8B-B14F-4D97-AF65-F5344CB8AC3E}">
        <p14:creationId xmlns:p14="http://schemas.microsoft.com/office/powerpoint/2010/main" val="145312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3134191" cy="477054"/>
          </a:xfrm>
          <a:prstGeom prst="rect">
            <a:avLst/>
          </a:prstGeom>
          <a:noFill/>
        </p:spPr>
        <p:txBody>
          <a:bodyPr wrap="none" rtlCol="0">
            <a:spAutoFit/>
          </a:bodyPr>
          <a:lstStyle/>
          <a:p>
            <a:r>
              <a:rPr lang="es-HN" sz="2500" b="1" dirty="0">
                <a:latin typeface="Myriad Pro" panose="020B0503030403020204" pitchFamily="34" charset="0"/>
              </a:rPr>
              <a:t>Audiencia exteriores</a:t>
            </a:r>
          </a:p>
        </p:txBody>
      </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37322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39" name="Rectángulo 38">
            <a:extLst>
              <a:ext uri="{FF2B5EF4-FFF2-40B4-BE49-F238E27FC236}">
                <a16:creationId xmlns:a16="http://schemas.microsoft.com/office/drawing/2014/main" id="{993D9AF8-A7C0-F64F-B0BE-C7EE74DD09DE}"/>
              </a:ext>
            </a:extLst>
          </p:cNvPr>
          <p:cNvSpPr/>
          <p:nvPr/>
        </p:nvSpPr>
        <p:spPr>
          <a:xfrm>
            <a:off x="8161087" y="4369282"/>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endParaRPr lang="en-GB" sz="1200" dirty="0">
              <a:solidFill>
                <a:schemeClr val="tx1"/>
              </a:solidFill>
              <a:latin typeface="Century Gothic" panose="020F0302020204030204"/>
            </a:endParaRPr>
          </a:p>
        </p:txBody>
      </p:sp>
      <p:sp>
        <p:nvSpPr>
          <p:cNvPr id="40" name="Rectángulo 39">
            <a:extLst>
              <a:ext uri="{FF2B5EF4-FFF2-40B4-BE49-F238E27FC236}">
                <a16:creationId xmlns:a16="http://schemas.microsoft.com/office/drawing/2014/main" id="{767353E4-4510-264A-A4E2-B6412DD1A6D3}"/>
              </a:ext>
            </a:extLst>
          </p:cNvPr>
          <p:cNvSpPr/>
          <p:nvPr/>
        </p:nvSpPr>
        <p:spPr>
          <a:xfrm>
            <a:off x="8234571" y="4591065"/>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Helvetica" pitchFamily="2" charset="0"/>
            </a:endParaRPr>
          </a:p>
        </p:txBody>
      </p:sp>
      <p:pic>
        <p:nvPicPr>
          <p:cNvPr id="31" name="Picture 41">
            <a:extLst>
              <a:ext uri="{FF2B5EF4-FFF2-40B4-BE49-F238E27FC236}">
                <a16:creationId xmlns:a16="http://schemas.microsoft.com/office/drawing/2014/main" id="{F90F3B73-4619-CF40-9449-46870C1731E2}"/>
              </a:ext>
            </a:extLst>
          </p:cNvPr>
          <p:cNvPicPr>
            <a:picLocks noChangeAspect="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489359" y="1936084"/>
            <a:ext cx="1165128" cy="1020572"/>
          </a:xfrm>
          <a:prstGeom prst="rect">
            <a:avLst/>
          </a:prstGeom>
        </p:spPr>
      </p:pic>
      <p:pic>
        <p:nvPicPr>
          <p:cNvPr id="32" name="Picture 42">
            <a:extLst>
              <a:ext uri="{FF2B5EF4-FFF2-40B4-BE49-F238E27FC236}">
                <a16:creationId xmlns:a16="http://schemas.microsoft.com/office/drawing/2014/main" id="{D13BF0FE-4ACB-9248-A666-4AC7FCF56C8D}"/>
              </a:ext>
            </a:extLst>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859644" y="2134194"/>
            <a:ext cx="349504" cy="349504"/>
          </a:xfrm>
          <a:prstGeom prst="rect">
            <a:avLst/>
          </a:prstGeom>
        </p:spPr>
      </p:pic>
      <p:pic>
        <p:nvPicPr>
          <p:cNvPr id="33" name="Picture 44">
            <a:extLst>
              <a:ext uri="{FF2B5EF4-FFF2-40B4-BE49-F238E27FC236}">
                <a16:creationId xmlns:a16="http://schemas.microsoft.com/office/drawing/2014/main" id="{3BFDAA5B-BDCC-584A-BED1-D00C6305AD07}"/>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631818" y="1936085"/>
            <a:ext cx="1061762" cy="1061762"/>
          </a:xfrm>
          <a:prstGeom prst="rect">
            <a:avLst/>
          </a:prstGeom>
        </p:spPr>
      </p:pic>
      <p:pic>
        <p:nvPicPr>
          <p:cNvPr id="36" name="Picture 46">
            <a:extLst>
              <a:ext uri="{FF2B5EF4-FFF2-40B4-BE49-F238E27FC236}">
                <a16:creationId xmlns:a16="http://schemas.microsoft.com/office/drawing/2014/main" id="{C54FCA63-B92C-994F-8B05-E5EF7E8E650E}"/>
              </a:ext>
            </a:extLst>
          </p:cNvPr>
          <p:cNvPicPr>
            <a:picLocks noChangeAspect="1"/>
          </p:cNvPicPr>
          <p:nvPr/>
        </p:nvPicPr>
        <p:blipFill>
          <a:blip r:embed="rId7" cstate="email">
            <a:duotone>
              <a:schemeClr val="accent3">
                <a:shade val="45000"/>
                <a:satMod val="135000"/>
              </a:schemeClr>
              <a:prstClr val="white"/>
            </a:duotone>
            <a:extLst>
              <a:ext uri="{BEBA8EAE-BF5A-486C-A8C5-ECC9F3942E4B}">
                <a14:imgProps xmlns:a14="http://schemas.microsoft.com/office/drawing/2010/main">
                  <a14:imgLayer r:embed="rId8">
                    <a14:imgEffect>
                      <a14:saturation sat="34000"/>
                    </a14:imgEffect>
                  </a14:imgLayer>
                </a14:imgProps>
              </a:ext>
              <a:ext uri="{28A0092B-C50C-407E-A947-70E740481C1C}">
                <a14:useLocalDpi xmlns:a14="http://schemas.microsoft.com/office/drawing/2010/main"/>
              </a:ext>
            </a:extLst>
          </a:blip>
          <a:stretch>
            <a:fillRect/>
          </a:stretch>
        </p:blipFill>
        <p:spPr>
          <a:xfrm>
            <a:off x="3603664" y="1971276"/>
            <a:ext cx="1028297" cy="1028297"/>
          </a:xfrm>
          <a:prstGeom prst="rect">
            <a:avLst/>
          </a:prstGeom>
        </p:spPr>
      </p:pic>
      <p:pic>
        <p:nvPicPr>
          <p:cNvPr id="38" name="Picture 48">
            <a:extLst>
              <a:ext uri="{FF2B5EF4-FFF2-40B4-BE49-F238E27FC236}">
                <a16:creationId xmlns:a16="http://schemas.microsoft.com/office/drawing/2014/main" id="{BABD042F-F609-9B4A-8ACA-A8FDD9503765}"/>
              </a:ext>
            </a:extLst>
          </p:cNvPr>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347638" y="1582841"/>
            <a:ext cx="1626898" cy="1613883"/>
          </a:xfrm>
          <a:prstGeom prst="rect">
            <a:avLst/>
          </a:prstGeom>
        </p:spPr>
      </p:pic>
      <p:graphicFrame>
        <p:nvGraphicFramePr>
          <p:cNvPr id="2" name="Tabla 5">
            <a:extLst>
              <a:ext uri="{FF2B5EF4-FFF2-40B4-BE49-F238E27FC236}">
                <a16:creationId xmlns:a16="http://schemas.microsoft.com/office/drawing/2014/main" id="{D242C0D9-C0D3-5745-B0BB-75E9B828BB2F}"/>
              </a:ext>
            </a:extLst>
          </p:cNvPr>
          <p:cNvGraphicFramePr>
            <a:graphicFrameLocks noGrp="1"/>
          </p:cNvGraphicFramePr>
          <p:nvPr>
            <p:extLst>
              <p:ext uri="{D42A27DB-BD31-4B8C-83A1-F6EECF244321}">
                <p14:modId xmlns:p14="http://schemas.microsoft.com/office/powerpoint/2010/main" val="1129238890"/>
              </p:ext>
            </p:extLst>
          </p:nvPr>
        </p:nvGraphicFramePr>
        <p:xfrm>
          <a:off x="1064302" y="2976200"/>
          <a:ext cx="10163330" cy="502920"/>
        </p:xfrm>
        <a:graphic>
          <a:graphicData uri="http://schemas.openxmlformats.org/drawingml/2006/table">
            <a:tbl>
              <a:tblPr firstRow="1" bandRow="1">
                <a:tableStyleId>{2D5ABB26-0587-4C30-8999-92F81FD0307C}</a:tableStyleId>
              </a:tblPr>
              <a:tblGrid>
                <a:gridCol w="2032666">
                  <a:extLst>
                    <a:ext uri="{9D8B030D-6E8A-4147-A177-3AD203B41FA5}">
                      <a16:colId xmlns:a16="http://schemas.microsoft.com/office/drawing/2014/main" val="2991463494"/>
                    </a:ext>
                  </a:extLst>
                </a:gridCol>
                <a:gridCol w="2032666">
                  <a:extLst>
                    <a:ext uri="{9D8B030D-6E8A-4147-A177-3AD203B41FA5}">
                      <a16:colId xmlns:a16="http://schemas.microsoft.com/office/drawing/2014/main" val="526099843"/>
                    </a:ext>
                  </a:extLst>
                </a:gridCol>
                <a:gridCol w="2032666">
                  <a:extLst>
                    <a:ext uri="{9D8B030D-6E8A-4147-A177-3AD203B41FA5}">
                      <a16:colId xmlns:a16="http://schemas.microsoft.com/office/drawing/2014/main" val="1945708334"/>
                    </a:ext>
                  </a:extLst>
                </a:gridCol>
                <a:gridCol w="2032666">
                  <a:extLst>
                    <a:ext uri="{9D8B030D-6E8A-4147-A177-3AD203B41FA5}">
                      <a16:colId xmlns:a16="http://schemas.microsoft.com/office/drawing/2014/main" val="2475848091"/>
                    </a:ext>
                  </a:extLst>
                </a:gridCol>
                <a:gridCol w="2032666">
                  <a:extLst>
                    <a:ext uri="{9D8B030D-6E8A-4147-A177-3AD203B41FA5}">
                      <a16:colId xmlns:a16="http://schemas.microsoft.com/office/drawing/2014/main" val="496308097"/>
                    </a:ext>
                  </a:extLst>
                </a:gridCol>
              </a:tblGrid>
              <a:tr h="370840">
                <a:tc>
                  <a:txBody>
                    <a:bodyPr/>
                    <a:lstStyle/>
                    <a:p>
                      <a:pPr algn="ctr"/>
                      <a:r>
                        <a:rPr lang="es-HN" sz="1200" b="0" i="0" dirty="0">
                          <a:latin typeface="Century Gothic" panose="020B0502020202020204" pitchFamily="34" charset="0"/>
                        </a:rPr>
                        <a:t>Pantallas</a:t>
                      </a:r>
                    </a:p>
                    <a:p>
                      <a:pPr algn="ctr"/>
                      <a:r>
                        <a:rPr lang="es-HN" sz="1500" b="1" i="0" dirty="0">
                          <a:latin typeface="Century Gothic" panose="020B0502020202020204" pitchFamily="34" charset="0"/>
                        </a:rPr>
                        <a:t>23%</a:t>
                      </a:r>
                    </a:p>
                  </a:txBody>
                  <a:tcPr/>
                </a:tc>
                <a:tc>
                  <a:txBody>
                    <a:bodyPr/>
                    <a:lstStyle/>
                    <a:p>
                      <a:pPr algn="ctr"/>
                      <a:r>
                        <a:rPr lang="es-HN" sz="1200" b="0" i="0" dirty="0">
                          <a:latin typeface="Century Gothic" panose="020B0502020202020204" pitchFamily="34" charset="0"/>
                        </a:rPr>
                        <a:t>Vallas</a:t>
                      </a:r>
                    </a:p>
                    <a:p>
                      <a:pPr algn="ctr"/>
                      <a:r>
                        <a:rPr lang="es-HN" sz="1500" b="1" i="0" dirty="0">
                          <a:latin typeface="Century Gothic" panose="020B0502020202020204" pitchFamily="34" charset="0"/>
                        </a:rPr>
                        <a:t>14%</a:t>
                      </a:r>
                    </a:p>
                  </a:txBody>
                  <a:tcPr/>
                </a:tc>
                <a:tc>
                  <a:txBody>
                    <a:bodyPr/>
                    <a:lstStyle/>
                    <a:p>
                      <a:pPr algn="ctr"/>
                      <a:r>
                        <a:rPr lang="es-HN" sz="1200" b="0" i="0" dirty="0">
                          <a:latin typeface="Century Gothic" panose="020B0502020202020204" pitchFamily="34" charset="0"/>
                        </a:rPr>
                        <a:t>Buses</a:t>
                      </a:r>
                    </a:p>
                    <a:p>
                      <a:pPr algn="ctr"/>
                      <a:r>
                        <a:rPr lang="es-HN" sz="1500" b="1" i="0" dirty="0">
                          <a:latin typeface="Century Gothic" panose="020B0502020202020204" pitchFamily="34" charset="0"/>
                        </a:rPr>
                        <a:t>20%</a:t>
                      </a:r>
                    </a:p>
                  </a:txBody>
                  <a:tcPr/>
                </a:tc>
                <a:tc>
                  <a:txBody>
                    <a:bodyPr/>
                    <a:lstStyle/>
                    <a:p>
                      <a:pPr algn="ctr"/>
                      <a:r>
                        <a:rPr lang="es-HN" sz="1200" b="0" i="0" dirty="0">
                          <a:latin typeface="Century Gothic" panose="020B0502020202020204" pitchFamily="34" charset="0"/>
                        </a:rPr>
                        <a:t>Mopis</a:t>
                      </a:r>
                    </a:p>
                    <a:p>
                      <a:pPr algn="ctr"/>
                      <a:r>
                        <a:rPr lang="es-HN" sz="1500" b="1" i="0" dirty="0">
                          <a:latin typeface="Century Gothic" panose="020B0502020202020204" pitchFamily="34" charset="0"/>
                        </a:rPr>
                        <a:t>11%</a:t>
                      </a:r>
                    </a:p>
                  </a:txBody>
                  <a:tcPr/>
                </a:tc>
                <a:tc>
                  <a:txBody>
                    <a:bodyPr/>
                    <a:lstStyle/>
                    <a:p>
                      <a:pPr algn="ctr"/>
                      <a:r>
                        <a:rPr lang="es-HN" sz="1200" b="0" i="0" dirty="0">
                          <a:latin typeface="Century Gothic" panose="020B0502020202020204" pitchFamily="34" charset="0"/>
                        </a:rPr>
                        <a:t>Gigrantografías</a:t>
                      </a:r>
                    </a:p>
                    <a:p>
                      <a:pPr algn="ctr"/>
                      <a:r>
                        <a:rPr lang="es-HN" sz="1500" b="1" i="0" dirty="0">
                          <a:latin typeface="Century Gothic" panose="020B0502020202020204" pitchFamily="34" charset="0"/>
                        </a:rPr>
                        <a:t>9%</a:t>
                      </a:r>
                    </a:p>
                  </a:txBody>
                  <a:tcPr/>
                </a:tc>
                <a:extLst>
                  <a:ext uri="{0D108BD9-81ED-4DB2-BD59-A6C34878D82A}">
                    <a16:rowId xmlns:a16="http://schemas.microsoft.com/office/drawing/2014/main" val="2922161505"/>
                  </a:ext>
                </a:extLst>
              </a:tr>
            </a:tbl>
          </a:graphicData>
        </a:graphic>
      </p:graphicFrame>
      <p:sp>
        <p:nvSpPr>
          <p:cNvPr id="16" name="CuadroTexto 15">
            <a:extLst>
              <a:ext uri="{FF2B5EF4-FFF2-40B4-BE49-F238E27FC236}">
                <a16:creationId xmlns:a16="http://schemas.microsoft.com/office/drawing/2014/main" id="{23F176B2-C5B3-5642-A1C2-B511A2F70D22}"/>
              </a:ext>
            </a:extLst>
          </p:cNvPr>
          <p:cNvSpPr txBox="1"/>
          <p:nvPr/>
        </p:nvSpPr>
        <p:spPr>
          <a:xfrm>
            <a:off x="5022329" y="3665115"/>
            <a:ext cx="2496196" cy="261610"/>
          </a:xfrm>
          <a:prstGeom prst="rect">
            <a:avLst/>
          </a:prstGeom>
          <a:noFill/>
        </p:spPr>
        <p:txBody>
          <a:bodyPr wrap="none" rtlCol="0">
            <a:spAutoFit/>
          </a:bodyPr>
          <a:lstStyle/>
          <a:p>
            <a:r>
              <a:rPr lang="es-HN" sz="1100" dirty="0">
                <a:latin typeface="Century Gothic" panose="020B0502020202020204" pitchFamily="34" charset="0"/>
              </a:rPr>
              <a:t>Otros : Murales 21% | Lonas 19% |</a:t>
            </a:r>
          </a:p>
        </p:txBody>
      </p:sp>
      <p:pic>
        <p:nvPicPr>
          <p:cNvPr id="2050" name="Picture 2" descr="Formatos publicitarios de vía pública en Chile | OOH">
            <a:extLst>
              <a:ext uri="{FF2B5EF4-FFF2-40B4-BE49-F238E27FC236}">
                <a16:creationId xmlns:a16="http://schemas.microsoft.com/office/drawing/2014/main" id="{E713E240-AB39-C94D-8674-67AB09DBC620}"/>
              </a:ext>
            </a:extLst>
          </p:cNvPr>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artisticPaintStrokes/>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flipH="1">
            <a:off x="9617541" y="1936084"/>
            <a:ext cx="1262173" cy="1000189"/>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82EA8EE1-9896-2F4E-AE56-5632C0EA4F6B}"/>
              </a:ext>
            </a:extLst>
          </p:cNvPr>
          <p:cNvSpPr txBox="1"/>
          <p:nvPr/>
        </p:nvSpPr>
        <p:spPr>
          <a:xfrm>
            <a:off x="2164467" y="4038310"/>
            <a:ext cx="8125428" cy="1169551"/>
          </a:xfrm>
          <a:prstGeom prst="rect">
            <a:avLst/>
          </a:prstGeom>
          <a:noFill/>
        </p:spPr>
        <p:txBody>
          <a:bodyPr wrap="square">
            <a:spAutoFit/>
          </a:bodyPr>
          <a:lstStyle/>
          <a:p>
            <a:pPr marL="171450" indent="-171450">
              <a:buClr>
                <a:srgbClr val="C00000"/>
              </a:buClr>
              <a:buFont typeface="Wingdings" pitchFamily="2" charset="2"/>
              <a:buChar char="§"/>
            </a:pPr>
            <a:r>
              <a:rPr lang="es-HN" sz="1000" dirty="0">
                <a:solidFill>
                  <a:schemeClr val="tx1"/>
                </a:solidFill>
                <a:latin typeface="Myriad Pro" panose="020B0503030403020204" pitchFamily="34" charset="0"/>
              </a:rPr>
              <a:t>El panorama de los medios exteriores en Honduras está en constante cambio, con una creciente digitalización y diversificación de formatos. Si bien los medios exteriores tradicionales como vallas publicitarias y carteles siguen siendo dominantes, los anuncios digitales y las estrategias interactivas están ganando terreno. A medida que las ciudades hondureñas se desarrollan y la tecnología avanza, la publicidad exterior continuará siendo un pilar fundamental en la comunicación.</a:t>
            </a:r>
          </a:p>
          <a:p>
            <a:pPr marL="171450" indent="-171450">
              <a:buClr>
                <a:srgbClr val="C00000"/>
              </a:buClr>
              <a:buFont typeface="Wingdings" pitchFamily="2" charset="2"/>
              <a:buChar char="§"/>
            </a:pPr>
            <a:endParaRPr lang="es-HN" sz="1000" dirty="0">
              <a:solidFill>
                <a:schemeClr val="tx1"/>
              </a:solidFill>
              <a:latin typeface="Myriad Pro" panose="020B0503030403020204" pitchFamily="34" charset="0"/>
            </a:endParaRPr>
          </a:p>
          <a:p>
            <a:pPr marL="171450" indent="-171450">
              <a:buClr>
                <a:srgbClr val="C00000"/>
              </a:buClr>
              <a:buFont typeface="Wingdings" pitchFamily="2" charset="2"/>
              <a:buChar char="§"/>
            </a:pPr>
            <a:r>
              <a:rPr lang="es-HN" sz="1000" dirty="0">
                <a:solidFill>
                  <a:schemeClr val="tx1"/>
                </a:solidFill>
                <a:effectLst/>
                <a:latin typeface="Myriad Pro" panose="020B0503030403020204" pitchFamily="34" charset="0"/>
              </a:rPr>
              <a:t>El 67% de las personas en las ciudades de Tegucigalpa y San Pedro Sula indican haber visto publicidad en exteriores, </a:t>
            </a:r>
            <a:r>
              <a:rPr lang="es-HN" sz="1000" dirty="0">
                <a:latin typeface="Myriad Pro" panose="020B0503030403020204" pitchFamily="34" charset="0"/>
              </a:rPr>
              <a:t>siendo las pantallas el tipo de módulo que mas declaran ver.</a:t>
            </a:r>
            <a:endParaRPr lang="es-HN" sz="1000" dirty="0">
              <a:solidFill>
                <a:schemeClr val="tx1"/>
              </a:solidFill>
              <a:effectLst/>
              <a:latin typeface="Myriad Pro" panose="020B0503030403020204" pitchFamily="34" charset="0"/>
            </a:endParaRPr>
          </a:p>
        </p:txBody>
      </p:sp>
      <p:cxnSp>
        <p:nvCxnSpPr>
          <p:cNvPr id="42" name="Conector recto 41">
            <a:extLst>
              <a:ext uri="{FF2B5EF4-FFF2-40B4-BE49-F238E27FC236}">
                <a16:creationId xmlns:a16="http://schemas.microsoft.com/office/drawing/2014/main" id="{70AFBE7D-97EE-2142-BB4D-B27738A6D9A3}"/>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C531B1DE-EB6A-A84C-88CE-FC2DD75593D1}"/>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Llamada rectangular 20">
            <a:extLst>
              <a:ext uri="{FF2B5EF4-FFF2-40B4-BE49-F238E27FC236}">
                <a16:creationId xmlns:a16="http://schemas.microsoft.com/office/drawing/2014/main" id="{9A2EFA3A-C781-ED4C-B855-DDA1177F1E72}"/>
              </a:ext>
            </a:extLst>
          </p:cNvPr>
          <p:cNvSpPr/>
          <p:nvPr/>
        </p:nvSpPr>
        <p:spPr>
          <a:xfrm>
            <a:off x="10889076" y="5503"/>
            <a:ext cx="1296000" cy="1296000"/>
          </a:xfrm>
          <a:prstGeom prst="wedgeRect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3074" name="Picture 2">
            <a:extLst>
              <a:ext uri="{FF2B5EF4-FFF2-40B4-BE49-F238E27FC236}">
                <a16:creationId xmlns:a16="http://schemas.microsoft.com/office/drawing/2014/main" id="{EDABFCE9-09E0-B541-8FB1-A8294F1FEDC2}"/>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968628" y="71456"/>
            <a:ext cx="1159203" cy="1159203"/>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33272E00-9339-214E-9594-94BE5057E0F6}"/>
              </a:ext>
            </a:extLst>
          </p:cNvPr>
          <p:cNvSpPr txBox="1"/>
          <p:nvPr/>
        </p:nvSpPr>
        <p:spPr>
          <a:xfrm>
            <a:off x="2257387" y="5328427"/>
            <a:ext cx="8125428" cy="276999"/>
          </a:xfrm>
          <a:prstGeom prst="rect">
            <a:avLst/>
          </a:prstGeom>
          <a:solidFill>
            <a:srgbClr val="FF0000"/>
          </a:solidFill>
        </p:spPr>
        <p:txBody>
          <a:bodyPr wrap="square">
            <a:spAutoFit/>
          </a:bodyPr>
          <a:lstStyle/>
          <a:p>
            <a:pPr>
              <a:buClr>
                <a:srgbClr val="C00000"/>
              </a:buClr>
            </a:pPr>
            <a:r>
              <a:rPr lang="en-GB" sz="1200" dirty="0">
                <a:solidFill>
                  <a:schemeClr val="bg1"/>
                </a:solidFill>
                <a:latin typeface="Myriad Pro" panose="020B0503030403020204" pitchFamily="34" charset="0"/>
              </a:rPr>
              <a:t>Las </a:t>
            </a:r>
            <a:r>
              <a:rPr lang="en-GB" sz="1200" dirty="0" err="1">
                <a:solidFill>
                  <a:schemeClr val="bg1"/>
                </a:solidFill>
                <a:latin typeface="Myriad Pro" panose="020B0503030403020204" pitchFamily="34" charset="0"/>
              </a:rPr>
              <a:t>pantallas</a:t>
            </a:r>
            <a:r>
              <a:rPr lang="en-GB" sz="1200" dirty="0">
                <a:solidFill>
                  <a:schemeClr val="bg1"/>
                </a:solidFill>
                <a:latin typeface="Myriad Pro" panose="020B0503030403020204" pitchFamily="34" charset="0"/>
              </a:rPr>
              <a:t> </a:t>
            </a:r>
            <a:r>
              <a:rPr lang="en-GB" sz="1200" dirty="0" err="1">
                <a:solidFill>
                  <a:schemeClr val="bg1"/>
                </a:solidFill>
                <a:latin typeface="Myriad Pro" panose="020B0503030403020204" pitchFamily="34" charset="0"/>
              </a:rPr>
              <a:t>electrónicas</a:t>
            </a:r>
            <a:r>
              <a:rPr lang="en-GB" sz="1200" dirty="0">
                <a:solidFill>
                  <a:schemeClr val="bg1"/>
                </a:solidFill>
                <a:latin typeface="Myriad Pro" panose="020B0503030403020204" pitchFamily="34" charset="0"/>
              </a:rPr>
              <a:t> o </a:t>
            </a:r>
            <a:r>
              <a:rPr lang="en-GB" sz="1200" dirty="0" err="1">
                <a:solidFill>
                  <a:schemeClr val="bg1"/>
                </a:solidFill>
                <a:latin typeface="Myriad Pro" panose="020B0503030403020204" pitchFamily="34" charset="0"/>
              </a:rPr>
              <a:t>digitales</a:t>
            </a:r>
            <a:r>
              <a:rPr lang="en-GB" sz="1200" dirty="0">
                <a:solidFill>
                  <a:schemeClr val="bg1"/>
                </a:solidFill>
                <a:latin typeface="Myriad Pro" panose="020B0503030403020204" pitchFamily="34" charset="0"/>
              </a:rPr>
              <a:t> son los </a:t>
            </a:r>
            <a:r>
              <a:rPr lang="en-GB" sz="1200" dirty="0" err="1">
                <a:solidFill>
                  <a:schemeClr val="bg1"/>
                </a:solidFill>
                <a:latin typeface="Myriad Pro" panose="020B0503030403020204" pitchFamily="34" charset="0"/>
              </a:rPr>
              <a:t>módulos</a:t>
            </a:r>
            <a:r>
              <a:rPr lang="en-GB" sz="1200" dirty="0">
                <a:solidFill>
                  <a:schemeClr val="bg1"/>
                </a:solidFill>
                <a:latin typeface="Myriad Pro" panose="020B0503030403020204" pitchFamily="34" charset="0"/>
              </a:rPr>
              <a:t>  que mas les llama la </a:t>
            </a:r>
            <a:r>
              <a:rPr lang="en-GB" sz="1200" dirty="0" err="1">
                <a:solidFill>
                  <a:schemeClr val="bg1"/>
                </a:solidFill>
                <a:latin typeface="Myriad Pro" panose="020B0503030403020204" pitchFamily="34" charset="0"/>
              </a:rPr>
              <a:t>atención</a:t>
            </a:r>
            <a:r>
              <a:rPr lang="en-GB" sz="1200" dirty="0">
                <a:solidFill>
                  <a:schemeClr val="bg1"/>
                </a:solidFill>
                <a:latin typeface="Myriad Pro" panose="020B0503030403020204" pitchFamily="34" charset="0"/>
              </a:rPr>
              <a:t>, </a:t>
            </a:r>
            <a:r>
              <a:rPr lang="en-GB" sz="1200" dirty="0" err="1">
                <a:solidFill>
                  <a:schemeClr val="bg1"/>
                </a:solidFill>
                <a:latin typeface="Myriad Pro" panose="020B0503030403020204" pitchFamily="34" charset="0"/>
              </a:rPr>
              <a:t>seguido</a:t>
            </a:r>
            <a:r>
              <a:rPr lang="en-GB" sz="1200" dirty="0">
                <a:solidFill>
                  <a:schemeClr val="bg1"/>
                </a:solidFill>
                <a:latin typeface="Myriad Pro" panose="020B0503030403020204" pitchFamily="34" charset="0"/>
              </a:rPr>
              <a:t> de </a:t>
            </a:r>
            <a:r>
              <a:rPr lang="en-GB" sz="1200" dirty="0" err="1">
                <a:solidFill>
                  <a:schemeClr val="bg1"/>
                </a:solidFill>
                <a:latin typeface="Myriad Pro" panose="020B0503030403020204" pitchFamily="34" charset="0"/>
              </a:rPr>
              <a:t>vallas</a:t>
            </a:r>
            <a:r>
              <a:rPr lang="en-GB" sz="1200" dirty="0">
                <a:solidFill>
                  <a:schemeClr val="bg1"/>
                </a:solidFill>
                <a:latin typeface="Myriad Pro" panose="020B0503030403020204" pitchFamily="34" charset="0"/>
              </a:rPr>
              <a:t> </a:t>
            </a:r>
            <a:r>
              <a:rPr lang="en-GB" sz="1200" dirty="0" err="1">
                <a:solidFill>
                  <a:schemeClr val="bg1"/>
                </a:solidFill>
                <a:latin typeface="Myriad Pro" panose="020B0503030403020204" pitchFamily="34" charset="0"/>
              </a:rPr>
              <a:t>unipolares</a:t>
            </a:r>
            <a:r>
              <a:rPr lang="en-GB" sz="1200" dirty="0">
                <a:solidFill>
                  <a:schemeClr val="bg1"/>
                </a:solidFill>
                <a:latin typeface="Myriad Pro" panose="020B0503030403020204" pitchFamily="34" charset="0"/>
              </a:rPr>
              <a:t>.</a:t>
            </a:r>
          </a:p>
        </p:txBody>
      </p:sp>
      <p:pic>
        <p:nvPicPr>
          <p:cNvPr id="25" name="Picture 4">
            <a:extLst>
              <a:ext uri="{FF2B5EF4-FFF2-40B4-BE49-F238E27FC236}">
                <a16:creationId xmlns:a16="http://schemas.microsoft.com/office/drawing/2014/main" id="{18C1BA02-2137-D042-9515-050AE6DEE90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26" name="CuadroTexto 25">
            <a:extLst>
              <a:ext uri="{FF2B5EF4-FFF2-40B4-BE49-F238E27FC236}">
                <a16:creationId xmlns:a16="http://schemas.microsoft.com/office/drawing/2014/main" id="{CCF054B0-48E2-C94C-B59F-022586356408}"/>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
        <p:nvSpPr>
          <p:cNvPr id="3" name="CuadroTexto 2">
            <a:extLst>
              <a:ext uri="{FF2B5EF4-FFF2-40B4-BE49-F238E27FC236}">
                <a16:creationId xmlns:a16="http://schemas.microsoft.com/office/drawing/2014/main" id="{E7948B93-6B09-A819-9516-DE0F2F73F448}"/>
              </a:ext>
            </a:extLst>
          </p:cNvPr>
          <p:cNvSpPr txBox="1"/>
          <p:nvPr/>
        </p:nvSpPr>
        <p:spPr>
          <a:xfrm>
            <a:off x="8727108" y="6593919"/>
            <a:ext cx="316304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spTree>
    <p:extLst>
      <p:ext uri="{BB962C8B-B14F-4D97-AF65-F5344CB8AC3E}">
        <p14:creationId xmlns:p14="http://schemas.microsoft.com/office/powerpoint/2010/main" val="217894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Resultado de imagen para cinepolis">
            <a:extLst>
              <a:ext uri="{FF2B5EF4-FFF2-40B4-BE49-F238E27FC236}">
                <a16:creationId xmlns:a16="http://schemas.microsoft.com/office/drawing/2014/main" id="{CD54088B-2497-BB43-9AAC-91846B4D2C20}"/>
              </a:ext>
            </a:extLst>
          </p:cNvPr>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pic>
        <p:nvPicPr>
          <p:cNvPr id="6146" name="Picture 2" descr="Icono En todo el mundo, internet, mundo en Call Center Service">
            <a:extLst>
              <a:ext uri="{FF2B5EF4-FFF2-40B4-BE49-F238E27FC236}">
                <a16:creationId xmlns:a16="http://schemas.microsoft.com/office/drawing/2014/main" id="{A0FB8E7B-3A25-F948-BAF7-7F9C5D5AC534}"/>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68000" contrast="89000"/>
                    </a14:imgEffect>
                  </a14:imgLayer>
                </a14:imgProps>
              </a:ext>
              <a:ext uri="{28A0092B-C50C-407E-A947-70E740481C1C}">
                <a14:useLocalDpi xmlns:a14="http://schemas.microsoft.com/office/drawing/2010/main" val="0"/>
              </a:ext>
            </a:extLst>
          </a:blip>
          <a:srcRect/>
          <a:stretch>
            <a:fillRect/>
          </a:stretch>
        </p:blipFill>
        <p:spPr bwMode="auto">
          <a:xfrm>
            <a:off x="804388" y="1578812"/>
            <a:ext cx="1124559" cy="11245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nte - Iconos gratis de personas">
            <a:extLst>
              <a:ext uri="{FF2B5EF4-FFF2-40B4-BE49-F238E27FC236}">
                <a16:creationId xmlns:a16="http://schemas.microsoft.com/office/drawing/2014/main" id="{56A202FE-A75B-9942-A3AB-0BF90E1205D0}"/>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2023" y="1222641"/>
            <a:ext cx="1879683" cy="187968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léfono celular - Iconos gratis de herramientas y utensilios">
            <a:extLst>
              <a:ext uri="{FF2B5EF4-FFF2-40B4-BE49-F238E27FC236}">
                <a16:creationId xmlns:a16="http://schemas.microsoft.com/office/drawing/2014/main" id="{6C53F77A-0D83-AF47-B85E-F027C00014AD}"/>
              </a:ext>
            </a:extLst>
          </p:cNvPr>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590572" y="1548699"/>
            <a:ext cx="1131466" cy="113146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des Sociales PNG Imágenes Transparentes - Pngtree">
            <a:extLst>
              <a:ext uri="{FF2B5EF4-FFF2-40B4-BE49-F238E27FC236}">
                <a16:creationId xmlns:a16="http://schemas.microsoft.com/office/drawing/2014/main" id="{CBC83253-390A-8F47-8765-40E24E3722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2012" y="1563338"/>
            <a:ext cx="1620884" cy="1180614"/>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8DDC921-7B3A-E043-BB6C-BAD3E2CC337B}"/>
              </a:ext>
            </a:extLst>
          </p:cNvPr>
          <p:cNvSpPr txBox="1"/>
          <p:nvPr/>
        </p:nvSpPr>
        <p:spPr>
          <a:xfrm>
            <a:off x="338099" y="2931819"/>
            <a:ext cx="2160000" cy="1323439"/>
          </a:xfrm>
          <a:prstGeom prst="rect">
            <a:avLst/>
          </a:prstGeom>
          <a:noFill/>
          <a:ln>
            <a:noFill/>
          </a:ln>
        </p:spPr>
        <p:txBody>
          <a:bodyPr wrap="square">
            <a:spAutoFit/>
          </a:bodyPr>
          <a:lstStyle/>
          <a:p>
            <a:pPr algn="ctr"/>
            <a:r>
              <a:rPr lang="es-HN" sz="1000" dirty="0">
                <a:latin typeface="Myriad Pro" panose="020B0503030403020204" pitchFamily="34" charset="0"/>
              </a:rPr>
              <a:t>Los últimos datos disponibles indicaban que habían 7.19 millones de usuarios de internet en Honduras en enero de 2025.</a:t>
            </a:r>
          </a:p>
          <a:p>
            <a:pPr algn="ctr"/>
            <a:r>
              <a:rPr lang="es-HN" sz="1000" dirty="0">
                <a:latin typeface="Myriad Pro" panose="020B0503030403020204" pitchFamily="34" charset="0"/>
              </a:rPr>
              <a:t>Esto significa que la tasa de penetración de internet en Honduras fue del 65.8% de la población total al comienzo del año.</a:t>
            </a:r>
            <a:endParaRPr lang="es-MX" sz="1000" dirty="0">
              <a:latin typeface="Myriad Pro" panose="020B0503030403020204" pitchFamily="34" charset="0"/>
            </a:endParaRPr>
          </a:p>
        </p:txBody>
      </p:sp>
      <p:sp>
        <p:nvSpPr>
          <p:cNvPr id="36" name="CuadroTexto 35">
            <a:extLst>
              <a:ext uri="{FF2B5EF4-FFF2-40B4-BE49-F238E27FC236}">
                <a16:creationId xmlns:a16="http://schemas.microsoft.com/office/drawing/2014/main" id="{3D44EC2E-5F7B-8642-8A17-A8742E0ECA79}"/>
              </a:ext>
            </a:extLst>
          </p:cNvPr>
          <p:cNvSpPr txBox="1"/>
          <p:nvPr/>
        </p:nvSpPr>
        <p:spPr>
          <a:xfrm>
            <a:off x="5095248" y="2932997"/>
            <a:ext cx="2160000" cy="2092881"/>
          </a:xfrm>
          <a:prstGeom prst="rect">
            <a:avLst/>
          </a:prstGeom>
          <a:noFill/>
          <a:ln>
            <a:noFill/>
          </a:ln>
        </p:spPr>
        <p:txBody>
          <a:bodyPr wrap="square">
            <a:spAutoFit/>
          </a:bodyPr>
          <a:lstStyle/>
          <a:p>
            <a:pPr algn="ctr" fontAlgn="base">
              <a:buClr>
                <a:schemeClr val="accent6">
                  <a:lumMod val="50000"/>
                </a:schemeClr>
              </a:buClr>
              <a:buSzPct val="110000"/>
            </a:pPr>
            <a:r>
              <a:rPr lang="es-HN" sz="1000" dirty="0">
                <a:latin typeface="Myriad Pro" panose="020B0503030403020204" pitchFamily="34" charset="0"/>
              </a:rPr>
              <a:t>Las cifras muestran que hay 7.51 millones de conexiones móviles celulares en Honduras a principios de 2025, esto equivale al 68.8 por ciento de la población total en enero de 2025.</a:t>
            </a:r>
          </a:p>
          <a:p>
            <a:pPr algn="ctr" fontAlgn="base">
              <a:buClr>
                <a:schemeClr val="accent6">
                  <a:lumMod val="50000"/>
                </a:schemeClr>
              </a:buClr>
              <a:buSzPct val="110000"/>
            </a:pPr>
            <a:r>
              <a:rPr lang="es-HN" sz="1000" dirty="0">
                <a:latin typeface="Myriad Pro" panose="020B0503030403020204" pitchFamily="34" charset="0"/>
              </a:rPr>
              <a:t>Las tendencias muestran que a lo largo del tiempo, el número de conexiones móviles en Honduras disminuyó en 374 mil (-4.7 por ciento) entre principios de 2024 y principios de 2025.</a:t>
            </a:r>
          </a:p>
          <a:p>
            <a:pPr algn="ctr" fontAlgn="base">
              <a:buClr>
                <a:schemeClr val="accent6">
                  <a:lumMod val="50000"/>
                </a:schemeClr>
              </a:buClr>
              <a:buSzPct val="110000"/>
            </a:pPr>
            <a:endParaRPr lang="es-ES" sz="1000" dirty="0">
              <a:latin typeface="Myriad Pro" panose="020B0503030403020204" pitchFamily="34" charset="0"/>
            </a:endParaRPr>
          </a:p>
        </p:txBody>
      </p:sp>
      <p:sp>
        <p:nvSpPr>
          <p:cNvPr id="38" name="CuadroTexto 37">
            <a:extLst>
              <a:ext uri="{FF2B5EF4-FFF2-40B4-BE49-F238E27FC236}">
                <a16:creationId xmlns:a16="http://schemas.microsoft.com/office/drawing/2014/main" id="{727E3F9E-7D16-244B-84D3-04C6F39AE050}"/>
              </a:ext>
            </a:extLst>
          </p:cNvPr>
          <p:cNvSpPr txBox="1"/>
          <p:nvPr/>
        </p:nvSpPr>
        <p:spPr>
          <a:xfrm>
            <a:off x="7452742" y="2930758"/>
            <a:ext cx="2160000" cy="1631216"/>
          </a:xfrm>
          <a:prstGeom prst="rect">
            <a:avLst/>
          </a:prstGeom>
          <a:noFill/>
          <a:ln>
            <a:noFill/>
          </a:ln>
        </p:spPr>
        <p:txBody>
          <a:bodyPr wrap="square">
            <a:spAutoFit/>
          </a:bodyPr>
          <a:lstStyle/>
          <a:p>
            <a:pPr algn="ctr"/>
            <a:r>
              <a:rPr lang="es-HN" sz="1000" dirty="0">
                <a:latin typeface="Myriad Pro" panose="020B0503030403020204" pitchFamily="34" charset="0"/>
              </a:rPr>
              <a:t>4.62 millones de identidades de usuarios activos de redes sociales en Honduras en enero de 2025, esta cifra equivale al 42.3% de la población total de Honduras a principios de 2025.</a:t>
            </a:r>
            <a:r>
              <a:rPr lang="es-HN" sz="1000" dirty="0">
                <a:effectLst/>
                <a:latin typeface="Myriad Pro" panose="020B0503030403020204" pitchFamily="34" charset="0"/>
              </a:rPr>
              <a:t>.</a:t>
            </a:r>
          </a:p>
          <a:p>
            <a:pPr algn="ctr"/>
            <a:r>
              <a:rPr lang="es-HN" sz="1000" dirty="0">
                <a:latin typeface="Myriad Pro" panose="020B0503030403020204" pitchFamily="34" charset="0"/>
              </a:rPr>
              <a:t>Los usuarios de redes sociales en Honduras aumentaron en 75 mil (+1.7%) entre principios de 2024 y principios de 2025.</a:t>
            </a:r>
          </a:p>
        </p:txBody>
      </p:sp>
      <p:sp>
        <p:nvSpPr>
          <p:cNvPr id="40" name="CuadroTexto 39">
            <a:extLst>
              <a:ext uri="{FF2B5EF4-FFF2-40B4-BE49-F238E27FC236}">
                <a16:creationId xmlns:a16="http://schemas.microsoft.com/office/drawing/2014/main" id="{540C7CD9-9C66-2149-90FF-9C1D8B40996A}"/>
              </a:ext>
            </a:extLst>
          </p:cNvPr>
          <p:cNvSpPr txBox="1"/>
          <p:nvPr/>
        </p:nvSpPr>
        <p:spPr>
          <a:xfrm>
            <a:off x="2699653" y="2933859"/>
            <a:ext cx="2160000" cy="707886"/>
          </a:xfrm>
          <a:prstGeom prst="rect">
            <a:avLst/>
          </a:prstGeom>
          <a:noFill/>
          <a:ln>
            <a:noFill/>
          </a:ln>
        </p:spPr>
        <p:txBody>
          <a:bodyPr wrap="square">
            <a:spAutoFit/>
          </a:bodyPr>
          <a:lstStyle/>
          <a:p>
            <a:pPr algn="ctr"/>
            <a:r>
              <a:rPr lang="es-HN" sz="1000" dirty="0">
                <a:latin typeface="Myriad Pro" panose="020B0503030403020204" pitchFamily="34" charset="0"/>
              </a:rPr>
              <a:t>Los usuarios de internet en Honduras aumentó en 115 mil (+1.6%) entre enero de 2024 y enero de 2025.</a:t>
            </a:r>
          </a:p>
          <a:p>
            <a:pPr algn="ctr"/>
            <a:endParaRPr lang="es-MX" sz="1000" dirty="0">
              <a:latin typeface="Myriad Pro" panose="020B0503030403020204" pitchFamily="34" charset="0"/>
            </a:endParaRPr>
          </a:p>
        </p:txBody>
      </p:sp>
      <p:sp>
        <p:nvSpPr>
          <p:cNvPr id="42" name="CuadroTexto 41">
            <a:extLst>
              <a:ext uri="{FF2B5EF4-FFF2-40B4-BE49-F238E27FC236}">
                <a16:creationId xmlns:a16="http://schemas.microsoft.com/office/drawing/2014/main" id="{7C1626C0-533E-BD4F-A215-1148D28DAD1C}"/>
              </a:ext>
            </a:extLst>
          </p:cNvPr>
          <p:cNvSpPr txBox="1"/>
          <p:nvPr/>
        </p:nvSpPr>
        <p:spPr>
          <a:xfrm>
            <a:off x="9716588" y="6594913"/>
            <a:ext cx="2298012" cy="230832"/>
          </a:xfrm>
          <a:prstGeom prst="rect">
            <a:avLst/>
          </a:prstGeom>
          <a:noFill/>
        </p:spPr>
        <p:txBody>
          <a:bodyPr wrap="square">
            <a:spAutoFit/>
          </a:bodyPr>
          <a:lstStyle/>
          <a:p>
            <a:r>
              <a:rPr lang="es-HN" sz="900" dirty="0">
                <a:latin typeface="Myriad Pro Cond" panose="020B0506030403020204" pitchFamily="34" charset="0"/>
                <a:cs typeface="Arial" panose="020B0604020202020204" pitchFamily="34" charset="0"/>
              </a:rPr>
              <a:t>https://datareportal.com/reports/digital-2025-honduras</a:t>
            </a:r>
          </a:p>
        </p:txBody>
      </p:sp>
      <p:sp>
        <p:nvSpPr>
          <p:cNvPr id="35" name="CuadroTexto 34">
            <a:extLst>
              <a:ext uri="{FF2B5EF4-FFF2-40B4-BE49-F238E27FC236}">
                <a16:creationId xmlns:a16="http://schemas.microsoft.com/office/drawing/2014/main" id="{D0C7F064-0E3F-C441-9DF7-1B2B516A1829}"/>
              </a:ext>
            </a:extLst>
          </p:cNvPr>
          <p:cNvSpPr txBox="1"/>
          <p:nvPr/>
        </p:nvSpPr>
        <p:spPr>
          <a:xfrm>
            <a:off x="242885" y="115551"/>
            <a:ext cx="2614818" cy="477054"/>
          </a:xfrm>
          <a:prstGeom prst="rect">
            <a:avLst/>
          </a:prstGeom>
          <a:noFill/>
        </p:spPr>
        <p:txBody>
          <a:bodyPr wrap="none" rtlCol="0">
            <a:spAutoFit/>
          </a:bodyPr>
          <a:lstStyle/>
          <a:p>
            <a:r>
              <a:rPr lang="es-HN" sz="2500" b="1" dirty="0">
                <a:latin typeface="Myriad Pro" panose="020B0503030403020204" pitchFamily="34" charset="0"/>
              </a:rPr>
              <a:t>Audiencia digital</a:t>
            </a:r>
          </a:p>
        </p:txBody>
      </p:sp>
      <p:sp>
        <p:nvSpPr>
          <p:cNvPr id="44" name="CuadroTexto 43">
            <a:extLst>
              <a:ext uri="{FF2B5EF4-FFF2-40B4-BE49-F238E27FC236}">
                <a16:creationId xmlns:a16="http://schemas.microsoft.com/office/drawing/2014/main" id="{02FBF6AA-8912-5448-87F1-3290967E2C4E}"/>
              </a:ext>
            </a:extLst>
          </p:cNvPr>
          <p:cNvSpPr txBox="1"/>
          <p:nvPr/>
        </p:nvSpPr>
        <p:spPr>
          <a:xfrm>
            <a:off x="9818600" y="2930758"/>
            <a:ext cx="2196000" cy="1785104"/>
          </a:xfrm>
          <a:prstGeom prst="rect">
            <a:avLst/>
          </a:prstGeom>
          <a:noFill/>
          <a:ln>
            <a:noFill/>
          </a:ln>
        </p:spPr>
        <p:txBody>
          <a:bodyPr wrap="square">
            <a:spAutoFit/>
          </a:bodyPr>
          <a:lstStyle/>
          <a:p>
            <a:pPr algn="ctr"/>
            <a:r>
              <a:rPr lang="es-HN" sz="1000" dirty="0">
                <a:latin typeface="Myriad Pro" panose="020B0503030403020204" pitchFamily="34" charset="0"/>
              </a:rPr>
              <a:t>49.7% (antes 54.8%) de las identidades de usuarios de redes sociales en Honduras eran mujeres, mientras que el 50.3% eran hombres (antes 45.2%)</a:t>
            </a:r>
          </a:p>
          <a:p>
            <a:pPr algn="ctr"/>
            <a:r>
              <a:rPr lang="es-HN" sz="1000" dirty="0">
                <a:latin typeface="Myriad Pro" panose="020B0503030403020204" pitchFamily="34" charset="0"/>
              </a:rPr>
              <a:t>Es útil saber que el 64.3% de la base total de usuarios de internet en Honduras (independientemente de la edad) utilizó al menos una plataforma de redes sociales en enero de 2025.</a:t>
            </a:r>
          </a:p>
          <a:p>
            <a:pPr algn="ctr"/>
            <a:endParaRPr lang="es-HN" sz="1000" dirty="0">
              <a:latin typeface="Myriad Pro" panose="020B0503030403020204" pitchFamily="34" charset="0"/>
            </a:endParaRPr>
          </a:p>
        </p:txBody>
      </p:sp>
      <p:pic>
        <p:nvPicPr>
          <p:cNvPr id="3074" name="Picture 2" descr="Iconos masculinos y femeninos. signo de baño de hombre y mujer. símbolo  sexual. | Vector Premium">
            <a:extLst>
              <a:ext uri="{FF2B5EF4-FFF2-40B4-BE49-F238E27FC236}">
                <a16:creationId xmlns:a16="http://schemas.microsoft.com/office/drawing/2014/main" id="{DD6F5D7F-EBD2-E742-8A49-C4DE4A0BA5C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bright="-20000" contrast="54000"/>
                    </a14:imgEffect>
                  </a14:imgLayer>
                </a14:imgProps>
              </a:ext>
              <a:ext uri="{28A0092B-C50C-407E-A947-70E740481C1C}">
                <a14:useLocalDpi xmlns:a14="http://schemas.microsoft.com/office/drawing/2010/main" val="0"/>
              </a:ext>
            </a:extLst>
          </a:blip>
          <a:srcRect l="6482" t="2170" r="5933" b="8333"/>
          <a:stretch/>
        </p:blipFill>
        <p:spPr bwMode="auto">
          <a:xfrm>
            <a:off x="10206139" y="1574063"/>
            <a:ext cx="1490659" cy="1129015"/>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ector recto 46">
            <a:extLst>
              <a:ext uri="{FF2B5EF4-FFF2-40B4-BE49-F238E27FC236}">
                <a16:creationId xmlns:a16="http://schemas.microsoft.com/office/drawing/2014/main" id="{02BAC243-FFEA-D04B-9946-0F6C54574E53}"/>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3B511F8-89BD-D748-B303-6B8B3C74409D}"/>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37" name="Imagen 36">
            <a:extLst>
              <a:ext uri="{FF2B5EF4-FFF2-40B4-BE49-F238E27FC236}">
                <a16:creationId xmlns:a16="http://schemas.microsoft.com/office/drawing/2014/main" id="{6599C629-67A6-4D4B-ACBF-C1BC53B8C8E0}"/>
              </a:ext>
            </a:extLst>
          </p:cNvPr>
          <p:cNvPicPr>
            <a:picLocks noChangeAspect="1"/>
          </p:cNvPicPr>
          <p:nvPr/>
        </p:nvPicPr>
        <p:blipFill>
          <a:blip r:embed="rId10"/>
          <a:stretch>
            <a:fillRect/>
          </a:stretch>
        </p:blipFill>
        <p:spPr>
          <a:xfrm>
            <a:off x="10874163" y="-25400"/>
            <a:ext cx="1308100" cy="1473200"/>
          </a:xfrm>
          <a:prstGeom prst="rect">
            <a:avLst/>
          </a:prstGeom>
        </p:spPr>
      </p:pic>
      <p:pic>
        <p:nvPicPr>
          <p:cNvPr id="8196" name="Picture 4" descr="Clic - Iconos gratis de flechas">
            <a:extLst>
              <a:ext uri="{FF2B5EF4-FFF2-40B4-BE49-F238E27FC236}">
                <a16:creationId xmlns:a16="http://schemas.microsoft.com/office/drawing/2014/main" id="{683BD2F8-93CC-CC4E-82C5-52548DABB89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colorTemperature colorTemp="11200"/>
                    </a14:imgEffect>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10961092" y="126920"/>
            <a:ext cx="1069981" cy="1069981"/>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1F975A04-F956-7B40-A656-DAB0231F2D96}"/>
              </a:ext>
            </a:extLst>
          </p:cNvPr>
          <p:cNvSpPr txBox="1"/>
          <p:nvPr/>
        </p:nvSpPr>
        <p:spPr>
          <a:xfrm>
            <a:off x="2935134" y="5431993"/>
            <a:ext cx="6094070" cy="646331"/>
          </a:xfrm>
          <a:prstGeom prst="rect">
            <a:avLst/>
          </a:prstGeom>
          <a:solidFill>
            <a:srgbClr val="FF0000"/>
          </a:solidFill>
        </p:spPr>
        <p:txBody>
          <a:bodyPr wrap="square">
            <a:spAutoFit/>
          </a:bodyPr>
          <a:lstStyle/>
          <a:p>
            <a:r>
              <a:rPr lang="es-HN" sz="1200" dirty="0">
                <a:solidFill>
                  <a:schemeClr val="bg1"/>
                </a:solidFill>
                <a:latin typeface="Myriad Pro" panose="020B0503030403020204" pitchFamily="34" charset="0"/>
              </a:rPr>
              <a:t>Estas cifras de usuarios sugieren que 3.73 millones de personas en Honduras no usaban internet al comienzo de 2025, lo que implica que el 34.2% de la población permanecía "fuera de línea" al inicio del año.</a:t>
            </a:r>
          </a:p>
        </p:txBody>
      </p:sp>
    </p:spTree>
    <p:extLst>
      <p:ext uri="{BB962C8B-B14F-4D97-AF65-F5344CB8AC3E}">
        <p14:creationId xmlns:p14="http://schemas.microsoft.com/office/powerpoint/2010/main" val="167465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Resultado de imagen para cinepolis">
            <a:extLst>
              <a:ext uri="{FF2B5EF4-FFF2-40B4-BE49-F238E27FC236}">
                <a16:creationId xmlns:a16="http://schemas.microsoft.com/office/drawing/2014/main" id="{CD54088B-2497-BB43-9AAC-91846B4D2C20}"/>
              </a:ext>
            </a:extLst>
          </p:cNvPr>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sp>
        <p:nvSpPr>
          <p:cNvPr id="42" name="CuadroTexto 41">
            <a:extLst>
              <a:ext uri="{FF2B5EF4-FFF2-40B4-BE49-F238E27FC236}">
                <a16:creationId xmlns:a16="http://schemas.microsoft.com/office/drawing/2014/main" id="{7C1626C0-533E-BD4F-A215-1148D28DAD1C}"/>
              </a:ext>
            </a:extLst>
          </p:cNvPr>
          <p:cNvSpPr txBox="1"/>
          <p:nvPr/>
        </p:nvSpPr>
        <p:spPr>
          <a:xfrm>
            <a:off x="11035488" y="6591600"/>
            <a:ext cx="857529" cy="230832"/>
          </a:xfrm>
          <a:prstGeom prst="rect">
            <a:avLst/>
          </a:prstGeom>
          <a:noFill/>
        </p:spPr>
        <p:txBody>
          <a:bodyPr wrap="square">
            <a:spAutoFit/>
          </a:bodyPr>
          <a:lstStyle/>
          <a:p>
            <a:r>
              <a:rPr lang="es-HN" sz="900" dirty="0">
                <a:latin typeface="Myriad Pro Cond" panose="020B0506030403020204" pitchFamily="34" charset="0"/>
                <a:cs typeface="Arial" panose="020B0604020202020204" pitchFamily="34" charset="0"/>
              </a:rPr>
              <a:t>Fuente : Alexa.com</a:t>
            </a:r>
          </a:p>
        </p:txBody>
      </p:sp>
      <p:sp>
        <p:nvSpPr>
          <p:cNvPr id="35" name="CuadroTexto 34">
            <a:extLst>
              <a:ext uri="{FF2B5EF4-FFF2-40B4-BE49-F238E27FC236}">
                <a16:creationId xmlns:a16="http://schemas.microsoft.com/office/drawing/2014/main" id="{D0C7F064-0E3F-C441-9DF7-1B2B516A1829}"/>
              </a:ext>
            </a:extLst>
          </p:cNvPr>
          <p:cNvSpPr txBox="1"/>
          <p:nvPr/>
        </p:nvSpPr>
        <p:spPr>
          <a:xfrm>
            <a:off x="242885" y="115551"/>
            <a:ext cx="2614818" cy="477054"/>
          </a:xfrm>
          <a:prstGeom prst="rect">
            <a:avLst/>
          </a:prstGeom>
          <a:noFill/>
        </p:spPr>
        <p:txBody>
          <a:bodyPr wrap="none" rtlCol="0">
            <a:spAutoFit/>
          </a:bodyPr>
          <a:lstStyle/>
          <a:p>
            <a:r>
              <a:rPr lang="es-HN" sz="2500" b="1" dirty="0">
                <a:latin typeface="Myriad Pro" panose="020B0503030403020204" pitchFamily="34" charset="0"/>
              </a:rPr>
              <a:t>Audiencia digital</a:t>
            </a:r>
          </a:p>
        </p:txBody>
      </p:sp>
      <p:cxnSp>
        <p:nvCxnSpPr>
          <p:cNvPr id="47" name="Conector recto 46">
            <a:extLst>
              <a:ext uri="{FF2B5EF4-FFF2-40B4-BE49-F238E27FC236}">
                <a16:creationId xmlns:a16="http://schemas.microsoft.com/office/drawing/2014/main" id="{02BAC243-FFEA-D04B-9946-0F6C54574E53}"/>
              </a:ext>
            </a:extLst>
          </p:cNvPr>
          <p:cNvCxnSpPr/>
          <p:nvPr/>
        </p:nvCxnSpPr>
        <p:spPr>
          <a:xfrm>
            <a:off x="302419" y="6548400"/>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3B511F8-89BD-D748-B303-6B8B3C74409D}"/>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37" name="Imagen 36">
            <a:extLst>
              <a:ext uri="{FF2B5EF4-FFF2-40B4-BE49-F238E27FC236}">
                <a16:creationId xmlns:a16="http://schemas.microsoft.com/office/drawing/2014/main" id="{6599C629-67A6-4D4B-ACBF-C1BC53B8C8E0}"/>
              </a:ext>
            </a:extLst>
          </p:cNvPr>
          <p:cNvPicPr>
            <a:picLocks noChangeAspect="1"/>
          </p:cNvPicPr>
          <p:nvPr/>
        </p:nvPicPr>
        <p:blipFill>
          <a:blip r:embed="rId3"/>
          <a:stretch>
            <a:fillRect/>
          </a:stretch>
        </p:blipFill>
        <p:spPr>
          <a:xfrm>
            <a:off x="10874163" y="-25400"/>
            <a:ext cx="1308100" cy="1473200"/>
          </a:xfrm>
          <a:prstGeom prst="rect">
            <a:avLst/>
          </a:prstGeom>
        </p:spPr>
      </p:pic>
      <p:pic>
        <p:nvPicPr>
          <p:cNvPr id="3076" name="Picture 4" descr="Diseño PNG Y SVG De Trazo De Icono De Cursor De Sitio Web Para Camisetas">
            <a:extLst>
              <a:ext uri="{FF2B5EF4-FFF2-40B4-BE49-F238E27FC236}">
                <a16:creationId xmlns:a16="http://schemas.microsoft.com/office/drawing/2014/main" id="{DB5B6044-A3F6-A64F-B5F1-421809F8616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35488" y="113472"/>
            <a:ext cx="1006228" cy="10062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041D45D5-BA30-B645-8626-81E5E5B1D189}"/>
              </a:ext>
            </a:extLst>
          </p:cNvPr>
          <p:cNvPicPr>
            <a:picLocks noChangeAspect="1"/>
          </p:cNvPicPr>
          <p:nvPr/>
        </p:nvPicPr>
        <p:blipFill>
          <a:blip r:embed="rId6"/>
          <a:stretch>
            <a:fillRect/>
          </a:stretch>
        </p:blipFill>
        <p:spPr>
          <a:xfrm>
            <a:off x="3275269" y="810790"/>
            <a:ext cx="3999321" cy="5446444"/>
          </a:xfrm>
          <a:prstGeom prst="rect">
            <a:avLst/>
          </a:prstGeom>
        </p:spPr>
      </p:pic>
      <p:sp>
        <p:nvSpPr>
          <p:cNvPr id="29" name="CuadroTexto 28">
            <a:extLst>
              <a:ext uri="{FF2B5EF4-FFF2-40B4-BE49-F238E27FC236}">
                <a16:creationId xmlns:a16="http://schemas.microsoft.com/office/drawing/2014/main" id="{5A90B461-476D-284B-9728-D94DC79B9FC1}"/>
              </a:ext>
            </a:extLst>
          </p:cNvPr>
          <p:cNvSpPr txBox="1"/>
          <p:nvPr/>
        </p:nvSpPr>
        <p:spPr>
          <a:xfrm>
            <a:off x="7355253" y="2778816"/>
            <a:ext cx="4410926" cy="1384995"/>
          </a:xfrm>
          <a:prstGeom prst="rect">
            <a:avLst/>
          </a:prstGeom>
          <a:solidFill>
            <a:srgbClr val="FF0000"/>
          </a:solidFill>
        </p:spPr>
        <p:txBody>
          <a:bodyPr wrap="square">
            <a:spAutoFit/>
          </a:bodyPr>
          <a:lstStyle/>
          <a:p>
            <a:r>
              <a:rPr lang="es-HN" sz="1200" dirty="0">
                <a:solidFill>
                  <a:schemeClr val="bg1"/>
                </a:solidFill>
                <a:latin typeface="Myriad Pro" panose="020B0503030403020204" pitchFamily="34" charset="0"/>
              </a:rPr>
              <a:t>Los medios de comunicación impresos más importantes, como La Prensa, El Heraldo, Diez , Tu Nota y La Tribuna tienen una gran base de lectores locales que buscan información actualizada sobre lo que sucede en Honduras. Dado que estos medios ofrecen noticias de interés general, política, economía y entretenimiento, su contenido atrae a una audiencia constante y diversa, lo que eleva su tráfico.</a:t>
            </a:r>
          </a:p>
        </p:txBody>
      </p:sp>
      <p:sp>
        <p:nvSpPr>
          <p:cNvPr id="10" name="CuadroTexto 9">
            <a:extLst>
              <a:ext uri="{FF2B5EF4-FFF2-40B4-BE49-F238E27FC236}">
                <a16:creationId xmlns:a16="http://schemas.microsoft.com/office/drawing/2014/main" id="{A408EF93-518B-6A44-AB9E-9DAB37D9720C}"/>
              </a:ext>
            </a:extLst>
          </p:cNvPr>
          <p:cNvSpPr txBox="1"/>
          <p:nvPr/>
        </p:nvSpPr>
        <p:spPr>
          <a:xfrm>
            <a:off x="276163" y="3126565"/>
            <a:ext cx="2443298" cy="584775"/>
          </a:xfrm>
          <a:prstGeom prst="rect">
            <a:avLst/>
          </a:prstGeom>
          <a:noFill/>
        </p:spPr>
        <p:txBody>
          <a:bodyPr wrap="none" rtlCol="0">
            <a:spAutoFit/>
          </a:bodyPr>
          <a:lstStyle/>
          <a:p>
            <a:r>
              <a:rPr lang="es-HN" sz="1600" dirty="0">
                <a:latin typeface="Myriad Pro" panose="020B0503030403020204" pitchFamily="34" charset="0"/>
              </a:rPr>
              <a:t>Raking sitios mas visitados</a:t>
            </a:r>
          </a:p>
          <a:p>
            <a:r>
              <a:rPr lang="es-HN" sz="1600" dirty="0">
                <a:latin typeface="Myriad Pro" panose="020B0503030403020204" pitchFamily="34" charset="0"/>
              </a:rPr>
              <a:t>en Honduras </a:t>
            </a:r>
          </a:p>
        </p:txBody>
      </p:sp>
    </p:spTree>
    <p:extLst>
      <p:ext uri="{BB962C8B-B14F-4D97-AF65-F5344CB8AC3E}">
        <p14:creationId xmlns:p14="http://schemas.microsoft.com/office/powerpoint/2010/main" val="428992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01F563-FB1B-9D45-ACA9-CD55E8C70121}"/>
              </a:ext>
            </a:extLst>
          </p:cNvPr>
          <p:cNvSpPr/>
          <p:nvPr/>
        </p:nvSpPr>
        <p:spPr>
          <a:xfrm>
            <a:off x="8232569" y="4409985"/>
            <a:ext cx="3516391"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HN" sz="1300" dirty="0">
              <a:solidFill>
                <a:schemeClr val="tx1"/>
              </a:solidFill>
              <a:latin typeface="Helvetica" pitchFamily="2" charset="0"/>
            </a:endParaRPr>
          </a:p>
          <a:p>
            <a:pPr marL="171450" indent="-171450">
              <a:buFont typeface="Arial" panose="020B0604020202020204" pitchFamily="34" charset="0"/>
              <a:buChar char="•"/>
            </a:pPr>
            <a:endParaRPr lang="en-GB" sz="1100" dirty="0">
              <a:solidFill>
                <a:schemeClr val="tx1"/>
              </a:solidFill>
              <a:latin typeface="Century Gothic" panose="020B0502020202020204" pitchFamily="34" charset="0"/>
            </a:endParaRPr>
          </a:p>
        </p:txBody>
      </p:sp>
      <p:sp>
        <p:nvSpPr>
          <p:cNvPr id="3" name="Rectángulo 2">
            <a:extLst>
              <a:ext uri="{FF2B5EF4-FFF2-40B4-BE49-F238E27FC236}">
                <a16:creationId xmlns:a16="http://schemas.microsoft.com/office/drawing/2014/main" id="{E1624228-9866-3A4F-9A39-F4B67500D3E1}"/>
              </a:ext>
            </a:extLst>
          </p:cNvPr>
          <p:cNvSpPr/>
          <p:nvPr/>
        </p:nvSpPr>
        <p:spPr>
          <a:xfrm>
            <a:off x="276163" y="1012442"/>
            <a:ext cx="10354651" cy="941801"/>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HN" sz="1200" dirty="0">
              <a:solidFill>
                <a:schemeClr val="bg1"/>
              </a:solidFill>
              <a:latin typeface="Myriad Pro" panose="020B0503030403020204" pitchFamily="34" charset="0"/>
            </a:endParaRPr>
          </a:p>
          <a:p>
            <a:pPr marL="171450" indent="-171450">
              <a:buFont typeface="Arial" panose="020B0604020202020204" pitchFamily="34" charset="0"/>
              <a:buChar char="•"/>
            </a:pPr>
            <a:r>
              <a:rPr lang="es-HN" sz="1200" dirty="0">
                <a:solidFill>
                  <a:schemeClr val="bg1"/>
                </a:solidFill>
                <a:latin typeface="Myriad Pro" panose="020B0503030403020204" pitchFamily="34" charset="0"/>
              </a:rPr>
              <a:t>El consumo de redes sociales alcanza el </a:t>
            </a:r>
            <a:r>
              <a:rPr lang="es-HN" sz="1200" b="1" dirty="0">
                <a:solidFill>
                  <a:schemeClr val="bg1"/>
                </a:solidFill>
                <a:latin typeface="Myriad Pro" panose="020B0503030403020204" pitchFamily="34" charset="0"/>
              </a:rPr>
              <a:t>95%</a:t>
            </a:r>
          </a:p>
          <a:p>
            <a:pPr marL="171450" indent="-171450">
              <a:buFont typeface="Arial" panose="020B0604020202020204" pitchFamily="34" charset="0"/>
              <a:buChar char="•"/>
            </a:pPr>
            <a:r>
              <a:rPr lang="es-HN" sz="1200" dirty="0">
                <a:solidFill>
                  <a:schemeClr val="bg1"/>
                </a:solidFill>
                <a:latin typeface="Myriad Pro" panose="020B0503030403020204" pitchFamily="34" charset="0"/>
              </a:rPr>
              <a:t>Según datos del Instituto Nacional de Estadística (INE) y la Autoridad Reguladora de Telecomunicaciones (Conatel), el 80% de los hogares hondureños tiene acceso a internet. Sin embargo, este acceso no es uniforme, ya que las zonas urbanas, como Tegucigalpa y San Pedro Sula, tienen una cobertura mucho mayor en comparación con las áreas rurales y más remotas del país.</a:t>
            </a:r>
          </a:p>
          <a:p>
            <a:endParaRPr lang="en-GB" sz="1200" dirty="0">
              <a:solidFill>
                <a:schemeClr val="bg1"/>
              </a:solidFill>
              <a:latin typeface="Myriad Pro" panose="020B0503030403020204" pitchFamily="34" charset="0"/>
            </a:endParaRPr>
          </a:p>
        </p:txBody>
      </p:sp>
      <p:pic>
        <p:nvPicPr>
          <p:cNvPr id="1026" name="Picture 2">
            <a:extLst>
              <a:ext uri="{FF2B5EF4-FFF2-40B4-BE49-F238E27FC236}">
                <a16:creationId xmlns:a16="http://schemas.microsoft.com/office/drawing/2014/main" id="{B52384A5-A065-5F4A-AF98-ACF7C30CC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309" y="2525163"/>
            <a:ext cx="942804" cy="942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e Instagram: la historia y el significado del logotipo ...">
            <a:extLst>
              <a:ext uri="{FF2B5EF4-FFF2-40B4-BE49-F238E27FC236}">
                <a16:creationId xmlns:a16="http://schemas.microsoft.com/office/drawing/2014/main" id="{546CA8DE-BF7A-3448-B822-3A3B0C343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89" y="2461384"/>
            <a:ext cx="1729447" cy="10772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ktok Logotipo Icono De - Gráficos vectoriales gratis en Pixabay">
            <a:extLst>
              <a:ext uri="{FF2B5EF4-FFF2-40B4-BE49-F238E27FC236}">
                <a16:creationId xmlns:a16="http://schemas.microsoft.com/office/drawing/2014/main" id="{C8A8E762-3020-0647-86F8-F54DFCCCF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284" y="2577775"/>
            <a:ext cx="765143" cy="8928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cono de snapchat png 16716474 PNG">
            <a:extLst>
              <a:ext uri="{FF2B5EF4-FFF2-40B4-BE49-F238E27FC236}">
                <a16:creationId xmlns:a16="http://schemas.microsoft.com/office/drawing/2014/main" id="{80D70514-9E98-0C4A-BD22-7AEC51FAF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9204" y="2522481"/>
            <a:ext cx="999515" cy="9995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a 5">
            <a:extLst>
              <a:ext uri="{FF2B5EF4-FFF2-40B4-BE49-F238E27FC236}">
                <a16:creationId xmlns:a16="http://schemas.microsoft.com/office/drawing/2014/main" id="{FE4CE818-3286-0A4C-8218-B298B4E07808}"/>
              </a:ext>
            </a:extLst>
          </p:cNvPr>
          <p:cNvGraphicFramePr>
            <a:graphicFrameLocks noGrp="1"/>
          </p:cNvGraphicFramePr>
          <p:nvPr>
            <p:extLst>
              <p:ext uri="{D42A27DB-BD31-4B8C-83A1-F6EECF244321}">
                <p14:modId xmlns:p14="http://schemas.microsoft.com/office/powerpoint/2010/main" val="914570052"/>
              </p:ext>
            </p:extLst>
          </p:nvPr>
        </p:nvGraphicFramePr>
        <p:xfrm>
          <a:off x="610100" y="3470648"/>
          <a:ext cx="10970750" cy="50292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algn="ctr"/>
                      <a:r>
                        <a:rPr lang="es-HN" sz="1200" b="0" i="0" dirty="0">
                          <a:latin typeface="Myriad Pro" panose="020B0503030403020204" pitchFamily="34" charset="0"/>
                        </a:rPr>
                        <a:t>Facebook</a:t>
                      </a:r>
                    </a:p>
                    <a:p>
                      <a:pPr algn="ctr"/>
                      <a:r>
                        <a:rPr lang="es-HN" sz="1500" b="1" i="0" dirty="0">
                          <a:latin typeface="Myriad Pro" panose="020B0503030403020204" pitchFamily="34" charset="0"/>
                        </a:rPr>
                        <a:t>100%</a:t>
                      </a:r>
                    </a:p>
                  </a:txBody>
                  <a:tcPr/>
                </a:tc>
                <a:tc>
                  <a:txBody>
                    <a:bodyPr/>
                    <a:lstStyle/>
                    <a:p>
                      <a:pPr algn="ctr"/>
                      <a:r>
                        <a:rPr lang="es-HN" sz="1200" b="0" i="0" dirty="0">
                          <a:latin typeface="Myriad Pro" panose="020B0503030403020204" pitchFamily="34" charset="0"/>
                        </a:rPr>
                        <a:t>Instagram</a:t>
                      </a:r>
                    </a:p>
                    <a:p>
                      <a:pPr algn="ctr"/>
                      <a:r>
                        <a:rPr lang="es-HN" sz="1500" b="1" i="0" dirty="0">
                          <a:latin typeface="Myriad Pro" panose="020B0503030403020204" pitchFamily="34" charset="0"/>
                        </a:rPr>
                        <a:t>67%</a:t>
                      </a:r>
                    </a:p>
                  </a:txBody>
                  <a:tcPr/>
                </a:tc>
                <a:tc>
                  <a:txBody>
                    <a:bodyPr/>
                    <a:lstStyle/>
                    <a:p>
                      <a:pPr algn="ctr"/>
                      <a:r>
                        <a:rPr lang="es-HN" sz="1200" b="0" i="0" dirty="0">
                          <a:latin typeface="Myriad Pro" panose="020B0503030403020204" pitchFamily="34" charset="0"/>
                        </a:rPr>
                        <a:t>Tik Tok</a:t>
                      </a:r>
                    </a:p>
                    <a:p>
                      <a:pPr algn="ctr"/>
                      <a:r>
                        <a:rPr lang="es-HN" sz="1500" b="1" i="0" dirty="0">
                          <a:latin typeface="Myriad Pro" panose="020B0503030403020204" pitchFamily="34" charset="0"/>
                        </a:rPr>
                        <a:t>54%</a:t>
                      </a:r>
                    </a:p>
                  </a:txBody>
                  <a:tcPr/>
                </a:tc>
                <a:tc>
                  <a:txBody>
                    <a:bodyPr/>
                    <a:lstStyle/>
                    <a:p>
                      <a:pPr algn="ctr"/>
                      <a:r>
                        <a:rPr lang="es-HN" sz="1200" b="0" i="0" dirty="0">
                          <a:latin typeface="Myriad Pro" panose="020B0503030403020204" pitchFamily="34" charset="0"/>
                        </a:rPr>
                        <a:t>X </a:t>
                      </a:r>
                    </a:p>
                    <a:p>
                      <a:pPr algn="ctr"/>
                      <a:r>
                        <a:rPr lang="es-HN" sz="1500" b="1" i="0" dirty="0">
                          <a:latin typeface="Myriad Pro" panose="020B0503030403020204" pitchFamily="34" charset="0"/>
                        </a:rPr>
                        <a:t>19%</a:t>
                      </a:r>
                    </a:p>
                  </a:txBody>
                  <a:tcPr/>
                </a:tc>
                <a:tc>
                  <a:txBody>
                    <a:bodyPr/>
                    <a:lstStyle/>
                    <a:p>
                      <a:pPr algn="ctr"/>
                      <a:r>
                        <a:rPr lang="es-HN" sz="1200" b="0" i="0" dirty="0">
                          <a:latin typeface="Myriad Pro" panose="020B0503030403020204" pitchFamily="34" charset="0"/>
                        </a:rPr>
                        <a:t>Snacpchat</a:t>
                      </a:r>
                    </a:p>
                    <a:p>
                      <a:pPr algn="ctr"/>
                      <a:r>
                        <a:rPr lang="es-HN" sz="1500" b="1" i="0" dirty="0">
                          <a:latin typeface="Myriad Pro" panose="020B0503030403020204" pitchFamily="34" charset="0"/>
                        </a:rPr>
                        <a:t>4%</a:t>
                      </a:r>
                    </a:p>
                  </a:txBody>
                  <a:tcPr/>
                </a:tc>
                <a:extLst>
                  <a:ext uri="{0D108BD9-81ED-4DB2-BD59-A6C34878D82A}">
                    <a16:rowId xmlns:a16="http://schemas.microsoft.com/office/drawing/2014/main" val="2922161505"/>
                  </a:ext>
                </a:extLst>
              </a:tr>
            </a:tbl>
          </a:graphicData>
        </a:graphic>
      </p:graphicFrame>
      <p:graphicFrame>
        <p:nvGraphicFramePr>
          <p:cNvPr id="35" name="Tabla 5">
            <a:extLst>
              <a:ext uri="{FF2B5EF4-FFF2-40B4-BE49-F238E27FC236}">
                <a16:creationId xmlns:a16="http://schemas.microsoft.com/office/drawing/2014/main" id="{30DC5C0D-419E-F045-B25F-22FFF775451E}"/>
              </a:ext>
            </a:extLst>
          </p:cNvPr>
          <p:cNvGraphicFramePr>
            <a:graphicFrameLocks noGrp="1"/>
          </p:cNvGraphicFramePr>
          <p:nvPr>
            <p:extLst>
              <p:ext uri="{D42A27DB-BD31-4B8C-83A1-F6EECF244321}">
                <p14:modId xmlns:p14="http://schemas.microsoft.com/office/powerpoint/2010/main" val="2253013101"/>
              </p:ext>
            </p:extLst>
          </p:nvPr>
        </p:nvGraphicFramePr>
        <p:xfrm>
          <a:off x="610100" y="4008280"/>
          <a:ext cx="10970750" cy="176784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algn="ctr"/>
                      <a:r>
                        <a:rPr lang="es-HN" sz="1000" b="0" i="0" dirty="0">
                          <a:latin typeface="Myriad Pro" panose="020B0503030403020204" pitchFamily="34" charset="0"/>
                        </a:rPr>
                        <a:t>A través de Facebook, los hondureños acceden a noticias, interactúan con amigos y familiares, y participan en grupos de interés. También es una plataforma clave para pequeñas empresas y emprendedores.</a:t>
                      </a:r>
                    </a:p>
                    <a:p>
                      <a:pPr algn="ctr"/>
                      <a:endParaRPr lang="es-HN" sz="1000" b="0" i="0" dirty="0">
                        <a:latin typeface="Myriad Pro" panose="020B0503030403020204" pitchFamily="34" charset="0"/>
                      </a:endParaRPr>
                    </a:p>
                  </a:txBody>
                  <a:tcPr/>
                </a:tc>
                <a:tc>
                  <a:txBody>
                    <a:bodyPr/>
                    <a:lstStyle/>
                    <a:p>
                      <a:pPr algn="ctr"/>
                      <a:r>
                        <a:rPr lang="es-HN" sz="1000" b="0" i="0" dirty="0">
                          <a:latin typeface="Myriad Pro" panose="020B0503030403020204" pitchFamily="34" charset="0"/>
                        </a:rPr>
                        <a:t>Es popular especialmente entre los jóvenes y las personas interesadas en el contenido visual (fotografía, moda, viajes, gastronomía). RS favorita para compartir fotos y videos.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Myriad Pro" panose="020B0503030403020204" pitchFamily="34" charset="0"/>
                        </a:rPr>
                        <a:t>La plataforma de videos cortos ha permitido que los hondureños se expresen creativamente, y se ha convertido en una fuente importante de entretenimiento.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HN" sz="1000" b="0" i="0" dirty="0">
                        <a:latin typeface="Myriad Pro" panose="020B0503030403020204" pitchFamily="34" charset="0"/>
                      </a:endParaRPr>
                    </a:p>
                  </a:txBody>
                  <a:tcPr/>
                </a:tc>
                <a:tc>
                  <a:txBody>
                    <a:bodyPr/>
                    <a:lstStyle/>
                    <a:p>
                      <a:pPr algn="ctr"/>
                      <a:r>
                        <a:rPr lang="es-HN" sz="1000" b="0" i="0" dirty="0">
                          <a:latin typeface="Myriad Pro" panose="020B0503030403020204" pitchFamily="34" charset="0"/>
                        </a:rPr>
                        <a:t>Aunque su uso es más limitado que el de Facebook, La red social X (antes Twiter) sigue siendo una plataforma relevante para el debate político, las noticias y los comentarios sobre temas de actualidad.</a:t>
                      </a:r>
                    </a:p>
                    <a:p>
                      <a:pPr algn="ctr"/>
                      <a:endParaRPr lang="es-HN" sz="1000" b="0" i="0" dirty="0">
                        <a:latin typeface="Myriad Pro" panose="020B0503030403020204" pitchFamily="34" charset="0"/>
                      </a:endParaRPr>
                    </a:p>
                  </a:txBody>
                  <a:tcPr/>
                </a:tc>
                <a:tc>
                  <a:txBody>
                    <a:bodyPr/>
                    <a:lstStyle/>
                    <a:p>
                      <a:pPr algn="ctr"/>
                      <a:r>
                        <a:rPr lang="es-HN" sz="1000" b="0" i="0" dirty="0">
                          <a:latin typeface="Myriad Pro" panose="020B0503030403020204" pitchFamily="34" charset="0"/>
                        </a:rPr>
                        <a:t>El consumo de Snapchat en Honduras está principalmente concentrado en un público joven, aunque la plataforma sigue enfrentando la competencia de otras redes sociales como Instagram y TikTok. A pesar de no ser la plataforma líder en el país, Snapchat mantiene un nicho entre los usuarios que buscan una experiencia más  creativa en su consumo de redes sociales</a:t>
                      </a:r>
                    </a:p>
                  </a:txBody>
                  <a:tcPr/>
                </a:tc>
                <a:extLst>
                  <a:ext uri="{0D108BD9-81ED-4DB2-BD59-A6C34878D82A}">
                    <a16:rowId xmlns:a16="http://schemas.microsoft.com/office/drawing/2014/main" val="2922161505"/>
                  </a:ext>
                </a:extLst>
              </a:tr>
            </a:tbl>
          </a:graphicData>
        </a:graphic>
      </p:graphicFrame>
      <p:sp>
        <p:nvSpPr>
          <p:cNvPr id="37" name="CuadroTexto 36">
            <a:extLst>
              <a:ext uri="{FF2B5EF4-FFF2-40B4-BE49-F238E27FC236}">
                <a16:creationId xmlns:a16="http://schemas.microsoft.com/office/drawing/2014/main" id="{5641CEC2-C8B8-EA41-9477-F758723F2DF9}"/>
              </a:ext>
            </a:extLst>
          </p:cNvPr>
          <p:cNvSpPr txBox="1"/>
          <p:nvPr/>
        </p:nvSpPr>
        <p:spPr>
          <a:xfrm>
            <a:off x="242885" y="115551"/>
            <a:ext cx="3813865" cy="477054"/>
          </a:xfrm>
          <a:prstGeom prst="rect">
            <a:avLst/>
          </a:prstGeom>
          <a:noFill/>
        </p:spPr>
        <p:txBody>
          <a:bodyPr wrap="none" rtlCol="0">
            <a:spAutoFit/>
          </a:bodyPr>
          <a:lstStyle/>
          <a:p>
            <a:r>
              <a:rPr lang="es-HN" sz="2500" b="1" dirty="0">
                <a:latin typeface="Myriad Pro" panose="020B0503030403020204" pitchFamily="34" charset="0"/>
              </a:rPr>
              <a:t>Consumo - Redes sociales</a:t>
            </a:r>
          </a:p>
        </p:txBody>
      </p:sp>
      <p:cxnSp>
        <p:nvCxnSpPr>
          <p:cNvPr id="42" name="Conector recto 41">
            <a:extLst>
              <a:ext uri="{FF2B5EF4-FFF2-40B4-BE49-F238E27FC236}">
                <a16:creationId xmlns:a16="http://schemas.microsoft.com/office/drawing/2014/main" id="{A05F41BD-21BC-994F-933D-A1B457F241C5}"/>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3834C0D4-6AE4-7346-B9F7-3B0FB5899F47}"/>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5C2F6687-FB2C-1F41-81E2-AC1E6E41B9FE}"/>
              </a:ext>
            </a:extLst>
          </p:cNvPr>
          <p:cNvPicPr>
            <a:picLocks noChangeAspect="1"/>
          </p:cNvPicPr>
          <p:nvPr/>
        </p:nvPicPr>
        <p:blipFill>
          <a:blip r:embed="rId6"/>
          <a:stretch>
            <a:fillRect/>
          </a:stretch>
        </p:blipFill>
        <p:spPr>
          <a:xfrm>
            <a:off x="10874163" y="-25400"/>
            <a:ext cx="1308100" cy="1473200"/>
          </a:xfrm>
          <a:prstGeom prst="rect">
            <a:avLst/>
          </a:prstGeom>
        </p:spPr>
      </p:pic>
      <p:pic>
        <p:nvPicPr>
          <p:cNvPr id="22" name="Picture 4" descr="Medios de comunicación social - Iconos gratis de tecnología">
            <a:extLst>
              <a:ext uri="{FF2B5EF4-FFF2-40B4-BE49-F238E27FC236}">
                <a16:creationId xmlns:a16="http://schemas.microsoft.com/office/drawing/2014/main" id="{D6368F6A-0F29-FB45-904F-B805E532626A}"/>
              </a:ext>
            </a:extLst>
          </p:cNvP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hotocopy/>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005189" y="110656"/>
            <a:ext cx="1057092" cy="1057092"/>
          </a:xfrm>
          <a:prstGeom prst="rect">
            <a:avLst/>
          </a:prstGeom>
          <a:noFill/>
        </p:spPr>
      </p:pic>
      <p:pic>
        <p:nvPicPr>
          <p:cNvPr id="4108" name="Picture 12" descr="Imágenes de Icono Red Social X - Descarga gratuita en Freepik">
            <a:extLst>
              <a:ext uri="{FF2B5EF4-FFF2-40B4-BE49-F238E27FC236}">
                <a16:creationId xmlns:a16="http://schemas.microsoft.com/office/drawing/2014/main" id="{829D1F81-71C3-9E45-8792-E7EB8745D0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6527" y="2461384"/>
            <a:ext cx="999515" cy="999515"/>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2F6A9C0C-FEFF-FF49-8741-F9952A8E08E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21" name="CuadroTexto 20">
            <a:extLst>
              <a:ext uri="{FF2B5EF4-FFF2-40B4-BE49-F238E27FC236}">
                <a16:creationId xmlns:a16="http://schemas.microsoft.com/office/drawing/2014/main" id="{3698686B-DE63-6D48-8D44-7EDEFC46940E}"/>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
        <p:nvSpPr>
          <p:cNvPr id="4" name="CuadroTexto 3">
            <a:extLst>
              <a:ext uri="{FF2B5EF4-FFF2-40B4-BE49-F238E27FC236}">
                <a16:creationId xmlns:a16="http://schemas.microsoft.com/office/drawing/2014/main" id="{566EC176-A4DB-7EFB-B75C-B852A3E991C6}"/>
              </a:ext>
            </a:extLst>
          </p:cNvPr>
          <p:cNvSpPr txBox="1"/>
          <p:nvPr/>
        </p:nvSpPr>
        <p:spPr>
          <a:xfrm>
            <a:off x="8727108" y="6593919"/>
            <a:ext cx="316304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spTree>
    <p:extLst>
      <p:ext uri="{BB962C8B-B14F-4D97-AF65-F5344CB8AC3E}">
        <p14:creationId xmlns:p14="http://schemas.microsoft.com/office/powerpoint/2010/main" val="47766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01F563-FB1B-9D45-ACA9-CD55E8C70121}"/>
              </a:ext>
            </a:extLst>
          </p:cNvPr>
          <p:cNvSpPr/>
          <p:nvPr/>
        </p:nvSpPr>
        <p:spPr>
          <a:xfrm>
            <a:off x="8232569" y="2842446"/>
            <a:ext cx="3516391"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HN" sz="1300" dirty="0">
              <a:solidFill>
                <a:schemeClr val="tx1"/>
              </a:solidFill>
              <a:latin typeface="Helvetica" pitchFamily="2" charset="0"/>
            </a:endParaRPr>
          </a:p>
          <a:p>
            <a:pPr marL="171450" indent="-171450">
              <a:buFont typeface="Arial" panose="020B0604020202020204" pitchFamily="34" charset="0"/>
              <a:buChar char="•"/>
            </a:pPr>
            <a:endParaRPr lang="en-GB" sz="1100" dirty="0">
              <a:solidFill>
                <a:schemeClr val="tx1"/>
              </a:solidFill>
              <a:latin typeface="Century Gothic" panose="020B0502020202020204" pitchFamily="34" charset="0"/>
            </a:endParaRPr>
          </a:p>
        </p:txBody>
      </p:sp>
      <p:graphicFrame>
        <p:nvGraphicFramePr>
          <p:cNvPr id="17" name="Tabla 5">
            <a:extLst>
              <a:ext uri="{FF2B5EF4-FFF2-40B4-BE49-F238E27FC236}">
                <a16:creationId xmlns:a16="http://schemas.microsoft.com/office/drawing/2014/main" id="{A0208089-41C7-B546-BA5B-7FA4575F0E62}"/>
              </a:ext>
            </a:extLst>
          </p:cNvPr>
          <p:cNvGraphicFramePr>
            <a:graphicFrameLocks noGrp="1"/>
          </p:cNvGraphicFramePr>
          <p:nvPr>
            <p:extLst>
              <p:ext uri="{D42A27DB-BD31-4B8C-83A1-F6EECF244321}">
                <p14:modId xmlns:p14="http://schemas.microsoft.com/office/powerpoint/2010/main" val="1887609592"/>
              </p:ext>
            </p:extLst>
          </p:nvPr>
        </p:nvGraphicFramePr>
        <p:xfrm>
          <a:off x="657602" y="3554773"/>
          <a:ext cx="10970750" cy="50292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algn="ctr"/>
                      <a:r>
                        <a:rPr lang="es-HN" sz="1200" b="0" i="0" dirty="0">
                          <a:latin typeface="Myriad Pro" panose="020B0503030403020204" pitchFamily="34" charset="0"/>
                        </a:rPr>
                        <a:t>You Tube</a:t>
                      </a:r>
                    </a:p>
                    <a:p>
                      <a:pPr algn="ctr"/>
                      <a:r>
                        <a:rPr lang="es-HN" sz="1500" b="1" i="0" dirty="0">
                          <a:latin typeface="Myriad Pro" panose="020B0503030403020204" pitchFamily="34" charset="0"/>
                        </a:rPr>
                        <a:t>97%</a:t>
                      </a:r>
                    </a:p>
                  </a:txBody>
                  <a:tcPr/>
                </a:tc>
                <a:tc>
                  <a:txBody>
                    <a:bodyPr/>
                    <a:lstStyle/>
                    <a:p>
                      <a:pPr algn="ctr"/>
                      <a:r>
                        <a:rPr lang="es-HN" sz="1200" b="0" i="0" dirty="0">
                          <a:latin typeface="Myriad Pro" panose="020B0503030403020204" pitchFamily="34" charset="0"/>
                        </a:rPr>
                        <a:t>Netflix</a:t>
                      </a:r>
                    </a:p>
                    <a:p>
                      <a:pPr algn="ctr"/>
                      <a:r>
                        <a:rPr lang="es-HN" sz="1500" b="1" i="0" dirty="0">
                          <a:latin typeface="Myriad Pro" panose="020B0503030403020204" pitchFamily="34" charset="0"/>
                        </a:rPr>
                        <a:t>50%</a:t>
                      </a:r>
                    </a:p>
                  </a:txBody>
                  <a:tcPr/>
                </a:tc>
                <a:tc>
                  <a:txBody>
                    <a:bodyPr/>
                    <a:lstStyle/>
                    <a:p>
                      <a:pPr algn="ctr"/>
                      <a:r>
                        <a:rPr lang="es-HN" sz="1200" b="0" i="0" dirty="0">
                          <a:latin typeface="Myriad Pro" panose="020B0503030403020204" pitchFamily="34" charset="0"/>
                        </a:rPr>
                        <a:t>Hulu</a:t>
                      </a:r>
                    </a:p>
                    <a:p>
                      <a:pPr algn="ctr"/>
                      <a:r>
                        <a:rPr lang="es-HN" sz="1500" b="1" i="0" dirty="0">
                          <a:latin typeface="Myriad Pro" panose="020B0503030403020204" pitchFamily="34" charset="0"/>
                        </a:rPr>
                        <a:t>11%</a:t>
                      </a:r>
                    </a:p>
                  </a:txBody>
                  <a:tcPr/>
                </a:tc>
                <a:tc>
                  <a:txBody>
                    <a:bodyPr/>
                    <a:lstStyle/>
                    <a:p>
                      <a:pPr algn="ctr"/>
                      <a:r>
                        <a:rPr lang="es-HN" sz="1200" b="0" i="0" dirty="0">
                          <a:latin typeface="Myriad Pro" panose="020B0503030403020204" pitchFamily="34" charset="0"/>
                        </a:rPr>
                        <a:t>DisneyPlus</a:t>
                      </a:r>
                    </a:p>
                    <a:p>
                      <a:pPr algn="ctr"/>
                      <a:r>
                        <a:rPr lang="es-HN" sz="1500" b="1" i="0" dirty="0">
                          <a:latin typeface="Myriad Pro" panose="020B0503030403020204" pitchFamily="34" charset="0"/>
                        </a:rPr>
                        <a:t>7%</a:t>
                      </a:r>
                    </a:p>
                  </a:txBody>
                  <a:tcPr/>
                </a:tc>
                <a:tc>
                  <a:txBody>
                    <a:bodyPr/>
                    <a:lstStyle/>
                    <a:p>
                      <a:pPr algn="ctr"/>
                      <a:r>
                        <a:rPr lang="es-HN" sz="1200" b="0" i="0" dirty="0">
                          <a:latin typeface="Myriad Pro" panose="020B0503030403020204" pitchFamily="34" charset="0"/>
                        </a:rPr>
                        <a:t>Prime Video</a:t>
                      </a:r>
                    </a:p>
                    <a:p>
                      <a:pPr algn="ctr"/>
                      <a:r>
                        <a:rPr lang="es-HN" sz="1500" b="1" i="0" dirty="0">
                          <a:latin typeface="Myriad Pro" panose="020B0503030403020204" pitchFamily="34" charset="0"/>
                        </a:rPr>
                        <a:t>4%</a:t>
                      </a:r>
                    </a:p>
                  </a:txBody>
                  <a:tcPr/>
                </a:tc>
                <a:extLst>
                  <a:ext uri="{0D108BD9-81ED-4DB2-BD59-A6C34878D82A}">
                    <a16:rowId xmlns:a16="http://schemas.microsoft.com/office/drawing/2014/main" val="2922161505"/>
                  </a:ext>
                </a:extLst>
              </a:tr>
            </a:tbl>
          </a:graphicData>
        </a:graphic>
      </p:graphicFrame>
      <p:pic>
        <p:nvPicPr>
          <p:cNvPr id="1040" name="Picture 16" descr="Youtube - Iconos gratis de social">
            <a:extLst>
              <a:ext uri="{FF2B5EF4-FFF2-40B4-BE49-F238E27FC236}">
                <a16:creationId xmlns:a16="http://schemas.microsoft.com/office/drawing/2014/main" id="{3602593E-4F41-3943-B63D-EAE6AF702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364" y="2505745"/>
            <a:ext cx="1049706" cy="104970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go, netflix icon - Free download on Iconfinder">
            <a:extLst>
              <a:ext uri="{FF2B5EF4-FFF2-40B4-BE49-F238E27FC236}">
                <a16:creationId xmlns:a16="http://schemas.microsoft.com/office/drawing/2014/main" id="{467CDFB5-E593-5049-9E97-015D74FF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268" y="2640823"/>
            <a:ext cx="840238" cy="8402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ulu icon PNG and SVG Vector Free Download">
            <a:extLst>
              <a:ext uri="{FF2B5EF4-FFF2-40B4-BE49-F238E27FC236}">
                <a16:creationId xmlns:a16="http://schemas.microsoft.com/office/drawing/2014/main" id="{4130A50D-FB3A-5846-8844-8A6D73A7D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011" y="2600050"/>
            <a:ext cx="821932" cy="82193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cono degradado de disney-plus en PNG, SVG">
            <a:extLst>
              <a:ext uri="{FF2B5EF4-FFF2-40B4-BE49-F238E27FC236}">
                <a16:creationId xmlns:a16="http://schemas.microsoft.com/office/drawing/2014/main" id="{8D848F88-F8B3-AF4D-A581-85EF8EF749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355" y="2508285"/>
            <a:ext cx="1044626" cy="1044626"/>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7E95AD69-3824-BB48-B34C-1A238CB73416}"/>
              </a:ext>
            </a:extLst>
          </p:cNvPr>
          <p:cNvSpPr txBox="1"/>
          <p:nvPr/>
        </p:nvSpPr>
        <p:spPr>
          <a:xfrm>
            <a:off x="3166199" y="4050487"/>
            <a:ext cx="1608625" cy="230832"/>
          </a:xfrm>
          <a:prstGeom prst="rect">
            <a:avLst/>
          </a:prstGeom>
          <a:noFill/>
        </p:spPr>
        <p:txBody>
          <a:bodyPr wrap="square">
            <a:spAutoFit/>
          </a:bodyPr>
          <a:lstStyle/>
          <a:p>
            <a:pPr algn="ctr"/>
            <a:r>
              <a:rPr lang="es-HN" sz="900" dirty="0">
                <a:latin typeface="Century Gothic" panose="020B0502020202020204" pitchFamily="34" charset="0"/>
              </a:rPr>
              <a:t>.</a:t>
            </a:r>
          </a:p>
        </p:txBody>
      </p:sp>
      <p:pic>
        <p:nvPicPr>
          <p:cNvPr id="1050" name="Picture 26" descr="Logos - US Press Center">
            <a:extLst>
              <a:ext uri="{FF2B5EF4-FFF2-40B4-BE49-F238E27FC236}">
                <a16:creationId xmlns:a16="http://schemas.microsoft.com/office/drawing/2014/main" id="{DB087F93-E8C2-E348-93CE-9CDCCAA76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5350" y="2861767"/>
            <a:ext cx="850424" cy="502920"/>
          </a:xfrm>
          <a:prstGeom prst="rect">
            <a:avLst/>
          </a:prstGeom>
          <a:noFill/>
          <a:extLst>
            <a:ext uri="{909E8E84-426E-40DD-AFC4-6F175D3DCCD1}">
              <a14:hiddenFill xmlns:a14="http://schemas.microsoft.com/office/drawing/2010/main">
                <a:solidFill>
                  <a:srgbClr val="FFFFFF"/>
                </a:solidFill>
              </a14:hiddenFill>
            </a:ext>
          </a:extLst>
        </p:spPr>
      </p:pic>
      <p:sp>
        <p:nvSpPr>
          <p:cNvPr id="44" name="CuadroTexto 43">
            <a:extLst>
              <a:ext uri="{FF2B5EF4-FFF2-40B4-BE49-F238E27FC236}">
                <a16:creationId xmlns:a16="http://schemas.microsoft.com/office/drawing/2014/main" id="{924B1F19-3C67-7744-B3DF-D959BDC0A01B}"/>
              </a:ext>
            </a:extLst>
          </p:cNvPr>
          <p:cNvSpPr txBox="1"/>
          <p:nvPr/>
        </p:nvSpPr>
        <p:spPr>
          <a:xfrm>
            <a:off x="276163" y="1014046"/>
            <a:ext cx="10461916" cy="1015663"/>
          </a:xfrm>
          <a:prstGeom prst="rect">
            <a:avLst/>
          </a:prstGeom>
          <a:solidFill>
            <a:srgbClr val="FF0000"/>
          </a:solidFill>
        </p:spPr>
        <p:txBody>
          <a:bodyPr wrap="square">
            <a:spAutoFit/>
          </a:bodyPr>
          <a:lstStyle/>
          <a:p>
            <a:pPr marL="171450" indent="-171450">
              <a:buFont typeface="Arial" panose="020B0604020202020204" pitchFamily="34" charset="0"/>
              <a:buChar char="•"/>
            </a:pPr>
            <a:r>
              <a:rPr lang="es-HN" sz="1200" dirty="0">
                <a:solidFill>
                  <a:schemeClr val="bg1"/>
                </a:solidFill>
                <a:latin typeface="Myriad Pro" panose="020B0503030403020204" pitchFamily="34" charset="0"/>
              </a:rPr>
              <a:t>El consumo de servicios de streaming en Honduras está en crecimiento. Actualmente alcanza el </a:t>
            </a:r>
            <a:r>
              <a:rPr lang="es-HN" sz="1200" b="1" dirty="0">
                <a:solidFill>
                  <a:schemeClr val="bg1"/>
                </a:solidFill>
                <a:latin typeface="Myriad Pro" panose="020B0503030403020204" pitchFamily="34" charset="0"/>
              </a:rPr>
              <a:t>86.26% </a:t>
            </a:r>
            <a:r>
              <a:rPr lang="es-HN" sz="1200" dirty="0">
                <a:solidFill>
                  <a:schemeClr val="bg1"/>
                </a:solidFill>
                <a:latin typeface="Myriad Pro" panose="020B0503030403020204" pitchFamily="34" charset="0"/>
              </a:rPr>
              <a:t>de utilización. impulsado por la adopción de tecnologías móviles, la mejora en la conectividad a internet y la creciente preferencia por el contenido de Netflix, Disney+, Amazon Prime Video y YouTube dominan el mercado, pero aún existen desafíos importantes, </a:t>
            </a:r>
          </a:p>
          <a:p>
            <a:pPr marL="171450" indent="-171450">
              <a:buFont typeface="Arial" panose="020B0604020202020204" pitchFamily="34" charset="0"/>
              <a:buChar char="•"/>
            </a:pPr>
            <a:r>
              <a:rPr lang="es-HN" sz="1200" dirty="0">
                <a:solidFill>
                  <a:schemeClr val="bg1"/>
                </a:solidFill>
                <a:latin typeface="Myriad Pro" panose="020B0503030403020204" pitchFamily="34" charset="0"/>
              </a:rPr>
              <a:t>Este cambio en los hábitos de consumo está transformando la forma en que los hondureños acceden al entretenimiento, superando a los métodos tradicionales de televisión por cable o satélite.</a:t>
            </a:r>
          </a:p>
        </p:txBody>
      </p:sp>
      <p:graphicFrame>
        <p:nvGraphicFramePr>
          <p:cNvPr id="40" name="Tabla 5">
            <a:extLst>
              <a:ext uri="{FF2B5EF4-FFF2-40B4-BE49-F238E27FC236}">
                <a16:creationId xmlns:a16="http://schemas.microsoft.com/office/drawing/2014/main" id="{E4D147DD-54BE-D349-9E96-FCE79AF07C82}"/>
              </a:ext>
            </a:extLst>
          </p:cNvPr>
          <p:cNvGraphicFramePr>
            <a:graphicFrameLocks noGrp="1"/>
          </p:cNvGraphicFramePr>
          <p:nvPr>
            <p:extLst>
              <p:ext uri="{D42A27DB-BD31-4B8C-83A1-F6EECF244321}">
                <p14:modId xmlns:p14="http://schemas.microsoft.com/office/powerpoint/2010/main" val="3640869471"/>
              </p:ext>
            </p:extLst>
          </p:nvPr>
        </p:nvGraphicFramePr>
        <p:xfrm>
          <a:off x="657602" y="4092405"/>
          <a:ext cx="10970750" cy="192024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Myriad Pro" panose="020B0503030403020204" pitchFamily="34" charset="0"/>
                        </a:rPr>
                        <a:t>El consumo de videos en línea a través de YT sigue creciendo y es  utilizando para ver contenido de entretenimiento, tutoriales, noticias y música.</a:t>
                      </a:r>
                    </a:p>
                    <a:p>
                      <a:pPr algn="ctr"/>
                      <a:endParaRPr lang="es-HN" sz="1000" b="0" i="0" dirty="0">
                        <a:latin typeface="Myriad Pro" panose="020B0503030403020204" pitchFamily="34" charset="0"/>
                      </a:endParaRPr>
                    </a:p>
                  </a:txBody>
                  <a:tcPr/>
                </a:tc>
                <a:tc>
                  <a:txBody>
                    <a:bodyPr/>
                    <a:lstStyle/>
                    <a:p>
                      <a:pPr algn="ctr"/>
                      <a:r>
                        <a:rPr lang="es-HN" sz="1000" b="0" i="0" dirty="0">
                          <a:latin typeface="Myriad Pro" panose="020B0503030403020204" pitchFamily="34" charset="0"/>
                        </a:rPr>
                        <a:t>Ha tenido un impacto significativo en el consumo de entretenimiento en Honduras y es probable que siga creciendo</a:t>
                      </a:r>
                    </a:p>
                    <a:p>
                      <a:pPr algn="ctr"/>
                      <a:r>
                        <a:rPr lang="es-HN" sz="1000" b="0" i="0" dirty="0">
                          <a:latin typeface="Myriad Pro" panose="020B0503030403020204" pitchFamily="34" charset="0"/>
                        </a:rPr>
                        <a:t>Ha logrado captar una base considerable de usuarios. Sin embargo, enfrenta retos como la competencia con otras plataformas de streaming, el acceso desigual a internet y la piratería.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Myriad Pro" panose="020B0503030403020204" pitchFamily="34" charset="0"/>
                        </a:rPr>
                        <a:t>Hulu no está disponible de manera oficial en Honduras ni en la mayoría de los países de América Latina. Hulu está restringido a los EE UU y a algunas áreas de Japón. Esto significa que, para acceder a Hulu desde Honduras, los usuarios deben recurrir a métodos no oficiales, como el uso de VPNs (Redes Privadas Virtuales), que permiten simular una conexión desde los Estados Unidos.</a:t>
                      </a:r>
                    </a:p>
                    <a:p>
                      <a:pPr algn="ctr"/>
                      <a:endParaRPr lang="es-HN" sz="1000" b="0" i="0" dirty="0">
                        <a:latin typeface="Myriad Pro" panose="020B05030304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Myriad Pro" panose="020B0503030403020204" pitchFamily="34" charset="0"/>
                        </a:rPr>
                        <a:t>Con la propiedad de Marvel, Star Wars y contenido exclusivo como Pixar y Disney, esta plataforma ha ganado una gran cuota de mercado en América Latina, incluida Honduras.</a:t>
                      </a:r>
                    </a:p>
                    <a:p>
                      <a:pPr algn="ctr"/>
                      <a:endParaRPr lang="es-HN" sz="1000" b="0" i="0" dirty="0">
                        <a:latin typeface="Myriad Pro" panose="020B05030304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Myriad Pro" panose="020B0503030403020204" pitchFamily="34" charset="0"/>
                        </a:rPr>
                        <a:t>Amazon Prime Video también tiene una presencia creciente en Honduras, ofreciendo una mezcla de contenido original y películas comerciales.</a:t>
                      </a:r>
                    </a:p>
                    <a:p>
                      <a:pPr algn="ctr"/>
                      <a:endParaRPr lang="es-HN" sz="1000" b="0" i="0" dirty="0">
                        <a:latin typeface="Myriad Pro" panose="020B0503030403020204" pitchFamily="34" charset="0"/>
                      </a:endParaRPr>
                    </a:p>
                  </a:txBody>
                  <a:tcPr/>
                </a:tc>
                <a:extLst>
                  <a:ext uri="{0D108BD9-81ED-4DB2-BD59-A6C34878D82A}">
                    <a16:rowId xmlns:a16="http://schemas.microsoft.com/office/drawing/2014/main" val="2922161505"/>
                  </a:ext>
                </a:extLst>
              </a:tr>
            </a:tbl>
          </a:graphicData>
        </a:graphic>
      </p:graphicFrame>
      <p:sp>
        <p:nvSpPr>
          <p:cNvPr id="42" name="CuadroTexto 41">
            <a:extLst>
              <a:ext uri="{FF2B5EF4-FFF2-40B4-BE49-F238E27FC236}">
                <a16:creationId xmlns:a16="http://schemas.microsoft.com/office/drawing/2014/main" id="{EA2637D4-1488-5045-9230-CCF5935C857F}"/>
              </a:ext>
            </a:extLst>
          </p:cNvPr>
          <p:cNvSpPr txBox="1"/>
          <p:nvPr/>
        </p:nvSpPr>
        <p:spPr>
          <a:xfrm>
            <a:off x="242885" y="115551"/>
            <a:ext cx="4548040" cy="477054"/>
          </a:xfrm>
          <a:prstGeom prst="rect">
            <a:avLst/>
          </a:prstGeom>
          <a:noFill/>
        </p:spPr>
        <p:txBody>
          <a:bodyPr wrap="none" rtlCol="0">
            <a:spAutoFit/>
          </a:bodyPr>
          <a:lstStyle/>
          <a:p>
            <a:r>
              <a:rPr lang="es-HN" sz="2500" b="1" dirty="0">
                <a:latin typeface="Century Gothic" panose="020B0502020202020204" pitchFamily="34" charset="0"/>
              </a:rPr>
              <a:t>Consumo – Streaming video</a:t>
            </a:r>
          </a:p>
        </p:txBody>
      </p:sp>
      <p:cxnSp>
        <p:nvCxnSpPr>
          <p:cNvPr id="47" name="Conector recto 46">
            <a:extLst>
              <a:ext uri="{FF2B5EF4-FFF2-40B4-BE49-F238E27FC236}">
                <a16:creationId xmlns:a16="http://schemas.microsoft.com/office/drawing/2014/main" id="{2DBBFA31-435E-6B4E-93DD-05A234CCE2E9}"/>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E21EF1E9-6F38-F846-BE20-DD78402583D0}"/>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03141689-8EEA-7343-B024-3A754CFC2F7B}"/>
              </a:ext>
            </a:extLst>
          </p:cNvPr>
          <p:cNvPicPr>
            <a:picLocks noChangeAspect="1"/>
          </p:cNvPicPr>
          <p:nvPr/>
        </p:nvPicPr>
        <p:blipFill>
          <a:blip r:embed="rId7"/>
          <a:stretch>
            <a:fillRect/>
          </a:stretch>
        </p:blipFill>
        <p:spPr>
          <a:xfrm>
            <a:off x="10874163" y="-25400"/>
            <a:ext cx="1308100" cy="1473200"/>
          </a:xfrm>
          <a:prstGeom prst="rect">
            <a:avLst/>
          </a:prstGeom>
        </p:spPr>
      </p:pic>
      <p:pic>
        <p:nvPicPr>
          <p:cNvPr id="5122" name="Picture 2" descr="Vídeo transmitido en vivo - Iconos gratis de entretenimiento">
            <a:extLst>
              <a:ext uri="{FF2B5EF4-FFF2-40B4-BE49-F238E27FC236}">
                <a16:creationId xmlns:a16="http://schemas.microsoft.com/office/drawing/2014/main" id="{B9970E6E-F02F-7F42-8F97-B29710FBC3A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89000"/>
                    </a14:imgEffect>
                  </a14:imgLayer>
                </a14:imgProps>
              </a:ext>
              <a:ext uri="{28A0092B-C50C-407E-A947-70E740481C1C}">
                <a14:useLocalDpi xmlns:a14="http://schemas.microsoft.com/office/drawing/2010/main" val="0"/>
              </a:ext>
            </a:extLst>
          </a:blip>
          <a:srcRect/>
          <a:stretch>
            <a:fillRect/>
          </a:stretch>
        </p:blipFill>
        <p:spPr bwMode="auto">
          <a:xfrm>
            <a:off x="11053914" y="173433"/>
            <a:ext cx="992265" cy="9922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E82D079C-904D-6F44-8F54-76FC8FABAE8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22" name="CuadroTexto 21">
            <a:extLst>
              <a:ext uri="{FF2B5EF4-FFF2-40B4-BE49-F238E27FC236}">
                <a16:creationId xmlns:a16="http://schemas.microsoft.com/office/drawing/2014/main" id="{290DBDDA-3101-264E-8A6C-FAB863EEDF8B}"/>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
        <p:nvSpPr>
          <p:cNvPr id="4" name="CuadroTexto 3">
            <a:extLst>
              <a:ext uri="{FF2B5EF4-FFF2-40B4-BE49-F238E27FC236}">
                <a16:creationId xmlns:a16="http://schemas.microsoft.com/office/drawing/2014/main" id="{69D19A94-78B7-D255-D167-030D79E4CC74}"/>
              </a:ext>
            </a:extLst>
          </p:cNvPr>
          <p:cNvSpPr txBox="1"/>
          <p:nvPr/>
        </p:nvSpPr>
        <p:spPr>
          <a:xfrm>
            <a:off x="8727108" y="6593919"/>
            <a:ext cx="316304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spTree>
    <p:extLst>
      <p:ext uri="{BB962C8B-B14F-4D97-AF65-F5344CB8AC3E}">
        <p14:creationId xmlns:p14="http://schemas.microsoft.com/office/powerpoint/2010/main" val="51443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5972DF63-9E23-0A4A-A85D-9D58C6DDEDDF}"/>
              </a:ext>
            </a:extLst>
          </p:cNvPr>
          <p:cNvSpPr/>
          <p:nvPr/>
        </p:nvSpPr>
        <p:spPr>
          <a:xfrm>
            <a:off x="0" y="6606000"/>
            <a:ext cx="12192000" cy="318655"/>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42" name="CuadroTexto 41">
            <a:extLst>
              <a:ext uri="{FF2B5EF4-FFF2-40B4-BE49-F238E27FC236}">
                <a16:creationId xmlns:a16="http://schemas.microsoft.com/office/drawing/2014/main" id="{EA2637D4-1488-5045-9230-CCF5935C857F}"/>
              </a:ext>
            </a:extLst>
          </p:cNvPr>
          <p:cNvSpPr txBox="1"/>
          <p:nvPr/>
        </p:nvSpPr>
        <p:spPr>
          <a:xfrm>
            <a:off x="242885" y="115551"/>
            <a:ext cx="2736647" cy="477054"/>
          </a:xfrm>
          <a:prstGeom prst="rect">
            <a:avLst/>
          </a:prstGeom>
          <a:noFill/>
        </p:spPr>
        <p:txBody>
          <a:bodyPr wrap="none" rtlCol="0">
            <a:spAutoFit/>
          </a:bodyPr>
          <a:lstStyle/>
          <a:p>
            <a:r>
              <a:rPr lang="es-HN" sz="2500" b="1" dirty="0">
                <a:latin typeface="Century Gothic" panose="020B0502020202020204" pitchFamily="34" charset="0"/>
              </a:rPr>
              <a:t>Consumo – Cine</a:t>
            </a:r>
          </a:p>
        </p:txBody>
      </p:sp>
      <p:cxnSp>
        <p:nvCxnSpPr>
          <p:cNvPr id="47" name="Conector recto 46">
            <a:extLst>
              <a:ext uri="{FF2B5EF4-FFF2-40B4-BE49-F238E27FC236}">
                <a16:creationId xmlns:a16="http://schemas.microsoft.com/office/drawing/2014/main" id="{2DBBFA31-435E-6B4E-93DD-05A234CCE2E9}"/>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E21EF1E9-6F38-F846-BE20-DD78402583D0}"/>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03141689-8EEA-7343-B024-3A754CFC2F7B}"/>
              </a:ext>
            </a:extLst>
          </p:cNvPr>
          <p:cNvPicPr>
            <a:picLocks noChangeAspect="1"/>
          </p:cNvPicPr>
          <p:nvPr/>
        </p:nvPicPr>
        <p:blipFill>
          <a:blip r:embed="rId3"/>
          <a:stretch>
            <a:fillRect/>
          </a:stretch>
        </p:blipFill>
        <p:spPr>
          <a:xfrm>
            <a:off x="10874163" y="-25400"/>
            <a:ext cx="1308100" cy="1473200"/>
          </a:xfrm>
          <a:prstGeom prst="rect">
            <a:avLst/>
          </a:prstGeom>
        </p:spPr>
      </p:pic>
      <p:pic>
        <p:nvPicPr>
          <p:cNvPr id="4098" name="Picture 2" descr="Entradas de cine - Iconos gratis de entretenimiento">
            <a:extLst>
              <a:ext uri="{FF2B5EF4-FFF2-40B4-BE49-F238E27FC236}">
                <a16:creationId xmlns:a16="http://schemas.microsoft.com/office/drawing/2014/main" id="{CB2EE424-F686-8C48-BCD8-9E13537CC1A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91464" y="120256"/>
            <a:ext cx="915526" cy="91552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98FE7661-3657-4041-AFF2-4C67C25B90AF}"/>
              </a:ext>
            </a:extLst>
          </p:cNvPr>
          <p:cNvSpPr txBox="1"/>
          <p:nvPr/>
        </p:nvSpPr>
        <p:spPr>
          <a:xfrm>
            <a:off x="7359251" y="2308899"/>
            <a:ext cx="4391420" cy="1938992"/>
          </a:xfrm>
          <a:prstGeom prst="rect">
            <a:avLst/>
          </a:prstGeom>
          <a:noFill/>
        </p:spPr>
        <p:txBody>
          <a:bodyPr wrap="square">
            <a:spAutoFit/>
          </a:bodyPr>
          <a:lstStyle/>
          <a:p>
            <a:r>
              <a:rPr lang="es-HN" sz="1000" dirty="0">
                <a:latin typeface="Myriad Pro" panose="020B0503030403020204" pitchFamily="34" charset="0"/>
              </a:rPr>
              <a:t>La pandemia de COVID-19 afectó seriamente la industria del cine en Honduras, con una caída en la asistencia a los cines debido a las restricciones de movilidad y la preferencia por plataformas de streaming. Sin embargo, la industria ha comenzado a recuperarse poco a poco, con un incremento del 11% en el consumo en el ultimo año versus el año anterior atribuido al aumento en la apertura de nuevas películas, sobre todo las de gran impacto internacional. </a:t>
            </a:r>
          </a:p>
          <a:p>
            <a:endParaRPr lang="es-HN" sz="1000" dirty="0">
              <a:latin typeface="Myriad Pro" panose="020B0503030403020204" pitchFamily="34" charset="0"/>
            </a:endParaRPr>
          </a:p>
          <a:p>
            <a:r>
              <a:rPr lang="es-HN" sz="1000" dirty="0">
                <a:latin typeface="Myriad Pro" panose="020B0503030403020204" pitchFamily="34" charset="0"/>
              </a:rPr>
              <a:t>En los últimos años, se ha observado un crecimiento en la construcción de salas de cine en Honduras. Grandes cadenas como Cinemark y Cinepolis están presentes en las principales ciudades del país, lo que ha facilitado el acceso a este tipo de entretenimiento.</a:t>
            </a:r>
          </a:p>
          <a:p>
            <a:endParaRPr lang="es-HN" sz="1000" dirty="0">
              <a:latin typeface="Myriad Pro" panose="020B0503030403020204" pitchFamily="34" charset="0"/>
            </a:endParaRPr>
          </a:p>
        </p:txBody>
      </p:sp>
      <p:pic>
        <p:nvPicPr>
          <p:cNvPr id="4100" name="Picture 4">
            <a:extLst>
              <a:ext uri="{FF2B5EF4-FFF2-40B4-BE49-F238E27FC236}">
                <a16:creationId xmlns:a16="http://schemas.microsoft.com/office/drawing/2014/main" id="{286E174E-4B99-524A-A966-877258DA1E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44" y="1017429"/>
            <a:ext cx="1835765" cy="3320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inepolis – Studio Gráfico">
            <a:extLst>
              <a:ext uri="{FF2B5EF4-FFF2-40B4-BE49-F238E27FC236}">
                <a16:creationId xmlns:a16="http://schemas.microsoft.com/office/drawing/2014/main" id="{DE1F6C0A-78CB-E944-90DE-6CA5F88162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0160" y="937371"/>
            <a:ext cx="1921397" cy="5448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etro Cinemas Bathurst - Cinema Session Times">
            <a:extLst>
              <a:ext uri="{FF2B5EF4-FFF2-40B4-BE49-F238E27FC236}">
                <a16:creationId xmlns:a16="http://schemas.microsoft.com/office/drawing/2014/main" id="{6B2D8BDD-2289-3341-B0E3-EB295A98DD6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1000"/>
                    </a14:imgEffect>
                    <a14:imgEffect>
                      <a14:colorTemperature colorTemp="6391"/>
                    </a14:imgEffect>
                    <a14:imgEffect>
                      <a14:saturation sat="260000"/>
                    </a14:imgEffect>
                    <a14:imgEffect>
                      <a14:brightnessContrast bright="-12000" contrast="38000"/>
                    </a14:imgEffect>
                  </a14:imgLayer>
                </a14:imgProps>
              </a:ext>
              <a:ext uri="{28A0092B-C50C-407E-A947-70E740481C1C}">
                <a14:useLocalDpi xmlns:a14="http://schemas.microsoft.com/office/drawing/2010/main" val="0"/>
              </a:ext>
            </a:extLst>
          </a:blip>
          <a:srcRect/>
          <a:stretch>
            <a:fillRect/>
          </a:stretch>
        </p:blipFill>
        <p:spPr bwMode="auto">
          <a:xfrm>
            <a:off x="4998271" y="900733"/>
            <a:ext cx="1680901" cy="4924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a 5">
            <a:extLst>
              <a:ext uri="{FF2B5EF4-FFF2-40B4-BE49-F238E27FC236}">
                <a16:creationId xmlns:a16="http://schemas.microsoft.com/office/drawing/2014/main" id="{361D02E9-DD9E-674F-A025-7692EE873E2F}"/>
              </a:ext>
            </a:extLst>
          </p:cNvPr>
          <p:cNvGraphicFramePr>
            <a:graphicFrameLocks noGrp="1"/>
          </p:cNvGraphicFramePr>
          <p:nvPr>
            <p:extLst>
              <p:ext uri="{D42A27DB-BD31-4B8C-83A1-F6EECF244321}">
                <p14:modId xmlns:p14="http://schemas.microsoft.com/office/powerpoint/2010/main" val="3769808830"/>
              </p:ext>
            </p:extLst>
          </p:nvPr>
        </p:nvGraphicFramePr>
        <p:xfrm>
          <a:off x="396022" y="1461203"/>
          <a:ext cx="6582450" cy="32004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tblGrid>
              <a:tr h="246216">
                <a:tc>
                  <a:txBody>
                    <a:bodyPr/>
                    <a:lstStyle/>
                    <a:p>
                      <a:pPr algn="ctr"/>
                      <a:r>
                        <a:rPr lang="es-HN" sz="1500" b="1" i="0" dirty="0">
                          <a:latin typeface="Myriad Pro" panose="020B0503030403020204" pitchFamily="34" charset="0"/>
                        </a:rPr>
                        <a:t>35.4%</a:t>
                      </a:r>
                    </a:p>
                  </a:txBody>
                  <a:tcPr/>
                </a:tc>
                <a:tc>
                  <a:txBody>
                    <a:bodyPr/>
                    <a:lstStyle/>
                    <a:p>
                      <a:pPr algn="ctr"/>
                      <a:r>
                        <a:rPr lang="es-HN" sz="1500" b="1" i="0" dirty="0">
                          <a:latin typeface="Myriad Pro" panose="020B0503030403020204" pitchFamily="34" charset="0"/>
                        </a:rPr>
                        <a:t>22.6%</a:t>
                      </a:r>
                    </a:p>
                  </a:txBody>
                  <a:tcPr/>
                </a:tc>
                <a:tc>
                  <a:txBody>
                    <a:bodyPr/>
                    <a:lstStyle/>
                    <a:p>
                      <a:pPr algn="ctr"/>
                      <a:r>
                        <a:rPr lang="es-HN" sz="1500" b="1" i="0" dirty="0">
                          <a:latin typeface="Myriad Pro" panose="020B0503030403020204" pitchFamily="34" charset="0"/>
                        </a:rPr>
                        <a:t>22.4%</a:t>
                      </a:r>
                    </a:p>
                  </a:txBody>
                  <a:tcPr/>
                </a:tc>
                <a:extLst>
                  <a:ext uri="{0D108BD9-81ED-4DB2-BD59-A6C34878D82A}">
                    <a16:rowId xmlns:a16="http://schemas.microsoft.com/office/drawing/2014/main" val="2922161505"/>
                  </a:ext>
                </a:extLst>
              </a:tr>
            </a:tbl>
          </a:graphicData>
        </a:graphic>
      </p:graphicFrame>
      <p:graphicFrame>
        <p:nvGraphicFramePr>
          <p:cNvPr id="17" name="Tabla 5">
            <a:extLst>
              <a:ext uri="{FF2B5EF4-FFF2-40B4-BE49-F238E27FC236}">
                <a16:creationId xmlns:a16="http://schemas.microsoft.com/office/drawing/2014/main" id="{958B890B-9C96-8242-9111-2E78EE8F491E}"/>
              </a:ext>
            </a:extLst>
          </p:cNvPr>
          <p:cNvGraphicFramePr>
            <a:graphicFrameLocks noGrp="1"/>
          </p:cNvGraphicFramePr>
          <p:nvPr>
            <p:extLst>
              <p:ext uri="{D42A27DB-BD31-4B8C-83A1-F6EECF244321}">
                <p14:modId xmlns:p14="http://schemas.microsoft.com/office/powerpoint/2010/main" val="3391283346"/>
              </p:ext>
            </p:extLst>
          </p:nvPr>
        </p:nvGraphicFramePr>
        <p:xfrm>
          <a:off x="396021" y="1790780"/>
          <a:ext cx="6582450" cy="3083356"/>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tblGrid>
              <a:tr h="644236">
                <a:tc>
                  <a:txBody>
                    <a:bodyPr/>
                    <a:lstStyle/>
                    <a:p>
                      <a:pPr algn="ctr"/>
                      <a:r>
                        <a:rPr lang="es-HN" sz="1200" b="1" i="0" dirty="0">
                          <a:latin typeface="Myriad Pro" panose="020B0503030403020204" pitchFamily="34" charset="0"/>
                        </a:rPr>
                        <a:t>31 SALAS</a:t>
                      </a:r>
                    </a:p>
                    <a:p>
                      <a:pPr algn="ctr"/>
                      <a:r>
                        <a:rPr lang="es-HN" sz="1000" b="0" i="0" dirty="0">
                          <a:latin typeface="Myriad Pro" panose="020B0503030403020204" pitchFamily="34" charset="0"/>
                        </a:rPr>
                        <a:t>Capacidad x dia </a:t>
                      </a:r>
                    </a:p>
                    <a:p>
                      <a:pPr algn="ctr"/>
                      <a:r>
                        <a:rPr lang="es-HN" sz="1000" b="0" i="0" dirty="0">
                          <a:latin typeface="Myriad Pro" panose="020B0503030403020204" pitchFamily="34" charset="0"/>
                        </a:rPr>
                        <a:t>total salas : 6,897</a:t>
                      </a:r>
                    </a:p>
                  </a:txBody>
                  <a:tcPr/>
                </a:tc>
                <a:tc>
                  <a:txBody>
                    <a:bodyPr/>
                    <a:lstStyle/>
                    <a:p>
                      <a:pPr algn="ctr"/>
                      <a:r>
                        <a:rPr lang="es-HN" sz="1200" b="1" i="0" dirty="0">
                          <a:latin typeface="Myriad Pro" panose="020B0503030403020204" pitchFamily="34" charset="0"/>
                        </a:rPr>
                        <a:t>24 SALAS</a:t>
                      </a:r>
                    </a:p>
                    <a:p>
                      <a:pPr algn="ctr"/>
                      <a:r>
                        <a:rPr lang="es-HN" sz="1000" b="0" i="0" dirty="0">
                          <a:latin typeface="Myriad Pro" panose="020B0503030403020204" pitchFamily="34" charset="0"/>
                        </a:rPr>
                        <a:t>Capacidad x dia </a:t>
                      </a:r>
                    </a:p>
                    <a:p>
                      <a:pPr algn="ctr"/>
                      <a:r>
                        <a:rPr lang="es-HN" sz="1000" b="0" i="0" dirty="0">
                          <a:latin typeface="Myriad Pro" panose="020B0503030403020204" pitchFamily="34" charset="0"/>
                        </a:rPr>
                        <a:t>total salas : 3,496</a:t>
                      </a:r>
                    </a:p>
                  </a:txBody>
                  <a:tcPr/>
                </a:tc>
                <a:tc>
                  <a:txBody>
                    <a:bodyPr/>
                    <a:lstStyle/>
                    <a:p>
                      <a:pPr algn="ctr"/>
                      <a:r>
                        <a:rPr lang="es-HN" sz="1200" b="1" i="0" dirty="0">
                          <a:latin typeface="Myriad Pro" panose="020B0503030403020204" pitchFamily="34" charset="0"/>
                        </a:rPr>
                        <a:t>39 SALAS</a:t>
                      </a:r>
                    </a:p>
                    <a:p>
                      <a:pPr algn="ctr"/>
                      <a:r>
                        <a:rPr lang="es-HN" sz="1000" b="0" i="0" dirty="0">
                          <a:latin typeface="Myriad Pro" panose="020B0503030403020204" pitchFamily="34" charset="0"/>
                        </a:rPr>
                        <a:t>Capacidad x dia </a:t>
                      </a:r>
                    </a:p>
                    <a:p>
                      <a:pPr algn="ctr"/>
                      <a:r>
                        <a:rPr lang="es-HN" sz="1000" b="0" i="0" dirty="0">
                          <a:latin typeface="Myriad Pro" panose="020B0503030403020204" pitchFamily="34" charset="0"/>
                        </a:rPr>
                        <a:t>total salas : 7,020</a:t>
                      </a:r>
                    </a:p>
                  </a:txBody>
                  <a:tcPr/>
                </a:tc>
                <a:extLst>
                  <a:ext uri="{0D108BD9-81ED-4DB2-BD59-A6C34878D82A}">
                    <a16:rowId xmlns:a16="http://schemas.microsoft.com/office/drawing/2014/main" val="2922161505"/>
                  </a:ext>
                </a:extLst>
              </a:tr>
              <a:tr h="219919">
                <a:tc gridSpan="3">
                  <a:txBody>
                    <a:bodyPr/>
                    <a:lstStyle/>
                    <a:p>
                      <a:pPr algn="ctr"/>
                      <a:r>
                        <a:rPr lang="es-HN" sz="1200" b="1" i="0" dirty="0">
                          <a:latin typeface="Myriad Pro" panose="020B0503030403020204" pitchFamily="34" charset="0"/>
                        </a:rPr>
                        <a:t>Teguigalpa</a:t>
                      </a:r>
                      <a:r>
                        <a:rPr lang="es-HN" sz="1400" b="1" i="0" dirty="0">
                          <a:latin typeface="Myriad Pro" panose="020B0503030403020204" pitchFamily="34" charset="0"/>
                        </a:rPr>
                        <a:t> </a:t>
                      </a:r>
                    </a:p>
                  </a:txBody>
                  <a:tcPr>
                    <a:solidFill>
                      <a:schemeClr val="tx2">
                        <a:lumMod val="20000"/>
                        <a:lumOff val="80000"/>
                      </a:schemeClr>
                    </a:solidFill>
                  </a:tcPr>
                </a:tc>
                <a:tc hMerge="1">
                  <a:txBody>
                    <a:bodyPr/>
                    <a:lstStyle/>
                    <a:p>
                      <a:pPr algn="l"/>
                      <a:endParaRPr lang="es-HN" sz="1000" b="1" i="0" dirty="0">
                        <a:latin typeface="Century Gothic" panose="020B0502020202020204" pitchFamily="34" charset="0"/>
                      </a:endParaRPr>
                    </a:p>
                  </a:txBody>
                  <a:tcPr/>
                </a:tc>
                <a:tc hMerge="1">
                  <a:txBody>
                    <a:bodyPr/>
                    <a:lstStyle/>
                    <a:p>
                      <a:pPr algn="l"/>
                      <a:endParaRPr lang="es-HN" sz="1000" b="1" i="0" dirty="0">
                        <a:latin typeface="Century Gothic" panose="020B0502020202020204" pitchFamily="34" charset="0"/>
                      </a:endParaRPr>
                    </a:p>
                  </a:txBody>
                  <a:tcPr/>
                </a:tc>
                <a:extLst>
                  <a:ext uri="{0D108BD9-81ED-4DB2-BD59-A6C34878D82A}">
                    <a16:rowId xmlns:a16="http://schemas.microsoft.com/office/drawing/2014/main" val="3731062238"/>
                  </a:ext>
                </a:extLst>
              </a:tr>
              <a:tr h="320400">
                <a:tc>
                  <a:txBody>
                    <a:bodyPr/>
                    <a:lstStyle/>
                    <a:p>
                      <a:pPr algn="ctr"/>
                      <a:r>
                        <a:rPr lang="es-HN" sz="1000" b="0" i="0" dirty="0">
                          <a:latin typeface="Myriad Pro" panose="020B0503030403020204" pitchFamily="34" charset="0"/>
                        </a:rPr>
                        <a:t>City Mall (7) </a:t>
                      </a:r>
                    </a:p>
                    <a:p>
                      <a:pPr algn="ctr"/>
                      <a:r>
                        <a:rPr lang="es-HN" sz="1000" b="0" i="0" dirty="0">
                          <a:latin typeface="Myriad Pro" panose="020B0503030403020204" pitchFamily="34" charset="0"/>
                        </a:rPr>
                        <a:t> Multiplaza (6)</a:t>
                      </a:r>
                    </a:p>
                  </a:txBody>
                  <a:tcPr/>
                </a:tc>
                <a:tc>
                  <a:txBody>
                    <a:bodyPr/>
                    <a:lstStyle/>
                    <a:p>
                      <a:pPr algn="ctr"/>
                      <a:r>
                        <a:rPr lang="es-HN" sz="1000" b="0" i="0" dirty="0">
                          <a:latin typeface="Myriad Pro" panose="020B0503030403020204" pitchFamily="34" charset="0"/>
                        </a:rPr>
                        <a:t>Cascadas Mall (10)|</a:t>
                      </a:r>
                    </a:p>
                    <a:p>
                      <a:pPr algn="ctr"/>
                      <a:r>
                        <a:rPr lang="es-HN" sz="1000" b="0" i="0" dirty="0">
                          <a:latin typeface="Myriad Pro" panose="020B0503030403020204" pitchFamily="34" charset="0"/>
                        </a:rPr>
                        <a:t>Mall Premier (5)</a:t>
                      </a:r>
                    </a:p>
                  </a:txBody>
                  <a:tcPr/>
                </a:tc>
                <a:tc>
                  <a:txBody>
                    <a:bodyPr/>
                    <a:lstStyle/>
                    <a:p>
                      <a:pPr algn="ctr"/>
                      <a:r>
                        <a:rPr lang="es-HN" sz="1000" b="0" i="0" dirty="0">
                          <a:latin typeface="Myriad Pro" panose="020B0503030403020204" pitchFamily="34" charset="0"/>
                        </a:rPr>
                        <a:t>Plaza América (6)  </a:t>
                      </a:r>
                    </a:p>
                    <a:p>
                      <a:pPr algn="ctr"/>
                      <a:r>
                        <a:rPr lang="es-HN" sz="1000" b="0" i="0" dirty="0">
                          <a:latin typeface="Myriad Pro" panose="020B0503030403020204" pitchFamily="34" charset="0"/>
                        </a:rPr>
                        <a:t>Novacentro (7) | Metromall (7)  </a:t>
                      </a:r>
                    </a:p>
                    <a:p>
                      <a:pPr algn="ctr"/>
                      <a:r>
                        <a:rPr lang="es-HN" sz="1000" b="0" i="0" dirty="0">
                          <a:latin typeface="Myriad Pro" panose="020B0503030403020204" pitchFamily="34" charset="0"/>
                        </a:rPr>
                        <a:t>Plaza Miraflores (4) </a:t>
                      </a:r>
                    </a:p>
                  </a:txBody>
                  <a:tcPr/>
                </a:tc>
                <a:extLst>
                  <a:ext uri="{0D108BD9-81ED-4DB2-BD59-A6C34878D82A}">
                    <a16:rowId xmlns:a16="http://schemas.microsoft.com/office/drawing/2014/main" val="1092779398"/>
                  </a:ext>
                </a:extLst>
              </a:tr>
              <a:tr h="207406">
                <a:tc gridSpan="3">
                  <a:txBody>
                    <a:bodyPr/>
                    <a:lstStyle/>
                    <a:p>
                      <a:pPr algn="ctr"/>
                      <a:r>
                        <a:rPr lang="es-HN" sz="1200" b="1" i="0" dirty="0">
                          <a:latin typeface="Myriad Pro" panose="020B0503030403020204" pitchFamily="34" charset="0"/>
                        </a:rPr>
                        <a:t>San Pedro Sula</a:t>
                      </a:r>
                    </a:p>
                  </a:txBody>
                  <a:tcPr>
                    <a:solidFill>
                      <a:schemeClr val="tx2">
                        <a:lumMod val="20000"/>
                        <a:lumOff val="80000"/>
                      </a:schemeClr>
                    </a:solidFill>
                  </a:tcPr>
                </a:tc>
                <a:tc hMerge="1">
                  <a:txBody>
                    <a:bodyPr/>
                    <a:lstStyle/>
                    <a:p>
                      <a:pPr algn="ctr"/>
                      <a:endParaRPr lang="es-HN" sz="1000" b="0" i="0" dirty="0">
                        <a:latin typeface="Century Gothic" panose="020B0502020202020204" pitchFamily="34" charset="0"/>
                      </a:endParaRPr>
                    </a:p>
                  </a:txBody>
                  <a:tcPr/>
                </a:tc>
                <a:tc hMerge="1">
                  <a:txBody>
                    <a:bodyPr/>
                    <a:lstStyle/>
                    <a:p>
                      <a:pPr algn="ctr"/>
                      <a:endParaRPr lang="es-HN" sz="1000" b="0" i="0" dirty="0">
                        <a:latin typeface="Century Gothic" panose="020B0502020202020204" pitchFamily="34" charset="0"/>
                      </a:endParaRPr>
                    </a:p>
                  </a:txBody>
                  <a:tcPr/>
                </a:tc>
                <a:extLst>
                  <a:ext uri="{0D108BD9-81ED-4DB2-BD59-A6C34878D82A}">
                    <a16:rowId xmlns:a16="http://schemas.microsoft.com/office/drawing/2014/main" val="684818767"/>
                  </a:ext>
                </a:extLst>
              </a:tr>
              <a:tr h="320400">
                <a:tc>
                  <a:txBody>
                    <a:bodyPr/>
                    <a:lstStyle/>
                    <a:p>
                      <a:pPr algn="ctr"/>
                      <a:r>
                        <a:rPr lang="es-HN" sz="1000" b="0" i="0" dirty="0">
                          <a:latin typeface="Myriad Pro" panose="020B0503030403020204" pitchFamily="34" charset="0"/>
                        </a:rPr>
                        <a:t>City Mall (8) |Galerias (6)</a:t>
                      </a:r>
                    </a:p>
                  </a:txBody>
                  <a:tcPr/>
                </a:tc>
                <a:tc>
                  <a:txBody>
                    <a:bodyPr/>
                    <a:lstStyle/>
                    <a:p>
                      <a:pPr algn="ctr"/>
                      <a:r>
                        <a:rPr lang="es-HN" sz="1000" b="0" i="0" dirty="0">
                          <a:latin typeface="Myriad Pro" panose="020B0503030403020204" pitchFamily="34" charset="0"/>
                        </a:rPr>
                        <a:t>Altara (6)</a:t>
                      </a:r>
                    </a:p>
                  </a:txBody>
                  <a:tcPr/>
                </a:tc>
                <a:tc>
                  <a:txBody>
                    <a:bodyPr/>
                    <a:lstStyle/>
                    <a:p>
                      <a:pPr algn="ctr"/>
                      <a:r>
                        <a:rPr lang="es-HN" sz="1000" b="0" i="0" dirty="0">
                          <a:latin typeface="Myriad Pro" panose="020B0503030403020204" pitchFamily="34" charset="0"/>
                        </a:rPr>
                        <a:t>Megamall (8) | Choloma (4)</a:t>
                      </a:r>
                    </a:p>
                    <a:p>
                      <a:pPr algn="ctr"/>
                      <a:r>
                        <a:rPr lang="es-HN" sz="1000" b="0" i="0" dirty="0">
                          <a:latin typeface="Myriad Pro" panose="020B0503030403020204" pitchFamily="34" charset="0"/>
                        </a:rPr>
                        <a:t>Puerto Cortés (3)</a:t>
                      </a:r>
                    </a:p>
                  </a:txBody>
                  <a:tcPr/>
                </a:tc>
                <a:extLst>
                  <a:ext uri="{0D108BD9-81ED-4DB2-BD59-A6C34878D82A}">
                    <a16:rowId xmlns:a16="http://schemas.microsoft.com/office/drawing/2014/main" val="3657761218"/>
                  </a:ext>
                </a:extLst>
              </a:tr>
              <a:tr h="215894">
                <a:tc gridSpan="3">
                  <a:txBody>
                    <a:bodyPr/>
                    <a:lstStyle/>
                    <a:p>
                      <a:pPr algn="ctr"/>
                      <a:r>
                        <a:rPr lang="es-HN" sz="1200" b="1" i="0" dirty="0">
                          <a:latin typeface="Myriad Pro" panose="020B0503030403020204" pitchFamily="34" charset="0"/>
                        </a:rPr>
                        <a:t>Otras ciudades</a:t>
                      </a:r>
                    </a:p>
                  </a:txBody>
                  <a:tcPr>
                    <a:solidFill>
                      <a:schemeClr val="tx2">
                        <a:lumMod val="20000"/>
                        <a:lumOff val="80000"/>
                      </a:schemeClr>
                    </a:solidFill>
                  </a:tcPr>
                </a:tc>
                <a:tc hMerge="1">
                  <a:txBody>
                    <a:bodyPr/>
                    <a:lstStyle/>
                    <a:p>
                      <a:pPr algn="ctr"/>
                      <a:endParaRPr lang="es-HN" sz="1000" b="0" i="0" dirty="0">
                        <a:latin typeface="Century Gothic" panose="020B0502020202020204" pitchFamily="34" charset="0"/>
                      </a:endParaRPr>
                    </a:p>
                  </a:txBody>
                  <a:tcPr/>
                </a:tc>
                <a:tc hMerge="1">
                  <a:txBody>
                    <a:bodyPr/>
                    <a:lstStyle/>
                    <a:p>
                      <a:pPr algn="ctr"/>
                      <a:endParaRPr lang="es-HN" sz="1000" b="0" i="0" dirty="0">
                        <a:latin typeface="Century Gothic" panose="020B0502020202020204" pitchFamily="34" charset="0"/>
                      </a:endParaRPr>
                    </a:p>
                  </a:txBody>
                  <a:tcPr/>
                </a:tc>
                <a:extLst>
                  <a:ext uri="{0D108BD9-81ED-4DB2-BD59-A6C34878D82A}">
                    <a16:rowId xmlns:a16="http://schemas.microsoft.com/office/drawing/2014/main" val="160494688"/>
                  </a:ext>
                </a:extLst>
              </a:tr>
              <a:tr h="320400">
                <a:tc>
                  <a:txBody>
                    <a:bodyPr/>
                    <a:lstStyle/>
                    <a:p>
                      <a:pPr algn="ctr"/>
                      <a:r>
                        <a:rPr lang="es-HN" sz="1000" b="1" i="0" dirty="0">
                          <a:latin typeface="Myriad Pro" panose="020B0503030403020204" pitchFamily="34" charset="0"/>
                        </a:rPr>
                        <a:t>La Ceiba  </a:t>
                      </a:r>
                    </a:p>
                  </a:txBody>
                  <a:tcPr/>
                </a:tc>
                <a:tc>
                  <a:txBody>
                    <a:bodyPr/>
                    <a:lstStyle/>
                    <a:p>
                      <a:pPr algn="ctr"/>
                      <a:r>
                        <a:rPr lang="es-HN" sz="1000" b="1" i="0" dirty="0">
                          <a:latin typeface="Myriad Pro" panose="020B0503030403020204" pitchFamily="34" charset="0"/>
                        </a:rPr>
                        <a:t>Jucitalpa</a:t>
                      </a:r>
                    </a:p>
                  </a:txBody>
                  <a:tcPr/>
                </a:tc>
                <a:tc>
                  <a:txBody>
                    <a:bodyPr/>
                    <a:lstStyle/>
                    <a:p>
                      <a:pPr algn="ctr"/>
                      <a:r>
                        <a:rPr lang="es-HN" sz="1000" b="1" i="0" dirty="0">
                          <a:latin typeface="Myriad Pro" panose="020B0503030403020204" pitchFamily="34" charset="0"/>
                        </a:rPr>
                        <a:t>Santa Rosa de Copán</a:t>
                      </a:r>
                    </a:p>
                  </a:txBody>
                  <a:tcPr/>
                </a:tc>
                <a:extLst>
                  <a:ext uri="{0D108BD9-81ED-4DB2-BD59-A6C34878D82A}">
                    <a16:rowId xmlns:a16="http://schemas.microsoft.com/office/drawing/2014/main" val="3293242019"/>
                  </a:ext>
                </a:extLst>
              </a:tr>
              <a:tr h="320400">
                <a:tc>
                  <a:txBody>
                    <a:bodyPr/>
                    <a:lstStyle/>
                    <a:p>
                      <a:pPr algn="ctr"/>
                      <a:r>
                        <a:rPr lang="es-HN" sz="1000" b="0" i="0" dirty="0">
                          <a:latin typeface="Myriad Pro" panose="020B0503030403020204" pitchFamily="34" charset="0"/>
                        </a:rPr>
                        <a:t>Megaplaza (4)</a:t>
                      </a:r>
                    </a:p>
                  </a:txBody>
                  <a:tcPr/>
                </a:tc>
                <a:tc>
                  <a:txBody>
                    <a:bodyPr/>
                    <a:lstStyle/>
                    <a:p>
                      <a:pPr algn="ctr"/>
                      <a:r>
                        <a:rPr lang="es-HN" sz="1000" b="0" i="0" dirty="0">
                          <a:latin typeface="Myriad Pro" panose="020B0503030403020204" pitchFamily="34" charset="0"/>
                        </a:rPr>
                        <a:t>Mall Premier (4)</a:t>
                      </a:r>
                    </a:p>
                  </a:txBody>
                  <a:tcPr/>
                </a:tc>
                <a:tc>
                  <a:txBody>
                    <a:bodyPr/>
                    <a:lstStyle/>
                    <a:p>
                      <a:pPr algn="ctr"/>
                      <a:r>
                        <a:rPr lang="es-HN" sz="1000" b="0" i="0" dirty="0">
                          <a:latin typeface="Myriad Pro" panose="020B0503030403020204" pitchFamily="34" charset="0"/>
                        </a:rPr>
                        <a:t>Santa Rosa (3)</a:t>
                      </a:r>
                    </a:p>
                  </a:txBody>
                  <a:tcPr/>
                </a:tc>
                <a:extLst>
                  <a:ext uri="{0D108BD9-81ED-4DB2-BD59-A6C34878D82A}">
                    <a16:rowId xmlns:a16="http://schemas.microsoft.com/office/drawing/2014/main" val="627531077"/>
                  </a:ext>
                </a:extLst>
              </a:tr>
            </a:tbl>
          </a:graphicData>
        </a:graphic>
      </p:graphicFrame>
      <p:cxnSp>
        <p:nvCxnSpPr>
          <p:cNvPr id="5" name="Conector recto 4">
            <a:extLst>
              <a:ext uri="{FF2B5EF4-FFF2-40B4-BE49-F238E27FC236}">
                <a16:creationId xmlns:a16="http://schemas.microsoft.com/office/drawing/2014/main" id="{504A9C29-5662-0D4E-9813-A26CB9F35A62}"/>
              </a:ext>
            </a:extLst>
          </p:cNvPr>
          <p:cNvCxnSpPr>
            <a:cxnSpLocks/>
          </p:cNvCxnSpPr>
          <p:nvPr/>
        </p:nvCxnSpPr>
        <p:spPr>
          <a:xfrm>
            <a:off x="4826641" y="1482267"/>
            <a:ext cx="0" cy="878968"/>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110" name="Picture 14" descr="Cómo aprovechar la inercia para digitalizar a las pymes?">
            <a:extLst>
              <a:ext uri="{FF2B5EF4-FFF2-40B4-BE49-F238E27FC236}">
                <a16:creationId xmlns:a16="http://schemas.microsoft.com/office/drawing/2014/main" id="{68EF4069-9919-C84E-A7EB-146E57B2E8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2791" y="5279762"/>
            <a:ext cx="754069" cy="75693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E4048D5-3E8A-ED49-9FD1-767A9AEFF73B}"/>
              </a:ext>
            </a:extLst>
          </p:cNvPr>
          <p:cNvSpPr txBox="1"/>
          <p:nvPr/>
        </p:nvSpPr>
        <p:spPr>
          <a:xfrm>
            <a:off x="1172406" y="6019459"/>
            <a:ext cx="942886" cy="461665"/>
          </a:xfrm>
          <a:prstGeom prst="rect">
            <a:avLst/>
          </a:prstGeom>
          <a:noFill/>
        </p:spPr>
        <p:txBody>
          <a:bodyPr wrap="none" rtlCol="0">
            <a:spAutoFit/>
          </a:bodyPr>
          <a:lstStyle/>
          <a:p>
            <a:pPr algn="ctr"/>
            <a:r>
              <a:rPr lang="es-HN" sz="1200" dirty="0">
                <a:latin typeface="Myriad Pro" panose="020B0503030403020204" pitchFamily="34" charset="0"/>
              </a:rPr>
              <a:t>ABC+ :</a:t>
            </a:r>
            <a:r>
              <a:rPr lang="es-HN" sz="1200" b="1" dirty="0">
                <a:latin typeface="Myriad Pro" panose="020B0503030403020204" pitchFamily="34" charset="0"/>
              </a:rPr>
              <a:t> 61%</a:t>
            </a:r>
          </a:p>
          <a:p>
            <a:pPr algn="ctr"/>
            <a:r>
              <a:rPr lang="es-HN" sz="1200" dirty="0">
                <a:latin typeface="Myriad Pro" panose="020B0503030403020204" pitchFamily="34" charset="0"/>
              </a:rPr>
              <a:t>C- : </a:t>
            </a:r>
            <a:r>
              <a:rPr lang="es-HN" sz="1200" b="1" dirty="0">
                <a:latin typeface="Myriad Pro" panose="020B0503030403020204" pitchFamily="34" charset="0"/>
              </a:rPr>
              <a:t>39%</a:t>
            </a:r>
          </a:p>
        </p:txBody>
      </p:sp>
      <p:pic>
        <p:nvPicPr>
          <p:cNvPr id="4112" name="Picture 16" descr="Icono de género Hombre y mujer Hombre y mujer | Vector Premium">
            <a:extLst>
              <a:ext uri="{FF2B5EF4-FFF2-40B4-BE49-F238E27FC236}">
                <a16:creationId xmlns:a16="http://schemas.microsoft.com/office/drawing/2014/main" id="{C59ADC43-BB8E-064F-9B16-2DB89F7CD8C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contrast="53000"/>
                    </a14:imgEffect>
                  </a14:imgLayer>
                </a14:imgProps>
              </a:ext>
              <a:ext uri="{28A0092B-C50C-407E-A947-70E740481C1C}">
                <a14:useLocalDpi xmlns:a14="http://schemas.microsoft.com/office/drawing/2010/main" val="0"/>
              </a:ext>
            </a:extLst>
          </a:blip>
          <a:srcRect/>
          <a:stretch>
            <a:fillRect/>
          </a:stretch>
        </p:blipFill>
        <p:spPr bwMode="auto">
          <a:xfrm>
            <a:off x="2479792" y="5069635"/>
            <a:ext cx="1449550" cy="11045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Cómo aprovechar la inercia para digitalizar a las pymes?">
            <a:extLst>
              <a:ext uri="{FF2B5EF4-FFF2-40B4-BE49-F238E27FC236}">
                <a16:creationId xmlns:a16="http://schemas.microsoft.com/office/drawing/2014/main" id="{5042E795-283C-E640-AC98-E211644E32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2244" y="5223163"/>
            <a:ext cx="754069" cy="756931"/>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353EC107-6F6E-7B42-97C6-B1BBAE5930BC}"/>
              </a:ext>
            </a:extLst>
          </p:cNvPr>
          <p:cNvSpPr txBox="1"/>
          <p:nvPr/>
        </p:nvSpPr>
        <p:spPr>
          <a:xfrm>
            <a:off x="4920555" y="6021015"/>
            <a:ext cx="942886" cy="461665"/>
          </a:xfrm>
          <a:prstGeom prst="rect">
            <a:avLst/>
          </a:prstGeom>
          <a:noFill/>
        </p:spPr>
        <p:txBody>
          <a:bodyPr wrap="none" rtlCol="0">
            <a:spAutoFit/>
          </a:bodyPr>
          <a:lstStyle/>
          <a:p>
            <a:pPr algn="ctr"/>
            <a:r>
              <a:rPr lang="es-HN" sz="1200" dirty="0">
                <a:latin typeface="Myriad Pro" panose="020B0503030403020204" pitchFamily="34" charset="0"/>
              </a:rPr>
              <a:t>ABC+ :</a:t>
            </a:r>
            <a:r>
              <a:rPr lang="es-HN" sz="1200" b="1" dirty="0">
                <a:latin typeface="Myriad Pro" panose="020B0503030403020204" pitchFamily="34" charset="0"/>
              </a:rPr>
              <a:t> 51%</a:t>
            </a:r>
          </a:p>
          <a:p>
            <a:pPr algn="ctr"/>
            <a:r>
              <a:rPr lang="es-HN" sz="1200" dirty="0">
                <a:latin typeface="Myriad Pro" panose="020B0503030403020204" pitchFamily="34" charset="0"/>
              </a:rPr>
              <a:t>C- : </a:t>
            </a:r>
            <a:r>
              <a:rPr lang="es-HN" sz="1200" b="1" dirty="0">
                <a:latin typeface="Myriad Pro" panose="020B0503030403020204" pitchFamily="34" charset="0"/>
              </a:rPr>
              <a:t>49%</a:t>
            </a:r>
          </a:p>
        </p:txBody>
      </p:sp>
      <p:pic>
        <p:nvPicPr>
          <p:cNvPr id="36" name="Picture 16" descr="Icono de género Hombre y mujer Hombre y mujer | Vector Premium">
            <a:extLst>
              <a:ext uri="{FF2B5EF4-FFF2-40B4-BE49-F238E27FC236}">
                <a16:creationId xmlns:a16="http://schemas.microsoft.com/office/drawing/2014/main" id="{1053D8FB-F524-9242-8BCA-CA7B90F16742}"/>
              </a:ext>
            </a:extLst>
          </p:cNvPr>
          <p:cNvPicPr>
            <a:picLocks noChangeAspect="1" noChangeArrowheads="1"/>
          </p:cNvPicPr>
          <p:nvPr/>
        </p:nvPicPr>
        <p:blipFill>
          <a:blip r:embed="rId11">
            <a:extLst>
              <a:ext uri="{BEBA8EAE-BF5A-486C-A8C5-ECC9F3942E4B}">
                <a14:imgProps xmlns:a14="http://schemas.microsoft.com/office/drawing/2010/main">
                  <a14:imgLayer r:embed="rId13">
                    <a14:imgEffect>
                      <a14:brightnessContrast bright="-20000" contrast="53000"/>
                    </a14:imgEffect>
                  </a14:imgLayer>
                </a14:imgProps>
              </a:ext>
              <a:ext uri="{28A0092B-C50C-407E-A947-70E740481C1C}">
                <a14:useLocalDpi xmlns:a14="http://schemas.microsoft.com/office/drawing/2010/main" val="0"/>
              </a:ext>
            </a:extLst>
          </a:blip>
          <a:srcRect/>
          <a:stretch>
            <a:fillRect/>
          </a:stretch>
        </p:blipFill>
        <p:spPr bwMode="auto">
          <a:xfrm>
            <a:off x="6063500" y="5036186"/>
            <a:ext cx="1449550" cy="1104529"/>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D9975306-3012-C940-BE4F-0C2C0E5BDD75}"/>
              </a:ext>
            </a:extLst>
          </p:cNvPr>
          <p:cNvSpPr txBox="1"/>
          <p:nvPr/>
        </p:nvSpPr>
        <p:spPr>
          <a:xfrm>
            <a:off x="6202708" y="6014824"/>
            <a:ext cx="490840" cy="276999"/>
          </a:xfrm>
          <a:prstGeom prst="rect">
            <a:avLst/>
          </a:prstGeom>
          <a:noFill/>
        </p:spPr>
        <p:txBody>
          <a:bodyPr wrap="none" rtlCol="0">
            <a:spAutoFit/>
          </a:bodyPr>
          <a:lstStyle/>
          <a:p>
            <a:pPr algn="ctr"/>
            <a:r>
              <a:rPr lang="es-HN" sz="1200" b="1" dirty="0">
                <a:latin typeface="Myriad Pro" panose="020B0503030403020204" pitchFamily="34" charset="0"/>
              </a:rPr>
              <a:t>51%</a:t>
            </a:r>
          </a:p>
        </p:txBody>
      </p:sp>
      <p:sp>
        <p:nvSpPr>
          <p:cNvPr id="38" name="CuadroTexto 37">
            <a:extLst>
              <a:ext uri="{FF2B5EF4-FFF2-40B4-BE49-F238E27FC236}">
                <a16:creationId xmlns:a16="http://schemas.microsoft.com/office/drawing/2014/main" id="{C9ED8F3E-CF0A-F74B-8ABB-D37240543C64}"/>
              </a:ext>
            </a:extLst>
          </p:cNvPr>
          <p:cNvSpPr txBox="1"/>
          <p:nvPr/>
        </p:nvSpPr>
        <p:spPr>
          <a:xfrm>
            <a:off x="6751740" y="6020393"/>
            <a:ext cx="490840" cy="276999"/>
          </a:xfrm>
          <a:prstGeom prst="rect">
            <a:avLst/>
          </a:prstGeom>
          <a:noFill/>
        </p:spPr>
        <p:txBody>
          <a:bodyPr wrap="none" rtlCol="0">
            <a:spAutoFit/>
          </a:bodyPr>
          <a:lstStyle/>
          <a:p>
            <a:pPr algn="ctr"/>
            <a:r>
              <a:rPr lang="es-HN" sz="1200" b="1" dirty="0">
                <a:latin typeface="Myriad Pro" panose="020B0503030403020204" pitchFamily="34" charset="0"/>
              </a:rPr>
              <a:t>49%</a:t>
            </a:r>
          </a:p>
        </p:txBody>
      </p:sp>
      <p:sp>
        <p:nvSpPr>
          <p:cNvPr id="44" name="CuadroTexto 43">
            <a:extLst>
              <a:ext uri="{FF2B5EF4-FFF2-40B4-BE49-F238E27FC236}">
                <a16:creationId xmlns:a16="http://schemas.microsoft.com/office/drawing/2014/main" id="{33170FD3-D0CD-7F43-B61D-58EEEFFFF1B1}"/>
              </a:ext>
            </a:extLst>
          </p:cNvPr>
          <p:cNvSpPr txBox="1"/>
          <p:nvPr/>
        </p:nvSpPr>
        <p:spPr>
          <a:xfrm>
            <a:off x="7443601" y="5284004"/>
            <a:ext cx="4222721" cy="1015663"/>
          </a:xfrm>
          <a:prstGeom prst="rect">
            <a:avLst/>
          </a:prstGeom>
          <a:solidFill>
            <a:srgbClr val="FF0000"/>
          </a:solidFill>
        </p:spPr>
        <p:txBody>
          <a:bodyPr wrap="square">
            <a:spAutoFit/>
          </a:bodyPr>
          <a:lstStyle/>
          <a:p>
            <a:r>
              <a:rPr lang="es-HN" sz="1200" dirty="0">
                <a:solidFill>
                  <a:schemeClr val="bg1"/>
                </a:solidFill>
                <a:latin typeface="Myriad Pro" panose="020B0503030403020204" pitchFamily="34" charset="0"/>
              </a:rPr>
              <a:t>Los cines en Honduras atraen principalmente a audiencias jóvenes y adultas jóvenes (de entre 15 y 35 años), aunque también hay una presencia significativa de familias que asisten a funciones durante los fines de semana. Las películas familiares y de animación suelen atraer a niños y a padres.</a:t>
            </a:r>
          </a:p>
        </p:txBody>
      </p:sp>
      <p:sp>
        <p:nvSpPr>
          <p:cNvPr id="51" name="CuadroTexto 50">
            <a:extLst>
              <a:ext uri="{FF2B5EF4-FFF2-40B4-BE49-F238E27FC236}">
                <a16:creationId xmlns:a16="http://schemas.microsoft.com/office/drawing/2014/main" id="{3411B948-7144-744D-8CE8-A9E3746FB92E}"/>
              </a:ext>
            </a:extLst>
          </p:cNvPr>
          <p:cNvSpPr txBox="1"/>
          <p:nvPr/>
        </p:nvSpPr>
        <p:spPr>
          <a:xfrm>
            <a:off x="2614554" y="6014008"/>
            <a:ext cx="490840" cy="276999"/>
          </a:xfrm>
          <a:prstGeom prst="rect">
            <a:avLst/>
          </a:prstGeom>
          <a:noFill/>
        </p:spPr>
        <p:txBody>
          <a:bodyPr wrap="none" rtlCol="0">
            <a:spAutoFit/>
          </a:bodyPr>
          <a:lstStyle/>
          <a:p>
            <a:pPr algn="ctr"/>
            <a:r>
              <a:rPr lang="es-HN" sz="1200" b="1" dirty="0">
                <a:latin typeface="Myriad Pro" panose="020B0503030403020204" pitchFamily="34" charset="0"/>
              </a:rPr>
              <a:t>49%</a:t>
            </a:r>
          </a:p>
        </p:txBody>
      </p:sp>
      <p:sp>
        <p:nvSpPr>
          <p:cNvPr id="52" name="CuadroTexto 51">
            <a:extLst>
              <a:ext uri="{FF2B5EF4-FFF2-40B4-BE49-F238E27FC236}">
                <a16:creationId xmlns:a16="http://schemas.microsoft.com/office/drawing/2014/main" id="{312A32BD-C8FE-DD46-965D-47282A1F97F0}"/>
              </a:ext>
            </a:extLst>
          </p:cNvPr>
          <p:cNvSpPr txBox="1"/>
          <p:nvPr/>
        </p:nvSpPr>
        <p:spPr>
          <a:xfrm>
            <a:off x="3163586" y="6019577"/>
            <a:ext cx="490840" cy="276999"/>
          </a:xfrm>
          <a:prstGeom prst="rect">
            <a:avLst/>
          </a:prstGeom>
          <a:noFill/>
        </p:spPr>
        <p:txBody>
          <a:bodyPr wrap="none" rtlCol="0">
            <a:spAutoFit/>
          </a:bodyPr>
          <a:lstStyle/>
          <a:p>
            <a:pPr algn="ctr"/>
            <a:r>
              <a:rPr lang="es-HN" sz="1200" b="1" dirty="0">
                <a:latin typeface="Myriad Pro" panose="020B0503030403020204" pitchFamily="34" charset="0"/>
              </a:rPr>
              <a:t>51%</a:t>
            </a:r>
          </a:p>
        </p:txBody>
      </p:sp>
      <p:cxnSp>
        <p:nvCxnSpPr>
          <p:cNvPr id="53" name="Conector recto 52">
            <a:extLst>
              <a:ext uri="{FF2B5EF4-FFF2-40B4-BE49-F238E27FC236}">
                <a16:creationId xmlns:a16="http://schemas.microsoft.com/office/drawing/2014/main" id="{A5C5E95D-4816-E948-B79D-92B9AE1E7E4F}"/>
              </a:ext>
            </a:extLst>
          </p:cNvPr>
          <p:cNvCxnSpPr>
            <a:cxnSpLocks/>
          </p:cNvCxnSpPr>
          <p:nvPr/>
        </p:nvCxnSpPr>
        <p:spPr>
          <a:xfrm>
            <a:off x="4826641" y="2753014"/>
            <a:ext cx="0" cy="496155"/>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1CE83429-60AF-D44C-8B58-CD8203AAD500}"/>
              </a:ext>
            </a:extLst>
          </p:cNvPr>
          <p:cNvCxnSpPr>
            <a:cxnSpLocks/>
          </p:cNvCxnSpPr>
          <p:nvPr/>
        </p:nvCxnSpPr>
        <p:spPr>
          <a:xfrm>
            <a:off x="4840144" y="3580567"/>
            <a:ext cx="0" cy="372768"/>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46F80F2C-6924-E240-A35A-1F39EB48F7F2}"/>
              </a:ext>
            </a:extLst>
          </p:cNvPr>
          <p:cNvCxnSpPr>
            <a:cxnSpLocks/>
          </p:cNvCxnSpPr>
          <p:nvPr/>
        </p:nvCxnSpPr>
        <p:spPr>
          <a:xfrm>
            <a:off x="4842073" y="4267363"/>
            <a:ext cx="0" cy="600348"/>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DC5D88CC-DE13-9D4B-81EC-2B972B204684}"/>
              </a:ext>
            </a:extLst>
          </p:cNvPr>
          <p:cNvCxnSpPr>
            <a:cxnSpLocks/>
          </p:cNvCxnSpPr>
          <p:nvPr/>
        </p:nvCxnSpPr>
        <p:spPr>
          <a:xfrm>
            <a:off x="4844003" y="5246155"/>
            <a:ext cx="0" cy="1169908"/>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A2E1B9A-D7CF-4B1E-CF0C-D0F22D30B12A}"/>
              </a:ext>
            </a:extLst>
          </p:cNvPr>
          <p:cNvSpPr txBox="1"/>
          <p:nvPr/>
        </p:nvSpPr>
        <p:spPr>
          <a:xfrm>
            <a:off x="6202708" y="6581039"/>
            <a:ext cx="5830442" cy="400110"/>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 | Datos de audiencia proporcionados por Cinevisión y Metrocinemas</a:t>
            </a:r>
          </a:p>
          <a:p>
            <a:endParaRPr lang="es-HN" sz="1000" dirty="0">
              <a:latin typeface="Myriad Pro Cond" panose="020B0506030403020204" pitchFamily="34" charset="0"/>
              <a:cs typeface="Arial" panose="020B0604020202020204" pitchFamily="34" charset="0"/>
            </a:endParaRPr>
          </a:p>
        </p:txBody>
      </p:sp>
    </p:spTree>
    <p:extLst>
      <p:ext uri="{BB962C8B-B14F-4D97-AF65-F5344CB8AC3E}">
        <p14:creationId xmlns:p14="http://schemas.microsoft.com/office/powerpoint/2010/main" val="371260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ómo hacer un buen plan de medios publicitarios – GradoMarketing">
            <a:extLst>
              <a:ext uri="{FF2B5EF4-FFF2-40B4-BE49-F238E27FC236}">
                <a16:creationId xmlns:a16="http://schemas.microsoft.com/office/drawing/2014/main" id="{9E70A934-AEF0-7046-9A75-1A19B41CF949}"/>
              </a:ext>
            </a:extLst>
          </p:cNvPr>
          <p:cNvPicPr>
            <a:picLocks noChangeAspect="1" noChangeArrowheads="1"/>
          </p:cNvPicPr>
          <p:nvPr/>
        </p:nvPicPr>
        <p:blipFill rotWithShape="1">
          <a:blip r:embed="rId3">
            <a:alphaModFix amt="9000"/>
            <a:extLst>
              <a:ext uri="{28A0092B-C50C-407E-A947-70E740481C1C}">
                <a14:useLocalDpi xmlns:a14="http://schemas.microsoft.com/office/drawing/2010/main" val="0"/>
              </a:ext>
            </a:extLst>
          </a:blip>
          <a:srcRect l="4009" r="3267"/>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494A2F4-6C95-F64D-B66D-9811A78C8A27}"/>
              </a:ext>
            </a:extLst>
          </p:cNvPr>
          <p:cNvSpPr txBox="1"/>
          <p:nvPr/>
        </p:nvSpPr>
        <p:spPr>
          <a:xfrm>
            <a:off x="5346700" y="2603500"/>
            <a:ext cx="184731" cy="369332"/>
          </a:xfrm>
          <a:prstGeom prst="rect">
            <a:avLst/>
          </a:prstGeom>
          <a:noFill/>
        </p:spPr>
        <p:txBody>
          <a:bodyPr wrap="none" rtlCol="0">
            <a:spAutoFit/>
          </a:bodyPr>
          <a:lstStyle/>
          <a:p>
            <a:endParaRPr lang="es-HN" dirty="0"/>
          </a:p>
        </p:txBody>
      </p:sp>
      <p:pic>
        <p:nvPicPr>
          <p:cNvPr id="10" name="Picture 4">
            <a:extLst>
              <a:ext uri="{FF2B5EF4-FFF2-40B4-BE49-F238E27FC236}">
                <a16:creationId xmlns:a16="http://schemas.microsoft.com/office/drawing/2014/main" id="{D1B05414-98F0-784A-9861-B2E834A4E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1431" y="6088505"/>
            <a:ext cx="1333755" cy="504189"/>
          </a:xfrm>
          <a:prstGeom prst="rect">
            <a:avLst/>
          </a:prstGeom>
        </p:spPr>
      </p:pic>
      <p:pic>
        <p:nvPicPr>
          <p:cNvPr id="12290" name="Picture 2" descr="Thank you PNG transparent image download, size: 531x175px">
            <a:extLst>
              <a:ext uri="{FF2B5EF4-FFF2-40B4-BE49-F238E27FC236}">
                <a16:creationId xmlns:a16="http://schemas.microsoft.com/office/drawing/2014/main" id="{1E501D8B-5072-1B46-A815-632D5AF39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0" y="2317750"/>
            <a:ext cx="6743700" cy="222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F4B7184-F89E-9547-B0BE-B1265037FD3F}"/>
              </a:ext>
            </a:extLst>
          </p:cNvPr>
          <p:cNvSpPr/>
          <p:nvPr/>
        </p:nvSpPr>
        <p:spPr>
          <a:xfrm>
            <a:off x="0" y="6539345"/>
            <a:ext cx="12192000" cy="318655"/>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427778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mo es el consumo de medios para cada generación?">
            <a:extLst>
              <a:ext uri="{FF2B5EF4-FFF2-40B4-BE49-F238E27FC236}">
                <a16:creationId xmlns:a16="http://schemas.microsoft.com/office/drawing/2014/main" id="{790A1713-5EC1-144B-A802-682D0034CB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07" b="6694"/>
          <a:stretch/>
        </p:blipFill>
        <p:spPr bwMode="auto">
          <a:xfrm>
            <a:off x="0" y="0"/>
            <a:ext cx="12192000" cy="50444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sx="1000" sy="1000" algn="ctr" rotWithShape="0">
              <a:srgbClr val="000000"/>
            </a:outerShdw>
          </a:effectLst>
        </p:spPr>
      </p:pic>
      <p:sp>
        <p:nvSpPr>
          <p:cNvPr id="6" name="CuadroTexto 5">
            <a:extLst>
              <a:ext uri="{FF2B5EF4-FFF2-40B4-BE49-F238E27FC236}">
                <a16:creationId xmlns:a16="http://schemas.microsoft.com/office/drawing/2014/main" id="{B4469171-0CEB-7941-B604-F17B7BE9FB93}"/>
              </a:ext>
            </a:extLst>
          </p:cNvPr>
          <p:cNvSpPr txBox="1"/>
          <p:nvPr/>
        </p:nvSpPr>
        <p:spPr>
          <a:xfrm>
            <a:off x="121920" y="5146482"/>
            <a:ext cx="11948160" cy="1246495"/>
          </a:xfrm>
          <a:prstGeom prst="rect">
            <a:avLst/>
          </a:prstGeom>
          <a:solidFill>
            <a:schemeClr val="bg1">
              <a:lumMod val="95000"/>
            </a:schemeClr>
          </a:solidFill>
        </p:spPr>
        <p:txBody>
          <a:bodyPr wrap="square">
            <a:spAutoFit/>
          </a:bodyPr>
          <a:lstStyle/>
          <a:p>
            <a:pPr algn="ctr"/>
            <a:r>
              <a:rPr lang="es-HN" sz="1500" dirty="0">
                <a:latin typeface="Myriad Pro Light" panose="020B0403030403020204" pitchFamily="34" charset="0"/>
                <a:cs typeface="Arial Narrow" panose="020B0604020202020204" pitchFamily="34" charset="0"/>
              </a:rPr>
              <a:t>El consumo de medios en </a:t>
            </a:r>
            <a:r>
              <a:rPr lang="es-HN" sz="1500" b="1" dirty="0">
                <a:latin typeface="Myriad Pro Light" panose="020B0403030403020204" pitchFamily="34" charset="0"/>
                <a:cs typeface="Arial Narrow" panose="020B0604020202020204" pitchFamily="34" charset="0"/>
              </a:rPr>
              <a:t>Honduras</a:t>
            </a:r>
            <a:r>
              <a:rPr lang="es-HN" sz="1500" dirty="0">
                <a:latin typeface="Myriad Pro Light" panose="020B0403030403020204" pitchFamily="34" charset="0"/>
                <a:cs typeface="Arial Narrow" panose="020B0604020202020204" pitchFamily="34" charset="0"/>
              </a:rPr>
              <a:t> sigue siendo dominado por la </a:t>
            </a:r>
            <a:r>
              <a:rPr lang="es-HN" sz="1500" b="1" dirty="0">
                <a:latin typeface="Myriad Pro Light" panose="020B0403030403020204" pitchFamily="34" charset="0"/>
                <a:cs typeface="Arial Narrow" panose="020B0604020202020204" pitchFamily="34" charset="0"/>
              </a:rPr>
              <a:t>televisión y la radio</a:t>
            </a:r>
            <a:r>
              <a:rPr lang="es-HN" sz="1500" dirty="0">
                <a:latin typeface="Myriad Pro Light" panose="020B0403030403020204" pitchFamily="34" charset="0"/>
                <a:cs typeface="Arial Narrow" panose="020B0604020202020204" pitchFamily="34" charset="0"/>
              </a:rPr>
              <a:t>, especialmente en las áreas rurales y niveles socioeconomicos populares. Sin embargo, el acceso a </a:t>
            </a:r>
            <a:r>
              <a:rPr lang="es-HN" sz="1500" b="1" dirty="0">
                <a:latin typeface="Myriad Pro Light" panose="020B0403030403020204" pitchFamily="34" charset="0"/>
                <a:cs typeface="Arial Narrow" panose="020B0604020202020204" pitchFamily="34" charset="0"/>
              </a:rPr>
              <a:t>Internet</a:t>
            </a:r>
            <a:r>
              <a:rPr lang="es-HN" sz="1500" dirty="0">
                <a:latin typeface="Myriad Pro Light" panose="020B0403030403020204" pitchFamily="34" charset="0"/>
                <a:cs typeface="Arial Narrow" panose="020B0604020202020204" pitchFamily="34" charset="0"/>
              </a:rPr>
              <a:t> está transformando los </a:t>
            </a:r>
            <a:r>
              <a:rPr lang="es-HN" sz="1500" b="1" dirty="0">
                <a:latin typeface="Myriad Pro Light" panose="020B0403030403020204" pitchFamily="34" charset="0"/>
                <a:cs typeface="Arial Narrow" panose="020B0604020202020204" pitchFamily="34" charset="0"/>
              </a:rPr>
              <a:t>hábitos de consumo</a:t>
            </a:r>
            <a:r>
              <a:rPr lang="es-HN" sz="1500" dirty="0">
                <a:latin typeface="Myriad Pro Light" panose="020B0403030403020204" pitchFamily="34" charset="0"/>
                <a:cs typeface="Arial Narrow" panose="020B0604020202020204" pitchFamily="34" charset="0"/>
              </a:rPr>
              <a:t>, especialmente entre las generaciones más jóvenes, que prefieren los </a:t>
            </a:r>
            <a:r>
              <a:rPr lang="es-HN" sz="1500" b="1" dirty="0">
                <a:latin typeface="Myriad Pro Light" panose="020B0403030403020204" pitchFamily="34" charset="0"/>
                <a:cs typeface="Arial Narrow" panose="020B0604020202020204" pitchFamily="34" charset="0"/>
              </a:rPr>
              <a:t>medios digitales</a:t>
            </a:r>
            <a:r>
              <a:rPr lang="es-HN" sz="1500" dirty="0">
                <a:latin typeface="Myriad Pro Light" panose="020B0403030403020204" pitchFamily="34" charset="0"/>
                <a:cs typeface="Arial Narrow" panose="020B0604020202020204" pitchFamily="34" charset="0"/>
              </a:rPr>
              <a:t>. A medida que la penetración de Internet y los dispositivos móviles crecen, los </a:t>
            </a:r>
            <a:r>
              <a:rPr lang="es-HN" sz="1500" b="1" dirty="0">
                <a:latin typeface="Myriad Pro Light" panose="020B0403030403020204" pitchFamily="34" charset="0"/>
                <a:cs typeface="Arial Narrow" panose="020B0604020202020204" pitchFamily="34" charset="0"/>
              </a:rPr>
              <a:t>medios tradicionales </a:t>
            </a:r>
            <a:r>
              <a:rPr lang="es-HN" sz="1500" dirty="0">
                <a:latin typeface="Myriad Pro Light" panose="020B0403030403020204" pitchFamily="34" charset="0"/>
                <a:cs typeface="Arial Narrow" panose="020B0604020202020204" pitchFamily="34" charset="0"/>
              </a:rPr>
              <a:t>deberán adaptarse a nuevas demandas para mantenerse relevantes, mientras que los desafíos de la desinformación seguirán siendo un tema importante en el panorama mediático del país.</a:t>
            </a:r>
          </a:p>
        </p:txBody>
      </p:sp>
    </p:spTree>
    <p:extLst>
      <p:ext uri="{BB962C8B-B14F-4D97-AF65-F5344CB8AC3E}">
        <p14:creationId xmlns:p14="http://schemas.microsoft.com/office/powerpoint/2010/main" val="310760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ector recto 26">
            <a:extLst>
              <a:ext uri="{FF2B5EF4-FFF2-40B4-BE49-F238E27FC236}">
                <a16:creationId xmlns:a16="http://schemas.microsoft.com/office/drawing/2014/main" id="{7C3C3592-7EE8-5C4C-AAD5-A9F70F20EB5B}"/>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CC3EA0F1-C398-844E-A6C0-769AA589C2C5}"/>
              </a:ext>
            </a:extLst>
          </p:cNvPr>
          <p:cNvSpPr txBox="1"/>
          <p:nvPr/>
        </p:nvSpPr>
        <p:spPr>
          <a:xfrm>
            <a:off x="242885" y="142055"/>
            <a:ext cx="4406976" cy="477054"/>
          </a:xfrm>
          <a:prstGeom prst="rect">
            <a:avLst/>
          </a:prstGeom>
          <a:noFill/>
        </p:spPr>
        <p:txBody>
          <a:bodyPr wrap="none" rtlCol="0">
            <a:spAutoFit/>
          </a:bodyPr>
          <a:lstStyle/>
          <a:p>
            <a:r>
              <a:rPr lang="es-HN" sz="2500" b="1" dirty="0">
                <a:latin typeface="Myriad Pro" panose="020B0503030403020204" pitchFamily="34" charset="0"/>
              </a:rPr>
              <a:t>Datos generales de población</a:t>
            </a:r>
          </a:p>
        </p:txBody>
      </p:sp>
      <p:cxnSp>
        <p:nvCxnSpPr>
          <p:cNvPr id="22" name="Conector recto 21">
            <a:extLst>
              <a:ext uri="{FF2B5EF4-FFF2-40B4-BE49-F238E27FC236}">
                <a16:creationId xmlns:a16="http://schemas.microsoft.com/office/drawing/2014/main" id="{445F32B5-6C97-EB42-B573-92146566883B}"/>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01286931-721A-9C49-BD4E-5E073C11DCE7}"/>
              </a:ext>
            </a:extLst>
          </p:cNvPr>
          <p:cNvSpPr txBox="1"/>
          <p:nvPr/>
        </p:nvSpPr>
        <p:spPr>
          <a:xfrm>
            <a:off x="9919017" y="6593353"/>
            <a:ext cx="197201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INE – Senso de población, Junio 2024</a:t>
            </a:r>
          </a:p>
        </p:txBody>
      </p:sp>
      <p:sp>
        <p:nvSpPr>
          <p:cNvPr id="5" name="CuadroTexto 4">
            <a:extLst>
              <a:ext uri="{FF2B5EF4-FFF2-40B4-BE49-F238E27FC236}">
                <a16:creationId xmlns:a16="http://schemas.microsoft.com/office/drawing/2014/main" id="{47E3D2C5-AE44-BF4D-8786-080BE1D31C01}"/>
              </a:ext>
            </a:extLst>
          </p:cNvPr>
          <p:cNvSpPr txBox="1"/>
          <p:nvPr/>
        </p:nvSpPr>
        <p:spPr>
          <a:xfrm>
            <a:off x="1704687" y="1370239"/>
            <a:ext cx="2023311" cy="769441"/>
          </a:xfrm>
          <a:prstGeom prst="rect">
            <a:avLst/>
          </a:prstGeom>
          <a:noFill/>
        </p:spPr>
        <p:txBody>
          <a:bodyPr wrap="none" rtlCol="0">
            <a:spAutoFit/>
          </a:bodyPr>
          <a:lstStyle/>
          <a:p>
            <a:r>
              <a:rPr lang="es-HN" sz="2200" dirty="0">
                <a:latin typeface="Myriad Pro" panose="020B0503030403020204" pitchFamily="34" charset="0"/>
              </a:rPr>
              <a:t>Población total </a:t>
            </a:r>
          </a:p>
          <a:p>
            <a:r>
              <a:rPr lang="es-HN" sz="2200" dirty="0">
                <a:latin typeface="Myriad Pro" panose="020B0503030403020204" pitchFamily="34" charset="0"/>
              </a:rPr>
              <a:t> </a:t>
            </a:r>
            <a:r>
              <a:rPr lang="es-HN" sz="2200" b="1" dirty="0">
                <a:latin typeface="Myriad Pro" panose="020B0503030403020204" pitchFamily="34" charset="0"/>
              </a:rPr>
              <a:t>9,898,279</a:t>
            </a:r>
          </a:p>
        </p:txBody>
      </p:sp>
      <p:pic>
        <p:nvPicPr>
          <p:cNvPr id="3080" name="Picture 8" descr="Male And Female Symbols PNG, Vector, PSD, and Clipart With Transparent  Background for Free Download | Pngtree">
            <a:extLst>
              <a:ext uri="{FF2B5EF4-FFF2-40B4-BE49-F238E27FC236}">
                <a16:creationId xmlns:a16="http://schemas.microsoft.com/office/drawing/2014/main" id="{D026B487-A199-5247-9BC0-24658F497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318" y="264647"/>
            <a:ext cx="2438758" cy="243875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264320-F03E-B241-B978-34CB8C9C5E16}"/>
              </a:ext>
            </a:extLst>
          </p:cNvPr>
          <p:cNvSpPr txBox="1"/>
          <p:nvPr/>
        </p:nvSpPr>
        <p:spPr>
          <a:xfrm>
            <a:off x="8779412" y="2026862"/>
            <a:ext cx="615874" cy="353943"/>
          </a:xfrm>
          <a:prstGeom prst="rect">
            <a:avLst/>
          </a:prstGeom>
          <a:noFill/>
        </p:spPr>
        <p:txBody>
          <a:bodyPr wrap="none" rtlCol="0">
            <a:spAutoFit/>
          </a:bodyPr>
          <a:lstStyle/>
          <a:p>
            <a:r>
              <a:rPr lang="es-HN" sz="1700" b="1" dirty="0">
                <a:latin typeface="Myriad Pro" panose="020B0503030403020204" pitchFamily="34" charset="0"/>
              </a:rPr>
              <a:t>47%</a:t>
            </a:r>
          </a:p>
        </p:txBody>
      </p:sp>
      <p:sp>
        <p:nvSpPr>
          <p:cNvPr id="33" name="CuadroTexto 32">
            <a:extLst>
              <a:ext uri="{FF2B5EF4-FFF2-40B4-BE49-F238E27FC236}">
                <a16:creationId xmlns:a16="http://schemas.microsoft.com/office/drawing/2014/main" id="{75128D94-3047-8846-9DDD-CA25C5C9B63D}"/>
              </a:ext>
            </a:extLst>
          </p:cNvPr>
          <p:cNvSpPr txBox="1"/>
          <p:nvPr/>
        </p:nvSpPr>
        <p:spPr>
          <a:xfrm>
            <a:off x="9852856" y="2026862"/>
            <a:ext cx="615874" cy="353943"/>
          </a:xfrm>
          <a:prstGeom prst="rect">
            <a:avLst/>
          </a:prstGeom>
          <a:noFill/>
        </p:spPr>
        <p:txBody>
          <a:bodyPr wrap="none" rtlCol="0">
            <a:spAutoFit/>
          </a:bodyPr>
          <a:lstStyle/>
          <a:p>
            <a:r>
              <a:rPr lang="es-HN" sz="1700" b="1" dirty="0">
                <a:latin typeface="Myriad Pro" panose="020B0503030403020204" pitchFamily="34" charset="0"/>
              </a:rPr>
              <a:t>53%</a:t>
            </a:r>
          </a:p>
        </p:txBody>
      </p:sp>
      <p:pic>
        <p:nvPicPr>
          <p:cNvPr id="3084" name="Picture 12" descr="Urbanismo - Iconos gratis de edificios">
            <a:extLst>
              <a:ext uri="{FF2B5EF4-FFF2-40B4-BE49-F238E27FC236}">
                <a16:creationId xmlns:a16="http://schemas.microsoft.com/office/drawing/2014/main" id="{40EDF0AB-62B9-334F-8825-21AB437AE855}"/>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36187">
            <a:off x="1027421" y="2856039"/>
            <a:ext cx="1277063" cy="12770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conos de Rural para descargar gratis">
            <a:extLst>
              <a:ext uri="{FF2B5EF4-FFF2-40B4-BE49-F238E27FC236}">
                <a16:creationId xmlns:a16="http://schemas.microsoft.com/office/drawing/2014/main" id="{3C49C567-F082-0441-864C-456D98F83B1B}"/>
              </a:ext>
            </a:extLst>
          </p:cNvPr>
          <p:cNvPicPr>
            <a:picLocks noChangeAspect="1" noChangeArrowheads="1"/>
          </p:cNvPicPr>
          <p:nvPr/>
        </p:nvPicPr>
        <p:blipFill>
          <a:blip r:embed="rId5">
            <a:clrChange>
              <a:clrFrom>
                <a:srgbClr val="FFFFFF">
                  <a:alpha val="0"/>
                </a:srgbClr>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84504">
            <a:off x="3357475" y="3350072"/>
            <a:ext cx="1066883" cy="106688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12">
            <a:extLst>
              <a:ext uri="{FF2B5EF4-FFF2-40B4-BE49-F238E27FC236}">
                <a16:creationId xmlns:a16="http://schemas.microsoft.com/office/drawing/2014/main" id="{A6193F3C-CB1E-7A44-A54C-70751DEBF029}"/>
              </a:ext>
            </a:extLst>
          </p:cNvPr>
          <p:cNvCxnSpPr>
            <a:cxnSpLocks/>
          </p:cNvCxnSpPr>
          <p:nvPr/>
        </p:nvCxnSpPr>
        <p:spPr>
          <a:xfrm>
            <a:off x="983239" y="3896769"/>
            <a:ext cx="3400912" cy="64345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riángulo 17">
            <a:extLst>
              <a:ext uri="{FF2B5EF4-FFF2-40B4-BE49-F238E27FC236}">
                <a16:creationId xmlns:a16="http://schemas.microsoft.com/office/drawing/2014/main" id="{CBC6779D-75F3-A54E-ABC2-F1E5EB42E157}"/>
              </a:ext>
            </a:extLst>
          </p:cNvPr>
          <p:cNvSpPr/>
          <p:nvPr/>
        </p:nvSpPr>
        <p:spPr>
          <a:xfrm>
            <a:off x="2421469" y="4218494"/>
            <a:ext cx="444511" cy="505901"/>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41" name="CuadroTexto 40">
            <a:extLst>
              <a:ext uri="{FF2B5EF4-FFF2-40B4-BE49-F238E27FC236}">
                <a16:creationId xmlns:a16="http://schemas.microsoft.com/office/drawing/2014/main" id="{1E042B39-450E-874B-BDE0-B200B78B696A}"/>
              </a:ext>
            </a:extLst>
          </p:cNvPr>
          <p:cNvSpPr txBox="1"/>
          <p:nvPr/>
        </p:nvSpPr>
        <p:spPr>
          <a:xfrm rot="752699">
            <a:off x="1014382" y="4005262"/>
            <a:ext cx="615874" cy="353943"/>
          </a:xfrm>
          <a:prstGeom prst="rect">
            <a:avLst/>
          </a:prstGeom>
          <a:noFill/>
        </p:spPr>
        <p:txBody>
          <a:bodyPr wrap="none" rtlCol="0">
            <a:spAutoFit/>
          </a:bodyPr>
          <a:lstStyle/>
          <a:p>
            <a:r>
              <a:rPr lang="es-HN" sz="1700" b="1" dirty="0">
                <a:latin typeface="Myriad Pro" panose="020B0503030403020204" pitchFamily="34" charset="0"/>
              </a:rPr>
              <a:t>56%</a:t>
            </a:r>
          </a:p>
        </p:txBody>
      </p:sp>
      <p:sp>
        <p:nvSpPr>
          <p:cNvPr id="42" name="CuadroTexto 41">
            <a:extLst>
              <a:ext uri="{FF2B5EF4-FFF2-40B4-BE49-F238E27FC236}">
                <a16:creationId xmlns:a16="http://schemas.microsoft.com/office/drawing/2014/main" id="{0EAC4D5B-D6C7-864F-A7C5-DBE093E4E9DB}"/>
              </a:ext>
            </a:extLst>
          </p:cNvPr>
          <p:cNvSpPr txBox="1"/>
          <p:nvPr/>
        </p:nvSpPr>
        <p:spPr>
          <a:xfrm rot="752699">
            <a:off x="3658950" y="4477206"/>
            <a:ext cx="615874" cy="353943"/>
          </a:xfrm>
          <a:prstGeom prst="rect">
            <a:avLst/>
          </a:prstGeom>
          <a:noFill/>
        </p:spPr>
        <p:txBody>
          <a:bodyPr wrap="none" rtlCol="0">
            <a:spAutoFit/>
          </a:bodyPr>
          <a:lstStyle/>
          <a:p>
            <a:r>
              <a:rPr lang="es-HN" sz="1700" b="1" dirty="0">
                <a:latin typeface="Myriad Pro" panose="020B0503030403020204" pitchFamily="34" charset="0"/>
              </a:rPr>
              <a:t>44%</a:t>
            </a:r>
          </a:p>
        </p:txBody>
      </p:sp>
      <p:sp>
        <p:nvSpPr>
          <p:cNvPr id="43" name="Rectángulo 42">
            <a:extLst>
              <a:ext uri="{FF2B5EF4-FFF2-40B4-BE49-F238E27FC236}">
                <a16:creationId xmlns:a16="http://schemas.microsoft.com/office/drawing/2014/main" id="{994891CC-A925-BF40-AE60-48F4866BBEA7}"/>
              </a:ext>
            </a:extLst>
          </p:cNvPr>
          <p:cNvSpPr/>
          <p:nvPr/>
        </p:nvSpPr>
        <p:spPr>
          <a:xfrm>
            <a:off x="440214" y="4922051"/>
            <a:ext cx="4778691" cy="9987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200" dirty="0">
                <a:latin typeface="Myriad Pro" panose="020B0503030403020204" pitchFamily="34" charset="0"/>
              </a:rPr>
              <a:t>La población urbana es de 5,522,187 habitantes, y de ésta el Distrito Central concentra aproximadamente el 20.9% con 1,154,386 habitantes, mientras que San Pedro Sula con 675,801 habitantes representa el 6.8% de la población nacional.</a:t>
            </a:r>
          </a:p>
        </p:txBody>
      </p:sp>
      <p:pic>
        <p:nvPicPr>
          <p:cNvPr id="3088" name="Picture 16" descr="Familia en casa - Iconos gratis de personas">
            <a:extLst>
              <a:ext uri="{FF2B5EF4-FFF2-40B4-BE49-F238E27FC236}">
                <a16:creationId xmlns:a16="http://schemas.microsoft.com/office/drawing/2014/main" id="{1D3B45E6-96C4-5847-96C9-5BBFEED77F2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4408" y="1625376"/>
            <a:ext cx="1295426" cy="1295426"/>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9F750637-E226-EB4B-B945-DF86342CAA0C}"/>
              </a:ext>
            </a:extLst>
          </p:cNvPr>
          <p:cNvSpPr txBox="1"/>
          <p:nvPr/>
        </p:nvSpPr>
        <p:spPr>
          <a:xfrm>
            <a:off x="6034896" y="2131583"/>
            <a:ext cx="1138453" cy="769441"/>
          </a:xfrm>
          <a:prstGeom prst="rect">
            <a:avLst/>
          </a:prstGeom>
          <a:noFill/>
        </p:spPr>
        <p:txBody>
          <a:bodyPr wrap="none" rtlCol="0">
            <a:spAutoFit/>
          </a:bodyPr>
          <a:lstStyle/>
          <a:p>
            <a:r>
              <a:rPr lang="es-HN" sz="1700" dirty="0">
                <a:latin typeface="Myriad Pro" panose="020B0503030403020204" pitchFamily="34" charset="0"/>
              </a:rPr>
              <a:t>Hogares  </a:t>
            </a:r>
          </a:p>
          <a:p>
            <a:r>
              <a:rPr lang="es-HN" sz="1700" b="1" dirty="0">
                <a:latin typeface="Myriad Pro" panose="020B0503030403020204" pitchFamily="34" charset="0"/>
              </a:rPr>
              <a:t>2,624,033</a:t>
            </a:r>
          </a:p>
          <a:p>
            <a:r>
              <a:rPr lang="es-HN" sz="1000" dirty="0">
                <a:latin typeface="Myriad Pro" panose="020B0503030403020204" pitchFamily="34" charset="0"/>
              </a:rPr>
              <a:t>(3.8 per x hogar)</a:t>
            </a:r>
          </a:p>
        </p:txBody>
      </p:sp>
      <p:pic>
        <p:nvPicPr>
          <p:cNvPr id="25" name="Imagen 24">
            <a:extLst>
              <a:ext uri="{FF2B5EF4-FFF2-40B4-BE49-F238E27FC236}">
                <a16:creationId xmlns:a16="http://schemas.microsoft.com/office/drawing/2014/main" id="{34E8A075-F5F7-6344-BFC7-7CCAE7FDD81A}"/>
              </a:ext>
            </a:extLst>
          </p:cNvPr>
          <p:cNvPicPr>
            <a:picLocks noChangeAspect="1"/>
          </p:cNvPicPr>
          <p:nvPr/>
        </p:nvPicPr>
        <p:blipFill>
          <a:blip r:embed="rId7"/>
          <a:stretch>
            <a:fillRect/>
          </a:stretch>
        </p:blipFill>
        <p:spPr>
          <a:xfrm>
            <a:off x="8089317" y="2458351"/>
            <a:ext cx="2970390" cy="2438758"/>
          </a:xfrm>
          <a:prstGeom prst="rect">
            <a:avLst/>
          </a:prstGeom>
        </p:spPr>
      </p:pic>
      <p:sp>
        <p:nvSpPr>
          <p:cNvPr id="54" name="Rectángulo 53">
            <a:extLst>
              <a:ext uri="{FF2B5EF4-FFF2-40B4-BE49-F238E27FC236}">
                <a16:creationId xmlns:a16="http://schemas.microsoft.com/office/drawing/2014/main" id="{BC06EFDB-F0BD-1F48-882F-AB04AE01A958}"/>
              </a:ext>
            </a:extLst>
          </p:cNvPr>
          <p:cNvSpPr/>
          <p:nvPr/>
        </p:nvSpPr>
        <p:spPr>
          <a:xfrm>
            <a:off x="6968692" y="4929672"/>
            <a:ext cx="4734188" cy="10168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HN" sz="1200" dirty="0">
                <a:latin typeface="Myriad Pro" panose="020B0503030403020204" pitchFamily="34" charset="0"/>
              </a:rPr>
              <a:t>La población hondureña se caracteriza por ser joven, representada por adolescentes menores de 19 años (40 %). Por otro lado, la población de la tercera edad representada por adultos de 60 años y más, conforman una minoría de apenas un 9%.</a:t>
            </a:r>
          </a:p>
        </p:txBody>
      </p:sp>
      <p:sp>
        <p:nvSpPr>
          <p:cNvPr id="30" name="CuadroTexto 29">
            <a:extLst>
              <a:ext uri="{FF2B5EF4-FFF2-40B4-BE49-F238E27FC236}">
                <a16:creationId xmlns:a16="http://schemas.microsoft.com/office/drawing/2014/main" id="{7A946D8D-362E-E443-A278-4FB87168BF43}"/>
              </a:ext>
            </a:extLst>
          </p:cNvPr>
          <p:cNvSpPr txBox="1"/>
          <p:nvPr/>
        </p:nvSpPr>
        <p:spPr>
          <a:xfrm rot="721869">
            <a:off x="1401258" y="2709555"/>
            <a:ext cx="829073" cy="323165"/>
          </a:xfrm>
          <a:prstGeom prst="rect">
            <a:avLst/>
          </a:prstGeom>
          <a:noFill/>
        </p:spPr>
        <p:txBody>
          <a:bodyPr wrap="none" rtlCol="0">
            <a:spAutoFit/>
          </a:bodyPr>
          <a:lstStyle/>
          <a:p>
            <a:r>
              <a:rPr lang="es-HN" sz="1500" b="1" dirty="0">
                <a:latin typeface="Myriad Pro" panose="020B0503030403020204" pitchFamily="34" charset="0"/>
              </a:rPr>
              <a:t>Urbano</a:t>
            </a:r>
          </a:p>
        </p:txBody>
      </p:sp>
      <p:sp>
        <p:nvSpPr>
          <p:cNvPr id="57" name="CuadroTexto 56">
            <a:extLst>
              <a:ext uri="{FF2B5EF4-FFF2-40B4-BE49-F238E27FC236}">
                <a16:creationId xmlns:a16="http://schemas.microsoft.com/office/drawing/2014/main" id="{EDE494E2-98B8-7A4E-8F49-E07F14640D74}"/>
              </a:ext>
            </a:extLst>
          </p:cNvPr>
          <p:cNvSpPr txBox="1"/>
          <p:nvPr/>
        </p:nvSpPr>
        <p:spPr>
          <a:xfrm rot="512360">
            <a:off x="3643722" y="3182747"/>
            <a:ext cx="646331" cy="323165"/>
          </a:xfrm>
          <a:prstGeom prst="rect">
            <a:avLst/>
          </a:prstGeom>
          <a:noFill/>
        </p:spPr>
        <p:txBody>
          <a:bodyPr wrap="none" rtlCol="0">
            <a:spAutoFit/>
          </a:bodyPr>
          <a:lstStyle/>
          <a:p>
            <a:r>
              <a:rPr lang="es-HN" sz="1500" b="1" dirty="0">
                <a:latin typeface="Myriad Pro" panose="020B0503030403020204" pitchFamily="34" charset="0"/>
              </a:rPr>
              <a:t>Rural</a:t>
            </a:r>
          </a:p>
        </p:txBody>
      </p:sp>
      <p:pic>
        <p:nvPicPr>
          <p:cNvPr id="3090" name="Picture 18" descr="Población - Iconos gratis de personas">
            <a:extLst>
              <a:ext uri="{FF2B5EF4-FFF2-40B4-BE49-F238E27FC236}">
                <a16:creationId xmlns:a16="http://schemas.microsoft.com/office/drawing/2014/main" id="{5C632162-A87E-7E4A-9849-65CC583BF632}"/>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214" y="911130"/>
            <a:ext cx="1187153" cy="1187153"/>
          </a:xfrm>
          <a:prstGeom prst="rect">
            <a:avLst/>
          </a:prstGeom>
          <a:noFill/>
          <a:extLst>
            <a:ext uri="{909E8E84-426E-40DD-AFC4-6F175D3DCCD1}">
              <a14:hiddenFill xmlns:a14="http://schemas.microsoft.com/office/drawing/2010/main">
                <a:solidFill>
                  <a:srgbClr val="FFFFFF"/>
                </a:solidFill>
              </a14:hiddenFill>
            </a:ext>
          </a:extLst>
        </p:spPr>
      </p:pic>
      <p:sp>
        <p:nvSpPr>
          <p:cNvPr id="31" name="Llamada rectangular 30">
            <a:extLst>
              <a:ext uri="{FF2B5EF4-FFF2-40B4-BE49-F238E27FC236}">
                <a16:creationId xmlns:a16="http://schemas.microsoft.com/office/drawing/2014/main" id="{6BF5A938-B16C-F343-889A-A4F00B1E717C}"/>
              </a:ext>
            </a:extLst>
          </p:cNvPr>
          <p:cNvSpPr/>
          <p:nvPr/>
        </p:nvSpPr>
        <p:spPr>
          <a:xfrm>
            <a:off x="10889076" y="5503"/>
            <a:ext cx="1296000" cy="1296000"/>
          </a:xfrm>
          <a:prstGeom prst="wedgeRect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3074" name="Picture 2" descr="Honduras Map PNG para descargar gratis">
            <a:extLst>
              <a:ext uri="{FF2B5EF4-FFF2-40B4-BE49-F238E27FC236}">
                <a16:creationId xmlns:a16="http://schemas.microsoft.com/office/drawing/2014/main" id="{8D2EE03B-ED22-2B48-B4E3-E185935C17ED}"/>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10905025" y="372483"/>
            <a:ext cx="1295426" cy="65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1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9168B82C-A46E-390E-CC7B-BDAEB8522E87}"/>
              </a:ext>
            </a:extLst>
          </p:cNvPr>
          <p:cNvGraphicFramePr/>
          <p:nvPr>
            <p:extLst>
              <p:ext uri="{D42A27DB-BD31-4B8C-83A1-F6EECF244321}">
                <p14:modId xmlns:p14="http://schemas.microsoft.com/office/powerpoint/2010/main" val="3746775703"/>
              </p:ext>
            </p:extLst>
          </p:nvPr>
        </p:nvGraphicFramePr>
        <p:xfrm>
          <a:off x="176454" y="1783544"/>
          <a:ext cx="7543325" cy="4765754"/>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Conector recto 26">
            <a:extLst>
              <a:ext uri="{FF2B5EF4-FFF2-40B4-BE49-F238E27FC236}">
                <a16:creationId xmlns:a16="http://schemas.microsoft.com/office/drawing/2014/main" id="{7C3C3592-7EE8-5C4C-AAD5-A9F70F20EB5B}"/>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B26C1302-6D62-284C-98ED-6641D8001B07}"/>
              </a:ext>
            </a:extLst>
          </p:cNvPr>
          <p:cNvPicPr>
            <a:picLocks noChangeAspect="1"/>
          </p:cNvPicPr>
          <p:nvPr/>
        </p:nvPicPr>
        <p:blipFill>
          <a:blip r:embed="rId4"/>
          <a:stretch>
            <a:fillRect/>
          </a:stretch>
        </p:blipFill>
        <p:spPr>
          <a:xfrm>
            <a:off x="10874163" y="-25400"/>
            <a:ext cx="1308100" cy="1473200"/>
          </a:xfrm>
          <a:prstGeom prst="rect">
            <a:avLst/>
          </a:prstGeom>
        </p:spPr>
      </p:pic>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4230645" cy="477054"/>
          </a:xfrm>
          <a:prstGeom prst="rect">
            <a:avLst/>
          </a:prstGeom>
          <a:noFill/>
        </p:spPr>
        <p:txBody>
          <a:bodyPr wrap="none" rtlCol="0">
            <a:spAutoFit/>
          </a:bodyPr>
          <a:lstStyle/>
          <a:p>
            <a:r>
              <a:rPr lang="es-HN" sz="2500" b="1" dirty="0">
                <a:latin typeface="Myriad Pro" panose="020B0503030403020204" pitchFamily="34" charset="0"/>
              </a:rPr>
              <a:t>Consumo general de medios</a:t>
            </a:r>
          </a:p>
        </p:txBody>
      </p:sp>
      <p:sp>
        <p:nvSpPr>
          <p:cNvPr id="15" name="Rectángulo 14">
            <a:extLst>
              <a:ext uri="{FF2B5EF4-FFF2-40B4-BE49-F238E27FC236}">
                <a16:creationId xmlns:a16="http://schemas.microsoft.com/office/drawing/2014/main" id="{44A65D90-3FFE-464B-AAF1-9462E2798180}"/>
              </a:ext>
            </a:extLst>
          </p:cNvPr>
          <p:cNvSpPr/>
          <p:nvPr/>
        </p:nvSpPr>
        <p:spPr>
          <a:xfrm>
            <a:off x="8241346" y="2995743"/>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6" name="CuadroTexto 15">
            <a:extLst>
              <a:ext uri="{FF2B5EF4-FFF2-40B4-BE49-F238E27FC236}">
                <a16:creationId xmlns:a16="http://schemas.microsoft.com/office/drawing/2014/main" id="{5D9297D2-A808-A146-8C8E-8082BD57A1E8}"/>
              </a:ext>
            </a:extLst>
          </p:cNvPr>
          <p:cNvSpPr txBox="1"/>
          <p:nvPr/>
        </p:nvSpPr>
        <p:spPr>
          <a:xfrm>
            <a:off x="7945358" y="1463225"/>
            <a:ext cx="3236696" cy="33855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err="1">
                <a:ln>
                  <a:noFill/>
                </a:ln>
                <a:effectLst/>
                <a:uLnTx/>
                <a:uFillTx/>
                <a:latin typeface="Myriad Pro" panose="020B0503030403020204" pitchFamily="34" charset="0"/>
              </a:rPr>
              <a:t>Datos</a:t>
            </a:r>
            <a:r>
              <a:rPr kumimoji="0" lang="en-US" sz="1600" b="1" u="none" strike="noStrike" kern="1200" cap="none" spc="0" normalizeH="0" baseline="0" noProof="0" dirty="0">
                <a:ln>
                  <a:noFill/>
                </a:ln>
                <a:effectLst/>
                <a:uLnTx/>
                <a:uFillTx/>
                <a:latin typeface="Myriad Pro" panose="020B0503030403020204" pitchFamily="34" charset="0"/>
              </a:rPr>
              <a:t> </a:t>
            </a:r>
            <a:r>
              <a:rPr kumimoji="0" lang="en-US" sz="1600" b="1" u="none" strike="noStrike" kern="1200" cap="none" spc="0" normalizeH="0" baseline="0" noProof="0" dirty="0" err="1">
                <a:ln>
                  <a:noFill/>
                </a:ln>
                <a:effectLst/>
                <a:uLnTx/>
                <a:uFillTx/>
                <a:latin typeface="Myriad Pro" panose="020B0503030403020204" pitchFamily="34" charset="0"/>
              </a:rPr>
              <a:t>relevantes</a:t>
            </a:r>
            <a:r>
              <a:rPr kumimoji="0" lang="en-US" sz="1400" b="1" u="none" strike="noStrike" kern="1200" cap="none" spc="0" normalizeH="0" baseline="0" noProof="0" dirty="0">
                <a:ln>
                  <a:noFill/>
                </a:ln>
                <a:effectLst/>
                <a:uLnTx/>
                <a:uFillTx/>
                <a:latin typeface="Myriad Pro" panose="020B0503030403020204" pitchFamily="34" charset="0"/>
              </a:rPr>
              <a:t>:</a:t>
            </a:r>
          </a:p>
        </p:txBody>
      </p:sp>
      <p:grpSp>
        <p:nvGrpSpPr>
          <p:cNvPr id="10" name="Grupo 9">
            <a:extLst>
              <a:ext uri="{FF2B5EF4-FFF2-40B4-BE49-F238E27FC236}">
                <a16:creationId xmlns:a16="http://schemas.microsoft.com/office/drawing/2014/main" id="{059AE21F-2BB1-2C47-BC2C-1D63A9C13ABA}"/>
              </a:ext>
            </a:extLst>
          </p:cNvPr>
          <p:cNvGrpSpPr/>
          <p:nvPr/>
        </p:nvGrpSpPr>
        <p:grpSpPr>
          <a:xfrm>
            <a:off x="8003781" y="1100755"/>
            <a:ext cx="7780836" cy="5513724"/>
            <a:chOff x="8003781" y="1607183"/>
            <a:chExt cx="7780836" cy="5513724"/>
          </a:xfrm>
        </p:grpSpPr>
        <p:grpSp>
          <p:nvGrpSpPr>
            <p:cNvPr id="8" name="Grupo 7">
              <a:extLst>
                <a:ext uri="{FF2B5EF4-FFF2-40B4-BE49-F238E27FC236}">
                  <a16:creationId xmlns:a16="http://schemas.microsoft.com/office/drawing/2014/main" id="{181F090E-C756-F24D-AA50-B5AAEC58E2AB}"/>
                </a:ext>
              </a:extLst>
            </p:cNvPr>
            <p:cNvGrpSpPr/>
            <p:nvPr/>
          </p:nvGrpSpPr>
          <p:grpSpPr>
            <a:xfrm>
              <a:off x="8362054" y="1607183"/>
              <a:ext cx="7422563" cy="5513724"/>
              <a:chOff x="4787840" y="2537094"/>
              <a:chExt cx="6550720" cy="3378100"/>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Myriad Pro" panose="020B0503030403020204" pitchFamily="34" charset="0"/>
                  <a:cs typeface="Calibri" panose="020F0502020204030204" pitchFamily="34"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4787840" y="2537094"/>
                <a:ext cx="3297741" cy="33781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cs typeface="Calibri" panose="020F0502020204030204" pitchFamily="34" charset="0"/>
                  </a:rPr>
                  <a:t>La televisión (OTV y PTV) sigue siendo el medio más consumido en Honduras con el 86%, especialmente en la cobertura de áreas urbanas. A pesar del auge de Internet y los medios digitales, la televisión sigue siendo el principal canal de información y entretenimiento para muchas personas.</a:t>
                </a:r>
              </a:p>
              <a:p>
                <a:pPr marR="0" lvl="0" algn="l" defTabSz="1828800" rtl="0" eaLnBrk="1" fontAlgn="auto" latinLnBrk="0" hangingPunct="1">
                  <a:lnSpc>
                    <a:spcPct val="100000"/>
                  </a:lnSpc>
                  <a:spcBef>
                    <a:spcPts val="0"/>
                  </a:spcBef>
                  <a:spcAft>
                    <a:spcPts val="0"/>
                  </a:spcAft>
                  <a:buClrTx/>
                  <a:buSzTx/>
                  <a:tabLst/>
                  <a:defRPr/>
                </a:pPr>
                <a:endParaRPr lang="es-HN" sz="1100" dirty="0">
                  <a:solidFill>
                    <a:schemeClr val="tx1"/>
                  </a:solidFill>
                  <a:latin typeface="Myriad Pro" panose="020B0503030403020204" pitchFamily="34" charset="0"/>
                  <a:cs typeface="Calibri" panose="020F0502020204030204" pitchFamily="34"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cs typeface="Calibri" panose="020F0502020204030204" pitchFamily="34" charset="0"/>
                  </a:rPr>
                  <a:t>La radio también tiene una gran influencia, especialmente en las zonas rurales, donde la cobertura de televisión es más limitada.</a:t>
                </a:r>
              </a:p>
              <a:p>
                <a:pPr marR="0" lvl="0" algn="l" defTabSz="1828800" rtl="0" eaLnBrk="1" fontAlgn="auto" latinLnBrk="0" hangingPunct="1">
                  <a:lnSpc>
                    <a:spcPct val="100000"/>
                  </a:lnSpc>
                  <a:spcBef>
                    <a:spcPts val="0"/>
                  </a:spcBef>
                  <a:spcAft>
                    <a:spcPts val="0"/>
                  </a:spcAft>
                  <a:buClrTx/>
                  <a:buSzTx/>
                  <a:tabLst/>
                  <a:defRPr/>
                </a:pPr>
                <a:endParaRPr lang="es-HN" sz="1100" dirty="0">
                  <a:solidFill>
                    <a:schemeClr val="tx1"/>
                  </a:solidFill>
                  <a:latin typeface="Myriad Pro" panose="020B0503030403020204" pitchFamily="34" charset="0"/>
                  <a:cs typeface="Calibri" panose="020F0502020204030204" pitchFamily="34"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cs typeface="Calibri" panose="020F0502020204030204" pitchFamily="34" charset="0"/>
                  </a:rPr>
                  <a:t>Internet ha ganado protagonismo en el consumo de medios en Honduras, actualmente con el 78% de utilización,  especialmente entre los jóvenes y las personas urbanas. La penetración de Internet ha aumentado en los últimos años, con una mayor presencia de redes sociales, blogs, portales de noticias y plataformas de video.</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HN" sz="1100" dirty="0">
                  <a:solidFill>
                    <a:schemeClr val="tx1"/>
                  </a:solidFill>
                  <a:latin typeface="Myriad Pro" panose="020B0503030403020204" pitchFamily="34" charset="0"/>
                  <a:cs typeface="Calibri" panose="020F0502020204030204" pitchFamily="34"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cs typeface="Calibri" panose="020F0502020204030204" pitchFamily="34" charset="0"/>
                  </a:rPr>
                  <a:t>Los periódicos impresos tienen una audiencia importante, aunque han ido disminuyendo en los últimos años debido al auge de los medios digitales.</a:t>
                </a:r>
              </a:p>
            </p:txBody>
          </p:sp>
        </p:grpSp>
        <p:pic>
          <p:nvPicPr>
            <p:cNvPr id="2050" name="Picture 2" descr="Televisión - Iconos Propiedades inmobiliarias y Construcciones">
              <a:extLst>
                <a:ext uri="{FF2B5EF4-FFF2-40B4-BE49-F238E27FC236}">
                  <a16:creationId xmlns:a16="http://schemas.microsoft.com/office/drawing/2014/main" id="{C9ECEEAF-664D-E948-9D3D-ED0F782FAF1C}"/>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7717" y="2547632"/>
              <a:ext cx="467005" cy="467005"/>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Radio - Iconos gratis de tecnología">
              <a:extLst>
                <a:ext uri="{FF2B5EF4-FFF2-40B4-BE49-F238E27FC236}">
                  <a16:creationId xmlns:a16="http://schemas.microsoft.com/office/drawing/2014/main" id="{277FF323-E75C-C248-8B2C-9AABCF5077B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0736" y="3799078"/>
              <a:ext cx="388175" cy="388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línea de Internet. 18887459 PNG">
              <a:extLst>
                <a:ext uri="{FF2B5EF4-FFF2-40B4-BE49-F238E27FC236}">
                  <a16:creationId xmlns:a16="http://schemas.microsoft.com/office/drawing/2014/main" id="{32A03766-E742-8C4D-B985-F8CB7798EFA4}"/>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3781" y="4706167"/>
              <a:ext cx="487914" cy="487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rvicio de entrega de prensa - Iconos gratis de web">
              <a:extLst>
                <a:ext uri="{FF2B5EF4-FFF2-40B4-BE49-F238E27FC236}">
                  <a16:creationId xmlns:a16="http://schemas.microsoft.com/office/drawing/2014/main" id="{E1AB698C-44F5-DA47-8153-2A597E7E3F3F}"/>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6808" y="5837525"/>
              <a:ext cx="422104" cy="42210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Conector recto 20">
            <a:extLst>
              <a:ext uri="{FF2B5EF4-FFF2-40B4-BE49-F238E27FC236}">
                <a16:creationId xmlns:a16="http://schemas.microsoft.com/office/drawing/2014/main" id="{B492CC0E-7861-B442-A4FB-DC15E1302FCC}"/>
              </a:ext>
            </a:extLst>
          </p:cNvPr>
          <p:cNvCxnSpPr>
            <a:cxnSpLocks/>
          </p:cNvCxnSpPr>
          <p:nvPr/>
        </p:nvCxnSpPr>
        <p:spPr>
          <a:xfrm flipH="1">
            <a:off x="694434" y="2858632"/>
            <a:ext cx="663826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C792B98D-0317-CB42-87F6-BC48DA27BB39}"/>
              </a:ext>
            </a:extLst>
          </p:cNvPr>
          <p:cNvSpPr txBox="1"/>
          <p:nvPr/>
        </p:nvSpPr>
        <p:spPr>
          <a:xfrm>
            <a:off x="302419" y="835272"/>
            <a:ext cx="7417360" cy="553998"/>
          </a:xfrm>
          <a:prstGeom prst="rect">
            <a:avLst/>
          </a:prstGeom>
          <a:solidFill>
            <a:schemeClr val="bg1">
              <a:lumMod val="85000"/>
            </a:schemeClr>
          </a:solidFill>
        </p:spPr>
        <p:txBody>
          <a:bodyPr wrap="square" rtlCol="0">
            <a:spAutoFit/>
          </a:bodyPr>
          <a:lstStyle/>
          <a:p>
            <a:r>
              <a:rPr lang="es-HN" sz="1000" dirty="0">
                <a:latin typeface="Poppins" pitchFamily="2" charset="77"/>
                <a:cs typeface="Poppins" pitchFamily="2" charset="77"/>
              </a:rPr>
              <a:t>El consumo de medios presenta estabilidad en ambos años analizados. La radio destaca como el medio con mayor afinidad (102%), seguida por exteriores y televisión, lo que refuerza su relevancia dentro del mix de comunicación.</a:t>
            </a:r>
            <a:endParaRPr lang="es-HN" sz="1000" dirty="0">
              <a:solidFill>
                <a:schemeClr val="tx1">
                  <a:lumMod val="65000"/>
                  <a:lumOff val="35000"/>
                </a:schemeClr>
              </a:solidFill>
              <a:latin typeface="Poppins" pitchFamily="2" charset="77"/>
              <a:cs typeface="Poppins" pitchFamily="2" charset="77"/>
            </a:endParaRPr>
          </a:p>
        </p:txBody>
      </p:sp>
      <p:cxnSp>
        <p:nvCxnSpPr>
          <p:cNvPr id="22" name="Conector recto 21">
            <a:extLst>
              <a:ext uri="{FF2B5EF4-FFF2-40B4-BE49-F238E27FC236}">
                <a16:creationId xmlns:a16="http://schemas.microsoft.com/office/drawing/2014/main" id="{445F32B5-6C97-EB42-B573-92146566883B}"/>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01286931-721A-9C49-BD4E-5E073C11DCE7}"/>
              </a:ext>
            </a:extLst>
          </p:cNvPr>
          <p:cNvSpPr txBox="1"/>
          <p:nvPr/>
        </p:nvSpPr>
        <p:spPr>
          <a:xfrm>
            <a:off x="9014189" y="6593919"/>
            <a:ext cx="3142207"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pic>
        <p:nvPicPr>
          <p:cNvPr id="6146" name="Picture 2" descr="Medios de comunicación en masa - Iconos gratis de computadora">
            <a:extLst>
              <a:ext uri="{FF2B5EF4-FFF2-40B4-BE49-F238E27FC236}">
                <a16:creationId xmlns:a16="http://schemas.microsoft.com/office/drawing/2014/main" id="{FFE4B04D-2AF0-B849-8B70-D92CA31263A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68891" y="192916"/>
            <a:ext cx="941042" cy="9410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22934DD4-6247-2841-B08B-1C2FE412A0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28" name="Picture 4">
            <a:extLst>
              <a:ext uri="{FF2B5EF4-FFF2-40B4-BE49-F238E27FC236}">
                <a16:creationId xmlns:a16="http://schemas.microsoft.com/office/drawing/2014/main" id="{9FCBC40C-0C19-C04F-A9A8-B482C7E0CF4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29" name="CuadroTexto 28">
            <a:extLst>
              <a:ext uri="{FF2B5EF4-FFF2-40B4-BE49-F238E27FC236}">
                <a16:creationId xmlns:a16="http://schemas.microsoft.com/office/drawing/2014/main" id="{0F3565B5-39BF-7548-BD73-85D21465BCC0}"/>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graphicFrame>
        <p:nvGraphicFramePr>
          <p:cNvPr id="7" name="Gráfico 6">
            <a:extLst>
              <a:ext uri="{FF2B5EF4-FFF2-40B4-BE49-F238E27FC236}">
                <a16:creationId xmlns:a16="http://schemas.microsoft.com/office/drawing/2014/main" id="{E9C9D143-5EFF-B66A-9739-25F8AB76495D}"/>
              </a:ext>
            </a:extLst>
          </p:cNvPr>
          <p:cNvGraphicFramePr/>
          <p:nvPr>
            <p:extLst>
              <p:ext uri="{D42A27DB-BD31-4B8C-83A1-F6EECF244321}">
                <p14:modId xmlns:p14="http://schemas.microsoft.com/office/powerpoint/2010/main" val="4080539438"/>
              </p:ext>
            </p:extLst>
          </p:nvPr>
        </p:nvGraphicFramePr>
        <p:xfrm>
          <a:off x="457201" y="1120433"/>
          <a:ext cx="7016719" cy="128432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1407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7E8A3862-ADC7-9242-8043-CF5A0D64FC34}"/>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FFBA6A1D-5A2A-2149-9E96-E475DB8CD115}"/>
              </a:ext>
            </a:extLst>
          </p:cNvPr>
          <p:cNvPicPr>
            <a:picLocks noChangeAspect="1"/>
          </p:cNvPicPr>
          <p:nvPr/>
        </p:nvPicPr>
        <p:blipFill>
          <a:blip r:embed="rId3"/>
          <a:stretch>
            <a:fillRect/>
          </a:stretch>
        </p:blipFill>
        <p:spPr>
          <a:xfrm>
            <a:off x="10874163" y="-25400"/>
            <a:ext cx="1308100" cy="1473200"/>
          </a:xfrm>
          <a:prstGeom prst="rect">
            <a:avLst/>
          </a:prstGeom>
        </p:spPr>
      </p:pic>
      <p:sp>
        <p:nvSpPr>
          <p:cNvPr id="4" name="CuadroTexto 3">
            <a:extLst>
              <a:ext uri="{FF2B5EF4-FFF2-40B4-BE49-F238E27FC236}">
                <a16:creationId xmlns:a16="http://schemas.microsoft.com/office/drawing/2014/main" id="{CC3EA0F1-C398-844E-A6C0-769AA589C2C5}"/>
              </a:ext>
            </a:extLst>
          </p:cNvPr>
          <p:cNvSpPr txBox="1"/>
          <p:nvPr/>
        </p:nvSpPr>
        <p:spPr>
          <a:xfrm>
            <a:off x="242885" y="155307"/>
            <a:ext cx="4796506" cy="784830"/>
          </a:xfrm>
          <a:prstGeom prst="rect">
            <a:avLst/>
          </a:prstGeom>
          <a:noFill/>
        </p:spPr>
        <p:txBody>
          <a:bodyPr wrap="none" rtlCol="0">
            <a:spAutoFit/>
          </a:bodyPr>
          <a:lstStyle/>
          <a:p>
            <a:r>
              <a:rPr lang="es-HN" sz="2500" b="1" dirty="0">
                <a:latin typeface="Myriad Pro" panose="020B0503030403020204" pitchFamily="34" charset="0"/>
              </a:rPr>
              <a:t>Evolutivo del share de audiencia</a:t>
            </a:r>
          </a:p>
          <a:p>
            <a:r>
              <a:rPr lang="es-HN" sz="2000" b="1" dirty="0">
                <a:solidFill>
                  <a:srgbClr val="FF0000"/>
                </a:solidFill>
                <a:latin typeface="Myriad Pro" panose="020B0503030403020204" pitchFamily="34" charset="0"/>
              </a:rPr>
              <a:t>principales canales</a:t>
            </a:r>
          </a:p>
        </p:txBody>
      </p:sp>
      <p:pic>
        <p:nvPicPr>
          <p:cNvPr id="30" name="Picture 4" descr="HCH (Honduras) - Wikipedia, la enciclopedia libre">
            <a:extLst>
              <a:ext uri="{FF2B5EF4-FFF2-40B4-BE49-F238E27FC236}">
                <a16:creationId xmlns:a16="http://schemas.microsoft.com/office/drawing/2014/main" id="{5C515178-6A0E-EF40-957A-BA6FBBD1E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468" y="5654014"/>
            <a:ext cx="683190" cy="2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anal 11 Honduras en vivo, Online ▷ Teleame Directos TV">
            <a:extLst>
              <a:ext uri="{FF2B5EF4-FFF2-40B4-BE49-F238E27FC236}">
                <a16:creationId xmlns:a16="http://schemas.microsoft.com/office/drawing/2014/main" id="{D4BAFA51-EF96-A648-A828-BA898CA1A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757" y="5536986"/>
            <a:ext cx="925965" cy="5215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VTV Honduras Logo PNG Vector (CDR) Free Download">
            <a:extLst>
              <a:ext uri="{FF2B5EF4-FFF2-40B4-BE49-F238E27FC236}">
                <a16:creationId xmlns:a16="http://schemas.microsoft.com/office/drawing/2014/main" id="{3ACF2B4E-3CBA-FC43-ADBD-F9519A8C1D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8389" y="5601699"/>
            <a:ext cx="442626" cy="36737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BABD27F-D49C-944E-8144-C8C639058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0204" y="5591788"/>
            <a:ext cx="560732" cy="390326"/>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14F3E8D4-E8B1-2A45-A6B0-56A3CF847C79}"/>
              </a:ext>
            </a:extLst>
          </p:cNvPr>
          <p:cNvSpPr txBox="1"/>
          <p:nvPr/>
        </p:nvSpPr>
        <p:spPr>
          <a:xfrm>
            <a:off x="242885" y="965646"/>
            <a:ext cx="10631278" cy="646331"/>
          </a:xfrm>
          <a:prstGeom prst="rect">
            <a:avLst/>
          </a:prstGeom>
          <a:noFill/>
        </p:spPr>
        <p:txBody>
          <a:bodyPr wrap="square">
            <a:spAutoFit/>
          </a:bodyPr>
          <a:lstStyle/>
          <a:p>
            <a:r>
              <a:rPr lang="es-HN" sz="1200" dirty="0">
                <a:latin typeface="Myriad Pro" panose="020B0503030403020204" pitchFamily="34" charset="0"/>
              </a:rPr>
              <a:t>En Honduras, la competencia entre HCH  y Canal 5 es una de las dinámicas más notorias en el ámbito de los medios de comunicación, especialmente en lo que respecta a la audiencia televisiva. Aunque ambos canales tienen un impacto significativo, sus audiencias son distintas debido a sus enfoques editoriales, tipos de programación y estrategias de cobertura</a:t>
            </a:r>
          </a:p>
        </p:txBody>
      </p:sp>
      <p:cxnSp>
        <p:nvCxnSpPr>
          <p:cNvPr id="18" name="Conector recto 17">
            <a:extLst>
              <a:ext uri="{FF2B5EF4-FFF2-40B4-BE49-F238E27FC236}">
                <a16:creationId xmlns:a16="http://schemas.microsoft.com/office/drawing/2014/main" id="{D148726B-73D9-3942-A3CD-D13885527765}"/>
              </a:ext>
            </a:extLst>
          </p:cNvPr>
          <p:cNvCxnSpPr>
            <a:cxnSpLocks/>
          </p:cNvCxnSpPr>
          <p:nvPr/>
        </p:nvCxnSpPr>
        <p:spPr>
          <a:xfrm>
            <a:off x="302419" y="6549298"/>
            <a:ext cx="1173200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5A3BEC0E-4F86-F64A-A1B6-28E3CB6D03AD}"/>
              </a:ext>
            </a:extLst>
          </p:cNvPr>
          <p:cNvSpPr txBox="1"/>
          <p:nvPr/>
        </p:nvSpPr>
        <p:spPr>
          <a:xfrm>
            <a:off x="8230936" y="6549298"/>
            <a:ext cx="3803489" cy="246221"/>
          </a:xfrm>
          <a:prstGeom prst="rect">
            <a:avLst/>
          </a:prstGeom>
          <a:noFill/>
        </p:spPr>
        <p:txBody>
          <a:bodyPr wrap="square" rtlCol="0">
            <a:spAutoFit/>
          </a:bodyPr>
          <a:lstStyle/>
          <a:p>
            <a:r>
              <a:rPr lang="es-HN" sz="1000" dirty="0">
                <a:latin typeface="Myriad Pro Cond" panose="020B0506030403020204" pitchFamily="34" charset="0"/>
                <a:cs typeface="Arial" panose="020B0604020202020204" pitchFamily="34" charset="0"/>
              </a:rPr>
              <a:t>Fuente: Publisearch , Estudio de  Audiencia Teguigalpa y San Pedro Sula a sepitembre2025</a:t>
            </a:r>
          </a:p>
        </p:txBody>
      </p:sp>
      <p:pic>
        <p:nvPicPr>
          <p:cNvPr id="5122" name="Picture 2" descr="Diseño PNG Y SVG De Icono De Trazo De Control Remoto De ...">
            <a:extLst>
              <a:ext uri="{FF2B5EF4-FFF2-40B4-BE49-F238E27FC236}">
                <a16:creationId xmlns:a16="http://schemas.microsoft.com/office/drawing/2014/main" id="{0590F7AC-F1F5-6D4D-8130-D67F62B53623}"/>
              </a:ext>
            </a:extLst>
          </p:cNvPr>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048601" y="132048"/>
            <a:ext cx="985824" cy="9858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anal 5 (Honduras) | Logopedia | Fandom">
            <a:extLst>
              <a:ext uri="{FF2B5EF4-FFF2-40B4-BE49-F238E27FC236}">
                <a16:creationId xmlns:a16="http://schemas.microsoft.com/office/drawing/2014/main" id="{D9761B92-499B-5144-8DD4-A7BEBC2707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2605" y="5568952"/>
            <a:ext cx="567048" cy="4131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Si | Logopedia | Fandom">
            <a:extLst>
              <a:ext uri="{FF2B5EF4-FFF2-40B4-BE49-F238E27FC236}">
                <a16:creationId xmlns:a16="http://schemas.microsoft.com/office/drawing/2014/main" id="{8032C233-772D-B544-9D98-8BDFD221CD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6976" y="5576503"/>
            <a:ext cx="442626" cy="4426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lecadena 7/4 | Logopedia | Fandom">
            <a:extLst>
              <a:ext uri="{FF2B5EF4-FFF2-40B4-BE49-F238E27FC236}">
                <a16:creationId xmlns:a16="http://schemas.microsoft.com/office/drawing/2014/main" id="{16258613-B0FD-BF42-B98F-1DF942B38D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4497" y="5574058"/>
            <a:ext cx="366573" cy="4281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9636F315-A2F9-9C48-9E6D-CE74C85AF8E5}"/>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25" name="CuadroTexto 24">
            <a:extLst>
              <a:ext uri="{FF2B5EF4-FFF2-40B4-BE49-F238E27FC236}">
                <a16:creationId xmlns:a16="http://schemas.microsoft.com/office/drawing/2014/main" id="{4650BB66-5D25-D545-B332-A47BE3B7DADC}"/>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graphicFrame>
        <p:nvGraphicFramePr>
          <p:cNvPr id="5" name="Gráfico 4">
            <a:extLst>
              <a:ext uri="{FF2B5EF4-FFF2-40B4-BE49-F238E27FC236}">
                <a16:creationId xmlns:a16="http://schemas.microsoft.com/office/drawing/2014/main" id="{05FDC7DC-0A73-0A48-9C2B-2EB34953B8A8}"/>
              </a:ext>
            </a:extLst>
          </p:cNvPr>
          <p:cNvGraphicFramePr>
            <a:graphicFrameLocks/>
          </p:cNvGraphicFramePr>
          <p:nvPr>
            <p:extLst>
              <p:ext uri="{D42A27DB-BD31-4B8C-83A1-F6EECF244321}">
                <p14:modId xmlns:p14="http://schemas.microsoft.com/office/powerpoint/2010/main" val="1620201853"/>
              </p:ext>
            </p:extLst>
          </p:nvPr>
        </p:nvGraphicFramePr>
        <p:xfrm>
          <a:off x="302419" y="1445274"/>
          <a:ext cx="11646696" cy="4156424"/>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9354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3336170" cy="477054"/>
          </a:xfrm>
          <a:prstGeom prst="rect">
            <a:avLst/>
          </a:prstGeom>
          <a:noFill/>
        </p:spPr>
        <p:txBody>
          <a:bodyPr wrap="none" rtlCol="0">
            <a:spAutoFit/>
          </a:bodyPr>
          <a:lstStyle/>
          <a:p>
            <a:r>
              <a:rPr lang="es-HN" sz="2500" b="1" dirty="0">
                <a:latin typeface="Myriad Pro" panose="020B0503030403020204" pitchFamily="34" charset="0"/>
              </a:rPr>
              <a:t>Share de audiencia TV</a:t>
            </a:r>
          </a:p>
        </p:txBody>
      </p:sp>
      <p:graphicFrame>
        <p:nvGraphicFramePr>
          <p:cNvPr id="6" name="Gráfico 5">
            <a:extLst>
              <a:ext uri="{FF2B5EF4-FFF2-40B4-BE49-F238E27FC236}">
                <a16:creationId xmlns:a16="http://schemas.microsoft.com/office/drawing/2014/main" id="{31DA6061-AEEE-3B48-8FB9-69435A5BD63B}"/>
              </a:ext>
            </a:extLst>
          </p:cNvPr>
          <p:cNvGraphicFramePr/>
          <p:nvPr>
            <p:extLst>
              <p:ext uri="{D42A27DB-BD31-4B8C-83A1-F6EECF244321}">
                <p14:modId xmlns:p14="http://schemas.microsoft.com/office/powerpoint/2010/main" val="127932339"/>
              </p:ext>
            </p:extLst>
          </p:nvPr>
        </p:nvGraphicFramePr>
        <p:xfrm>
          <a:off x="81628" y="656087"/>
          <a:ext cx="7601800" cy="364044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a:extLst>
              <a:ext uri="{FF2B5EF4-FFF2-40B4-BE49-F238E27FC236}">
                <a16:creationId xmlns:a16="http://schemas.microsoft.com/office/drawing/2014/main" id="{44A65D90-3FFE-464B-AAF1-9462E2798180}"/>
              </a:ext>
            </a:extLst>
          </p:cNvPr>
          <p:cNvSpPr/>
          <p:nvPr/>
        </p:nvSpPr>
        <p:spPr>
          <a:xfrm>
            <a:off x="8241346" y="35589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55061" y="3600347"/>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graphicFrame>
        <p:nvGraphicFramePr>
          <p:cNvPr id="2" name="Gráfico 1">
            <a:extLst>
              <a:ext uri="{FF2B5EF4-FFF2-40B4-BE49-F238E27FC236}">
                <a16:creationId xmlns:a16="http://schemas.microsoft.com/office/drawing/2014/main" id="{7A27C877-1DCB-8B4D-AD37-D9064CE02CBD}"/>
              </a:ext>
            </a:extLst>
          </p:cNvPr>
          <p:cNvGraphicFramePr/>
          <p:nvPr>
            <p:extLst>
              <p:ext uri="{D42A27DB-BD31-4B8C-83A1-F6EECF244321}">
                <p14:modId xmlns:p14="http://schemas.microsoft.com/office/powerpoint/2010/main" val="297897146"/>
              </p:ext>
            </p:extLst>
          </p:nvPr>
        </p:nvGraphicFramePr>
        <p:xfrm>
          <a:off x="484274" y="3991124"/>
          <a:ext cx="3355731" cy="252747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ángulo 18">
            <a:extLst>
              <a:ext uri="{FF2B5EF4-FFF2-40B4-BE49-F238E27FC236}">
                <a16:creationId xmlns:a16="http://schemas.microsoft.com/office/drawing/2014/main" id="{BF6AD929-C4EA-C54D-A641-CA971051124A}"/>
              </a:ext>
            </a:extLst>
          </p:cNvPr>
          <p:cNvSpPr/>
          <p:nvPr/>
        </p:nvSpPr>
        <p:spPr>
          <a:xfrm>
            <a:off x="8103665" y="3596647"/>
            <a:ext cx="4030912" cy="155133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Helvetica" pitchFamily="2" charset="0"/>
            </a:endParaRPr>
          </a:p>
        </p:txBody>
      </p:sp>
      <p:pic>
        <p:nvPicPr>
          <p:cNvPr id="3074" name="Picture 2">
            <a:extLst>
              <a:ext uri="{FF2B5EF4-FFF2-40B4-BE49-F238E27FC236}">
                <a16:creationId xmlns:a16="http://schemas.microsoft.com/office/drawing/2014/main" id="{5B21E661-51C5-634B-B0E4-B08821D8E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138" y="5097618"/>
            <a:ext cx="607010" cy="3642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CH (Honduras) - Wikipedia, la enciclopedia libre">
            <a:extLst>
              <a:ext uri="{FF2B5EF4-FFF2-40B4-BE49-F238E27FC236}">
                <a16:creationId xmlns:a16="http://schemas.microsoft.com/office/drawing/2014/main" id="{EE641522-929D-5146-8AF2-4BB2C2ECC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5071" y="5161228"/>
            <a:ext cx="784618" cy="2789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nal 11 Honduras en vivo, Online ▷ Teleame Directos TV">
            <a:extLst>
              <a:ext uri="{FF2B5EF4-FFF2-40B4-BE49-F238E27FC236}">
                <a16:creationId xmlns:a16="http://schemas.microsoft.com/office/drawing/2014/main" id="{651E3D8A-CD00-6343-8067-A92613568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8546" y="4999257"/>
            <a:ext cx="1030127" cy="5801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TV Honduras Logo PNG Vector (CDR) Free Download">
            <a:extLst>
              <a:ext uri="{FF2B5EF4-FFF2-40B4-BE49-F238E27FC236}">
                <a16:creationId xmlns:a16="http://schemas.microsoft.com/office/drawing/2014/main" id="{4852449D-5E2D-6E45-BE93-1769A81008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364" y="5097618"/>
            <a:ext cx="438802" cy="364206"/>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A8CCEE33-EE1E-2245-BFB1-8159F6F749F5}"/>
              </a:ext>
            </a:extLst>
          </p:cNvPr>
          <p:cNvSpPr txBox="1"/>
          <p:nvPr/>
        </p:nvSpPr>
        <p:spPr>
          <a:xfrm>
            <a:off x="7890794" y="1024367"/>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err="1">
                <a:ln>
                  <a:noFill/>
                </a:ln>
                <a:effectLst/>
                <a:uLnTx/>
                <a:uFillTx/>
                <a:latin typeface="Myriad Pro" panose="020B0503030403020204" pitchFamily="34" charset="0"/>
              </a:rPr>
              <a:t>Datos</a:t>
            </a:r>
            <a:r>
              <a:rPr kumimoji="0" lang="en-US" sz="1400" b="1" u="none" strike="noStrike" kern="1200" cap="none" spc="0" normalizeH="0" baseline="0" noProof="0" dirty="0">
                <a:ln>
                  <a:noFill/>
                </a:ln>
                <a:effectLst/>
                <a:uLnTx/>
                <a:uFillTx/>
                <a:latin typeface="Myriad Pro" panose="020B0503030403020204" pitchFamily="34" charset="0"/>
              </a:rPr>
              <a:t> </a:t>
            </a:r>
            <a:r>
              <a:rPr kumimoji="0" lang="en-US" sz="1400" b="1" u="none" strike="noStrike" kern="1200" cap="none" spc="0" normalizeH="0" baseline="0" noProof="0" dirty="0" err="1">
                <a:ln>
                  <a:noFill/>
                </a:ln>
                <a:effectLst/>
                <a:uLnTx/>
                <a:uFillTx/>
                <a:latin typeface="Myriad Pro" panose="020B0503030403020204" pitchFamily="34" charset="0"/>
              </a:rPr>
              <a:t>relevantes</a:t>
            </a:r>
            <a:r>
              <a:rPr kumimoji="0" lang="en-US" sz="1400" b="1" u="none" strike="noStrike" kern="1200" cap="none" spc="0" normalizeH="0" baseline="0" noProof="0" dirty="0">
                <a:ln>
                  <a:noFill/>
                </a:ln>
                <a:effectLst/>
                <a:uLnTx/>
                <a:uFillTx/>
                <a:latin typeface="Myriad Pro" panose="020B0503030403020204" pitchFamily="34" charset="0"/>
              </a:rPr>
              <a:t>:</a:t>
            </a:r>
          </a:p>
        </p:txBody>
      </p:sp>
      <p:cxnSp>
        <p:nvCxnSpPr>
          <p:cNvPr id="16" name="Conector recto 15">
            <a:extLst>
              <a:ext uri="{FF2B5EF4-FFF2-40B4-BE49-F238E27FC236}">
                <a16:creationId xmlns:a16="http://schemas.microsoft.com/office/drawing/2014/main" id="{3C421FEF-1F60-5A4A-ABB7-29125FFCE889}"/>
              </a:ext>
            </a:extLst>
          </p:cNvPr>
          <p:cNvCxnSpPr>
            <a:cxnSpLocks/>
          </p:cNvCxnSpPr>
          <p:nvPr/>
        </p:nvCxnSpPr>
        <p:spPr>
          <a:xfrm>
            <a:off x="689113" y="1856166"/>
            <a:ext cx="65126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843E4F1-F6F7-F441-A91B-2BB346E264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8938" y="5048682"/>
            <a:ext cx="664490" cy="462552"/>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C72161F5-14DC-CC4B-8550-35B70EC64C59}"/>
              </a:ext>
            </a:extLst>
          </p:cNvPr>
          <p:cNvSpPr txBox="1"/>
          <p:nvPr/>
        </p:nvSpPr>
        <p:spPr>
          <a:xfrm>
            <a:off x="7941945" y="1358892"/>
            <a:ext cx="4030911" cy="1800493"/>
          </a:xfrm>
          <a:prstGeom prst="rect">
            <a:avLst/>
          </a:prstGeom>
          <a:no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lang="es-HN" sz="1200" b="1" dirty="0">
                <a:latin typeface="Myriad Pro" panose="020B0503030403020204" pitchFamily="34" charset="0"/>
              </a:rPr>
              <a:t>HCH </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rPr>
              <a:t>Su audiencia es amplia, pero tiene una inclinación hacia la televisión de "noticias en tiempo real", lo que lo hace atractivo para aquellos que buscan estar al tanto de los últimos acontecimientos.</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rPr>
              <a:t>Tiene un fuerte seguimiento en zonas urbanas y periurbanas, pero también llega a comunidades más rurales gracias a su programación de noticias de carácter local, que atrae a aquellos que buscan información que afecta directamente a su comunidad </a:t>
            </a:r>
            <a:endParaRPr lang="es-HN" sz="1100" dirty="0">
              <a:latin typeface="Myriad Pro" panose="020B0503030403020204" pitchFamily="34" charset="0"/>
            </a:endParaRPr>
          </a:p>
        </p:txBody>
      </p:sp>
      <p:sp>
        <p:nvSpPr>
          <p:cNvPr id="29" name="CuadroTexto 28">
            <a:extLst>
              <a:ext uri="{FF2B5EF4-FFF2-40B4-BE49-F238E27FC236}">
                <a16:creationId xmlns:a16="http://schemas.microsoft.com/office/drawing/2014/main" id="{CA43937B-E67E-2D43-A5BF-C641ECF99F1C}"/>
              </a:ext>
            </a:extLst>
          </p:cNvPr>
          <p:cNvSpPr txBox="1"/>
          <p:nvPr/>
        </p:nvSpPr>
        <p:spPr>
          <a:xfrm>
            <a:off x="7941945" y="3253471"/>
            <a:ext cx="4005143" cy="1292662"/>
          </a:xfrm>
          <a:prstGeom prst="rect">
            <a:avLst/>
          </a:prstGeom>
          <a:no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lang="es-HN" sz="1200" b="1" dirty="0">
                <a:latin typeface="Myriad Pro" panose="020B0503030403020204" pitchFamily="34" charset="0"/>
              </a:rPr>
              <a:t>CANAL 5</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Myriad Pro" panose="020B0503030403020204" pitchFamily="34" charset="0"/>
              </a:rPr>
              <a:t>Su audiencia tiende a ser más heterogénea, abarcando a diferentes rangos de edad y clases sociales, pero con una fuerte presencia en zonas urbanas y de clase media y alta. La audiencia juvenil y adulta es clave, especialmente aquellos interesados en entretenimiento familiar y programación más ligera, como las telenovelas y concursos de la tarde.</a:t>
            </a:r>
          </a:p>
        </p:txBody>
      </p:sp>
      <p:sp>
        <p:nvSpPr>
          <p:cNvPr id="30" name="CuadroTexto 29">
            <a:extLst>
              <a:ext uri="{FF2B5EF4-FFF2-40B4-BE49-F238E27FC236}">
                <a16:creationId xmlns:a16="http://schemas.microsoft.com/office/drawing/2014/main" id="{49D26420-18EB-EF4D-9ADD-E73E12CC2005}"/>
              </a:ext>
            </a:extLst>
          </p:cNvPr>
          <p:cNvSpPr txBox="1"/>
          <p:nvPr/>
        </p:nvSpPr>
        <p:spPr>
          <a:xfrm>
            <a:off x="7946733" y="4696490"/>
            <a:ext cx="4030911" cy="1277273"/>
          </a:xfrm>
          <a:prstGeom prst="rect">
            <a:avLst/>
          </a:prstGeom>
          <a:no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kumimoji="0" lang="es-HN" sz="1100" b="1" u="none" strike="noStrike" kern="1200" cap="none" spc="0" normalizeH="0" baseline="0" noProof="0" dirty="0">
                <a:ln>
                  <a:noFill/>
                </a:ln>
                <a:effectLst/>
                <a:uLnTx/>
                <a:uFillTx/>
                <a:latin typeface="Myriad Pro" panose="020B0503030403020204" pitchFamily="34" charset="0"/>
              </a:rPr>
              <a:t>Otros </a:t>
            </a:r>
            <a:r>
              <a:rPr lang="es-HN" sz="1100" b="1" dirty="0">
                <a:latin typeface="Myriad Pro" panose="020B0503030403020204" pitchFamily="34" charset="0"/>
              </a:rPr>
              <a:t>Canales :</a:t>
            </a:r>
            <a:endParaRPr kumimoji="0" lang="es-HN" sz="1100" b="1" u="none" strike="noStrike" kern="1200" cap="none" spc="0" normalizeH="0" baseline="0" noProof="0" dirty="0">
              <a:ln>
                <a:noFill/>
              </a:ln>
              <a:solidFill>
                <a:schemeClr val="tx1"/>
              </a:solidFill>
              <a:effectLst/>
              <a:uLnTx/>
              <a:uFillTx/>
              <a:latin typeface="Myriad Pro" panose="020B0503030403020204" pitchFamily="34" charset="0"/>
            </a:endParaRPr>
          </a:p>
          <a:p>
            <a:pPr marR="0" lvl="0" algn="l" defTabSz="1828800" rtl="0" eaLnBrk="1" fontAlgn="auto" latinLnBrk="0" hangingPunct="1">
              <a:lnSpc>
                <a:spcPct val="100000"/>
              </a:lnSpc>
              <a:spcBef>
                <a:spcPts val="0"/>
              </a:spcBef>
              <a:spcAft>
                <a:spcPts val="0"/>
              </a:spcAft>
              <a:buClrTx/>
              <a:buSzTx/>
              <a:tabLst/>
              <a:defRPr/>
            </a:pPr>
            <a:r>
              <a:rPr kumimoji="0" lang="es-HN" sz="1100" b="1" u="none" strike="noStrike" kern="1200" cap="none" spc="0" normalizeH="0" baseline="0" noProof="0" dirty="0">
                <a:ln>
                  <a:noFill/>
                </a:ln>
                <a:solidFill>
                  <a:schemeClr val="tx1"/>
                </a:solidFill>
                <a:effectLst/>
                <a:uLnTx/>
                <a:uFillTx/>
                <a:latin typeface="Myriad Pro" panose="020B0503030403020204" pitchFamily="34" charset="0"/>
              </a:rPr>
              <a:t>C11 </a:t>
            </a:r>
            <a:r>
              <a:rPr lang="es-HN" sz="1100" b="1" dirty="0">
                <a:solidFill>
                  <a:schemeClr val="tx1"/>
                </a:solidFill>
                <a:latin typeface="Myriad Pro" panose="020B0503030403020204" pitchFamily="34" charset="0"/>
              </a:rPr>
              <a:t>, VTV </a:t>
            </a:r>
            <a:r>
              <a:rPr lang="es-HN" sz="1100" dirty="0">
                <a:solidFill>
                  <a:schemeClr val="tx1"/>
                </a:solidFill>
                <a:latin typeface="Myriad Pro" panose="020B0503030403020204" pitchFamily="34" charset="0"/>
              </a:rPr>
              <a:t>mantienenen su audiencia mas limitada y tradicional  enfocados al entretenimiento familiar</a:t>
            </a:r>
          </a:p>
          <a:p>
            <a:pPr marR="0" lvl="0" algn="l" defTabSz="1828800" rtl="0" eaLnBrk="1" fontAlgn="auto" latinLnBrk="0" hangingPunct="1">
              <a:lnSpc>
                <a:spcPct val="100000"/>
              </a:lnSpc>
              <a:spcBef>
                <a:spcPts val="0"/>
              </a:spcBef>
              <a:spcAft>
                <a:spcPts val="0"/>
              </a:spcAft>
              <a:buClrTx/>
              <a:buSzTx/>
              <a:tabLst/>
              <a:defRPr/>
            </a:pPr>
            <a:endParaRPr lang="es-HN" sz="1100" dirty="0">
              <a:solidFill>
                <a:schemeClr val="tx1"/>
              </a:solidFill>
              <a:latin typeface="Myriad Pro" panose="020B0503030403020204" pitchFamily="34" charset="0"/>
            </a:endParaRPr>
          </a:p>
          <a:p>
            <a:pPr marR="0" lvl="0" algn="l" defTabSz="1828800" rtl="0" eaLnBrk="1" fontAlgn="auto" latinLnBrk="0" hangingPunct="1">
              <a:lnSpc>
                <a:spcPct val="100000"/>
              </a:lnSpc>
              <a:spcBef>
                <a:spcPts val="0"/>
              </a:spcBef>
              <a:spcAft>
                <a:spcPts val="0"/>
              </a:spcAft>
              <a:buClrTx/>
              <a:buSzTx/>
              <a:tabLst/>
              <a:defRPr/>
            </a:pPr>
            <a:r>
              <a:rPr lang="es-HN" sz="1100" b="1" dirty="0">
                <a:solidFill>
                  <a:schemeClr val="tx1"/>
                </a:solidFill>
                <a:latin typeface="Myriad Pro" panose="020B0503030403020204" pitchFamily="34" charset="0"/>
              </a:rPr>
              <a:t>TSI</a:t>
            </a:r>
            <a:r>
              <a:rPr lang="es-HN" sz="1100" dirty="0">
                <a:solidFill>
                  <a:schemeClr val="tx1"/>
                </a:solidFill>
                <a:latin typeface="Myriad Pro" panose="020B0503030403020204" pitchFamily="34" charset="0"/>
              </a:rPr>
              <a:t> del grupo de TVC ha perdido un punto de audiencia sigue siendo un canal importante dentro del share y tiene la responsabilidad de ofrecer contenido noticioso, social y cultural</a:t>
            </a:r>
            <a:endParaRPr kumimoji="0" lang="en-GB" sz="1100" u="none" strike="noStrike" kern="1200" cap="none" spc="0" normalizeH="0" baseline="0" noProof="0" dirty="0">
              <a:ln>
                <a:noFill/>
              </a:ln>
              <a:solidFill>
                <a:schemeClr val="tx1"/>
              </a:solidFill>
              <a:effectLst/>
              <a:uLnTx/>
              <a:uFillTx/>
              <a:latin typeface="Myriad Pro" panose="020B0503030403020204" pitchFamily="34" charset="0"/>
            </a:endParaRPr>
          </a:p>
        </p:txBody>
      </p:sp>
      <p:cxnSp>
        <p:nvCxnSpPr>
          <p:cNvPr id="33" name="Conector recto 32">
            <a:extLst>
              <a:ext uri="{FF2B5EF4-FFF2-40B4-BE49-F238E27FC236}">
                <a16:creationId xmlns:a16="http://schemas.microsoft.com/office/drawing/2014/main" id="{F3AB82E0-32CE-824B-9A80-A25309D0F918}"/>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A765321F-7A61-584D-B557-BFD72ADD1C32}"/>
              </a:ext>
            </a:extLst>
          </p:cNvPr>
          <p:cNvCxnSpPr/>
          <p:nvPr/>
        </p:nvCxnSpPr>
        <p:spPr>
          <a:xfrm>
            <a:off x="276163" y="600766"/>
            <a:ext cx="11587162" cy="0"/>
          </a:xfrm>
          <a:prstGeom prst="line">
            <a:avLst/>
          </a:prstGeom>
          <a:ln w="381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89C0DD9F-5AA5-BA4C-9F20-E80F4633461D}"/>
              </a:ext>
            </a:extLst>
          </p:cNvPr>
          <p:cNvPicPr>
            <a:picLocks noChangeAspect="1"/>
          </p:cNvPicPr>
          <p:nvPr/>
        </p:nvPicPr>
        <p:blipFill>
          <a:blip r:embed="rId10"/>
          <a:stretch>
            <a:fillRect/>
          </a:stretch>
        </p:blipFill>
        <p:spPr>
          <a:xfrm>
            <a:off x="10874163" y="-25400"/>
            <a:ext cx="1308100" cy="1473200"/>
          </a:xfrm>
          <a:prstGeom prst="rect">
            <a:avLst/>
          </a:prstGeom>
        </p:spPr>
      </p:pic>
      <p:pic>
        <p:nvPicPr>
          <p:cNvPr id="26" name="Picture 2" descr="Diseño PNG Y SVG De Icono De Trazo De Control Remoto De ...">
            <a:extLst>
              <a:ext uri="{FF2B5EF4-FFF2-40B4-BE49-F238E27FC236}">
                <a16:creationId xmlns:a16="http://schemas.microsoft.com/office/drawing/2014/main" id="{B82454CF-2576-434E-A82B-53E8AF1BB91E}"/>
              </a:ext>
            </a:extLst>
          </p:cNvPr>
          <p:cNvPicPr>
            <a:picLocks noChangeAspect="1" noChangeArrowheads="1"/>
          </p:cNvPicPr>
          <p:nvPr/>
        </p:nvPicPr>
        <p:blipFill>
          <a:blip r:embed="rId11">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048601" y="132048"/>
            <a:ext cx="985824" cy="98582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191E784-A01F-904E-A0A7-30629B9199CB}"/>
              </a:ext>
            </a:extLst>
          </p:cNvPr>
          <p:cNvSpPr txBox="1"/>
          <p:nvPr/>
        </p:nvSpPr>
        <p:spPr>
          <a:xfrm>
            <a:off x="3204138" y="5719923"/>
            <a:ext cx="4372319" cy="461665"/>
          </a:xfrm>
          <a:prstGeom prst="rect">
            <a:avLst/>
          </a:prstGeom>
          <a:solidFill>
            <a:srgbClr val="FF0000"/>
          </a:solidFill>
        </p:spPr>
        <p:txBody>
          <a:bodyPr wrap="square" rtlCol="0">
            <a:spAutoFit/>
          </a:bodyPr>
          <a:lstStyle/>
          <a:p>
            <a:pPr algn="ctr"/>
            <a:r>
              <a:rPr lang="es-HN" sz="1200" dirty="0">
                <a:solidFill>
                  <a:schemeClr val="bg1"/>
                </a:solidFill>
                <a:latin typeface="Myriad Pro" panose="020B0503030403020204" pitchFamily="34" charset="0"/>
              </a:rPr>
              <a:t>TVC, con sus 4 canales, respresenta el 35% de share de audiencia total </a:t>
            </a:r>
          </a:p>
        </p:txBody>
      </p:sp>
      <p:sp>
        <p:nvSpPr>
          <p:cNvPr id="24" name="CuadroTexto 23">
            <a:extLst>
              <a:ext uri="{FF2B5EF4-FFF2-40B4-BE49-F238E27FC236}">
                <a16:creationId xmlns:a16="http://schemas.microsoft.com/office/drawing/2014/main" id="{C9E66E83-5B26-3448-98F4-D80BB21FD5BF}"/>
              </a:ext>
            </a:extLst>
          </p:cNvPr>
          <p:cNvSpPr txBox="1"/>
          <p:nvPr/>
        </p:nvSpPr>
        <p:spPr>
          <a:xfrm>
            <a:off x="8103666" y="6549298"/>
            <a:ext cx="3930760" cy="246221"/>
          </a:xfrm>
          <a:prstGeom prst="rect">
            <a:avLst/>
          </a:prstGeom>
          <a:noFill/>
        </p:spPr>
        <p:txBody>
          <a:bodyPr wrap="square" rtlCol="0">
            <a:spAutoFit/>
          </a:bodyPr>
          <a:lstStyle/>
          <a:p>
            <a:r>
              <a:rPr lang="es-HN" sz="1000" dirty="0">
                <a:latin typeface="Myriad Pro Cond" panose="020B0506030403020204" pitchFamily="34" charset="0"/>
                <a:cs typeface="Arial" panose="020B0604020202020204" pitchFamily="34" charset="0"/>
              </a:rPr>
              <a:t>Fuente: Publisearch , Estudio de  Audiencia Teguigalpa y San Pedro Sula a septiembre 2025</a:t>
            </a:r>
          </a:p>
        </p:txBody>
      </p:sp>
      <p:pic>
        <p:nvPicPr>
          <p:cNvPr id="31" name="Picture 4">
            <a:extLst>
              <a:ext uri="{FF2B5EF4-FFF2-40B4-BE49-F238E27FC236}">
                <a16:creationId xmlns:a16="http://schemas.microsoft.com/office/drawing/2014/main" id="{21B1644A-46A0-3B4D-A251-D531E53FD14D}"/>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32" name="CuadroTexto 31">
            <a:extLst>
              <a:ext uri="{FF2B5EF4-FFF2-40B4-BE49-F238E27FC236}">
                <a16:creationId xmlns:a16="http://schemas.microsoft.com/office/drawing/2014/main" id="{05709CCB-02EA-8642-8C10-E120BBB129F5}"/>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Tree>
    <p:extLst>
      <p:ext uri="{BB962C8B-B14F-4D97-AF65-F5344CB8AC3E}">
        <p14:creationId xmlns:p14="http://schemas.microsoft.com/office/powerpoint/2010/main" val="245996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A9667AAE-4525-9B40-8124-DB1D82781BC9}"/>
              </a:ext>
            </a:extLst>
          </p:cNvPr>
          <p:cNvGraphicFramePr/>
          <p:nvPr>
            <p:extLst>
              <p:ext uri="{D42A27DB-BD31-4B8C-83A1-F6EECF244321}">
                <p14:modId xmlns:p14="http://schemas.microsoft.com/office/powerpoint/2010/main" val="2784517351"/>
              </p:ext>
            </p:extLst>
          </p:nvPr>
        </p:nvGraphicFramePr>
        <p:xfrm>
          <a:off x="328195" y="843757"/>
          <a:ext cx="7218124" cy="53245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5">
            <a:extLst>
              <a:ext uri="{FF2B5EF4-FFF2-40B4-BE49-F238E27FC236}">
                <a16:creationId xmlns:a16="http://schemas.microsoft.com/office/drawing/2014/main" id="{8746FE05-0D15-A740-8540-C9BED54E884D}"/>
              </a:ext>
            </a:extLst>
          </p:cNvPr>
          <p:cNvSpPr txBox="1"/>
          <p:nvPr/>
        </p:nvSpPr>
        <p:spPr>
          <a:xfrm>
            <a:off x="7633902" y="4393621"/>
            <a:ext cx="4407455" cy="1184940"/>
          </a:xfrm>
          <a:prstGeom prst="rect">
            <a:avLst/>
          </a:prstGeom>
          <a:solidFill>
            <a:srgbClr val="FF0000"/>
          </a:solidFill>
          <a:ln>
            <a:noFill/>
          </a:ln>
        </p:spPr>
        <p:txBody>
          <a:bodyPr wrap="square" rtlCol="0">
            <a:spAutoFit/>
          </a:bodyPr>
          <a:lstStyle/>
          <a:p>
            <a:pPr marL="285750" indent="-285750">
              <a:buFont typeface="Wingdings" pitchFamily="2" charset="2"/>
              <a:buChar char="§"/>
            </a:pPr>
            <a:r>
              <a:rPr lang="en-US" sz="1000" dirty="0">
                <a:solidFill>
                  <a:schemeClr val="bg1"/>
                </a:solidFill>
                <a:latin typeface="Myriad Pro" panose="020B0503030403020204" pitchFamily="34" charset="0"/>
              </a:rPr>
              <a:t>La </a:t>
            </a:r>
            <a:r>
              <a:rPr lang="en-US" sz="1000" dirty="0" err="1">
                <a:solidFill>
                  <a:schemeClr val="bg1"/>
                </a:solidFill>
                <a:latin typeface="Myriad Pro" panose="020B0503030403020204" pitchFamily="34" charset="0"/>
              </a:rPr>
              <a:t>concentración</a:t>
            </a:r>
            <a:r>
              <a:rPr lang="en-US" sz="1000" dirty="0">
                <a:solidFill>
                  <a:schemeClr val="bg1"/>
                </a:solidFill>
                <a:latin typeface="Myriad Pro" panose="020B0503030403020204" pitchFamily="34" charset="0"/>
              </a:rPr>
              <a:t> de audiencia </a:t>
            </a:r>
            <a:r>
              <a:rPr lang="en-US" sz="1000" dirty="0" err="1">
                <a:solidFill>
                  <a:schemeClr val="bg1"/>
                </a:solidFill>
                <a:latin typeface="Myriad Pro" panose="020B0503030403020204" pitchFamily="34" charset="0"/>
              </a:rPr>
              <a:t>en</a:t>
            </a:r>
            <a:r>
              <a:rPr lang="en-US" sz="1000" dirty="0">
                <a:solidFill>
                  <a:schemeClr val="bg1"/>
                </a:solidFill>
                <a:latin typeface="Myriad Pro" panose="020B0503030403020204" pitchFamily="34" charset="0"/>
              </a:rPr>
              <a:t> TV </a:t>
            </a:r>
            <a:r>
              <a:rPr lang="en-US" sz="1000" dirty="0" err="1">
                <a:solidFill>
                  <a:schemeClr val="bg1"/>
                </a:solidFill>
                <a:latin typeface="Myriad Pro" panose="020B0503030403020204" pitchFamily="34" charset="0"/>
              </a:rPr>
              <a:t>sigue</a:t>
            </a:r>
            <a:r>
              <a:rPr lang="en-US" sz="1000" dirty="0">
                <a:solidFill>
                  <a:schemeClr val="bg1"/>
                </a:solidFill>
                <a:latin typeface="Myriad Pro" panose="020B0503030403020204" pitchFamily="34" charset="0"/>
              </a:rPr>
              <a:t> </a:t>
            </a:r>
            <a:r>
              <a:rPr lang="en-US" sz="1000" dirty="0" err="1">
                <a:solidFill>
                  <a:schemeClr val="bg1"/>
                </a:solidFill>
                <a:latin typeface="Myriad Pro" panose="020B0503030403020204" pitchFamily="34" charset="0"/>
              </a:rPr>
              <a:t>siendo</a:t>
            </a:r>
            <a:r>
              <a:rPr lang="en-US" sz="1000" dirty="0">
                <a:solidFill>
                  <a:schemeClr val="bg1"/>
                </a:solidFill>
                <a:latin typeface="Myriad Pro" panose="020B0503030403020204" pitchFamily="34" charset="0"/>
              </a:rPr>
              <a:t> el </a:t>
            </a:r>
            <a:r>
              <a:rPr lang="en-US" sz="1000" dirty="0" err="1">
                <a:solidFill>
                  <a:schemeClr val="bg1"/>
                </a:solidFill>
                <a:latin typeface="Myriad Pro" panose="020B0503030403020204" pitchFamily="34" charset="0"/>
              </a:rPr>
              <a:t>horario</a:t>
            </a:r>
            <a:r>
              <a:rPr lang="en-US" sz="1000" dirty="0">
                <a:solidFill>
                  <a:schemeClr val="bg1"/>
                </a:solidFill>
                <a:latin typeface="Myriad Pro" panose="020B0503030403020204" pitchFamily="34" charset="0"/>
              </a:rPr>
              <a:t> prime</a:t>
            </a:r>
          </a:p>
          <a:p>
            <a:pPr marL="285750" indent="-285750">
              <a:buFont typeface="Wingdings" pitchFamily="2" charset="2"/>
              <a:buChar char="§"/>
            </a:pPr>
            <a:r>
              <a:rPr lang="en-US" sz="1000" dirty="0">
                <a:solidFill>
                  <a:schemeClr val="bg1"/>
                </a:solidFill>
                <a:latin typeface="Myriad Pro" panose="020B0503030403020204" pitchFamily="34" charset="0"/>
              </a:rPr>
              <a:t>Canal 5 </a:t>
            </a:r>
            <a:r>
              <a:rPr lang="en-US" sz="1000" dirty="0" err="1">
                <a:solidFill>
                  <a:schemeClr val="bg1"/>
                </a:solidFill>
                <a:latin typeface="Myriad Pro" panose="020B0503030403020204" pitchFamily="34" charset="0"/>
              </a:rPr>
              <a:t>sigue</a:t>
            </a:r>
            <a:r>
              <a:rPr lang="en-US" sz="1000" dirty="0">
                <a:solidFill>
                  <a:schemeClr val="bg1"/>
                </a:solidFill>
                <a:latin typeface="Myriad Pro" panose="020B0503030403020204" pitchFamily="34" charset="0"/>
              </a:rPr>
              <a:t> </a:t>
            </a:r>
            <a:r>
              <a:rPr lang="en-US" sz="1000" dirty="0" err="1">
                <a:solidFill>
                  <a:schemeClr val="bg1"/>
                </a:solidFill>
                <a:latin typeface="Myriad Pro" panose="020B0503030403020204" pitchFamily="34" charset="0"/>
              </a:rPr>
              <a:t>manteniendo</a:t>
            </a:r>
            <a:r>
              <a:rPr lang="en-US" sz="1000" dirty="0">
                <a:solidFill>
                  <a:schemeClr val="bg1"/>
                </a:solidFill>
                <a:latin typeface="Myriad Pro" panose="020B0503030403020204" pitchFamily="34" charset="0"/>
              </a:rPr>
              <a:t> el  </a:t>
            </a:r>
            <a:r>
              <a:rPr lang="en-US" sz="1000" dirty="0" err="1">
                <a:solidFill>
                  <a:schemeClr val="bg1"/>
                </a:solidFill>
                <a:latin typeface="Myriad Pro" panose="020B0503030403020204" pitchFamily="34" charset="0"/>
              </a:rPr>
              <a:t>liderazgo</a:t>
            </a:r>
            <a:r>
              <a:rPr lang="en-US" sz="1000" dirty="0">
                <a:solidFill>
                  <a:schemeClr val="bg1"/>
                </a:solidFill>
                <a:latin typeface="Myriad Pro" panose="020B0503030403020204" pitchFamily="34" charset="0"/>
              </a:rPr>
              <a:t> de audiencia </a:t>
            </a:r>
            <a:r>
              <a:rPr lang="en-US" sz="1000" dirty="0" err="1">
                <a:solidFill>
                  <a:schemeClr val="bg1"/>
                </a:solidFill>
                <a:latin typeface="Myriad Pro" panose="020B0503030403020204" pitchFamily="34" charset="0"/>
              </a:rPr>
              <a:t>en</a:t>
            </a:r>
            <a:r>
              <a:rPr lang="en-US" sz="1000" dirty="0">
                <a:solidFill>
                  <a:schemeClr val="bg1"/>
                </a:solidFill>
                <a:latin typeface="Myriad Pro" panose="020B0503030403020204" pitchFamily="34" charset="0"/>
              </a:rPr>
              <a:t> </a:t>
            </a:r>
            <a:r>
              <a:rPr lang="en-US" sz="1000" dirty="0" err="1">
                <a:solidFill>
                  <a:schemeClr val="bg1"/>
                </a:solidFill>
                <a:latin typeface="Myriad Pro" panose="020B0503030403020204" pitchFamily="34" charset="0"/>
              </a:rPr>
              <a:t>Frente</a:t>
            </a:r>
            <a:r>
              <a:rPr lang="en-US" sz="1000" dirty="0">
                <a:solidFill>
                  <a:schemeClr val="bg1"/>
                </a:solidFill>
                <a:latin typeface="Myriad Pro" panose="020B0503030403020204" pitchFamily="34" charset="0"/>
              </a:rPr>
              <a:t> a </a:t>
            </a:r>
            <a:r>
              <a:rPr lang="en-US" sz="1000" dirty="0" err="1">
                <a:solidFill>
                  <a:schemeClr val="bg1"/>
                </a:solidFill>
                <a:latin typeface="Myriad Pro" panose="020B0503030403020204" pitchFamily="34" charset="0"/>
              </a:rPr>
              <a:t>Frente</a:t>
            </a:r>
            <a:r>
              <a:rPr lang="en-US" sz="1000" dirty="0">
                <a:solidFill>
                  <a:schemeClr val="bg1"/>
                </a:solidFill>
                <a:latin typeface="Myriad Pro" panose="020B0503030403020204" pitchFamily="34" charset="0"/>
              </a:rPr>
              <a:t> (7 a 9 AM)  y </a:t>
            </a:r>
            <a:r>
              <a:rPr lang="en-US" sz="1000" dirty="0" err="1">
                <a:solidFill>
                  <a:schemeClr val="bg1"/>
                </a:solidFill>
                <a:latin typeface="Myriad Pro" panose="020B0503030403020204" pitchFamily="34" charset="0"/>
              </a:rPr>
              <a:t>durante</a:t>
            </a:r>
            <a:r>
              <a:rPr lang="en-US" sz="1000" dirty="0">
                <a:solidFill>
                  <a:schemeClr val="bg1"/>
                </a:solidFill>
                <a:latin typeface="Myriad Pro" panose="020B0503030403020204" pitchFamily="34" charset="0"/>
              </a:rPr>
              <a:t> las novellas </a:t>
            </a:r>
            <a:r>
              <a:rPr lang="en-US" sz="1000" dirty="0" err="1">
                <a:solidFill>
                  <a:schemeClr val="bg1"/>
                </a:solidFill>
                <a:latin typeface="Myriad Pro" panose="020B0503030403020204" pitchFamily="34" charset="0"/>
              </a:rPr>
              <a:t>estelares</a:t>
            </a:r>
            <a:r>
              <a:rPr lang="en-US" sz="1000" dirty="0">
                <a:solidFill>
                  <a:schemeClr val="bg1"/>
                </a:solidFill>
                <a:latin typeface="Myriad Pro" panose="020B0503030403020204" pitchFamily="34" charset="0"/>
              </a:rPr>
              <a:t> y </a:t>
            </a:r>
            <a:r>
              <a:rPr lang="en-US" sz="1000" dirty="0" err="1">
                <a:solidFill>
                  <a:schemeClr val="bg1"/>
                </a:solidFill>
                <a:latin typeface="Myriad Pro" panose="020B0503030403020204" pitchFamily="34" charset="0"/>
              </a:rPr>
              <a:t>noticiero</a:t>
            </a:r>
            <a:r>
              <a:rPr lang="en-US" sz="1000" dirty="0">
                <a:solidFill>
                  <a:schemeClr val="bg1"/>
                </a:solidFill>
                <a:latin typeface="Myriad Pro" panose="020B0503030403020204" pitchFamily="34" charset="0"/>
              </a:rPr>
              <a:t> TN5 </a:t>
            </a:r>
            <a:r>
              <a:rPr lang="en-US" sz="1000" dirty="0" err="1">
                <a:solidFill>
                  <a:schemeClr val="bg1"/>
                </a:solidFill>
                <a:latin typeface="Myriad Pro" panose="020B0503030403020204" pitchFamily="34" charset="0"/>
              </a:rPr>
              <a:t>Estelar</a:t>
            </a:r>
            <a:r>
              <a:rPr lang="en-US" sz="1000" dirty="0">
                <a:solidFill>
                  <a:schemeClr val="bg1"/>
                </a:solidFill>
                <a:latin typeface="Myriad Pro" panose="020B0503030403020204" pitchFamily="34" charset="0"/>
              </a:rPr>
              <a:t> (de 5 a 10 de la </a:t>
            </a:r>
            <a:r>
              <a:rPr lang="en-US" sz="1000" dirty="0" err="1">
                <a:solidFill>
                  <a:schemeClr val="bg1"/>
                </a:solidFill>
                <a:latin typeface="Myriad Pro" panose="020B0503030403020204" pitchFamily="34" charset="0"/>
              </a:rPr>
              <a:t>noche</a:t>
            </a:r>
            <a:r>
              <a:rPr lang="en-US" sz="1000" dirty="0">
                <a:solidFill>
                  <a:schemeClr val="bg1"/>
                </a:solidFill>
                <a:latin typeface="Myriad Pro" panose="020B0503030403020204" pitchFamily="34" charset="0"/>
              </a:rPr>
              <a:t>)</a:t>
            </a:r>
          </a:p>
          <a:p>
            <a:pPr marL="285750" indent="-285750">
              <a:buFont typeface="Wingdings" pitchFamily="2" charset="2"/>
              <a:buChar char="§"/>
            </a:pPr>
            <a:r>
              <a:rPr lang="en-US" sz="1000" dirty="0">
                <a:solidFill>
                  <a:schemeClr val="bg1"/>
                </a:solidFill>
                <a:latin typeface="Myriad Pro" panose="020B0503030403020204" pitchFamily="34" charset="0"/>
              </a:rPr>
              <a:t>HCH </a:t>
            </a:r>
            <a:r>
              <a:rPr lang="en-US" sz="1000" dirty="0" err="1">
                <a:solidFill>
                  <a:schemeClr val="bg1"/>
                </a:solidFill>
                <a:latin typeface="Myriad Pro" panose="020B0503030403020204" pitchFamily="34" charset="0"/>
              </a:rPr>
              <a:t>lidera</a:t>
            </a:r>
            <a:r>
              <a:rPr lang="en-US" sz="1000" dirty="0">
                <a:solidFill>
                  <a:schemeClr val="bg1"/>
                </a:solidFill>
                <a:latin typeface="Myriad Pro" panose="020B0503030403020204" pitchFamily="34" charset="0"/>
              </a:rPr>
              <a:t> audiencia </a:t>
            </a:r>
            <a:r>
              <a:rPr lang="en-US" sz="1000" dirty="0" err="1">
                <a:solidFill>
                  <a:schemeClr val="bg1"/>
                </a:solidFill>
                <a:latin typeface="Myriad Pro" panose="020B0503030403020204" pitchFamily="34" charset="0"/>
              </a:rPr>
              <a:t>durante</a:t>
            </a:r>
            <a:r>
              <a:rPr lang="en-US" sz="1000" dirty="0">
                <a:solidFill>
                  <a:schemeClr val="bg1"/>
                </a:solidFill>
                <a:latin typeface="Myriad Pro" panose="020B0503030403020204" pitchFamily="34" charset="0"/>
              </a:rPr>
              <a:t> el </a:t>
            </a:r>
            <a:r>
              <a:rPr lang="en-US" sz="1000" dirty="0" err="1">
                <a:solidFill>
                  <a:schemeClr val="bg1"/>
                </a:solidFill>
                <a:latin typeface="Myriad Pro" panose="020B0503030403020204" pitchFamily="34" charset="0"/>
              </a:rPr>
              <a:t>dia</a:t>
            </a:r>
            <a:r>
              <a:rPr lang="en-US" sz="1000" dirty="0">
                <a:solidFill>
                  <a:schemeClr val="bg1"/>
                </a:solidFill>
                <a:latin typeface="Myriad Pro" panose="020B0503030403020204" pitchFamily="34" charset="0"/>
              </a:rPr>
              <a:t> (de a 9 a 5 PM), </a:t>
            </a:r>
            <a:r>
              <a:rPr lang="en-US" sz="1000" dirty="0" err="1">
                <a:solidFill>
                  <a:schemeClr val="bg1"/>
                </a:solidFill>
                <a:latin typeface="Myriad Pro" panose="020B0503030403020204" pitchFamily="34" charset="0"/>
              </a:rPr>
              <a:t>en</a:t>
            </a:r>
            <a:r>
              <a:rPr lang="en-US" sz="1000" dirty="0">
                <a:solidFill>
                  <a:schemeClr val="bg1"/>
                </a:solidFill>
                <a:latin typeface="Myriad Pro" panose="020B0503030403020204" pitchFamily="34" charset="0"/>
              </a:rPr>
              <a:t> el </a:t>
            </a:r>
            <a:r>
              <a:rPr lang="en-US" sz="1000" dirty="0" err="1">
                <a:solidFill>
                  <a:schemeClr val="bg1"/>
                </a:solidFill>
                <a:latin typeface="Myriad Pro" panose="020B0503030403020204" pitchFamily="34" charset="0"/>
              </a:rPr>
              <a:t>horario</a:t>
            </a:r>
            <a:r>
              <a:rPr lang="en-US" sz="1000" dirty="0">
                <a:solidFill>
                  <a:schemeClr val="bg1"/>
                </a:solidFill>
                <a:latin typeface="Myriad Pro" panose="020B0503030403020204" pitchFamily="34" charset="0"/>
              </a:rPr>
              <a:t> prime </a:t>
            </a:r>
            <a:r>
              <a:rPr lang="en-US" sz="1000" dirty="0" err="1">
                <a:solidFill>
                  <a:schemeClr val="bg1"/>
                </a:solidFill>
                <a:latin typeface="Myriad Pro" panose="020B0503030403020204" pitchFamily="34" charset="0"/>
              </a:rPr>
              <a:t>tiene</a:t>
            </a:r>
            <a:r>
              <a:rPr lang="en-US" sz="1000" dirty="0">
                <a:solidFill>
                  <a:schemeClr val="bg1"/>
                </a:solidFill>
                <a:latin typeface="Myriad Pro" panose="020B0503030403020204" pitchFamily="34" charset="0"/>
              </a:rPr>
              <a:t> un </a:t>
            </a:r>
            <a:r>
              <a:rPr lang="en-US" sz="1000" dirty="0" err="1">
                <a:solidFill>
                  <a:schemeClr val="bg1"/>
                </a:solidFill>
                <a:latin typeface="Myriad Pro" panose="020B0503030403020204" pitchFamily="34" charset="0"/>
              </a:rPr>
              <a:t>descenso</a:t>
            </a:r>
            <a:endParaRPr lang="en-US" sz="1000" dirty="0">
              <a:solidFill>
                <a:schemeClr val="bg1"/>
              </a:solidFill>
              <a:latin typeface="Myriad Pro" panose="020B0503030403020204" pitchFamily="34" charset="0"/>
            </a:endParaRPr>
          </a:p>
          <a:p>
            <a:pPr marL="285750" indent="-285750">
              <a:buFont typeface="Wingdings" pitchFamily="2" charset="2"/>
              <a:buChar char="§"/>
            </a:pPr>
            <a:r>
              <a:rPr lang="en-US" sz="1000" dirty="0">
                <a:solidFill>
                  <a:schemeClr val="bg1"/>
                </a:solidFill>
                <a:latin typeface="Myriad Pro" panose="020B0503030403020204" pitchFamily="34" charset="0"/>
              </a:rPr>
              <a:t>C11 </a:t>
            </a:r>
            <a:r>
              <a:rPr lang="en-US" sz="1000" dirty="0" err="1">
                <a:solidFill>
                  <a:schemeClr val="bg1"/>
                </a:solidFill>
                <a:latin typeface="Myriad Pro" panose="020B0503030403020204" pitchFamily="34" charset="0"/>
              </a:rPr>
              <a:t>muestra</a:t>
            </a:r>
            <a:r>
              <a:rPr lang="en-US" sz="1000" dirty="0">
                <a:solidFill>
                  <a:schemeClr val="bg1"/>
                </a:solidFill>
                <a:latin typeface="Myriad Pro" panose="020B0503030403020204" pitchFamily="34" charset="0"/>
              </a:rPr>
              <a:t> un </a:t>
            </a:r>
            <a:r>
              <a:rPr lang="en-US" sz="1000" dirty="0" err="1">
                <a:solidFill>
                  <a:schemeClr val="bg1"/>
                </a:solidFill>
                <a:latin typeface="Myriad Pro" panose="020B0503030403020204" pitchFamily="34" charset="0"/>
              </a:rPr>
              <a:t>pico</a:t>
            </a:r>
            <a:r>
              <a:rPr lang="en-US" sz="1000" dirty="0">
                <a:solidFill>
                  <a:schemeClr val="bg1"/>
                </a:solidFill>
                <a:latin typeface="Myriad Pro" panose="020B0503030403020204" pitchFamily="34" charset="0"/>
              </a:rPr>
              <a:t> </a:t>
            </a:r>
            <a:r>
              <a:rPr lang="en-US" sz="1000" dirty="0" err="1">
                <a:solidFill>
                  <a:schemeClr val="bg1"/>
                </a:solidFill>
                <a:latin typeface="Myriad Pro" panose="020B0503030403020204" pitchFamily="34" charset="0"/>
              </a:rPr>
              <a:t>en</a:t>
            </a:r>
            <a:r>
              <a:rPr lang="en-US" sz="1000" dirty="0">
                <a:solidFill>
                  <a:schemeClr val="bg1"/>
                </a:solidFill>
                <a:latin typeface="Myriad Pro" panose="020B0503030403020204" pitchFamily="34" charset="0"/>
              </a:rPr>
              <a:t> </a:t>
            </a:r>
            <a:r>
              <a:rPr lang="en-US" sz="1000" dirty="0" err="1">
                <a:solidFill>
                  <a:schemeClr val="bg1"/>
                </a:solidFill>
                <a:latin typeface="Myriad Pro" panose="020B0503030403020204" pitchFamily="34" charset="0"/>
              </a:rPr>
              <a:t>novelas</a:t>
            </a:r>
            <a:r>
              <a:rPr lang="en-US" sz="1000" dirty="0">
                <a:solidFill>
                  <a:schemeClr val="bg1"/>
                </a:solidFill>
                <a:latin typeface="Myriad Pro" panose="020B0503030403020204" pitchFamily="34" charset="0"/>
              </a:rPr>
              <a:t> de las 8 de </a:t>
            </a:r>
            <a:r>
              <a:rPr lang="en-US" sz="1100" dirty="0">
                <a:solidFill>
                  <a:schemeClr val="bg1"/>
                </a:solidFill>
                <a:latin typeface="Myriad Pro" panose="020B0503030403020204" pitchFamily="34" charset="0"/>
              </a:rPr>
              <a:t>la </a:t>
            </a:r>
            <a:r>
              <a:rPr lang="en-US" sz="1100" dirty="0" err="1">
                <a:solidFill>
                  <a:schemeClr val="bg1"/>
                </a:solidFill>
                <a:latin typeface="Myriad Pro" panose="020B0503030403020204" pitchFamily="34" charset="0"/>
              </a:rPr>
              <a:t>anoche</a:t>
            </a:r>
            <a:r>
              <a:rPr lang="en-US" sz="1100" dirty="0">
                <a:solidFill>
                  <a:schemeClr val="bg1"/>
                </a:solidFill>
                <a:latin typeface="Myriad Pro" panose="020B0503030403020204" pitchFamily="34" charset="0"/>
              </a:rPr>
              <a:t>.</a:t>
            </a:r>
          </a:p>
        </p:txBody>
      </p:sp>
      <p:graphicFrame>
        <p:nvGraphicFramePr>
          <p:cNvPr id="5" name="Gráfico 4">
            <a:extLst>
              <a:ext uri="{FF2B5EF4-FFF2-40B4-BE49-F238E27FC236}">
                <a16:creationId xmlns:a16="http://schemas.microsoft.com/office/drawing/2014/main" id="{E512E131-2772-F44E-80D8-D4A940D4D152}"/>
              </a:ext>
            </a:extLst>
          </p:cNvPr>
          <p:cNvGraphicFramePr/>
          <p:nvPr>
            <p:extLst>
              <p:ext uri="{D42A27DB-BD31-4B8C-83A1-F6EECF244321}">
                <p14:modId xmlns:p14="http://schemas.microsoft.com/office/powerpoint/2010/main" val="3429751484"/>
              </p:ext>
            </p:extLst>
          </p:nvPr>
        </p:nvGraphicFramePr>
        <p:xfrm>
          <a:off x="7582758" y="1713396"/>
          <a:ext cx="4458599" cy="2473382"/>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FDCA2E48-C94B-4743-869A-7A490A125A1D}"/>
              </a:ext>
            </a:extLst>
          </p:cNvPr>
          <p:cNvSpPr txBox="1"/>
          <p:nvPr/>
        </p:nvSpPr>
        <p:spPr>
          <a:xfrm>
            <a:off x="242885" y="115551"/>
            <a:ext cx="3355406" cy="477054"/>
          </a:xfrm>
          <a:prstGeom prst="rect">
            <a:avLst/>
          </a:prstGeom>
          <a:noFill/>
        </p:spPr>
        <p:txBody>
          <a:bodyPr wrap="none" rtlCol="0">
            <a:spAutoFit/>
          </a:bodyPr>
          <a:lstStyle/>
          <a:p>
            <a:r>
              <a:rPr lang="es-HN" sz="2500" b="1" dirty="0">
                <a:latin typeface="Myriad Pro" panose="020B0503030403020204" pitchFamily="34" charset="0"/>
              </a:rPr>
              <a:t>Audiencia TV por hora</a:t>
            </a:r>
          </a:p>
        </p:txBody>
      </p:sp>
      <p:sp>
        <p:nvSpPr>
          <p:cNvPr id="12" name="CuadroTexto 11">
            <a:extLst>
              <a:ext uri="{FF2B5EF4-FFF2-40B4-BE49-F238E27FC236}">
                <a16:creationId xmlns:a16="http://schemas.microsoft.com/office/drawing/2014/main" id="{79B8E137-8C06-204C-A4F6-5317506A71E1}"/>
              </a:ext>
            </a:extLst>
          </p:cNvPr>
          <p:cNvSpPr txBox="1"/>
          <p:nvPr/>
        </p:nvSpPr>
        <p:spPr>
          <a:xfrm>
            <a:off x="5605601" y="1929783"/>
            <a:ext cx="1306960" cy="246221"/>
          </a:xfrm>
          <a:prstGeom prst="rect">
            <a:avLst/>
          </a:prstGeom>
          <a:solidFill>
            <a:srgbClr val="C00000">
              <a:alpha val="10000"/>
            </a:srgbClr>
          </a:solidFill>
        </p:spPr>
        <p:txBody>
          <a:bodyPr wrap="square" rtlCol="0">
            <a:spAutoFit/>
          </a:bodyPr>
          <a:lstStyle/>
          <a:p>
            <a:pPr algn="ctr"/>
            <a:r>
              <a:rPr lang="es-HN" sz="1000" i="1" dirty="0">
                <a:solidFill>
                  <a:srgbClr val="C00000"/>
                </a:solidFill>
                <a:latin typeface="Myriad Pro" panose="020B0503030403020204" pitchFamily="34" charset="0"/>
              </a:rPr>
              <a:t>Novelas</a:t>
            </a:r>
          </a:p>
        </p:txBody>
      </p:sp>
      <p:sp>
        <p:nvSpPr>
          <p:cNvPr id="15" name="CuadroTexto 14">
            <a:extLst>
              <a:ext uri="{FF2B5EF4-FFF2-40B4-BE49-F238E27FC236}">
                <a16:creationId xmlns:a16="http://schemas.microsoft.com/office/drawing/2014/main" id="{194F101D-E7E8-D842-8739-90682AD8B4FD}"/>
              </a:ext>
            </a:extLst>
          </p:cNvPr>
          <p:cNvSpPr txBox="1"/>
          <p:nvPr/>
        </p:nvSpPr>
        <p:spPr>
          <a:xfrm>
            <a:off x="1972491" y="2158533"/>
            <a:ext cx="3696789" cy="230832"/>
          </a:xfrm>
          <a:prstGeom prst="rect">
            <a:avLst/>
          </a:prstGeom>
          <a:solidFill>
            <a:schemeClr val="bg1">
              <a:lumMod val="95000"/>
              <a:alpha val="56000"/>
            </a:schemeClr>
          </a:solidFill>
          <a:ln>
            <a:solidFill>
              <a:schemeClr val="bg1">
                <a:lumMod val="95000"/>
              </a:schemeClr>
            </a:solidFill>
          </a:ln>
        </p:spPr>
        <p:txBody>
          <a:bodyPr wrap="square" rtlCol="0">
            <a:spAutoFit/>
          </a:bodyPr>
          <a:lstStyle/>
          <a:p>
            <a:pPr algn="ctr"/>
            <a:r>
              <a:rPr lang="es-HN" sz="900" i="1" dirty="0">
                <a:solidFill>
                  <a:srgbClr val="0070C0"/>
                </a:solidFill>
                <a:latin typeface="Myriad Pro" panose="020B0503030403020204" pitchFamily="34" charset="0"/>
              </a:rPr>
              <a:t>HCH Denuncias| HCH Meridiano |HCH vespetino | Que Viva la Vida</a:t>
            </a:r>
          </a:p>
        </p:txBody>
      </p:sp>
      <p:sp>
        <p:nvSpPr>
          <p:cNvPr id="16" name="CuadroTexto 15">
            <a:extLst>
              <a:ext uri="{FF2B5EF4-FFF2-40B4-BE49-F238E27FC236}">
                <a16:creationId xmlns:a16="http://schemas.microsoft.com/office/drawing/2014/main" id="{96D0511F-91E6-9640-B6FA-679A6B402133}"/>
              </a:ext>
            </a:extLst>
          </p:cNvPr>
          <p:cNvSpPr txBox="1"/>
          <p:nvPr/>
        </p:nvSpPr>
        <p:spPr>
          <a:xfrm>
            <a:off x="1887056" y="2542710"/>
            <a:ext cx="3422469" cy="246221"/>
          </a:xfrm>
          <a:prstGeom prst="rect">
            <a:avLst/>
          </a:prstGeom>
          <a:solidFill>
            <a:srgbClr val="C00000">
              <a:alpha val="10742"/>
            </a:srgbClr>
          </a:solidFill>
          <a:ln>
            <a:noFill/>
          </a:ln>
        </p:spPr>
        <p:txBody>
          <a:bodyPr wrap="square" rtlCol="0">
            <a:spAutoFit/>
          </a:bodyPr>
          <a:lstStyle/>
          <a:p>
            <a:pPr algn="ctr"/>
            <a:r>
              <a:rPr lang="es-HN" sz="1000" i="1" dirty="0">
                <a:solidFill>
                  <a:srgbClr val="C00000"/>
                </a:solidFill>
                <a:latin typeface="Myriad Pro" panose="020B0503030403020204" pitchFamily="34" charset="0"/>
              </a:rPr>
              <a:t>Las Mañas del 5 | Novelas  | Can todo | El Hilo</a:t>
            </a:r>
          </a:p>
        </p:txBody>
      </p:sp>
      <p:sp>
        <p:nvSpPr>
          <p:cNvPr id="17" name="CuadroTexto 16">
            <a:extLst>
              <a:ext uri="{FF2B5EF4-FFF2-40B4-BE49-F238E27FC236}">
                <a16:creationId xmlns:a16="http://schemas.microsoft.com/office/drawing/2014/main" id="{9DC9D618-82D6-8A40-9C03-0D1E78612FB4}"/>
              </a:ext>
            </a:extLst>
          </p:cNvPr>
          <p:cNvSpPr txBox="1"/>
          <p:nvPr/>
        </p:nvSpPr>
        <p:spPr>
          <a:xfrm>
            <a:off x="3947388" y="3212069"/>
            <a:ext cx="1805302" cy="246221"/>
          </a:xfrm>
          <a:prstGeom prst="rect">
            <a:avLst/>
          </a:prstGeom>
          <a:solidFill>
            <a:srgbClr val="7030A0">
              <a:alpha val="10000"/>
            </a:srgbClr>
          </a:solidFill>
        </p:spPr>
        <p:txBody>
          <a:bodyPr wrap="none" rtlCol="0">
            <a:spAutoFit/>
          </a:bodyPr>
          <a:lstStyle/>
          <a:p>
            <a:r>
              <a:rPr lang="es-HN" sz="1000" i="1" dirty="0">
                <a:solidFill>
                  <a:srgbClr val="7030A0"/>
                </a:solidFill>
                <a:latin typeface="Myriad Pro" panose="020B0503030403020204" pitchFamily="34" charset="0"/>
              </a:rPr>
              <a:t>Novelas | Juveniles | Noticiero</a:t>
            </a:r>
          </a:p>
        </p:txBody>
      </p:sp>
      <p:sp>
        <p:nvSpPr>
          <p:cNvPr id="18" name="CuadroTexto 17">
            <a:extLst>
              <a:ext uri="{FF2B5EF4-FFF2-40B4-BE49-F238E27FC236}">
                <a16:creationId xmlns:a16="http://schemas.microsoft.com/office/drawing/2014/main" id="{48AFC392-ED3B-0D43-91F5-5EA831540968}"/>
              </a:ext>
            </a:extLst>
          </p:cNvPr>
          <p:cNvSpPr txBox="1"/>
          <p:nvPr/>
        </p:nvSpPr>
        <p:spPr>
          <a:xfrm>
            <a:off x="6217650" y="2703866"/>
            <a:ext cx="628698" cy="246221"/>
          </a:xfrm>
          <a:prstGeom prst="rect">
            <a:avLst/>
          </a:prstGeom>
          <a:solidFill>
            <a:srgbClr val="7030A0">
              <a:alpha val="10000"/>
            </a:srgbClr>
          </a:solidFill>
          <a:ln>
            <a:noFill/>
          </a:ln>
        </p:spPr>
        <p:txBody>
          <a:bodyPr wrap="none" rtlCol="0">
            <a:spAutoFit/>
          </a:bodyPr>
          <a:lstStyle/>
          <a:p>
            <a:r>
              <a:rPr lang="es-HN" sz="1000" i="1" dirty="0">
                <a:solidFill>
                  <a:srgbClr val="7030A0"/>
                </a:solidFill>
                <a:latin typeface="Myriad Pro" panose="020B0503030403020204" pitchFamily="34" charset="0"/>
              </a:rPr>
              <a:t>Novelas</a:t>
            </a:r>
          </a:p>
        </p:txBody>
      </p:sp>
      <p:sp>
        <p:nvSpPr>
          <p:cNvPr id="23" name="CuadroTexto 22">
            <a:extLst>
              <a:ext uri="{FF2B5EF4-FFF2-40B4-BE49-F238E27FC236}">
                <a16:creationId xmlns:a16="http://schemas.microsoft.com/office/drawing/2014/main" id="{BDE18D2A-21A7-B04F-ACD7-2B4485687846}"/>
              </a:ext>
            </a:extLst>
          </p:cNvPr>
          <p:cNvSpPr txBox="1"/>
          <p:nvPr/>
        </p:nvSpPr>
        <p:spPr>
          <a:xfrm>
            <a:off x="5609454" y="3925809"/>
            <a:ext cx="1845090" cy="246221"/>
          </a:xfrm>
          <a:prstGeom prst="rect">
            <a:avLst/>
          </a:prstGeom>
          <a:solidFill>
            <a:schemeClr val="tx1">
              <a:alpha val="10000"/>
            </a:schemeClr>
          </a:solidFill>
        </p:spPr>
        <p:txBody>
          <a:bodyPr wrap="square" rtlCol="0">
            <a:spAutoFit/>
          </a:bodyPr>
          <a:lstStyle/>
          <a:p>
            <a:pPr algn="ctr"/>
            <a:r>
              <a:rPr lang="es-HN" sz="1000" i="1" dirty="0">
                <a:latin typeface="Myriad Pro" panose="020B0503030403020204" pitchFamily="34" charset="0"/>
              </a:rPr>
              <a:t>HME| Al Banquillo| F a F</a:t>
            </a:r>
          </a:p>
        </p:txBody>
      </p:sp>
      <p:pic>
        <p:nvPicPr>
          <p:cNvPr id="1026" name="Picture 2" descr="Frente a Frente (TCS) | Logopedia | Fandom">
            <a:extLst>
              <a:ext uri="{FF2B5EF4-FFF2-40B4-BE49-F238E27FC236}">
                <a16:creationId xmlns:a16="http://schemas.microsoft.com/office/drawing/2014/main" id="{612D295E-B150-B841-A435-64D8B8B97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352" y="1517324"/>
            <a:ext cx="779337" cy="345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lenoticias (Honduras) - Wikipedia, la enciclopedia libre">
            <a:extLst>
              <a:ext uri="{FF2B5EF4-FFF2-40B4-BE49-F238E27FC236}">
                <a16:creationId xmlns:a16="http://schemas.microsoft.com/office/drawing/2014/main" id="{DA100C58-EEEF-E849-B911-3E4064036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9000" y="2014881"/>
            <a:ext cx="508893" cy="328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CE NOTICIAS ESTELAR 1/5/2024">
            <a:extLst>
              <a:ext uri="{FF2B5EF4-FFF2-40B4-BE49-F238E27FC236}">
                <a16:creationId xmlns:a16="http://schemas.microsoft.com/office/drawing/2014/main" id="{504158EC-8B1E-9C44-BB15-9AF1FC9987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969" t="25480" r="17906" b="38235"/>
          <a:stretch/>
        </p:blipFill>
        <p:spPr bwMode="auto">
          <a:xfrm>
            <a:off x="6854496" y="3613147"/>
            <a:ext cx="648726" cy="20981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CFF7924-3134-D141-A5CB-F620FE292247}"/>
              </a:ext>
            </a:extLst>
          </p:cNvPr>
          <p:cNvPicPr>
            <a:picLocks noChangeAspect="1"/>
          </p:cNvPicPr>
          <p:nvPr/>
        </p:nvPicPr>
        <p:blipFill>
          <a:blip r:embed="rId8"/>
          <a:stretch>
            <a:fillRect/>
          </a:stretch>
        </p:blipFill>
        <p:spPr>
          <a:xfrm>
            <a:off x="744922" y="3124573"/>
            <a:ext cx="922466" cy="470373"/>
          </a:xfrm>
          <a:prstGeom prst="rect">
            <a:avLst/>
          </a:prstGeom>
        </p:spPr>
      </p:pic>
      <p:cxnSp>
        <p:nvCxnSpPr>
          <p:cNvPr id="26" name="Conector recto 25">
            <a:extLst>
              <a:ext uri="{FF2B5EF4-FFF2-40B4-BE49-F238E27FC236}">
                <a16:creationId xmlns:a16="http://schemas.microsoft.com/office/drawing/2014/main" id="{DFC6735A-6F75-B749-9F0F-5D2419387FDE}"/>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26291EAB-3EF2-E64A-95F1-8597F93009E2}"/>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721080A5-F80B-D741-9A67-565849429C53}"/>
              </a:ext>
            </a:extLst>
          </p:cNvPr>
          <p:cNvPicPr>
            <a:picLocks noChangeAspect="1"/>
          </p:cNvPicPr>
          <p:nvPr/>
        </p:nvPicPr>
        <p:blipFill>
          <a:blip r:embed="rId9"/>
          <a:stretch>
            <a:fillRect/>
          </a:stretch>
        </p:blipFill>
        <p:spPr>
          <a:xfrm>
            <a:off x="10874163" y="-25400"/>
            <a:ext cx="1308100" cy="1473200"/>
          </a:xfrm>
          <a:prstGeom prst="rect">
            <a:avLst/>
          </a:prstGeom>
        </p:spPr>
      </p:pic>
      <p:pic>
        <p:nvPicPr>
          <p:cNvPr id="22" name="Picture 2" descr="Diseño PNG Y SVG De Icono De Trazo De Control Remoto De ...">
            <a:extLst>
              <a:ext uri="{FF2B5EF4-FFF2-40B4-BE49-F238E27FC236}">
                <a16:creationId xmlns:a16="http://schemas.microsoft.com/office/drawing/2014/main" id="{C46414C7-6A2B-B440-A759-C4E602819BD5}"/>
              </a:ext>
            </a:extLst>
          </p:cNvPr>
          <p:cNvPicPr>
            <a:picLocks noChangeAspect="1" noChangeArrowheads="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048601" y="132048"/>
            <a:ext cx="985824" cy="985824"/>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8F635BBB-6694-1F47-81FC-E5DF874C4F6E}"/>
              </a:ext>
            </a:extLst>
          </p:cNvPr>
          <p:cNvSpPr txBox="1"/>
          <p:nvPr/>
        </p:nvSpPr>
        <p:spPr>
          <a:xfrm>
            <a:off x="3979928" y="3970191"/>
            <a:ext cx="1415032" cy="246221"/>
          </a:xfrm>
          <a:prstGeom prst="rect">
            <a:avLst/>
          </a:prstGeom>
          <a:solidFill>
            <a:srgbClr val="00C95F">
              <a:alpha val="10000"/>
            </a:srgbClr>
          </a:solidFill>
        </p:spPr>
        <p:txBody>
          <a:bodyPr wrap="square" rtlCol="0">
            <a:spAutoFit/>
          </a:bodyPr>
          <a:lstStyle/>
          <a:p>
            <a:pPr algn="ctr"/>
            <a:r>
              <a:rPr lang="es-HN" sz="1000" i="1" dirty="0">
                <a:solidFill>
                  <a:srgbClr val="00C95F"/>
                </a:solidFill>
                <a:latin typeface="Myriad Pro" panose="020B0503030403020204" pitchFamily="34" charset="0"/>
              </a:rPr>
              <a:t>Novelas | Series</a:t>
            </a:r>
          </a:p>
        </p:txBody>
      </p:sp>
      <p:pic>
        <p:nvPicPr>
          <p:cNvPr id="27" name="Picture 4" descr="HCH (Honduras) - Wikipedia, la enciclopedia libre">
            <a:extLst>
              <a:ext uri="{FF2B5EF4-FFF2-40B4-BE49-F238E27FC236}">
                <a16:creationId xmlns:a16="http://schemas.microsoft.com/office/drawing/2014/main" id="{7D94D8FE-720C-5243-BBDD-321D62D45E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7388" y="6174609"/>
            <a:ext cx="618612" cy="2198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anal 11 Honduras en vivo, Online ▷ Teleame Directos TV">
            <a:extLst>
              <a:ext uri="{FF2B5EF4-FFF2-40B4-BE49-F238E27FC236}">
                <a16:creationId xmlns:a16="http://schemas.microsoft.com/office/drawing/2014/main" id="{94F67786-CDFF-7643-A92A-D58AAC3665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9891" y="6099179"/>
            <a:ext cx="571509" cy="3218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VTV Honduras Logo PNG Vector (CDR) Free Download">
            <a:extLst>
              <a:ext uri="{FF2B5EF4-FFF2-40B4-BE49-F238E27FC236}">
                <a16:creationId xmlns:a16="http://schemas.microsoft.com/office/drawing/2014/main" id="{9E48BFEB-BD5D-BF4D-89FC-F46D5647DA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0885" y="6145955"/>
            <a:ext cx="320568" cy="26607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494C1CAA-7724-884B-B51B-89CD6A77BB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76658" y="6120698"/>
            <a:ext cx="385102" cy="2680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nal 5 (Honduras) | Logopedia | Fandom">
            <a:extLst>
              <a:ext uri="{FF2B5EF4-FFF2-40B4-BE49-F238E27FC236}">
                <a16:creationId xmlns:a16="http://schemas.microsoft.com/office/drawing/2014/main" id="{4B6184E1-B357-3143-938E-C2D6B647833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6005" y="6128892"/>
            <a:ext cx="374903" cy="2731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TSi | Logopedia | Fandom">
            <a:extLst>
              <a:ext uri="{FF2B5EF4-FFF2-40B4-BE49-F238E27FC236}">
                <a16:creationId xmlns:a16="http://schemas.microsoft.com/office/drawing/2014/main" id="{B529B809-9DCD-8842-A0C6-CB92FBA869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3744" y="6137279"/>
            <a:ext cx="266071" cy="2660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Telecadena 7/4 | Logopedia | Fandom">
            <a:extLst>
              <a:ext uri="{FF2B5EF4-FFF2-40B4-BE49-F238E27FC236}">
                <a16:creationId xmlns:a16="http://schemas.microsoft.com/office/drawing/2014/main" id="{5815840F-F832-A845-9BEC-9B1A6B2AEDF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1506" y="6120698"/>
            <a:ext cx="247927" cy="2895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C8C11C2C-9D6F-FE4A-80B4-37FF0562685A}"/>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37" name="CuadroTexto 36">
            <a:extLst>
              <a:ext uri="{FF2B5EF4-FFF2-40B4-BE49-F238E27FC236}">
                <a16:creationId xmlns:a16="http://schemas.microsoft.com/office/drawing/2014/main" id="{B3A19028-BAB0-224C-99DB-56539DDA2361}"/>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ABCD</a:t>
            </a:r>
          </a:p>
        </p:txBody>
      </p:sp>
      <p:sp>
        <p:nvSpPr>
          <p:cNvPr id="3" name="CuadroTexto 2">
            <a:extLst>
              <a:ext uri="{FF2B5EF4-FFF2-40B4-BE49-F238E27FC236}">
                <a16:creationId xmlns:a16="http://schemas.microsoft.com/office/drawing/2014/main" id="{85E71E99-2AE7-29E8-0156-7520A9658FBD}"/>
              </a:ext>
            </a:extLst>
          </p:cNvPr>
          <p:cNvSpPr txBox="1"/>
          <p:nvPr/>
        </p:nvSpPr>
        <p:spPr>
          <a:xfrm>
            <a:off x="8103666" y="6549298"/>
            <a:ext cx="3930760" cy="246221"/>
          </a:xfrm>
          <a:prstGeom prst="rect">
            <a:avLst/>
          </a:prstGeom>
          <a:noFill/>
        </p:spPr>
        <p:txBody>
          <a:bodyPr wrap="square" rtlCol="0">
            <a:spAutoFit/>
          </a:bodyPr>
          <a:lstStyle/>
          <a:p>
            <a:r>
              <a:rPr lang="es-HN" sz="1000" dirty="0">
                <a:latin typeface="Myriad Pro Cond" panose="020B0506030403020204" pitchFamily="34" charset="0"/>
                <a:cs typeface="Arial" panose="020B0604020202020204" pitchFamily="34" charset="0"/>
              </a:rPr>
              <a:t>Fuente: Publisearch , Estudio de  Audiencia Teguigalpa y San Pedro Sula a septiembre 2025</a:t>
            </a:r>
          </a:p>
        </p:txBody>
      </p:sp>
    </p:spTree>
    <p:extLst>
      <p:ext uri="{BB962C8B-B14F-4D97-AF65-F5344CB8AC3E}">
        <p14:creationId xmlns:p14="http://schemas.microsoft.com/office/powerpoint/2010/main" val="152584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2641233A-808E-8F44-9FC4-2BA59DA14363}"/>
              </a:ext>
            </a:extLst>
          </p:cNvPr>
          <p:cNvSpPr/>
          <p:nvPr/>
        </p:nvSpPr>
        <p:spPr>
          <a:xfrm>
            <a:off x="8093271" y="3245368"/>
            <a:ext cx="3592750" cy="32654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1828800" rtl="0" eaLnBrk="1" fontAlgn="auto" latinLnBrk="0" hangingPunct="1">
              <a:lnSpc>
                <a:spcPct val="100000"/>
              </a:lnSpc>
              <a:spcBef>
                <a:spcPts val="0"/>
              </a:spcBef>
              <a:spcAft>
                <a:spcPts val="0"/>
              </a:spcAft>
              <a:buClrTx/>
              <a:buSzTx/>
              <a:tabLst/>
              <a:defRPr/>
            </a:pPr>
            <a:r>
              <a:rPr lang="en-GB" sz="1000" b="1" dirty="0" err="1">
                <a:solidFill>
                  <a:schemeClr val="tx1"/>
                </a:solidFill>
                <a:latin typeface="Myriad Pro" panose="020B0503030403020204" pitchFamily="34" charset="0"/>
              </a:rPr>
              <a:t>Compra</a:t>
            </a:r>
            <a:r>
              <a:rPr lang="en-GB" sz="1000" b="1" dirty="0">
                <a:solidFill>
                  <a:schemeClr val="tx1"/>
                </a:solidFill>
                <a:latin typeface="Myriad Pro" panose="020B0503030403020204" pitchFamily="34" charset="0"/>
              </a:rPr>
              <a:t> </a:t>
            </a:r>
            <a:r>
              <a:rPr lang="en-GB" sz="1000" b="1" dirty="0" err="1">
                <a:solidFill>
                  <a:schemeClr val="tx1"/>
                </a:solidFill>
                <a:latin typeface="Myriad Pro" panose="020B0503030403020204" pitchFamily="34" charset="0"/>
              </a:rPr>
              <a:t>directa</a:t>
            </a:r>
            <a:r>
              <a:rPr lang="en-GB" sz="1000" b="1" dirty="0">
                <a:solidFill>
                  <a:schemeClr val="tx1"/>
                </a:solidFill>
                <a:latin typeface="Myriad Pro" panose="020B0503030403020204" pitchFamily="34" charset="0"/>
              </a:rPr>
              <a:t> con los </a:t>
            </a:r>
            <a:r>
              <a:rPr lang="en-GB" sz="1000" b="1" dirty="0" err="1">
                <a:solidFill>
                  <a:schemeClr val="tx1"/>
                </a:solidFill>
                <a:latin typeface="Myriad Pro" panose="020B0503030403020204" pitchFamily="34" charset="0"/>
              </a:rPr>
              <a:t>canales</a:t>
            </a:r>
            <a:r>
              <a:rPr lang="en-GB" sz="1000" b="1" dirty="0">
                <a:solidFill>
                  <a:schemeClr val="tx1"/>
                </a:solidFill>
                <a:latin typeface="Myriad Pro" panose="020B0503030403020204" pitchFamily="34" charset="0"/>
              </a:rPr>
              <a:t> </a:t>
            </a:r>
            <a:r>
              <a:rPr lang="en-GB" sz="1000" b="1" dirty="0" err="1">
                <a:solidFill>
                  <a:schemeClr val="tx1"/>
                </a:solidFill>
                <a:latin typeface="Myriad Pro" panose="020B0503030403020204" pitchFamily="34" charset="0"/>
              </a:rPr>
              <a:t>internacionales</a:t>
            </a:r>
            <a:r>
              <a:rPr lang="en-GB" sz="1000" b="1" dirty="0">
                <a:solidFill>
                  <a:schemeClr val="tx1"/>
                </a:solidFill>
                <a:latin typeface="Myriad Pro" panose="020B0503030403020204" pitchFamily="34" charset="0"/>
              </a:rPr>
              <a:t> que </a:t>
            </a:r>
            <a:r>
              <a:rPr lang="en-GB" sz="1000" b="1" dirty="0" err="1">
                <a:solidFill>
                  <a:schemeClr val="tx1"/>
                </a:solidFill>
                <a:latin typeface="Myriad Pro" panose="020B0503030403020204" pitchFamily="34" charset="0"/>
              </a:rPr>
              <a:t>tienen</a:t>
            </a:r>
            <a:r>
              <a:rPr lang="en-GB" sz="1000" b="1" dirty="0">
                <a:solidFill>
                  <a:schemeClr val="tx1"/>
                </a:solidFill>
                <a:latin typeface="Myriad Pro" panose="020B0503030403020204" pitchFamily="34" charset="0"/>
              </a:rPr>
              <a:t> </a:t>
            </a:r>
            <a:r>
              <a:rPr lang="en-GB" sz="1000" b="1" dirty="0" err="1">
                <a:solidFill>
                  <a:schemeClr val="tx1"/>
                </a:solidFill>
                <a:latin typeface="Myriad Pro" panose="020B0503030403020204" pitchFamily="34" charset="0"/>
              </a:rPr>
              <a:t>representación</a:t>
            </a:r>
            <a:r>
              <a:rPr lang="en-GB" sz="1000" b="1" dirty="0">
                <a:solidFill>
                  <a:schemeClr val="tx1"/>
                </a:solidFill>
                <a:latin typeface="Myriad Pro" panose="020B0503030403020204" pitchFamily="34" charset="0"/>
              </a:rPr>
              <a:t>  </a:t>
            </a:r>
            <a:r>
              <a:rPr lang="en-GB" sz="1000" b="1" dirty="0" err="1">
                <a:solidFill>
                  <a:schemeClr val="tx1"/>
                </a:solidFill>
                <a:latin typeface="Myriad Pro" panose="020B0503030403020204" pitchFamily="34" charset="0"/>
              </a:rPr>
              <a:t>en</a:t>
            </a:r>
            <a:r>
              <a:rPr lang="en-GB" sz="1000" b="1" dirty="0">
                <a:solidFill>
                  <a:schemeClr val="tx1"/>
                </a:solidFill>
                <a:latin typeface="Myriad Pro" panose="020B0503030403020204" pitchFamily="34" charset="0"/>
              </a:rPr>
              <a:t> Honduras y </a:t>
            </a:r>
            <a:r>
              <a:rPr lang="en-GB" sz="1000" b="1" dirty="0" err="1">
                <a:solidFill>
                  <a:schemeClr val="tx1"/>
                </a:solidFill>
                <a:latin typeface="Myriad Pro" panose="020B0503030403020204" pitchFamily="34" charset="0"/>
              </a:rPr>
              <a:t>en</a:t>
            </a:r>
            <a:r>
              <a:rPr lang="en-GB" sz="1000" b="1" dirty="0">
                <a:solidFill>
                  <a:schemeClr val="tx1"/>
                </a:solidFill>
                <a:latin typeface="Myriad Pro" panose="020B0503030403020204" pitchFamily="34" charset="0"/>
              </a:rPr>
              <a:t> </a:t>
            </a:r>
            <a:r>
              <a:rPr lang="en-GB" sz="1000" b="1" dirty="0" err="1">
                <a:solidFill>
                  <a:schemeClr val="tx1"/>
                </a:solidFill>
                <a:latin typeface="Myriad Pro" panose="020B0503030403020204" pitchFamily="34" charset="0"/>
              </a:rPr>
              <a:t>otros</a:t>
            </a:r>
            <a:r>
              <a:rPr lang="en-GB" sz="1000" b="1" dirty="0">
                <a:solidFill>
                  <a:schemeClr val="tx1"/>
                </a:solidFill>
                <a:latin typeface="Myriad Pro" panose="020B0503030403020204" pitchFamily="34" charset="0"/>
              </a:rPr>
              <a:t> </a:t>
            </a:r>
            <a:r>
              <a:rPr lang="en-GB" sz="1000" b="1" dirty="0" err="1">
                <a:solidFill>
                  <a:schemeClr val="tx1"/>
                </a:solidFill>
                <a:latin typeface="Myriad Pro" panose="020B0503030403020204" pitchFamily="34" charset="0"/>
              </a:rPr>
              <a:t>paises</a:t>
            </a:r>
            <a:r>
              <a:rPr lang="en-GB" sz="1000" b="1" dirty="0">
                <a:solidFill>
                  <a:schemeClr val="tx1"/>
                </a:solidFill>
                <a:latin typeface="Myriad Pro" panose="020B0503030403020204" pitchFamily="34" charset="0"/>
              </a:rPr>
              <a:t> de CA</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dirty="0">
              <a:solidFill>
                <a:schemeClr val="tx1"/>
              </a:solidFill>
              <a:latin typeface="Myriad Pro" panose="020B0503030403020204" pitchFamily="34" charset="0"/>
            </a:endParaRPr>
          </a:p>
          <a:p>
            <a:pPr marL="628650" lvl="1" indent="-171450" defTabSz="1828800">
              <a:buClr>
                <a:srgbClr val="FF0000"/>
              </a:buClr>
              <a:buFont typeface="Wingdings" pitchFamily="2" charset="2"/>
              <a:buChar char="v"/>
              <a:defRPr/>
            </a:pPr>
            <a:r>
              <a:rPr lang="en-GB" sz="1100" b="1" dirty="0" err="1">
                <a:solidFill>
                  <a:schemeClr val="tx1"/>
                </a:solidFill>
                <a:latin typeface="Myriad Pro" panose="020B0503030403020204" pitchFamily="34" charset="0"/>
              </a:rPr>
              <a:t>Rola</a:t>
            </a:r>
            <a:r>
              <a:rPr lang="en-GB" sz="1100" b="1" dirty="0">
                <a:solidFill>
                  <a:schemeClr val="tx1"/>
                </a:solidFill>
                <a:latin typeface="Myriad Pro" panose="020B0503030403020204" pitchFamily="34" charset="0"/>
              </a:rPr>
              <a:t> : </a:t>
            </a:r>
          </a:p>
          <a:p>
            <a:pPr marL="628650" lvl="1" indent="-171450" defTabSz="1828800">
              <a:buClr>
                <a:srgbClr val="FF0000"/>
              </a:buClr>
              <a:buFont typeface="Wingdings" pitchFamily="2" charset="2"/>
              <a:buChar char="v"/>
              <a:defRPr/>
            </a:pPr>
            <a:endParaRPr lang="en-GB" sz="1100" b="1" dirty="0">
              <a:solidFill>
                <a:schemeClr val="tx1"/>
              </a:solidFill>
              <a:latin typeface="Myriad Pro" panose="020B0503030403020204" pitchFamily="34" charset="0"/>
            </a:endParaRPr>
          </a:p>
          <a:p>
            <a:pPr marL="628650" lvl="1" indent="-171450" defTabSz="1828800">
              <a:buClr>
                <a:srgbClr val="FF0000"/>
              </a:buClr>
              <a:buFont typeface="Wingdings" pitchFamily="2" charset="2"/>
              <a:buChar char="v"/>
              <a:defRPr/>
            </a:pPr>
            <a:endParaRPr lang="en-GB" sz="1100" b="1" dirty="0">
              <a:solidFill>
                <a:schemeClr val="tx1"/>
              </a:solidFill>
              <a:latin typeface="Myriad Pro" panose="020B0503030403020204" pitchFamily="34" charset="0"/>
            </a:endParaRPr>
          </a:p>
          <a:p>
            <a:pPr lvl="1" defTabSz="1828800">
              <a:defRPr/>
            </a:pPr>
            <a:endParaRPr lang="en-GB" sz="1100" b="1" dirty="0">
              <a:solidFill>
                <a:schemeClr val="tx1"/>
              </a:solidFill>
              <a:latin typeface="Myriad Pro" panose="020B0503030403020204" pitchFamily="34" charset="0"/>
            </a:endParaRPr>
          </a:p>
          <a:p>
            <a:pPr lvl="1" defTabSz="1828800">
              <a:buClr>
                <a:srgbClr val="C00000"/>
              </a:buClr>
              <a:defRPr/>
            </a:pPr>
            <a:endParaRPr lang="en-GB"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r>
              <a:rPr lang="es-HN" sz="1100" b="1" dirty="0">
                <a:solidFill>
                  <a:schemeClr val="tx1"/>
                </a:solidFill>
                <a:latin typeface="Myriad Pro" panose="020B0503030403020204" pitchFamily="34" charset="0"/>
              </a:rPr>
              <a:t>Advertising Sales - Central America:</a:t>
            </a:r>
          </a:p>
          <a:p>
            <a:pPr lvl="1" defTabSz="1828800">
              <a:buClr>
                <a:srgbClr val="C00000"/>
              </a:buClr>
              <a:defRPr/>
            </a:pPr>
            <a:endParaRPr lang="es-HN" sz="1100" b="1" dirty="0">
              <a:solidFill>
                <a:schemeClr val="tx1"/>
              </a:solidFill>
              <a:latin typeface="Myriad Pro" panose="020B0503030403020204" pitchFamily="34" charset="0"/>
            </a:endParaRPr>
          </a:p>
          <a:p>
            <a:pPr lvl="1" defTabSz="1828800">
              <a:buClr>
                <a:srgbClr val="C00000"/>
              </a:buClr>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r>
              <a:rPr lang="es-HN" sz="1100" b="1" dirty="0">
                <a:solidFill>
                  <a:schemeClr val="tx1"/>
                </a:solidFill>
                <a:latin typeface="Myriad Pro" panose="020B0503030403020204" pitchFamily="34" charset="0"/>
              </a:rPr>
              <a:t>Televisa-Univisión</a:t>
            </a: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r>
              <a:rPr lang="es-HN" sz="1100" b="1" dirty="0">
                <a:solidFill>
                  <a:schemeClr val="tx1"/>
                </a:solidFill>
                <a:latin typeface="Myriad Pro" panose="020B0503030403020204" pitchFamily="34" charset="0"/>
              </a:rPr>
              <a:t>Cemediala (AMC Network)</a:t>
            </a: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Myriad Pro" panose="020B0503030403020204" pitchFamily="34" charset="0"/>
            </a:endParaRPr>
          </a:p>
          <a:p>
            <a:pPr lvl="1" defTabSz="1828800">
              <a:buClr>
                <a:srgbClr val="C00000"/>
              </a:buClr>
              <a:defRPr/>
            </a:pPr>
            <a:endParaRPr lang="es-HN" sz="1100" b="1" dirty="0">
              <a:solidFill>
                <a:schemeClr val="tx1"/>
              </a:solidFill>
              <a:latin typeface="Myriad Pro" panose="020B0503030403020204" pitchFamily="34" charset="0"/>
            </a:endParaRPr>
          </a:p>
          <a:p>
            <a:pPr marL="628650" lvl="1" indent="-171450" defTabSz="1828800">
              <a:buClr>
                <a:srgbClr val="C00000"/>
              </a:buClr>
              <a:buFont typeface="Wingdings" pitchFamily="2" charset="2"/>
              <a:buChar char="v"/>
              <a:defRPr/>
            </a:pPr>
            <a:endParaRPr lang="en-GB" sz="1100" b="1" dirty="0">
              <a:solidFill>
                <a:schemeClr val="tx1"/>
              </a:solidFill>
              <a:latin typeface="Myriad Pro" panose="020B0503030403020204" pitchFamily="34" charset="0"/>
            </a:endParaRPr>
          </a:p>
        </p:txBody>
      </p:sp>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3767378" cy="477054"/>
          </a:xfrm>
          <a:prstGeom prst="rect">
            <a:avLst/>
          </a:prstGeom>
          <a:noFill/>
        </p:spPr>
        <p:txBody>
          <a:bodyPr wrap="none" rtlCol="0">
            <a:spAutoFit/>
          </a:bodyPr>
          <a:lstStyle/>
          <a:p>
            <a:r>
              <a:rPr lang="es-HN" sz="2500" b="1" dirty="0">
                <a:latin typeface="Myriad Pro" panose="020B0503030403020204" pitchFamily="34" charset="0"/>
              </a:rPr>
              <a:t>Share de audiencia Cable</a:t>
            </a:r>
          </a:p>
        </p:txBody>
      </p:sp>
      <p:sp>
        <p:nvSpPr>
          <p:cNvPr id="7" name="CuadroTexto 6">
            <a:extLst>
              <a:ext uri="{FF2B5EF4-FFF2-40B4-BE49-F238E27FC236}">
                <a16:creationId xmlns:a16="http://schemas.microsoft.com/office/drawing/2014/main" id="{CAE02C87-220F-094A-B008-0897D4CAE635}"/>
              </a:ext>
            </a:extLst>
          </p:cNvPr>
          <p:cNvSpPr txBox="1"/>
          <p:nvPr/>
        </p:nvSpPr>
        <p:spPr>
          <a:xfrm>
            <a:off x="8086878" y="1196897"/>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err="1">
                <a:ln>
                  <a:noFill/>
                </a:ln>
                <a:solidFill>
                  <a:srgbClr val="011627"/>
                </a:solidFill>
                <a:effectLst/>
                <a:uLnTx/>
                <a:uFillTx/>
                <a:latin typeface="Myriad Pro" panose="020B0503030403020204" pitchFamily="34" charset="0"/>
              </a:rPr>
              <a:t>Datos</a:t>
            </a:r>
            <a:r>
              <a:rPr kumimoji="0" lang="en-US" sz="1400" b="1" u="none" strike="noStrike" kern="1200" cap="none" spc="0" normalizeH="0" baseline="0" noProof="0" dirty="0">
                <a:ln>
                  <a:noFill/>
                </a:ln>
                <a:solidFill>
                  <a:srgbClr val="011627"/>
                </a:solidFill>
                <a:effectLst/>
                <a:uLnTx/>
                <a:uFillTx/>
                <a:latin typeface="Myriad Pro" panose="020B0503030403020204" pitchFamily="34" charset="0"/>
              </a:rPr>
              <a:t> </a:t>
            </a:r>
            <a:r>
              <a:rPr kumimoji="0" lang="en-US" sz="1400" b="1" u="none" strike="noStrike" kern="1200" cap="none" spc="0" normalizeH="0" baseline="0" noProof="0" dirty="0" err="1">
                <a:ln>
                  <a:noFill/>
                </a:ln>
                <a:solidFill>
                  <a:srgbClr val="011627"/>
                </a:solidFill>
                <a:effectLst/>
                <a:uLnTx/>
                <a:uFillTx/>
                <a:latin typeface="Myriad Pro" panose="020B0503030403020204" pitchFamily="34" charset="0"/>
              </a:rPr>
              <a:t>relevantes</a:t>
            </a:r>
            <a:r>
              <a:rPr kumimoji="0" lang="en-US" sz="1400" b="1" u="none" strike="noStrike" kern="1200" cap="none" spc="0" normalizeH="0" baseline="0" noProof="0" dirty="0">
                <a:ln>
                  <a:noFill/>
                </a:ln>
                <a:solidFill>
                  <a:srgbClr val="011627"/>
                </a:solidFill>
                <a:effectLst/>
                <a:uLnTx/>
                <a:uFillTx/>
                <a:latin typeface="Myriad Pro" panose="020B0503030403020204" pitchFamily="34" charset="0"/>
              </a:rPr>
              <a:t>:</a:t>
            </a:r>
          </a:p>
        </p:txBody>
      </p:sp>
      <p:grpSp>
        <p:nvGrpSpPr>
          <p:cNvPr id="8" name="Grupo 7">
            <a:extLst>
              <a:ext uri="{FF2B5EF4-FFF2-40B4-BE49-F238E27FC236}">
                <a16:creationId xmlns:a16="http://schemas.microsoft.com/office/drawing/2014/main" id="{181F090E-C756-F24D-AA50-B5AAEC58E2AB}"/>
              </a:ext>
            </a:extLst>
          </p:cNvPr>
          <p:cNvGrpSpPr/>
          <p:nvPr/>
        </p:nvGrpSpPr>
        <p:grpSpPr>
          <a:xfrm>
            <a:off x="276163" y="4467414"/>
            <a:ext cx="4698053" cy="4928375"/>
            <a:chOff x="7293037" y="2214505"/>
            <a:chExt cx="4146227" cy="3019474"/>
          </a:xfrm>
          <a:noFill/>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Myriad Pro" panose="020B0503030403020204" pitchFamily="34" charset="0"/>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52264" y="4351550"/>
              <a:ext cx="3287000" cy="88242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Myriad Pro" panose="020B0503030403020204" pitchFamily="34"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7293037" y="2214505"/>
              <a:ext cx="3619316" cy="1090427"/>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828800">
                <a:defRPr/>
              </a:pPr>
              <a:r>
                <a:rPr lang="es-HN" sz="1000" b="1" dirty="0">
                  <a:solidFill>
                    <a:schemeClr val="bg1"/>
                  </a:solidFill>
                  <a:latin typeface="Myriad Pro" panose="020B0503030403020204" pitchFamily="34" charset="0"/>
                </a:rPr>
                <a:t>El 72% </a:t>
              </a:r>
              <a:r>
                <a:rPr lang="es-HN" sz="1000" dirty="0">
                  <a:solidFill>
                    <a:schemeClr val="bg1"/>
                  </a:solidFill>
                  <a:latin typeface="Myriad Pro" panose="020B0503030403020204" pitchFamily="34" charset="0"/>
                </a:rPr>
                <a:t>de la población cuenta con servicio de cable.</a:t>
              </a:r>
              <a:endParaRPr lang="en-GB" sz="1000" dirty="0">
                <a:solidFill>
                  <a:schemeClr val="bg1"/>
                </a:solidFill>
                <a:latin typeface="Myriad Pro" panose="020B0503030403020204" pitchFamily="34" charset="0"/>
              </a:endParaRPr>
            </a:p>
            <a:p>
              <a:pPr lvl="0" defTabSz="1828800">
                <a:defRPr/>
              </a:pPr>
              <a:r>
                <a:rPr lang="es-HN" sz="1000" b="1" dirty="0">
                  <a:solidFill>
                    <a:schemeClr val="bg1"/>
                  </a:solidFill>
                  <a:latin typeface="Myriad Pro" panose="020B0503030403020204" pitchFamily="34" charset="0"/>
                </a:rPr>
                <a:t>Tigo y Claro </a:t>
              </a:r>
              <a:r>
                <a:rPr lang="es-HN" sz="1000" dirty="0">
                  <a:solidFill>
                    <a:schemeClr val="bg1"/>
                  </a:solidFill>
                  <a:latin typeface="Myriad Pro" panose="020B0503030403020204" pitchFamily="34" charset="0"/>
                </a:rPr>
                <a:t>son dos de los principales proveedores de televisión por cable y satelital en Honduras, ambos con una fuerte presencia en el mercado de telecomunicaciones y un enfoque creciente en paquetes integrados (telefonía, internet y televisión). Ambos han hecho grandes inversiones para mejorar sus servicios y ampliar su cobertura</a:t>
              </a:r>
              <a:endParaRPr lang="en-GB" sz="1000" dirty="0">
                <a:solidFill>
                  <a:schemeClr val="bg1"/>
                </a:solidFill>
                <a:latin typeface="Myriad Pro" panose="020B0503030403020204" pitchFamily="34"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433063"/>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55061" y="3474451"/>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3" name="CuadroTexto 2">
            <a:extLst>
              <a:ext uri="{FF2B5EF4-FFF2-40B4-BE49-F238E27FC236}">
                <a16:creationId xmlns:a16="http://schemas.microsoft.com/office/drawing/2014/main" id="{F24D2F20-6EA5-284F-8990-C06FA8138926}"/>
              </a:ext>
            </a:extLst>
          </p:cNvPr>
          <p:cNvSpPr txBox="1"/>
          <p:nvPr/>
        </p:nvSpPr>
        <p:spPr>
          <a:xfrm>
            <a:off x="6333231" y="1965199"/>
            <a:ext cx="1107996" cy="246221"/>
          </a:xfrm>
          <a:prstGeom prst="rect">
            <a:avLst/>
          </a:prstGeom>
          <a:noFill/>
        </p:spPr>
        <p:txBody>
          <a:bodyPr wrap="none" rtlCol="0">
            <a:spAutoFit/>
          </a:bodyPr>
          <a:lstStyle/>
          <a:p>
            <a:r>
              <a:rPr lang="es-HN" sz="1000" dirty="0">
                <a:solidFill>
                  <a:schemeClr val="bg1"/>
                </a:solidFill>
                <a:latin typeface="Helvetica Light" panose="020B0403020202020204" pitchFamily="34" charset="0"/>
              </a:rPr>
              <a:t>C5,C3,C7,Mega</a:t>
            </a: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graphicFrame>
        <p:nvGraphicFramePr>
          <p:cNvPr id="20" name="Chart 1">
            <a:extLst>
              <a:ext uri="{FF2B5EF4-FFF2-40B4-BE49-F238E27FC236}">
                <a16:creationId xmlns:a16="http://schemas.microsoft.com/office/drawing/2014/main" id="{4BED8676-E023-054F-B69D-883E5F62E53F}"/>
              </a:ext>
            </a:extLst>
          </p:cNvPr>
          <p:cNvGraphicFramePr/>
          <p:nvPr>
            <p:extLst>
              <p:ext uri="{D42A27DB-BD31-4B8C-83A1-F6EECF244321}">
                <p14:modId xmlns:p14="http://schemas.microsoft.com/office/powerpoint/2010/main" val="325613540"/>
              </p:ext>
            </p:extLst>
          </p:nvPr>
        </p:nvGraphicFramePr>
        <p:xfrm>
          <a:off x="122704" y="828889"/>
          <a:ext cx="3509022" cy="362929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ángulo 22">
            <a:extLst>
              <a:ext uri="{FF2B5EF4-FFF2-40B4-BE49-F238E27FC236}">
                <a16:creationId xmlns:a16="http://schemas.microsoft.com/office/drawing/2014/main" id="{E8D1FCAF-8EEC-B849-9AAC-493470A76AF5}"/>
              </a:ext>
            </a:extLst>
          </p:cNvPr>
          <p:cNvSpPr/>
          <p:nvPr/>
        </p:nvSpPr>
        <p:spPr>
          <a:xfrm>
            <a:off x="8075362" y="1351903"/>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18288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lang="en-GB" sz="1000" b="1" dirty="0" err="1">
                <a:solidFill>
                  <a:srgbClr val="011627"/>
                </a:solidFill>
                <a:latin typeface="Myriad Pro" panose="020B0503030403020204" pitchFamily="34" charset="0"/>
              </a:rPr>
              <a:t>Tigo</a:t>
            </a:r>
            <a:r>
              <a:rPr lang="en-GB" sz="1000" b="1" dirty="0">
                <a:solidFill>
                  <a:srgbClr val="011627"/>
                </a:solidFill>
                <a:latin typeface="Myriad Pro" panose="020B0503030403020204" pitchFamily="34" charset="0"/>
              </a:rPr>
              <a:t> Sports </a:t>
            </a:r>
            <a:r>
              <a:rPr lang="en-GB" sz="1000" dirty="0">
                <a:solidFill>
                  <a:srgbClr val="011627"/>
                </a:solidFill>
                <a:latin typeface="Myriad Pro" panose="020B0503030403020204" pitchFamily="34" charset="0"/>
              </a:rPr>
              <a:t>se </a:t>
            </a:r>
            <a:r>
              <a:rPr lang="en-GB" sz="1000" dirty="0" err="1">
                <a:solidFill>
                  <a:srgbClr val="011627"/>
                </a:solidFill>
                <a:latin typeface="Myriad Pro" panose="020B0503030403020204" pitchFamily="34" charset="0"/>
              </a:rPr>
              <a:t>encuentra</a:t>
            </a:r>
            <a:r>
              <a:rPr lang="en-GB" sz="1000" dirty="0">
                <a:solidFill>
                  <a:srgbClr val="011627"/>
                </a:solidFill>
                <a:latin typeface="Myriad Pro" panose="020B0503030403020204" pitchFamily="34" charset="0"/>
              </a:rPr>
              <a:t> entre los </a:t>
            </a:r>
            <a:r>
              <a:rPr lang="en-GB" sz="1000" dirty="0" err="1">
                <a:solidFill>
                  <a:srgbClr val="011627"/>
                </a:solidFill>
                <a:latin typeface="Myriad Pro" panose="020B0503030403020204" pitchFamily="34" charset="0"/>
              </a:rPr>
              <a:t>canales</a:t>
            </a:r>
            <a:r>
              <a:rPr lang="en-GB" sz="1000" dirty="0">
                <a:solidFill>
                  <a:srgbClr val="011627"/>
                </a:solidFill>
                <a:latin typeface="Myriad Pro" panose="020B0503030403020204" pitchFamily="34" charset="0"/>
              </a:rPr>
              <a:t> de TVP mas vistos, </a:t>
            </a:r>
            <a:r>
              <a:rPr lang="en-GB" sz="1000" dirty="0" err="1">
                <a:solidFill>
                  <a:srgbClr val="011627"/>
                </a:solidFill>
                <a:latin typeface="Myriad Pro" panose="020B0503030403020204" pitchFamily="34" charset="0"/>
              </a:rPr>
              <a:t>seguido</a:t>
            </a:r>
            <a:r>
              <a:rPr lang="en-GB" sz="1000" dirty="0">
                <a:solidFill>
                  <a:srgbClr val="011627"/>
                </a:solidFill>
                <a:latin typeface="Myriad Pro" panose="020B0503030403020204" pitchFamily="34" charset="0"/>
              </a:rPr>
              <a:t> de </a:t>
            </a:r>
            <a:r>
              <a:rPr lang="en-GB" sz="1000" dirty="0" err="1">
                <a:solidFill>
                  <a:srgbClr val="011627"/>
                </a:solidFill>
                <a:latin typeface="Myriad Pro" panose="020B0503030403020204" pitchFamily="34" charset="0"/>
              </a:rPr>
              <a:t>Univisión</a:t>
            </a:r>
            <a:r>
              <a:rPr lang="en-GB" sz="1000" dirty="0">
                <a:solidFill>
                  <a:srgbClr val="011627"/>
                </a:solidFill>
                <a:latin typeface="Myriad Pro" panose="020B0503030403020204" pitchFamily="34" charset="0"/>
              </a:rPr>
              <a:t> y CNN </a:t>
            </a:r>
            <a:r>
              <a:rPr lang="en-GB" sz="1000" dirty="0" err="1">
                <a:solidFill>
                  <a:srgbClr val="011627"/>
                </a:solidFill>
                <a:latin typeface="Myriad Pro" panose="020B0503030403020204" pitchFamily="34" charset="0"/>
              </a:rPr>
              <a:t>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Español</a:t>
            </a:r>
            <a:r>
              <a:rPr lang="en-GB" sz="1000" dirty="0">
                <a:solidFill>
                  <a:srgbClr val="011627"/>
                </a:solidFill>
                <a:latin typeface="Myriad Pro" panose="020B0503030403020204" pitchFamily="34" charset="0"/>
              </a:rPr>
              <a:t>, para </a:t>
            </a:r>
            <a:r>
              <a:rPr lang="en-GB" sz="1000" dirty="0" err="1">
                <a:solidFill>
                  <a:srgbClr val="011627"/>
                </a:solidFill>
                <a:latin typeface="Myriad Pro" panose="020B0503030403020204" pitchFamily="34" charset="0"/>
              </a:rPr>
              <a:t>el</a:t>
            </a:r>
            <a:r>
              <a:rPr lang="en-GB" sz="1000" dirty="0">
                <a:solidFill>
                  <a:srgbClr val="011627"/>
                </a:solidFill>
                <a:latin typeface="Myriad Pro" panose="020B0503030403020204" pitchFamily="34" charset="0"/>
              </a:rPr>
              <a:t> 2026 </a:t>
            </a:r>
            <a:r>
              <a:rPr lang="en-GB" sz="1000" dirty="0" err="1">
                <a:solidFill>
                  <a:srgbClr val="011627"/>
                </a:solidFill>
                <a:latin typeface="Myriad Pro" panose="020B0503030403020204" pitchFamily="34" charset="0"/>
              </a:rPr>
              <a:t>tiene</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los</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derechos</a:t>
            </a:r>
            <a:r>
              <a:rPr lang="en-GB" sz="1000" dirty="0">
                <a:solidFill>
                  <a:srgbClr val="011627"/>
                </a:solidFill>
                <a:latin typeface="Myriad Pro" panose="020B0503030403020204" pitchFamily="34" charset="0"/>
              </a:rPr>
              <a:t> de transmission del Mundial de Fútbol.</a:t>
            </a:r>
          </a:p>
          <a:p>
            <a:pPr marL="228600" marR="0" lvl="0" indent="-228600" algn="l" defTabSz="18288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lang="en-GB" sz="1000" b="1" dirty="0">
                <a:solidFill>
                  <a:srgbClr val="011627"/>
                </a:solidFill>
                <a:latin typeface="Myriad Pro" panose="020B0503030403020204" pitchFamily="34" charset="0"/>
              </a:rPr>
              <a:t>DEPORTES TVC</a:t>
            </a:r>
            <a:r>
              <a:rPr lang="en-GB" sz="1000" dirty="0">
                <a:solidFill>
                  <a:srgbClr val="011627"/>
                </a:solidFill>
                <a:latin typeface="Myriad Pro" panose="020B0503030403020204" pitchFamily="34" charset="0"/>
              </a:rPr>
              <a:t>, Se </a:t>
            </a:r>
            <a:r>
              <a:rPr lang="en-GB" sz="1000" dirty="0" err="1">
                <a:solidFill>
                  <a:srgbClr val="011627"/>
                </a:solidFill>
                <a:latin typeface="Myriad Pro" panose="020B0503030403020204" pitchFamily="34" charset="0"/>
              </a:rPr>
              <a:t>trasmite</a:t>
            </a:r>
            <a:r>
              <a:rPr lang="en-GB" sz="1000" dirty="0">
                <a:solidFill>
                  <a:srgbClr val="011627"/>
                </a:solidFill>
                <a:latin typeface="Myriad Pro" panose="020B0503030403020204" pitchFamily="34" charset="0"/>
              </a:rPr>
              <a:t> a </a:t>
            </a:r>
            <a:r>
              <a:rPr lang="en-GB" sz="1000" dirty="0" err="1">
                <a:solidFill>
                  <a:srgbClr val="011627"/>
                </a:solidFill>
                <a:latin typeface="Myriad Pro" panose="020B0503030403020204" pitchFamily="34" charset="0"/>
              </a:rPr>
              <a:t>través</a:t>
            </a:r>
            <a:r>
              <a:rPr lang="en-GB" sz="1000" dirty="0">
                <a:solidFill>
                  <a:srgbClr val="011627"/>
                </a:solidFill>
                <a:latin typeface="Myriad Pro" panose="020B0503030403020204" pitchFamily="34" charset="0"/>
              </a:rPr>
              <a:t> de las </a:t>
            </a:r>
            <a:r>
              <a:rPr lang="en-GB" sz="1000" dirty="0" err="1">
                <a:solidFill>
                  <a:srgbClr val="011627"/>
                </a:solidFill>
                <a:latin typeface="Myriad Pro" panose="020B0503030403020204" pitchFamily="34" charset="0"/>
              </a:rPr>
              <a:t>pincipales</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canlaes</a:t>
            </a:r>
            <a:r>
              <a:rPr lang="en-GB" sz="1000" dirty="0">
                <a:solidFill>
                  <a:srgbClr val="011627"/>
                </a:solidFill>
                <a:latin typeface="Myriad Pro" panose="020B0503030403020204" pitchFamily="34" charset="0"/>
              </a:rPr>
              <a:t> de cable , </a:t>
            </a:r>
            <a:r>
              <a:rPr lang="en-GB" sz="1000" dirty="0" err="1">
                <a:solidFill>
                  <a:srgbClr val="011627"/>
                </a:solidFill>
                <a:latin typeface="Myriad Pro" panose="020B0503030403020204" pitchFamily="34" charset="0"/>
              </a:rPr>
              <a:t>iniciando</a:t>
            </a:r>
            <a:r>
              <a:rPr lang="en-GB" sz="1000" dirty="0">
                <a:solidFill>
                  <a:srgbClr val="011627"/>
                </a:solidFill>
                <a:latin typeface="Myriad Pro" panose="020B0503030403020204" pitchFamily="34" charset="0"/>
              </a:rPr>
              <a:t> con Claro, Cable </a:t>
            </a:r>
            <a:r>
              <a:rPr lang="en-GB" sz="1000" dirty="0" err="1">
                <a:solidFill>
                  <a:srgbClr val="011627"/>
                </a:solidFill>
                <a:latin typeface="Myriad Pro" panose="020B0503030403020204" pitchFamily="34" charset="0"/>
              </a:rPr>
              <a:t>Color</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Tigo</a:t>
            </a:r>
            <a:r>
              <a:rPr lang="en-GB" sz="1000" dirty="0">
                <a:solidFill>
                  <a:srgbClr val="011627"/>
                </a:solidFill>
                <a:latin typeface="Myriad Pro" panose="020B0503030403020204" pitchFamily="34" charset="0"/>
              </a:rPr>
              <a:t> y mas de 50 </a:t>
            </a:r>
            <a:r>
              <a:rPr lang="en-GB" sz="1000" dirty="0" err="1">
                <a:solidFill>
                  <a:srgbClr val="011627"/>
                </a:solidFill>
                <a:latin typeface="Myriad Pro" panose="020B0503030403020204" pitchFamily="34" charset="0"/>
              </a:rPr>
              <a:t>cableoperadores</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aliadas</a:t>
            </a:r>
            <a:r>
              <a:rPr lang="en-GB" sz="1000" dirty="0">
                <a:solidFill>
                  <a:srgbClr val="011627"/>
                </a:solidFill>
                <a:latin typeface="Myriad Pro" panose="020B0503030403020204" pitchFamily="34" charset="0"/>
              </a:rPr>
              <a:t> que </a:t>
            </a:r>
            <a:r>
              <a:rPr lang="en-GB" sz="1000" dirty="0" err="1">
                <a:solidFill>
                  <a:srgbClr val="011627"/>
                </a:solidFill>
                <a:latin typeface="Myriad Pro" panose="020B0503030403020204" pitchFamily="34" charset="0"/>
              </a:rPr>
              <a:t>incluyen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el</a:t>
            </a:r>
            <a:r>
              <a:rPr lang="en-GB" sz="1000" dirty="0">
                <a:solidFill>
                  <a:srgbClr val="011627"/>
                </a:solidFill>
                <a:latin typeface="Myriad Pro" panose="020B0503030403020204" pitchFamily="34" charset="0"/>
              </a:rPr>
              <a:t> canal </a:t>
            </a:r>
            <a:r>
              <a:rPr lang="en-GB" sz="1000" dirty="0" err="1">
                <a:solidFill>
                  <a:srgbClr val="011627"/>
                </a:solidFill>
                <a:latin typeface="Myriad Pro" panose="020B0503030403020204" pitchFamily="34" charset="0"/>
              </a:rPr>
              <a:t>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diferentes</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departamentos</a:t>
            </a:r>
            <a:r>
              <a:rPr lang="en-GB" sz="1000" dirty="0">
                <a:solidFill>
                  <a:srgbClr val="011627"/>
                </a:solidFill>
                <a:latin typeface="Myriad Pro" panose="020B0503030403020204" pitchFamily="34" charset="0"/>
              </a:rPr>
              <a:t>. </a:t>
            </a:r>
          </a:p>
        </p:txBody>
      </p:sp>
      <p:pic>
        <p:nvPicPr>
          <p:cNvPr id="2050" name="Picture 2" descr="Tigo Sports Honduras | TV channel">
            <a:extLst>
              <a:ext uri="{FF2B5EF4-FFF2-40B4-BE49-F238E27FC236}">
                <a16:creationId xmlns:a16="http://schemas.microsoft.com/office/drawing/2014/main" id="{3C9AFC9C-00F4-5C47-BD9D-21834087B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125" y="1089783"/>
            <a:ext cx="454268" cy="4542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3E594E0-6B4E-0C4B-9039-5EBC1EF64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465" y="2550561"/>
            <a:ext cx="455413" cy="4311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C5262EB-D154-3841-B512-A4AB3A641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227" y="1649584"/>
            <a:ext cx="487651" cy="4031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E18F55A-2F07-7247-B6CA-2BCA15FB9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4873" y="2219300"/>
            <a:ext cx="455413" cy="27074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D59243D-6185-1D4C-9AD8-049115B720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8013" y="3114492"/>
            <a:ext cx="624737" cy="1559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istory Channel logo and symbol, meaning, history, PNG">
            <a:extLst>
              <a:ext uri="{FF2B5EF4-FFF2-40B4-BE49-F238E27FC236}">
                <a16:creationId xmlns:a16="http://schemas.microsoft.com/office/drawing/2014/main" id="{BBCCCDF6-263A-E847-B869-940CC8A810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7125" y="3403239"/>
            <a:ext cx="704268" cy="396151"/>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upo 31">
            <a:extLst>
              <a:ext uri="{FF2B5EF4-FFF2-40B4-BE49-F238E27FC236}">
                <a16:creationId xmlns:a16="http://schemas.microsoft.com/office/drawing/2014/main" id="{57EBCC90-D202-D94A-B5B6-B93EF60F8BEC}"/>
              </a:ext>
            </a:extLst>
          </p:cNvPr>
          <p:cNvGrpSpPr/>
          <p:nvPr/>
        </p:nvGrpSpPr>
        <p:grpSpPr>
          <a:xfrm>
            <a:off x="9465519" y="4290652"/>
            <a:ext cx="1583474" cy="310402"/>
            <a:chOff x="9465519" y="4396668"/>
            <a:chExt cx="1583474" cy="310402"/>
          </a:xfrm>
        </p:grpSpPr>
        <p:sp>
          <p:nvSpPr>
            <p:cNvPr id="5" name="Rectángulo 4">
              <a:extLst>
                <a:ext uri="{FF2B5EF4-FFF2-40B4-BE49-F238E27FC236}">
                  <a16:creationId xmlns:a16="http://schemas.microsoft.com/office/drawing/2014/main" id="{A1D55CB3-DBE8-A04D-9E04-5A9DD7320F71}"/>
                </a:ext>
              </a:extLst>
            </p:cNvPr>
            <p:cNvSpPr/>
            <p:nvPr/>
          </p:nvSpPr>
          <p:spPr>
            <a:xfrm>
              <a:off x="9465519" y="4431890"/>
              <a:ext cx="1583474" cy="220709"/>
            </a:xfrm>
            <a:prstGeom prst="rect">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2064" name="Picture 16" descr="Sony Logo - símbolo, significado logotipo, historia, PNG">
              <a:extLst>
                <a:ext uri="{FF2B5EF4-FFF2-40B4-BE49-F238E27FC236}">
                  <a16:creationId xmlns:a16="http://schemas.microsoft.com/office/drawing/2014/main" id="{629FE2A6-CC41-CE44-9738-DBE70D9D39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0806" y="4396668"/>
              <a:ext cx="461775" cy="31040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A37A0113-4FB4-2A48-82C5-8F2747A3AD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63417" y="4489534"/>
              <a:ext cx="430554" cy="118634"/>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cx2="http://schemas.microsoft.com/office/drawing/2015/10/21/chartex">
        <mc:Choice Requires="cx2">
          <p:graphicFrame>
            <p:nvGraphicFramePr>
              <p:cNvPr id="2" name="Gráfico 1">
                <a:extLst>
                  <a:ext uri="{FF2B5EF4-FFF2-40B4-BE49-F238E27FC236}">
                    <a16:creationId xmlns:a16="http://schemas.microsoft.com/office/drawing/2014/main" id="{F8142032-6B51-4449-BE7B-CEDFD582F919}"/>
                  </a:ext>
                </a:extLst>
              </p:cNvPr>
              <p:cNvGraphicFramePr/>
              <p:nvPr>
                <p:extLst>
                  <p:ext uri="{D42A27DB-BD31-4B8C-83A1-F6EECF244321}">
                    <p14:modId xmlns:p14="http://schemas.microsoft.com/office/powerpoint/2010/main" val="1031750274"/>
                  </p:ext>
                </p:extLst>
              </p:nvPr>
            </p:nvGraphicFramePr>
            <p:xfrm>
              <a:off x="3099776" y="828889"/>
              <a:ext cx="4799641" cy="3474485"/>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2" name="Gráfico 1">
                <a:extLst>
                  <a:ext uri="{FF2B5EF4-FFF2-40B4-BE49-F238E27FC236}">
                    <a16:creationId xmlns:a16="http://schemas.microsoft.com/office/drawing/2014/main" id="{F8142032-6B51-4449-BE7B-CEDFD582F919}"/>
                  </a:ext>
                </a:extLst>
              </p:cNvPr>
              <p:cNvPicPr>
                <a:picLocks noGrp="1" noRot="1" noChangeAspect="1" noMove="1" noResize="1" noEditPoints="1" noAdjustHandles="1" noChangeArrowheads="1" noChangeShapeType="1"/>
              </p:cNvPicPr>
              <p:nvPr/>
            </p:nvPicPr>
            <p:blipFill>
              <a:blip r:embed="rId13"/>
              <a:stretch>
                <a:fillRect/>
              </a:stretch>
            </p:blipFill>
            <p:spPr>
              <a:xfrm>
                <a:off x="3099776" y="828889"/>
                <a:ext cx="4799641" cy="3474485"/>
              </a:xfrm>
              <a:prstGeom prst="rect">
                <a:avLst/>
              </a:prstGeom>
            </p:spPr>
          </p:pic>
        </mc:Fallback>
      </mc:AlternateContent>
      <p:graphicFrame>
        <p:nvGraphicFramePr>
          <p:cNvPr id="35" name="Gráfico 34">
            <a:extLst>
              <a:ext uri="{FF2B5EF4-FFF2-40B4-BE49-F238E27FC236}">
                <a16:creationId xmlns:a16="http://schemas.microsoft.com/office/drawing/2014/main" id="{38FE209E-3CA4-6546-AAB0-BC809942D616}"/>
              </a:ext>
            </a:extLst>
          </p:cNvPr>
          <p:cNvGraphicFramePr/>
          <p:nvPr>
            <p:extLst>
              <p:ext uri="{D42A27DB-BD31-4B8C-83A1-F6EECF244321}">
                <p14:modId xmlns:p14="http://schemas.microsoft.com/office/powerpoint/2010/main" val="643611277"/>
              </p:ext>
            </p:extLst>
          </p:nvPr>
        </p:nvGraphicFramePr>
        <p:xfrm>
          <a:off x="4651246" y="4543154"/>
          <a:ext cx="3695312" cy="1599001"/>
        </p:xfrm>
        <a:graphic>
          <a:graphicData uri="http://schemas.openxmlformats.org/drawingml/2006/chart">
            <c:chart xmlns:c="http://schemas.openxmlformats.org/drawingml/2006/chart" xmlns:r="http://schemas.openxmlformats.org/officeDocument/2006/relationships" r:id="rId14"/>
          </a:graphicData>
        </a:graphic>
      </p:graphicFrame>
      <p:pic>
        <p:nvPicPr>
          <p:cNvPr id="16" name="Picture 2">
            <a:extLst>
              <a:ext uri="{FF2B5EF4-FFF2-40B4-BE49-F238E27FC236}">
                <a16:creationId xmlns:a16="http://schemas.microsoft.com/office/drawing/2014/main" id="{F4DC2517-306D-214F-BEA1-367503EA00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97002" y="3921830"/>
            <a:ext cx="431876" cy="42469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4B064F9B-6AE5-9F48-BF29-26229D89D57F}"/>
              </a:ext>
            </a:extLst>
          </p:cNvPr>
          <p:cNvPicPr>
            <a:picLocks noChangeAspect="1"/>
          </p:cNvPicPr>
          <p:nvPr/>
        </p:nvPicPr>
        <p:blipFill>
          <a:blip r:embed="rId16"/>
          <a:stretch>
            <a:fillRect/>
          </a:stretch>
        </p:blipFill>
        <p:spPr>
          <a:xfrm>
            <a:off x="9458732" y="4979195"/>
            <a:ext cx="2109119" cy="843648"/>
          </a:xfrm>
          <a:prstGeom prst="rect">
            <a:avLst/>
          </a:prstGeom>
          <a:solidFill>
            <a:schemeClr val="bg1">
              <a:lumMod val="95000"/>
            </a:schemeClr>
          </a:solidFill>
          <a:effectLst>
            <a:glow rad="63500">
              <a:schemeClr val="accent3">
                <a:satMod val="175000"/>
                <a:alpha val="40000"/>
              </a:schemeClr>
            </a:glow>
          </a:effectLst>
        </p:spPr>
      </p:pic>
      <p:grpSp>
        <p:nvGrpSpPr>
          <p:cNvPr id="33" name="Grupo 32">
            <a:extLst>
              <a:ext uri="{FF2B5EF4-FFF2-40B4-BE49-F238E27FC236}">
                <a16:creationId xmlns:a16="http://schemas.microsoft.com/office/drawing/2014/main" id="{54608942-0C11-1E48-A25C-19613295998B}"/>
              </a:ext>
            </a:extLst>
          </p:cNvPr>
          <p:cNvGrpSpPr/>
          <p:nvPr/>
        </p:nvGrpSpPr>
        <p:grpSpPr>
          <a:xfrm>
            <a:off x="9447727" y="3460115"/>
            <a:ext cx="1612216" cy="504890"/>
            <a:chOff x="9447727" y="3566131"/>
            <a:chExt cx="1612216" cy="504890"/>
          </a:xfrm>
        </p:grpSpPr>
        <p:pic>
          <p:nvPicPr>
            <p:cNvPr id="22" name="Imagen 21">
              <a:extLst>
                <a:ext uri="{FF2B5EF4-FFF2-40B4-BE49-F238E27FC236}">
                  <a16:creationId xmlns:a16="http://schemas.microsoft.com/office/drawing/2014/main" id="{70D11FF2-D155-D646-919C-C8D3CA4C3C5F}"/>
                </a:ext>
              </a:extLst>
            </p:cNvPr>
            <p:cNvPicPr>
              <a:picLocks noChangeAspect="1"/>
            </p:cNvPicPr>
            <p:nvPr/>
          </p:nvPicPr>
          <p:blipFill rotWithShape="1">
            <a:blip r:embed="rId17"/>
            <a:srcRect t="13592" r="1387"/>
            <a:stretch/>
          </p:blipFill>
          <p:spPr>
            <a:xfrm>
              <a:off x="9461891" y="3566131"/>
              <a:ext cx="1580315" cy="220709"/>
            </a:xfrm>
            <a:prstGeom prst="rect">
              <a:avLst/>
            </a:prstGeom>
            <a:solidFill>
              <a:schemeClr val="bg1">
                <a:lumMod val="85000"/>
              </a:schemeClr>
            </a:solidFill>
            <a:ln>
              <a:solidFill>
                <a:schemeClr val="accent6">
                  <a:lumMod val="20000"/>
                  <a:lumOff val="80000"/>
                </a:schemeClr>
              </a:solidFill>
            </a:ln>
            <a:effectLst>
              <a:glow rad="63500">
                <a:schemeClr val="accent3">
                  <a:satMod val="175000"/>
                  <a:alpha val="40000"/>
                </a:schemeClr>
              </a:glow>
            </a:effectLst>
          </p:spPr>
        </p:pic>
        <p:pic>
          <p:nvPicPr>
            <p:cNvPr id="29" name="Imagen 28">
              <a:extLst>
                <a:ext uri="{FF2B5EF4-FFF2-40B4-BE49-F238E27FC236}">
                  <a16:creationId xmlns:a16="http://schemas.microsoft.com/office/drawing/2014/main" id="{6671C563-E413-5141-AA27-380D251BA486}"/>
                </a:ext>
              </a:extLst>
            </p:cNvPr>
            <p:cNvPicPr>
              <a:picLocks noChangeAspect="1"/>
            </p:cNvPicPr>
            <p:nvPr/>
          </p:nvPicPr>
          <p:blipFill>
            <a:blip r:embed="rId18"/>
            <a:stretch>
              <a:fillRect/>
            </a:stretch>
          </p:blipFill>
          <p:spPr>
            <a:xfrm>
              <a:off x="9447727" y="3838144"/>
              <a:ext cx="1612216" cy="232877"/>
            </a:xfrm>
            <a:prstGeom prst="rect">
              <a:avLst/>
            </a:prstGeom>
            <a:effectLst>
              <a:glow rad="63500">
                <a:schemeClr val="accent3">
                  <a:satMod val="175000"/>
                  <a:alpha val="40000"/>
                </a:schemeClr>
              </a:glow>
              <a:softEdge rad="12700"/>
            </a:effectLst>
          </p:spPr>
        </p:pic>
      </p:grpSp>
      <p:cxnSp>
        <p:nvCxnSpPr>
          <p:cNvPr id="45" name="Conector recto 44">
            <a:extLst>
              <a:ext uri="{FF2B5EF4-FFF2-40B4-BE49-F238E27FC236}">
                <a16:creationId xmlns:a16="http://schemas.microsoft.com/office/drawing/2014/main" id="{74904AF2-AE93-B948-A31D-B4F1BF63B39B}"/>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A2F57557-6B13-A542-A515-86A19C26E1B4}"/>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E133D463-F031-954D-A75C-BC349E680213}"/>
              </a:ext>
            </a:extLst>
          </p:cNvPr>
          <p:cNvPicPr>
            <a:picLocks noChangeAspect="1"/>
          </p:cNvPicPr>
          <p:nvPr/>
        </p:nvPicPr>
        <p:blipFill>
          <a:blip r:embed="rId19"/>
          <a:stretch>
            <a:fillRect/>
          </a:stretch>
        </p:blipFill>
        <p:spPr>
          <a:xfrm>
            <a:off x="10874163" y="-25400"/>
            <a:ext cx="1308100" cy="1473200"/>
          </a:xfrm>
          <a:prstGeom prst="rect">
            <a:avLst/>
          </a:prstGeom>
        </p:spPr>
      </p:pic>
      <p:pic>
        <p:nvPicPr>
          <p:cNvPr id="39" name="Picture 2" descr="Cable Tv Icon at GetDrawings | Free download">
            <a:extLst>
              <a:ext uri="{FF2B5EF4-FFF2-40B4-BE49-F238E27FC236}">
                <a16:creationId xmlns:a16="http://schemas.microsoft.com/office/drawing/2014/main" id="{68C1780F-BD0B-D648-81C1-987D6741B369}"/>
              </a:ext>
            </a:extLst>
          </p:cNvPr>
          <p:cNvPicPr>
            <a:picLocks noChangeAspect="1" noChangeArrowheads="1"/>
          </p:cNvPicPr>
          <p:nvPr/>
        </p:nvPicPr>
        <p:blipFill>
          <a:blip r:embed="rId20">
            <a:duotone>
              <a:prstClr val="black"/>
              <a:srgbClr val="FFFFFF">
                <a:tint val="45000"/>
                <a:satMod val="400000"/>
              </a:srgbClr>
            </a:duotone>
            <a:alphaModFix/>
            <a:extLst>
              <a:ext uri="{BEBA8EAE-BF5A-486C-A8C5-ECC9F3942E4B}">
                <a14:imgProps xmlns:a14="http://schemas.microsoft.com/office/drawing/2010/main">
                  <a14:imgLayer r:embed="rId21">
                    <a14:imgEffect>
                      <a14:sharpenSoften amount="100000"/>
                    </a14:imgEffect>
                    <a14:imgEffect>
                      <a14:colorTemperature colorTemp="15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054648" y="181486"/>
            <a:ext cx="952517" cy="9525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AutoShape 4">
            <a:extLst>
              <a:ext uri="{FF2B5EF4-FFF2-40B4-BE49-F238E27FC236}">
                <a16:creationId xmlns:a16="http://schemas.microsoft.com/office/drawing/2014/main" id="{68C29463-4CD0-1040-A27A-7A369645B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sp>
        <p:nvSpPr>
          <p:cNvPr id="13" name="AutoShape 6">
            <a:extLst>
              <a:ext uri="{FF2B5EF4-FFF2-40B4-BE49-F238E27FC236}">
                <a16:creationId xmlns:a16="http://schemas.microsoft.com/office/drawing/2014/main" id="{4064AC9F-3B3A-4F49-9C59-EBFA57AC0A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grpSp>
        <p:nvGrpSpPr>
          <p:cNvPr id="31" name="Grupo 30">
            <a:extLst>
              <a:ext uri="{FF2B5EF4-FFF2-40B4-BE49-F238E27FC236}">
                <a16:creationId xmlns:a16="http://schemas.microsoft.com/office/drawing/2014/main" id="{D286FDDB-76EA-094D-B1E7-40C458C79627}"/>
              </a:ext>
            </a:extLst>
          </p:cNvPr>
          <p:cNvGrpSpPr/>
          <p:nvPr/>
        </p:nvGrpSpPr>
        <p:grpSpPr>
          <a:xfrm>
            <a:off x="9465518" y="6174906"/>
            <a:ext cx="1709873" cy="251705"/>
            <a:chOff x="9465518" y="6308541"/>
            <a:chExt cx="1709873" cy="251705"/>
          </a:xfrm>
        </p:grpSpPr>
        <p:sp>
          <p:nvSpPr>
            <p:cNvPr id="53" name="Rectángulo 52">
              <a:extLst>
                <a:ext uri="{FF2B5EF4-FFF2-40B4-BE49-F238E27FC236}">
                  <a16:creationId xmlns:a16="http://schemas.microsoft.com/office/drawing/2014/main" id="{535B02D1-B9DD-D647-AD5C-181789C2C642}"/>
                </a:ext>
              </a:extLst>
            </p:cNvPr>
            <p:cNvSpPr/>
            <p:nvPr/>
          </p:nvSpPr>
          <p:spPr>
            <a:xfrm>
              <a:off x="9465518" y="6322243"/>
              <a:ext cx="1709873" cy="220709"/>
            </a:xfrm>
            <a:prstGeom prst="rect">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248" name="Picture 8">
              <a:extLst>
                <a:ext uri="{FF2B5EF4-FFF2-40B4-BE49-F238E27FC236}">
                  <a16:creationId xmlns:a16="http://schemas.microsoft.com/office/drawing/2014/main" id="{0EA011F6-0C78-3643-9A7E-A90F0D0BE6A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41171" y="6351837"/>
              <a:ext cx="304970" cy="172498"/>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a:extLst>
                <a:ext uri="{FF2B5EF4-FFF2-40B4-BE49-F238E27FC236}">
                  <a16:creationId xmlns:a16="http://schemas.microsoft.com/office/drawing/2014/main" id="{DD5992F2-C043-6442-B077-4E6EA287EE5B}"/>
                </a:ext>
              </a:extLst>
            </p:cNvPr>
            <p:cNvPicPr>
              <a:picLocks noChangeAspect="1"/>
            </p:cNvPicPr>
            <p:nvPr/>
          </p:nvPicPr>
          <p:blipFill>
            <a:blip r:embed="rId23"/>
            <a:stretch>
              <a:fillRect/>
            </a:stretch>
          </p:blipFill>
          <p:spPr>
            <a:xfrm>
              <a:off x="9923534" y="6327668"/>
              <a:ext cx="277943" cy="201818"/>
            </a:xfrm>
            <a:prstGeom prst="rect">
              <a:avLst/>
            </a:prstGeom>
          </p:spPr>
        </p:pic>
        <p:pic>
          <p:nvPicPr>
            <p:cNvPr id="10264" name="Picture 24">
              <a:extLst>
                <a:ext uri="{FF2B5EF4-FFF2-40B4-BE49-F238E27FC236}">
                  <a16:creationId xmlns:a16="http://schemas.microsoft.com/office/drawing/2014/main" id="{F854201C-27DB-D744-9BF9-5227E509BA5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261313" y="6308541"/>
              <a:ext cx="609126" cy="251705"/>
            </a:xfrm>
            <a:prstGeom prst="rect">
              <a:avLst/>
            </a:prstGeom>
            <a:noFill/>
            <a:extLst>
              <a:ext uri="{909E8E84-426E-40DD-AFC4-6F175D3DCCD1}">
                <a14:hiddenFill xmlns:a14="http://schemas.microsoft.com/office/drawing/2010/main">
                  <a:solidFill>
                    <a:srgbClr val="FFFFFF"/>
                  </a:solidFill>
                </a14:hiddenFill>
              </a:ext>
            </a:extLst>
          </p:spPr>
        </p:pic>
        <p:pic>
          <p:nvPicPr>
            <p:cNvPr id="10266" name="Picture 26">
              <a:extLst>
                <a:ext uri="{FF2B5EF4-FFF2-40B4-BE49-F238E27FC236}">
                  <a16:creationId xmlns:a16="http://schemas.microsoft.com/office/drawing/2014/main" id="{B50D397B-CB87-3A4A-B47E-4427CB85EE1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918018" y="6336594"/>
              <a:ext cx="202618" cy="202618"/>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CuadroTexto 46">
            <a:extLst>
              <a:ext uri="{FF2B5EF4-FFF2-40B4-BE49-F238E27FC236}">
                <a16:creationId xmlns:a16="http://schemas.microsoft.com/office/drawing/2014/main" id="{2C9F0AAD-7212-AE48-A5C0-61BBBB313E72}"/>
              </a:ext>
            </a:extLst>
          </p:cNvPr>
          <p:cNvSpPr txBox="1"/>
          <p:nvPr/>
        </p:nvSpPr>
        <p:spPr>
          <a:xfrm>
            <a:off x="8727108" y="6593919"/>
            <a:ext cx="316304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pic>
        <p:nvPicPr>
          <p:cNvPr id="49" name="Picture 4">
            <a:extLst>
              <a:ext uri="{FF2B5EF4-FFF2-40B4-BE49-F238E27FC236}">
                <a16:creationId xmlns:a16="http://schemas.microsoft.com/office/drawing/2014/main" id="{52F3600F-8AC5-8A4B-943E-A8F256B34094}"/>
              </a:ext>
            </a:extLst>
          </p:cNvPr>
          <p:cNvPicPr>
            <a:picLocks noChangeAspect="1" noChangeArrowheads="1"/>
          </p:cNvPicPr>
          <p:nvPr/>
        </p:nvPicPr>
        <p:blipFill>
          <a:blip r:embed="rId26">
            <a:extLst>
              <a:ext uri="{BEBA8EAE-BF5A-486C-A8C5-ECC9F3942E4B}">
                <a14:imgProps xmlns:a14="http://schemas.microsoft.com/office/drawing/2010/main">
                  <a14:imgLayer r:embed="rId27">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50" name="CuadroTexto 49">
            <a:extLst>
              <a:ext uri="{FF2B5EF4-FFF2-40B4-BE49-F238E27FC236}">
                <a16:creationId xmlns:a16="http://schemas.microsoft.com/office/drawing/2014/main" id="{4BE10778-0434-E543-B695-D6A3EF186347}"/>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Tree>
    <p:extLst>
      <p:ext uri="{BB962C8B-B14F-4D97-AF65-F5344CB8AC3E}">
        <p14:creationId xmlns:p14="http://schemas.microsoft.com/office/powerpoint/2010/main" val="298475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115551"/>
            <a:ext cx="2509020" cy="477054"/>
          </a:xfrm>
          <a:prstGeom prst="rect">
            <a:avLst/>
          </a:prstGeom>
          <a:noFill/>
        </p:spPr>
        <p:txBody>
          <a:bodyPr wrap="none" rtlCol="0">
            <a:spAutoFit/>
          </a:bodyPr>
          <a:lstStyle/>
          <a:p>
            <a:r>
              <a:rPr lang="es-HN" sz="2500" b="1" dirty="0">
                <a:latin typeface="Myriad Pro" panose="020B0503030403020204" pitchFamily="34" charset="0"/>
              </a:rPr>
              <a:t>Audiencia Radio</a:t>
            </a:r>
          </a:p>
        </p:txBody>
      </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23" name="Rectángulo 22">
            <a:extLst>
              <a:ext uri="{FF2B5EF4-FFF2-40B4-BE49-F238E27FC236}">
                <a16:creationId xmlns:a16="http://schemas.microsoft.com/office/drawing/2014/main" id="{E8D1FCAF-8EEC-B849-9AAC-493470A76AF5}"/>
              </a:ext>
            </a:extLst>
          </p:cNvPr>
          <p:cNvSpPr/>
          <p:nvPr/>
        </p:nvSpPr>
        <p:spPr>
          <a:xfrm>
            <a:off x="6851686" y="5425880"/>
            <a:ext cx="4906051" cy="1041188"/>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Clr>
                <a:schemeClr val="accent1"/>
              </a:buClr>
              <a:buFont typeface="Wingdings" pitchFamily="2" charset="2"/>
              <a:buChar char="Ø"/>
              <a:defRPr/>
            </a:pPr>
            <a:r>
              <a:rPr lang="es-HN" sz="1000" dirty="0">
                <a:solidFill>
                  <a:schemeClr val="bg1"/>
                </a:solidFill>
                <a:effectLst/>
                <a:latin typeface="Myriad Pro" panose="020B0503030403020204" pitchFamily="34" charset="0"/>
              </a:rPr>
              <a:t>Muchos medios televisivos se enlazan con la radio y realizan transmisiones simultáneas de algunos programas, especialmente los noticieros. Esto permite que aquellas personas que no pueden acceder a la información a través de la televisión, pero tienen preferencia por  ciertos noticieros, puedan estar informadas a través de la radio.</a:t>
            </a:r>
            <a:endParaRPr lang="en-GB" sz="1000" dirty="0">
              <a:solidFill>
                <a:schemeClr val="bg1"/>
              </a:solidFill>
              <a:latin typeface="Myriad Pro" panose="020B0503030403020204" pitchFamily="34" charset="0"/>
            </a:endParaRPr>
          </a:p>
        </p:txBody>
      </p:sp>
      <p:sp>
        <p:nvSpPr>
          <p:cNvPr id="40" name="Rectángulo 39">
            <a:extLst>
              <a:ext uri="{FF2B5EF4-FFF2-40B4-BE49-F238E27FC236}">
                <a16:creationId xmlns:a16="http://schemas.microsoft.com/office/drawing/2014/main" id="{767353E4-4510-264A-A4E2-B6412DD1A6D3}"/>
              </a:ext>
            </a:extLst>
          </p:cNvPr>
          <p:cNvSpPr/>
          <p:nvPr/>
        </p:nvSpPr>
        <p:spPr>
          <a:xfrm>
            <a:off x="8150077" y="3325511"/>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828800">
              <a:buFont typeface="Arial" panose="020B0604020202020204" pitchFamily="34" charset="0"/>
              <a:buChar char="•"/>
              <a:defRPr/>
            </a:pPr>
            <a:endParaRPr lang="en-GB" sz="1200" dirty="0">
              <a:solidFill>
                <a:schemeClr val="tx1"/>
              </a:solidFill>
              <a:latin typeface="Helvetica" pitchFamily="2" charset="0"/>
            </a:endParaRPr>
          </a:p>
        </p:txBody>
      </p:sp>
      <p:graphicFrame>
        <p:nvGraphicFramePr>
          <p:cNvPr id="2" name="Gráfico 1">
            <a:extLst>
              <a:ext uri="{FF2B5EF4-FFF2-40B4-BE49-F238E27FC236}">
                <a16:creationId xmlns:a16="http://schemas.microsoft.com/office/drawing/2014/main" id="{39142CCA-B70F-5441-84BB-249DF667F74E}"/>
              </a:ext>
            </a:extLst>
          </p:cNvPr>
          <p:cNvGraphicFramePr/>
          <p:nvPr>
            <p:extLst>
              <p:ext uri="{D42A27DB-BD31-4B8C-83A1-F6EECF244321}">
                <p14:modId xmlns:p14="http://schemas.microsoft.com/office/powerpoint/2010/main" val="1778025061"/>
              </p:ext>
            </p:extLst>
          </p:nvPr>
        </p:nvGraphicFramePr>
        <p:xfrm>
          <a:off x="-13604" y="680158"/>
          <a:ext cx="6497300" cy="3017632"/>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D5AE8A03-B1D0-F14A-B381-0203EC0C9C15}"/>
              </a:ext>
            </a:extLst>
          </p:cNvPr>
          <p:cNvSpPr txBox="1"/>
          <p:nvPr/>
        </p:nvSpPr>
        <p:spPr>
          <a:xfrm>
            <a:off x="4750233" y="560467"/>
            <a:ext cx="1027845" cy="276999"/>
          </a:xfrm>
          <a:prstGeom prst="rect">
            <a:avLst/>
          </a:prstGeom>
          <a:noFill/>
        </p:spPr>
        <p:txBody>
          <a:bodyPr wrap="none" rtlCol="0">
            <a:spAutoFit/>
          </a:bodyPr>
          <a:lstStyle/>
          <a:p>
            <a:r>
              <a:rPr lang="es-HN" sz="1200" b="1" dirty="0">
                <a:latin typeface="Myriad Pro" panose="020B0503030403020204" pitchFamily="34" charset="0"/>
              </a:rPr>
              <a:t>Tegucigalpa</a:t>
            </a:r>
          </a:p>
        </p:txBody>
      </p:sp>
      <p:graphicFrame>
        <p:nvGraphicFramePr>
          <p:cNvPr id="34" name="Gráfico 33">
            <a:extLst>
              <a:ext uri="{FF2B5EF4-FFF2-40B4-BE49-F238E27FC236}">
                <a16:creationId xmlns:a16="http://schemas.microsoft.com/office/drawing/2014/main" id="{C1A173C0-F67E-B847-B8A2-905CB06486EE}"/>
              </a:ext>
            </a:extLst>
          </p:cNvPr>
          <p:cNvGraphicFramePr/>
          <p:nvPr>
            <p:extLst>
              <p:ext uri="{D42A27DB-BD31-4B8C-83A1-F6EECF244321}">
                <p14:modId xmlns:p14="http://schemas.microsoft.com/office/powerpoint/2010/main" val="4155554148"/>
              </p:ext>
            </p:extLst>
          </p:nvPr>
        </p:nvGraphicFramePr>
        <p:xfrm>
          <a:off x="-47342" y="3613898"/>
          <a:ext cx="6460850" cy="3017632"/>
        </p:xfrm>
        <a:graphic>
          <a:graphicData uri="http://schemas.openxmlformats.org/drawingml/2006/chart">
            <c:chart xmlns:c="http://schemas.openxmlformats.org/drawingml/2006/chart" xmlns:r="http://schemas.openxmlformats.org/officeDocument/2006/relationships" r:id="rId4"/>
          </a:graphicData>
        </a:graphic>
      </p:graphicFrame>
      <p:sp>
        <p:nvSpPr>
          <p:cNvPr id="41" name="CuadroTexto 40">
            <a:extLst>
              <a:ext uri="{FF2B5EF4-FFF2-40B4-BE49-F238E27FC236}">
                <a16:creationId xmlns:a16="http://schemas.microsoft.com/office/drawing/2014/main" id="{02E54FA5-1F7E-7844-81DB-92384B4DCB1F}"/>
              </a:ext>
            </a:extLst>
          </p:cNvPr>
          <p:cNvSpPr txBox="1"/>
          <p:nvPr/>
        </p:nvSpPr>
        <p:spPr>
          <a:xfrm>
            <a:off x="4577109" y="3485913"/>
            <a:ext cx="1205779" cy="276999"/>
          </a:xfrm>
          <a:prstGeom prst="rect">
            <a:avLst/>
          </a:prstGeom>
          <a:noFill/>
        </p:spPr>
        <p:txBody>
          <a:bodyPr wrap="none" rtlCol="0">
            <a:spAutoFit/>
          </a:bodyPr>
          <a:lstStyle/>
          <a:p>
            <a:r>
              <a:rPr lang="es-HN" sz="1200" b="1" dirty="0">
                <a:latin typeface="Myriad Pro" panose="020B0503030403020204" pitchFamily="34" charset="0"/>
              </a:rPr>
              <a:t>San Pedro Sula</a:t>
            </a:r>
          </a:p>
        </p:txBody>
      </p:sp>
      <p:sp>
        <p:nvSpPr>
          <p:cNvPr id="30" name="CuadroTexto 29">
            <a:extLst>
              <a:ext uri="{FF2B5EF4-FFF2-40B4-BE49-F238E27FC236}">
                <a16:creationId xmlns:a16="http://schemas.microsoft.com/office/drawing/2014/main" id="{70D9EBDD-BA99-504D-81FA-2542B6168857}"/>
              </a:ext>
            </a:extLst>
          </p:cNvPr>
          <p:cNvSpPr txBox="1"/>
          <p:nvPr/>
        </p:nvSpPr>
        <p:spPr>
          <a:xfrm>
            <a:off x="6921875" y="2458590"/>
            <a:ext cx="4730911" cy="2554545"/>
          </a:xfrm>
          <a:prstGeom prst="rect">
            <a:avLst/>
          </a:prstGeom>
          <a:noFill/>
        </p:spPr>
        <p:txBody>
          <a:bodyPr wrap="square">
            <a:spAutoFit/>
          </a:bodyPr>
          <a:lstStyle/>
          <a:p>
            <a:pPr marL="171450" lvl="0" indent="-171450" defTabSz="1828800">
              <a:buClr>
                <a:srgbClr val="C00000"/>
              </a:buClr>
              <a:buFont typeface="Wingdings" pitchFamily="2" charset="2"/>
              <a:buChar char="§"/>
              <a:defRPr/>
            </a:pPr>
            <a:r>
              <a:rPr lang="es-HN" sz="1000" dirty="0">
                <a:solidFill>
                  <a:schemeClr val="tx1"/>
                </a:solidFill>
                <a:latin typeface="Myriad Pro" panose="020B0503030403020204" pitchFamily="34" charset="0"/>
              </a:rPr>
              <a:t> A pesar de la creciente digitalización y la penetración de internet, la radio sigue jugando un papel central en la vida cotidiana de los hondureños, especialmente en áreas rurales y en sectores de la población con acceso limitado a internet o dispositivos electrónicos avanzados</a:t>
            </a:r>
          </a:p>
          <a:p>
            <a:pPr marL="171450" lvl="0" indent="-171450" defTabSz="1828800">
              <a:buClr>
                <a:srgbClr val="C00000"/>
              </a:buClr>
              <a:buFont typeface="Wingdings" pitchFamily="2" charset="2"/>
              <a:buChar char="§"/>
              <a:defRPr/>
            </a:pPr>
            <a:endParaRPr lang="es-HN" sz="1000" dirty="0">
              <a:solidFill>
                <a:schemeClr val="tx1"/>
              </a:solidFill>
              <a:latin typeface="Myriad Pro" panose="020B0503030403020204" pitchFamily="34" charset="0"/>
            </a:endParaRPr>
          </a:p>
          <a:p>
            <a:pPr marL="171450" lvl="0" indent="-171450" defTabSz="1828800">
              <a:buClr>
                <a:srgbClr val="C00000"/>
              </a:buClr>
              <a:buFont typeface="Wingdings" pitchFamily="2" charset="2"/>
              <a:buChar char="§"/>
              <a:defRPr/>
            </a:pPr>
            <a:r>
              <a:rPr lang="es-HN" sz="1000" dirty="0">
                <a:solidFill>
                  <a:schemeClr val="tx1"/>
                </a:solidFill>
                <a:latin typeface="Myriad Pro" panose="020B0503030403020204" pitchFamily="34" charset="0"/>
              </a:rPr>
              <a:t>La radio ha sido y sigue siendo, uno de los medios de comunicación más importantes.  El auge de internet y las plataformas digitales ha permitido que las emisoras de radio amplíen su alcance a través de la transmisión en línea. Esto ha abierto nuevas oportunidades para las emisoras locales y pequeñas, que ahora pueden llegar a audiencias globales.</a:t>
            </a:r>
          </a:p>
          <a:p>
            <a:pPr marL="628650" lvl="1" indent="-171450" defTabSz="1828800">
              <a:buClr>
                <a:srgbClr val="C00000"/>
              </a:buClr>
              <a:buFont typeface="Wingdings" pitchFamily="2" charset="2"/>
              <a:buChar char="§"/>
              <a:defRPr/>
            </a:pPr>
            <a:r>
              <a:rPr lang="es-HN" sz="1000" b="1" dirty="0">
                <a:solidFill>
                  <a:schemeClr val="tx1"/>
                </a:solidFill>
                <a:latin typeface="Myriad Pro" panose="020B0503030403020204" pitchFamily="34" charset="0"/>
              </a:rPr>
              <a:t>Transmisión en línea: </a:t>
            </a:r>
            <a:r>
              <a:rPr lang="es-HN" sz="1000" dirty="0">
                <a:solidFill>
                  <a:schemeClr val="tx1"/>
                </a:solidFill>
                <a:latin typeface="Myriad Pro" panose="020B0503030403020204" pitchFamily="34" charset="0"/>
              </a:rPr>
              <a:t>Muchas emisoras tradicionales han implementado transmisiones en vivo a través de plataformas como TuneIn o sus propios sitios web.</a:t>
            </a:r>
          </a:p>
          <a:p>
            <a:pPr marL="628650" lvl="1" indent="-171450" defTabSz="1828800">
              <a:buClr>
                <a:srgbClr val="C00000"/>
              </a:buClr>
              <a:buFont typeface="Wingdings" pitchFamily="2" charset="2"/>
              <a:buChar char="§"/>
              <a:defRPr/>
            </a:pPr>
            <a:r>
              <a:rPr lang="es-HN" sz="1000" b="1" dirty="0">
                <a:solidFill>
                  <a:schemeClr val="tx1"/>
                </a:solidFill>
                <a:latin typeface="Myriad Pro" panose="020B0503030403020204" pitchFamily="34" charset="0"/>
              </a:rPr>
              <a:t>Radios en plataformas digitales</a:t>
            </a:r>
            <a:r>
              <a:rPr lang="es-HN" sz="1000" dirty="0">
                <a:solidFill>
                  <a:schemeClr val="tx1"/>
                </a:solidFill>
                <a:latin typeface="Myriad Pro" panose="020B0503030403020204" pitchFamily="34" charset="0"/>
              </a:rPr>
              <a:t>: También han surgido nuevas emisoras que operan exclusivamente en internet, orientadas a públicos específicos como la música independiente, noticias en tiempo real o podcasts</a:t>
            </a:r>
          </a:p>
        </p:txBody>
      </p:sp>
      <p:cxnSp>
        <p:nvCxnSpPr>
          <p:cNvPr id="46" name="Conector recto 45">
            <a:extLst>
              <a:ext uri="{FF2B5EF4-FFF2-40B4-BE49-F238E27FC236}">
                <a16:creationId xmlns:a16="http://schemas.microsoft.com/office/drawing/2014/main" id="{131CB036-536C-C145-ABF9-0433702BA0C6}"/>
              </a:ext>
            </a:extLst>
          </p:cNvPr>
          <p:cNvCxnSpPr/>
          <p:nvPr/>
        </p:nvCxnSpPr>
        <p:spPr>
          <a:xfrm>
            <a:off x="302419" y="6549298"/>
            <a:ext cx="115871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33021DAE-00A9-5C44-89C4-6E61C0DD3FD5}"/>
              </a:ext>
            </a:extLst>
          </p:cNvPr>
          <p:cNvCxnSpPr/>
          <p:nvPr/>
        </p:nvCxnSpPr>
        <p:spPr>
          <a:xfrm>
            <a:off x="276163" y="600766"/>
            <a:ext cx="1158716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188FE6E6-55D3-684E-8F20-FD12ED8FA737}"/>
              </a:ext>
            </a:extLst>
          </p:cNvPr>
          <p:cNvPicPr>
            <a:picLocks noChangeAspect="1"/>
          </p:cNvPicPr>
          <p:nvPr/>
        </p:nvPicPr>
        <p:blipFill>
          <a:blip r:embed="rId5"/>
          <a:stretch>
            <a:fillRect/>
          </a:stretch>
        </p:blipFill>
        <p:spPr>
          <a:xfrm>
            <a:off x="10874163" y="-25400"/>
            <a:ext cx="1308100" cy="1473200"/>
          </a:xfrm>
          <a:prstGeom prst="rect">
            <a:avLst/>
          </a:prstGeom>
        </p:spPr>
      </p:pic>
      <p:pic>
        <p:nvPicPr>
          <p:cNvPr id="5" name="Picture 2" descr="Radio - Iconos gratis de otro">
            <a:extLst>
              <a:ext uri="{FF2B5EF4-FFF2-40B4-BE49-F238E27FC236}">
                <a16:creationId xmlns:a16="http://schemas.microsoft.com/office/drawing/2014/main" id="{D73D3389-5EC7-4A46-B734-3AF5E1442422}"/>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colorTemperature colorTemp="2762"/>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097861" y="142891"/>
            <a:ext cx="899427" cy="899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misoras Unidas | Honduras">
            <a:extLst>
              <a:ext uri="{FF2B5EF4-FFF2-40B4-BE49-F238E27FC236}">
                <a16:creationId xmlns:a16="http://schemas.microsoft.com/office/drawing/2014/main" id="{6DCF0E48-9181-5542-A5D8-41F42F7E42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481" y="1232925"/>
            <a:ext cx="756308" cy="498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isoras Unidas | Honduras">
            <a:extLst>
              <a:ext uri="{FF2B5EF4-FFF2-40B4-BE49-F238E27FC236}">
                <a16:creationId xmlns:a16="http://schemas.microsoft.com/office/drawing/2014/main" id="{92644B57-D625-DD4E-93FC-0D42551D6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2656" y="1258380"/>
            <a:ext cx="659652" cy="434548"/>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Profile for W107 Radio">
            <a:extLst>
              <a:ext uri="{FF2B5EF4-FFF2-40B4-BE49-F238E27FC236}">
                <a16:creationId xmlns:a16="http://schemas.microsoft.com/office/drawing/2014/main" id="{19AF22CA-B133-F34E-9891-594AB349D2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7762" y="1256087"/>
            <a:ext cx="406512" cy="408327"/>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descr="Power Fm Honduras">
            <a:extLst>
              <a:ext uri="{FF2B5EF4-FFF2-40B4-BE49-F238E27FC236}">
                <a16:creationId xmlns:a16="http://schemas.microsoft.com/office/drawing/2014/main" id="{DDDCD859-55BC-E44E-9378-A7567DE9FC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4912" y="1231465"/>
            <a:ext cx="505181" cy="4326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D393018-7EEB-2C49-B913-BC18AE6D10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7641" y="1240962"/>
            <a:ext cx="751853" cy="4285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xa FM | Logopedia | Fandom">
            <a:extLst>
              <a:ext uri="{FF2B5EF4-FFF2-40B4-BE49-F238E27FC236}">
                <a16:creationId xmlns:a16="http://schemas.microsoft.com/office/drawing/2014/main" id="{C6841563-3AB7-BD46-A88E-5AA5FE855B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776" y="1921642"/>
            <a:ext cx="412636" cy="4126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105, Radio W105 105.3 FM, San Pedro Sula, Honduras | Free ...">
            <a:extLst>
              <a:ext uri="{FF2B5EF4-FFF2-40B4-BE49-F238E27FC236}">
                <a16:creationId xmlns:a16="http://schemas.microsoft.com/office/drawing/2014/main" id="{806DFE85-2191-ED4B-8024-0675F534EE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6937" y="1913096"/>
            <a:ext cx="517550" cy="437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tereo Mass | Home">
            <a:extLst>
              <a:ext uri="{FF2B5EF4-FFF2-40B4-BE49-F238E27FC236}">
                <a16:creationId xmlns:a16="http://schemas.microsoft.com/office/drawing/2014/main" id="{77FBB424-E402-734A-B663-E92A48B12E1B}"/>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sharpenSoften amount="50000"/>
                    </a14:imgEffect>
                    <a14:imgEffect>
                      <a14:brightnessContrast bright="-20000" contrast="53000"/>
                    </a14:imgEffect>
                  </a14:imgLayer>
                </a14:imgProps>
              </a:ext>
              <a:ext uri="{28A0092B-C50C-407E-A947-70E740481C1C}">
                <a14:useLocalDpi xmlns:a14="http://schemas.microsoft.com/office/drawing/2010/main" val="0"/>
              </a:ext>
            </a:extLst>
          </a:blip>
          <a:srcRect/>
          <a:stretch>
            <a:fillRect/>
          </a:stretch>
        </p:blipFill>
        <p:spPr bwMode="auto">
          <a:xfrm>
            <a:off x="8764784" y="1937739"/>
            <a:ext cx="758594" cy="3675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usiquera – Tu Mejor Compañera">
            <a:extLst>
              <a:ext uri="{FF2B5EF4-FFF2-40B4-BE49-F238E27FC236}">
                <a16:creationId xmlns:a16="http://schemas.microsoft.com/office/drawing/2014/main" id="{5F9ADA7D-4775-C84E-B94C-AECF6CCA19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04912" y="1887886"/>
            <a:ext cx="751255" cy="4247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M Fama 97.7 en vivo | emisoras-de-honduras.com">
            <a:extLst>
              <a:ext uri="{FF2B5EF4-FFF2-40B4-BE49-F238E27FC236}">
                <a16:creationId xmlns:a16="http://schemas.microsoft.com/office/drawing/2014/main" id="{B4E93A16-AF4D-0044-B3F0-36C2758ED7BD}"/>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sharpenSoften amount="50000"/>
                    </a14:imgEffect>
                    <a14:imgEffect>
                      <a14:brightnessContrast bright="-15000" contrast="47000"/>
                    </a14:imgEffect>
                  </a14:imgLayer>
                </a14:imgProps>
              </a:ext>
              <a:ext uri="{28A0092B-C50C-407E-A947-70E740481C1C}">
                <a14:useLocalDpi xmlns:a14="http://schemas.microsoft.com/office/drawing/2010/main" val="0"/>
              </a:ext>
            </a:extLst>
          </a:blip>
          <a:srcRect/>
          <a:stretch>
            <a:fillRect/>
          </a:stretch>
        </p:blipFill>
        <p:spPr bwMode="auto">
          <a:xfrm>
            <a:off x="10392746" y="1785444"/>
            <a:ext cx="705242" cy="7052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D83BC3D0-80C4-9048-9BA1-F2749095C9DD}"/>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8397468" y="95630"/>
            <a:ext cx="664627" cy="883171"/>
          </a:xfrm>
          <a:prstGeom prst="rect">
            <a:avLst/>
          </a:prstGeom>
          <a:solidFill>
            <a:schemeClr val="bg1">
              <a:lumMod val="95000"/>
            </a:schemeClr>
          </a:solidFill>
        </p:spPr>
      </p:pic>
      <p:sp>
        <p:nvSpPr>
          <p:cNvPr id="7" name="CuadroTexto 6">
            <a:extLst>
              <a:ext uri="{FF2B5EF4-FFF2-40B4-BE49-F238E27FC236}">
                <a16:creationId xmlns:a16="http://schemas.microsoft.com/office/drawing/2014/main" id="{A06D6F5B-4EDD-9369-8AD2-CBA78156A756}"/>
              </a:ext>
            </a:extLst>
          </p:cNvPr>
          <p:cNvSpPr txBox="1"/>
          <p:nvPr/>
        </p:nvSpPr>
        <p:spPr>
          <a:xfrm>
            <a:off x="9062095" y="322726"/>
            <a:ext cx="1489510" cy="461665"/>
          </a:xfrm>
          <a:prstGeom prst="rect">
            <a:avLst/>
          </a:prstGeom>
          <a:solidFill>
            <a:schemeClr val="bg1">
              <a:lumMod val="95000"/>
            </a:schemeClr>
          </a:solidFill>
        </p:spPr>
        <p:txBody>
          <a:bodyPr wrap="none" rtlCol="0">
            <a:spAutoFit/>
          </a:bodyPr>
          <a:lstStyle/>
          <a:p>
            <a:pPr algn="ctr"/>
            <a:r>
              <a:rPr lang="es-HN" sz="1200" b="1" dirty="0">
                <a:latin typeface="Myriad Pro Light" panose="020B0403030403020204" pitchFamily="34" charset="0"/>
              </a:rPr>
              <a:t>Hombres | mujeres </a:t>
            </a:r>
          </a:p>
          <a:p>
            <a:pPr algn="ctr"/>
            <a:r>
              <a:rPr lang="es-HN" sz="1200" b="1" dirty="0">
                <a:latin typeface="Myriad Pro Light" panose="020B0403030403020204" pitchFamily="34" charset="0"/>
              </a:rPr>
              <a:t>18 a 50 años | CD</a:t>
            </a:r>
          </a:p>
        </p:txBody>
      </p:sp>
      <p:sp>
        <p:nvSpPr>
          <p:cNvPr id="8" name="CuadroTexto 7">
            <a:extLst>
              <a:ext uri="{FF2B5EF4-FFF2-40B4-BE49-F238E27FC236}">
                <a16:creationId xmlns:a16="http://schemas.microsoft.com/office/drawing/2014/main" id="{745F5A5D-2083-4BB3-0928-2B11D50A266C}"/>
              </a:ext>
            </a:extLst>
          </p:cNvPr>
          <p:cNvSpPr txBox="1"/>
          <p:nvPr/>
        </p:nvSpPr>
        <p:spPr>
          <a:xfrm>
            <a:off x="8727108" y="6593919"/>
            <a:ext cx="3163045" cy="246221"/>
          </a:xfrm>
          <a:prstGeom prst="rect">
            <a:avLst/>
          </a:prstGeom>
          <a:noFill/>
        </p:spPr>
        <p:txBody>
          <a:bodyPr wrap="none" rtlCol="0">
            <a:spAutoFit/>
          </a:bodyPr>
          <a:lstStyle/>
          <a:p>
            <a:r>
              <a:rPr lang="es-HN" sz="1000" dirty="0">
                <a:latin typeface="Myriad Pro Cond" panose="020B0506030403020204" pitchFamily="34" charset="0"/>
                <a:cs typeface="Arial" panose="020B0604020202020204" pitchFamily="34" charset="0"/>
              </a:rPr>
              <a:t>Fuente: Estudio EGH Tegucigalpa y San Pedro Sula – Acumulado ola  1, 2 y 3</a:t>
            </a:r>
          </a:p>
        </p:txBody>
      </p:sp>
    </p:spTree>
    <p:extLst>
      <p:ext uri="{BB962C8B-B14F-4D97-AF65-F5344CB8AC3E}">
        <p14:creationId xmlns:p14="http://schemas.microsoft.com/office/powerpoint/2010/main" val="2828815140"/>
      </p:ext>
    </p:extLst>
  </p:cSld>
  <p:clrMapOvr>
    <a:masterClrMapping/>
  </p:clrMapOvr>
</p:sld>
</file>

<file path=ppt/theme/theme1.xml><?xml version="1.0" encoding="utf-8"?>
<a:theme xmlns:a="http://schemas.openxmlformats.org/drawingml/2006/main" name="Paquete">
  <a:themeElements>
    <a:clrScheme name="Personalizados 2">
      <a:dk1>
        <a:srgbClr val="000000"/>
      </a:dk1>
      <a:lt1>
        <a:srgbClr val="FFFFFF"/>
      </a:lt1>
      <a:dk2>
        <a:srgbClr val="696464"/>
      </a:dk2>
      <a:lt2>
        <a:srgbClr val="E9E5DC"/>
      </a:lt2>
      <a:accent1>
        <a:srgbClr val="E3002B"/>
      </a:accent1>
      <a:accent2>
        <a:srgbClr val="A6192E"/>
      </a:accent2>
      <a:accent3>
        <a:srgbClr val="6D6E71"/>
      </a:accent3>
      <a:accent4>
        <a:srgbClr val="BEBEBE"/>
      </a:accent4>
      <a:accent5>
        <a:srgbClr val="918485"/>
      </a:accent5>
      <a:accent6>
        <a:srgbClr val="855D5D"/>
      </a:accent6>
      <a:hlink>
        <a:srgbClr val="CC9900"/>
      </a:hlink>
      <a:folHlink>
        <a:srgbClr val="96A9A9"/>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{F1ECD4F0-A331-1F49-B68C-6F519D425182}tf10001120</Template>
  <TotalTime>20963</TotalTime>
  <Words>3423</Words>
  <Application>Microsoft Macintosh PowerPoint</Application>
  <PresentationFormat>Panorámica</PresentationFormat>
  <Paragraphs>319</Paragraphs>
  <Slides>18</Slides>
  <Notes>16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Myriad Pro Cond</vt:lpstr>
      <vt:lpstr>Myriad Pro</vt:lpstr>
      <vt:lpstr>Arial</vt:lpstr>
      <vt:lpstr>Myriad Pro Light</vt:lpstr>
      <vt:lpstr>Helvetica</vt:lpstr>
      <vt:lpstr>Helvetica Light</vt:lpstr>
      <vt:lpstr>Century Gothic</vt:lpstr>
      <vt:lpstr>Calibri</vt:lpstr>
      <vt:lpstr>Poppins</vt:lpstr>
      <vt:lpstr>Wingdings</vt:lpstr>
      <vt:lpstr>Gill Sans MT</vt:lpstr>
      <vt:lpstr>Paquete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229</cp:revision>
  <dcterms:created xsi:type="dcterms:W3CDTF">2023-11-28T02:26:58Z</dcterms:created>
  <dcterms:modified xsi:type="dcterms:W3CDTF">2025-11-10T02:46:05Z</dcterms:modified>
</cp:coreProperties>
</file>