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Ex1.xml" ContentType="application/vnd.ms-office.chartex+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notesSlides/notesSlide7.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147375803" r:id="rId2"/>
    <p:sldId id="257" r:id="rId3"/>
    <p:sldId id="259" r:id="rId4"/>
    <p:sldId id="2147472605" r:id="rId5"/>
    <p:sldId id="260" r:id="rId6"/>
    <p:sldId id="2147472602" r:id="rId7"/>
    <p:sldId id="2147472603" r:id="rId8"/>
    <p:sldId id="2147472604" r:id="rId9"/>
    <p:sldId id="1208" r:id="rId10"/>
    <p:sldId id="214737580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95F"/>
    <a:srgbClr val="C7FB2C"/>
    <a:srgbClr val="EF6236"/>
    <a:srgbClr val="0086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86343"/>
  </p:normalViewPr>
  <p:slideViewPr>
    <p:cSldViewPr snapToGrid="0" snapToObjects="1">
      <p:cViewPr varScale="1">
        <p:scale>
          <a:sx n="97" d="100"/>
          <a:sy n="97" d="100"/>
        </p:scale>
        <p:origin x="928"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Hoja_de_c_lculo_de_Microsoft_Excel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2023</c:v>
                </c:pt>
              </c:strCache>
            </c:strRef>
          </c:tx>
          <c:spPr>
            <a:solidFill>
              <a:schemeClr val="accent1"/>
            </a:solidFill>
            <a:ln>
              <a:solidFill>
                <a:schemeClr val="accent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TVP</c:v>
                </c:pt>
                <c:pt idx="1">
                  <c:v>Internet</c:v>
                </c:pt>
                <c:pt idx="2">
                  <c:v>OPTV</c:v>
                </c:pt>
                <c:pt idx="3">
                  <c:v>Prensa digital</c:v>
                </c:pt>
                <c:pt idx="4">
                  <c:v>Radio</c:v>
                </c:pt>
                <c:pt idx="5">
                  <c:v>Exteriores</c:v>
                </c:pt>
                <c:pt idx="6">
                  <c:v>Cine</c:v>
                </c:pt>
                <c:pt idx="7">
                  <c:v>Prensa impresa</c:v>
                </c:pt>
                <c:pt idx="8">
                  <c:v>Revistas</c:v>
                </c:pt>
              </c:strCache>
            </c:strRef>
          </c:cat>
          <c:val>
            <c:numRef>
              <c:f>Hoja1!$B$2:$B$10</c:f>
              <c:numCache>
                <c:formatCode>General</c:formatCode>
                <c:ptCount val="9"/>
                <c:pt idx="0">
                  <c:v>85.52</c:v>
                </c:pt>
                <c:pt idx="1">
                  <c:v>76.400000000000006</c:v>
                </c:pt>
                <c:pt idx="2">
                  <c:v>75.53</c:v>
                </c:pt>
                <c:pt idx="3">
                  <c:v>62.36</c:v>
                </c:pt>
                <c:pt idx="4">
                  <c:v>63.3</c:v>
                </c:pt>
                <c:pt idx="5">
                  <c:v>63.67</c:v>
                </c:pt>
                <c:pt idx="6">
                  <c:v>41.74</c:v>
                </c:pt>
                <c:pt idx="7">
                  <c:v>23.11</c:v>
                </c:pt>
                <c:pt idx="8">
                  <c:v>17.62</c:v>
                </c:pt>
              </c:numCache>
            </c:numRef>
          </c:val>
          <c:extLst>
            <c:ext xmlns:c16="http://schemas.microsoft.com/office/drawing/2014/chart" uri="{C3380CC4-5D6E-409C-BE32-E72D297353CC}">
              <c16:uniqueId val="{00000000-6268-D942-9C2F-7C1A1F4CBBE4}"/>
            </c:ext>
          </c:extLst>
        </c:ser>
        <c:ser>
          <c:idx val="1"/>
          <c:order val="1"/>
          <c:tx>
            <c:strRef>
              <c:f>Hoja1!$C$1</c:f>
              <c:strCache>
                <c:ptCount val="1"/>
                <c:pt idx="0">
                  <c:v>2024</c:v>
                </c:pt>
              </c:strCache>
            </c:strRef>
          </c:tx>
          <c:spPr>
            <a:solidFill>
              <a:schemeClr val="accent3"/>
            </a:solidFill>
            <a:ln>
              <a:solidFill>
                <a:schemeClr val="accent3"/>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TVP</c:v>
                </c:pt>
                <c:pt idx="1">
                  <c:v>Internet</c:v>
                </c:pt>
                <c:pt idx="2">
                  <c:v>OPTV</c:v>
                </c:pt>
                <c:pt idx="3">
                  <c:v>Prensa digital</c:v>
                </c:pt>
                <c:pt idx="4">
                  <c:v>Radio</c:v>
                </c:pt>
                <c:pt idx="5">
                  <c:v>Exteriores</c:v>
                </c:pt>
                <c:pt idx="6">
                  <c:v>Cine</c:v>
                </c:pt>
                <c:pt idx="7">
                  <c:v>Prensa impresa</c:v>
                </c:pt>
                <c:pt idx="8">
                  <c:v>Revistas</c:v>
                </c:pt>
              </c:strCache>
            </c:strRef>
          </c:cat>
          <c:val>
            <c:numRef>
              <c:f>Hoja1!$C$2:$C$10</c:f>
              <c:numCache>
                <c:formatCode>General</c:formatCode>
                <c:ptCount val="9"/>
                <c:pt idx="0">
                  <c:v>84.58</c:v>
                </c:pt>
                <c:pt idx="1">
                  <c:v>74.709999999999994</c:v>
                </c:pt>
                <c:pt idx="2">
                  <c:v>75.87</c:v>
                </c:pt>
                <c:pt idx="3">
                  <c:v>62.05</c:v>
                </c:pt>
                <c:pt idx="4">
                  <c:v>63.08</c:v>
                </c:pt>
                <c:pt idx="5">
                  <c:v>61.21</c:v>
                </c:pt>
                <c:pt idx="6">
                  <c:v>48.67</c:v>
                </c:pt>
                <c:pt idx="7">
                  <c:v>16.57</c:v>
                </c:pt>
                <c:pt idx="8">
                  <c:v>15.61</c:v>
                </c:pt>
              </c:numCache>
            </c:numRef>
          </c:val>
          <c:extLst>
            <c:ext xmlns:c16="http://schemas.microsoft.com/office/drawing/2014/chart" uri="{C3380CC4-5D6E-409C-BE32-E72D297353CC}">
              <c16:uniqueId val="{00000001-6268-D942-9C2F-7C1A1F4CBBE4}"/>
            </c:ext>
          </c:extLst>
        </c:ser>
        <c:dLbls>
          <c:showLegendKey val="0"/>
          <c:showVal val="0"/>
          <c:showCatName val="0"/>
          <c:showSerName val="0"/>
          <c:showPercent val="0"/>
          <c:showBubbleSize val="0"/>
        </c:dLbls>
        <c:gapWidth val="39"/>
        <c:axId val="1309274703"/>
        <c:axId val="1326582063"/>
      </c:barChart>
      <c:lineChart>
        <c:grouping val="standard"/>
        <c:varyColors val="0"/>
        <c:ser>
          <c:idx val="2"/>
          <c:order val="2"/>
          <c:tx>
            <c:strRef>
              <c:f>Hoja1!$D$1</c:f>
              <c:strCache>
                <c:ptCount val="1"/>
                <c:pt idx="0">
                  <c:v>Afinidad</c:v>
                </c:pt>
              </c:strCache>
            </c:strRef>
          </c:tx>
          <c:spPr>
            <a:ln w="28575" cap="rnd">
              <a:solidFill>
                <a:schemeClr val="tx1"/>
              </a:solidFill>
              <a:round/>
            </a:ln>
            <a:effectLst/>
          </c:spPr>
          <c:marker>
            <c:symbol val="none"/>
          </c:marker>
          <c:cat>
            <c:strRef>
              <c:f>Hoja1!$A$2:$A$10</c:f>
              <c:strCache>
                <c:ptCount val="9"/>
                <c:pt idx="0">
                  <c:v>TVP</c:v>
                </c:pt>
                <c:pt idx="1">
                  <c:v>Internet</c:v>
                </c:pt>
                <c:pt idx="2">
                  <c:v>OPTV</c:v>
                </c:pt>
                <c:pt idx="3">
                  <c:v>Prensa digital</c:v>
                </c:pt>
                <c:pt idx="4">
                  <c:v>Radio</c:v>
                </c:pt>
                <c:pt idx="5">
                  <c:v>Exteriores</c:v>
                </c:pt>
                <c:pt idx="6">
                  <c:v>Cine</c:v>
                </c:pt>
                <c:pt idx="7">
                  <c:v>Prensa impresa</c:v>
                </c:pt>
                <c:pt idx="8">
                  <c:v>Revistas</c:v>
                </c:pt>
              </c:strCache>
            </c:strRef>
          </c:cat>
          <c:val>
            <c:numRef>
              <c:f>Hoja1!$D$2:$D$10</c:f>
              <c:numCache>
                <c:formatCode>0</c:formatCode>
                <c:ptCount val="9"/>
                <c:pt idx="0">
                  <c:v>100.69</c:v>
                </c:pt>
                <c:pt idx="1">
                  <c:v>98.9</c:v>
                </c:pt>
                <c:pt idx="2">
                  <c:v>101.69</c:v>
                </c:pt>
                <c:pt idx="3">
                  <c:v>102.2</c:v>
                </c:pt>
                <c:pt idx="4">
                  <c:v>99.58</c:v>
                </c:pt>
                <c:pt idx="5">
                  <c:v>100.38</c:v>
                </c:pt>
                <c:pt idx="6">
                  <c:v>104.56</c:v>
                </c:pt>
                <c:pt idx="7">
                  <c:v>113.3</c:v>
                </c:pt>
                <c:pt idx="8">
                  <c:v>105.98</c:v>
                </c:pt>
              </c:numCache>
            </c:numRef>
          </c:val>
          <c:smooth val="0"/>
          <c:extLst>
            <c:ext xmlns:c16="http://schemas.microsoft.com/office/drawing/2014/chart" uri="{C3380CC4-5D6E-409C-BE32-E72D297353CC}">
              <c16:uniqueId val="{00000001-DCE2-4543-94EF-23CA9F68EEF1}"/>
            </c:ext>
          </c:extLst>
        </c:ser>
        <c:dLbls>
          <c:showLegendKey val="0"/>
          <c:showVal val="0"/>
          <c:showCatName val="0"/>
          <c:showSerName val="0"/>
          <c:showPercent val="0"/>
          <c:showBubbleSize val="0"/>
        </c:dLbls>
        <c:marker val="1"/>
        <c:smooth val="0"/>
        <c:axId val="1902059039"/>
        <c:axId val="1851134047"/>
      </c:lineChart>
      <c:catAx>
        <c:axId val="1309274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s-HN"/>
          </a:p>
        </c:txPr>
        <c:crossAx val="1326582063"/>
        <c:crosses val="autoZero"/>
        <c:auto val="1"/>
        <c:lblAlgn val="ctr"/>
        <c:lblOffset val="100"/>
        <c:noMultiLvlLbl val="0"/>
      </c:catAx>
      <c:valAx>
        <c:axId val="1326582063"/>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309274703"/>
        <c:crosses val="autoZero"/>
        <c:crossBetween val="between"/>
      </c:valAx>
      <c:valAx>
        <c:axId val="1851134047"/>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902059039"/>
        <c:crosses val="max"/>
        <c:crossBetween val="between"/>
      </c:valAx>
      <c:catAx>
        <c:axId val="1902059039"/>
        <c:scaling>
          <c:orientation val="minMax"/>
        </c:scaling>
        <c:delete val="1"/>
        <c:axPos val="b"/>
        <c:numFmt formatCode="General" sourceLinked="1"/>
        <c:majorTickMark val="out"/>
        <c:minorTickMark val="none"/>
        <c:tickLblPos val="nextTo"/>
        <c:crossAx val="185113404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2">
        <a:lumMod val="10000"/>
        <a:lumOff val="90000"/>
      </a:schemeClr>
    </a:solidFill>
    <a:ln>
      <a:noFill/>
    </a:ln>
    <a:effectLst/>
  </c:spPr>
  <c:txPr>
    <a:bodyPr/>
    <a:lstStyle/>
    <a:p>
      <a:pPr>
        <a:defRPr/>
      </a:pPr>
      <a:endParaRPr lang="es-H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Consumo</c:v>
                </c:pt>
              </c:strCache>
            </c:strRef>
          </c:tx>
          <c:spPr>
            <a:solidFill>
              <a:schemeClr val="accent1"/>
            </a:solidFill>
            <a:ln>
              <a:noFill/>
            </a:ln>
            <a:effectLst/>
          </c:spPr>
          <c:invertIfNegative val="0"/>
          <c:cat>
            <c:strRef>
              <c:f>Sheet1!$A$2:$A$5</c:f>
              <c:strCache>
                <c:ptCount val="4"/>
                <c:pt idx="0">
                  <c:v>LP</c:v>
                </c:pt>
                <c:pt idx="1">
                  <c:v>EP</c:v>
                </c:pt>
                <c:pt idx="2">
                  <c:v>LT</c:v>
                </c:pt>
                <c:pt idx="3">
                  <c:v>EH</c:v>
                </c:pt>
              </c:strCache>
            </c:strRef>
          </c:cat>
          <c:val>
            <c:numRef>
              <c:f>Sheet1!$B$2:$B$5</c:f>
              <c:numCache>
                <c:formatCode>0%</c:formatCode>
                <c:ptCount val="4"/>
                <c:pt idx="0">
                  <c:v>0.1757</c:v>
                </c:pt>
                <c:pt idx="1">
                  <c:v>2.5100000000000001E-2</c:v>
                </c:pt>
                <c:pt idx="2">
                  <c:v>2.12E-2</c:v>
                </c:pt>
                <c:pt idx="3">
                  <c:v>8.6999999999999994E-3</c:v>
                </c:pt>
              </c:numCache>
            </c:numRef>
          </c:val>
          <c:extLst>
            <c:ext xmlns:c16="http://schemas.microsoft.com/office/drawing/2014/chart" uri="{C3380CC4-5D6E-409C-BE32-E72D297353CC}">
              <c16:uniqueId val="{00000000-7C38-1A48-8BE2-72A7B78AF446}"/>
            </c:ext>
          </c:extLst>
        </c:ser>
        <c:dLbls>
          <c:showLegendKey val="0"/>
          <c:showVal val="0"/>
          <c:showCatName val="0"/>
          <c:showSerName val="0"/>
          <c:showPercent val="0"/>
          <c:showBubbleSize val="0"/>
        </c:dLbls>
        <c:gapWidth val="14"/>
        <c:overlap val="-27"/>
        <c:axId val="1862241055"/>
        <c:axId val="1862158271"/>
      </c:barChart>
      <c:catAx>
        <c:axId val="1862241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862158271"/>
        <c:crosses val="autoZero"/>
        <c:auto val="1"/>
        <c:lblAlgn val="ctr"/>
        <c:lblOffset val="100"/>
        <c:noMultiLvlLbl val="0"/>
      </c:catAx>
      <c:valAx>
        <c:axId val="1862158271"/>
        <c:scaling>
          <c:orientation val="minMax"/>
        </c:scaling>
        <c:delete val="1"/>
        <c:axPos val="l"/>
        <c:numFmt formatCode="0%" sourceLinked="1"/>
        <c:majorTickMark val="none"/>
        <c:minorTickMark val="none"/>
        <c:tickLblPos val="nextTo"/>
        <c:crossAx val="18622410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2023</c:v>
                </c:pt>
              </c:strCache>
            </c:strRef>
          </c:tx>
          <c:spPr>
            <a:solidFill>
              <a:schemeClr val="accent1"/>
            </a:solidFill>
            <a:ln>
              <a:noFill/>
            </a:ln>
            <a:effectLst/>
          </c:spPr>
          <c:invertIfNegative val="0"/>
          <c:cat>
            <c:strRef>
              <c:f>Hoja1!$A$2:$A$12</c:f>
              <c:strCache>
                <c:ptCount val="11"/>
                <c:pt idx="0">
                  <c:v>C5</c:v>
                </c:pt>
                <c:pt idx="1">
                  <c:v>HCH</c:v>
                </c:pt>
                <c:pt idx="2">
                  <c:v>C11</c:v>
                </c:pt>
                <c:pt idx="3">
                  <c:v>VTV</c:v>
                </c:pt>
                <c:pt idx="4">
                  <c:v>TSI</c:v>
                </c:pt>
                <c:pt idx="5">
                  <c:v>C7</c:v>
                </c:pt>
                <c:pt idx="6">
                  <c:v>AZTECA</c:v>
                </c:pt>
                <c:pt idx="7">
                  <c:v>Q'HUBO</c:v>
                </c:pt>
                <c:pt idx="8">
                  <c:v>C10</c:v>
                </c:pt>
                <c:pt idx="9">
                  <c:v>GOTV</c:v>
                </c:pt>
                <c:pt idx="10">
                  <c:v>Otros (*)</c:v>
                </c:pt>
              </c:strCache>
            </c:strRef>
          </c:cat>
          <c:val>
            <c:numRef>
              <c:f>Hoja1!$B$2:$B$12</c:f>
              <c:numCache>
                <c:formatCode>_(* #,##0.00_);_(* \(#,##0.00\);_(* "-"??_);_(@_)</c:formatCode>
                <c:ptCount val="11"/>
                <c:pt idx="0">
                  <c:v>20.63</c:v>
                </c:pt>
                <c:pt idx="1">
                  <c:v>19.149999999999999</c:v>
                </c:pt>
                <c:pt idx="2">
                  <c:v>11.78</c:v>
                </c:pt>
                <c:pt idx="3">
                  <c:v>9.4700000000000006</c:v>
                </c:pt>
                <c:pt idx="4">
                  <c:v>7.63</c:v>
                </c:pt>
                <c:pt idx="5">
                  <c:v>6.63</c:v>
                </c:pt>
                <c:pt idx="6">
                  <c:v>4.92</c:v>
                </c:pt>
                <c:pt idx="7">
                  <c:v>3.68</c:v>
                </c:pt>
                <c:pt idx="8">
                  <c:v>1.64</c:v>
                </c:pt>
                <c:pt idx="9">
                  <c:v>2.99</c:v>
                </c:pt>
                <c:pt idx="10">
                  <c:v>11.480000000000004</c:v>
                </c:pt>
              </c:numCache>
            </c:numRef>
          </c:val>
          <c:extLst>
            <c:ext xmlns:c16="http://schemas.microsoft.com/office/drawing/2014/chart" uri="{C3380CC4-5D6E-409C-BE32-E72D297353CC}">
              <c16:uniqueId val="{00000000-6268-D942-9C2F-7C1A1F4CBBE4}"/>
            </c:ext>
          </c:extLst>
        </c:ser>
        <c:ser>
          <c:idx val="1"/>
          <c:order val="1"/>
          <c:tx>
            <c:strRef>
              <c:f>Hoja1!$C$1</c:f>
              <c:strCache>
                <c:ptCount val="1"/>
                <c:pt idx="0">
                  <c:v>2024</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690E-C449-B884-05893D3A426C}"/>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3-690E-C449-B884-05893D3A426C}"/>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5-690E-C449-B884-05893D3A426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C5</c:v>
                </c:pt>
                <c:pt idx="1">
                  <c:v>HCH</c:v>
                </c:pt>
                <c:pt idx="2">
                  <c:v>C11</c:v>
                </c:pt>
                <c:pt idx="3">
                  <c:v>VTV</c:v>
                </c:pt>
                <c:pt idx="4">
                  <c:v>TSI</c:v>
                </c:pt>
                <c:pt idx="5">
                  <c:v>C7</c:v>
                </c:pt>
                <c:pt idx="6">
                  <c:v>AZTECA</c:v>
                </c:pt>
                <c:pt idx="7">
                  <c:v>Q'HUBO</c:v>
                </c:pt>
                <c:pt idx="8">
                  <c:v>C10</c:v>
                </c:pt>
                <c:pt idx="9">
                  <c:v>GOTV</c:v>
                </c:pt>
                <c:pt idx="10">
                  <c:v>Otros (*)</c:v>
                </c:pt>
              </c:strCache>
            </c:strRef>
          </c:cat>
          <c:val>
            <c:numRef>
              <c:f>Hoja1!$C$2:$C$12</c:f>
              <c:numCache>
                <c:formatCode>0.0</c:formatCode>
                <c:ptCount val="11"/>
                <c:pt idx="0">
                  <c:v>20.818750000000001</c:v>
                </c:pt>
                <c:pt idx="1">
                  <c:v>20.7</c:v>
                </c:pt>
                <c:pt idx="2">
                  <c:v>14.53</c:v>
                </c:pt>
                <c:pt idx="3">
                  <c:v>8.9700000000000006</c:v>
                </c:pt>
                <c:pt idx="4">
                  <c:v>7.34</c:v>
                </c:pt>
                <c:pt idx="5">
                  <c:v>6.3574999999999999</c:v>
                </c:pt>
                <c:pt idx="6">
                  <c:v>5.51</c:v>
                </c:pt>
                <c:pt idx="7">
                  <c:v>3</c:v>
                </c:pt>
                <c:pt idx="8">
                  <c:v>1.6575</c:v>
                </c:pt>
                <c:pt idx="9">
                  <c:v>2.2067999999999999</c:v>
                </c:pt>
                <c:pt idx="10">
                  <c:v>8.9094499999999925</c:v>
                </c:pt>
              </c:numCache>
            </c:numRef>
          </c:val>
          <c:extLst>
            <c:ext xmlns:c16="http://schemas.microsoft.com/office/drawing/2014/chart" uri="{C3380CC4-5D6E-409C-BE32-E72D297353CC}">
              <c16:uniqueId val="{00000007-35C9-E843-A5AA-304BA8094481}"/>
            </c:ext>
          </c:extLst>
        </c:ser>
        <c:dLbls>
          <c:showLegendKey val="0"/>
          <c:showVal val="0"/>
          <c:showCatName val="0"/>
          <c:showSerName val="0"/>
          <c:showPercent val="0"/>
          <c:showBubbleSize val="0"/>
        </c:dLbls>
        <c:gapWidth val="31"/>
        <c:axId val="1309274703"/>
        <c:axId val="1326582063"/>
      </c:barChart>
      <c:barChart>
        <c:barDir val="col"/>
        <c:grouping val="clustered"/>
        <c:varyColors val="0"/>
        <c:ser>
          <c:idx val="2"/>
          <c:order val="2"/>
          <c:tx>
            <c:strRef>
              <c:f>Hoja1!$D$1</c:f>
              <c:strCache>
                <c:ptCount val="1"/>
                <c:pt idx="0">
                  <c:v>Var</c:v>
                </c:pt>
              </c:strCache>
            </c:strRef>
          </c:tx>
          <c:spPr>
            <a:solidFill>
              <a:schemeClr val="accent5"/>
            </a:solidFill>
            <a:ln>
              <a:noFill/>
            </a:ln>
            <a:effectLst/>
          </c:spPr>
          <c:invertIfNegative val="0"/>
          <c:dPt>
            <c:idx val="3"/>
            <c:invertIfNegative val="0"/>
            <c:bubble3D val="0"/>
            <c:spPr>
              <a:solidFill>
                <a:srgbClr val="FFFF00"/>
              </a:solidFill>
              <a:ln>
                <a:noFill/>
              </a:ln>
              <a:effectLst/>
            </c:spPr>
            <c:extLst>
              <c:ext xmlns:c16="http://schemas.microsoft.com/office/drawing/2014/chart" uri="{C3380CC4-5D6E-409C-BE32-E72D297353CC}">
                <c16:uniqueId val="{0000000D-E9CC-6A41-8736-250CC159B2DC}"/>
              </c:ext>
            </c:extLst>
          </c:dPt>
          <c:dPt>
            <c:idx val="4"/>
            <c:invertIfNegative val="0"/>
            <c:bubble3D val="0"/>
            <c:spPr>
              <a:solidFill>
                <a:srgbClr val="FFFF00"/>
              </a:solidFill>
              <a:ln>
                <a:noFill/>
              </a:ln>
              <a:effectLst/>
            </c:spPr>
            <c:extLst>
              <c:ext xmlns:c16="http://schemas.microsoft.com/office/drawing/2014/chart" uri="{C3380CC4-5D6E-409C-BE32-E72D297353CC}">
                <c16:uniqueId val="{0000000F-E9CC-6A41-8736-250CC159B2DC}"/>
              </c:ext>
            </c:extLst>
          </c:dPt>
          <c:dPt>
            <c:idx val="5"/>
            <c:invertIfNegative val="0"/>
            <c:bubble3D val="0"/>
            <c:spPr>
              <a:solidFill>
                <a:srgbClr val="FFFF00"/>
              </a:solidFill>
              <a:ln>
                <a:noFill/>
              </a:ln>
              <a:effectLst/>
            </c:spPr>
            <c:extLst>
              <c:ext xmlns:c16="http://schemas.microsoft.com/office/drawing/2014/chart" uri="{C3380CC4-5D6E-409C-BE32-E72D297353CC}">
                <c16:uniqueId val="{0000000E-E9CC-6A41-8736-250CC159B2DC}"/>
              </c:ext>
            </c:extLst>
          </c:dPt>
          <c:dPt>
            <c:idx val="7"/>
            <c:invertIfNegative val="0"/>
            <c:bubble3D val="0"/>
            <c:spPr>
              <a:solidFill>
                <a:srgbClr val="FFFF00"/>
              </a:solidFill>
              <a:ln>
                <a:noFill/>
              </a:ln>
              <a:effectLst/>
            </c:spPr>
            <c:extLst>
              <c:ext xmlns:c16="http://schemas.microsoft.com/office/drawing/2014/chart" uri="{C3380CC4-5D6E-409C-BE32-E72D297353CC}">
                <c16:uniqueId val="{0000000A-35C9-E843-A5AA-304BA8094481}"/>
              </c:ext>
            </c:extLst>
          </c:dPt>
          <c:dPt>
            <c:idx val="9"/>
            <c:invertIfNegative val="0"/>
            <c:bubble3D val="0"/>
            <c:spPr>
              <a:solidFill>
                <a:srgbClr val="FFFF00"/>
              </a:solidFill>
              <a:ln>
                <a:noFill/>
              </a:ln>
              <a:effectLst/>
            </c:spPr>
            <c:extLst>
              <c:ext xmlns:c16="http://schemas.microsoft.com/office/drawing/2014/chart" uri="{C3380CC4-5D6E-409C-BE32-E72D297353CC}">
                <c16:uniqueId val="{00000009-35C9-E843-A5AA-304BA8094481}"/>
              </c:ext>
            </c:extLst>
          </c:dPt>
          <c:dPt>
            <c:idx val="10"/>
            <c:invertIfNegative val="0"/>
            <c:bubble3D val="0"/>
            <c:spPr>
              <a:solidFill>
                <a:srgbClr val="FFFF00"/>
              </a:solidFill>
              <a:ln>
                <a:noFill/>
              </a:ln>
              <a:effectLst/>
            </c:spPr>
            <c:extLst>
              <c:ext xmlns:c16="http://schemas.microsoft.com/office/drawing/2014/chart" uri="{C3380CC4-5D6E-409C-BE32-E72D297353CC}">
                <c16:uniqueId val="{0000000B-35C9-E843-A5AA-304BA8094481}"/>
              </c:ext>
            </c:extLst>
          </c:dPt>
          <c:dLbls>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Century Gothic" panose="020B0502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D-E9CC-6A41-8736-250CC159B2DC}"/>
                </c:ext>
              </c:extLst>
            </c:dLbl>
            <c:dLbl>
              <c:idx val="4"/>
              <c:tx>
                <c:rich>
                  <a:bodyPr/>
                  <a:lstStyle/>
                  <a:p>
                    <a:fld id="{47B1DC34-202E-4A4C-909D-5849598D0C22}" type="VALUE">
                      <a:rPr lang="en-US">
                        <a:solidFill>
                          <a:schemeClr val="tx1">
                            <a:lumMod val="50000"/>
                            <a:lumOff val="50000"/>
                          </a:schemeClr>
                        </a:solidFill>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E9CC-6A41-8736-250CC159B2DC}"/>
                </c:ext>
              </c:extLst>
            </c:dLbl>
            <c:dLbl>
              <c:idx val="5"/>
              <c:tx>
                <c:rich>
                  <a:bodyPr/>
                  <a:lstStyle/>
                  <a:p>
                    <a:fld id="{68D130A1-0D82-3941-BE3E-86C5A9654E4C}" type="VALUE">
                      <a:rPr lang="en-US">
                        <a:solidFill>
                          <a:schemeClr val="tx1">
                            <a:lumMod val="50000"/>
                            <a:lumOff val="50000"/>
                          </a:schemeClr>
                        </a:solidFill>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E9CC-6A41-8736-250CC159B2DC}"/>
                </c:ext>
              </c:extLst>
            </c:dLbl>
            <c:dLbl>
              <c:idx val="7"/>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A-35C9-E843-A5AA-304BA8094481}"/>
                </c:ext>
              </c:extLst>
            </c:dLbl>
            <c:dLbl>
              <c:idx val="8"/>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Century Gothic" panose="020B0502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10-E9CC-6A41-8736-250CC159B2DC}"/>
                </c:ext>
              </c:extLst>
            </c:dLbl>
            <c:dLbl>
              <c:idx val="9"/>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9-35C9-E843-A5AA-304BA8094481}"/>
                </c:ext>
              </c:extLst>
            </c:dLbl>
            <c:dLbl>
              <c:idx val="10"/>
              <c:spPr>
                <a:solidFill>
                  <a:srgbClr val="FFFF00"/>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B-35C9-E843-A5AA-304BA809448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C5</c:v>
                </c:pt>
                <c:pt idx="1">
                  <c:v>HCH</c:v>
                </c:pt>
                <c:pt idx="2">
                  <c:v>C11</c:v>
                </c:pt>
                <c:pt idx="3">
                  <c:v>VTV</c:v>
                </c:pt>
                <c:pt idx="4">
                  <c:v>TSI</c:v>
                </c:pt>
                <c:pt idx="5">
                  <c:v>C7</c:v>
                </c:pt>
                <c:pt idx="6">
                  <c:v>AZTECA</c:v>
                </c:pt>
                <c:pt idx="7">
                  <c:v>Q'HUBO</c:v>
                </c:pt>
                <c:pt idx="8">
                  <c:v>C10</c:v>
                </c:pt>
                <c:pt idx="9">
                  <c:v>GOTV</c:v>
                </c:pt>
                <c:pt idx="10">
                  <c:v>Otros (*)</c:v>
                </c:pt>
              </c:strCache>
            </c:strRef>
          </c:cat>
          <c:val>
            <c:numRef>
              <c:f>Hoja1!$D$2:$D$12</c:f>
              <c:numCache>
                <c:formatCode>0%</c:formatCode>
                <c:ptCount val="11"/>
                <c:pt idx="0">
                  <c:v>9.1492971400872758E-3</c:v>
                </c:pt>
                <c:pt idx="1">
                  <c:v>8.0939947780678922E-2</c:v>
                </c:pt>
                <c:pt idx="2">
                  <c:v>0.23344651952461803</c:v>
                </c:pt>
                <c:pt idx="3">
                  <c:v>-5.2798310454065467E-2</c:v>
                </c:pt>
                <c:pt idx="4">
                  <c:v>-3.8007863695937116E-2</c:v>
                </c:pt>
                <c:pt idx="5">
                  <c:v>-4.1101055806938125E-2</c:v>
                </c:pt>
                <c:pt idx="6">
                  <c:v>0.11991869918699183</c:v>
                </c:pt>
                <c:pt idx="7">
                  <c:v>-0.18478260869565222</c:v>
                </c:pt>
                <c:pt idx="8">
                  <c:v>1.0670731707317138E-2</c:v>
                </c:pt>
                <c:pt idx="9">
                  <c:v>-0.26193979933110378</c:v>
                </c:pt>
                <c:pt idx="10">
                  <c:v>-0.22391550522648174</c:v>
                </c:pt>
              </c:numCache>
            </c:numRef>
          </c:val>
          <c:extLst>
            <c:ext xmlns:c16="http://schemas.microsoft.com/office/drawing/2014/chart" uri="{C3380CC4-5D6E-409C-BE32-E72D297353CC}">
              <c16:uniqueId val="{00000008-35C9-E843-A5AA-304BA8094481}"/>
            </c:ext>
          </c:extLst>
        </c:ser>
        <c:dLbls>
          <c:showLegendKey val="0"/>
          <c:showVal val="0"/>
          <c:showCatName val="0"/>
          <c:showSerName val="0"/>
          <c:showPercent val="0"/>
          <c:showBubbleSize val="0"/>
        </c:dLbls>
        <c:gapWidth val="31"/>
        <c:axId val="1901382127"/>
        <c:axId val="1904355487"/>
      </c:barChart>
      <c:catAx>
        <c:axId val="1309274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326582063"/>
        <c:crosses val="autoZero"/>
        <c:auto val="1"/>
        <c:lblAlgn val="ctr"/>
        <c:lblOffset val="100"/>
        <c:noMultiLvlLbl val="0"/>
      </c:catAx>
      <c:valAx>
        <c:axId val="1326582063"/>
        <c:scaling>
          <c:orientation val="minMax"/>
        </c:scaling>
        <c:delete val="0"/>
        <c:axPos val="l"/>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309274703"/>
        <c:crosses val="autoZero"/>
        <c:crossBetween val="between"/>
      </c:valAx>
      <c:valAx>
        <c:axId val="1904355487"/>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901382127"/>
        <c:crosses val="max"/>
        <c:crossBetween val="between"/>
      </c:valAx>
      <c:catAx>
        <c:axId val="1901382127"/>
        <c:scaling>
          <c:orientation val="minMax"/>
        </c:scaling>
        <c:delete val="1"/>
        <c:axPos val="b"/>
        <c:numFmt formatCode="General" sourceLinked="1"/>
        <c:majorTickMark val="out"/>
        <c:minorTickMark val="none"/>
        <c:tickLblPos val="nextTo"/>
        <c:crossAx val="1904355487"/>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CAC-DC41-A6A9-8D7FA6BF605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CAC-DC41-A6A9-8D7FA6BF605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CAC-DC41-A6A9-8D7FA6BF605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CAC-DC41-A6A9-8D7FA6BF605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2-0610-9040-AB1D-3D3C17D6006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CAC-DC41-A6A9-8D7FA6BF6052}"/>
              </c:ext>
            </c:extLst>
          </c:dPt>
          <c:dLbls>
            <c:dLbl>
              <c:idx val="4"/>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Helvetica Light" panose="020B0403020202020204" pitchFamily="34" charset="0"/>
                      <a:ea typeface="+mn-ea"/>
                      <a:cs typeface="+mn-cs"/>
                    </a:defRPr>
                  </a:pPr>
                  <a:endParaRPr lang="es-HN"/>
                </a:p>
              </c:txPr>
              <c:showLegendKey val="0"/>
              <c:showVal val="0"/>
              <c:showCatName val="1"/>
              <c:showSerName val="0"/>
              <c:showPercent val="1"/>
              <c:showBubbleSize val="0"/>
              <c:extLst>
                <c:ext xmlns:c16="http://schemas.microsoft.com/office/drawing/2014/chart" uri="{C3380CC4-5D6E-409C-BE32-E72D297353CC}">
                  <c16:uniqueId val="{00000002-0610-9040-AB1D-3D3C17D60065}"/>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Hoja1!$A$2:$A$7</c:f>
              <c:strCache>
                <c:ptCount val="6"/>
                <c:pt idx="0">
                  <c:v>TVC</c:v>
                </c:pt>
                <c:pt idx="1">
                  <c:v>HCH</c:v>
                </c:pt>
                <c:pt idx="2">
                  <c:v>RMedia</c:v>
                </c:pt>
                <c:pt idx="3">
                  <c:v>VTV</c:v>
                </c:pt>
                <c:pt idx="4">
                  <c:v>Azteca</c:v>
                </c:pt>
                <c:pt idx="5">
                  <c:v>Otros</c:v>
                </c:pt>
              </c:strCache>
            </c:strRef>
          </c:cat>
          <c:val>
            <c:numRef>
              <c:f>Hoja1!$B$2:$B$7</c:f>
              <c:numCache>
                <c:formatCode>0</c:formatCode>
                <c:ptCount val="6"/>
                <c:pt idx="0">
                  <c:v>36.308124999999997</c:v>
                </c:pt>
                <c:pt idx="1">
                  <c:v>20.635624999999997</c:v>
                </c:pt>
                <c:pt idx="2">
                  <c:v>12.532500000000002</c:v>
                </c:pt>
                <c:pt idx="3">
                  <c:v>10.442500000000001</c:v>
                </c:pt>
                <c:pt idx="4">
                  <c:v>6.6531250000000002</c:v>
                </c:pt>
                <c:pt idx="5">
                  <c:v>13.428125000000009</c:v>
                </c:pt>
              </c:numCache>
            </c:numRef>
          </c:val>
          <c:extLst>
            <c:ext xmlns:c16="http://schemas.microsoft.com/office/drawing/2014/chart" uri="{C3380CC4-5D6E-409C-BE32-E72D297353CC}">
              <c16:uniqueId val="{00000000-0610-9040-AB1D-3D3C17D60065}"/>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Hoja1!$A$2</c:f>
              <c:strCache>
                <c:ptCount val="1"/>
                <c:pt idx="0">
                  <c:v>RATING</c:v>
                </c:pt>
              </c:strCache>
            </c:strRef>
          </c:tx>
          <c:spPr>
            <a:ln w="22225" cap="rnd" cmpd="sng" algn="ctr">
              <a:solidFill>
                <a:srgbClr val="FFFF00"/>
              </a:solidFill>
              <a:round/>
            </a:ln>
            <a:effectLst/>
          </c:spPr>
          <c:marker>
            <c:symbol val="none"/>
          </c:marker>
          <c:cat>
            <c:strRef>
              <c:f>Hoja1!$B$1:$Q$1</c:f>
              <c:strCache>
                <c:ptCount val="16"/>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strCache>
            </c:strRef>
          </c:cat>
          <c:val>
            <c:numRef>
              <c:f>Hoja1!$B$2:$Q$2</c:f>
              <c:numCache>
                <c:formatCode>General</c:formatCode>
                <c:ptCount val="16"/>
                <c:pt idx="0" formatCode="_-* #,##0.0_-;\-* #,##0.0_-;_-* &quot;-&quot;??_-;_-@_-">
                  <c:v>28.99</c:v>
                </c:pt>
                <c:pt idx="1">
                  <c:v>40.289999999999992</c:v>
                </c:pt>
                <c:pt idx="2">
                  <c:v>41.220000000000006</c:v>
                </c:pt>
                <c:pt idx="3">
                  <c:v>42.679999999999993</c:v>
                </c:pt>
                <c:pt idx="4">
                  <c:v>42.12</c:v>
                </c:pt>
                <c:pt idx="5">
                  <c:v>42.14</c:v>
                </c:pt>
                <c:pt idx="6">
                  <c:v>46.920000000000009</c:v>
                </c:pt>
                <c:pt idx="7">
                  <c:v>44.300000000000004</c:v>
                </c:pt>
                <c:pt idx="8">
                  <c:v>49.559999999999995</c:v>
                </c:pt>
                <c:pt idx="9">
                  <c:v>48.769999999999996</c:v>
                </c:pt>
                <c:pt idx="10">
                  <c:v>48.64</c:v>
                </c:pt>
                <c:pt idx="11">
                  <c:v>54.759999999999991</c:v>
                </c:pt>
                <c:pt idx="12">
                  <c:v>54.29</c:v>
                </c:pt>
                <c:pt idx="13">
                  <c:v>62.620000000000005</c:v>
                </c:pt>
                <c:pt idx="14">
                  <c:v>62.009999999999991</c:v>
                </c:pt>
                <c:pt idx="15">
                  <c:v>56.050000000000004</c:v>
                </c:pt>
              </c:numCache>
            </c:numRef>
          </c:val>
          <c:smooth val="0"/>
          <c:extLst>
            <c:ext xmlns:c16="http://schemas.microsoft.com/office/drawing/2014/chart" uri="{C3380CC4-5D6E-409C-BE32-E72D297353CC}">
              <c16:uniqueId val="{00000000-BCD1-CA42-8D13-3EDA9BE86670}"/>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586099103"/>
        <c:axId val="586100735"/>
      </c:lineChart>
      <c:catAx>
        <c:axId val="586099103"/>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bg1"/>
                </a:solidFill>
                <a:latin typeface="Helvetica Light" panose="020B0403020202020204" pitchFamily="34" charset="0"/>
                <a:ea typeface="+mn-ea"/>
                <a:cs typeface="+mn-cs"/>
              </a:defRPr>
            </a:pPr>
            <a:endParaRPr lang="es-HN"/>
          </a:p>
        </c:txPr>
        <c:crossAx val="586100735"/>
        <c:crosses val="autoZero"/>
        <c:auto val="1"/>
        <c:lblAlgn val="ctr"/>
        <c:lblOffset val="100"/>
        <c:noMultiLvlLbl val="0"/>
      </c:catAx>
      <c:valAx>
        <c:axId val="586100735"/>
        <c:scaling>
          <c:orientation val="minMax"/>
        </c:scaling>
        <c:delete val="1"/>
        <c:axPos val="l"/>
        <c:numFmt formatCode="_-* #,##0.0_-;\-* #,##0.0_-;_-* &quot;-&quot;??_-;_-@_-" sourceLinked="1"/>
        <c:majorTickMark val="none"/>
        <c:minorTickMark val="none"/>
        <c:tickLblPos val="nextTo"/>
        <c:crossAx val="586099103"/>
        <c:crosses val="autoZero"/>
        <c:crossBetween val="between"/>
      </c:valAx>
      <c:spPr>
        <a:solidFill>
          <a:schemeClr val="tx1">
            <a:lumMod val="50000"/>
            <a:lumOff val="50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lumMod val="50000"/>
      </a:schemeClr>
    </a:solidFill>
    <a:ln>
      <a:noFill/>
    </a:ln>
    <a:effectLst/>
  </c:spPr>
  <c:txPr>
    <a:bodyPr/>
    <a:lstStyle/>
    <a:p>
      <a:pPr>
        <a:defRPr/>
      </a:pPr>
      <a:endParaRPr lang="es-H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C00000"/>
            </a:solidFill>
            <a:ln>
              <a:solidFill>
                <a:srgbClr val="C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Tigo</c:v>
                </c:pt>
                <c:pt idx="1">
                  <c:v>Cable Color</c:v>
                </c:pt>
                <c:pt idx="2">
                  <c:v>Claro</c:v>
                </c:pt>
                <c:pt idx="3">
                  <c:v>Mayavisión</c:v>
                </c:pt>
                <c:pt idx="4">
                  <c:v>Sky</c:v>
                </c:pt>
                <c:pt idx="5">
                  <c:v>Honduvisión</c:v>
                </c:pt>
                <c:pt idx="6">
                  <c:v>Cable Honduras</c:v>
                </c:pt>
              </c:strCache>
            </c:strRef>
          </c:cat>
          <c:val>
            <c:numRef>
              <c:f>Sheet1!$B$2:$B$8</c:f>
              <c:numCache>
                <c:formatCode>_-* #,##0.0_-;\-* #,##0.0_-;_-* "-"??_-;_-@_-</c:formatCode>
                <c:ptCount val="7"/>
                <c:pt idx="0">
                  <c:v>30.36</c:v>
                </c:pt>
                <c:pt idx="1">
                  <c:v>20.64</c:v>
                </c:pt>
                <c:pt idx="2">
                  <c:v>16.760000000000002</c:v>
                </c:pt>
                <c:pt idx="3">
                  <c:v>3.79</c:v>
                </c:pt>
                <c:pt idx="4">
                  <c:v>3.63</c:v>
                </c:pt>
                <c:pt idx="5">
                  <c:v>2.29</c:v>
                </c:pt>
                <c:pt idx="6">
                  <c:v>1.54</c:v>
                </c:pt>
              </c:numCache>
            </c:numRef>
          </c:val>
          <c:extLst>
            <c:ext xmlns:c16="http://schemas.microsoft.com/office/drawing/2014/chart" uri="{C3380CC4-5D6E-409C-BE32-E72D297353CC}">
              <c16:uniqueId val="{00000000-6D74-C647-8444-5B38A7394058}"/>
            </c:ext>
          </c:extLst>
        </c:ser>
        <c:dLbls>
          <c:showLegendKey val="0"/>
          <c:showVal val="0"/>
          <c:showCatName val="0"/>
          <c:showSerName val="0"/>
          <c:showPercent val="0"/>
          <c:showBubbleSize val="0"/>
        </c:dLbls>
        <c:gapWidth val="20"/>
        <c:axId val="2101289999"/>
        <c:axId val="2101262143"/>
      </c:barChart>
      <c:catAx>
        <c:axId val="21012899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2101262143"/>
        <c:crosses val="autoZero"/>
        <c:auto val="1"/>
        <c:lblAlgn val="ctr"/>
        <c:lblOffset val="100"/>
        <c:noMultiLvlLbl val="0"/>
      </c:catAx>
      <c:valAx>
        <c:axId val="2101262143"/>
        <c:scaling>
          <c:orientation val="minMax"/>
        </c:scaling>
        <c:delete val="1"/>
        <c:axPos val="b"/>
        <c:numFmt formatCode="_-* #,##0.0_-;\-* #,##0.0_-;_-* &quot;-&quot;??_-;_-@_-" sourceLinked="1"/>
        <c:majorTickMark val="none"/>
        <c:minorTickMark val="none"/>
        <c:tickLblPos val="nextTo"/>
        <c:crossAx val="2101289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Hoja1!$A$2</c:f>
              <c:strCache>
                <c:ptCount val="1"/>
                <c:pt idx="0">
                  <c:v>RATING</c:v>
                </c:pt>
              </c:strCache>
            </c:strRef>
          </c:tx>
          <c:spPr>
            <a:ln w="22225" cap="rnd" cmpd="sng" algn="ctr">
              <a:solidFill>
                <a:srgbClr val="FFFF00"/>
              </a:solidFill>
              <a:round/>
            </a:ln>
            <a:effectLst/>
          </c:spPr>
          <c:marker>
            <c:symbol val="none"/>
          </c:marker>
          <c:cat>
            <c:strRef>
              <c:f>Hoja1!$B$1:$Q$1</c:f>
              <c:strCache>
                <c:ptCount val="16"/>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strCache>
            </c:strRef>
          </c:cat>
          <c:val>
            <c:numRef>
              <c:f>Hoja1!$B$2:$Q$2</c:f>
              <c:numCache>
                <c:formatCode>General</c:formatCode>
                <c:ptCount val="16"/>
                <c:pt idx="0" formatCode="_-* #,##0.0_-;\-* #,##0.0_-;_-* &quot;-&quot;??_-;_-@_-">
                  <c:v>5.3199999999999958</c:v>
                </c:pt>
                <c:pt idx="1">
                  <c:v>6.2399999999999975</c:v>
                </c:pt>
                <c:pt idx="2">
                  <c:v>6.0299999999999976</c:v>
                </c:pt>
                <c:pt idx="3">
                  <c:v>5.1799999999999971</c:v>
                </c:pt>
                <c:pt idx="4">
                  <c:v>5.4199999999999955</c:v>
                </c:pt>
                <c:pt idx="5">
                  <c:v>5.2499999999999973</c:v>
                </c:pt>
                <c:pt idx="6">
                  <c:v>6.6399999999999935</c:v>
                </c:pt>
                <c:pt idx="7">
                  <c:v>7.2399999999999975</c:v>
                </c:pt>
                <c:pt idx="8">
                  <c:v>5.6599999999999939</c:v>
                </c:pt>
                <c:pt idx="9">
                  <c:v>6.3199999999999958</c:v>
                </c:pt>
                <c:pt idx="10">
                  <c:v>4.6799999999999971</c:v>
                </c:pt>
                <c:pt idx="11">
                  <c:v>6.4999999999999964</c:v>
                </c:pt>
                <c:pt idx="12">
                  <c:v>10.679999999999996</c:v>
                </c:pt>
                <c:pt idx="13">
                  <c:v>9.8499999999999961</c:v>
                </c:pt>
                <c:pt idx="14">
                  <c:v>9.2999999999999936</c:v>
                </c:pt>
                <c:pt idx="15">
                  <c:v>10.129999999999997</c:v>
                </c:pt>
              </c:numCache>
            </c:numRef>
          </c:val>
          <c:smooth val="0"/>
          <c:extLst>
            <c:ext xmlns:c16="http://schemas.microsoft.com/office/drawing/2014/chart" uri="{C3380CC4-5D6E-409C-BE32-E72D297353CC}">
              <c16:uniqueId val="{00000000-A86E-3241-8C70-042923CEE427}"/>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586099103"/>
        <c:axId val="586100735"/>
      </c:lineChart>
      <c:catAx>
        <c:axId val="586099103"/>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bg1"/>
                </a:solidFill>
                <a:latin typeface="Helvetica Light" panose="020B0403020202020204" pitchFamily="34" charset="0"/>
                <a:ea typeface="+mn-ea"/>
                <a:cs typeface="+mn-cs"/>
              </a:defRPr>
            </a:pPr>
            <a:endParaRPr lang="es-HN"/>
          </a:p>
        </c:txPr>
        <c:crossAx val="586100735"/>
        <c:crosses val="autoZero"/>
        <c:auto val="1"/>
        <c:lblAlgn val="ctr"/>
        <c:lblOffset val="100"/>
        <c:noMultiLvlLbl val="0"/>
      </c:catAx>
      <c:valAx>
        <c:axId val="586100735"/>
        <c:scaling>
          <c:orientation val="minMax"/>
        </c:scaling>
        <c:delete val="1"/>
        <c:axPos val="l"/>
        <c:numFmt formatCode="_-* #,##0.0_-;\-* #,##0.0_-;_-* &quot;-&quot;??_-;_-@_-" sourceLinked="1"/>
        <c:majorTickMark val="none"/>
        <c:minorTickMark val="none"/>
        <c:tickLblPos val="nextTo"/>
        <c:crossAx val="586099103"/>
        <c:crosses val="autoZero"/>
        <c:crossBetween val="between"/>
      </c:valAx>
      <c:spPr>
        <a:solidFill>
          <a:schemeClr val="tx1">
            <a:lumMod val="50000"/>
            <a:lumOff val="50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lumMod val="50000"/>
      </a:schemeClr>
    </a:solidFill>
    <a:ln>
      <a:noFill/>
    </a:ln>
    <a:effectLst/>
  </c:spPr>
  <c:txPr>
    <a:bodyPr/>
    <a:lstStyle/>
    <a:p>
      <a:pPr>
        <a:defRPr/>
      </a:pPr>
      <a:endParaRPr lang="es-H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Consumo</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Hoja1!$A$2:$A$16</c:f>
              <c:strCache>
                <c:ptCount val="15"/>
                <c:pt idx="0">
                  <c:v>XY</c:v>
                </c:pt>
                <c:pt idx="1">
                  <c:v>HRN</c:v>
                </c:pt>
                <c:pt idx="2">
                  <c:v>W107</c:v>
                </c:pt>
                <c:pt idx="3">
                  <c:v>Power</c:v>
                </c:pt>
                <c:pt idx="4">
                  <c:v>HCH</c:v>
                </c:pt>
                <c:pt idx="5">
                  <c:v>Globo</c:v>
                </c:pt>
                <c:pt idx="6">
                  <c:v>Musiquera</c:v>
                </c:pt>
                <c:pt idx="7">
                  <c:v>Top Music</c:v>
                </c:pt>
                <c:pt idx="8">
                  <c:v>Suave</c:v>
                </c:pt>
                <c:pt idx="9">
                  <c:v>Love</c:v>
                </c:pt>
                <c:pt idx="10">
                  <c:v>Exa</c:v>
                </c:pt>
                <c:pt idx="11">
                  <c:v>Satélite</c:v>
                </c:pt>
                <c:pt idx="12">
                  <c:v>FM94.1</c:v>
                </c:pt>
                <c:pt idx="13">
                  <c:v>Stereo Luz</c:v>
                </c:pt>
                <c:pt idx="14">
                  <c:v>Romántica</c:v>
                </c:pt>
              </c:strCache>
            </c:strRef>
          </c:cat>
          <c:val>
            <c:numRef>
              <c:f>Hoja1!$B$2:$B$16</c:f>
              <c:numCache>
                <c:formatCode>_(* #,##0.00_);_(* \(#,##0.00\);_(* "-"??_);_(@_)</c:formatCode>
                <c:ptCount val="15"/>
                <c:pt idx="0">
                  <c:v>11.104783599088799</c:v>
                </c:pt>
                <c:pt idx="1">
                  <c:v>10.8485193621867</c:v>
                </c:pt>
                <c:pt idx="2">
                  <c:v>7.2892938496583097</c:v>
                </c:pt>
                <c:pt idx="3">
                  <c:v>6.0364464692482898</c:v>
                </c:pt>
                <c:pt idx="4">
                  <c:v>5.9794988610478299</c:v>
                </c:pt>
                <c:pt idx="5">
                  <c:v>5.4384965831435004</c:v>
                </c:pt>
                <c:pt idx="6">
                  <c:v>3.7300683371298402</c:v>
                </c:pt>
                <c:pt idx="7">
                  <c:v>3.44533029612756</c:v>
                </c:pt>
                <c:pt idx="8">
                  <c:v>3.3029612756264202</c:v>
                </c:pt>
                <c:pt idx="9">
                  <c:v>2.7050113895216401</c:v>
                </c:pt>
                <c:pt idx="10">
                  <c:v>2.4202733485193599</c:v>
                </c:pt>
                <c:pt idx="11">
                  <c:v>2.1924829157175401</c:v>
                </c:pt>
                <c:pt idx="12">
                  <c:v>2.1355353075170802</c:v>
                </c:pt>
                <c:pt idx="13">
                  <c:v>2.0785876993166199</c:v>
                </c:pt>
                <c:pt idx="14">
                  <c:v>2.0501138952164002</c:v>
                </c:pt>
              </c:numCache>
            </c:numRef>
          </c:val>
          <c:extLst>
            <c:ext xmlns:c16="http://schemas.microsoft.com/office/drawing/2014/chart" uri="{C3380CC4-5D6E-409C-BE32-E72D297353CC}">
              <c16:uniqueId val="{00000000-8A62-C34E-A2A0-10533DC56A83}"/>
            </c:ext>
          </c:extLst>
        </c:ser>
        <c:dLbls>
          <c:showLegendKey val="0"/>
          <c:showVal val="0"/>
          <c:showCatName val="0"/>
          <c:showSerName val="0"/>
          <c:showPercent val="0"/>
          <c:showBubbleSize val="0"/>
        </c:dLbls>
        <c:gapWidth val="28"/>
        <c:overlap val="-27"/>
        <c:axId val="1915506159"/>
        <c:axId val="1915359615"/>
      </c:barChart>
      <c:lineChart>
        <c:grouping val="standard"/>
        <c:varyColors val="0"/>
        <c:ser>
          <c:idx val="1"/>
          <c:order val="1"/>
          <c:tx>
            <c:strRef>
              <c:f>Hoja1!$C$1</c:f>
              <c:strCache>
                <c:ptCount val="1"/>
                <c:pt idx="0">
                  <c:v>Afinidad</c:v>
                </c:pt>
              </c:strCache>
            </c:strRef>
          </c:tx>
          <c:spPr>
            <a:ln w="28575" cap="rnd">
              <a:solidFill>
                <a:schemeClr val="tx1"/>
              </a:solidFill>
              <a:round/>
            </a:ln>
            <a:effectLst/>
          </c:spPr>
          <c:marker>
            <c:symbol val="none"/>
          </c:marker>
          <c:cat>
            <c:strRef>
              <c:f>Hoja1!$A$2:$A$16</c:f>
              <c:strCache>
                <c:ptCount val="15"/>
                <c:pt idx="0">
                  <c:v>XY</c:v>
                </c:pt>
                <c:pt idx="1">
                  <c:v>HRN</c:v>
                </c:pt>
                <c:pt idx="2">
                  <c:v>W107</c:v>
                </c:pt>
                <c:pt idx="3">
                  <c:v>Power</c:v>
                </c:pt>
                <c:pt idx="4">
                  <c:v>HCH</c:v>
                </c:pt>
                <c:pt idx="5">
                  <c:v>Globo</c:v>
                </c:pt>
                <c:pt idx="6">
                  <c:v>Musiquera</c:v>
                </c:pt>
                <c:pt idx="7">
                  <c:v>Top Music</c:v>
                </c:pt>
                <c:pt idx="8">
                  <c:v>Suave</c:v>
                </c:pt>
                <c:pt idx="9">
                  <c:v>Love</c:v>
                </c:pt>
                <c:pt idx="10">
                  <c:v>Exa</c:v>
                </c:pt>
                <c:pt idx="11">
                  <c:v>Satélite</c:v>
                </c:pt>
                <c:pt idx="12">
                  <c:v>FM94.1</c:v>
                </c:pt>
                <c:pt idx="13">
                  <c:v>Stereo Luz</c:v>
                </c:pt>
                <c:pt idx="14">
                  <c:v>Romántica</c:v>
                </c:pt>
              </c:strCache>
            </c:strRef>
          </c:cat>
          <c:val>
            <c:numRef>
              <c:f>Hoja1!$C$2:$C$16</c:f>
              <c:numCache>
                <c:formatCode>_-* #,##0.0_-;\-* #,##0.0_-;_-* "-"??_-;_-@_-</c:formatCode>
                <c:ptCount val="15"/>
                <c:pt idx="0">
                  <c:v>97.040480467221201</c:v>
                </c:pt>
                <c:pt idx="1">
                  <c:v>103.295261958997</c:v>
                </c:pt>
                <c:pt idx="2">
                  <c:v>94.713073579293905</c:v>
                </c:pt>
                <c:pt idx="3">
                  <c:v>111.21638680648999</c:v>
                </c:pt>
                <c:pt idx="4">
                  <c:v>87.215680691410896</c:v>
                </c:pt>
                <c:pt idx="5">
                  <c:v>112.37671238294099</c:v>
                </c:pt>
                <c:pt idx="6">
                  <c:v>98.219631302033903</c:v>
                </c:pt>
                <c:pt idx="7">
                  <c:v>96.258969916690702</c:v>
                </c:pt>
                <c:pt idx="8">
                  <c:v>114.946915504402</c:v>
                </c:pt>
                <c:pt idx="9">
                  <c:v>122.88185327513899</c:v>
                </c:pt>
                <c:pt idx="10">
                  <c:v>108.29358418826099</c:v>
                </c:pt>
                <c:pt idx="11">
                  <c:v>83.104877907229806</c:v>
                </c:pt>
                <c:pt idx="12">
                  <c:v>113.469380491376</c:v>
                </c:pt>
                <c:pt idx="13">
                  <c:v>71.9167174339143</c:v>
                </c:pt>
                <c:pt idx="14">
                  <c:v>110.911161731207</c:v>
                </c:pt>
              </c:numCache>
            </c:numRef>
          </c:val>
          <c:smooth val="0"/>
          <c:extLst>
            <c:ext xmlns:c16="http://schemas.microsoft.com/office/drawing/2014/chart" uri="{C3380CC4-5D6E-409C-BE32-E72D297353CC}">
              <c16:uniqueId val="{00000001-8A62-C34E-A2A0-10533DC56A83}"/>
            </c:ext>
          </c:extLst>
        </c:ser>
        <c:dLbls>
          <c:showLegendKey val="0"/>
          <c:showVal val="0"/>
          <c:showCatName val="0"/>
          <c:showSerName val="0"/>
          <c:showPercent val="0"/>
          <c:showBubbleSize val="0"/>
        </c:dLbls>
        <c:dropLines>
          <c:spPr>
            <a:ln w="9525" cap="flat" cmpd="sng" algn="ctr">
              <a:solidFill>
                <a:schemeClr val="tx2">
                  <a:lumMod val="25000"/>
                  <a:lumOff val="75000"/>
                </a:schemeClr>
              </a:solidFill>
              <a:round/>
            </a:ln>
            <a:effectLst/>
          </c:spPr>
        </c:dropLines>
        <c:marker val="1"/>
        <c:smooth val="0"/>
        <c:axId val="1916409887"/>
        <c:axId val="1916239903"/>
      </c:lineChart>
      <c:catAx>
        <c:axId val="1915506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HN"/>
          </a:p>
        </c:txPr>
        <c:crossAx val="1915359615"/>
        <c:crosses val="autoZero"/>
        <c:auto val="1"/>
        <c:lblAlgn val="ctr"/>
        <c:lblOffset val="100"/>
        <c:noMultiLvlLbl val="0"/>
      </c:catAx>
      <c:valAx>
        <c:axId val="1915359615"/>
        <c:scaling>
          <c:orientation val="minMax"/>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915506159"/>
        <c:crosses val="autoZero"/>
        <c:crossBetween val="between"/>
      </c:valAx>
      <c:valAx>
        <c:axId val="1916239903"/>
        <c:scaling>
          <c:orientation val="minMax"/>
        </c:scaling>
        <c:delete val="0"/>
        <c:axPos val="r"/>
        <c:numFmt formatCode="_-* #,##0.0_-;\-* #,##0.0_-;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916409887"/>
        <c:crosses val="max"/>
        <c:crossBetween val="between"/>
      </c:valAx>
      <c:catAx>
        <c:axId val="1916409887"/>
        <c:scaling>
          <c:orientation val="minMax"/>
        </c:scaling>
        <c:delete val="1"/>
        <c:axPos val="b"/>
        <c:numFmt formatCode="General" sourceLinked="1"/>
        <c:majorTickMark val="out"/>
        <c:minorTickMark val="none"/>
        <c:tickLblPos val="nextTo"/>
        <c:crossAx val="1916239903"/>
        <c:crosses val="autoZero"/>
        <c:auto val="1"/>
        <c:lblAlgn val="ctr"/>
        <c:lblOffset val="100"/>
        <c:noMultiLvlLbl val="0"/>
      </c:catAx>
      <c:spPr>
        <a:solidFill>
          <a:schemeClr val="tx2">
            <a:lumMod val="10000"/>
            <a:lumOff val="90000"/>
          </a:schemeClr>
        </a:solidFill>
        <a:ln>
          <a:noFill/>
        </a:ln>
        <a:effectLst/>
      </c:spPr>
    </c:plotArea>
    <c:legend>
      <c:legendPos val="b"/>
      <c:layout>
        <c:manualLayout>
          <c:xMode val="edge"/>
          <c:yMode val="edge"/>
          <c:x val="0.35039450723987381"/>
          <c:y val="0.64875505031760006"/>
          <c:w val="0.29197467290584961"/>
          <c:h val="8.610327568106382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Consumo</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Hoja1!$A$2:$A$16</c:f>
              <c:strCache>
                <c:ptCount val="15"/>
                <c:pt idx="0">
                  <c:v>Exa</c:v>
                </c:pt>
                <c:pt idx="1">
                  <c:v>W105</c:v>
                </c:pt>
                <c:pt idx="2">
                  <c:v>Stereo Mass</c:v>
                </c:pt>
                <c:pt idx="3">
                  <c:v>Power</c:v>
                </c:pt>
                <c:pt idx="4">
                  <c:v>Fama</c:v>
                </c:pt>
                <c:pt idx="5">
                  <c:v>Musiquera</c:v>
                </c:pt>
                <c:pt idx="6">
                  <c:v>Super 100</c:v>
                </c:pt>
                <c:pt idx="7">
                  <c:v>HRN</c:v>
                </c:pt>
                <c:pt idx="8">
                  <c:v>Activa</c:v>
                </c:pt>
                <c:pt idx="9">
                  <c:v>XY</c:v>
                </c:pt>
                <c:pt idx="10">
                  <c:v>Stereo Centro</c:v>
                </c:pt>
                <c:pt idx="11">
                  <c:v>Vox</c:v>
                </c:pt>
                <c:pt idx="12">
                  <c:v>HCH</c:v>
                </c:pt>
                <c:pt idx="13">
                  <c:v>Suave</c:v>
                </c:pt>
                <c:pt idx="14">
                  <c:v>Stereo Sula</c:v>
                </c:pt>
              </c:strCache>
            </c:strRef>
          </c:cat>
          <c:val>
            <c:numRef>
              <c:f>Hoja1!$B$2:$B$16</c:f>
              <c:numCache>
                <c:formatCode>_(* #,##0.00_);_(* \(#,##0.00\);_(* "-"??_);_(@_)</c:formatCode>
                <c:ptCount val="15"/>
                <c:pt idx="0">
                  <c:v>19.518377693282599</c:v>
                </c:pt>
                <c:pt idx="1">
                  <c:v>12.5475285171102</c:v>
                </c:pt>
                <c:pt idx="2">
                  <c:v>12.2095479509928</c:v>
                </c:pt>
                <c:pt idx="3">
                  <c:v>11.9560625264047</c:v>
                </c:pt>
                <c:pt idx="4">
                  <c:v>8.6607520067596102</c:v>
                </c:pt>
                <c:pt idx="5">
                  <c:v>8.3227714406421605</c:v>
                </c:pt>
                <c:pt idx="6">
                  <c:v>6.6328686100549197</c:v>
                </c:pt>
                <c:pt idx="7">
                  <c:v>5.2386987748204401</c:v>
                </c:pt>
                <c:pt idx="8">
                  <c:v>5.1542036332910799</c:v>
                </c:pt>
                <c:pt idx="9">
                  <c:v>3.9290240811153301</c:v>
                </c:pt>
                <c:pt idx="10">
                  <c:v>3.5487959442332002</c:v>
                </c:pt>
                <c:pt idx="11">
                  <c:v>3.04182509505703</c:v>
                </c:pt>
                <c:pt idx="12">
                  <c:v>2.9150823827629901</c:v>
                </c:pt>
                <c:pt idx="13">
                  <c:v>2.6615969581749002</c:v>
                </c:pt>
                <c:pt idx="14">
                  <c:v>2.2813688212927699</c:v>
                </c:pt>
              </c:numCache>
            </c:numRef>
          </c:val>
          <c:extLst>
            <c:ext xmlns:c16="http://schemas.microsoft.com/office/drawing/2014/chart" uri="{C3380CC4-5D6E-409C-BE32-E72D297353CC}">
              <c16:uniqueId val="{00000000-E4F7-F64A-8F2C-C49CAECB0F37}"/>
            </c:ext>
          </c:extLst>
        </c:ser>
        <c:dLbls>
          <c:showLegendKey val="0"/>
          <c:showVal val="0"/>
          <c:showCatName val="0"/>
          <c:showSerName val="0"/>
          <c:showPercent val="0"/>
          <c:showBubbleSize val="0"/>
        </c:dLbls>
        <c:gapWidth val="28"/>
        <c:overlap val="-27"/>
        <c:axId val="1915506159"/>
        <c:axId val="1915359615"/>
      </c:barChart>
      <c:lineChart>
        <c:grouping val="standard"/>
        <c:varyColors val="0"/>
        <c:ser>
          <c:idx val="1"/>
          <c:order val="1"/>
          <c:tx>
            <c:strRef>
              <c:f>Hoja1!$C$1</c:f>
              <c:strCache>
                <c:ptCount val="1"/>
                <c:pt idx="0">
                  <c:v>Afinidad</c:v>
                </c:pt>
              </c:strCache>
            </c:strRef>
          </c:tx>
          <c:spPr>
            <a:ln w="28575" cap="rnd">
              <a:solidFill>
                <a:schemeClr val="tx1"/>
              </a:solidFill>
              <a:round/>
            </a:ln>
            <a:effectLst/>
          </c:spPr>
          <c:marker>
            <c:symbol val="none"/>
          </c:marker>
          <c:cat>
            <c:strRef>
              <c:f>Hoja1!$A$2:$A$16</c:f>
              <c:strCache>
                <c:ptCount val="15"/>
                <c:pt idx="0">
                  <c:v>Exa</c:v>
                </c:pt>
                <c:pt idx="1">
                  <c:v>W105</c:v>
                </c:pt>
                <c:pt idx="2">
                  <c:v>Stereo Mass</c:v>
                </c:pt>
                <c:pt idx="3">
                  <c:v>Power</c:v>
                </c:pt>
                <c:pt idx="4">
                  <c:v>Fama</c:v>
                </c:pt>
                <c:pt idx="5">
                  <c:v>Musiquera</c:v>
                </c:pt>
                <c:pt idx="6">
                  <c:v>Super 100</c:v>
                </c:pt>
                <c:pt idx="7">
                  <c:v>HRN</c:v>
                </c:pt>
                <c:pt idx="8">
                  <c:v>Activa</c:v>
                </c:pt>
                <c:pt idx="9">
                  <c:v>XY</c:v>
                </c:pt>
                <c:pt idx="10">
                  <c:v>Stereo Centro</c:v>
                </c:pt>
                <c:pt idx="11">
                  <c:v>Vox</c:v>
                </c:pt>
                <c:pt idx="12">
                  <c:v>HCH</c:v>
                </c:pt>
                <c:pt idx="13">
                  <c:v>Suave</c:v>
                </c:pt>
                <c:pt idx="14">
                  <c:v>Stereo Sula</c:v>
                </c:pt>
              </c:strCache>
            </c:strRef>
          </c:cat>
          <c:val>
            <c:numRef>
              <c:f>Hoja1!$C$2:$C$16</c:f>
              <c:numCache>
                <c:formatCode>_-* #,##0.0_-;\-* #,##0.0_-;_-* "-"??_-;_-@_-</c:formatCode>
                <c:ptCount val="15"/>
                <c:pt idx="0">
                  <c:v>105.55913585816199</c:v>
                </c:pt>
                <c:pt idx="1">
                  <c:v>101.789166720371</c:v>
                </c:pt>
                <c:pt idx="2">
                  <c:v>98.837968508142694</c:v>
                </c:pt>
                <c:pt idx="3">
                  <c:v>97.196949922725494</c:v>
                </c:pt>
                <c:pt idx="4">
                  <c:v>113.180953699257</c:v>
                </c:pt>
                <c:pt idx="5">
                  <c:v>96.569369230966103</c:v>
                </c:pt>
                <c:pt idx="6">
                  <c:v>104.087106179919</c:v>
                </c:pt>
                <c:pt idx="7">
                  <c:v>80.235910435149904</c:v>
                </c:pt>
                <c:pt idx="8">
                  <c:v>121.82373896217</c:v>
                </c:pt>
                <c:pt idx="9">
                  <c:v>102.34172249381299</c:v>
                </c:pt>
                <c:pt idx="10">
                  <c:v>86.549934206808501</c:v>
                </c:pt>
                <c:pt idx="11">
                  <c:v>126.599437923623</c:v>
                </c:pt>
                <c:pt idx="12">
                  <c:v>84.559473057571907</c:v>
                </c:pt>
                <c:pt idx="13">
                  <c:v>129.003224719641</c:v>
                </c:pt>
                <c:pt idx="14">
                  <c:v>130.37852562283601</c:v>
                </c:pt>
              </c:numCache>
            </c:numRef>
          </c:val>
          <c:smooth val="0"/>
          <c:extLst>
            <c:ext xmlns:c16="http://schemas.microsoft.com/office/drawing/2014/chart" uri="{C3380CC4-5D6E-409C-BE32-E72D297353CC}">
              <c16:uniqueId val="{00000001-E4F7-F64A-8F2C-C49CAECB0F37}"/>
            </c:ext>
          </c:extLst>
        </c:ser>
        <c:dLbls>
          <c:showLegendKey val="0"/>
          <c:showVal val="0"/>
          <c:showCatName val="0"/>
          <c:showSerName val="0"/>
          <c:showPercent val="0"/>
          <c:showBubbleSize val="0"/>
        </c:dLbls>
        <c:dropLines>
          <c:spPr>
            <a:ln w="9525" cap="flat" cmpd="sng" algn="ctr">
              <a:solidFill>
                <a:schemeClr val="tx2">
                  <a:lumMod val="25000"/>
                  <a:lumOff val="75000"/>
                </a:schemeClr>
              </a:solidFill>
              <a:round/>
            </a:ln>
            <a:effectLst/>
          </c:spPr>
        </c:dropLines>
        <c:marker val="1"/>
        <c:smooth val="0"/>
        <c:axId val="1916409887"/>
        <c:axId val="1916239903"/>
      </c:lineChart>
      <c:catAx>
        <c:axId val="1915506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HN"/>
          </a:p>
        </c:txPr>
        <c:crossAx val="1915359615"/>
        <c:crosses val="autoZero"/>
        <c:auto val="1"/>
        <c:lblAlgn val="ctr"/>
        <c:lblOffset val="100"/>
        <c:noMultiLvlLbl val="0"/>
      </c:catAx>
      <c:valAx>
        <c:axId val="1915359615"/>
        <c:scaling>
          <c:orientation val="minMax"/>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915506159"/>
        <c:crosses val="autoZero"/>
        <c:crossBetween val="between"/>
      </c:valAx>
      <c:valAx>
        <c:axId val="1916239903"/>
        <c:scaling>
          <c:orientation val="minMax"/>
        </c:scaling>
        <c:delete val="0"/>
        <c:axPos val="r"/>
        <c:numFmt formatCode="_-* #,##0.0_-;\-* #,##0.0_-;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916409887"/>
        <c:crosses val="max"/>
        <c:crossBetween val="between"/>
      </c:valAx>
      <c:catAx>
        <c:axId val="1916409887"/>
        <c:scaling>
          <c:orientation val="minMax"/>
        </c:scaling>
        <c:delete val="1"/>
        <c:axPos val="b"/>
        <c:numFmt formatCode="General" sourceLinked="1"/>
        <c:majorTickMark val="out"/>
        <c:minorTickMark val="none"/>
        <c:tickLblPos val="nextTo"/>
        <c:crossAx val="1916239903"/>
        <c:crosses val="autoZero"/>
        <c:auto val="1"/>
        <c:lblAlgn val="ctr"/>
        <c:lblOffset val="100"/>
        <c:noMultiLvlLbl val="0"/>
      </c:catAx>
      <c:spPr>
        <a:solidFill>
          <a:schemeClr val="tx2">
            <a:lumMod val="10000"/>
            <a:lumOff val="90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EH</c:v>
                </c:pt>
                <c:pt idx="1">
                  <c:v>LT</c:v>
                </c:pt>
                <c:pt idx="2">
                  <c:v>LP</c:v>
                </c:pt>
                <c:pt idx="3">
                  <c:v>EP</c:v>
                </c:pt>
              </c:strCache>
            </c:strRef>
          </c:cat>
          <c:val>
            <c:numRef>
              <c:f>Hoja1!$B$2:$B$5</c:f>
              <c:numCache>
                <c:formatCode>_-* #,##0.0_-;\-* #,##0.0_-;_-* "-"??_-;_-@_-</c:formatCode>
                <c:ptCount val="4"/>
                <c:pt idx="0">
                  <c:v>9.9</c:v>
                </c:pt>
                <c:pt idx="1">
                  <c:v>5.33</c:v>
                </c:pt>
                <c:pt idx="2">
                  <c:v>4.08</c:v>
                </c:pt>
                <c:pt idx="3">
                  <c:v>2.4900000000000002</c:v>
                </c:pt>
              </c:numCache>
            </c:numRef>
          </c:val>
          <c:extLst>
            <c:ext xmlns:c16="http://schemas.microsoft.com/office/drawing/2014/chart" uri="{C3380CC4-5D6E-409C-BE32-E72D297353CC}">
              <c16:uniqueId val="{00000000-113E-0040-B5D8-306CA9207280}"/>
            </c:ext>
          </c:extLst>
        </c:ser>
        <c:dLbls>
          <c:showLegendKey val="0"/>
          <c:showVal val="0"/>
          <c:showCatName val="0"/>
          <c:showSerName val="0"/>
          <c:showPercent val="0"/>
          <c:showBubbleSize val="0"/>
        </c:dLbls>
        <c:gapWidth val="17"/>
        <c:overlap val="-27"/>
        <c:axId val="1578589568"/>
        <c:axId val="1552818704"/>
      </c:barChart>
      <c:catAx>
        <c:axId val="157858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552818704"/>
        <c:crosses val="autoZero"/>
        <c:auto val="1"/>
        <c:lblAlgn val="ctr"/>
        <c:lblOffset val="100"/>
        <c:noMultiLvlLbl val="0"/>
      </c:catAx>
      <c:valAx>
        <c:axId val="1552818704"/>
        <c:scaling>
          <c:orientation val="minMax"/>
        </c:scaling>
        <c:delete val="1"/>
        <c:axPos val="l"/>
        <c:numFmt formatCode="_-* #,##0.0_-;\-* #,##0.0_-;_-* &quot;-&quot;??_-;_-@_-" sourceLinked="1"/>
        <c:majorTickMark val="none"/>
        <c:minorTickMark val="none"/>
        <c:tickLblPos val="nextTo"/>
        <c:crossAx val="1578589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Hoja1!$A$2:$A$21</cx:f>
        <cx:lvl ptCount="20">
          <cx:pt idx="0">Tigo Sport</cx:pt>
          <cx:pt idx="1">Univisión</cx:pt>
          <cx:pt idx="2">CNN Español</cx:pt>
          <cx:pt idx="3">Telemundo</cx:pt>
          <cx:pt idx="4">Discovery CH</cx:pt>
          <cx:pt idx="5">History CH</cx:pt>
          <cx:pt idx="6">TNT</cx:pt>
          <cx:pt idx="7">Sony</cx:pt>
          <cx:pt idx="8">Warner</cx:pt>
          <cx:pt idx="9">Telehit</cx:pt>
          <cx:pt idx="10">HBO</cx:pt>
          <cx:pt idx="11">Telesur</cx:pt>
          <cx:pt idx="12">NATGIO</cx:pt>
          <cx:pt idx="13">ESPN</cx:pt>
          <cx:pt idx="14">HTV</cx:pt>
          <cx:pt idx="15">Animal Plannet</cx:pt>
          <cx:pt idx="16">AXN</cx:pt>
          <cx:pt idx="17">A&amp;E</cx:pt>
          <cx:pt idx="18">TUDN</cx:pt>
          <cx:pt idx="19">AMC</cx:pt>
        </cx:lvl>
      </cx:strDim>
      <cx:numDim type="val">
        <cx:f>Hoja1!$B$2:$B$21</cx:f>
        <cx:lvl ptCount="20" formatCode="General">
          <cx:pt idx="0">7.7099999999999991</cx:pt>
          <cx:pt idx="1">6.7800000000000002</cx:pt>
          <cx:pt idx="2">6.0099999999999998</cx:pt>
          <cx:pt idx="3">5.5899999999999999</cx:pt>
          <cx:pt idx="4">5.1000000000000005</cx:pt>
          <cx:pt idx="5">3.3199999999999994</cx:pt>
          <cx:pt idx="6">3.3000000000000003</cx:pt>
          <cx:pt idx="7">2.9699999999999993</cx:pt>
          <cx:pt idx="8">2.79</cx:pt>
          <cx:pt idx="9">2.3900000000000001</cx:pt>
          <cx:pt idx="10">2.3199999999999998</cx:pt>
          <cx:pt idx="11">2.2800000000000002</cx:pt>
          <cx:pt idx="12">1.9900000000000002</cx:pt>
          <cx:pt idx="13">1.9499999999999997</cx:pt>
          <cx:pt idx="14">1.9099999999999999</cx:pt>
          <cx:pt idx="15">1.8699999999999999</cx:pt>
          <cx:pt idx="16">1.7599999999999998</cx:pt>
          <cx:pt idx="17">1.7099999999999997</cx:pt>
          <cx:pt idx="18">1.6700000000000004</cx:pt>
          <cx:pt idx="19">1.5800000000000003</cx:pt>
        </cx:lvl>
      </cx:numDim>
    </cx:data>
  </cx:chartData>
  <cx:chart>
    <cx:plotArea>
      <cx:plotAreaRegion>
        <cx:series layoutId="funnel" uniqueId="{6FCD5009-AFD2-BA4E-B45C-A9985C81275E}">
          <cx:tx>
            <cx:txData>
              <cx:f>Hoja1!$B$1</cx:f>
              <cx:v>Serie1</cx:v>
            </cx:txData>
          </cx:tx>
          <cx:dataPt idx="0"/>
          <cx:dataPt idx="7"/>
          <cx:dataPt idx="11"/>
          <cx:dataPt idx="19"/>
          <cx:dataLabels pos="ctr">
            <cx:numFmt formatCode="#,##0.0" sourceLinked="0"/>
            <cx:txPr>
              <a:bodyPr spcFirstLastPara="1" vertOverflow="ellipsis" horzOverflow="overflow" wrap="square" lIns="0" tIns="0" rIns="0" bIns="0" anchor="ctr" anchorCtr="1"/>
              <a:lstStyle/>
              <a:p>
                <a:pPr algn="ctr" rtl="0">
                  <a:defRPr sz="1000">
                    <a:solidFill>
                      <a:schemeClr val="bg1"/>
                    </a:solidFill>
                  </a:defRPr>
                </a:pPr>
                <a:endParaRPr lang="es-ES" sz="1000" b="0" i="0" u="none" strike="noStrike" baseline="0">
                  <a:solidFill>
                    <a:schemeClr val="bg1"/>
                  </a:solidFill>
                  <a:latin typeface="Calibri" panose="020F0502020204030204"/>
                </a:endParaRPr>
              </a:p>
            </cx:txPr>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000" b="0" i="0">
                <a:latin typeface="Century Gothic" panose="020B0502020202020204" pitchFamily="34" charset="0"/>
                <a:ea typeface="Century Gothic" panose="020B0502020202020204" pitchFamily="34" charset="0"/>
                <a:cs typeface="Century Gothic" panose="020B0502020202020204" pitchFamily="34" charset="0"/>
              </a:defRPr>
            </a:pPr>
            <a:endParaRPr lang="es-ES" sz="1000" b="0" i="0" u="none" strike="noStrike" baseline="0">
              <a:solidFill>
                <a:prstClr val="black">
                  <a:lumMod val="65000"/>
                  <a:lumOff val="35000"/>
                </a:prstClr>
              </a:solidFill>
              <a:latin typeface="Century Gothic" panose="020B0502020202020204" pitchFamily="34" charset="0"/>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0.09782</cdr:x>
      <cdr:y>0.22745</cdr:y>
    </cdr:from>
    <cdr:to>
      <cdr:x>0.92552</cdr:x>
      <cdr:y>0.22745</cdr:y>
    </cdr:to>
    <cdr:cxnSp macro="">
      <cdr:nvCxnSpPr>
        <cdr:cNvPr id="3" name="Conector recto 2">
          <a:extLst xmlns:a="http://schemas.openxmlformats.org/drawingml/2006/main">
            <a:ext uri="{FF2B5EF4-FFF2-40B4-BE49-F238E27FC236}">
              <a16:creationId xmlns:a16="http://schemas.microsoft.com/office/drawing/2014/main" id="{8F29CC1C-D5AF-2449-8C7A-E1CCF6CB116A}"/>
            </a:ext>
          </a:extLst>
        </cdr:cNvPr>
        <cdr:cNvCxnSpPr/>
      </cdr:nvCxnSpPr>
      <cdr:spPr>
        <a:xfrm xmlns:a="http://schemas.openxmlformats.org/drawingml/2006/main" flipH="1">
          <a:off x="686704" y="686362"/>
          <a:ext cx="5810596" cy="0"/>
        </a:xfrm>
        <a:prstGeom xmlns:a="http://schemas.openxmlformats.org/drawingml/2006/main" prst="line">
          <a:avLst/>
        </a:prstGeom>
        <a:ln xmlns:a="http://schemas.openxmlformats.org/drawingml/2006/main">
          <a:solidFill>
            <a:srgbClr val="FFFF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0.09782</cdr:x>
      <cdr:y>0.22745</cdr:y>
    </cdr:from>
    <cdr:to>
      <cdr:x>0.92552</cdr:x>
      <cdr:y>0.22745</cdr:y>
    </cdr:to>
    <cdr:cxnSp macro="">
      <cdr:nvCxnSpPr>
        <cdr:cNvPr id="3" name="Conector recto 2">
          <a:extLst xmlns:a="http://schemas.openxmlformats.org/drawingml/2006/main">
            <a:ext uri="{FF2B5EF4-FFF2-40B4-BE49-F238E27FC236}">
              <a16:creationId xmlns:a16="http://schemas.microsoft.com/office/drawing/2014/main" id="{8F29CC1C-D5AF-2449-8C7A-E1CCF6CB116A}"/>
            </a:ext>
          </a:extLst>
        </cdr:cNvPr>
        <cdr:cNvCxnSpPr/>
      </cdr:nvCxnSpPr>
      <cdr:spPr>
        <a:xfrm xmlns:a="http://schemas.openxmlformats.org/drawingml/2006/main" flipH="1">
          <a:off x="686704" y="686362"/>
          <a:ext cx="5810596" cy="0"/>
        </a:xfrm>
        <a:prstGeom xmlns:a="http://schemas.openxmlformats.org/drawingml/2006/main" prst="line">
          <a:avLst/>
        </a:prstGeom>
        <a:ln xmlns:a="http://schemas.openxmlformats.org/drawingml/2006/main">
          <a:solidFill>
            <a:srgbClr val="FFFF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HN"/>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70A669-B423-AA48-9B06-39226A56BF76}" type="datetimeFigureOut">
              <a:rPr lang="es-HN" smtClean="0"/>
              <a:t>15/7/24</a:t>
            </a:fld>
            <a:endParaRPr lang="es-HN"/>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HN"/>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HN"/>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950AF2-2784-E849-8C88-8E7071805467}" type="slidenum">
              <a:rPr lang="es-HN" smtClean="0"/>
              <a:t>‹Nº›</a:t>
            </a:fld>
            <a:endParaRPr lang="es-HN"/>
          </a:p>
        </p:txBody>
      </p:sp>
    </p:spTree>
    <p:extLst>
      <p:ext uri="{BB962C8B-B14F-4D97-AF65-F5344CB8AC3E}">
        <p14:creationId xmlns:p14="http://schemas.microsoft.com/office/powerpoint/2010/main" val="2269987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1</a:t>
            </a:fld>
            <a:endParaRPr lang="es-HN"/>
          </a:p>
        </p:txBody>
      </p:sp>
    </p:spTree>
    <p:extLst>
      <p:ext uri="{BB962C8B-B14F-4D97-AF65-F5344CB8AC3E}">
        <p14:creationId xmlns:p14="http://schemas.microsoft.com/office/powerpoint/2010/main" val="3774492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2</a:t>
            </a:fld>
            <a:endParaRPr lang="es-HN"/>
          </a:p>
        </p:txBody>
      </p:sp>
    </p:spTree>
    <p:extLst>
      <p:ext uri="{BB962C8B-B14F-4D97-AF65-F5344CB8AC3E}">
        <p14:creationId xmlns:p14="http://schemas.microsoft.com/office/powerpoint/2010/main" val="365484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3</a:t>
            </a:fld>
            <a:endParaRPr lang="es-HN"/>
          </a:p>
        </p:txBody>
      </p:sp>
    </p:spTree>
    <p:extLst>
      <p:ext uri="{BB962C8B-B14F-4D97-AF65-F5344CB8AC3E}">
        <p14:creationId xmlns:p14="http://schemas.microsoft.com/office/powerpoint/2010/main" val="611730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4</a:t>
            </a:fld>
            <a:endParaRPr lang="es-HN"/>
          </a:p>
        </p:txBody>
      </p:sp>
    </p:spTree>
    <p:extLst>
      <p:ext uri="{BB962C8B-B14F-4D97-AF65-F5344CB8AC3E}">
        <p14:creationId xmlns:p14="http://schemas.microsoft.com/office/powerpoint/2010/main" val="2578163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5</a:t>
            </a:fld>
            <a:endParaRPr lang="es-HN"/>
          </a:p>
        </p:txBody>
      </p:sp>
    </p:spTree>
    <p:extLst>
      <p:ext uri="{BB962C8B-B14F-4D97-AF65-F5344CB8AC3E}">
        <p14:creationId xmlns:p14="http://schemas.microsoft.com/office/powerpoint/2010/main" val="3100433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6</a:t>
            </a:fld>
            <a:endParaRPr lang="es-HN"/>
          </a:p>
        </p:txBody>
      </p:sp>
    </p:spTree>
    <p:extLst>
      <p:ext uri="{BB962C8B-B14F-4D97-AF65-F5344CB8AC3E}">
        <p14:creationId xmlns:p14="http://schemas.microsoft.com/office/powerpoint/2010/main" val="3270231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7</a:t>
            </a:fld>
            <a:endParaRPr lang="es-HN"/>
          </a:p>
        </p:txBody>
      </p:sp>
    </p:spTree>
    <p:extLst>
      <p:ext uri="{BB962C8B-B14F-4D97-AF65-F5344CB8AC3E}">
        <p14:creationId xmlns:p14="http://schemas.microsoft.com/office/powerpoint/2010/main" val="4276890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9</a:t>
            </a:fld>
            <a:endParaRPr lang="es-HN"/>
          </a:p>
        </p:txBody>
      </p:sp>
    </p:spTree>
    <p:extLst>
      <p:ext uri="{BB962C8B-B14F-4D97-AF65-F5344CB8AC3E}">
        <p14:creationId xmlns:p14="http://schemas.microsoft.com/office/powerpoint/2010/main" val="2642208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10</a:t>
            </a:fld>
            <a:endParaRPr lang="es-HN"/>
          </a:p>
        </p:txBody>
      </p:sp>
    </p:spTree>
    <p:extLst>
      <p:ext uri="{BB962C8B-B14F-4D97-AF65-F5344CB8AC3E}">
        <p14:creationId xmlns:p14="http://schemas.microsoft.com/office/powerpoint/2010/main" val="1615030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90F4645-E8EC-0D4F-8D82-7915EC98FCCA}" type="datetimeFigureOut">
              <a:rPr lang="es-HN" smtClean="0"/>
              <a:t>15/7/24</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810D18EE-62AB-B246-BAC2-9602861EAE82}" type="slidenum">
              <a:rPr lang="es-HN" smtClean="0"/>
              <a:t>‹Nº›</a:t>
            </a:fld>
            <a:endParaRPr lang="es-HN"/>
          </a:p>
        </p:txBody>
      </p:sp>
    </p:spTree>
    <p:extLst>
      <p:ext uri="{BB962C8B-B14F-4D97-AF65-F5344CB8AC3E}">
        <p14:creationId xmlns:p14="http://schemas.microsoft.com/office/powerpoint/2010/main" val="1125815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90F4645-E8EC-0D4F-8D82-7915EC98FCCA}" type="datetimeFigureOut">
              <a:rPr lang="es-HN" smtClean="0"/>
              <a:t>15/7/24</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810D18EE-62AB-B246-BAC2-9602861EAE82}" type="slidenum">
              <a:rPr lang="es-HN" smtClean="0"/>
              <a:t>‹Nº›</a:t>
            </a:fld>
            <a:endParaRPr lang="es-HN"/>
          </a:p>
        </p:txBody>
      </p:sp>
    </p:spTree>
    <p:extLst>
      <p:ext uri="{BB962C8B-B14F-4D97-AF65-F5344CB8AC3E}">
        <p14:creationId xmlns:p14="http://schemas.microsoft.com/office/powerpoint/2010/main" val="483574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90F4645-E8EC-0D4F-8D82-7915EC98FCCA}" type="datetimeFigureOut">
              <a:rPr lang="es-HN" smtClean="0"/>
              <a:t>15/7/24</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810D18EE-62AB-B246-BAC2-9602861EAE82}" type="slidenum">
              <a:rPr lang="es-HN" smtClean="0"/>
              <a:t>‹Nº›</a:t>
            </a:fld>
            <a:endParaRPr lang="es-HN"/>
          </a:p>
        </p:txBody>
      </p:sp>
    </p:spTree>
    <p:extLst>
      <p:ext uri="{BB962C8B-B14F-4D97-AF65-F5344CB8AC3E}">
        <p14:creationId xmlns:p14="http://schemas.microsoft.com/office/powerpoint/2010/main" val="525486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90F4645-E8EC-0D4F-8D82-7915EC98FCCA}" type="datetimeFigureOut">
              <a:rPr lang="es-HN" smtClean="0"/>
              <a:t>15/7/24</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810D18EE-62AB-B246-BAC2-9602861EAE82}" type="slidenum">
              <a:rPr lang="es-HN" smtClean="0"/>
              <a:t>‹Nº›</a:t>
            </a:fld>
            <a:endParaRPr lang="es-HN"/>
          </a:p>
        </p:txBody>
      </p:sp>
    </p:spTree>
    <p:extLst>
      <p:ext uri="{BB962C8B-B14F-4D97-AF65-F5344CB8AC3E}">
        <p14:creationId xmlns:p14="http://schemas.microsoft.com/office/powerpoint/2010/main" val="272498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90F4645-E8EC-0D4F-8D82-7915EC98FCCA}" type="datetimeFigureOut">
              <a:rPr lang="es-HN" smtClean="0"/>
              <a:t>15/7/24</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810D18EE-62AB-B246-BAC2-9602861EAE82}" type="slidenum">
              <a:rPr lang="es-HN" smtClean="0"/>
              <a:t>‹Nº›</a:t>
            </a:fld>
            <a:endParaRPr lang="es-HN"/>
          </a:p>
        </p:txBody>
      </p:sp>
    </p:spTree>
    <p:extLst>
      <p:ext uri="{BB962C8B-B14F-4D97-AF65-F5344CB8AC3E}">
        <p14:creationId xmlns:p14="http://schemas.microsoft.com/office/powerpoint/2010/main" val="29230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90F4645-E8EC-0D4F-8D82-7915EC98FCCA}" type="datetimeFigureOut">
              <a:rPr lang="es-HN" smtClean="0"/>
              <a:t>15/7/24</a:t>
            </a:fld>
            <a:endParaRPr lang="es-HN"/>
          </a:p>
        </p:txBody>
      </p:sp>
      <p:sp>
        <p:nvSpPr>
          <p:cNvPr id="6" name="Footer Placeholder 5"/>
          <p:cNvSpPr>
            <a:spLocks noGrp="1"/>
          </p:cNvSpPr>
          <p:nvPr>
            <p:ph type="ftr" sz="quarter" idx="11"/>
          </p:nvPr>
        </p:nvSpPr>
        <p:spPr/>
        <p:txBody>
          <a:bodyPr/>
          <a:lstStyle/>
          <a:p>
            <a:endParaRPr lang="es-HN"/>
          </a:p>
        </p:txBody>
      </p:sp>
      <p:sp>
        <p:nvSpPr>
          <p:cNvPr id="7" name="Slide Number Placeholder 6"/>
          <p:cNvSpPr>
            <a:spLocks noGrp="1"/>
          </p:cNvSpPr>
          <p:nvPr>
            <p:ph type="sldNum" sz="quarter" idx="12"/>
          </p:nvPr>
        </p:nvSpPr>
        <p:spPr/>
        <p:txBody>
          <a:bodyPr/>
          <a:lstStyle/>
          <a:p>
            <a:fld id="{810D18EE-62AB-B246-BAC2-9602861EAE82}" type="slidenum">
              <a:rPr lang="es-HN" smtClean="0"/>
              <a:t>‹Nº›</a:t>
            </a:fld>
            <a:endParaRPr lang="es-HN"/>
          </a:p>
        </p:txBody>
      </p:sp>
    </p:spTree>
    <p:extLst>
      <p:ext uri="{BB962C8B-B14F-4D97-AF65-F5344CB8AC3E}">
        <p14:creationId xmlns:p14="http://schemas.microsoft.com/office/powerpoint/2010/main" val="2462370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90F4645-E8EC-0D4F-8D82-7915EC98FCCA}" type="datetimeFigureOut">
              <a:rPr lang="es-HN" smtClean="0"/>
              <a:t>15/7/24</a:t>
            </a:fld>
            <a:endParaRPr lang="es-HN"/>
          </a:p>
        </p:txBody>
      </p:sp>
      <p:sp>
        <p:nvSpPr>
          <p:cNvPr id="8" name="Footer Placeholder 7"/>
          <p:cNvSpPr>
            <a:spLocks noGrp="1"/>
          </p:cNvSpPr>
          <p:nvPr>
            <p:ph type="ftr" sz="quarter" idx="11"/>
          </p:nvPr>
        </p:nvSpPr>
        <p:spPr/>
        <p:txBody>
          <a:bodyPr/>
          <a:lstStyle/>
          <a:p>
            <a:endParaRPr lang="es-HN"/>
          </a:p>
        </p:txBody>
      </p:sp>
      <p:sp>
        <p:nvSpPr>
          <p:cNvPr id="9" name="Slide Number Placeholder 8"/>
          <p:cNvSpPr>
            <a:spLocks noGrp="1"/>
          </p:cNvSpPr>
          <p:nvPr>
            <p:ph type="sldNum" sz="quarter" idx="12"/>
          </p:nvPr>
        </p:nvSpPr>
        <p:spPr/>
        <p:txBody>
          <a:bodyPr/>
          <a:lstStyle/>
          <a:p>
            <a:fld id="{810D18EE-62AB-B246-BAC2-9602861EAE82}" type="slidenum">
              <a:rPr lang="es-HN" smtClean="0"/>
              <a:t>‹Nº›</a:t>
            </a:fld>
            <a:endParaRPr lang="es-HN"/>
          </a:p>
        </p:txBody>
      </p:sp>
    </p:spTree>
    <p:extLst>
      <p:ext uri="{BB962C8B-B14F-4D97-AF65-F5344CB8AC3E}">
        <p14:creationId xmlns:p14="http://schemas.microsoft.com/office/powerpoint/2010/main" val="4037150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90F4645-E8EC-0D4F-8D82-7915EC98FCCA}" type="datetimeFigureOut">
              <a:rPr lang="es-HN" smtClean="0"/>
              <a:t>15/7/24</a:t>
            </a:fld>
            <a:endParaRPr lang="es-HN"/>
          </a:p>
        </p:txBody>
      </p:sp>
      <p:sp>
        <p:nvSpPr>
          <p:cNvPr id="4" name="Footer Placeholder 3"/>
          <p:cNvSpPr>
            <a:spLocks noGrp="1"/>
          </p:cNvSpPr>
          <p:nvPr>
            <p:ph type="ftr" sz="quarter" idx="11"/>
          </p:nvPr>
        </p:nvSpPr>
        <p:spPr/>
        <p:txBody>
          <a:bodyPr/>
          <a:lstStyle/>
          <a:p>
            <a:endParaRPr lang="es-HN"/>
          </a:p>
        </p:txBody>
      </p:sp>
      <p:sp>
        <p:nvSpPr>
          <p:cNvPr id="5" name="Slide Number Placeholder 4"/>
          <p:cNvSpPr>
            <a:spLocks noGrp="1"/>
          </p:cNvSpPr>
          <p:nvPr>
            <p:ph type="sldNum" sz="quarter" idx="12"/>
          </p:nvPr>
        </p:nvSpPr>
        <p:spPr/>
        <p:txBody>
          <a:bodyPr/>
          <a:lstStyle/>
          <a:p>
            <a:fld id="{810D18EE-62AB-B246-BAC2-9602861EAE82}" type="slidenum">
              <a:rPr lang="es-HN" smtClean="0"/>
              <a:t>‹Nº›</a:t>
            </a:fld>
            <a:endParaRPr lang="es-HN"/>
          </a:p>
        </p:txBody>
      </p:sp>
    </p:spTree>
    <p:extLst>
      <p:ext uri="{BB962C8B-B14F-4D97-AF65-F5344CB8AC3E}">
        <p14:creationId xmlns:p14="http://schemas.microsoft.com/office/powerpoint/2010/main" val="66372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F4645-E8EC-0D4F-8D82-7915EC98FCCA}" type="datetimeFigureOut">
              <a:rPr lang="es-HN" smtClean="0"/>
              <a:t>15/7/24</a:t>
            </a:fld>
            <a:endParaRPr lang="es-HN"/>
          </a:p>
        </p:txBody>
      </p:sp>
      <p:sp>
        <p:nvSpPr>
          <p:cNvPr id="3" name="Footer Placeholder 2"/>
          <p:cNvSpPr>
            <a:spLocks noGrp="1"/>
          </p:cNvSpPr>
          <p:nvPr>
            <p:ph type="ftr" sz="quarter" idx="11"/>
          </p:nvPr>
        </p:nvSpPr>
        <p:spPr/>
        <p:txBody>
          <a:bodyPr/>
          <a:lstStyle/>
          <a:p>
            <a:endParaRPr lang="es-HN"/>
          </a:p>
        </p:txBody>
      </p:sp>
      <p:sp>
        <p:nvSpPr>
          <p:cNvPr id="4" name="Slide Number Placeholder 3"/>
          <p:cNvSpPr>
            <a:spLocks noGrp="1"/>
          </p:cNvSpPr>
          <p:nvPr>
            <p:ph type="sldNum" sz="quarter" idx="12"/>
          </p:nvPr>
        </p:nvSpPr>
        <p:spPr/>
        <p:txBody>
          <a:bodyPr/>
          <a:lstStyle/>
          <a:p>
            <a:fld id="{810D18EE-62AB-B246-BAC2-9602861EAE82}" type="slidenum">
              <a:rPr lang="es-HN" smtClean="0"/>
              <a:t>‹Nº›</a:t>
            </a:fld>
            <a:endParaRPr lang="es-HN"/>
          </a:p>
        </p:txBody>
      </p:sp>
    </p:spTree>
    <p:extLst>
      <p:ext uri="{BB962C8B-B14F-4D97-AF65-F5344CB8AC3E}">
        <p14:creationId xmlns:p14="http://schemas.microsoft.com/office/powerpoint/2010/main" val="3712086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90F4645-E8EC-0D4F-8D82-7915EC98FCCA}" type="datetimeFigureOut">
              <a:rPr lang="es-HN" smtClean="0"/>
              <a:t>15/7/24</a:t>
            </a:fld>
            <a:endParaRPr lang="es-HN"/>
          </a:p>
        </p:txBody>
      </p:sp>
      <p:sp>
        <p:nvSpPr>
          <p:cNvPr id="6" name="Footer Placeholder 5"/>
          <p:cNvSpPr>
            <a:spLocks noGrp="1"/>
          </p:cNvSpPr>
          <p:nvPr>
            <p:ph type="ftr" sz="quarter" idx="11"/>
          </p:nvPr>
        </p:nvSpPr>
        <p:spPr/>
        <p:txBody>
          <a:bodyPr/>
          <a:lstStyle/>
          <a:p>
            <a:endParaRPr lang="es-HN"/>
          </a:p>
        </p:txBody>
      </p:sp>
      <p:sp>
        <p:nvSpPr>
          <p:cNvPr id="7" name="Slide Number Placeholder 6"/>
          <p:cNvSpPr>
            <a:spLocks noGrp="1"/>
          </p:cNvSpPr>
          <p:nvPr>
            <p:ph type="sldNum" sz="quarter" idx="12"/>
          </p:nvPr>
        </p:nvSpPr>
        <p:spPr/>
        <p:txBody>
          <a:bodyPr/>
          <a:lstStyle/>
          <a:p>
            <a:fld id="{810D18EE-62AB-B246-BAC2-9602861EAE82}" type="slidenum">
              <a:rPr lang="es-HN" smtClean="0"/>
              <a:t>‹Nº›</a:t>
            </a:fld>
            <a:endParaRPr lang="es-HN"/>
          </a:p>
        </p:txBody>
      </p:sp>
    </p:spTree>
    <p:extLst>
      <p:ext uri="{BB962C8B-B14F-4D97-AF65-F5344CB8AC3E}">
        <p14:creationId xmlns:p14="http://schemas.microsoft.com/office/powerpoint/2010/main" val="3199788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90F4645-E8EC-0D4F-8D82-7915EC98FCCA}" type="datetimeFigureOut">
              <a:rPr lang="es-HN" smtClean="0"/>
              <a:t>15/7/24</a:t>
            </a:fld>
            <a:endParaRPr lang="es-HN"/>
          </a:p>
        </p:txBody>
      </p:sp>
      <p:sp>
        <p:nvSpPr>
          <p:cNvPr id="6" name="Footer Placeholder 5"/>
          <p:cNvSpPr>
            <a:spLocks noGrp="1"/>
          </p:cNvSpPr>
          <p:nvPr>
            <p:ph type="ftr" sz="quarter" idx="11"/>
          </p:nvPr>
        </p:nvSpPr>
        <p:spPr/>
        <p:txBody>
          <a:bodyPr/>
          <a:lstStyle/>
          <a:p>
            <a:endParaRPr lang="es-HN"/>
          </a:p>
        </p:txBody>
      </p:sp>
      <p:sp>
        <p:nvSpPr>
          <p:cNvPr id="7" name="Slide Number Placeholder 6"/>
          <p:cNvSpPr>
            <a:spLocks noGrp="1"/>
          </p:cNvSpPr>
          <p:nvPr>
            <p:ph type="sldNum" sz="quarter" idx="12"/>
          </p:nvPr>
        </p:nvSpPr>
        <p:spPr/>
        <p:txBody>
          <a:bodyPr/>
          <a:lstStyle/>
          <a:p>
            <a:fld id="{810D18EE-62AB-B246-BAC2-9602861EAE82}" type="slidenum">
              <a:rPr lang="es-HN" smtClean="0"/>
              <a:t>‹Nº›</a:t>
            </a:fld>
            <a:endParaRPr lang="es-HN"/>
          </a:p>
        </p:txBody>
      </p:sp>
    </p:spTree>
    <p:extLst>
      <p:ext uri="{BB962C8B-B14F-4D97-AF65-F5344CB8AC3E}">
        <p14:creationId xmlns:p14="http://schemas.microsoft.com/office/powerpoint/2010/main" val="2606634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F4645-E8EC-0D4F-8D82-7915EC98FCCA}" type="datetimeFigureOut">
              <a:rPr lang="es-HN" smtClean="0"/>
              <a:t>15/7/24</a:t>
            </a:fld>
            <a:endParaRPr lang="es-H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H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D18EE-62AB-B246-BAC2-9602861EAE82}" type="slidenum">
              <a:rPr lang="es-HN" smtClean="0"/>
              <a:t>‹Nº›</a:t>
            </a:fld>
            <a:endParaRPr lang="es-HN"/>
          </a:p>
        </p:txBody>
      </p:sp>
    </p:spTree>
    <p:extLst>
      <p:ext uri="{BB962C8B-B14F-4D97-AF65-F5344CB8AC3E}">
        <p14:creationId xmlns:p14="http://schemas.microsoft.com/office/powerpoint/2010/main" val="1598783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2.xm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chart" Target="../charts/chart3.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png"/><Relationship Id="rId18" Type="http://schemas.openxmlformats.org/officeDocument/2006/relationships/image" Target="../media/image20.png"/><Relationship Id="rId3" Type="http://schemas.openxmlformats.org/officeDocument/2006/relationships/chart" Target="../charts/chart5.xml"/><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19.png"/><Relationship Id="rId2" Type="http://schemas.openxmlformats.org/officeDocument/2006/relationships/notesSlide" Target="../notesSlides/notesSlide5.xml"/><Relationship Id="rId16" Type="http://schemas.openxmlformats.org/officeDocument/2006/relationships/chart" Target="../charts/chart6.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180.png"/><Relationship Id="rId10" Type="http://schemas.openxmlformats.org/officeDocument/2006/relationships/image" Target="../media/image16.png"/><Relationship Id="rId19"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15.png"/><Relationship Id="rId14" Type="http://schemas.microsoft.com/office/2014/relationships/chartEx" Target="../charts/chartEx1.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3.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tiff"/><Relationship Id="rId11" Type="http://schemas.openxmlformats.org/officeDocument/2006/relationships/image" Target="../media/image26.jpeg"/><Relationship Id="rId5" Type="http://schemas.openxmlformats.org/officeDocument/2006/relationships/image" Target="../media/image23.png"/><Relationship Id="rId10" Type="http://schemas.openxmlformats.org/officeDocument/2006/relationships/chart" Target="../charts/chart8.xml"/><Relationship Id="rId4" Type="http://schemas.openxmlformats.org/officeDocument/2006/relationships/image" Target="../media/image22.png"/><Relationship Id="rId9" Type="http://schemas.openxmlformats.org/officeDocument/2006/relationships/chart" Target="../charts/chart7.xm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chart" Target="../charts/chart9.xml"/><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image" Target="../media/image29.png"/><Relationship Id="rId10" Type="http://schemas.openxmlformats.org/officeDocument/2006/relationships/image" Target="../media/image3.png"/><Relationship Id="rId4" Type="http://schemas.openxmlformats.org/officeDocument/2006/relationships/image" Target="../media/image28.pn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tiff"/><Relationship Id="rId7" Type="http://schemas.openxmlformats.org/officeDocument/2006/relationships/image" Target="../media/image2.png"/><Relationship Id="rId2" Type="http://schemas.openxmlformats.org/officeDocument/2006/relationships/image" Target="../media/image32.tiff"/><Relationship Id="rId1" Type="http://schemas.openxmlformats.org/officeDocument/2006/relationships/slideLayout" Target="../slideLayouts/slideLayout2.xml"/><Relationship Id="rId6" Type="http://schemas.openxmlformats.org/officeDocument/2006/relationships/image" Target="../media/image36.tiff"/><Relationship Id="rId5" Type="http://schemas.openxmlformats.org/officeDocument/2006/relationships/image" Target="../media/image35.tiff"/><Relationship Id="rId10" Type="http://schemas.openxmlformats.org/officeDocument/2006/relationships/image" Target="../media/image3.png"/><Relationship Id="rId4" Type="http://schemas.openxmlformats.org/officeDocument/2006/relationships/image" Target="../media/image34.tiff"/><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Filosofía de los Medios de Comunicación Social - BLOG | Utel">
            <a:extLst>
              <a:ext uri="{FF2B5EF4-FFF2-40B4-BE49-F238E27FC236}">
                <a16:creationId xmlns:a16="http://schemas.microsoft.com/office/drawing/2014/main" id="{181840E6-C220-1941-8382-6FD7BE739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 y="0"/>
            <a:ext cx="1228344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0BA1FCA-B4E6-794E-8A33-D8C8AB673316}"/>
              </a:ext>
            </a:extLst>
          </p:cNvPr>
          <p:cNvSpPr txBox="1"/>
          <p:nvPr/>
        </p:nvSpPr>
        <p:spPr>
          <a:xfrm>
            <a:off x="2615404" y="224270"/>
            <a:ext cx="6961187" cy="2092881"/>
          </a:xfrm>
          <a:prstGeom prst="rect">
            <a:avLst/>
          </a:prstGeom>
          <a:noFill/>
        </p:spPr>
        <p:txBody>
          <a:bodyPr wrap="square" rtlCol="0">
            <a:spAutoFit/>
          </a:bodyPr>
          <a:lstStyle/>
          <a:p>
            <a:pPr algn="ctr"/>
            <a:r>
              <a:rPr lang="es-HN" sz="5000" b="1" dirty="0">
                <a:solidFill>
                  <a:schemeClr val="bg1"/>
                </a:solidFill>
                <a:latin typeface="Century Gothic" panose="020B0502020202020204" pitchFamily="34" charset="0"/>
              </a:rPr>
              <a:t>Panorama general de medios</a:t>
            </a:r>
          </a:p>
          <a:p>
            <a:pPr algn="ctr"/>
            <a:r>
              <a:rPr lang="es-HN" sz="3000" b="1" i="1" dirty="0">
                <a:solidFill>
                  <a:schemeClr val="bg1"/>
                </a:solidFill>
                <a:latin typeface="Century Gothic" panose="020B0502020202020204" pitchFamily="34" charset="0"/>
              </a:rPr>
              <a:t>2024</a:t>
            </a:r>
          </a:p>
        </p:txBody>
      </p:sp>
    </p:spTree>
    <p:extLst>
      <p:ext uri="{BB962C8B-B14F-4D97-AF65-F5344CB8AC3E}">
        <p14:creationId xmlns:p14="http://schemas.microsoft.com/office/powerpoint/2010/main" val="2213606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ómo hacer un buen plan de medios publicitarios – GradoMarketing">
            <a:extLst>
              <a:ext uri="{FF2B5EF4-FFF2-40B4-BE49-F238E27FC236}">
                <a16:creationId xmlns:a16="http://schemas.microsoft.com/office/drawing/2014/main" id="{9E70A934-AEF0-7046-9A75-1A19B41CF949}"/>
              </a:ext>
            </a:extLst>
          </p:cNvPr>
          <p:cNvPicPr>
            <a:picLocks noChangeAspect="1" noChangeArrowheads="1"/>
          </p:cNvPicPr>
          <p:nvPr/>
        </p:nvPicPr>
        <p:blipFill rotWithShape="1">
          <a:blip r:embed="rId3">
            <a:alphaModFix amt="9000"/>
            <a:extLst>
              <a:ext uri="{28A0092B-C50C-407E-A947-70E740481C1C}">
                <a14:useLocalDpi xmlns:a14="http://schemas.microsoft.com/office/drawing/2010/main" val="0"/>
              </a:ext>
            </a:extLst>
          </a:blip>
          <a:srcRect l="4009" r="3267"/>
          <a:stretch/>
        </p:blipFill>
        <p:spPr bwMode="auto">
          <a:xfrm>
            <a:off x="0" y="0"/>
            <a:ext cx="1224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D494A2F4-6C95-F64D-B66D-9811A78C8A27}"/>
              </a:ext>
            </a:extLst>
          </p:cNvPr>
          <p:cNvSpPr txBox="1"/>
          <p:nvPr/>
        </p:nvSpPr>
        <p:spPr>
          <a:xfrm>
            <a:off x="5346700" y="2603500"/>
            <a:ext cx="184731" cy="369332"/>
          </a:xfrm>
          <a:prstGeom prst="rect">
            <a:avLst/>
          </a:prstGeom>
          <a:noFill/>
        </p:spPr>
        <p:txBody>
          <a:bodyPr wrap="none" rtlCol="0">
            <a:spAutoFit/>
          </a:bodyPr>
          <a:lstStyle/>
          <a:p>
            <a:endParaRPr lang="es-HN" dirty="0"/>
          </a:p>
        </p:txBody>
      </p:sp>
      <p:sp>
        <p:nvSpPr>
          <p:cNvPr id="9" name="TextBox 3">
            <a:extLst>
              <a:ext uri="{FF2B5EF4-FFF2-40B4-BE49-F238E27FC236}">
                <a16:creationId xmlns:a16="http://schemas.microsoft.com/office/drawing/2014/main" id="{F57692D3-BDC1-4B4D-A991-B933D44673C2}"/>
              </a:ext>
            </a:extLst>
          </p:cNvPr>
          <p:cNvSpPr txBox="1"/>
          <p:nvPr/>
        </p:nvSpPr>
        <p:spPr>
          <a:xfrm>
            <a:off x="3754748" y="2603500"/>
            <a:ext cx="4301503" cy="1477328"/>
          </a:xfrm>
          <a:prstGeom prst="rect">
            <a:avLst/>
          </a:prstGeom>
          <a:noFill/>
        </p:spPr>
        <p:txBody>
          <a:bodyPr wrap="square" rtlCol="0">
            <a:spAutoFit/>
          </a:bodyPr>
          <a:lstStyle/>
          <a:p>
            <a:pPr algn="ctr"/>
            <a:r>
              <a:rPr lang="en-US" sz="2000" dirty="0" err="1">
                <a:latin typeface="Century Gothic" panose="020B0502020202020204" pitchFamily="34" charset="0"/>
              </a:rPr>
              <a:t>Presentado</a:t>
            </a:r>
            <a:r>
              <a:rPr lang="en-US" sz="2000" dirty="0">
                <a:latin typeface="Century Gothic" panose="020B0502020202020204" pitchFamily="34" charset="0"/>
              </a:rPr>
              <a:t> </a:t>
            </a:r>
            <a:r>
              <a:rPr lang="en-US" sz="2000" dirty="0" err="1">
                <a:latin typeface="Century Gothic" panose="020B0502020202020204" pitchFamily="34" charset="0"/>
              </a:rPr>
              <a:t>por</a:t>
            </a:r>
            <a:br>
              <a:rPr lang="en-US" sz="2000" dirty="0">
                <a:latin typeface="Century Gothic" panose="020B0502020202020204" pitchFamily="34" charset="0"/>
              </a:rPr>
            </a:br>
            <a:r>
              <a:rPr lang="en-US" sz="2000" dirty="0" err="1">
                <a:latin typeface="Century Gothic" panose="020B0502020202020204" pitchFamily="34" charset="0"/>
              </a:rPr>
              <a:t>Departamento</a:t>
            </a:r>
            <a:r>
              <a:rPr lang="en-US" sz="2000" dirty="0">
                <a:latin typeface="Century Gothic" panose="020B0502020202020204" pitchFamily="34" charset="0"/>
              </a:rPr>
              <a:t> de </a:t>
            </a:r>
            <a:r>
              <a:rPr lang="en-US" sz="2000" dirty="0" err="1">
                <a:latin typeface="Century Gothic" panose="020B0502020202020204" pitchFamily="34" charset="0"/>
              </a:rPr>
              <a:t>Medios</a:t>
            </a:r>
            <a:endParaRPr lang="en-US" sz="2000" dirty="0">
              <a:latin typeface="Century Gothic" panose="020B0502020202020204" pitchFamily="34" charset="0"/>
            </a:endParaRPr>
          </a:p>
          <a:p>
            <a:pPr algn="ctr"/>
            <a:r>
              <a:rPr lang="en-US" sz="3000" dirty="0">
                <a:latin typeface="Century Gothic" panose="020B0502020202020204" pitchFamily="34" charset="0"/>
              </a:rPr>
              <a:t>MASS PUBLICIDAD</a:t>
            </a:r>
            <a:r>
              <a:rPr lang="en-US" sz="2000" dirty="0">
                <a:latin typeface="Century Gothic" panose="020B0502020202020204" pitchFamily="34" charset="0"/>
              </a:rPr>
              <a:t> </a:t>
            </a:r>
          </a:p>
          <a:p>
            <a:pPr algn="ctr"/>
            <a:r>
              <a:rPr lang="en-US" sz="2000" dirty="0">
                <a:latin typeface="Century Gothic" panose="020B0502020202020204" pitchFamily="34" charset="0"/>
              </a:rPr>
              <a:t>Julio 15, 2024</a:t>
            </a:r>
          </a:p>
        </p:txBody>
      </p:sp>
      <p:pic>
        <p:nvPicPr>
          <p:cNvPr id="10" name="Picture 4">
            <a:extLst>
              <a:ext uri="{FF2B5EF4-FFF2-40B4-BE49-F238E27FC236}">
                <a16:creationId xmlns:a16="http://schemas.microsoft.com/office/drawing/2014/main" id="{D1B05414-98F0-784A-9861-B2E834A4E7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spTree>
    <p:extLst>
      <p:ext uri="{BB962C8B-B14F-4D97-AF65-F5344CB8AC3E}">
        <p14:creationId xmlns:p14="http://schemas.microsoft.com/office/powerpoint/2010/main" val="1512594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C3EA0F1-C398-844E-A6C0-769AA589C2C5}"/>
              </a:ext>
            </a:extLst>
          </p:cNvPr>
          <p:cNvSpPr txBox="1"/>
          <p:nvPr/>
        </p:nvSpPr>
        <p:spPr>
          <a:xfrm>
            <a:off x="242885" y="208315"/>
            <a:ext cx="3034805" cy="400110"/>
          </a:xfrm>
          <a:prstGeom prst="rect">
            <a:avLst/>
          </a:prstGeom>
          <a:noFill/>
        </p:spPr>
        <p:txBody>
          <a:bodyPr wrap="none" rtlCol="0">
            <a:spAutoFit/>
          </a:bodyPr>
          <a:lstStyle/>
          <a:p>
            <a:r>
              <a:rPr lang="es-HN" sz="2000" b="1" dirty="0">
                <a:latin typeface="Helvetica" pitchFamily="2" charset="0"/>
              </a:rPr>
              <a:t>CONSUMO DE MEDIOS</a:t>
            </a:r>
          </a:p>
        </p:txBody>
      </p:sp>
      <p:cxnSp>
        <p:nvCxnSpPr>
          <p:cNvPr id="5" name="Conector recto 4">
            <a:extLst>
              <a:ext uri="{FF2B5EF4-FFF2-40B4-BE49-F238E27FC236}">
                <a16:creationId xmlns:a16="http://schemas.microsoft.com/office/drawing/2014/main" id="{1A0C7249-4CFB-034A-BE4F-15455A96B015}"/>
              </a:ext>
            </a:extLst>
          </p:cNvPr>
          <p:cNvCxnSpPr/>
          <p:nvPr/>
        </p:nvCxnSpPr>
        <p:spPr>
          <a:xfrm>
            <a:off x="276163" y="600766"/>
            <a:ext cx="11587162"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Gráfico 5">
            <a:extLst>
              <a:ext uri="{FF2B5EF4-FFF2-40B4-BE49-F238E27FC236}">
                <a16:creationId xmlns:a16="http://schemas.microsoft.com/office/drawing/2014/main" id="{31DA6061-AEEE-3B48-8FB9-69435A5BD63B}"/>
              </a:ext>
            </a:extLst>
          </p:cNvPr>
          <p:cNvGraphicFramePr/>
          <p:nvPr>
            <p:extLst>
              <p:ext uri="{D42A27DB-BD31-4B8C-83A1-F6EECF244321}">
                <p14:modId xmlns:p14="http://schemas.microsoft.com/office/powerpoint/2010/main" val="3775126581"/>
              </p:ext>
            </p:extLst>
          </p:nvPr>
        </p:nvGraphicFramePr>
        <p:xfrm>
          <a:off x="555585" y="1413132"/>
          <a:ext cx="7454096" cy="4031735"/>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upo 7">
            <a:extLst>
              <a:ext uri="{FF2B5EF4-FFF2-40B4-BE49-F238E27FC236}">
                <a16:creationId xmlns:a16="http://schemas.microsoft.com/office/drawing/2014/main" id="{181F090E-C756-F24D-AA50-B5AAEC58E2AB}"/>
              </a:ext>
            </a:extLst>
          </p:cNvPr>
          <p:cNvGrpSpPr/>
          <p:nvPr/>
        </p:nvGrpSpPr>
        <p:grpSpPr>
          <a:xfrm>
            <a:off x="8103979" y="743507"/>
            <a:ext cx="3921205" cy="5670700"/>
            <a:chOff x="8101862" y="2019077"/>
            <a:chExt cx="3460626" cy="3474275"/>
          </a:xfrm>
        </p:grpSpPr>
        <p:sp>
          <p:nvSpPr>
            <p:cNvPr id="9" name="Rectángulo 8">
              <a:extLst>
                <a:ext uri="{FF2B5EF4-FFF2-40B4-BE49-F238E27FC236}">
                  <a16:creationId xmlns:a16="http://schemas.microsoft.com/office/drawing/2014/main" id="{D2AF4079-C427-8A43-985C-A8D3A7B24112}"/>
                </a:ext>
              </a:extLst>
            </p:cNvPr>
            <p:cNvSpPr/>
            <p:nvPr/>
          </p:nvSpPr>
          <p:spPr>
            <a:xfrm>
              <a:off x="8235198" y="3348242"/>
              <a:ext cx="3103362" cy="88243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1200" u="none" strike="noStrike" kern="1200" cap="none" spc="0" normalizeH="0" baseline="0" noProof="0" dirty="0">
                <a:ln>
                  <a:noFill/>
                </a:ln>
                <a:solidFill>
                  <a:srgbClr val="011627"/>
                </a:solidFill>
                <a:effectLst/>
                <a:uLnTx/>
                <a:uFillTx/>
                <a:latin typeface="Helvetica Light" panose="020B0403020202020204" pitchFamily="34" charset="0"/>
              </a:endParaRPr>
            </a:p>
          </p:txBody>
        </p:sp>
        <p:sp>
          <p:nvSpPr>
            <p:cNvPr id="11" name="Rectángulo 10">
              <a:extLst>
                <a:ext uri="{FF2B5EF4-FFF2-40B4-BE49-F238E27FC236}">
                  <a16:creationId xmlns:a16="http://schemas.microsoft.com/office/drawing/2014/main" id="{EC37BAC0-4F08-5A4F-BED3-FC2FCBF182EE}"/>
                </a:ext>
              </a:extLst>
            </p:cNvPr>
            <p:cNvSpPr/>
            <p:nvPr/>
          </p:nvSpPr>
          <p:spPr>
            <a:xfrm>
              <a:off x="8264747" y="2019077"/>
              <a:ext cx="3297741" cy="140045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1200" dirty="0" err="1">
                  <a:solidFill>
                    <a:srgbClr val="011627"/>
                  </a:solidFill>
                  <a:latin typeface="Helvetica" pitchFamily="2" charset="0"/>
                </a:rPr>
                <a:t>En</a:t>
              </a:r>
              <a:r>
                <a:rPr lang="en-GB" sz="1200" dirty="0">
                  <a:solidFill>
                    <a:srgbClr val="011627"/>
                  </a:solidFill>
                  <a:latin typeface="Helvetica" pitchFamily="2" charset="0"/>
                </a:rPr>
                <a:t> el </a:t>
              </a:r>
              <a:r>
                <a:rPr lang="en-GB" sz="1200" dirty="0" err="1">
                  <a:solidFill>
                    <a:srgbClr val="011627"/>
                  </a:solidFill>
                  <a:latin typeface="Helvetica" pitchFamily="2" charset="0"/>
                </a:rPr>
                <a:t>consumo</a:t>
              </a:r>
              <a:r>
                <a:rPr lang="en-GB" sz="1200" dirty="0">
                  <a:solidFill>
                    <a:srgbClr val="011627"/>
                  </a:solidFill>
                  <a:latin typeface="Helvetica" pitchFamily="2" charset="0"/>
                </a:rPr>
                <a:t> de los </a:t>
              </a:r>
              <a:r>
                <a:rPr lang="en-GB" sz="1200" dirty="0" err="1">
                  <a:solidFill>
                    <a:srgbClr val="011627"/>
                  </a:solidFill>
                  <a:latin typeface="Helvetica" pitchFamily="2" charset="0"/>
                </a:rPr>
                <a:t>medios</a:t>
              </a:r>
              <a:r>
                <a:rPr lang="en-GB" sz="1200" dirty="0">
                  <a:solidFill>
                    <a:srgbClr val="011627"/>
                  </a:solidFill>
                  <a:latin typeface="Helvetica" pitchFamily="2" charset="0"/>
                </a:rPr>
                <a:t> del primer Q del 2024 no </a:t>
              </a:r>
              <a:r>
                <a:rPr lang="en-GB" sz="1200" dirty="0" err="1">
                  <a:solidFill>
                    <a:srgbClr val="011627"/>
                  </a:solidFill>
                  <a:latin typeface="Helvetica" pitchFamily="2" charset="0"/>
                </a:rPr>
                <a:t>muchas</a:t>
              </a:r>
              <a:r>
                <a:rPr lang="en-GB" sz="1200" dirty="0">
                  <a:solidFill>
                    <a:srgbClr val="011627"/>
                  </a:solidFill>
                  <a:latin typeface="Helvetica" pitchFamily="2" charset="0"/>
                </a:rPr>
                <a:t> </a:t>
              </a:r>
              <a:r>
                <a:rPr lang="en-GB" sz="1200" dirty="0" err="1">
                  <a:solidFill>
                    <a:srgbClr val="011627"/>
                  </a:solidFill>
                  <a:latin typeface="Helvetica" pitchFamily="2" charset="0"/>
                </a:rPr>
                <a:t>variantes</a:t>
              </a:r>
              <a:r>
                <a:rPr lang="en-GB" sz="1200" dirty="0">
                  <a:solidFill>
                    <a:srgbClr val="011627"/>
                  </a:solidFill>
                  <a:latin typeface="Helvetica" pitchFamily="2" charset="0"/>
                </a:rPr>
                <a:t>, es </a:t>
              </a:r>
              <a:r>
                <a:rPr lang="en-GB" sz="1200" dirty="0" err="1">
                  <a:solidFill>
                    <a:srgbClr val="011627"/>
                  </a:solidFill>
                  <a:latin typeface="Helvetica" pitchFamily="2" charset="0"/>
                </a:rPr>
                <a:t>decir</a:t>
              </a:r>
              <a:r>
                <a:rPr lang="en-GB" sz="1200" dirty="0">
                  <a:solidFill>
                    <a:srgbClr val="011627"/>
                  </a:solidFill>
                  <a:latin typeface="Helvetica" pitchFamily="2" charset="0"/>
                </a:rPr>
                <a:t> el consume se </a:t>
              </a:r>
              <a:r>
                <a:rPr lang="en-GB" sz="1200" dirty="0" err="1">
                  <a:solidFill>
                    <a:srgbClr val="011627"/>
                  </a:solidFill>
                  <a:latin typeface="Helvetica" pitchFamily="2" charset="0"/>
                </a:rPr>
                <a:t>mantiene</a:t>
              </a:r>
              <a:r>
                <a:rPr lang="en-GB" sz="1200" dirty="0">
                  <a:solidFill>
                    <a:srgbClr val="011627"/>
                  </a:solidFill>
                  <a:latin typeface="Helvetica" pitchFamily="2" charset="0"/>
                </a:rPr>
                <a:t> </a:t>
              </a:r>
              <a:r>
                <a:rPr lang="en-GB" sz="1200" dirty="0" err="1">
                  <a:solidFill>
                    <a:srgbClr val="011627"/>
                  </a:solidFill>
                  <a:latin typeface="Helvetica" pitchFamily="2" charset="0"/>
                </a:rPr>
                <a:t>en</a:t>
              </a:r>
              <a:r>
                <a:rPr lang="en-GB" sz="1200" dirty="0">
                  <a:solidFill>
                    <a:srgbClr val="011627"/>
                  </a:solidFill>
                  <a:latin typeface="Helvetica" pitchFamily="2" charset="0"/>
                </a:rPr>
                <a:t> </a:t>
              </a:r>
              <a:r>
                <a:rPr lang="en-GB" sz="1200" dirty="0" err="1">
                  <a:solidFill>
                    <a:srgbClr val="011627"/>
                  </a:solidFill>
                  <a:latin typeface="Helvetica" pitchFamily="2" charset="0"/>
                </a:rPr>
                <a:t>medios</a:t>
              </a:r>
              <a:r>
                <a:rPr lang="en-GB" sz="1200" dirty="0">
                  <a:solidFill>
                    <a:srgbClr val="011627"/>
                  </a:solidFill>
                  <a:latin typeface="Helvetica" pitchFamily="2" charset="0"/>
                </a:rPr>
                <a:t> </a:t>
              </a:r>
              <a:r>
                <a:rPr lang="en-GB" sz="1200" dirty="0" err="1">
                  <a:solidFill>
                    <a:srgbClr val="011627"/>
                  </a:solidFill>
                  <a:latin typeface="Helvetica" pitchFamily="2" charset="0"/>
                </a:rPr>
                <a:t>como</a:t>
              </a:r>
              <a:r>
                <a:rPr lang="en-GB" sz="1200" dirty="0">
                  <a:solidFill>
                    <a:srgbClr val="011627"/>
                  </a:solidFill>
                  <a:latin typeface="Helvetica" pitchFamily="2" charset="0"/>
                </a:rPr>
                <a:t> TVP, internet, OPTV, </a:t>
              </a:r>
              <a:r>
                <a:rPr lang="en-GB" sz="1200" dirty="0" err="1">
                  <a:solidFill>
                    <a:srgbClr val="011627"/>
                  </a:solidFill>
                  <a:latin typeface="Helvetica" pitchFamily="2" charset="0"/>
                </a:rPr>
                <a:t>prensa</a:t>
              </a:r>
              <a:r>
                <a:rPr lang="en-GB" sz="1200" dirty="0">
                  <a:solidFill>
                    <a:srgbClr val="011627"/>
                  </a:solidFill>
                  <a:latin typeface="Helvetica" pitchFamily="2" charset="0"/>
                </a:rPr>
                <a:t>, radio y </a:t>
              </a:r>
              <a:r>
                <a:rPr lang="en-GB" sz="1200" dirty="0" err="1">
                  <a:solidFill>
                    <a:srgbClr val="011627"/>
                  </a:solidFill>
                  <a:latin typeface="Helvetica" pitchFamily="2" charset="0"/>
                </a:rPr>
                <a:t>exteriores</a:t>
              </a:r>
              <a:r>
                <a:rPr lang="en-GB" sz="1200" dirty="0">
                  <a:solidFill>
                    <a:srgbClr val="011627"/>
                  </a:solidFill>
                  <a:latin typeface="Helvetica" pitchFamily="2" charset="0"/>
                </a:rPr>
                <a:t>. Los </a:t>
              </a:r>
              <a:r>
                <a:rPr lang="en-GB" sz="1200" dirty="0" err="1">
                  <a:solidFill>
                    <a:srgbClr val="011627"/>
                  </a:solidFill>
                  <a:latin typeface="Helvetica" pitchFamily="2" charset="0"/>
                </a:rPr>
                <a:t>medios</a:t>
              </a:r>
              <a:r>
                <a:rPr lang="en-GB" sz="1200" dirty="0">
                  <a:solidFill>
                    <a:srgbClr val="011627"/>
                  </a:solidFill>
                  <a:latin typeface="Helvetica" pitchFamily="2" charset="0"/>
                </a:rPr>
                <a:t> que </a:t>
              </a:r>
              <a:r>
                <a:rPr lang="en-GB" sz="1200" dirty="0" err="1">
                  <a:solidFill>
                    <a:srgbClr val="011627"/>
                  </a:solidFill>
                  <a:latin typeface="Helvetica" pitchFamily="2" charset="0"/>
                </a:rPr>
                <a:t>si</a:t>
              </a:r>
              <a:r>
                <a:rPr lang="en-GB" sz="1200" dirty="0">
                  <a:solidFill>
                    <a:srgbClr val="011627"/>
                  </a:solidFill>
                  <a:latin typeface="Helvetica" pitchFamily="2" charset="0"/>
                </a:rPr>
                <a:t> </a:t>
              </a:r>
              <a:r>
                <a:rPr lang="en-GB" sz="1200" dirty="0" err="1">
                  <a:solidFill>
                    <a:srgbClr val="011627"/>
                  </a:solidFill>
                  <a:latin typeface="Helvetica" pitchFamily="2" charset="0"/>
                </a:rPr>
                <a:t>presentan</a:t>
              </a:r>
              <a:r>
                <a:rPr lang="en-GB" sz="1200" dirty="0">
                  <a:solidFill>
                    <a:srgbClr val="011627"/>
                  </a:solidFill>
                  <a:latin typeface="Helvetica" pitchFamily="2" charset="0"/>
                </a:rPr>
                <a:t> variants son :</a:t>
              </a:r>
            </a:p>
            <a:p>
              <a:pPr marL="0" marR="0" lvl="0" indent="0" algn="l" defTabSz="1828800" rtl="0" eaLnBrk="1" fontAlgn="auto" latinLnBrk="0" hangingPunct="1">
                <a:lnSpc>
                  <a:spcPct val="100000"/>
                </a:lnSpc>
                <a:spcBef>
                  <a:spcPts val="0"/>
                </a:spcBef>
                <a:spcAft>
                  <a:spcPts val="0"/>
                </a:spcAft>
                <a:buClrTx/>
                <a:buSzTx/>
                <a:buFontTx/>
                <a:buNone/>
                <a:tabLst/>
                <a:defRPr/>
              </a:pPr>
              <a:r>
                <a:rPr lang="en-GB" sz="1200" dirty="0">
                  <a:solidFill>
                    <a:srgbClr val="011627"/>
                  </a:solidFill>
                  <a:latin typeface="Helvetica" pitchFamily="2" charset="0"/>
                </a:rPr>
                <a:t>Cine : que </a:t>
              </a:r>
              <a:r>
                <a:rPr lang="en-GB" sz="1200" dirty="0" err="1">
                  <a:solidFill>
                    <a:srgbClr val="011627"/>
                  </a:solidFill>
                  <a:latin typeface="Helvetica" pitchFamily="2" charset="0"/>
                </a:rPr>
                <a:t>muestra</a:t>
              </a:r>
              <a:r>
                <a:rPr lang="en-GB" sz="1200" dirty="0">
                  <a:solidFill>
                    <a:srgbClr val="011627"/>
                  </a:solidFill>
                  <a:latin typeface="Helvetica" pitchFamily="2" charset="0"/>
                </a:rPr>
                <a:t> un </a:t>
              </a:r>
              <a:r>
                <a:rPr lang="en-GB" sz="1200" dirty="0" err="1">
                  <a:solidFill>
                    <a:srgbClr val="011627"/>
                  </a:solidFill>
                  <a:latin typeface="Helvetica" pitchFamily="2" charset="0"/>
                </a:rPr>
                <a:t>crecimiento</a:t>
              </a:r>
              <a:r>
                <a:rPr lang="en-GB" sz="1200" dirty="0">
                  <a:solidFill>
                    <a:srgbClr val="011627"/>
                  </a:solidFill>
                  <a:latin typeface="Helvetica" pitchFamily="2" charset="0"/>
                </a:rPr>
                <a:t> del 17%</a:t>
              </a:r>
            </a:p>
            <a:p>
              <a:pPr marL="0" marR="0" lvl="0" indent="0" algn="l" defTabSz="1828800" rtl="0" eaLnBrk="1" fontAlgn="auto" latinLnBrk="0" hangingPunct="1">
                <a:lnSpc>
                  <a:spcPct val="100000"/>
                </a:lnSpc>
                <a:spcBef>
                  <a:spcPts val="0"/>
                </a:spcBef>
                <a:spcAft>
                  <a:spcPts val="0"/>
                </a:spcAft>
                <a:buClrTx/>
                <a:buSzTx/>
                <a:buFontTx/>
                <a:buNone/>
                <a:tabLst/>
                <a:defRPr/>
              </a:pPr>
              <a:r>
                <a:rPr lang="en-GB" sz="1200" dirty="0" err="1">
                  <a:solidFill>
                    <a:srgbClr val="011627"/>
                  </a:solidFill>
                  <a:latin typeface="Helvetica" pitchFamily="2" charset="0"/>
                </a:rPr>
                <a:t>Prensa</a:t>
              </a:r>
              <a:r>
                <a:rPr lang="en-GB" sz="1200" dirty="0">
                  <a:solidFill>
                    <a:srgbClr val="011627"/>
                  </a:solidFill>
                  <a:latin typeface="Helvetica" pitchFamily="2" charset="0"/>
                </a:rPr>
                <a:t> : </a:t>
              </a:r>
              <a:r>
                <a:rPr lang="en-GB" sz="1200" dirty="0" err="1">
                  <a:solidFill>
                    <a:srgbClr val="011627"/>
                  </a:solidFill>
                  <a:latin typeface="Helvetica" pitchFamily="2" charset="0"/>
                </a:rPr>
                <a:t>cuyo</a:t>
              </a:r>
              <a:r>
                <a:rPr lang="en-GB" sz="1200" dirty="0">
                  <a:solidFill>
                    <a:srgbClr val="011627"/>
                  </a:solidFill>
                  <a:latin typeface="Helvetica" pitchFamily="2" charset="0"/>
                </a:rPr>
                <a:t> consume </a:t>
              </a:r>
              <a:r>
                <a:rPr lang="en-GB" sz="1200" dirty="0" err="1">
                  <a:solidFill>
                    <a:srgbClr val="011627"/>
                  </a:solidFill>
                  <a:latin typeface="Helvetica" pitchFamily="2" charset="0"/>
                </a:rPr>
                <a:t>en</a:t>
              </a:r>
              <a:r>
                <a:rPr lang="en-GB" sz="1200" dirty="0">
                  <a:solidFill>
                    <a:srgbClr val="011627"/>
                  </a:solidFill>
                  <a:latin typeface="Helvetica" pitchFamily="2" charset="0"/>
                </a:rPr>
                <a:t> el </a:t>
              </a:r>
              <a:r>
                <a:rPr lang="en-GB" sz="1200" dirty="0" err="1">
                  <a:solidFill>
                    <a:srgbClr val="011627"/>
                  </a:solidFill>
                  <a:latin typeface="Helvetica" pitchFamily="2" charset="0"/>
                </a:rPr>
                <a:t>impreso</a:t>
              </a:r>
              <a:r>
                <a:rPr lang="en-GB" sz="1200" dirty="0">
                  <a:solidFill>
                    <a:srgbClr val="011627"/>
                  </a:solidFill>
                  <a:latin typeface="Helvetica" pitchFamily="2" charset="0"/>
                </a:rPr>
                <a:t> </a:t>
              </a:r>
              <a:r>
                <a:rPr lang="en-GB" sz="1200" dirty="0" err="1">
                  <a:solidFill>
                    <a:srgbClr val="011627"/>
                  </a:solidFill>
                  <a:latin typeface="Helvetica" pitchFamily="2" charset="0"/>
                </a:rPr>
                <a:t>sigue</a:t>
              </a:r>
              <a:r>
                <a:rPr lang="en-GB" sz="1200" dirty="0">
                  <a:solidFill>
                    <a:srgbClr val="011627"/>
                  </a:solidFill>
                  <a:latin typeface="Helvetica" pitchFamily="2" charset="0"/>
                </a:rPr>
                <a:t> </a:t>
              </a:r>
              <a:r>
                <a:rPr lang="en-GB" sz="1200" dirty="0" err="1">
                  <a:solidFill>
                    <a:srgbClr val="011627"/>
                  </a:solidFill>
                  <a:latin typeface="Helvetica" pitchFamily="2" charset="0"/>
                </a:rPr>
                <a:t>en</a:t>
              </a:r>
              <a:r>
                <a:rPr lang="en-GB" sz="1200" dirty="0">
                  <a:solidFill>
                    <a:srgbClr val="011627"/>
                  </a:solidFill>
                  <a:latin typeface="Helvetica" pitchFamily="2" charset="0"/>
                </a:rPr>
                <a:t> </a:t>
              </a:r>
              <a:r>
                <a:rPr lang="en-GB" sz="1200" dirty="0" err="1">
                  <a:solidFill>
                    <a:srgbClr val="011627"/>
                  </a:solidFill>
                  <a:latin typeface="Helvetica" pitchFamily="2" charset="0"/>
                </a:rPr>
                <a:t>decadencia</a:t>
              </a:r>
              <a:r>
                <a:rPr lang="en-GB" sz="1200" dirty="0">
                  <a:solidFill>
                    <a:srgbClr val="011627"/>
                  </a:solidFill>
                  <a:latin typeface="Helvetica" pitchFamily="2" charset="0"/>
                </a:rPr>
                <a:t> con un 26% y </a:t>
              </a:r>
              <a:r>
                <a:rPr lang="en-GB" sz="1200" dirty="0" err="1">
                  <a:solidFill>
                    <a:srgbClr val="011627"/>
                  </a:solidFill>
                  <a:latin typeface="Helvetica" pitchFamily="2" charset="0"/>
                </a:rPr>
                <a:t>revistas</a:t>
              </a:r>
              <a:r>
                <a:rPr lang="en-GB" sz="1200" dirty="0">
                  <a:solidFill>
                    <a:srgbClr val="011627"/>
                  </a:solidFill>
                  <a:latin typeface="Helvetica" pitchFamily="2" charset="0"/>
                </a:rPr>
                <a:t>, </a:t>
              </a:r>
              <a:r>
                <a:rPr lang="en-GB" sz="1200" dirty="0" err="1">
                  <a:solidFill>
                    <a:srgbClr val="011627"/>
                  </a:solidFill>
                  <a:latin typeface="Helvetica" pitchFamily="2" charset="0"/>
                </a:rPr>
                <a:t>cuya</a:t>
              </a:r>
              <a:r>
                <a:rPr lang="en-GB" sz="1200" dirty="0">
                  <a:solidFill>
                    <a:srgbClr val="011627"/>
                  </a:solidFill>
                  <a:latin typeface="Helvetica" pitchFamily="2" charset="0"/>
                </a:rPr>
                <a:t> </a:t>
              </a:r>
              <a:r>
                <a:rPr lang="en-GB" sz="1200" dirty="0" err="1">
                  <a:solidFill>
                    <a:srgbClr val="011627"/>
                  </a:solidFill>
                  <a:latin typeface="Helvetica" pitchFamily="2" charset="0"/>
                </a:rPr>
                <a:t>baja</a:t>
              </a:r>
              <a:r>
                <a:rPr lang="en-GB" sz="1200" dirty="0">
                  <a:solidFill>
                    <a:srgbClr val="011627"/>
                  </a:solidFill>
                  <a:latin typeface="Helvetica" pitchFamily="2" charset="0"/>
                </a:rPr>
                <a:t> es de un 11%</a:t>
              </a:r>
            </a:p>
          </p:txBody>
        </p:sp>
        <p:sp>
          <p:nvSpPr>
            <p:cNvPr id="12" name="Rectángulo 11">
              <a:extLst>
                <a:ext uri="{FF2B5EF4-FFF2-40B4-BE49-F238E27FC236}">
                  <a16:creationId xmlns:a16="http://schemas.microsoft.com/office/drawing/2014/main" id="{0ED2D74B-C5D3-3141-A215-F547D301A5A5}"/>
                </a:ext>
              </a:extLst>
            </p:cNvPr>
            <p:cNvSpPr/>
            <p:nvPr/>
          </p:nvSpPr>
          <p:spPr>
            <a:xfrm>
              <a:off x="8101862" y="3279105"/>
              <a:ext cx="150492" cy="925678"/>
            </a:xfrm>
            <a:prstGeom prst="rect">
              <a:avLst/>
            </a:prstGeom>
            <a:solidFill>
              <a:srgbClr val="7AD09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4400" u="none" strike="noStrike" kern="1200" cap="none" spc="0" normalizeH="0" baseline="0" noProof="0">
                <a:ln>
                  <a:noFill/>
                </a:ln>
                <a:solidFill>
                  <a:srgbClr val="FFFFFF"/>
                </a:solidFill>
                <a:effectLst/>
                <a:uLnTx/>
                <a:uFillTx/>
                <a:latin typeface="Helvetica Light" panose="020B0403020202020204" pitchFamily="34" charset="0"/>
              </a:endParaRPr>
            </a:p>
          </p:txBody>
        </p:sp>
        <p:sp>
          <p:nvSpPr>
            <p:cNvPr id="13" name="Rectángulo 12">
              <a:extLst>
                <a:ext uri="{FF2B5EF4-FFF2-40B4-BE49-F238E27FC236}">
                  <a16:creationId xmlns:a16="http://schemas.microsoft.com/office/drawing/2014/main" id="{C458B9AE-4E12-F143-BE13-10AAC6EF2B8F}"/>
                </a:ext>
              </a:extLst>
            </p:cNvPr>
            <p:cNvSpPr/>
            <p:nvPr/>
          </p:nvSpPr>
          <p:spPr>
            <a:xfrm>
              <a:off x="8101864" y="4255696"/>
              <a:ext cx="133334" cy="1237656"/>
            </a:xfrm>
            <a:prstGeom prst="rect">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4400" u="none" strike="noStrike" kern="1200" cap="none" spc="0" normalizeH="0" baseline="0" noProof="0">
                <a:ln>
                  <a:noFill/>
                </a:ln>
                <a:solidFill>
                  <a:srgbClr val="FFFFFF"/>
                </a:solidFill>
                <a:effectLst/>
                <a:uLnTx/>
                <a:uFillTx/>
                <a:latin typeface="Helvetica Light" panose="020B0403020202020204" pitchFamily="34" charset="0"/>
              </a:endParaRPr>
            </a:p>
          </p:txBody>
        </p:sp>
        <p:sp>
          <p:nvSpPr>
            <p:cNvPr id="14" name="Rectángulo 13">
              <a:extLst>
                <a:ext uri="{FF2B5EF4-FFF2-40B4-BE49-F238E27FC236}">
                  <a16:creationId xmlns:a16="http://schemas.microsoft.com/office/drawing/2014/main" id="{7190662E-28F2-0944-BF02-5FBF4B48A07F}"/>
                </a:ext>
              </a:extLst>
            </p:cNvPr>
            <p:cNvSpPr/>
            <p:nvPr/>
          </p:nvSpPr>
          <p:spPr>
            <a:xfrm>
              <a:off x="8101864" y="2216545"/>
              <a:ext cx="121230" cy="966873"/>
            </a:xfrm>
            <a:prstGeom prst="rect">
              <a:avLst/>
            </a:prstGeom>
            <a:solidFill>
              <a:srgbClr val="89D32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4400" u="none" strike="noStrike" kern="1200" cap="none" spc="0" normalizeH="0" baseline="0" noProof="0">
                <a:ln>
                  <a:noFill/>
                </a:ln>
                <a:solidFill>
                  <a:srgbClr val="FFFFFF"/>
                </a:solidFill>
                <a:effectLst/>
                <a:uLnTx/>
                <a:uFillTx/>
                <a:latin typeface="Helvetica Light" panose="020B0403020202020204" pitchFamily="34" charset="0"/>
              </a:endParaRPr>
            </a:p>
          </p:txBody>
        </p:sp>
      </p:grpSp>
      <p:sp>
        <p:nvSpPr>
          <p:cNvPr id="15" name="Rectángulo 14">
            <a:extLst>
              <a:ext uri="{FF2B5EF4-FFF2-40B4-BE49-F238E27FC236}">
                <a16:creationId xmlns:a16="http://schemas.microsoft.com/office/drawing/2014/main" id="{44A65D90-3FFE-464B-AAF1-9462E2798180}"/>
              </a:ext>
            </a:extLst>
          </p:cNvPr>
          <p:cNvSpPr/>
          <p:nvPr/>
        </p:nvSpPr>
        <p:spPr>
          <a:xfrm>
            <a:off x="8241346" y="2995743"/>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11627"/>
                </a:solidFill>
                <a:effectLst/>
                <a:uLnTx/>
                <a:uFillTx/>
                <a:latin typeface="Century Gothic" panose="020F0302020204030204"/>
                <a:ea typeface="+mn-ea"/>
                <a:cs typeface="+mn-cs"/>
              </a:rPr>
              <a:t>. </a:t>
            </a:r>
          </a:p>
          <a:p>
            <a:pPr marL="0" marR="0" lvl="0" indent="0" algn="l" defTabSz="1828800" rtl="0" eaLnBrk="1" fontAlgn="auto" latinLnBrk="0" hangingPunct="1">
              <a:lnSpc>
                <a:spcPct val="100000"/>
              </a:lnSpc>
              <a:spcBef>
                <a:spcPts val="0"/>
              </a:spcBef>
              <a:spcAft>
                <a:spcPts val="0"/>
              </a:spcAft>
              <a:buClrTx/>
              <a:buSzTx/>
              <a:buFontTx/>
              <a:buNone/>
              <a:tabLst/>
              <a:defRPr/>
            </a:pPr>
            <a:endParaRPr lang="en-GB" sz="1200" dirty="0">
              <a:solidFill>
                <a:srgbClr val="011627"/>
              </a:solidFill>
              <a:latin typeface="Century Gothic" panose="020F0302020204030204"/>
            </a:endParaRPr>
          </a:p>
        </p:txBody>
      </p:sp>
      <p:sp>
        <p:nvSpPr>
          <p:cNvPr id="18" name="Rectángulo 17">
            <a:extLst>
              <a:ext uri="{FF2B5EF4-FFF2-40B4-BE49-F238E27FC236}">
                <a16:creationId xmlns:a16="http://schemas.microsoft.com/office/drawing/2014/main" id="{C22B4D07-146D-044D-B3DD-AD14AB281B68}"/>
              </a:ext>
            </a:extLst>
          </p:cNvPr>
          <p:cNvSpPr/>
          <p:nvPr/>
        </p:nvSpPr>
        <p:spPr>
          <a:xfrm>
            <a:off x="8290842" y="4301916"/>
            <a:ext cx="3734342" cy="222710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a:defRPr/>
            </a:pPr>
            <a:r>
              <a:rPr kumimoji="0" lang="en-GB" sz="1200" u="none" strike="noStrike" kern="1200" cap="none" spc="0" normalizeH="0" baseline="0" noProof="0" dirty="0">
                <a:ln>
                  <a:noFill/>
                </a:ln>
                <a:solidFill>
                  <a:srgbClr val="011627"/>
                </a:solidFill>
                <a:effectLst/>
                <a:uLnTx/>
                <a:uFillTx/>
                <a:latin typeface="Helvetica" pitchFamily="2" charset="0"/>
              </a:rPr>
              <a:t>Internet es el s</a:t>
            </a:r>
            <a:r>
              <a:rPr lang="en-GB" sz="1200" dirty="0" err="1">
                <a:solidFill>
                  <a:srgbClr val="011627"/>
                </a:solidFill>
                <a:latin typeface="Helvetica" pitchFamily="2" charset="0"/>
              </a:rPr>
              <a:t>egundo</a:t>
            </a:r>
            <a:r>
              <a:rPr lang="en-GB" sz="1200" dirty="0">
                <a:solidFill>
                  <a:srgbClr val="011627"/>
                </a:solidFill>
                <a:latin typeface="Helvetica" pitchFamily="2" charset="0"/>
              </a:rPr>
              <a:t> medio de mayor </a:t>
            </a:r>
            <a:r>
              <a:rPr lang="en-GB" sz="1200" dirty="0" err="1">
                <a:solidFill>
                  <a:srgbClr val="011627"/>
                </a:solidFill>
                <a:latin typeface="Helvetica" pitchFamily="2" charset="0"/>
              </a:rPr>
              <a:t>consumo</a:t>
            </a:r>
            <a:r>
              <a:rPr lang="en-GB" sz="1200" dirty="0">
                <a:solidFill>
                  <a:srgbClr val="011627"/>
                </a:solidFill>
                <a:latin typeface="Helvetica" pitchFamily="2" charset="0"/>
              </a:rPr>
              <a:t>. El 53% de las personas </a:t>
            </a:r>
            <a:r>
              <a:rPr lang="en-GB" sz="1200" dirty="0" err="1">
                <a:solidFill>
                  <a:srgbClr val="011627"/>
                </a:solidFill>
                <a:latin typeface="Helvetica" pitchFamily="2" charset="0"/>
              </a:rPr>
              <a:t>tienen</a:t>
            </a:r>
            <a:r>
              <a:rPr lang="en-GB" sz="1200" dirty="0">
                <a:solidFill>
                  <a:srgbClr val="011627"/>
                </a:solidFill>
                <a:latin typeface="Helvetica" pitchFamily="2" charset="0"/>
              </a:rPr>
              <a:t> un </a:t>
            </a:r>
            <a:r>
              <a:rPr lang="en-GB" sz="1200" dirty="0" err="1">
                <a:solidFill>
                  <a:srgbClr val="011627"/>
                </a:solidFill>
                <a:latin typeface="Helvetica" pitchFamily="2" charset="0"/>
              </a:rPr>
              <a:t>tiempo</a:t>
            </a:r>
            <a:r>
              <a:rPr lang="en-GB" sz="1200" dirty="0">
                <a:solidFill>
                  <a:srgbClr val="011627"/>
                </a:solidFill>
                <a:latin typeface="Helvetica" pitchFamily="2" charset="0"/>
              </a:rPr>
              <a:t> de </a:t>
            </a:r>
            <a:r>
              <a:rPr lang="en-GB" sz="1200" dirty="0" err="1">
                <a:solidFill>
                  <a:srgbClr val="011627"/>
                </a:solidFill>
                <a:latin typeface="Helvetica" pitchFamily="2" charset="0"/>
              </a:rPr>
              <a:t>conexión</a:t>
            </a:r>
            <a:r>
              <a:rPr lang="en-GB" sz="1200" dirty="0">
                <a:solidFill>
                  <a:srgbClr val="011627"/>
                </a:solidFill>
                <a:latin typeface="Helvetica" pitchFamily="2" charset="0"/>
              </a:rPr>
              <a:t>  entre 1 a 4 horas (las personas que </a:t>
            </a:r>
            <a:r>
              <a:rPr lang="en-GB" sz="1200" dirty="0" err="1">
                <a:solidFill>
                  <a:srgbClr val="011627"/>
                </a:solidFill>
                <a:latin typeface="Helvetica" pitchFamily="2" charset="0"/>
              </a:rPr>
              <a:t>crecen</a:t>
            </a:r>
            <a:r>
              <a:rPr lang="en-GB" sz="1200" dirty="0">
                <a:solidFill>
                  <a:srgbClr val="011627"/>
                </a:solidFill>
                <a:latin typeface="Helvetica" pitchFamily="2" charset="0"/>
              </a:rPr>
              <a:t> </a:t>
            </a:r>
            <a:r>
              <a:rPr lang="en-GB" sz="1200" dirty="0" err="1">
                <a:solidFill>
                  <a:srgbClr val="011627"/>
                </a:solidFill>
                <a:latin typeface="Helvetica" pitchFamily="2" charset="0"/>
              </a:rPr>
              <a:t>en</a:t>
            </a:r>
            <a:r>
              <a:rPr lang="en-GB" sz="1200" dirty="0">
                <a:solidFill>
                  <a:srgbClr val="011627"/>
                </a:solidFill>
                <a:latin typeface="Helvetica" pitchFamily="2" charset="0"/>
              </a:rPr>
              <a:t> </a:t>
            </a:r>
            <a:r>
              <a:rPr lang="en-GB" sz="1200" dirty="0" err="1">
                <a:solidFill>
                  <a:srgbClr val="011627"/>
                </a:solidFill>
                <a:latin typeface="Helvetica" pitchFamily="2" charset="0"/>
              </a:rPr>
              <a:t>este</a:t>
            </a:r>
            <a:r>
              <a:rPr lang="en-GB" sz="1200" dirty="0">
                <a:solidFill>
                  <a:srgbClr val="011627"/>
                </a:solidFill>
                <a:latin typeface="Helvetica" pitchFamily="2" charset="0"/>
              </a:rPr>
              <a:t> </a:t>
            </a:r>
            <a:r>
              <a:rPr lang="en-GB" sz="1200" dirty="0" err="1">
                <a:solidFill>
                  <a:srgbClr val="011627"/>
                </a:solidFill>
                <a:latin typeface="Helvetica" pitchFamily="2" charset="0"/>
              </a:rPr>
              <a:t>tiempo</a:t>
            </a:r>
            <a:r>
              <a:rPr lang="en-GB" sz="1200" dirty="0">
                <a:solidFill>
                  <a:srgbClr val="011627"/>
                </a:solidFill>
                <a:latin typeface="Helvetica" pitchFamily="2" charset="0"/>
              </a:rPr>
              <a:t> de </a:t>
            </a:r>
            <a:r>
              <a:rPr lang="en-GB" sz="1200" dirty="0" err="1">
                <a:solidFill>
                  <a:srgbClr val="011627"/>
                </a:solidFill>
                <a:latin typeface="Helvetica" pitchFamily="2" charset="0"/>
              </a:rPr>
              <a:t>conexión</a:t>
            </a:r>
            <a:r>
              <a:rPr lang="en-GB" sz="1200" dirty="0">
                <a:solidFill>
                  <a:srgbClr val="011627"/>
                </a:solidFill>
                <a:latin typeface="Helvetica" pitchFamily="2" charset="0"/>
              </a:rPr>
              <a:t> es de un 15%). El  93</a:t>
            </a:r>
            <a:r>
              <a:rPr kumimoji="0" lang="en-GB" sz="1200" u="none" strike="noStrike" kern="1200" cap="none" spc="0" normalizeH="0" baseline="0" noProof="0" dirty="0">
                <a:ln>
                  <a:noFill/>
                </a:ln>
                <a:solidFill>
                  <a:srgbClr val="011627"/>
                </a:solidFill>
                <a:effectLst/>
                <a:uLnTx/>
                <a:uFillTx/>
                <a:latin typeface="Helvetica" pitchFamily="2" charset="0"/>
              </a:rPr>
              <a:t>% </a:t>
            </a:r>
            <a:r>
              <a:rPr kumimoji="0" lang="en-GB" sz="1200" u="none" strike="noStrike" kern="1200" cap="none" spc="0" normalizeH="0" baseline="0" noProof="0" dirty="0" err="1">
                <a:ln>
                  <a:noFill/>
                </a:ln>
                <a:solidFill>
                  <a:srgbClr val="011627"/>
                </a:solidFill>
                <a:effectLst/>
                <a:uLnTx/>
                <a:uFillTx/>
                <a:latin typeface="Helvetica" pitchFamily="2" charset="0"/>
              </a:rPr>
              <a:t>usa</a:t>
            </a:r>
            <a:r>
              <a:rPr kumimoji="0" lang="en-GB" sz="1200" u="none" strike="noStrike" kern="1200" cap="none" spc="0" normalizeH="0" baseline="0" noProof="0" dirty="0">
                <a:ln>
                  <a:noFill/>
                </a:ln>
                <a:solidFill>
                  <a:srgbClr val="011627"/>
                </a:solidFill>
                <a:effectLst/>
                <a:uLnTx/>
                <a:uFillTx/>
                <a:latin typeface="Helvetica" pitchFamily="2" charset="0"/>
              </a:rPr>
              <a:t> las RRSS </a:t>
            </a:r>
            <a:r>
              <a:rPr kumimoji="0" lang="en-GB" sz="1200" u="none" strike="noStrike" kern="1200" cap="none" spc="0" normalizeH="0" baseline="0" noProof="0" dirty="0" err="1">
                <a:ln>
                  <a:noFill/>
                </a:ln>
                <a:solidFill>
                  <a:srgbClr val="011627"/>
                </a:solidFill>
                <a:effectLst/>
                <a:uLnTx/>
                <a:uFillTx/>
                <a:latin typeface="Helvetica" pitchFamily="2" charset="0"/>
              </a:rPr>
              <a:t>como</a:t>
            </a:r>
            <a:r>
              <a:rPr kumimoji="0" lang="en-GB" sz="1200" u="none" strike="noStrike" kern="1200" cap="none" spc="0" normalizeH="0" baseline="0" noProof="0" dirty="0">
                <a:ln>
                  <a:noFill/>
                </a:ln>
                <a:solidFill>
                  <a:srgbClr val="011627"/>
                </a:solidFill>
                <a:effectLst/>
                <a:uLnTx/>
                <a:uFillTx/>
                <a:latin typeface="Helvetica" pitchFamily="2" charset="0"/>
              </a:rPr>
              <a:t> </a:t>
            </a:r>
            <a:r>
              <a:rPr kumimoji="0" lang="en-GB" sz="1200" u="none" strike="noStrike" kern="1200" cap="none" spc="0" normalizeH="0" baseline="0" noProof="0" dirty="0" err="1">
                <a:ln>
                  <a:noFill/>
                </a:ln>
                <a:solidFill>
                  <a:srgbClr val="011627"/>
                </a:solidFill>
                <a:effectLst/>
                <a:uLnTx/>
                <a:uFillTx/>
                <a:latin typeface="Helvetica" pitchFamily="2" charset="0"/>
              </a:rPr>
              <a:t>herramienta</a:t>
            </a:r>
            <a:r>
              <a:rPr kumimoji="0" lang="en-GB" sz="1200" u="none" strike="noStrike" kern="1200" cap="none" spc="0" normalizeH="0" baseline="0" noProof="0" dirty="0">
                <a:ln>
                  <a:noFill/>
                </a:ln>
                <a:solidFill>
                  <a:srgbClr val="011627"/>
                </a:solidFill>
                <a:effectLst/>
                <a:uLnTx/>
                <a:uFillTx/>
                <a:latin typeface="Helvetica" pitchFamily="2" charset="0"/>
              </a:rPr>
              <a:t> de </a:t>
            </a:r>
            <a:r>
              <a:rPr kumimoji="0" lang="en-GB" sz="1200" u="none" strike="noStrike" kern="1200" cap="none" spc="0" normalizeH="0" baseline="0" noProof="0" dirty="0" err="1">
                <a:ln>
                  <a:noFill/>
                </a:ln>
                <a:solidFill>
                  <a:srgbClr val="011627"/>
                </a:solidFill>
                <a:effectLst/>
                <a:uLnTx/>
                <a:uFillTx/>
                <a:latin typeface="Helvetica" pitchFamily="2" charset="0"/>
              </a:rPr>
              <a:t>comunicación</a:t>
            </a:r>
            <a:r>
              <a:rPr lang="en-GB" sz="1200" dirty="0">
                <a:solidFill>
                  <a:srgbClr val="011627"/>
                </a:solidFill>
                <a:latin typeface="Helvetica" pitchFamily="2" charset="0"/>
              </a:rPr>
              <a:t>, </a:t>
            </a:r>
            <a:r>
              <a:rPr lang="en-GB" sz="1200" dirty="0" err="1">
                <a:solidFill>
                  <a:srgbClr val="011627"/>
                </a:solidFill>
                <a:latin typeface="Helvetica" pitchFamily="2" charset="0"/>
              </a:rPr>
              <a:t>creciendo</a:t>
            </a:r>
            <a:r>
              <a:rPr lang="en-GB" sz="1200" dirty="0">
                <a:solidFill>
                  <a:srgbClr val="011627"/>
                </a:solidFill>
                <a:latin typeface="Helvetica" pitchFamily="2" charset="0"/>
              </a:rPr>
              <a:t> </a:t>
            </a:r>
            <a:r>
              <a:rPr lang="en-GB" sz="1200" dirty="0" err="1">
                <a:solidFill>
                  <a:srgbClr val="011627"/>
                </a:solidFill>
                <a:latin typeface="Helvetica" pitchFamily="2" charset="0"/>
              </a:rPr>
              <a:t>en</a:t>
            </a:r>
            <a:r>
              <a:rPr lang="en-GB" sz="1200" dirty="0">
                <a:solidFill>
                  <a:srgbClr val="011627"/>
                </a:solidFill>
                <a:latin typeface="Helvetica" pitchFamily="2" charset="0"/>
              </a:rPr>
              <a:t> un 3%. </a:t>
            </a:r>
            <a:r>
              <a:rPr lang="en-GB" sz="1200" dirty="0" err="1">
                <a:solidFill>
                  <a:srgbClr val="011627"/>
                </a:solidFill>
                <a:latin typeface="Helvetica" pitchFamily="2" charset="0"/>
              </a:rPr>
              <a:t>Estas</a:t>
            </a:r>
            <a:r>
              <a:rPr lang="en-GB" sz="1200" dirty="0">
                <a:solidFill>
                  <a:srgbClr val="011627"/>
                </a:solidFill>
                <a:latin typeface="Helvetica" pitchFamily="2" charset="0"/>
              </a:rPr>
              <a:t> son las de mayor </a:t>
            </a:r>
            <a:r>
              <a:rPr lang="en-GB" sz="1200" dirty="0" err="1">
                <a:solidFill>
                  <a:srgbClr val="011627"/>
                </a:solidFill>
                <a:latin typeface="Helvetica" pitchFamily="2" charset="0"/>
              </a:rPr>
              <a:t>consumo</a:t>
            </a:r>
            <a:r>
              <a:rPr lang="en-GB" sz="1200" dirty="0">
                <a:solidFill>
                  <a:srgbClr val="011627"/>
                </a:solidFill>
                <a:latin typeface="Helvetica" pitchFamily="2" charset="0"/>
              </a:rPr>
              <a:t> :</a:t>
            </a:r>
          </a:p>
          <a:p>
            <a:pPr marL="171450" indent="-171450" defTabSz="1828800">
              <a:buFont typeface="Arial" panose="020B0604020202020204" pitchFamily="34" charset="0"/>
              <a:buChar char="•"/>
              <a:defRPr/>
            </a:pPr>
            <a:r>
              <a:rPr lang="en-GB" sz="1200" dirty="0">
                <a:solidFill>
                  <a:srgbClr val="011627"/>
                </a:solidFill>
                <a:latin typeface="Helvetica" pitchFamily="2" charset="0"/>
              </a:rPr>
              <a:t>FB –  84%</a:t>
            </a:r>
          </a:p>
          <a:p>
            <a:pPr marL="171450" indent="-171450" defTabSz="1828800">
              <a:buFont typeface="Arial" panose="020B0604020202020204" pitchFamily="34" charset="0"/>
              <a:buChar char="•"/>
              <a:defRPr/>
            </a:pPr>
            <a:r>
              <a:rPr lang="en-GB" sz="1200" dirty="0">
                <a:solidFill>
                  <a:srgbClr val="011627"/>
                </a:solidFill>
                <a:latin typeface="Helvetica" pitchFamily="2" charset="0"/>
              </a:rPr>
              <a:t>IT  -   54%</a:t>
            </a:r>
          </a:p>
          <a:p>
            <a:pPr marL="171450" indent="-171450" defTabSz="1828800">
              <a:buFont typeface="Arial" panose="020B0604020202020204" pitchFamily="34" charset="0"/>
              <a:buChar char="•"/>
              <a:defRPr/>
            </a:pPr>
            <a:r>
              <a:rPr lang="en-GB" sz="1200" dirty="0">
                <a:solidFill>
                  <a:srgbClr val="011627"/>
                </a:solidFill>
                <a:latin typeface="Helvetica" pitchFamily="2" charset="0"/>
              </a:rPr>
              <a:t>TT  -  44%</a:t>
            </a:r>
          </a:p>
          <a:p>
            <a:pPr marL="171450" indent="-171450" defTabSz="1828800">
              <a:buFont typeface="Arial" panose="020B0604020202020204" pitchFamily="34" charset="0"/>
              <a:buChar char="•"/>
              <a:defRPr/>
            </a:pPr>
            <a:r>
              <a:rPr lang="en-GB" sz="1200" dirty="0">
                <a:solidFill>
                  <a:srgbClr val="011627"/>
                </a:solidFill>
                <a:latin typeface="Helvetica" pitchFamily="2" charset="0"/>
              </a:rPr>
              <a:t>TW – 15%</a:t>
            </a:r>
          </a:p>
          <a:p>
            <a:pPr marL="171450" indent="-171450" defTabSz="1828800">
              <a:buFont typeface="Arial" panose="020B0604020202020204" pitchFamily="34" charset="0"/>
              <a:buChar char="•"/>
              <a:defRPr/>
            </a:pPr>
            <a:r>
              <a:rPr lang="en-GB" sz="1200" dirty="0">
                <a:solidFill>
                  <a:srgbClr val="011627"/>
                </a:solidFill>
                <a:latin typeface="Helvetica" pitchFamily="2" charset="0"/>
              </a:rPr>
              <a:t>SC -    3%</a:t>
            </a:r>
          </a:p>
        </p:txBody>
      </p:sp>
      <p:sp>
        <p:nvSpPr>
          <p:cNvPr id="16" name="CuadroTexto 15">
            <a:extLst>
              <a:ext uri="{FF2B5EF4-FFF2-40B4-BE49-F238E27FC236}">
                <a16:creationId xmlns:a16="http://schemas.microsoft.com/office/drawing/2014/main" id="{5D9297D2-A808-A146-8C8E-8082BD57A1E8}"/>
              </a:ext>
            </a:extLst>
          </p:cNvPr>
          <p:cNvSpPr txBox="1"/>
          <p:nvPr/>
        </p:nvSpPr>
        <p:spPr>
          <a:xfrm>
            <a:off x="8023722" y="708700"/>
            <a:ext cx="3236696" cy="307777"/>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11627"/>
                </a:solidFill>
                <a:effectLst/>
                <a:uLnTx/>
                <a:uFillTx/>
                <a:latin typeface="Century Gothic" panose="020F0302020204030204"/>
                <a:ea typeface="+mn-ea"/>
                <a:cs typeface="+mn-cs"/>
              </a:rPr>
              <a:t>Datos</a:t>
            </a:r>
            <a:r>
              <a:rPr kumimoji="0" lang="en-US" sz="1400" b="1" i="0" u="none" strike="noStrike" kern="1200" cap="none" spc="0" normalizeH="0" baseline="0" noProof="0" dirty="0">
                <a:ln>
                  <a:noFill/>
                </a:ln>
                <a:solidFill>
                  <a:srgbClr val="011627"/>
                </a:solidFill>
                <a:effectLst/>
                <a:uLnTx/>
                <a:uFillTx/>
                <a:latin typeface="Century Gothic" panose="020F0302020204030204"/>
                <a:ea typeface="+mn-ea"/>
                <a:cs typeface="+mn-cs"/>
              </a:rPr>
              <a:t> </a:t>
            </a:r>
            <a:r>
              <a:rPr kumimoji="0" lang="en-US" sz="1400" b="1" i="0" u="none" strike="noStrike" kern="1200" cap="none" spc="0" normalizeH="0" baseline="0" noProof="0" dirty="0" err="1">
                <a:ln>
                  <a:noFill/>
                </a:ln>
                <a:solidFill>
                  <a:srgbClr val="011627"/>
                </a:solidFill>
                <a:effectLst/>
                <a:uLnTx/>
                <a:uFillTx/>
                <a:latin typeface="Century Gothic" panose="020F0302020204030204"/>
                <a:ea typeface="+mn-ea"/>
                <a:cs typeface="+mn-cs"/>
              </a:rPr>
              <a:t>relevantes</a:t>
            </a:r>
            <a:r>
              <a:rPr kumimoji="0" lang="en-US" sz="1400" b="1" i="0" u="none" strike="noStrike" kern="1200" cap="none" spc="0" normalizeH="0" baseline="0" noProof="0" dirty="0">
                <a:ln>
                  <a:noFill/>
                </a:ln>
                <a:solidFill>
                  <a:srgbClr val="011627"/>
                </a:solidFill>
                <a:effectLst/>
                <a:uLnTx/>
                <a:uFillTx/>
                <a:latin typeface="Century Gothic" panose="020F0302020204030204"/>
                <a:ea typeface="+mn-ea"/>
                <a:cs typeface="+mn-cs"/>
              </a:rPr>
              <a:t>:</a:t>
            </a:r>
          </a:p>
        </p:txBody>
      </p:sp>
      <p:pic>
        <p:nvPicPr>
          <p:cNvPr id="19" name="Picture 4">
            <a:extLst>
              <a:ext uri="{FF2B5EF4-FFF2-40B4-BE49-F238E27FC236}">
                <a16:creationId xmlns:a16="http://schemas.microsoft.com/office/drawing/2014/main" id="{955416F7-BD25-3E4B-99E2-412985D773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cxnSp>
        <p:nvCxnSpPr>
          <p:cNvPr id="26" name="Conector recto 25">
            <a:extLst>
              <a:ext uri="{FF2B5EF4-FFF2-40B4-BE49-F238E27FC236}">
                <a16:creationId xmlns:a16="http://schemas.microsoft.com/office/drawing/2014/main" id="{F2A4E575-4724-A444-AC01-D82157EE7809}"/>
              </a:ext>
            </a:extLst>
          </p:cNvPr>
          <p:cNvCxnSpPr>
            <a:cxnSpLocks/>
          </p:cNvCxnSpPr>
          <p:nvPr/>
        </p:nvCxnSpPr>
        <p:spPr>
          <a:xfrm flipH="1">
            <a:off x="944880" y="3370373"/>
            <a:ext cx="67104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Flecha abajo 1">
            <a:extLst>
              <a:ext uri="{FF2B5EF4-FFF2-40B4-BE49-F238E27FC236}">
                <a16:creationId xmlns:a16="http://schemas.microsoft.com/office/drawing/2014/main" id="{083E530D-44E8-464C-ACC0-0598082D9AD6}"/>
              </a:ext>
            </a:extLst>
          </p:cNvPr>
          <p:cNvSpPr/>
          <p:nvPr/>
        </p:nvSpPr>
        <p:spPr>
          <a:xfrm>
            <a:off x="6369660" y="3428999"/>
            <a:ext cx="228600" cy="27431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22" name="Flecha abajo 21">
            <a:extLst>
              <a:ext uri="{FF2B5EF4-FFF2-40B4-BE49-F238E27FC236}">
                <a16:creationId xmlns:a16="http://schemas.microsoft.com/office/drawing/2014/main" id="{34CE79C8-36F8-974F-9D45-758B2A7B0420}"/>
              </a:ext>
            </a:extLst>
          </p:cNvPr>
          <p:cNvSpPr/>
          <p:nvPr/>
        </p:nvSpPr>
        <p:spPr>
          <a:xfrm>
            <a:off x="7109439" y="3428998"/>
            <a:ext cx="228600" cy="27431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3" name="CuadroTexto 2">
            <a:extLst>
              <a:ext uri="{FF2B5EF4-FFF2-40B4-BE49-F238E27FC236}">
                <a16:creationId xmlns:a16="http://schemas.microsoft.com/office/drawing/2014/main" id="{4578B95A-86D3-7248-9B03-0B2493309BE6}"/>
              </a:ext>
            </a:extLst>
          </p:cNvPr>
          <p:cNvSpPr txBox="1"/>
          <p:nvPr/>
        </p:nvSpPr>
        <p:spPr>
          <a:xfrm>
            <a:off x="6249761" y="3153759"/>
            <a:ext cx="468398" cy="246221"/>
          </a:xfrm>
          <a:prstGeom prst="rect">
            <a:avLst/>
          </a:prstGeom>
          <a:noFill/>
        </p:spPr>
        <p:txBody>
          <a:bodyPr wrap="none" rtlCol="0">
            <a:spAutoFit/>
          </a:bodyPr>
          <a:lstStyle/>
          <a:p>
            <a:r>
              <a:rPr lang="es-HN" sz="1000" dirty="0">
                <a:latin typeface="Century Gothic" panose="020B0502020202020204" pitchFamily="34" charset="0"/>
              </a:rPr>
              <a:t>-26%</a:t>
            </a:r>
          </a:p>
        </p:txBody>
      </p:sp>
      <p:sp>
        <p:nvSpPr>
          <p:cNvPr id="23" name="CuadroTexto 22">
            <a:extLst>
              <a:ext uri="{FF2B5EF4-FFF2-40B4-BE49-F238E27FC236}">
                <a16:creationId xmlns:a16="http://schemas.microsoft.com/office/drawing/2014/main" id="{B9FB188B-9126-9A41-8883-3C719FAE6019}"/>
              </a:ext>
            </a:extLst>
          </p:cNvPr>
          <p:cNvSpPr txBox="1"/>
          <p:nvPr/>
        </p:nvSpPr>
        <p:spPr>
          <a:xfrm>
            <a:off x="6948422" y="3152376"/>
            <a:ext cx="468398" cy="246221"/>
          </a:xfrm>
          <a:prstGeom prst="rect">
            <a:avLst/>
          </a:prstGeom>
          <a:noFill/>
        </p:spPr>
        <p:txBody>
          <a:bodyPr wrap="none" rtlCol="0">
            <a:spAutoFit/>
          </a:bodyPr>
          <a:lstStyle/>
          <a:p>
            <a:r>
              <a:rPr lang="es-HN" sz="1000" dirty="0">
                <a:latin typeface="Century Gothic" panose="020B0502020202020204" pitchFamily="34" charset="0"/>
              </a:rPr>
              <a:t>-11%</a:t>
            </a:r>
          </a:p>
        </p:txBody>
      </p:sp>
      <p:sp>
        <p:nvSpPr>
          <p:cNvPr id="24" name="Flecha abajo 23">
            <a:extLst>
              <a:ext uri="{FF2B5EF4-FFF2-40B4-BE49-F238E27FC236}">
                <a16:creationId xmlns:a16="http://schemas.microsoft.com/office/drawing/2014/main" id="{8C126993-925D-AF4E-BA1D-EF5F297C4263}"/>
              </a:ext>
            </a:extLst>
          </p:cNvPr>
          <p:cNvSpPr/>
          <p:nvPr/>
        </p:nvSpPr>
        <p:spPr>
          <a:xfrm rot="10800000">
            <a:off x="5584468" y="2475637"/>
            <a:ext cx="228600" cy="274319"/>
          </a:xfrm>
          <a:prstGeom prst="down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25" name="CuadroTexto 24">
            <a:extLst>
              <a:ext uri="{FF2B5EF4-FFF2-40B4-BE49-F238E27FC236}">
                <a16:creationId xmlns:a16="http://schemas.microsoft.com/office/drawing/2014/main" id="{05B81C8C-BCAF-0D47-9FF4-70F6263A0695}"/>
              </a:ext>
            </a:extLst>
          </p:cNvPr>
          <p:cNvSpPr txBox="1"/>
          <p:nvPr/>
        </p:nvSpPr>
        <p:spPr>
          <a:xfrm>
            <a:off x="5544474" y="2198933"/>
            <a:ext cx="425116" cy="246221"/>
          </a:xfrm>
          <a:prstGeom prst="rect">
            <a:avLst/>
          </a:prstGeom>
          <a:noFill/>
        </p:spPr>
        <p:txBody>
          <a:bodyPr wrap="none" rtlCol="0">
            <a:spAutoFit/>
          </a:bodyPr>
          <a:lstStyle/>
          <a:p>
            <a:r>
              <a:rPr lang="es-HN" sz="1000" dirty="0">
                <a:latin typeface="Century Gothic" panose="020B0502020202020204" pitchFamily="34" charset="0"/>
              </a:rPr>
              <a:t>17%</a:t>
            </a:r>
          </a:p>
        </p:txBody>
      </p:sp>
      <p:sp>
        <p:nvSpPr>
          <p:cNvPr id="28" name="CuadroTexto 27">
            <a:extLst>
              <a:ext uri="{FF2B5EF4-FFF2-40B4-BE49-F238E27FC236}">
                <a16:creationId xmlns:a16="http://schemas.microsoft.com/office/drawing/2014/main" id="{ED3CFEF3-7E83-C54F-BB0A-EA80BDB83BC6}"/>
              </a:ext>
            </a:extLst>
          </p:cNvPr>
          <p:cNvSpPr txBox="1"/>
          <p:nvPr/>
        </p:nvSpPr>
        <p:spPr>
          <a:xfrm>
            <a:off x="8302254" y="2741351"/>
            <a:ext cx="3288340" cy="1569660"/>
          </a:xfrm>
          <a:prstGeom prst="rect">
            <a:avLst/>
          </a:prstGeom>
          <a:noFill/>
        </p:spPr>
        <p:txBody>
          <a:bodyPr wrap="square">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1200" dirty="0">
                <a:solidFill>
                  <a:srgbClr val="011627"/>
                </a:solidFill>
                <a:latin typeface="Helvetica" pitchFamily="2" charset="0"/>
              </a:rPr>
              <a:t>TVP (cable), es el medio de mayor </a:t>
            </a:r>
            <a:r>
              <a:rPr lang="en-GB" sz="1200" dirty="0" err="1">
                <a:solidFill>
                  <a:srgbClr val="011627"/>
                </a:solidFill>
                <a:latin typeface="Helvetica" pitchFamily="2" charset="0"/>
              </a:rPr>
              <a:t>consumo</a:t>
            </a:r>
            <a:r>
              <a:rPr lang="en-GB" sz="1200" dirty="0">
                <a:solidFill>
                  <a:srgbClr val="011627"/>
                </a:solidFill>
                <a:latin typeface="Helvetica" pitchFamily="2" charset="0"/>
              </a:rPr>
              <a:t> </a:t>
            </a:r>
            <a:r>
              <a:rPr lang="en-GB" sz="1200" dirty="0" err="1">
                <a:solidFill>
                  <a:srgbClr val="011627"/>
                </a:solidFill>
                <a:latin typeface="Helvetica" pitchFamily="2" charset="0"/>
              </a:rPr>
              <a:t>en</a:t>
            </a:r>
            <a:r>
              <a:rPr lang="en-GB" sz="1200" dirty="0">
                <a:solidFill>
                  <a:srgbClr val="011627"/>
                </a:solidFill>
                <a:latin typeface="Helvetica" pitchFamily="2" charset="0"/>
              </a:rPr>
              <a:t> la población </a:t>
            </a:r>
            <a:r>
              <a:rPr lang="en-GB" sz="1200" dirty="0" err="1">
                <a:solidFill>
                  <a:srgbClr val="011627"/>
                </a:solidFill>
                <a:latin typeface="Helvetica" pitchFamily="2" charset="0"/>
              </a:rPr>
              <a:t>hondureña</a:t>
            </a:r>
            <a:r>
              <a:rPr lang="en-GB" sz="1200" dirty="0">
                <a:solidFill>
                  <a:srgbClr val="011627"/>
                </a:solidFill>
                <a:latin typeface="Helvetica" pitchFamily="2" charset="0"/>
              </a:rPr>
              <a:t>, con el 101% de </a:t>
            </a:r>
            <a:r>
              <a:rPr lang="en-GB" sz="1200" dirty="0" err="1">
                <a:solidFill>
                  <a:srgbClr val="011627"/>
                </a:solidFill>
                <a:latin typeface="Helvetica" pitchFamily="2" charset="0"/>
              </a:rPr>
              <a:t>afinidad</a:t>
            </a:r>
            <a:r>
              <a:rPr lang="en-GB" sz="1200" dirty="0">
                <a:solidFill>
                  <a:srgbClr val="011627"/>
                </a:solidFill>
                <a:latin typeface="Helvetica" pitchFamily="2" charset="0"/>
              </a:rPr>
              <a:t>.</a:t>
            </a:r>
          </a:p>
          <a:p>
            <a:pPr marL="0" marR="0" lvl="0" indent="0" algn="l" defTabSz="1828800" rtl="0" eaLnBrk="1" fontAlgn="auto" latinLnBrk="0" hangingPunct="1">
              <a:lnSpc>
                <a:spcPct val="100000"/>
              </a:lnSpc>
              <a:spcBef>
                <a:spcPts val="0"/>
              </a:spcBef>
              <a:spcAft>
                <a:spcPts val="0"/>
              </a:spcAft>
              <a:buClrTx/>
              <a:buSzTx/>
              <a:buFontTx/>
              <a:buNone/>
              <a:tabLst/>
              <a:defRPr/>
            </a:pPr>
            <a:endParaRPr lang="en-GB" sz="1200" dirty="0">
              <a:solidFill>
                <a:srgbClr val="011627"/>
              </a:solidFill>
              <a:latin typeface="Helvetica" pitchFamily="2" charset="0"/>
            </a:endParaRPr>
          </a:p>
          <a:p>
            <a:pPr defTabSz="1828800">
              <a:defRPr/>
            </a:pPr>
            <a:r>
              <a:rPr kumimoji="0" lang="en-GB" sz="1200" u="none" strike="noStrike" kern="1200" cap="none" spc="0" normalizeH="0" baseline="0" noProof="0" dirty="0">
                <a:ln>
                  <a:noFill/>
                </a:ln>
                <a:solidFill>
                  <a:srgbClr val="011627"/>
                </a:solidFill>
                <a:effectLst/>
                <a:uLnTx/>
                <a:uFillTx/>
                <a:latin typeface="Helvetica" pitchFamily="2" charset="0"/>
              </a:rPr>
              <a:t>32% de las personas </a:t>
            </a:r>
            <a:r>
              <a:rPr kumimoji="0" lang="en-GB" sz="1200" u="none" strike="noStrike" kern="1200" cap="none" spc="0" normalizeH="0" baseline="0" noProof="0" dirty="0" err="1">
                <a:ln>
                  <a:noFill/>
                </a:ln>
                <a:solidFill>
                  <a:srgbClr val="011627"/>
                </a:solidFill>
                <a:effectLst/>
                <a:uLnTx/>
                <a:uFillTx/>
                <a:latin typeface="Helvetica" pitchFamily="2" charset="0"/>
              </a:rPr>
              <a:t>ven</a:t>
            </a:r>
            <a:r>
              <a:rPr kumimoji="0" lang="en-GB" sz="1200" u="none" strike="noStrike" kern="1200" cap="none" spc="0" normalizeH="0" baseline="0" noProof="0" dirty="0">
                <a:ln>
                  <a:noFill/>
                </a:ln>
                <a:solidFill>
                  <a:srgbClr val="011627"/>
                </a:solidFill>
                <a:effectLst/>
                <a:uLnTx/>
                <a:uFillTx/>
                <a:latin typeface="Helvetica" pitchFamily="2" charset="0"/>
              </a:rPr>
              <a:t> television (tv </a:t>
            </a:r>
            <a:r>
              <a:rPr kumimoji="0" lang="en-GB" sz="1200" u="none" strike="noStrike" kern="1200" cap="none" spc="0" normalizeH="0" baseline="0" noProof="0" dirty="0" err="1">
                <a:ln>
                  <a:noFill/>
                </a:ln>
                <a:solidFill>
                  <a:srgbClr val="011627"/>
                </a:solidFill>
                <a:effectLst/>
                <a:uLnTx/>
                <a:uFillTx/>
                <a:latin typeface="Helvetica" pitchFamily="2" charset="0"/>
              </a:rPr>
              <a:t>abierta</a:t>
            </a:r>
            <a:r>
              <a:rPr kumimoji="0" lang="en-GB" sz="1200" u="none" strike="noStrike" kern="1200" cap="none" spc="0" normalizeH="0" baseline="0" noProof="0" dirty="0">
                <a:ln>
                  <a:noFill/>
                </a:ln>
                <a:solidFill>
                  <a:srgbClr val="011627"/>
                </a:solidFill>
                <a:effectLst/>
                <a:uLnTx/>
                <a:uFillTx/>
                <a:latin typeface="Helvetica" pitchFamily="2" charset="0"/>
              </a:rPr>
              <a:t> y cable), entre 2 a 4 horas, </a:t>
            </a:r>
            <a:r>
              <a:rPr kumimoji="0" lang="en-GB" sz="1200" u="none" strike="noStrike" kern="1200" cap="none" spc="0" normalizeH="0" baseline="0" noProof="0" dirty="0" err="1">
                <a:ln>
                  <a:noFill/>
                </a:ln>
                <a:solidFill>
                  <a:srgbClr val="011627"/>
                </a:solidFill>
                <a:effectLst/>
                <a:uLnTx/>
                <a:uFillTx/>
                <a:latin typeface="Helvetica" pitchFamily="2" charset="0"/>
              </a:rPr>
              <a:t>siendo</a:t>
            </a:r>
            <a:r>
              <a:rPr kumimoji="0" lang="en-GB" sz="1200" u="none" strike="noStrike" kern="1200" cap="none" spc="0" normalizeH="0" baseline="0" noProof="0" dirty="0">
                <a:ln>
                  <a:noFill/>
                </a:ln>
                <a:solidFill>
                  <a:srgbClr val="011627"/>
                </a:solidFill>
                <a:effectLst/>
                <a:uLnTx/>
                <a:uFillTx/>
                <a:latin typeface="Helvetica" pitchFamily="2" charset="0"/>
              </a:rPr>
              <a:t> los </a:t>
            </a:r>
            <a:r>
              <a:rPr kumimoji="0" lang="en-GB" sz="1200" u="none" strike="noStrike" kern="1200" cap="none" spc="0" normalizeH="0" baseline="0" noProof="0" dirty="0" err="1">
                <a:ln>
                  <a:noFill/>
                </a:ln>
                <a:solidFill>
                  <a:srgbClr val="011627"/>
                </a:solidFill>
                <a:effectLst/>
                <a:uLnTx/>
                <a:uFillTx/>
                <a:latin typeface="Helvetica" pitchFamily="2" charset="0"/>
              </a:rPr>
              <a:t>deportes</a:t>
            </a:r>
            <a:r>
              <a:rPr kumimoji="0" lang="en-GB" sz="1200" u="none" strike="noStrike" kern="1200" cap="none" spc="0" normalizeH="0" baseline="0" noProof="0" dirty="0">
                <a:ln>
                  <a:noFill/>
                </a:ln>
                <a:solidFill>
                  <a:srgbClr val="011627"/>
                </a:solidFill>
                <a:effectLst/>
                <a:uLnTx/>
                <a:uFillTx/>
                <a:latin typeface="Helvetica" pitchFamily="2" charset="0"/>
              </a:rPr>
              <a:t> y </a:t>
            </a:r>
            <a:r>
              <a:rPr kumimoji="0" lang="en-GB" sz="1200" u="none" strike="noStrike" kern="1200" cap="none" spc="0" normalizeH="0" baseline="0" noProof="0" dirty="0" err="1">
                <a:ln>
                  <a:noFill/>
                </a:ln>
                <a:solidFill>
                  <a:srgbClr val="011627"/>
                </a:solidFill>
                <a:effectLst/>
                <a:uLnTx/>
                <a:uFillTx/>
                <a:latin typeface="Helvetica" pitchFamily="2" charset="0"/>
              </a:rPr>
              <a:t>noticias</a:t>
            </a:r>
            <a:r>
              <a:rPr kumimoji="0" lang="en-GB" sz="1200" u="none" strike="noStrike" kern="1200" cap="none" spc="0" normalizeH="0" baseline="0" noProof="0" dirty="0">
                <a:ln>
                  <a:noFill/>
                </a:ln>
                <a:solidFill>
                  <a:srgbClr val="011627"/>
                </a:solidFill>
                <a:effectLst/>
                <a:uLnTx/>
                <a:uFillTx/>
                <a:latin typeface="Helvetica" pitchFamily="2" charset="0"/>
              </a:rPr>
              <a:t> </a:t>
            </a:r>
            <a:r>
              <a:rPr kumimoji="0" lang="en-GB" sz="1200" u="none" strike="noStrike" kern="1200" cap="none" spc="0" normalizeH="0" baseline="0" noProof="0" dirty="0" err="1">
                <a:ln>
                  <a:noFill/>
                </a:ln>
                <a:solidFill>
                  <a:srgbClr val="011627"/>
                </a:solidFill>
                <a:effectLst/>
                <a:uLnTx/>
                <a:uFillTx/>
                <a:latin typeface="Helvetica" pitchFamily="2" charset="0"/>
              </a:rPr>
              <a:t>su</a:t>
            </a:r>
            <a:r>
              <a:rPr kumimoji="0" lang="en-GB" sz="1200" u="none" strike="noStrike" kern="1200" cap="none" spc="0" normalizeH="0" baseline="0" noProof="0" dirty="0">
                <a:ln>
                  <a:noFill/>
                </a:ln>
                <a:solidFill>
                  <a:srgbClr val="011627"/>
                </a:solidFill>
                <a:effectLst/>
                <a:uLnTx/>
                <a:uFillTx/>
                <a:latin typeface="Helvetica" pitchFamily="2" charset="0"/>
              </a:rPr>
              <a:t> </a:t>
            </a:r>
            <a:r>
              <a:rPr kumimoji="0" lang="en-GB" sz="1200" u="none" strike="noStrike" kern="1200" cap="none" spc="0" normalizeH="0" baseline="0" noProof="0" dirty="0" err="1">
                <a:ln>
                  <a:noFill/>
                </a:ln>
                <a:solidFill>
                  <a:srgbClr val="011627"/>
                </a:solidFill>
                <a:effectLst/>
                <a:uLnTx/>
                <a:uFillTx/>
                <a:latin typeface="Helvetica" pitchFamily="2" charset="0"/>
              </a:rPr>
              <a:t>tipo</a:t>
            </a:r>
            <a:r>
              <a:rPr kumimoji="0" lang="en-GB" sz="1200" u="none" strike="noStrike" kern="1200" cap="none" spc="0" normalizeH="0" baseline="0" noProof="0" dirty="0">
                <a:ln>
                  <a:noFill/>
                </a:ln>
                <a:solidFill>
                  <a:srgbClr val="011627"/>
                </a:solidFill>
                <a:effectLst/>
                <a:uLnTx/>
                <a:uFillTx/>
                <a:latin typeface="Helvetica" pitchFamily="2" charset="0"/>
              </a:rPr>
              <a:t> de </a:t>
            </a:r>
            <a:r>
              <a:rPr kumimoji="0" lang="en-GB" sz="1200" u="none" strike="noStrike" kern="1200" cap="none" spc="0" normalizeH="0" baseline="0" noProof="0" dirty="0" err="1">
                <a:ln>
                  <a:noFill/>
                </a:ln>
                <a:solidFill>
                  <a:srgbClr val="011627"/>
                </a:solidFill>
                <a:effectLst/>
                <a:uLnTx/>
                <a:uFillTx/>
                <a:latin typeface="Helvetica" pitchFamily="2" charset="0"/>
              </a:rPr>
              <a:t>programación</a:t>
            </a:r>
            <a:r>
              <a:rPr kumimoji="0" lang="en-GB" sz="1200" u="none" strike="noStrike" kern="1200" cap="none" spc="0" normalizeH="0" baseline="0" noProof="0" dirty="0">
                <a:ln>
                  <a:noFill/>
                </a:ln>
                <a:solidFill>
                  <a:srgbClr val="011627"/>
                </a:solidFill>
                <a:effectLst/>
                <a:uLnTx/>
                <a:uFillTx/>
                <a:latin typeface="Helvetica" pitchFamily="2" charset="0"/>
              </a:rPr>
              <a:t> </a:t>
            </a:r>
            <a:r>
              <a:rPr kumimoji="0" lang="en-GB" sz="1200" u="none" strike="noStrike" kern="1200" cap="none" spc="0" normalizeH="0" baseline="0" noProof="0" dirty="0" err="1">
                <a:ln>
                  <a:noFill/>
                </a:ln>
                <a:solidFill>
                  <a:srgbClr val="011627"/>
                </a:solidFill>
                <a:effectLst/>
                <a:uLnTx/>
                <a:uFillTx/>
                <a:latin typeface="Helvetica" pitchFamily="2" charset="0"/>
              </a:rPr>
              <a:t>favorita</a:t>
            </a:r>
            <a:endParaRPr lang="es-HN" sz="1200" dirty="0">
              <a:latin typeface="Helvetica" pitchFamily="2" charset="0"/>
            </a:endParaRPr>
          </a:p>
        </p:txBody>
      </p:sp>
      <p:pic>
        <p:nvPicPr>
          <p:cNvPr id="27" name="Imagen 26">
            <a:extLst>
              <a:ext uri="{FF2B5EF4-FFF2-40B4-BE49-F238E27FC236}">
                <a16:creationId xmlns:a16="http://schemas.microsoft.com/office/drawing/2014/main" id="{D41DF4AC-C47D-9D4B-9D01-C204251103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
        <p:nvSpPr>
          <p:cNvPr id="29" name="CuadroTexto 28">
            <a:extLst>
              <a:ext uri="{FF2B5EF4-FFF2-40B4-BE49-F238E27FC236}">
                <a16:creationId xmlns:a16="http://schemas.microsoft.com/office/drawing/2014/main" id="{03D39041-8505-414E-8074-22F06C7016A6}"/>
              </a:ext>
            </a:extLst>
          </p:cNvPr>
          <p:cNvSpPr txBox="1"/>
          <p:nvPr/>
        </p:nvSpPr>
        <p:spPr>
          <a:xfrm>
            <a:off x="5495940" y="6594273"/>
            <a:ext cx="1715534" cy="246221"/>
          </a:xfrm>
          <a:prstGeom prst="rect">
            <a:avLst/>
          </a:prstGeom>
          <a:noFill/>
        </p:spPr>
        <p:txBody>
          <a:bodyPr wrap="none" rtlCol="0">
            <a:spAutoFit/>
          </a:bodyPr>
          <a:lstStyle/>
          <a:p>
            <a:r>
              <a:rPr lang="es-HN" sz="1000" dirty="0">
                <a:solidFill>
                  <a:schemeClr val="tx2"/>
                </a:solidFill>
                <a:latin typeface="Century Gothic" panose="020B0502020202020204" pitchFamily="34" charset="0"/>
              </a:rPr>
              <a:t>Fuente : EGH, ola 1 2024</a:t>
            </a:r>
          </a:p>
        </p:txBody>
      </p:sp>
    </p:spTree>
    <p:extLst>
      <p:ext uri="{BB962C8B-B14F-4D97-AF65-F5344CB8AC3E}">
        <p14:creationId xmlns:p14="http://schemas.microsoft.com/office/powerpoint/2010/main" val="414077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C3EA0F1-C398-844E-A6C0-769AA589C2C5}"/>
              </a:ext>
            </a:extLst>
          </p:cNvPr>
          <p:cNvSpPr txBox="1"/>
          <p:nvPr/>
        </p:nvSpPr>
        <p:spPr>
          <a:xfrm>
            <a:off x="242885" y="208315"/>
            <a:ext cx="5872120" cy="400110"/>
          </a:xfrm>
          <a:prstGeom prst="rect">
            <a:avLst/>
          </a:prstGeom>
          <a:noFill/>
        </p:spPr>
        <p:txBody>
          <a:bodyPr wrap="none" rtlCol="0">
            <a:spAutoFit/>
          </a:bodyPr>
          <a:lstStyle/>
          <a:p>
            <a:r>
              <a:rPr lang="es-HN" sz="2000" b="1" dirty="0">
                <a:latin typeface="Helvetica" pitchFamily="2" charset="0"/>
              </a:rPr>
              <a:t>CONSUMO DE MEDIOS </a:t>
            </a:r>
            <a:r>
              <a:rPr lang="es-HN" sz="2000" dirty="0">
                <a:latin typeface="Helvetica" pitchFamily="2" charset="0"/>
              </a:rPr>
              <a:t>– Share de audiencia TV</a:t>
            </a:r>
          </a:p>
        </p:txBody>
      </p:sp>
      <p:cxnSp>
        <p:nvCxnSpPr>
          <p:cNvPr id="5" name="Conector recto 4">
            <a:extLst>
              <a:ext uri="{FF2B5EF4-FFF2-40B4-BE49-F238E27FC236}">
                <a16:creationId xmlns:a16="http://schemas.microsoft.com/office/drawing/2014/main" id="{1A0C7249-4CFB-034A-BE4F-15455A96B015}"/>
              </a:ext>
            </a:extLst>
          </p:cNvPr>
          <p:cNvCxnSpPr/>
          <p:nvPr/>
        </p:nvCxnSpPr>
        <p:spPr>
          <a:xfrm>
            <a:off x="276163" y="600766"/>
            <a:ext cx="11587162"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Gráfico 5">
            <a:extLst>
              <a:ext uri="{FF2B5EF4-FFF2-40B4-BE49-F238E27FC236}">
                <a16:creationId xmlns:a16="http://schemas.microsoft.com/office/drawing/2014/main" id="{31DA6061-AEEE-3B48-8FB9-69435A5BD63B}"/>
              </a:ext>
            </a:extLst>
          </p:cNvPr>
          <p:cNvGraphicFramePr/>
          <p:nvPr>
            <p:extLst>
              <p:ext uri="{D42A27DB-BD31-4B8C-83A1-F6EECF244321}">
                <p14:modId xmlns:p14="http://schemas.microsoft.com/office/powerpoint/2010/main" val="2321510219"/>
              </p:ext>
            </p:extLst>
          </p:nvPr>
        </p:nvGraphicFramePr>
        <p:xfrm>
          <a:off x="81628" y="656087"/>
          <a:ext cx="7601800" cy="3640442"/>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upo 7">
            <a:extLst>
              <a:ext uri="{FF2B5EF4-FFF2-40B4-BE49-F238E27FC236}">
                <a16:creationId xmlns:a16="http://schemas.microsoft.com/office/drawing/2014/main" id="{181F090E-C756-F24D-AA50-B5AAEC58E2AB}"/>
              </a:ext>
            </a:extLst>
          </p:cNvPr>
          <p:cNvGrpSpPr/>
          <p:nvPr/>
        </p:nvGrpSpPr>
        <p:grpSpPr>
          <a:xfrm>
            <a:off x="8077477" y="1115526"/>
            <a:ext cx="3961895" cy="5348898"/>
            <a:chOff x="8078473" y="2356377"/>
            <a:chExt cx="3496537" cy="2910043"/>
          </a:xfrm>
        </p:grpSpPr>
        <p:sp>
          <p:nvSpPr>
            <p:cNvPr id="9" name="Rectángulo 8">
              <a:extLst>
                <a:ext uri="{FF2B5EF4-FFF2-40B4-BE49-F238E27FC236}">
                  <a16:creationId xmlns:a16="http://schemas.microsoft.com/office/drawing/2014/main" id="{D2AF4079-C427-8A43-985C-A8D3A7B24112}"/>
                </a:ext>
              </a:extLst>
            </p:cNvPr>
            <p:cNvSpPr/>
            <p:nvPr/>
          </p:nvSpPr>
          <p:spPr>
            <a:xfrm>
              <a:off x="8235198" y="3348242"/>
              <a:ext cx="3103362" cy="88243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1200" u="none" strike="noStrike" kern="1200" cap="none" spc="0" normalizeH="0" baseline="0" noProof="0" dirty="0">
                <a:ln>
                  <a:noFill/>
                </a:ln>
                <a:solidFill>
                  <a:srgbClr val="011627"/>
                </a:solidFill>
                <a:effectLst/>
                <a:uLnTx/>
                <a:uFillTx/>
                <a:latin typeface="Helvetica" pitchFamily="2" charset="0"/>
              </a:endParaRPr>
            </a:p>
          </p:txBody>
        </p:sp>
        <p:sp>
          <p:nvSpPr>
            <p:cNvPr id="10" name="Rectángulo 9">
              <a:extLst>
                <a:ext uri="{FF2B5EF4-FFF2-40B4-BE49-F238E27FC236}">
                  <a16:creationId xmlns:a16="http://schemas.microsoft.com/office/drawing/2014/main" id="{DF0F93D3-B15F-A048-B6EE-06734DF3E117}"/>
                </a:ext>
              </a:extLst>
            </p:cNvPr>
            <p:cNvSpPr/>
            <p:nvPr/>
          </p:nvSpPr>
          <p:spPr>
            <a:xfrm>
              <a:off x="8122288" y="4383991"/>
              <a:ext cx="3452722" cy="88242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u="none" strike="noStrike" kern="1200" cap="none" spc="0" normalizeH="0" baseline="0" noProof="0" dirty="0">
                  <a:ln>
                    <a:noFill/>
                  </a:ln>
                  <a:solidFill>
                    <a:srgbClr val="011627"/>
                  </a:solidFill>
                  <a:effectLst/>
                  <a:uLnTx/>
                  <a:uFillTx/>
                  <a:latin typeface="Helvetica" pitchFamily="2" charset="0"/>
                </a:rPr>
                <a:t>37% de las personas que </a:t>
              </a:r>
              <a:r>
                <a:rPr kumimoji="0" lang="en-GB" sz="1200" u="none" strike="noStrike" kern="1200" cap="none" spc="0" normalizeH="0" baseline="0" noProof="0" dirty="0" err="1">
                  <a:ln>
                    <a:noFill/>
                  </a:ln>
                  <a:solidFill>
                    <a:srgbClr val="011627"/>
                  </a:solidFill>
                  <a:effectLst/>
                  <a:uLnTx/>
                  <a:uFillTx/>
                  <a:latin typeface="Helvetica" pitchFamily="2" charset="0"/>
                </a:rPr>
                <a:t>consumen</a:t>
              </a:r>
              <a:r>
                <a:rPr kumimoji="0" lang="en-GB" sz="1200" u="none" strike="noStrike" kern="1200" cap="none" spc="0" normalizeH="0" baseline="0" noProof="0" dirty="0">
                  <a:ln>
                    <a:noFill/>
                  </a:ln>
                  <a:solidFill>
                    <a:srgbClr val="011627"/>
                  </a:solidFill>
                  <a:effectLst/>
                  <a:uLnTx/>
                  <a:uFillTx/>
                  <a:latin typeface="Helvetica" pitchFamily="2" charset="0"/>
                </a:rPr>
                <a:t> TV, </a:t>
              </a:r>
              <a:r>
                <a:rPr kumimoji="0" lang="en-GB" sz="1200" u="none" strike="noStrike" kern="1200" cap="none" spc="0" normalizeH="0" baseline="0" noProof="0" dirty="0" err="1">
                  <a:ln>
                    <a:noFill/>
                  </a:ln>
                  <a:solidFill>
                    <a:srgbClr val="011627"/>
                  </a:solidFill>
                  <a:effectLst/>
                  <a:uLnTx/>
                  <a:uFillTx/>
                  <a:latin typeface="Helvetica" pitchFamily="2" charset="0"/>
                </a:rPr>
                <a:t>indican</a:t>
              </a:r>
              <a:r>
                <a:rPr kumimoji="0" lang="en-GB" sz="1200" u="none" strike="noStrike" kern="1200" cap="none" spc="0" normalizeH="0" baseline="0" noProof="0" dirty="0">
                  <a:ln>
                    <a:noFill/>
                  </a:ln>
                  <a:solidFill>
                    <a:srgbClr val="011627"/>
                  </a:solidFill>
                  <a:effectLst/>
                  <a:uLnTx/>
                  <a:uFillTx/>
                  <a:latin typeface="Helvetica" pitchFamily="2" charset="0"/>
                </a:rPr>
                <a:t> que </a:t>
              </a:r>
              <a:r>
                <a:rPr kumimoji="0" lang="en-GB" sz="1200" u="none" strike="noStrike" kern="1200" cap="none" spc="0" normalizeH="0" baseline="0" noProof="0" dirty="0" err="1">
                  <a:ln>
                    <a:noFill/>
                  </a:ln>
                  <a:solidFill>
                    <a:srgbClr val="011627"/>
                  </a:solidFill>
                  <a:effectLst/>
                  <a:uLnTx/>
                  <a:uFillTx/>
                  <a:latin typeface="Helvetica" pitchFamily="2" charset="0"/>
                </a:rPr>
                <a:t>su</a:t>
              </a:r>
              <a:r>
                <a:rPr kumimoji="0" lang="en-GB" sz="1200" u="none" strike="noStrike" kern="1200" cap="none" spc="0" normalizeH="0" baseline="0" noProof="0" dirty="0">
                  <a:ln>
                    <a:noFill/>
                  </a:ln>
                  <a:solidFill>
                    <a:srgbClr val="011627"/>
                  </a:solidFill>
                  <a:effectLst/>
                  <a:uLnTx/>
                  <a:uFillTx/>
                  <a:latin typeface="Helvetica" pitchFamily="2" charset="0"/>
                </a:rPr>
                <a:t> </a:t>
              </a:r>
              <a:r>
                <a:rPr kumimoji="0" lang="en-GB" sz="1200" u="none" strike="noStrike" kern="1200" cap="none" spc="0" normalizeH="0" baseline="0" noProof="0" dirty="0" err="1">
                  <a:ln>
                    <a:noFill/>
                  </a:ln>
                  <a:solidFill>
                    <a:srgbClr val="011627"/>
                  </a:solidFill>
                  <a:effectLst/>
                  <a:uLnTx/>
                  <a:uFillTx/>
                  <a:latin typeface="Helvetica" pitchFamily="2" charset="0"/>
                </a:rPr>
                <a:t>programación</a:t>
              </a:r>
              <a:r>
                <a:rPr kumimoji="0" lang="en-GB" sz="1200" u="none" strike="noStrike" kern="1200" cap="none" spc="0" normalizeH="0" baseline="0" noProof="0" dirty="0">
                  <a:ln>
                    <a:noFill/>
                  </a:ln>
                  <a:solidFill>
                    <a:srgbClr val="011627"/>
                  </a:solidFill>
                  <a:effectLst/>
                  <a:uLnTx/>
                  <a:uFillTx/>
                  <a:latin typeface="Helvetica" pitchFamily="2" charset="0"/>
                </a:rPr>
                <a:t> </a:t>
              </a:r>
              <a:r>
                <a:rPr kumimoji="0" lang="en-GB" sz="1200" u="none" strike="noStrike" kern="1200" cap="none" spc="0" normalizeH="0" baseline="0" noProof="0" dirty="0" err="1">
                  <a:ln>
                    <a:noFill/>
                  </a:ln>
                  <a:solidFill>
                    <a:srgbClr val="011627"/>
                  </a:solidFill>
                  <a:effectLst/>
                  <a:uLnTx/>
                  <a:uFillTx/>
                  <a:latin typeface="Helvetica" pitchFamily="2" charset="0"/>
                </a:rPr>
                <a:t>favorita</a:t>
              </a:r>
              <a:r>
                <a:rPr kumimoji="0" lang="en-GB" sz="1200" u="none" strike="noStrike" kern="1200" cap="none" spc="0" normalizeH="0" baseline="0" noProof="0" dirty="0">
                  <a:ln>
                    <a:noFill/>
                  </a:ln>
                  <a:solidFill>
                    <a:srgbClr val="011627"/>
                  </a:solidFill>
                  <a:effectLst/>
                  <a:uLnTx/>
                  <a:uFillTx/>
                  <a:latin typeface="Helvetica" pitchFamily="2" charset="0"/>
                </a:rPr>
                <a:t> son los </a:t>
              </a:r>
              <a:r>
                <a:rPr kumimoji="0" lang="en-GB" sz="1200" u="none" strike="noStrike" kern="1200" cap="none" spc="0" normalizeH="0" baseline="0" noProof="0" dirty="0" err="1">
                  <a:ln>
                    <a:noFill/>
                  </a:ln>
                  <a:solidFill>
                    <a:srgbClr val="011627"/>
                  </a:solidFill>
                  <a:effectLst/>
                  <a:uLnTx/>
                  <a:uFillTx/>
                  <a:latin typeface="Helvetica" pitchFamily="2" charset="0"/>
                </a:rPr>
                <a:t>deportes</a:t>
              </a:r>
              <a:r>
                <a:rPr kumimoji="0" lang="en-GB" sz="1200" u="none" strike="noStrike" kern="1200" cap="none" spc="0" normalizeH="0" baseline="0" noProof="0" dirty="0">
                  <a:ln>
                    <a:noFill/>
                  </a:ln>
                  <a:solidFill>
                    <a:srgbClr val="011627"/>
                  </a:solidFill>
                  <a:effectLst/>
                  <a:uLnTx/>
                  <a:uFillTx/>
                  <a:latin typeface="Helvetica" pitchFamily="2" charset="0"/>
                </a:rPr>
                <a:t>, </a:t>
              </a:r>
              <a:r>
                <a:rPr kumimoji="0" lang="en-GB" sz="1200" u="none" strike="noStrike" kern="1200" cap="none" spc="0" normalizeH="0" baseline="0" noProof="0" dirty="0" err="1">
                  <a:ln>
                    <a:noFill/>
                  </a:ln>
                  <a:solidFill>
                    <a:srgbClr val="011627"/>
                  </a:solidFill>
                  <a:effectLst/>
                  <a:uLnTx/>
                  <a:uFillTx/>
                  <a:latin typeface="Helvetica" pitchFamily="2" charset="0"/>
                </a:rPr>
                <a:t>seguido</a:t>
              </a:r>
              <a:r>
                <a:rPr kumimoji="0" lang="en-GB" sz="1200" u="none" strike="noStrike" kern="1200" cap="none" spc="0" normalizeH="0" baseline="0" noProof="0" dirty="0">
                  <a:ln>
                    <a:noFill/>
                  </a:ln>
                  <a:solidFill>
                    <a:srgbClr val="011627"/>
                  </a:solidFill>
                  <a:effectLst/>
                  <a:uLnTx/>
                  <a:uFillTx/>
                  <a:latin typeface="Helvetica" pitchFamily="2" charset="0"/>
                </a:rPr>
                <a:t> de </a:t>
              </a:r>
              <a:r>
                <a:rPr kumimoji="0" lang="en-GB" sz="1200" u="none" strike="noStrike" kern="1200" cap="none" spc="0" normalizeH="0" baseline="0" noProof="0" dirty="0" err="1">
                  <a:ln>
                    <a:noFill/>
                  </a:ln>
                  <a:solidFill>
                    <a:srgbClr val="011627"/>
                  </a:solidFill>
                  <a:effectLst/>
                  <a:uLnTx/>
                  <a:uFillTx/>
                  <a:latin typeface="Helvetica" pitchFamily="2" charset="0"/>
                </a:rPr>
                <a:t>entretenimiento</a:t>
              </a:r>
              <a:r>
                <a:rPr kumimoji="0" lang="en-GB" sz="1200" u="none" strike="noStrike" kern="1200" cap="none" spc="0" normalizeH="0" baseline="0" noProof="0" dirty="0">
                  <a:ln>
                    <a:noFill/>
                  </a:ln>
                  <a:solidFill>
                    <a:srgbClr val="011627"/>
                  </a:solidFill>
                  <a:effectLst/>
                  <a:uLnTx/>
                  <a:uFillTx/>
                  <a:latin typeface="Helvetica" pitchFamily="2" charset="0"/>
                </a:rPr>
                <a:t>, </a:t>
              </a:r>
              <a:r>
                <a:rPr lang="en-GB" sz="1200" dirty="0">
                  <a:solidFill>
                    <a:srgbClr val="011627"/>
                  </a:solidFill>
                  <a:latin typeface="Helvetica" pitchFamily="2" charset="0"/>
                </a:rPr>
                <a:t> y </a:t>
              </a:r>
              <a:r>
                <a:rPr lang="en-GB" sz="1200" dirty="0" err="1">
                  <a:solidFill>
                    <a:srgbClr val="011627"/>
                  </a:solidFill>
                  <a:latin typeface="Helvetica" pitchFamily="2" charset="0"/>
                </a:rPr>
                <a:t>en</a:t>
              </a:r>
              <a:r>
                <a:rPr lang="en-GB" sz="1200" dirty="0">
                  <a:solidFill>
                    <a:srgbClr val="011627"/>
                  </a:solidFill>
                  <a:latin typeface="Helvetica" pitchFamily="2" charset="0"/>
                </a:rPr>
                <a:t> tercer </a:t>
              </a:r>
              <a:r>
                <a:rPr lang="en-GB" sz="1200" dirty="0" err="1">
                  <a:solidFill>
                    <a:srgbClr val="011627"/>
                  </a:solidFill>
                  <a:latin typeface="Helvetica" pitchFamily="2" charset="0"/>
                </a:rPr>
                <a:t>lugar</a:t>
              </a:r>
              <a:r>
                <a:rPr lang="en-GB" sz="1200" dirty="0">
                  <a:solidFill>
                    <a:srgbClr val="011627"/>
                  </a:solidFill>
                  <a:latin typeface="Helvetica" pitchFamily="2" charset="0"/>
                </a:rPr>
                <a:t> las </a:t>
              </a:r>
              <a:r>
                <a:rPr lang="en-GB" sz="1200" dirty="0" err="1">
                  <a:solidFill>
                    <a:srgbClr val="011627"/>
                  </a:solidFill>
                  <a:latin typeface="Helvetica" pitchFamily="2" charset="0"/>
                </a:rPr>
                <a:t>noticias</a:t>
              </a:r>
              <a:r>
                <a:rPr lang="en-GB" sz="1200" dirty="0">
                  <a:solidFill>
                    <a:srgbClr val="011627"/>
                  </a:solidFill>
                  <a:latin typeface="Helvetica" pitchFamily="2" charset="0"/>
                </a:rPr>
                <a:t>. Las novellas se </a:t>
              </a:r>
              <a:r>
                <a:rPr lang="en-GB" sz="1200" dirty="0" err="1">
                  <a:solidFill>
                    <a:srgbClr val="011627"/>
                  </a:solidFill>
                  <a:latin typeface="Helvetica" pitchFamily="2" charset="0"/>
                </a:rPr>
                <a:t>encuentran</a:t>
              </a:r>
              <a:r>
                <a:rPr lang="en-GB" sz="1200" dirty="0">
                  <a:solidFill>
                    <a:srgbClr val="011627"/>
                  </a:solidFill>
                  <a:latin typeface="Helvetica" pitchFamily="2" charset="0"/>
                </a:rPr>
                <a:t> </a:t>
              </a:r>
              <a:r>
                <a:rPr lang="en-GB" sz="1200" dirty="0" err="1">
                  <a:solidFill>
                    <a:srgbClr val="011627"/>
                  </a:solidFill>
                  <a:latin typeface="Helvetica" pitchFamily="2" charset="0"/>
                </a:rPr>
                <a:t>en</a:t>
              </a:r>
              <a:r>
                <a:rPr lang="en-GB" sz="1200" dirty="0">
                  <a:solidFill>
                    <a:srgbClr val="011627"/>
                  </a:solidFill>
                  <a:latin typeface="Helvetica" pitchFamily="2" charset="0"/>
                </a:rPr>
                <a:t> el 4to. Lugar</a:t>
              </a:r>
            </a:p>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u="none" strike="noStrike" kern="1200" cap="none" spc="0" normalizeH="0" baseline="0" noProof="0" dirty="0">
                <a:ln>
                  <a:noFill/>
                </a:ln>
                <a:solidFill>
                  <a:srgbClr val="011627"/>
                </a:solidFill>
                <a:effectLst/>
                <a:uLnTx/>
                <a:uFillTx/>
                <a:latin typeface="Helvetica" pitchFamily="2" charset="0"/>
              </a:endParaRPr>
            </a:p>
          </p:txBody>
        </p:sp>
        <p:sp>
          <p:nvSpPr>
            <p:cNvPr id="11" name="Rectángulo 10">
              <a:extLst>
                <a:ext uri="{FF2B5EF4-FFF2-40B4-BE49-F238E27FC236}">
                  <a16:creationId xmlns:a16="http://schemas.microsoft.com/office/drawing/2014/main" id="{EC37BAC0-4F08-5A4F-BED3-FC2FCBF182EE}"/>
                </a:ext>
              </a:extLst>
            </p:cNvPr>
            <p:cNvSpPr/>
            <p:nvPr/>
          </p:nvSpPr>
          <p:spPr>
            <a:xfrm>
              <a:off x="8106891" y="2430823"/>
              <a:ext cx="3452723" cy="88242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11627"/>
                  </a:solidFill>
                  <a:latin typeface="Helvetica" pitchFamily="2" charset="0"/>
                </a:rPr>
                <a:t>Para </a:t>
              </a:r>
              <a:r>
                <a:rPr lang="en-GB" sz="1200" dirty="0" err="1">
                  <a:solidFill>
                    <a:srgbClr val="011627"/>
                  </a:solidFill>
                  <a:latin typeface="Helvetica" pitchFamily="2" charset="0"/>
                </a:rPr>
                <a:t>junio</a:t>
              </a:r>
              <a:r>
                <a:rPr lang="en-GB" sz="1200" dirty="0">
                  <a:solidFill>
                    <a:srgbClr val="011627"/>
                  </a:solidFill>
                  <a:latin typeface="Helvetica" pitchFamily="2" charset="0"/>
                </a:rPr>
                <a:t> del 2024 C5 y HCH </a:t>
              </a:r>
              <a:r>
                <a:rPr lang="en-GB" sz="1200" dirty="0" err="1">
                  <a:solidFill>
                    <a:srgbClr val="011627"/>
                  </a:solidFill>
                  <a:latin typeface="Helvetica" pitchFamily="2" charset="0"/>
                </a:rPr>
                <a:t>lideran</a:t>
              </a:r>
              <a:r>
                <a:rPr lang="en-GB" sz="1200" dirty="0">
                  <a:solidFill>
                    <a:srgbClr val="011627"/>
                  </a:solidFill>
                  <a:latin typeface="Helvetica" pitchFamily="2" charset="0"/>
                </a:rPr>
                <a:t> </a:t>
              </a:r>
              <a:r>
                <a:rPr lang="en-GB" sz="1200" dirty="0" err="1">
                  <a:solidFill>
                    <a:srgbClr val="011627"/>
                  </a:solidFill>
                  <a:latin typeface="Helvetica" pitchFamily="2" charset="0"/>
                </a:rPr>
                <a:t>en</a:t>
              </a:r>
              <a:r>
                <a:rPr lang="en-GB" sz="1200" dirty="0">
                  <a:solidFill>
                    <a:srgbClr val="011627"/>
                  </a:solidFill>
                  <a:latin typeface="Helvetica" pitchFamily="2" charset="0"/>
                </a:rPr>
                <a:t> el share de audiencia con </a:t>
              </a:r>
              <a:r>
                <a:rPr lang="en-GB" sz="1200" dirty="0" err="1">
                  <a:solidFill>
                    <a:srgbClr val="011627"/>
                  </a:solidFill>
                  <a:latin typeface="Helvetica" pitchFamily="2" charset="0"/>
                </a:rPr>
                <a:t>participaciones</a:t>
              </a:r>
              <a:r>
                <a:rPr lang="en-GB" sz="1200" dirty="0">
                  <a:solidFill>
                    <a:srgbClr val="011627"/>
                  </a:solidFill>
                  <a:latin typeface="Helvetica" pitchFamily="2" charset="0"/>
                </a:rPr>
                <a:t> </a:t>
              </a:r>
              <a:r>
                <a:rPr lang="en-GB" sz="1200" dirty="0" err="1">
                  <a:solidFill>
                    <a:srgbClr val="011627"/>
                  </a:solidFill>
                  <a:latin typeface="Helvetica" pitchFamily="2" charset="0"/>
                </a:rPr>
                <a:t>similares</a:t>
              </a:r>
              <a:r>
                <a:rPr lang="en-GB" sz="1200" dirty="0">
                  <a:solidFill>
                    <a:srgbClr val="011627"/>
                  </a:solidFill>
                  <a:latin typeface="Helvetica" pitchFamily="2" charset="0"/>
                </a:rPr>
                <a:t> (</a:t>
              </a:r>
              <a:r>
                <a:rPr lang="en-GB" sz="1200" dirty="0" err="1">
                  <a:solidFill>
                    <a:srgbClr val="011627"/>
                  </a:solidFill>
                  <a:latin typeface="Helvetica" pitchFamily="2" charset="0"/>
                </a:rPr>
                <a:t>promedio</a:t>
              </a:r>
              <a:r>
                <a:rPr lang="en-GB" sz="1200" dirty="0">
                  <a:solidFill>
                    <a:srgbClr val="011627"/>
                  </a:solidFill>
                  <a:latin typeface="Helvetica" pitchFamily="2" charset="0"/>
                </a:rPr>
                <a:t> de 21 puntos de share) , </a:t>
              </a:r>
              <a:r>
                <a:rPr lang="en-GB" sz="1200" dirty="0" err="1">
                  <a:solidFill>
                    <a:srgbClr val="011627"/>
                  </a:solidFill>
                  <a:latin typeface="Helvetica" pitchFamily="2" charset="0"/>
                </a:rPr>
                <a:t>alcanzando</a:t>
              </a:r>
              <a:r>
                <a:rPr lang="en-GB" sz="1200" dirty="0">
                  <a:solidFill>
                    <a:srgbClr val="011627"/>
                  </a:solidFill>
                  <a:latin typeface="Helvetica" pitchFamily="2" charset="0"/>
                </a:rPr>
                <a:t> el 42% entre ambos. </a:t>
              </a:r>
              <a:r>
                <a:rPr lang="en-GB" sz="1200" dirty="0" err="1">
                  <a:solidFill>
                    <a:srgbClr val="011627"/>
                  </a:solidFill>
                  <a:latin typeface="Helvetica" pitchFamily="2" charset="0"/>
                </a:rPr>
                <a:t>Comparando</a:t>
              </a:r>
              <a:r>
                <a:rPr lang="en-GB" sz="1200" dirty="0">
                  <a:solidFill>
                    <a:srgbClr val="011627"/>
                  </a:solidFill>
                  <a:latin typeface="Helvetica" pitchFamily="2" charset="0"/>
                </a:rPr>
                <a:t> con </a:t>
              </a:r>
              <a:r>
                <a:rPr lang="en-GB" sz="1200" dirty="0" err="1">
                  <a:solidFill>
                    <a:srgbClr val="011627"/>
                  </a:solidFill>
                  <a:latin typeface="Helvetica" pitchFamily="2" charset="0"/>
                </a:rPr>
                <a:t>enero</a:t>
              </a:r>
              <a:r>
                <a:rPr lang="en-GB" sz="1200" dirty="0">
                  <a:solidFill>
                    <a:srgbClr val="011627"/>
                  </a:solidFill>
                  <a:latin typeface="Helvetica" pitchFamily="2" charset="0"/>
                </a:rPr>
                <a:t> del 2023, HCH </a:t>
              </a:r>
              <a:r>
                <a:rPr lang="en-GB" sz="1200" dirty="0" err="1">
                  <a:solidFill>
                    <a:srgbClr val="011627"/>
                  </a:solidFill>
                  <a:latin typeface="Helvetica" pitchFamily="2" charset="0"/>
                </a:rPr>
                <a:t>presenta</a:t>
              </a:r>
              <a:r>
                <a:rPr lang="en-GB" sz="1200" dirty="0">
                  <a:solidFill>
                    <a:srgbClr val="011627"/>
                  </a:solidFill>
                  <a:latin typeface="Helvetica" pitchFamily="2" charset="0"/>
                </a:rPr>
                <a:t> un </a:t>
              </a:r>
              <a:r>
                <a:rPr lang="en-GB" sz="1200" dirty="0" err="1">
                  <a:solidFill>
                    <a:srgbClr val="011627"/>
                  </a:solidFill>
                  <a:latin typeface="Helvetica" pitchFamily="2" charset="0"/>
                </a:rPr>
                <a:t>incremento</a:t>
              </a:r>
              <a:r>
                <a:rPr lang="en-GB" sz="1200" dirty="0">
                  <a:solidFill>
                    <a:srgbClr val="011627"/>
                  </a:solidFill>
                  <a:latin typeface="Helvetica" pitchFamily="2" charset="0"/>
                </a:rPr>
                <a:t> </a:t>
              </a:r>
              <a:r>
                <a:rPr lang="en-GB" sz="1200" dirty="0" err="1">
                  <a:solidFill>
                    <a:srgbClr val="011627"/>
                  </a:solidFill>
                  <a:latin typeface="Helvetica" pitchFamily="2" charset="0"/>
                </a:rPr>
                <a:t>en</a:t>
              </a:r>
              <a:r>
                <a:rPr lang="en-GB" sz="1200" dirty="0">
                  <a:solidFill>
                    <a:srgbClr val="011627"/>
                  </a:solidFill>
                  <a:latin typeface="Helvetica" pitchFamily="2" charset="0"/>
                </a:rPr>
                <a:t> </a:t>
              </a:r>
              <a:r>
                <a:rPr lang="en-GB" sz="1200" dirty="0" err="1">
                  <a:solidFill>
                    <a:srgbClr val="011627"/>
                  </a:solidFill>
                  <a:latin typeface="Helvetica" pitchFamily="2" charset="0"/>
                </a:rPr>
                <a:t>su</a:t>
              </a:r>
              <a:r>
                <a:rPr lang="en-GB" sz="1200" dirty="0">
                  <a:solidFill>
                    <a:srgbClr val="011627"/>
                  </a:solidFill>
                  <a:latin typeface="Helvetica" pitchFamily="2" charset="0"/>
                </a:rPr>
                <a:t> audiencia del 8%.</a:t>
              </a:r>
            </a:p>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11627"/>
                  </a:solidFill>
                  <a:latin typeface="Helvetica" pitchFamily="2" charset="0"/>
                </a:rPr>
                <a:t>C11 </a:t>
              </a:r>
              <a:r>
                <a:rPr lang="en-GB" sz="1200" dirty="0" err="1">
                  <a:solidFill>
                    <a:srgbClr val="011627"/>
                  </a:solidFill>
                  <a:latin typeface="Helvetica" pitchFamily="2" charset="0"/>
                </a:rPr>
                <a:t>ocupa</a:t>
              </a:r>
              <a:r>
                <a:rPr lang="en-GB" sz="1200" dirty="0">
                  <a:solidFill>
                    <a:srgbClr val="011627"/>
                  </a:solidFill>
                  <a:latin typeface="Helvetica" pitchFamily="2" charset="0"/>
                </a:rPr>
                <a:t> la </a:t>
              </a:r>
              <a:r>
                <a:rPr lang="en-GB" sz="1200" dirty="0" err="1">
                  <a:solidFill>
                    <a:srgbClr val="011627"/>
                  </a:solidFill>
                  <a:latin typeface="Helvetica" pitchFamily="2" charset="0"/>
                </a:rPr>
                <a:t>tercera</a:t>
              </a:r>
              <a:r>
                <a:rPr lang="en-GB" sz="1200" dirty="0">
                  <a:solidFill>
                    <a:srgbClr val="011627"/>
                  </a:solidFill>
                  <a:latin typeface="Helvetica" pitchFamily="2" charset="0"/>
                </a:rPr>
                <a:t> </a:t>
              </a:r>
              <a:r>
                <a:rPr lang="en-GB" sz="1200" dirty="0" err="1">
                  <a:solidFill>
                    <a:srgbClr val="011627"/>
                  </a:solidFill>
                  <a:latin typeface="Helvetica" pitchFamily="2" charset="0"/>
                </a:rPr>
                <a:t>posición</a:t>
              </a:r>
              <a:r>
                <a:rPr lang="en-GB" sz="1200" dirty="0">
                  <a:solidFill>
                    <a:srgbClr val="011627"/>
                  </a:solidFill>
                  <a:latin typeface="Helvetica" pitchFamily="2" charset="0"/>
                </a:rPr>
                <a:t> con el 15% </a:t>
              </a:r>
              <a:r>
                <a:rPr lang="en-GB" sz="1200" dirty="0" err="1">
                  <a:solidFill>
                    <a:srgbClr val="011627"/>
                  </a:solidFill>
                  <a:latin typeface="Helvetica" pitchFamily="2" charset="0"/>
                </a:rPr>
                <a:t>en</a:t>
              </a:r>
              <a:r>
                <a:rPr lang="en-GB" sz="1200" dirty="0">
                  <a:solidFill>
                    <a:srgbClr val="011627"/>
                  </a:solidFill>
                  <a:latin typeface="Helvetica" pitchFamily="2" charset="0"/>
                </a:rPr>
                <a:t> el share y un </a:t>
              </a:r>
              <a:r>
                <a:rPr lang="en-GB" sz="1200" dirty="0" err="1">
                  <a:solidFill>
                    <a:srgbClr val="011627"/>
                  </a:solidFill>
                  <a:latin typeface="Helvetica" pitchFamily="2" charset="0"/>
                </a:rPr>
                <a:t>crecmiento</a:t>
              </a:r>
              <a:r>
                <a:rPr lang="en-GB" sz="1200" dirty="0">
                  <a:solidFill>
                    <a:srgbClr val="011627"/>
                  </a:solidFill>
                  <a:latin typeface="Helvetica" pitchFamily="2" charset="0"/>
                </a:rPr>
                <a:t> de un 23%. </a:t>
              </a:r>
              <a:r>
                <a:rPr lang="en-GB" sz="1200" dirty="0" err="1">
                  <a:solidFill>
                    <a:srgbClr val="011627"/>
                  </a:solidFill>
                  <a:latin typeface="Helvetica" pitchFamily="2" charset="0"/>
                </a:rPr>
                <a:t>Consideramos</a:t>
              </a:r>
              <a:r>
                <a:rPr lang="en-GB" sz="1200" dirty="0">
                  <a:solidFill>
                    <a:srgbClr val="011627"/>
                  </a:solidFill>
                  <a:latin typeface="Helvetica" pitchFamily="2" charset="0"/>
                </a:rPr>
                <a:t> que </a:t>
              </a:r>
              <a:r>
                <a:rPr lang="en-GB" sz="1200" dirty="0" err="1">
                  <a:solidFill>
                    <a:srgbClr val="011627"/>
                  </a:solidFill>
                  <a:latin typeface="Helvetica" pitchFamily="2" charset="0"/>
                </a:rPr>
                <a:t>esto</a:t>
              </a:r>
              <a:r>
                <a:rPr lang="en-GB" sz="1200" dirty="0">
                  <a:solidFill>
                    <a:srgbClr val="011627"/>
                  </a:solidFill>
                  <a:latin typeface="Helvetica" pitchFamily="2" charset="0"/>
                </a:rPr>
                <a:t> se debe a la transmission de los </a:t>
              </a:r>
              <a:r>
                <a:rPr lang="en-GB" sz="1200" dirty="0" err="1">
                  <a:solidFill>
                    <a:srgbClr val="011627"/>
                  </a:solidFill>
                  <a:latin typeface="Helvetica" pitchFamily="2" charset="0"/>
                </a:rPr>
                <a:t>partidos</a:t>
              </a:r>
              <a:r>
                <a:rPr lang="en-GB" sz="1200" dirty="0">
                  <a:solidFill>
                    <a:srgbClr val="011627"/>
                  </a:solidFill>
                  <a:latin typeface="Helvetica" pitchFamily="2" charset="0"/>
                </a:rPr>
                <a:t> de la Copa América, que se </a:t>
              </a:r>
              <a:r>
                <a:rPr lang="en-GB" sz="1200" dirty="0" err="1">
                  <a:solidFill>
                    <a:srgbClr val="011627"/>
                  </a:solidFill>
                  <a:latin typeface="Helvetica" pitchFamily="2" charset="0"/>
                </a:rPr>
                <a:t>transmiitieron</a:t>
              </a:r>
              <a:r>
                <a:rPr lang="en-GB" sz="1200" dirty="0">
                  <a:solidFill>
                    <a:srgbClr val="011627"/>
                  </a:solidFill>
                  <a:latin typeface="Helvetica" pitchFamily="2" charset="0"/>
                </a:rPr>
                <a:t> </a:t>
              </a:r>
              <a:r>
                <a:rPr lang="en-GB" sz="1200" dirty="0" err="1">
                  <a:solidFill>
                    <a:srgbClr val="011627"/>
                  </a:solidFill>
                  <a:latin typeface="Helvetica" pitchFamily="2" charset="0"/>
                </a:rPr>
                <a:t>recientemente</a:t>
              </a:r>
              <a:r>
                <a:rPr lang="en-GB" sz="1200" dirty="0">
                  <a:solidFill>
                    <a:srgbClr val="011627"/>
                  </a:solidFill>
                  <a:latin typeface="Helvetica" pitchFamily="2" charset="0"/>
                </a:rPr>
                <a:t>.</a:t>
              </a:r>
            </a:p>
          </p:txBody>
        </p:sp>
        <p:sp>
          <p:nvSpPr>
            <p:cNvPr id="12" name="Rectángulo 11">
              <a:extLst>
                <a:ext uri="{FF2B5EF4-FFF2-40B4-BE49-F238E27FC236}">
                  <a16:creationId xmlns:a16="http://schemas.microsoft.com/office/drawing/2014/main" id="{0ED2D74B-C5D3-3141-A215-F547D301A5A5}"/>
                </a:ext>
              </a:extLst>
            </p:cNvPr>
            <p:cNvSpPr/>
            <p:nvPr/>
          </p:nvSpPr>
          <p:spPr>
            <a:xfrm>
              <a:off x="8089164" y="3495462"/>
              <a:ext cx="103955" cy="963558"/>
            </a:xfrm>
            <a:prstGeom prst="rect">
              <a:avLst/>
            </a:prstGeom>
            <a:solidFill>
              <a:srgbClr val="7AD09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4400" u="none" strike="noStrike" kern="1200" cap="none" spc="0" normalizeH="0" baseline="0" noProof="0">
                <a:ln>
                  <a:noFill/>
                </a:ln>
                <a:solidFill>
                  <a:srgbClr val="FFFFFF"/>
                </a:solidFill>
                <a:effectLst/>
                <a:uLnTx/>
                <a:uFillTx/>
                <a:latin typeface="Helvetica" pitchFamily="2" charset="0"/>
              </a:endParaRPr>
            </a:p>
          </p:txBody>
        </p:sp>
        <p:sp>
          <p:nvSpPr>
            <p:cNvPr id="13" name="Rectángulo 12">
              <a:extLst>
                <a:ext uri="{FF2B5EF4-FFF2-40B4-BE49-F238E27FC236}">
                  <a16:creationId xmlns:a16="http://schemas.microsoft.com/office/drawing/2014/main" id="{C458B9AE-4E12-F143-BE13-10AAC6EF2B8F}"/>
                </a:ext>
              </a:extLst>
            </p:cNvPr>
            <p:cNvSpPr/>
            <p:nvPr/>
          </p:nvSpPr>
          <p:spPr>
            <a:xfrm>
              <a:off x="8078473" y="4504078"/>
              <a:ext cx="121232" cy="631649"/>
            </a:xfrm>
            <a:prstGeom prst="rect">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4400" u="none" strike="noStrike" kern="1200" cap="none" spc="0" normalizeH="0" baseline="0" noProof="0">
                <a:ln>
                  <a:noFill/>
                </a:ln>
                <a:solidFill>
                  <a:srgbClr val="FFFFFF"/>
                </a:solidFill>
                <a:effectLst/>
                <a:uLnTx/>
                <a:uFillTx/>
                <a:latin typeface="Helvetica" pitchFamily="2" charset="0"/>
              </a:endParaRPr>
            </a:p>
          </p:txBody>
        </p:sp>
        <p:sp>
          <p:nvSpPr>
            <p:cNvPr id="14" name="Rectángulo 13">
              <a:extLst>
                <a:ext uri="{FF2B5EF4-FFF2-40B4-BE49-F238E27FC236}">
                  <a16:creationId xmlns:a16="http://schemas.microsoft.com/office/drawing/2014/main" id="{7190662E-28F2-0944-BF02-5FBF4B48A07F}"/>
                </a:ext>
              </a:extLst>
            </p:cNvPr>
            <p:cNvSpPr/>
            <p:nvPr/>
          </p:nvSpPr>
          <p:spPr>
            <a:xfrm>
              <a:off x="8088758" y="2356377"/>
              <a:ext cx="79513" cy="1072595"/>
            </a:xfrm>
            <a:prstGeom prst="rect">
              <a:avLst/>
            </a:prstGeom>
            <a:solidFill>
              <a:srgbClr val="89D32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4400" u="none" strike="noStrike" kern="1200" cap="none" spc="0" normalizeH="0" baseline="0" noProof="0">
                <a:ln>
                  <a:noFill/>
                </a:ln>
                <a:solidFill>
                  <a:srgbClr val="FFFFFF"/>
                </a:solidFill>
                <a:effectLst/>
                <a:uLnTx/>
                <a:uFillTx/>
                <a:latin typeface="Helvetica" pitchFamily="2" charset="0"/>
              </a:endParaRPr>
            </a:p>
          </p:txBody>
        </p:sp>
      </p:grpSp>
      <p:sp>
        <p:nvSpPr>
          <p:cNvPr id="15" name="Rectángulo 14">
            <a:extLst>
              <a:ext uri="{FF2B5EF4-FFF2-40B4-BE49-F238E27FC236}">
                <a16:creationId xmlns:a16="http://schemas.microsoft.com/office/drawing/2014/main" id="{44A65D90-3FFE-464B-AAF1-9462E2798180}"/>
              </a:ext>
            </a:extLst>
          </p:cNvPr>
          <p:cNvSpPr/>
          <p:nvPr/>
        </p:nvSpPr>
        <p:spPr>
          <a:xfrm>
            <a:off x="8241346" y="3101759"/>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11627"/>
                </a:solidFill>
                <a:effectLst/>
                <a:uLnTx/>
                <a:uFillTx/>
                <a:latin typeface="Century Gothic" panose="020F0302020204030204"/>
                <a:ea typeface="+mn-ea"/>
                <a:cs typeface="+mn-cs"/>
              </a:rPr>
              <a:t>. </a:t>
            </a:r>
          </a:p>
          <a:p>
            <a:pPr marL="0" marR="0" lvl="0" indent="0" algn="l" defTabSz="1828800" rtl="0" eaLnBrk="1" fontAlgn="auto" latinLnBrk="0" hangingPunct="1">
              <a:lnSpc>
                <a:spcPct val="100000"/>
              </a:lnSpc>
              <a:spcBef>
                <a:spcPts val="0"/>
              </a:spcBef>
              <a:spcAft>
                <a:spcPts val="0"/>
              </a:spcAft>
              <a:buClrTx/>
              <a:buSzTx/>
              <a:buFontTx/>
              <a:buNone/>
              <a:tabLst/>
              <a:defRPr/>
            </a:pPr>
            <a:endParaRPr lang="en-GB" sz="1200" dirty="0">
              <a:solidFill>
                <a:srgbClr val="011627"/>
              </a:solidFill>
              <a:latin typeface="Century Gothic" panose="020F0302020204030204"/>
            </a:endParaRPr>
          </a:p>
        </p:txBody>
      </p:sp>
      <p:sp>
        <p:nvSpPr>
          <p:cNvPr id="18" name="Rectángulo 17">
            <a:extLst>
              <a:ext uri="{FF2B5EF4-FFF2-40B4-BE49-F238E27FC236}">
                <a16:creationId xmlns:a16="http://schemas.microsoft.com/office/drawing/2014/main" id="{C22B4D07-146D-044D-B3DD-AD14AB281B68}"/>
              </a:ext>
            </a:extLst>
          </p:cNvPr>
          <p:cNvSpPr/>
          <p:nvPr/>
        </p:nvSpPr>
        <p:spPr>
          <a:xfrm>
            <a:off x="8255061" y="3143147"/>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GB" sz="1200" dirty="0">
              <a:solidFill>
                <a:srgbClr val="011627"/>
              </a:solidFill>
              <a:latin typeface="Century Gothic" panose="020F0302020204030204"/>
            </a:endParaRPr>
          </a:p>
        </p:txBody>
      </p:sp>
      <p:graphicFrame>
        <p:nvGraphicFramePr>
          <p:cNvPr id="2" name="Gráfico 1">
            <a:extLst>
              <a:ext uri="{FF2B5EF4-FFF2-40B4-BE49-F238E27FC236}">
                <a16:creationId xmlns:a16="http://schemas.microsoft.com/office/drawing/2014/main" id="{7A27C877-1DCB-8B4D-AD37-D9064CE02CBD}"/>
              </a:ext>
            </a:extLst>
          </p:cNvPr>
          <p:cNvGraphicFramePr/>
          <p:nvPr>
            <p:extLst>
              <p:ext uri="{D42A27DB-BD31-4B8C-83A1-F6EECF244321}">
                <p14:modId xmlns:p14="http://schemas.microsoft.com/office/powerpoint/2010/main" val="3484573222"/>
              </p:ext>
            </p:extLst>
          </p:nvPr>
        </p:nvGraphicFramePr>
        <p:xfrm>
          <a:off x="484274" y="3991124"/>
          <a:ext cx="3355731" cy="2527476"/>
        </p:xfrm>
        <a:graphic>
          <a:graphicData uri="http://schemas.openxmlformats.org/drawingml/2006/chart">
            <c:chart xmlns:c="http://schemas.openxmlformats.org/drawingml/2006/chart" xmlns:r="http://schemas.openxmlformats.org/officeDocument/2006/relationships" r:id="rId4"/>
          </a:graphicData>
        </a:graphic>
      </p:graphicFrame>
      <p:sp>
        <p:nvSpPr>
          <p:cNvPr id="3" name="CuadroTexto 2">
            <a:extLst>
              <a:ext uri="{FF2B5EF4-FFF2-40B4-BE49-F238E27FC236}">
                <a16:creationId xmlns:a16="http://schemas.microsoft.com/office/drawing/2014/main" id="{F24D2F20-6EA5-284F-8990-C06FA8138926}"/>
              </a:ext>
            </a:extLst>
          </p:cNvPr>
          <p:cNvSpPr txBox="1"/>
          <p:nvPr/>
        </p:nvSpPr>
        <p:spPr>
          <a:xfrm>
            <a:off x="6333231" y="1965199"/>
            <a:ext cx="1107996" cy="246221"/>
          </a:xfrm>
          <a:prstGeom prst="rect">
            <a:avLst/>
          </a:prstGeom>
          <a:noFill/>
        </p:spPr>
        <p:txBody>
          <a:bodyPr wrap="none" rtlCol="0">
            <a:spAutoFit/>
          </a:bodyPr>
          <a:lstStyle/>
          <a:p>
            <a:r>
              <a:rPr lang="es-HN" sz="1000" dirty="0">
                <a:solidFill>
                  <a:schemeClr val="bg1"/>
                </a:solidFill>
                <a:latin typeface="Helvetica Light" panose="020B0403020202020204" pitchFamily="34" charset="0"/>
              </a:rPr>
              <a:t>C5,C3,C7,Mega</a:t>
            </a:r>
          </a:p>
        </p:txBody>
      </p:sp>
      <p:sp>
        <p:nvSpPr>
          <p:cNvPr id="19" name="Rectángulo 18">
            <a:extLst>
              <a:ext uri="{FF2B5EF4-FFF2-40B4-BE49-F238E27FC236}">
                <a16:creationId xmlns:a16="http://schemas.microsoft.com/office/drawing/2014/main" id="{BF6AD929-C4EA-C54D-A641-CA971051124A}"/>
              </a:ext>
            </a:extLst>
          </p:cNvPr>
          <p:cNvSpPr/>
          <p:nvPr/>
        </p:nvSpPr>
        <p:spPr>
          <a:xfrm>
            <a:off x="8103665" y="3342647"/>
            <a:ext cx="4030912" cy="155133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11627"/>
                </a:solidFill>
                <a:latin typeface="Helvetica" pitchFamily="2" charset="0"/>
              </a:rPr>
              <a:t>Como </a:t>
            </a:r>
            <a:r>
              <a:rPr lang="en-GB" sz="1200" dirty="0" err="1">
                <a:solidFill>
                  <a:srgbClr val="011627"/>
                </a:solidFill>
                <a:latin typeface="Helvetica" pitchFamily="2" charset="0"/>
              </a:rPr>
              <a:t>empresa</a:t>
            </a:r>
            <a:r>
              <a:rPr lang="en-GB" sz="1200" dirty="0">
                <a:solidFill>
                  <a:srgbClr val="011627"/>
                </a:solidFill>
                <a:latin typeface="Helvetica" pitchFamily="2" charset="0"/>
              </a:rPr>
              <a:t> </a:t>
            </a:r>
            <a:r>
              <a:rPr lang="en-GB" sz="1200" dirty="0" err="1">
                <a:solidFill>
                  <a:srgbClr val="011627"/>
                </a:solidFill>
                <a:latin typeface="Helvetica" pitchFamily="2" charset="0"/>
              </a:rPr>
              <a:t>televisiva</a:t>
            </a:r>
            <a:r>
              <a:rPr lang="en-GB" sz="1200" dirty="0">
                <a:solidFill>
                  <a:srgbClr val="011627"/>
                </a:solidFill>
                <a:latin typeface="Helvetica" pitchFamily="2" charset="0"/>
              </a:rPr>
              <a:t>, </a:t>
            </a:r>
            <a:r>
              <a:rPr lang="en-GB" sz="1200" dirty="0" err="1">
                <a:solidFill>
                  <a:srgbClr val="011627"/>
                </a:solidFill>
                <a:latin typeface="Helvetica" pitchFamily="2" charset="0"/>
              </a:rPr>
              <a:t>Televicentro</a:t>
            </a:r>
            <a:r>
              <a:rPr lang="en-GB" sz="1200" dirty="0">
                <a:solidFill>
                  <a:srgbClr val="011627"/>
                </a:solidFill>
                <a:latin typeface="Helvetica" pitchFamily="2" charset="0"/>
              </a:rPr>
              <a:t> </a:t>
            </a:r>
            <a:r>
              <a:rPr lang="en-GB" sz="1200" dirty="0" err="1">
                <a:solidFill>
                  <a:srgbClr val="011627"/>
                </a:solidFill>
                <a:latin typeface="Helvetica" pitchFamily="2" charset="0"/>
              </a:rPr>
              <a:t>mantiene</a:t>
            </a:r>
            <a:r>
              <a:rPr lang="en-GB" sz="1200" dirty="0">
                <a:solidFill>
                  <a:srgbClr val="011627"/>
                </a:solidFill>
                <a:latin typeface="Helvetica" pitchFamily="2" charset="0"/>
              </a:rPr>
              <a:t> </a:t>
            </a:r>
            <a:r>
              <a:rPr lang="en-GB" sz="1200" dirty="0" err="1">
                <a:solidFill>
                  <a:srgbClr val="011627"/>
                </a:solidFill>
                <a:latin typeface="Helvetica" pitchFamily="2" charset="0"/>
              </a:rPr>
              <a:t>su</a:t>
            </a:r>
            <a:r>
              <a:rPr lang="en-GB" sz="1200" dirty="0">
                <a:solidFill>
                  <a:srgbClr val="011627"/>
                </a:solidFill>
                <a:latin typeface="Helvetica" pitchFamily="2" charset="0"/>
              </a:rPr>
              <a:t> </a:t>
            </a:r>
            <a:r>
              <a:rPr lang="en-GB" sz="1200" dirty="0" err="1">
                <a:solidFill>
                  <a:srgbClr val="011627"/>
                </a:solidFill>
                <a:latin typeface="Helvetica" pitchFamily="2" charset="0"/>
              </a:rPr>
              <a:t>liderazcon</a:t>
            </a:r>
            <a:r>
              <a:rPr lang="en-GB" sz="1200" dirty="0">
                <a:solidFill>
                  <a:srgbClr val="011627"/>
                </a:solidFill>
                <a:latin typeface="Helvetica" pitchFamily="2" charset="0"/>
              </a:rPr>
              <a:t> con  el 34% de share entre sus 4 </a:t>
            </a:r>
            <a:r>
              <a:rPr lang="en-GB" sz="1200" dirty="0" err="1">
                <a:solidFill>
                  <a:srgbClr val="011627"/>
                </a:solidFill>
                <a:latin typeface="Helvetica" pitchFamily="2" charset="0"/>
              </a:rPr>
              <a:t>canales</a:t>
            </a:r>
            <a:r>
              <a:rPr lang="en-GB" sz="1200" dirty="0">
                <a:solidFill>
                  <a:srgbClr val="011627"/>
                </a:solidFill>
                <a:latin typeface="Helvetica" pitchFamily="2" charset="0"/>
              </a:rPr>
              <a:t> (C5, C3, C7 y Mega), </a:t>
            </a:r>
            <a:r>
              <a:rPr lang="en-GB" sz="1200" dirty="0" err="1">
                <a:solidFill>
                  <a:srgbClr val="011627"/>
                </a:solidFill>
                <a:latin typeface="Helvetica" pitchFamily="2" charset="0"/>
              </a:rPr>
              <a:t>siendo</a:t>
            </a:r>
            <a:r>
              <a:rPr lang="en-GB" sz="1200" dirty="0">
                <a:solidFill>
                  <a:srgbClr val="011627"/>
                </a:solidFill>
                <a:latin typeface="Helvetica" pitchFamily="2" charset="0"/>
              </a:rPr>
              <a:t> Canal 5 el </a:t>
            </a:r>
            <a:r>
              <a:rPr lang="en-GB" sz="1200" dirty="0" err="1">
                <a:solidFill>
                  <a:srgbClr val="011627"/>
                </a:solidFill>
                <a:latin typeface="Helvetica" pitchFamily="2" charset="0"/>
              </a:rPr>
              <a:t>líder</a:t>
            </a:r>
            <a:r>
              <a:rPr lang="en-GB" sz="1200" dirty="0">
                <a:solidFill>
                  <a:srgbClr val="011627"/>
                </a:solidFill>
                <a:latin typeface="Helvetica" pitchFamily="2" charset="0"/>
              </a:rPr>
              <a:t> con el 21% de share</a:t>
            </a:r>
          </a:p>
          <a:p>
            <a:pPr marR="0" lvl="0" algn="l" defTabSz="1828800" rtl="0" eaLnBrk="1" fontAlgn="auto" latinLnBrk="0" hangingPunct="1">
              <a:lnSpc>
                <a:spcPct val="100000"/>
              </a:lnSpc>
              <a:spcBef>
                <a:spcPts val="0"/>
              </a:spcBef>
              <a:spcAft>
                <a:spcPts val="0"/>
              </a:spcAft>
              <a:buClrTx/>
              <a:buSzTx/>
              <a:tabLst/>
              <a:defRPr/>
            </a:pPr>
            <a:endParaRPr lang="en-GB" sz="1200" dirty="0">
              <a:solidFill>
                <a:srgbClr val="011627"/>
              </a:solidFill>
              <a:latin typeface="Helvetica" pitchFamily="2" charset="0"/>
            </a:endParaRPr>
          </a:p>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11627"/>
                </a:solidFill>
                <a:latin typeface="Helvetica" pitchFamily="2" charset="0"/>
              </a:rPr>
              <a:t>TV Azteca </a:t>
            </a:r>
            <a:r>
              <a:rPr lang="en-GB" sz="1200" dirty="0" err="1">
                <a:solidFill>
                  <a:srgbClr val="011627"/>
                </a:solidFill>
                <a:latin typeface="Helvetica" pitchFamily="2" charset="0"/>
              </a:rPr>
              <a:t>también</a:t>
            </a:r>
            <a:r>
              <a:rPr lang="en-GB" sz="1200" dirty="0">
                <a:solidFill>
                  <a:srgbClr val="011627"/>
                </a:solidFill>
                <a:latin typeface="Helvetica" pitchFamily="2" charset="0"/>
              </a:rPr>
              <a:t> </a:t>
            </a:r>
            <a:r>
              <a:rPr lang="en-GB" sz="1200" dirty="0" err="1">
                <a:solidFill>
                  <a:srgbClr val="011627"/>
                </a:solidFill>
                <a:latin typeface="Helvetica" pitchFamily="2" charset="0"/>
              </a:rPr>
              <a:t>muestra</a:t>
            </a:r>
            <a:r>
              <a:rPr lang="en-GB" sz="1200" dirty="0">
                <a:solidFill>
                  <a:srgbClr val="011627"/>
                </a:solidFill>
                <a:latin typeface="Helvetica" pitchFamily="2" charset="0"/>
              </a:rPr>
              <a:t> un </a:t>
            </a:r>
            <a:r>
              <a:rPr lang="en-GB" sz="1200" dirty="0" err="1">
                <a:solidFill>
                  <a:srgbClr val="011627"/>
                </a:solidFill>
                <a:latin typeface="Helvetica" pitchFamily="2" charset="0"/>
              </a:rPr>
              <a:t>crecimieto</a:t>
            </a:r>
            <a:r>
              <a:rPr lang="en-GB" sz="1200" dirty="0">
                <a:solidFill>
                  <a:srgbClr val="011627"/>
                </a:solidFill>
                <a:latin typeface="Helvetica" pitchFamily="2" charset="0"/>
              </a:rPr>
              <a:t> </a:t>
            </a:r>
            <a:r>
              <a:rPr lang="en-GB" sz="1200" dirty="0" err="1">
                <a:solidFill>
                  <a:srgbClr val="011627"/>
                </a:solidFill>
                <a:latin typeface="Helvetica" pitchFamily="2" charset="0"/>
              </a:rPr>
              <a:t>significativo</a:t>
            </a:r>
            <a:r>
              <a:rPr lang="en-GB" sz="1200" dirty="0">
                <a:solidFill>
                  <a:srgbClr val="011627"/>
                </a:solidFill>
                <a:latin typeface="Helvetica" pitchFamily="2" charset="0"/>
              </a:rPr>
              <a:t>, </a:t>
            </a:r>
            <a:r>
              <a:rPr lang="en-GB" sz="1200" dirty="0" err="1">
                <a:solidFill>
                  <a:srgbClr val="011627"/>
                </a:solidFill>
                <a:latin typeface="Helvetica" pitchFamily="2" charset="0"/>
              </a:rPr>
              <a:t>estos</a:t>
            </a:r>
            <a:r>
              <a:rPr lang="en-GB" sz="1200" dirty="0">
                <a:solidFill>
                  <a:srgbClr val="011627"/>
                </a:solidFill>
                <a:latin typeface="Helvetica" pitchFamily="2" charset="0"/>
              </a:rPr>
              <a:t> </a:t>
            </a:r>
            <a:r>
              <a:rPr lang="en-GB" sz="1200" dirty="0" err="1">
                <a:solidFill>
                  <a:srgbClr val="011627"/>
                </a:solidFill>
                <a:latin typeface="Helvetica" pitchFamily="2" charset="0"/>
              </a:rPr>
              <a:t>debido</a:t>
            </a:r>
            <a:r>
              <a:rPr lang="en-GB" sz="1200" dirty="0">
                <a:solidFill>
                  <a:srgbClr val="011627"/>
                </a:solidFill>
                <a:latin typeface="Helvetica" pitchFamily="2" charset="0"/>
              </a:rPr>
              <a:t> a que </a:t>
            </a:r>
            <a:r>
              <a:rPr lang="en-GB" sz="1200" dirty="0" err="1">
                <a:solidFill>
                  <a:srgbClr val="011627"/>
                </a:solidFill>
                <a:latin typeface="Helvetica" pitchFamily="2" charset="0"/>
              </a:rPr>
              <a:t>han</a:t>
            </a:r>
            <a:r>
              <a:rPr lang="en-GB" sz="1200" dirty="0">
                <a:solidFill>
                  <a:srgbClr val="011627"/>
                </a:solidFill>
                <a:latin typeface="Helvetica" pitchFamily="2" charset="0"/>
              </a:rPr>
              <a:t> </a:t>
            </a:r>
            <a:r>
              <a:rPr lang="en-GB" sz="1200" dirty="0" err="1">
                <a:solidFill>
                  <a:srgbClr val="011627"/>
                </a:solidFill>
                <a:latin typeface="Helvetica" pitchFamily="2" charset="0"/>
              </a:rPr>
              <a:t>hecho</a:t>
            </a:r>
            <a:r>
              <a:rPr lang="en-GB" sz="1200" dirty="0">
                <a:solidFill>
                  <a:srgbClr val="011627"/>
                </a:solidFill>
                <a:latin typeface="Helvetica" pitchFamily="2" charset="0"/>
              </a:rPr>
              <a:t> </a:t>
            </a:r>
            <a:r>
              <a:rPr lang="en-GB" sz="1200" dirty="0" err="1">
                <a:solidFill>
                  <a:srgbClr val="011627"/>
                </a:solidFill>
                <a:latin typeface="Helvetica" pitchFamily="2" charset="0"/>
              </a:rPr>
              <a:t>cambios</a:t>
            </a:r>
            <a:r>
              <a:rPr lang="en-GB" sz="1200" dirty="0">
                <a:solidFill>
                  <a:srgbClr val="011627"/>
                </a:solidFill>
                <a:latin typeface="Helvetica" pitchFamily="2" charset="0"/>
              </a:rPr>
              <a:t> </a:t>
            </a:r>
            <a:r>
              <a:rPr lang="en-GB" sz="1200" dirty="0" err="1">
                <a:solidFill>
                  <a:srgbClr val="011627"/>
                </a:solidFill>
                <a:latin typeface="Helvetica" pitchFamily="2" charset="0"/>
              </a:rPr>
              <a:t>importantes</a:t>
            </a:r>
            <a:r>
              <a:rPr lang="en-GB" sz="1200" dirty="0">
                <a:solidFill>
                  <a:srgbClr val="011627"/>
                </a:solidFill>
                <a:latin typeface="Helvetica" pitchFamily="2" charset="0"/>
              </a:rPr>
              <a:t> </a:t>
            </a:r>
            <a:r>
              <a:rPr lang="en-GB" sz="1200" dirty="0" err="1">
                <a:solidFill>
                  <a:srgbClr val="011627"/>
                </a:solidFill>
                <a:latin typeface="Helvetica" pitchFamily="2" charset="0"/>
              </a:rPr>
              <a:t>en</a:t>
            </a:r>
            <a:r>
              <a:rPr lang="en-GB" sz="1200" dirty="0">
                <a:solidFill>
                  <a:srgbClr val="011627"/>
                </a:solidFill>
                <a:latin typeface="Helvetica" pitchFamily="2" charset="0"/>
              </a:rPr>
              <a:t> </a:t>
            </a:r>
            <a:r>
              <a:rPr lang="en-GB" sz="1200" dirty="0" err="1">
                <a:solidFill>
                  <a:srgbClr val="011627"/>
                </a:solidFill>
                <a:latin typeface="Helvetica" pitchFamily="2" charset="0"/>
              </a:rPr>
              <a:t>su</a:t>
            </a:r>
            <a:r>
              <a:rPr lang="en-GB" sz="1200" dirty="0">
                <a:solidFill>
                  <a:srgbClr val="011627"/>
                </a:solidFill>
                <a:latin typeface="Helvetica" pitchFamily="2" charset="0"/>
              </a:rPr>
              <a:t> </a:t>
            </a:r>
            <a:r>
              <a:rPr lang="en-GB" sz="1200" dirty="0" err="1">
                <a:solidFill>
                  <a:srgbClr val="011627"/>
                </a:solidFill>
                <a:latin typeface="Helvetica" pitchFamily="2" charset="0"/>
              </a:rPr>
              <a:t>programación</a:t>
            </a:r>
            <a:r>
              <a:rPr lang="en-GB" sz="1200" dirty="0">
                <a:solidFill>
                  <a:srgbClr val="011627"/>
                </a:solidFill>
                <a:latin typeface="Helvetica" pitchFamily="2" charset="0"/>
              </a:rPr>
              <a:t>, con </a:t>
            </a:r>
            <a:r>
              <a:rPr lang="en-GB" sz="1200" dirty="0" err="1">
                <a:solidFill>
                  <a:srgbClr val="011627"/>
                </a:solidFill>
                <a:latin typeface="Helvetica" pitchFamily="2" charset="0"/>
              </a:rPr>
              <a:t>producción</a:t>
            </a:r>
            <a:r>
              <a:rPr lang="en-GB" sz="1200" dirty="0">
                <a:solidFill>
                  <a:srgbClr val="011627"/>
                </a:solidFill>
                <a:latin typeface="Helvetica" pitchFamily="2" charset="0"/>
              </a:rPr>
              <a:t> </a:t>
            </a:r>
            <a:r>
              <a:rPr lang="en-GB" sz="1200" dirty="0" err="1">
                <a:solidFill>
                  <a:srgbClr val="011627"/>
                </a:solidFill>
                <a:latin typeface="Helvetica" pitchFamily="2" charset="0"/>
              </a:rPr>
              <a:t>propia</a:t>
            </a:r>
            <a:r>
              <a:rPr lang="en-GB" sz="1200" dirty="0">
                <a:solidFill>
                  <a:srgbClr val="011627"/>
                </a:solidFill>
                <a:latin typeface="Helvetica" pitchFamily="2" charset="0"/>
              </a:rPr>
              <a:t> (</a:t>
            </a:r>
            <a:r>
              <a:rPr lang="en-GB" sz="1200" dirty="0" err="1">
                <a:solidFill>
                  <a:srgbClr val="011627"/>
                </a:solidFill>
                <a:latin typeface="Helvetica" pitchFamily="2" charset="0"/>
              </a:rPr>
              <a:t>ya</a:t>
            </a:r>
            <a:r>
              <a:rPr lang="en-GB" sz="1200" dirty="0">
                <a:solidFill>
                  <a:srgbClr val="011627"/>
                </a:solidFill>
                <a:latin typeface="Helvetica" pitchFamily="2" charset="0"/>
              </a:rPr>
              <a:t> no </a:t>
            </a:r>
            <a:r>
              <a:rPr lang="en-GB" sz="1200" dirty="0" err="1">
                <a:solidFill>
                  <a:srgbClr val="011627"/>
                </a:solidFill>
                <a:latin typeface="Helvetica" pitchFamily="2" charset="0"/>
              </a:rPr>
              <a:t>enlatada</a:t>
            </a:r>
            <a:r>
              <a:rPr lang="en-GB" sz="1200" dirty="0">
                <a:solidFill>
                  <a:srgbClr val="011627"/>
                </a:solidFill>
                <a:latin typeface="Helvetica" pitchFamily="2" charset="0"/>
              </a:rPr>
              <a:t> de TV Azteca Mx).</a:t>
            </a:r>
          </a:p>
        </p:txBody>
      </p:sp>
      <p:pic>
        <p:nvPicPr>
          <p:cNvPr id="3074" name="Picture 2">
            <a:extLst>
              <a:ext uri="{FF2B5EF4-FFF2-40B4-BE49-F238E27FC236}">
                <a16:creationId xmlns:a16="http://schemas.microsoft.com/office/drawing/2014/main" id="{5B21E661-51C5-634B-B0E4-B08821D8E1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3592" y="5130974"/>
            <a:ext cx="843759" cy="50625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CH (Honduras) - Wikipedia, la enciclopedia libre">
            <a:extLst>
              <a:ext uri="{FF2B5EF4-FFF2-40B4-BE49-F238E27FC236}">
                <a16:creationId xmlns:a16="http://schemas.microsoft.com/office/drawing/2014/main" id="{EE641522-929D-5146-8AF2-4BB2C2ECC2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1262" y="5221054"/>
            <a:ext cx="939102" cy="33382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anal 11 Honduras en vivo, Online ▷ Teleame Directos TV">
            <a:extLst>
              <a:ext uri="{FF2B5EF4-FFF2-40B4-BE49-F238E27FC236}">
                <a16:creationId xmlns:a16="http://schemas.microsoft.com/office/drawing/2014/main" id="{651E3D8A-CD00-6343-8067-A926135688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6529" y="4975193"/>
            <a:ext cx="1312451" cy="73919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VTV Honduras Logo PNG Vector (CDR) Free Download">
            <a:extLst>
              <a:ext uri="{FF2B5EF4-FFF2-40B4-BE49-F238E27FC236}">
                <a16:creationId xmlns:a16="http://schemas.microsoft.com/office/drawing/2014/main" id="{4852449D-5E2D-6E45-BE93-1769A81008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8829" y="5072279"/>
            <a:ext cx="628339" cy="521521"/>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a:extLst>
              <a:ext uri="{FF2B5EF4-FFF2-40B4-BE49-F238E27FC236}">
                <a16:creationId xmlns:a16="http://schemas.microsoft.com/office/drawing/2014/main" id="{A8CCEE33-EE1E-2245-BFB1-8159F6F749F5}"/>
              </a:ext>
            </a:extLst>
          </p:cNvPr>
          <p:cNvSpPr txBox="1"/>
          <p:nvPr/>
        </p:nvSpPr>
        <p:spPr>
          <a:xfrm>
            <a:off x="8008687" y="686593"/>
            <a:ext cx="3236696" cy="307777"/>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11627"/>
                </a:solidFill>
                <a:effectLst/>
                <a:uLnTx/>
                <a:uFillTx/>
                <a:latin typeface="Century Gothic" panose="020F0302020204030204"/>
                <a:ea typeface="+mn-ea"/>
                <a:cs typeface="+mn-cs"/>
              </a:rPr>
              <a:t>Datos</a:t>
            </a:r>
            <a:r>
              <a:rPr kumimoji="0" lang="en-US" sz="1400" b="1" i="0" u="none" strike="noStrike" kern="1200" cap="none" spc="0" normalizeH="0" baseline="0" noProof="0" dirty="0">
                <a:ln>
                  <a:noFill/>
                </a:ln>
                <a:solidFill>
                  <a:srgbClr val="011627"/>
                </a:solidFill>
                <a:effectLst/>
                <a:uLnTx/>
                <a:uFillTx/>
                <a:latin typeface="Century Gothic" panose="020F0302020204030204"/>
                <a:ea typeface="+mn-ea"/>
                <a:cs typeface="+mn-cs"/>
              </a:rPr>
              <a:t> </a:t>
            </a:r>
            <a:r>
              <a:rPr kumimoji="0" lang="en-US" sz="1400" b="1" i="0" u="none" strike="noStrike" kern="1200" cap="none" spc="0" normalizeH="0" baseline="0" noProof="0" dirty="0" err="1">
                <a:ln>
                  <a:noFill/>
                </a:ln>
                <a:solidFill>
                  <a:srgbClr val="011627"/>
                </a:solidFill>
                <a:effectLst/>
                <a:uLnTx/>
                <a:uFillTx/>
                <a:latin typeface="Century Gothic" panose="020F0302020204030204"/>
                <a:ea typeface="+mn-ea"/>
                <a:cs typeface="+mn-cs"/>
              </a:rPr>
              <a:t>relevantes</a:t>
            </a:r>
            <a:r>
              <a:rPr kumimoji="0" lang="en-US" sz="1400" b="1" i="0" u="none" strike="noStrike" kern="1200" cap="none" spc="0" normalizeH="0" baseline="0" noProof="0" dirty="0">
                <a:ln>
                  <a:noFill/>
                </a:ln>
                <a:solidFill>
                  <a:srgbClr val="011627"/>
                </a:solidFill>
                <a:effectLst/>
                <a:uLnTx/>
                <a:uFillTx/>
                <a:latin typeface="Century Gothic" panose="020F0302020204030204"/>
                <a:ea typeface="+mn-ea"/>
                <a:cs typeface="+mn-cs"/>
              </a:rPr>
              <a:t>:</a:t>
            </a:r>
          </a:p>
        </p:txBody>
      </p:sp>
      <p:pic>
        <p:nvPicPr>
          <p:cNvPr id="25" name="Picture 4">
            <a:extLst>
              <a:ext uri="{FF2B5EF4-FFF2-40B4-BE49-F238E27FC236}">
                <a16:creationId xmlns:a16="http://schemas.microsoft.com/office/drawing/2014/main" id="{35C0F5E7-3F0F-CE48-AE0F-449EBD78807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cxnSp>
        <p:nvCxnSpPr>
          <p:cNvPr id="16" name="Conector recto 15">
            <a:extLst>
              <a:ext uri="{FF2B5EF4-FFF2-40B4-BE49-F238E27FC236}">
                <a16:creationId xmlns:a16="http://schemas.microsoft.com/office/drawing/2014/main" id="{3C421FEF-1F60-5A4A-ABB7-29125FFCE889}"/>
              </a:ext>
            </a:extLst>
          </p:cNvPr>
          <p:cNvCxnSpPr>
            <a:cxnSpLocks/>
          </p:cNvCxnSpPr>
          <p:nvPr/>
        </p:nvCxnSpPr>
        <p:spPr>
          <a:xfrm>
            <a:off x="689113" y="2378683"/>
            <a:ext cx="651261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9843E4F1-F6F7-F441-A91B-2BB346E2642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77117" y="5047046"/>
            <a:ext cx="764829" cy="532398"/>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n 25">
            <a:extLst>
              <a:ext uri="{FF2B5EF4-FFF2-40B4-BE49-F238E27FC236}">
                <a16:creationId xmlns:a16="http://schemas.microsoft.com/office/drawing/2014/main" id="{167330EB-464A-5549-B382-9394DD1F627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
        <p:nvSpPr>
          <p:cNvPr id="27" name="CuadroTexto 26">
            <a:extLst>
              <a:ext uri="{FF2B5EF4-FFF2-40B4-BE49-F238E27FC236}">
                <a16:creationId xmlns:a16="http://schemas.microsoft.com/office/drawing/2014/main" id="{E2BDBB05-86B6-4B40-9369-5A9604E1C3B3}"/>
              </a:ext>
            </a:extLst>
          </p:cNvPr>
          <p:cNvSpPr txBox="1"/>
          <p:nvPr/>
        </p:nvSpPr>
        <p:spPr>
          <a:xfrm>
            <a:off x="5495940" y="6594273"/>
            <a:ext cx="2114681" cy="246221"/>
          </a:xfrm>
          <a:prstGeom prst="rect">
            <a:avLst/>
          </a:prstGeom>
          <a:noFill/>
        </p:spPr>
        <p:txBody>
          <a:bodyPr wrap="none" rtlCol="0">
            <a:spAutoFit/>
          </a:bodyPr>
          <a:lstStyle/>
          <a:p>
            <a:r>
              <a:rPr lang="es-HN" sz="1000" dirty="0">
                <a:solidFill>
                  <a:schemeClr val="tx2"/>
                </a:solidFill>
                <a:latin typeface="Century Gothic" panose="020B0502020202020204" pitchFamily="34" charset="0"/>
              </a:rPr>
              <a:t>Fuente : Publisearch, junio 2024</a:t>
            </a:r>
          </a:p>
        </p:txBody>
      </p:sp>
    </p:spTree>
    <p:extLst>
      <p:ext uri="{BB962C8B-B14F-4D97-AF65-F5344CB8AC3E}">
        <p14:creationId xmlns:p14="http://schemas.microsoft.com/office/powerpoint/2010/main" val="2459966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8746FE05-0D15-A740-8540-C9BED54E884D}"/>
              </a:ext>
            </a:extLst>
          </p:cNvPr>
          <p:cNvSpPr txBox="1"/>
          <p:nvPr/>
        </p:nvSpPr>
        <p:spPr>
          <a:xfrm>
            <a:off x="7633902" y="3807829"/>
            <a:ext cx="4407455" cy="2246769"/>
          </a:xfrm>
          <a:prstGeom prst="rect">
            <a:avLst/>
          </a:prstGeom>
          <a:noFill/>
          <a:ln>
            <a:solidFill>
              <a:schemeClr val="accent2"/>
            </a:solidFill>
          </a:ln>
        </p:spPr>
        <p:txBody>
          <a:bodyPr wrap="square" rtlCol="0">
            <a:spAutoFit/>
          </a:bodyPr>
          <a:lstStyle/>
          <a:p>
            <a:pPr marL="285750" indent="-285750">
              <a:buFont typeface="Arial" panose="020B0604020202020204" pitchFamily="34" charset="0"/>
              <a:buChar char="•"/>
            </a:pPr>
            <a:r>
              <a:rPr lang="en-US" sz="1400" dirty="0">
                <a:latin typeface="Helvetica" pitchFamily="2" charset="0"/>
              </a:rPr>
              <a:t>La </a:t>
            </a:r>
            <a:r>
              <a:rPr lang="en-US" sz="1400" dirty="0" err="1">
                <a:latin typeface="Helvetica" pitchFamily="2" charset="0"/>
              </a:rPr>
              <a:t>concentración</a:t>
            </a:r>
            <a:r>
              <a:rPr lang="en-US" sz="1400" dirty="0">
                <a:latin typeface="Helvetica" pitchFamily="2" charset="0"/>
              </a:rPr>
              <a:t> de audiencia </a:t>
            </a:r>
            <a:r>
              <a:rPr lang="en-US" sz="1400" dirty="0" err="1">
                <a:latin typeface="Helvetica" pitchFamily="2" charset="0"/>
              </a:rPr>
              <a:t>en</a:t>
            </a:r>
            <a:r>
              <a:rPr lang="en-US" sz="1400" dirty="0">
                <a:latin typeface="Helvetica" pitchFamily="2" charset="0"/>
              </a:rPr>
              <a:t> el medio TV </a:t>
            </a:r>
            <a:r>
              <a:rPr lang="en-US" sz="1400" dirty="0" err="1">
                <a:latin typeface="Helvetica" pitchFamily="2" charset="0"/>
              </a:rPr>
              <a:t>está</a:t>
            </a:r>
            <a:r>
              <a:rPr lang="en-US" sz="1400" dirty="0">
                <a:latin typeface="Helvetica" pitchFamily="2" charset="0"/>
              </a:rPr>
              <a:t> </a:t>
            </a:r>
            <a:r>
              <a:rPr lang="en-US" sz="1400" dirty="0" err="1">
                <a:latin typeface="Helvetica" pitchFamily="2" charset="0"/>
              </a:rPr>
              <a:t>en</a:t>
            </a:r>
            <a:r>
              <a:rPr lang="en-US" sz="1400" dirty="0">
                <a:latin typeface="Helvetica" pitchFamily="2" charset="0"/>
              </a:rPr>
              <a:t> la </a:t>
            </a:r>
            <a:r>
              <a:rPr lang="en-US" sz="1400" dirty="0" err="1">
                <a:latin typeface="Helvetica" pitchFamily="2" charset="0"/>
              </a:rPr>
              <a:t>franja</a:t>
            </a:r>
            <a:r>
              <a:rPr lang="en-US" sz="1400" dirty="0">
                <a:latin typeface="Helvetica" pitchFamily="2" charset="0"/>
              </a:rPr>
              <a:t> prime</a:t>
            </a:r>
          </a:p>
          <a:p>
            <a:pPr marL="285750" indent="-285750">
              <a:buFont typeface="Arial" panose="020B0604020202020204" pitchFamily="34" charset="0"/>
              <a:buChar char="•"/>
            </a:pPr>
            <a:r>
              <a:rPr lang="en-US" sz="1400" dirty="0">
                <a:latin typeface="Helvetica" pitchFamily="2" charset="0"/>
              </a:rPr>
              <a:t>Canal 5 </a:t>
            </a:r>
            <a:r>
              <a:rPr lang="en-US" sz="1400" dirty="0" err="1">
                <a:latin typeface="Helvetica" pitchFamily="2" charset="0"/>
              </a:rPr>
              <a:t>sigue</a:t>
            </a:r>
            <a:r>
              <a:rPr lang="en-US" sz="1400" dirty="0">
                <a:latin typeface="Helvetica" pitchFamily="2" charset="0"/>
              </a:rPr>
              <a:t> </a:t>
            </a:r>
            <a:r>
              <a:rPr lang="en-US" sz="1400" dirty="0" err="1">
                <a:latin typeface="Helvetica" pitchFamily="2" charset="0"/>
              </a:rPr>
              <a:t>manteniendo</a:t>
            </a:r>
            <a:r>
              <a:rPr lang="en-US" sz="1400" dirty="0">
                <a:latin typeface="Helvetica" pitchFamily="2" charset="0"/>
              </a:rPr>
              <a:t> el  </a:t>
            </a:r>
            <a:r>
              <a:rPr lang="en-US" sz="1400" dirty="0" err="1">
                <a:latin typeface="Helvetica" pitchFamily="2" charset="0"/>
              </a:rPr>
              <a:t>liderazgo</a:t>
            </a:r>
            <a:r>
              <a:rPr lang="en-US" sz="1400" dirty="0">
                <a:latin typeface="Helvetica" pitchFamily="2" charset="0"/>
              </a:rPr>
              <a:t> de audiencia </a:t>
            </a:r>
            <a:r>
              <a:rPr lang="en-US" sz="1400" dirty="0" err="1">
                <a:latin typeface="Helvetica" pitchFamily="2" charset="0"/>
              </a:rPr>
              <a:t>en</a:t>
            </a:r>
            <a:r>
              <a:rPr lang="en-US" sz="1400" dirty="0">
                <a:latin typeface="Helvetica" pitchFamily="2" charset="0"/>
              </a:rPr>
              <a:t> </a:t>
            </a:r>
            <a:r>
              <a:rPr lang="en-US" sz="1400" dirty="0" err="1">
                <a:latin typeface="Helvetica" pitchFamily="2" charset="0"/>
              </a:rPr>
              <a:t>Frente</a:t>
            </a:r>
            <a:r>
              <a:rPr lang="en-US" sz="1400" dirty="0">
                <a:latin typeface="Helvetica" pitchFamily="2" charset="0"/>
              </a:rPr>
              <a:t> a </a:t>
            </a:r>
            <a:r>
              <a:rPr lang="en-US" sz="1400" dirty="0" err="1">
                <a:latin typeface="Helvetica" pitchFamily="2" charset="0"/>
              </a:rPr>
              <a:t>Frente</a:t>
            </a:r>
            <a:r>
              <a:rPr lang="en-US" sz="1400" dirty="0">
                <a:latin typeface="Helvetica" pitchFamily="2" charset="0"/>
              </a:rPr>
              <a:t> (7 a 9 AM)  y </a:t>
            </a:r>
            <a:r>
              <a:rPr lang="en-US" sz="1400" dirty="0" err="1">
                <a:latin typeface="Helvetica" pitchFamily="2" charset="0"/>
              </a:rPr>
              <a:t>durante</a:t>
            </a:r>
            <a:r>
              <a:rPr lang="en-US" sz="1400" dirty="0">
                <a:latin typeface="Helvetica" pitchFamily="2" charset="0"/>
              </a:rPr>
              <a:t> las novellas </a:t>
            </a:r>
            <a:r>
              <a:rPr lang="en-US" sz="1400" dirty="0" err="1">
                <a:latin typeface="Helvetica" pitchFamily="2" charset="0"/>
              </a:rPr>
              <a:t>estelares</a:t>
            </a:r>
            <a:r>
              <a:rPr lang="en-US" sz="1400" dirty="0">
                <a:latin typeface="Helvetica" pitchFamily="2" charset="0"/>
              </a:rPr>
              <a:t> y </a:t>
            </a:r>
            <a:r>
              <a:rPr lang="en-US" sz="1400" dirty="0" err="1">
                <a:latin typeface="Helvetica" pitchFamily="2" charset="0"/>
              </a:rPr>
              <a:t>noticiero</a:t>
            </a:r>
            <a:r>
              <a:rPr lang="en-US" sz="1400" dirty="0">
                <a:latin typeface="Helvetica" pitchFamily="2" charset="0"/>
              </a:rPr>
              <a:t> TN5 </a:t>
            </a:r>
            <a:r>
              <a:rPr lang="en-US" sz="1400" dirty="0" err="1">
                <a:latin typeface="Helvetica" pitchFamily="2" charset="0"/>
              </a:rPr>
              <a:t>Estelar</a:t>
            </a:r>
            <a:r>
              <a:rPr lang="en-US" sz="1400" dirty="0">
                <a:latin typeface="Helvetica" pitchFamily="2" charset="0"/>
              </a:rPr>
              <a:t> (de 5 a 10 de la </a:t>
            </a:r>
            <a:r>
              <a:rPr lang="en-US" sz="1400" dirty="0" err="1">
                <a:latin typeface="Helvetica" pitchFamily="2" charset="0"/>
              </a:rPr>
              <a:t>noche</a:t>
            </a:r>
            <a:r>
              <a:rPr lang="en-US" sz="1400" dirty="0">
                <a:latin typeface="Helvetica" pitchFamily="2" charset="0"/>
              </a:rPr>
              <a:t>)</a:t>
            </a:r>
          </a:p>
          <a:p>
            <a:pPr marL="285750" indent="-285750">
              <a:buFont typeface="Arial" panose="020B0604020202020204" pitchFamily="34" charset="0"/>
              <a:buChar char="•"/>
            </a:pPr>
            <a:r>
              <a:rPr lang="en-US" sz="1400" dirty="0">
                <a:latin typeface="Helvetica" pitchFamily="2" charset="0"/>
              </a:rPr>
              <a:t>HCH </a:t>
            </a:r>
            <a:r>
              <a:rPr lang="en-US" sz="1400" dirty="0" err="1">
                <a:latin typeface="Helvetica" pitchFamily="2" charset="0"/>
              </a:rPr>
              <a:t>lidera</a:t>
            </a:r>
            <a:r>
              <a:rPr lang="en-US" sz="1400" dirty="0">
                <a:latin typeface="Helvetica" pitchFamily="2" charset="0"/>
              </a:rPr>
              <a:t> audiencia </a:t>
            </a:r>
            <a:r>
              <a:rPr lang="en-US" sz="1400" dirty="0" err="1">
                <a:latin typeface="Helvetica" pitchFamily="2" charset="0"/>
              </a:rPr>
              <a:t>durante</a:t>
            </a:r>
            <a:r>
              <a:rPr lang="en-US" sz="1400" dirty="0">
                <a:latin typeface="Helvetica" pitchFamily="2" charset="0"/>
              </a:rPr>
              <a:t> el </a:t>
            </a:r>
            <a:r>
              <a:rPr lang="en-US" sz="1400" dirty="0" err="1">
                <a:latin typeface="Helvetica" pitchFamily="2" charset="0"/>
              </a:rPr>
              <a:t>dia</a:t>
            </a:r>
            <a:r>
              <a:rPr lang="en-US" sz="1400" dirty="0">
                <a:latin typeface="Helvetica" pitchFamily="2" charset="0"/>
              </a:rPr>
              <a:t> (de a 9 a 5 PM), </a:t>
            </a:r>
            <a:r>
              <a:rPr lang="en-US" sz="1400" dirty="0" err="1">
                <a:latin typeface="Helvetica" pitchFamily="2" charset="0"/>
              </a:rPr>
              <a:t>en</a:t>
            </a:r>
            <a:r>
              <a:rPr lang="en-US" sz="1400" dirty="0">
                <a:latin typeface="Helvetica" pitchFamily="2" charset="0"/>
              </a:rPr>
              <a:t> el </a:t>
            </a:r>
            <a:r>
              <a:rPr lang="en-US" sz="1400" dirty="0" err="1">
                <a:latin typeface="Helvetica" pitchFamily="2" charset="0"/>
              </a:rPr>
              <a:t>horario</a:t>
            </a:r>
            <a:r>
              <a:rPr lang="en-US" sz="1400" dirty="0">
                <a:latin typeface="Helvetica" pitchFamily="2" charset="0"/>
              </a:rPr>
              <a:t> prime </a:t>
            </a:r>
            <a:r>
              <a:rPr lang="en-US" sz="1400" dirty="0" err="1">
                <a:latin typeface="Helvetica" pitchFamily="2" charset="0"/>
              </a:rPr>
              <a:t>tiene</a:t>
            </a:r>
            <a:r>
              <a:rPr lang="en-US" sz="1400" dirty="0">
                <a:latin typeface="Helvetica" pitchFamily="2" charset="0"/>
              </a:rPr>
              <a:t> un </a:t>
            </a:r>
            <a:r>
              <a:rPr lang="en-US" sz="1400" dirty="0" err="1">
                <a:latin typeface="Helvetica" pitchFamily="2" charset="0"/>
              </a:rPr>
              <a:t>descenso</a:t>
            </a:r>
            <a:endParaRPr lang="en-US" sz="1400" dirty="0">
              <a:latin typeface="Helvetica" pitchFamily="2" charset="0"/>
            </a:endParaRPr>
          </a:p>
          <a:p>
            <a:pPr marL="285750" indent="-285750">
              <a:buFont typeface="Arial" panose="020B0604020202020204" pitchFamily="34" charset="0"/>
              <a:buChar char="•"/>
            </a:pPr>
            <a:r>
              <a:rPr lang="en-US" sz="1400" dirty="0">
                <a:latin typeface="Helvetica" pitchFamily="2" charset="0"/>
              </a:rPr>
              <a:t>C11 </a:t>
            </a:r>
            <a:r>
              <a:rPr lang="en-US" sz="1400" dirty="0" err="1">
                <a:latin typeface="Helvetica" pitchFamily="2" charset="0"/>
              </a:rPr>
              <a:t>muestra</a:t>
            </a:r>
            <a:r>
              <a:rPr lang="en-US" sz="1400" dirty="0">
                <a:latin typeface="Helvetica" pitchFamily="2" charset="0"/>
              </a:rPr>
              <a:t> un </a:t>
            </a:r>
            <a:r>
              <a:rPr lang="en-US" sz="1400" dirty="0" err="1">
                <a:latin typeface="Helvetica" pitchFamily="2" charset="0"/>
              </a:rPr>
              <a:t>pico</a:t>
            </a:r>
            <a:r>
              <a:rPr lang="en-US" sz="1400" dirty="0">
                <a:latin typeface="Helvetica" pitchFamily="2" charset="0"/>
              </a:rPr>
              <a:t> </a:t>
            </a:r>
            <a:r>
              <a:rPr lang="en-US" sz="1400" dirty="0" err="1">
                <a:latin typeface="Helvetica" pitchFamily="2" charset="0"/>
              </a:rPr>
              <a:t>en</a:t>
            </a:r>
            <a:r>
              <a:rPr lang="en-US" sz="1400" dirty="0">
                <a:latin typeface="Helvetica" pitchFamily="2" charset="0"/>
              </a:rPr>
              <a:t> </a:t>
            </a:r>
            <a:r>
              <a:rPr lang="en-US" sz="1400" dirty="0" err="1">
                <a:latin typeface="Helvetica" pitchFamily="2" charset="0"/>
              </a:rPr>
              <a:t>novelas</a:t>
            </a:r>
            <a:r>
              <a:rPr lang="en-US" sz="1400" dirty="0">
                <a:latin typeface="Helvetica" pitchFamily="2" charset="0"/>
              </a:rPr>
              <a:t> de las 8 de l </a:t>
            </a:r>
            <a:r>
              <a:rPr lang="en-US" sz="1400" dirty="0" err="1">
                <a:latin typeface="Helvetica" pitchFamily="2" charset="0"/>
              </a:rPr>
              <a:t>anoche</a:t>
            </a:r>
            <a:r>
              <a:rPr lang="en-US" sz="1400" dirty="0">
                <a:latin typeface="Helvetica" pitchFamily="2" charset="0"/>
              </a:rPr>
              <a:t>.</a:t>
            </a:r>
          </a:p>
        </p:txBody>
      </p:sp>
      <p:graphicFrame>
        <p:nvGraphicFramePr>
          <p:cNvPr id="5" name="Gráfico 4">
            <a:extLst>
              <a:ext uri="{FF2B5EF4-FFF2-40B4-BE49-F238E27FC236}">
                <a16:creationId xmlns:a16="http://schemas.microsoft.com/office/drawing/2014/main" id="{E512E131-2772-F44E-80D8-D4A940D4D152}"/>
              </a:ext>
            </a:extLst>
          </p:cNvPr>
          <p:cNvGraphicFramePr/>
          <p:nvPr>
            <p:extLst>
              <p:ext uri="{D42A27DB-BD31-4B8C-83A1-F6EECF244321}">
                <p14:modId xmlns:p14="http://schemas.microsoft.com/office/powerpoint/2010/main" val="380471644"/>
              </p:ext>
            </p:extLst>
          </p:nvPr>
        </p:nvGraphicFramePr>
        <p:xfrm>
          <a:off x="7582758" y="1127604"/>
          <a:ext cx="4458599" cy="2473382"/>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FDCA2E48-C94B-4743-869A-7A490A125A1D}"/>
              </a:ext>
            </a:extLst>
          </p:cNvPr>
          <p:cNvSpPr txBox="1"/>
          <p:nvPr/>
        </p:nvSpPr>
        <p:spPr>
          <a:xfrm>
            <a:off x="242885" y="208315"/>
            <a:ext cx="5896166" cy="400110"/>
          </a:xfrm>
          <a:prstGeom prst="rect">
            <a:avLst/>
          </a:prstGeom>
          <a:noFill/>
        </p:spPr>
        <p:txBody>
          <a:bodyPr wrap="none" rtlCol="0">
            <a:spAutoFit/>
          </a:bodyPr>
          <a:lstStyle/>
          <a:p>
            <a:r>
              <a:rPr lang="es-HN" sz="2000" b="1" dirty="0">
                <a:latin typeface="Helvetica" pitchFamily="2" charset="0"/>
              </a:rPr>
              <a:t>CONSUMO DE MEDIOS </a:t>
            </a:r>
            <a:r>
              <a:rPr lang="es-HN" sz="2000" dirty="0">
                <a:latin typeface="Helvetica" pitchFamily="2" charset="0"/>
              </a:rPr>
              <a:t>–  Audiencia TV por hora</a:t>
            </a:r>
          </a:p>
        </p:txBody>
      </p:sp>
      <p:cxnSp>
        <p:nvCxnSpPr>
          <p:cNvPr id="8" name="Conector recto 7">
            <a:extLst>
              <a:ext uri="{FF2B5EF4-FFF2-40B4-BE49-F238E27FC236}">
                <a16:creationId xmlns:a16="http://schemas.microsoft.com/office/drawing/2014/main" id="{8C6D01C7-4C7D-AC45-AF1D-1BAFD120C45A}"/>
              </a:ext>
            </a:extLst>
          </p:cNvPr>
          <p:cNvCxnSpPr/>
          <p:nvPr/>
        </p:nvCxnSpPr>
        <p:spPr>
          <a:xfrm>
            <a:off x="276163" y="600766"/>
            <a:ext cx="11587162"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D8645599-004B-4A42-8432-4D2AD791E344}"/>
              </a:ext>
            </a:extLst>
          </p:cNvPr>
          <p:cNvSpPr txBox="1"/>
          <p:nvPr/>
        </p:nvSpPr>
        <p:spPr>
          <a:xfrm>
            <a:off x="609600" y="1859280"/>
            <a:ext cx="1122423" cy="246221"/>
          </a:xfrm>
          <a:prstGeom prst="rect">
            <a:avLst/>
          </a:prstGeom>
          <a:solidFill>
            <a:srgbClr val="C00000">
              <a:alpha val="8031"/>
            </a:srgbClr>
          </a:solidFill>
        </p:spPr>
        <p:txBody>
          <a:bodyPr wrap="none" rtlCol="0">
            <a:spAutoFit/>
          </a:bodyPr>
          <a:lstStyle/>
          <a:p>
            <a:r>
              <a:rPr lang="es-HN" sz="1000" i="1" dirty="0">
                <a:solidFill>
                  <a:srgbClr val="C00000"/>
                </a:solidFill>
                <a:latin typeface="Century Gothic" panose="020B0502020202020204" pitchFamily="34" charset="0"/>
              </a:rPr>
              <a:t>Frente a Frente</a:t>
            </a:r>
          </a:p>
        </p:txBody>
      </p:sp>
      <p:sp>
        <p:nvSpPr>
          <p:cNvPr id="12" name="CuadroTexto 11">
            <a:extLst>
              <a:ext uri="{FF2B5EF4-FFF2-40B4-BE49-F238E27FC236}">
                <a16:creationId xmlns:a16="http://schemas.microsoft.com/office/drawing/2014/main" id="{79B8E137-8C06-204C-A4F6-5317506A71E1}"/>
              </a:ext>
            </a:extLst>
          </p:cNvPr>
          <p:cNvSpPr txBox="1"/>
          <p:nvPr/>
        </p:nvSpPr>
        <p:spPr>
          <a:xfrm>
            <a:off x="6008664" y="2164522"/>
            <a:ext cx="679994" cy="246221"/>
          </a:xfrm>
          <a:prstGeom prst="rect">
            <a:avLst/>
          </a:prstGeom>
          <a:solidFill>
            <a:srgbClr val="C00000">
              <a:alpha val="10000"/>
            </a:srgbClr>
          </a:solidFill>
        </p:spPr>
        <p:txBody>
          <a:bodyPr wrap="none" rtlCol="0">
            <a:spAutoFit/>
          </a:bodyPr>
          <a:lstStyle/>
          <a:p>
            <a:r>
              <a:rPr lang="es-HN" sz="1000" i="1" dirty="0">
                <a:solidFill>
                  <a:srgbClr val="C00000"/>
                </a:solidFill>
                <a:latin typeface="Century Gothic" panose="020B0502020202020204" pitchFamily="34" charset="0"/>
              </a:rPr>
              <a:t>Novelas</a:t>
            </a:r>
          </a:p>
        </p:txBody>
      </p:sp>
      <p:sp>
        <p:nvSpPr>
          <p:cNvPr id="13" name="CuadroTexto 12">
            <a:extLst>
              <a:ext uri="{FF2B5EF4-FFF2-40B4-BE49-F238E27FC236}">
                <a16:creationId xmlns:a16="http://schemas.microsoft.com/office/drawing/2014/main" id="{73199BCF-C3A1-2342-BF28-BC31DB976057}"/>
              </a:ext>
            </a:extLst>
          </p:cNvPr>
          <p:cNvSpPr txBox="1"/>
          <p:nvPr/>
        </p:nvSpPr>
        <p:spPr>
          <a:xfrm>
            <a:off x="7020024" y="1856198"/>
            <a:ext cx="404278" cy="246221"/>
          </a:xfrm>
          <a:prstGeom prst="rect">
            <a:avLst/>
          </a:prstGeom>
          <a:solidFill>
            <a:srgbClr val="C00000">
              <a:alpha val="10000"/>
            </a:srgbClr>
          </a:solidFill>
        </p:spPr>
        <p:txBody>
          <a:bodyPr wrap="none" rtlCol="0">
            <a:spAutoFit/>
          </a:bodyPr>
          <a:lstStyle/>
          <a:p>
            <a:r>
              <a:rPr lang="es-HN" sz="1000" i="1" dirty="0">
                <a:solidFill>
                  <a:srgbClr val="C00000"/>
                </a:solidFill>
                <a:latin typeface="Century Gothic" panose="020B0502020202020204" pitchFamily="34" charset="0"/>
              </a:rPr>
              <a:t>TN5</a:t>
            </a:r>
          </a:p>
        </p:txBody>
      </p:sp>
      <p:sp>
        <p:nvSpPr>
          <p:cNvPr id="14" name="CuadroTexto 13">
            <a:extLst>
              <a:ext uri="{FF2B5EF4-FFF2-40B4-BE49-F238E27FC236}">
                <a16:creationId xmlns:a16="http://schemas.microsoft.com/office/drawing/2014/main" id="{690D5707-508A-224A-90F4-EF8BD7043ED8}"/>
              </a:ext>
            </a:extLst>
          </p:cNvPr>
          <p:cNvSpPr txBox="1"/>
          <p:nvPr/>
        </p:nvSpPr>
        <p:spPr>
          <a:xfrm>
            <a:off x="342900" y="2880360"/>
            <a:ext cx="1844040" cy="246221"/>
          </a:xfrm>
          <a:prstGeom prst="rect">
            <a:avLst/>
          </a:prstGeom>
          <a:solidFill>
            <a:schemeClr val="bg1">
              <a:lumMod val="95000"/>
              <a:alpha val="55660"/>
            </a:schemeClr>
          </a:solidFill>
          <a:ln>
            <a:solidFill>
              <a:schemeClr val="bg1">
                <a:lumMod val="95000"/>
              </a:schemeClr>
            </a:solidFill>
          </a:ln>
        </p:spPr>
        <p:txBody>
          <a:bodyPr wrap="square" rtlCol="0">
            <a:spAutoFit/>
          </a:bodyPr>
          <a:lstStyle/>
          <a:p>
            <a:pPr algn="ctr"/>
            <a:r>
              <a:rPr lang="es-HN" sz="1000" i="1" dirty="0">
                <a:solidFill>
                  <a:srgbClr val="0070C0"/>
                </a:solidFill>
                <a:latin typeface="Century Gothic" panose="020B0502020202020204" pitchFamily="34" charset="0"/>
              </a:rPr>
              <a:t>HCH Matutino</a:t>
            </a:r>
          </a:p>
        </p:txBody>
      </p:sp>
      <p:sp>
        <p:nvSpPr>
          <p:cNvPr id="15" name="CuadroTexto 14">
            <a:extLst>
              <a:ext uri="{FF2B5EF4-FFF2-40B4-BE49-F238E27FC236}">
                <a16:creationId xmlns:a16="http://schemas.microsoft.com/office/drawing/2014/main" id="{194F101D-E7E8-D842-8739-90682AD8B4FD}"/>
              </a:ext>
            </a:extLst>
          </p:cNvPr>
          <p:cNvSpPr txBox="1"/>
          <p:nvPr/>
        </p:nvSpPr>
        <p:spPr>
          <a:xfrm>
            <a:off x="1793368" y="2448560"/>
            <a:ext cx="3769232" cy="246221"/>
          </a:xfrm>
          <a:prstGeom prst="rect">
            <a:avLst/>
          </a:prstGeom>
          <a:solidFill>
            <a:schemeClr val="bg1">
              <a:lumMod val="95000"/>
              <a:alpha val="56000"/>
            </a:schemeClr>
          </a:solidFill>
          <a:ln>
            <a:solidFill>
              <a:schemeClr val="bg1">
                <a:lumMod val="95000"/>
              </a:schemeClr>
            </a:solidFill>
          </a:ln>
        </p:spPr>
        <p:txBody>
          <a:bodyPr wrap="square" rtlCol="0">
            <a:spAutoFit/>
          </a:bodyPr>
          <a:lstStyle/>
          <a:p>
            <a:pPr algn="ctr"/>
            <a:r>
              <a:rPr lang="es-HN" sz="1000" i="1" dirty="0">
                <a:solidFill>
                  <a:srgbClr val="0070C0"/>
                </a:solidFill>
                <a:latin typeface="Century Gothic" panose="020B0502020202020204" pitchFamily="34" charset="0"/>
              </a:rPr>
              <a:t>HCH Denuncias| HCH vespetino | Que Viva la Vida</a:t>
            </a:r>
          </a:p>
        </p:txBody>
      </p:sp>
      <p:sp>
        <p:nvSpPr>
          <p:cNvPr id="16" name="CuadroTexto 15">
            <a:extLst>
              <a:ext uri="{FF2B5EF4-FFF2-40B4-BE49-F238E27FC236}">
                <a16:creationId xmlns:a16="http://schemas.microsoft.com/office/drawing/2014/main" id="{96D0511F-91E6-9640-B6FA-679A6B402133}"/>
              </a:ext>
            </a:extLst>
          </p:cNvPr>
          <p:cNvSpPr txBox="1"/>
          <p:nvPr/>
        </p:nvSpPr>
        <p:spPr>
          <a:xfrm>
            <a:off x="1793368" y="3071202"/>
            <a:ext cx="2908168" cy="246221"/>
          </a:xfrm>
          <a:prstGeom prst="rect">
            <a:avLst/>
          </a:prstGeom>
          <a:solidFill>
            <a:srgbClr val="C00000">
              <a:alpha val="10742"/>
            </a:srgbClr>
          </a:solidFill>
          <a:ln>
            <a:noFill/>
          </a:ln>
        </p:spPr>
        <p:txBody>
          <a:bodyPr wrap="none" rtlCol="0">
            <a:spAutoFit/>
          </a:bodyPr>
          <a:lstStyle/>
          <a:p>
            <a:r>
              <a:rPr lang="es-HN" sz="1000" i="1" dirty="0">
                <a:solidFill>
                  <a:srgbClr val="C00000"/>
                </a:solidFill>
                <a:latin typeface="Century Gothic" panose="020B0502020202020204" pitchFamily="34" charset="0"/>
              </a:rPr>
              <a:t>Las Mañas del 5 | Novelas  | Caso Cerrado</a:t>
            </a:r>
          </a:p>
        </p:txBody>
      </p:sp>
      <p:sp>
        <p:nvSpPr>
          <p:cNvPr id="17" name="CuadroTexto 16">
            <a:extLst>
              <a:ext uri="{FF2B5EF4-FFF2-40B4-BE49-F238E27FC236}">
                <a16:creationId xmlns:a16="http://schemas.microsoft.com/office/drawing/2014/main" id="{9DC9D618-82D6-8A40-9C03-0D1E78612FB4}"/>
              </a:ext>
            </a:extLst>
          </p:cNvPr>
          <p:cNvSpPr txBox="1"/>
          <p:nvPr/>
        </p:nvSpPr>
        <p:spPr>
          <a:xfrm>
            <a:off x="2875434" y="3507127"/>
            <a:ext cx="2148345" cy="246221"/>
          </a:xfrm>
          <a:prstGeom prst="rect">
            <a:avLst/>
          </a:prstGeom>
          <a:solidFill>
            <a:srgbClr val="7030A0">
              <a:alpha val="10000"/>
            </a:srgbClr>
          </a:solidFill>
        </p:spPr>
        <p:txBody>
          <a:bodyPr wrap="none" rtlCol="0">
            <a:spAutoFit/>
          </a:bodyPr>
          <a:lstStyle/>
          <a:p>
            <a:r>
              <a:rPr lang="es-HN" sz="1000" i="1" dirty="0">
                <a:solidFill>
                  <a:srgbClr val="7030A0"/>
                </a:solidFill>
                <a:latin typeface="Century Gothic" panose="020B0502020202020204" pitchFamily="34" charset="0"/>
              </a:rPr>
              <a:t>Novelas | Juveniles | Noticiero</a:t>
            </a:r>
          </a:p>
        </p:txBody>
      </p:sp>
      <p:sp>
        <p:nvSpPr>
          <p:cNvPr id="18" name="CuadroTexto 17">
            <a:extLst>
              <a:ext uri="{FF2B5EF4-FFF2-40B4-BE49-F238E27FC236}">
                <a16:creationId xmlns:a16="http://schemas.microsoft.com/office/drawing/2014/main" id="{48AFC392-ED3B-0D43-91F5-5EA831540968}"/>
              </a:ext>
            </a:extLst>
          </p:cNvPr>
          <p:cNvSpPr txBox="1"/>
          <p:nvPr/>
        </p:nvSpPr>
        <p:spPr>
          <a:xfrm>
            <a:off x="6008664" y="1554537"/>
            <a:ext cx="679994" cy="246221"/>
          </a:xfrm>
          <a:prstGeom prst="rect">
            <a:avLst/>
          </a:prstGeom>
          <a:solidFill>
            <a:srgbClr val="7030A0">
              <a:alpha val="10000"/>
            </a:srgbClr>
          </a:solidFill>
          <a:ln>
            <a:noFill/>
          </a:ln>
        </p:spPr>
        <p:txBody>
          <a:bodyPr wrap="none" rtlCol="0">
            <a:spAutoFit/>
          </a:bodyPr>
          <a:lstStyle/>
          <a:p>
            <a:r>
              <a:rPr lang="es-HN" sz="1000" i="1" dirty="0">
                <a:solidFill>
                  <a:srgbClr val="7030A0"/>
                </a:solidFill>
                <a:latin typeface="Century Gothic" panose="020B0502020202020204" pitchFamily="34" charset="0"/>
              </a:rPr>
              <a:t>Novelas</a:t>
            </a:r>
          </a:p>
        </p:txBody>
      </p:sp>
      <p:sp>
        <p:nvSpPr>
          <p:cNvPr id="19" name="CuadroTexto 18">
            <a:extLst>
              <a:ext uri="{FF2B5EF4-FFF2-40B4-BE49-F238E27FC236}">
                <a16:creationId xmlns:a16="http://schemas.microsoft.com/office/drawing/2014/main" id="{306E2F0D-98D6-E240-A582-6A30420CFBA1}"/>
              </a:ext>
            </a:extLst>
          </p:cNvPr>
          <p:cNvSpPr txBox="1"/>
          <p:nvPr/>
        </p:nvSpPr>
        <p:spPr>
          <a:xfrm>
            <a:off x="6841071" y="2874619"/>
            <a:ext cx="678391" cy="400110"/>
          </a:xfrm>
          <a:prstGeom prst="rect">
            <a:avLst/>
          </a:prstGeom>
          <a:solidFill>
            <a:srgbClr val="7030A0">
              <a:alpha val="10000"/>
            </a:srgbClr>
          </a:solidFill>
        </p:spPr>
        <p:txBody>
          <a:bodyPr wrap="none" rtlCol="0">
            <a:spAutoFit/>
          </a:bodyPr>
          <a:lstStyle/>
          <a:p>
            <a:pPr algn="ctr"/>
            <a:r>
              <a:rPr lang="es-HN" sz="1000" i="1" dirty="0">
                <a:solidFill>
                  <a:srgbClr val="7030A0"/>
                </a:solidFill>
                <a:latin typeface="Century Gothic" panose="020B0502020202020204" pitchFamily="34" charset="0"/>
              </a:rPr>
              <a:t>11 </a:t>
            </a:r>
          </a:p>
          <a:p>
            <a:pPr algn="ctr"/>
            <a:r>
              <a:rPr lang="es-HN" sz="1000" i="1" dirty="0">
                <a:solidFill>
                  <a:srgbClr val="7030A0"/>
                </a:solidFill>
                <a:latin typeface="Century Gothic" panose="020B0502020202020204" pitchFamily="34" charset="0"/>
              </a:rPr>
              <a:t>Noticias</a:t>
            </a:r>
          </a:p>
        </p:txBody>
      </p:sp>
      <p:pic>
        <p:nvPicPr>
          <p:cNvPr id="20" name="Picture 4">
            <a:extLst>
              <a:ext uri="{FF2B5EF4-FFF2-40B4-BE49-F238E27FC236}">
                <a16:creationId xmlns:a16="http://schemas.microsoft.com/office/drawing/2014/main" id="{2F96D0F4-8CAD-1942-9868-C185148CBA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sp>
        <p:nvSpPr>
          <p:cNvPr id="23" name="CuadroTexto 22">
            <a:extLst>
              <a:ext uri="{FF2B5EF4-FFF2-40B4-BE49-F238E27FC236}">
                <a16:creationId xmlns:a16="http://schemas.microsoft.com/office/drawing/2014/main" id="{BDE18D2A-21A7-B04F-ACD7-2B4485687846}"/>
              </a:ext>
            </a:extLst>
          </p:cNvPr>
          <p:cNvSpPr txBox="1"/>
          <p:nvPr/>
        </p:nvSpPr>
        <p:spPr>
          <a:xfrm>
            <a:off x="5715934" y="3754088"/>
            <a:ext cx="1845090" cy="246221"/>
          </a:xfrm>
          <a:prstGeom prst="rect">
            <a:avLst/>
          </a:prstGeom>
          <a:solidFill>
            <a:schemeClr val="tx1">
              <a:alpha val="10000"/>
            </a:schemeClr>
          </a:solidFill>
        </p:spPr>
        <p:txBody>
          <a:bodyPr wrap="square" rtlCol="0">
            <a:spAutoFit/>
          </a:bodyPr>
          <a:lstStyle/>
          <a:p>
            <a:pPr algn="ctr"/>
            <a:r>
              <a:rPr lang="es-HN" sz="1000" i="1" dirty="0">
                <a:latin typeface="Century Gothic" panose="020B0502020202020204" pitchFamily="34" charset="0"/>
              </a:rPr>
              <a:t>HME| Al Banquillo| F a F</a:t>
            </a:r>
          </a:p>
        </p:txBody>
      </p:sp>
      <p:pic>
        <p:nvPicPr>
          <p:cNvPr id="22" name="Imagen 21">
            <a:extLst>
              <a:ext uri="{FF2B5EF4-FFF2-40B4-BE49-F238E27FC236}">
                <a16:creationId xmlns:a16="http://schemas.microsoft.com/office/drawing/2014/main" id="{BA79B945-1E23-E14F-B161-C252895C4C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
        <p:nvSpPr>
          <p:cNvPr id="27" name="CuadroTexto 26">
            <a:extLst>
              <a:ext uri="{FF2B5EF4-FFF2-40B4-BE49-F238E27FC236}">
                <a16:creationId xmlns:a16="http://schemas.microsoft.com/office/drawing/2014/main" id="{6409F604-1FA4-E340-AA85-38A8579F3F96}"/>
              </a:ext>
            </a:extLst>
          </p:cNvPr>
          <p:cNvSpPr txBox="1"/>
          <p:nvPr/>
        </p:nvSpPr>
        <p:spPr>
          <a:xfrm>
            <a:off x="5495940" y="6594273"/>
            <a:ext cx="2151551" cy="246221"/>
          </a:xfrm>
          <a:prstGeom prst="rect">
            <a:avLst/>
          </a:prstGeom>
          <a:noFill/>
        </p:spPr>
        <p:txBody>
          <a:bodyPr wrap="none" rtlCol="0">
            <a:spAutoFit/>
          </a:bodyPr>
          <a:lstStyle/>
          <a:p>
            <a:r>
              <a:rPr lang="es-HN" sz="1000" dirty="0">
                <a:solidFill>
                  <a:schemeClr val="tx2"/>
                </a:solidFill>
                <a:latin typeface="Century Gothic" panose="020B0502020202020204" pitchFamily="34" charset="0"/>
              </a:rPr>
              <a:t>Fuente : Publisearch, Junio 2024</a:t>
            </a:r>
          </a:p>
        </p:txBody>
      </p:sp>
      <p:pic>
        <p:nvPicPr>
          <p:cNvPr id="6" name="Imagen 5">
            <a:extLst>
              <a:ext uri="{FF2B5EF4-FFF2-40B4-BE49-F238E27FC236}">
                <a16:creationId xmlns:a16="http://schemas.microsoft.com/office/drawing/2014/main" id="{11935644-A2C6-714E-BD86-84C62564B136}"/>
              </a:ext>
            </a:extLst>
          </p:cNvPr>
          <p:cNvPicPr>
            <a:picLocks noChangeAspect="1"/>
          </p:cNvPicPr>
          <p:nvPr/>
        </p:nvPicPr>
        <p:blipFill>
          <a:blip r:embed="rId6"/>
          <a:stretch>
            <a:fillRect/>
          </a:stretch>
        </p:blipFill>
        <p:spPr>
          <a:xfrm>
            <a:off x="269219" y="925229"/>
            <a:ext cx="7277100" cy="4699000"/>
          </a:xfrm>
          <a:prstGeom prst="rect">
            <a:avLst/>
          </a:prstGeom>
        </p:spPr>
      </p:pic>
    </p:spTree>
    <p:extLst>
      <p:ext uri="{BB962C8B-B14F-4D97-AF65-F5344CB8AC3E}">
        <p14:creationId xmlns:p14="http://schemas.microsoft.com/office/powerpoint/2010/main" val="1525846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ángulo 33">
            <a:extLst>
              <a:ext uri="{FF2B5EF4-FFF2-40B4-BE49-F238E27FC236}">
                <a16:creationId xmlns:a16="http://schemas.microsoft.com/office/drawing/2014/main" id="{2641233A-808E-8F44-9FC4-2BA59DA14363}"/>
              </a:ext>
            </a:extLst>
          </p:cNvPr>
          <p:cNvSpPr/>
          <p:nvPr/>
        </p:nvSpPr>
        <p:spPr>
          <a:xfrm>
            <a:off x="8165805" y="3627462"/>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err="1">
                <a:solidFill>
                  <a:srgbClr val="011627"/>
                </a:solidFill>
                <a:latin typeface="Helvetica" pitchFamily="2" charset="0"/>
              </a:rPr>
              <a:t>Compra</a:t>
            </a:r>
            <a:r>
              <a:rPr lang="en-GB" sz="1200" dirty="0">
                <a:solidFill>
                  <a:srgbClr val="011627"/>
                </a:solidFill>
                <a:latin typeface="Helvetica" pitchFamily="2" charset="0"/>
              </a:rPr>
              <a:t> </a:t>
            </a:r>
            <a:r>
              <a:rPr lang="en-GB" sz="1200" dirty="0" err="1">
                <a:solidFill>
                  <a:srgbClr val="011627"/>
                </a:solidFill>
                <a:latin typeface="Helvetica" pitchFamily="2" charset="0"/>
              </a:rPr>
              <a:t>directa</a:t>
            </a:r>
            <a:r>
              <a:rPr lang="en-GB" sz="1200" dirty="0">
                <a:solidFill>
                  <a:srgbClr val="011627"/>
                </a:solidFill>
                <a:latin typeface="Helvetica" pitchFamily="2" charset="0"/>
              </a:rPr>
              <a:t> con los </a:t>
            </a:r>
            <a:r>
              <a:rPr lang="en-GB" sz="1200" dirty="0" err="1">
                <a:solidFill>
                  <a:srgbClr val="011627"/>
                </a:solidFill>
                <a:latin typeface="Helvetica" pitchFamily="2" charset="0"/>
              </a:rPr>
              <a:t>canales</a:t>
            </a:r>
            <a:r>
              <a:rPr lang="en-GB" sz="1200" dirty="0">
                <a:solidFill>
                  <a:srgbClr val="011627"/>
                </a:solidFill>
                <a:latin typeface="Helvetica" pitchFamily="2" charset="0"/>
              </a:rPr>
              <a:t> </a:t>
            </a:r>
            <a:r>
              <a:rPr lang="en-GB" sz="1200" dirty="0" err="1">
                <a:solidFill>
                  <a:srgbClr val="011627"/>
                </a:solidFill>
                <a:latin typeface="Helvetica" pitchFamily="2" charset="0"/>
              </a:rPr>
              <a:t>internacionales</a:t>
            </a:r>
            <a:r>
              <a:rPr lang="en-GB" sz="1200" dirty="0">
                <a:solidFill>
                  <a:srgbClr val="011627"/>
                </a:solidFill>
                <a:latin typeface="Helvetica" pitchFamily="2" charset="0"/>
              </a:rPr>
              <a:t> que </a:t>
            </a:r>
            <a:r>
              <a:rPr lang="en-GB" sz="1200" dirty="0" err="1">
                <a:solidFill>
                  <a:srgbClr val="011627"/>
                </a:solidFill>
                <a:latin typeface="Helvetica" pitchFamily="2" charset="0"/>
              </a:rPr>
              <a:t>tienen</a:t>
            </a:r>
            <a:r>
              <a:rPr lang="en-GB" sz="1200" dirty="0">
                <a:solidFill>
                  <a:srgbClr val="011627"/>
                </a:solidFill>
                <a:latin typeface="Helvetica" pitchFamily="2" charset="0"/>
              </a:rPr>
              <a:t> </a:t>
            </a:r>
            <a:r>
              <a:rPr lang="en-GB" sz="1200" dirty="0" err="1">
                <a:solidFill>
                  <a:srgbClr val="011627"/>
                </a:solidFill>
                <a:latin typeface="Helvetica" pitchFamily="2" charset="0"/>
              </a:rPr>
              <a:t>repesentación</a:t>
            </a:r>
            <a:r>
              <a:rPr lang="en-GB" sz="1200" dirty="0">
                <a:solidFill>
                  <a:srgbClr val="011627"/>
                </a:solidFill>
                <a:latin typeface="Helvetica" pitchFamily="2" charset="0"/>
              </a:rPr>
              <a:t>  </a:t>
            </a:r>
            <a:r>
              <a:rPr lang="en-GB" sz="1200" dirty="0" err="1">
                <a:solidFill>
                  <a:srgbClr val="011627"/>
                </a:solidFill>
                <a:latin typeface="Helvetica" pitchFamily="2" charset="0"/>
              </a:rPr>
              <a:t>en</a:t>
            </a:r>
            <a:r>
              <a:rPr lang="en-GB" sz="1200" dirty="0">
                <a:solidFill>
                  <a:srgbClr val="011627"/>
                </a:solidFill>
                <a:latin typeface="Helvetica" pitchFamily="2" charset="0"/>
              </a:rPr>
              <a:t> Honduras u </a:t>
            </a:r>
            <a:r>
              <a:rPr lang="en-GB" sz="1200" dirty="0" err="1">
                <a:solidFill>
                  <a:srgbClr val="011627"/>
                </a:solidFill>
                <a:latin typeface="Helvetica" pitchFamily="2" charset="0"/>
              </a:rPr>
              <a:t>en</a:t>
            </a:r>
            <a:r>
              <a:rPr lang="en-GB" sz="1200" dirty="0">
                <a:solidFill>
                  <a:srgbClr val="011627"/>
                </a:solidFill>
                <a:latin typeface="Helvetica" pitchFamily="2" charset="0"/>
              </a:rPr>
              <a:t> </a:t>
            </a:r>
            <a:r>
              <a:rPr lang="en-GB" sz="1200" dirty="0" err="1">
                <a:solidFill>
                  <a:srgbClr val="011627"/>
                </a:solidFill>
                <a:latin typeface="Helvetica" pitchFamily="2" charset="0"/>
              </a:rPr>
              <a:t>otros</a:t>
            </a:r>
            <a:r>
              <a:rPr lang="en-GB" sz="1200" dirty="0">
                <a:solidFill>
                  <a:srgbClr val="011627"/>
                </a:solidFill>
                <a:latin typeface="Helvetica" pitchFamily="2" charset="0"/>
              </a:rPr>
              <a:t> </a:t>
            </a:r>
            <a:r>
              <a:rPr lang="en-GB" sz="1200" dirty="0" err="1">
                <a:solidFill>
                  <a:srgbClr val="011627"/>
                </a:solidFill>
                <a:latin typeface="Helvetica" pitchFamily="2" charset="0"/>
              </a:rPr>
              <a:t>paises</a:t>
            </a:r>
            <a:r>
              <a:rPr lang="en-GB" sz="1200" dirty="0">
                <a:solidFill>
                  <a:srgbClr val="011627"/>
                </a:solidFill>
                <a:latin typeface="Helvetica" pitchFamily="2" charset="0"/>
              </a:rPr>
              <a:t> de CA</a:t>
            </a:r>
          </a:p>
          <a:p>
            <a:pPr marL="628650" lvl="1" indent="-171450" defTabSz="1828800">
              <a:buClr>
                <a:srgbClr val="FF0000"/>
              </a:buClr>
              <a:buFont typeface="Wingdings" pitchFamily="2" charset="2"/>
              <a:buChar char="v"/>
              <a:defRPr/>
            </a:pPr>
            <a:r>
              <a:rPr lang="en-GB" sz="1200" dirty="0" err="1">
                <a:solidFill>
                  <a:srgbClr val="011627"/>
                </a:solidFill>
                <a:latin typeface="Helvetica" pitchFamily="2" charset="0"/>
              </a:rPr>
              <a:t>Rola</a:t>
            </a:r>
            <a:r>
              <a:rPr lang="en-GB" sz="1200" dirty="0">
                <a:solidFill>
                  <a:srgbClr val="011627"/>
                </a:solidFill>
                <a:latin typeface="Helvetica" pitchFamily="2" charset="0"/>
              </a:rPr>
              <a:t> : </a:t>
            </a:r>
          </a:p>
          <a:p>
            <a:pPr lvl="1" defTabSz="1828800">
              <a:defRPr/>
            </a:pPr>
            <a:endParaRPr lang="en-GB" sz="1200" dirty="0">
              <a:solidFill>
                <a:srgbClr val="011627"/>
              </a:solidFill>
              <a:latin typeface="Helvetica" pitchFamily="2" charset="0"/>
            </a:endParaRPr>
          </a:p>
          <a:p>
            <a:pPr lvl="1" defTabSz="1828800">
              <a:buClr>
                <a:srgbClr val="C00000"/>
              </a:buClr>
              <a:defRPr/>
            </a:pPr>
            <a:endParaRPr lang="en-GB" sz="1200" dirty="0">
              <a:solidFill>
                <a:srgbClr val="C00000"/>
              </a:solidFill>
              <a:latin typeface="Helvetica" pitchFamily="2" charset="0"/>
            </a:endParaRPr>
          </a:p>
          <a:p>
            <a:pPr marL="628650" lvl="1" indent="-171450" defTabSz="1828800">
              <a:buClr>
                <a:srgbClr val="C00000"/>
              </a:buClr>
              <a:buFont typeface="Wingdings" pitchFamily="2" charset="2"/>
              <a:buChar char="v"/>
              <a:defRPr/>
            </a:pPr>
            <a:r>
              <a:rPr lang="es-HN" sz="1200" dirty="0">
                <a:solidFill>
                  <a:schemeClr val="tx1"/>
                </a:solidFill>
                <a:latin typeface="Helvetica" pitchFamily="2" charset="0"/>
              </a:rPr>
              <a:t>Advertising Sales - Central America:</a:t>
            </a:r>
          </a:p>
          <a:p>
            <a:pPr lvl="1" defTabSz="1828800">
              <a:buClr>
                <a:srgbClr val="C00000"/>
              </a:buClr>
              <a:defRPr/>
            </a:pPr>
            <a:endParaRPr lang="es-HN" sz="1200" dirty="0">
              <a:solidFill>
                <a:schemeClr val="tx1"/>
              </a:solidFill>
              <a:latin typeface="Helvetica" pitchFamily="2" charset="0"/>
            </a:endParaRPr>
          </a:p>
          <a:p>
            <a:pPr marL="628650" lvl="1" indent="-171450" defTabSz="1828800">
              <a:buClr>
                <a:srgbClr val="C00000"/>
              </a:buClr>
              <a:buFont typeface="Wingdings" pitchFamily="2" charset="2"/>
              <a:buChar char="v"/>
              <a:defRPr/>
            </a:pPr>
            <a:endParaRPr lang="es-HN" sz="1200" dirty="0">
              <a:solidFill>
                <a:schemeClr val="tx1"/>
              </a:solidFill>
              <a:latin typeface="Helvetica" pitchFamily="2" charset="0"/>
            </a:endParaRPr>
          </a:p>
          <a:p>
            <a:pPr marL="628650" lvl="1" indent="-171450" defTabSz="1828800">
              <a:buClr>
                <a:srgbClr val="C00000"/>
              </a:buClr>
              <a:buFont typeface="Wingdings" pitchFamily="2" charset="2"/>
              <a:buChar char="v"/>
              <a:defRPr/>
            </a:pPr>
            <a:r>
              <a:rPr lang="es-HN" sz="1200" dirty="0">
                <a:solidFill>
                  <a:schemeClr val="tx1"/>
                </a:solidFill>
                <a:latin typeface="Helvetica" pitchFamily="2" charset="0"/>
              </a:rPr>
              <a:t>Televisa-Univisión</a:t>
            </a:r>
            <a:endParaRPr lang="en-GB" sz="1200" dirty="0">
              <a:solidFill>
                <a:schemeClr val="tx1"/>
              </a:solidFill>
              <a:latin typeface="Helvetica" pitchFamily="2" charset="0"/>
            </a:endParaRPr>
          </a:p>
        </p:txBody>
      </p:sp>
      <p:sp>
        <p:nvSpPr>
          <p:cNvPr id="4" name="CuadroTexto 3">
            <a:extLst>
              <a:ext uri="{FF2B5EF4-FFF2-40B4-BE49-F238E27FC236}">
                <a16:creationId xmlns:a16="http://schemas.microsoft.com/office/drawing/2014/main" id="{CC3EA0F1-C398-844E-A6C0-769AA589C2C5}"/>
              </a:ext>
            </a:extLst>
          </p:cNvPr>
          <p:cNvSpPr txBox="1"/>
          <p:nvPr/>
        </p:nvSpPr>
        <p:spPr>
          <a:xfrm>
            <a:off x="242885" y="208315"/>
            <a:ext cx="6255239" cy="400110"/>
          </a:xfrm>
          <a:prstGeom prst="rect">
            <a:avLst/>
          </a:prstGeom>
          <a:noFill/>
        </p:spPr>
        <p:txBody>
          <a:bodyPr wrap="none" rtlCol="0">
            <a:spAutoFit/>
          </a:bodyPr>
          <a:lstStyle/>
          <a:p>
            <a:r>
              <a:rPr lang="es-HN" sz="2000" b="1" dirty="0">
                <a:latin typeface="Helvetica" pitchFamily="2" charset="0"/>
              </a:rPr>
              <a:t>CONSUMO DE MEDIOS </a:t>
            </a:r>
            <a:r>
              <a:rPr lang="es-HN" sz="2000" dirty="0">
                <a:latin typeface="Helvetica" pitchFamily="2" charset="0"/>
              </a:rPr>
              <a:t>– Share de audiencia Cable</a:t>
            </a:r>
          </a:p>
        </p:txBody>
      </p:sp>
      <p:cxnSp>
        <p:nvCxnSpPr>
          <p:cNvPr id="5" name="Conector recto 4">
            <a:extLst>
              <a:ext uri="{FF2B5EF4-FFF2-40B4-BE49-F238E27FC236}">
                <a16:creationId xmlns:a16="http://schemas.microsoft.com/office/drawing/2014/main" id="{1A0C7249-4CFB-034A-BE4F-15455A96B015}"/>
              </a:ext>
            </a:extLst>
          </p:cNvPr>
          <p:cNvCxnSpPr/>
          <p:nvPr/>
        </p:nvCxnSpPr>
        <p:spPr>
          <a:xfrm>
            <a:off x="276163" y="600766"/>
            <a:ext cx="1158716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CAE02C87-220F-094A-B008-0897D4CAE635}"/>
              </a:ext>
            </a:extLst>
          </p:cNvPr>
          <p:cNvSpPr txBox="1"/>
          <p:nvPr/>
        </p:nvSpPr>
        <p:spPr>
          <a:xfrm>
            <a:off x="8103980" y="634428"/>
            <a:ext cx="3236696" cy="307777"/>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err="1">
                <a:ln>
                  <a:noFill/>
                </a:ln>
                <a:solidFill>
                  <a:srgbClr val="011627"/>
                </a:solidFill>
                <a:effectLst/>
                <a:uLnTx/>
                <a:uFillTx/>
                <a:latin typeface="Century Gothic" panose="020F0302020204030204"/>
              </a:rPr>
              <a:t>Datos</a:t>
            </a:r>
            <a:r>
              <a:rPr kumimoji="0" lang="en-US" sz="1400" b="1" u="none" strike="noStrike" kern="1200" cap="none" spc="0" normalizeH="0" baseline="0" noProof="0" dirty="0">
                <a:ln>
                  <a:noFill/>
                </a:ln>
                <a:solidFill>
                  <a:srgbClr val="011627"/>
                </a:solidFill>
                <a:effectLst/>
                <a:uLnTx/>
                <a:uFillTx/>
                <a:latin typeface="Century Gothic" panose="020F0302020204030204"/>
              </a:rPr>
              <a:t> </a:t>
            </a:r>
            <a:r>
              <a:rPr kumimoji="0" lang="en-US" sz="1400" b="1" u="none" strike="noStrike" kern="1200" cap="none" spc="0" normalizeH="0" baseline="0" noProof="0" dirty="0" err="1">
                <a:ln>
                  <a:noFill/>
                </a:ln>
                <a:solidFill>
                  <a:srgbClr val="011627"/>
                </a:solidFill>
                <a:effectLst/>
                <a:uLnTx/>
                <a:uFillTx/>
                <a:latin typeface="Century Gothic" panose="020F0302020204030204"/>
              </a:rPr>
              <a:t>relevantes</a:t>
            </a:r>
            <a:r>
              <a:rPr kumimoji="0" lang="en-US" sz="1400" b="1" u="none" strike="noStrike" kern="1200" cap="none" spc="0" normalizeH="0" baseline="0" noProof="0" dirty="0">
                <a:ln>
                  <a:noFill/>
                </a:ln>
                <a:solidFill>
                  <a:srgbClr val="011627"/>
                </a:solidFill>
                <a:effectLst/>
                <a:uLnTx/>
                <a:uFillTx/>
                <a:latin typeface="Century Gothic" panose="020F0302020204030204"/>
              </a:rPr>
              <a:t>:</a:t>
            </a:r>
          </a:p>
        </p:txBody>
      </p:sp>
      <p:grpSp>
        <p:nvGrpSpPr>
          <p:cNvPr id="8" name="Grupo 7">
            <a:extLst>
              <a:ext uri="{FF2B5EF4-FFF2-40B4-BE49-F238E27FC236}">
                <a16:creationId xmlns:a16="http://schemas.microsoft.com/office/drawing/2014/main" id="{181F090E-C756-F24D-AA50-B5AAEC58E2AB}"/>
              </a:ext>
            </a:extLst>
          </p:cNvPr>
          <p:cNvGrpSpPr/>
          <p:nvPr/>
        </p:nvGrpSpPr>
        <p:grpSpPr>
          <a:xfrm>
            <a:off x="8103979" y="699764"/>
            <a:ext cx="3781578" cy="5109815"/>
            <a:chOff x="8101864" y="2103342"/>
            <a:chExt cx="3337400" cy="3130637"/>
          </a:xfrm>
        </p:grpSpPr>
        <p:sp>
          <p:nvSpPr>
            <p:cNvPr id="9" name="Rectángulo 8">
              <a:extLst>
                <a:ext uri="{FF2B5EF4-FFF2-40B4-BE49-F238E27FC236}">
                  <a16:creationId xmlns:a16="http://schemas.microsoft.com/office/drawing/2014/main" id="{D2AF4079-C427-8A43-985C-A8D3A7B24112}"/>
                </a:ext>
              </a:extLst>
            </p:cNvPr>
            <p:cNvSpPr/>
            <p:nvPr/>
          </p:nvSpPr>
          <p:spPr>
            <a:xfrm>
              <a:off x="8235198" y="3348242"/>
              <a:ext cx="3103362" cy="88243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1200" u="none" strike="noStrike" kern="1200" cap="none" spc="0" normalizeH="0" baseline="0" noProof="0" dirty="0">
                <a:ln>
                  <a:noFill/>
                </a:ln>
                <a:solidFill>
                  <a:srgbClr val="011627"/>
                </a:solidFill>
                <a:effectLst/>
                <a:uLnTx/>
                <a:uFillTx/>
                <a:latin typeface="Helvetica" pitchFamily="2" charset="0"/>
              </a:endParaRPr>
            </a:p>
          </p:txBody>
        </p:sp>
        <p:sp>
          <p:nvSpPr>
            <p:cNvPr id="10" name="Rectángulo 9">
              <a:extLst>
                <a:ext uri="{FF2B5EF4-FFF2-40B4-BE49-F238E27FC236}">
                  <a16:creationId xmlns:a16="http://schemas.microsoft.com/office/drawing/2014/main" id="{DF0F93D3-B15F-A048-B6EE-06734DF3E117}"/>
                </a:ext>
              </a:extLst>
            </p:cNvPr>
            <p:cNvSpPr/>
            <p:nvPr/>
          </p:nvSpPr>
          <p:spPr>
            <a:xfrm>
              <a:off x="8152264" y="4351550"/>
              <a:ext cx="3287000" cy="88242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u="none" strike="noStrike" kern="1200" cap="none" spc="0" normalizeH="0" baseline="0" noProof="0" dirty="0">
                <a:ln>
                  <a:noFill/>
                </a:ln>
                <a:solidFill>
                  <a:srgbClr val="011627"/>
                </a:solidFill>
                <a:effectLst/>
                <a:uLnTx/>
                <a:uFillTx/>
                <a:latin typeface="Helvetica" pitchFamily="2" charset="0"/>
              </a:endParaRPr>
            </a:p>
          </p:txBody>
        </p:sp>
        <p:sp>
          <p:nvSpPr>
            <p:cNvPr id="11" name="Rectángulo 10">
              <a:extLst>
                <a:ext uri="{FF2B5EF4-FFF2-40B4-BE49-F238E27FC236}">
                  <a16:creationId xmlns:a16="http://schemas.microsoft.com/office/drawing/2014/main" id="{EC37BAC0-4F08-5A4F-BED3-FC2FCBF182EE}"/>
                </a:ext>
              </a:extLst>
            </p:cNvPr>
            <p:cNvSpPr/>
            <p:nvPr/>
          </p:nvSpPr>
          <p:spPr>
            <a:xfrm>
              <a:off x="8152264" y="2103342"/>
              <a:ext cx="3103362" cy="88242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defTabSz="1828800">
                <a:buFont typeface="Arial" panose="020B0604020202020204" pitchFamily="34" charset="0"/>
                <a:buChar char="•"/>
                <a:defRPr/>
              </a:pPr>
              <a:r>
                <a:rPr lang="es-HN" sz="1200" dirty="0">
                  <a:solidFill>
                    <a:schemeClr val="tx1"/>
                  </a:solidFill>
                  <a:latin typeface="Helvetica" pitchFamily="2" charset="0"/>
                </a:rPr>
                <a:t>El 82% de la población cuenta con servicio de cable.</a:t>
              </a:r>
              <a:endParaRPr lang="en-GB" sz="1200" dirty="0">
                <a:solidFill>
                  <a:schemeClr val="tx1"/>
                </a:solidFill>
                <a:latin typeface="Helvetica" pitchFamily="2" charset="0"/>
              </a:endParaRPr>
            </a:p>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err="1">
                  <a:solidFill>
                    <a:schemeClr val="tx1"/>
                  </a:solidFill>
                  <a:latin typeface="Helvetica" pitchFamily="2" charset="0"/>
                </a:rPr>
                <a:t>Tigo</a:t>
              </a:r>
              <a:r>
                <a:rPr lang="en-GB" sz="1200" dirty="0">
                  <a:solidFill>
                    <a:schemeClr val="tx1"/>
                  </a:solidFill>
                  <a:latin typeface="Helvetica" pitchFamily="2" charset="0"/>
                </a:rPr>
                <a:t> es la </a:t>
              </a:r>
              <a:r>
                <a:rPr lang="en-GB" sz="1200" dirty="0" err="1">
                  <a:solidFill>
                    <a:schemeClr val="tx1"/>
                  </a:solidFill>
                  <a:latin typeface="Helvetica" pitchFamily="2" charset="0"/>
                </a:rPr>
                <a:t>cablera</a:t>
              </a:r>
              <a:r>
                <a:rPr lang="en-GB" sz="1200" dirty="0">
                  <a:solidFill>
                    <a:schemeClr val="tx1"/>
                  </a:solidFill>
                  <a:latin typeface="Helvetica" pitchFamily="2" charset="0"/>
                </a:rPr>
                <a:t> de mayor </a:t>
              </a:r>
              <a:r>
                <a:rPr lang="en-GB" sz="1200" dirty="0" err="1">
                  <a:solidFill>
                    <a:schemeClr val="tx1"/>
                  </a:solidFill>
                  <a:latin typeface="Helvetica" pitchFamily="2" charset="0"/>
                </a:rPr>
                <a:t>consumo</a:t>
              </a:r>
              <a:r>
                <a:rPr lang="en-GB" sz="1200" dirty="0">
                  <a:solidFill>
                    <a:schemeClr val="tx1"/>
                  </a:solidFill>
                  <a:latin typeface="Helvetica" pitchFamily="2" charset="0"/>
                </a:rPr>
                <a:t> con un 30% de </a:t>
              </a:r>
              <a:r>
                <a:rPr lang="en-GB" sz="1200" dirty="0" err="1">
                  <a:solidFill>
                    <a:schemeClr val="tx1"/>
                  </a:solidFill>
                  <a:latin typeface="Helvetica" pitchFamily="2" charset="0"/>
                </a:rPr>
                <a:t>penetración</a:t>
              </a:r>
              <a:r>
                <a:rPr lang="en-GB" sz="1200" dirty="0">
                  <a:solidFill>
                    <a:schemeClr val="tx1"/>
                  </a:solidFill>
                  <a:latin typeface="Helvetica" pitchFamily="2" charset="0"/>
                </a:rPr>
                <a:t>, </a:t>
              </a:r>
              <a:r>
                <a:rPr lang="en-GB" sz="1200" dirty="0" err="1">
                  <a:solidFill>
                    <a:schemeClr val="tx1"/>
                  </a:solidFill>
                  <a:latin typeface="Helvetica" pitchFamily="2" charset="0"/>
                </a:rPr>
                <a:t>seguido</a:t>
              </a:r>
              <a:r>
                <a:rPr lang="en-GB" sz="1200" dirty="0">
                  <a:solidFill>
                    <a:schemeClr val="tx1"/>
                  </a:solidFill>
                  <a:latin typeface="Helvetica" pitchFamily="2" charset="0"/>
                </a:rPr>
                <a:t> de Cable </a:t>
              </a:r>
              <a:r>
                <a:rPr lang="en-GB" sz="1200" dirty="0" err="1">
                  <a:solidFill>
                    <a:schemeClr val="tx1"/>
                  </a:solidFill>
                  <a:latin typeface="Helvetica" pitchFamily="2" charset="0"/>
                </a:rPr>
                <a:t>Color</a:t>
              </a:r>
              <a:r>
                <a:rPr lang="en-GB" sz="1200" dirty="0">
                  <a:solidFill>
                    <a:schemeClr val="tx1"/>
                  </a:solidFill>
                  <a:latin typeface="Helvetica" pitchFamily="2" charset="0"/>
                </a:rPr>
                <a:t> con un </a:t>
              </a:r>
              <a:r>
                <a:rPr lang="en-GB" sz="1200" dirty="0" err="1">
                  <a:solidFill>
                    <a:schemeClr val="tx1"/>
                  </a:solidFill>
                  <a:latin typeface="Helvetica" pitchFamily="2" charset="0"/>
                </a:rPr>
                <a:t>consumo</a:t>
              </a:r>
              <a:r>
                <a:rPr lang="en-GB" sz="1200" dirty="0">
                  <a:solidFill>
                    <a:schemeClr val="tx1"/>
                  </a:solidFill>
                  <a:latin typeface="Helvetica" pitchFamily="2" charset="0"/>
                </a:rPr>
                <a:t> de 20%</a:t>
              </a:r>
              <a:r>
                <a:rPr lang="en-GB" sz="1200" dirty="0">
                  <a:solidFill>
                    <a:srgbClr val="011627"/>
                  </a:solidFill>
                  <a:latin typeface="Helvetica" pitchFamily="2" charset="0"/>
                </a:rPr>
                <a:t>.</a:t>
              </a:r>
            </a:p>
          </p:txBody>
        </p:sp>
        <p:sp>
          <p:nvSpPr>
            <p:cNvPr id="12" name="Rectángulo 11">
              <a:extLst>
                <a:ext uri="{FF2B5EF4-FFF2-40B4-BE49-F238E27FC236}">
                  <a16:creationId xmlns:a16="http://schemas.microsoft.com/office/drawing/2014/main" id="{0ED2D74B-C5D3-3141-A215-F547D301A5A5}"/>
                </a:ext>
              </a:extLst>
            </p:cNvPr>
            <p:cNvSpPr/>
            <p:nvPr/>
          </p:nvSpPr>
          <p:spPr>
            <a:xfrm>
              <a:off x="8101864" y="2881384"/>
              <a:ext cx="109128" cy="780410"/>
            </a:xfrm>
            <a:prstGeom prst="rect">
              <a:avLst/>
            </a:prstGeom>
            <a:solidFill>
              <a:srgbClr val="7AD09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4400" u="none" strike="noStrike" kern="1200" cap="none" spc="0" normalizeH="0" baseline="0" noProof="0">
                <a:ln>
                  <a:noFill/>
                </a:ln>
                <a:solidFill>
                  <a:srgbClr val="FFFFFF"/>
                </a:solidFill>
                <a:effectLst/>
                <a:uLnTx/>
                <a:uFillTx/>
                <a:latin typeface="Helvetica" pitchFamily="2" charset="0"/>
              </a:endParaRPr>
            </a:p>
          </p:txBody>
        </p:sp>
        <p:sp>
          <p:nvSpPr>
            <p:cNvPr id="13" name="Rectángulo 12">
              <a:extLst>
                <a:ext uri="{FF2B5EF4-FFF2-40B4-BE49-F238E27FC236}">
                  <a16:creationId xmlns:a16="http://schemas.microsoft.com/office/drawing/2014/main" id="{C458B9AE-4E12-F143-BE13-10AAC6EF2B8F}"/>
                </a:ext>
              </a:extLst>
            </p:cNvPr>
            <p:cNvSpPr/>
            <p:nvPr/>
          </p:nvSpPr>
          <p:spPr>
            <a:xfrm>
              <a:off x="8101864" y="3742687"/>
              <a:ext cx="86591" cy="1416246"/>
            </a:xfrm>
            <a:prstGeom prst="rect">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4400" u="none" strike="noStrike" kern="1200" cap="none" spc="0" normalizeH="0" baseline="0" noProof="0">
                <a:ln>
                  <a:noFill/>
                </a:ln>
                <a:solidFill>
                  <a:srgbClr val="FFFFFF"/>
                </a:solidFill>
                <a:effectLst/>
                <a:uLnTx/>
                <a:uFillTx/>
                <a:latin typeface="Helvetica" pitchFamily="2" charset="0"/>
              </a:endParaRPr>
            </a:p>
          </p:txBody>
        </p:sp>
        <p:sp>
          <p:nvSpPr>
            <p:cNvPr id="14" name="Rectángulo 13">
              <a:extLst>
                <a:ext uri="{FF2B5EF4-FFF2-40B4-BE49-F238E27FC236}">
                  <a16:creationId xmlns:a16="http://schemas.microsoft.com/office/drawing/2014/main" id="{7190662E-28F2-0944-BF02-5FBF4B48A07F}"/>
                </a:ext>
              </a:extLst>
            </p:cNvPr>
            <p:cNvSpPr/>
            <p:nvPr/>
          </p:nvSpPr>
          <p:spPr>
            <a:xfrm>
              <a:off x="8101864" y="2265174"/>
              <a:ext cx="100800" cy="560550"/>
            </a:xfrm>
            <a:prstGeom prst="rect">
              <a:avLst/>
            </a:prstGeom>
            <a:solidFill>
              <a:srgbClr val="89D32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4400" u="none" strike="noStrike" kern="1200" cap="none" spc="0" normalizeH="0" baseline="0" noProof="0">
                <a:ln>
                  <a:noFill/>
                </a:ln>
                <a:solidFill>
                  <a:srgbClr val="FFFFFF"/>
                </a:solidFill>
                <a:effectLst/>
                <a:uLnTx/>
                <a:uFillTx/>
                <a:latin typeface="Helvetica" pitchFamily="2" charset="0"/>
              </a:endParaRPr>
            </a:p>
          </p:txBody>
        </p:sp>
      </p:grpSp>
      <p:sp>
        <p:nvSpPr>
          <p:cNvPr id="15" name="Rectángulo 14">
            <a:extLst>
              <a:ext uri="{FF2B5EF4-FFF2-40B4-BE49-F238E27FC236}">
                <a16:creationId xmlns:a16="http://schemas.microsoft.com/office/drawing/2014/main" id="{44A65D90-3FFE-464B-AAF1-9462E2798180}"/>
              </a:ext>
            </a:extLst>
          </p:cNvPr>
          <p:cNvSpPr/>
          <p:nvPr/>
        </p:nvSpPr>
        <p:spPr>
          <a:xfrm>
            <a:off x="8241346" y="3101759"/>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11627"/>
                </a:solidFill>
                <a:effectLst/>
                <a:uLnTx/>
                <a:uFillTx/>
                <a:latin typeface="Century Gothic" panose="020F0302020204030204"/>
                <a:ea typeface="+mn-ea"/>
                <a:cs typeface="+mn-cs"/>
              </a:rPr>
              <a:t>. </a:t>
            </a:r>
          </a:p>
          <a:p>
            <a:pPr marL="0" marR="0" lvl="0" indent="0" algn="l" defTabSz="1828800" rtl="0" eaLnBrk="1" fontAlgn="auto" latinLnBrk="0" hangingPunct="1">
              <a:lnSpc>
                <a:spcPct val="100000"/>
              </a:lnSpc>
              <a:spcBef>
                <a:spcPts val="0"/>
              </a:spcBef>
              <a:spcAft>
                <a:spcPts val="0"/>
              </a:spcAft>
              <a:buClrTx/>
              <a:buSzTx/>
              <a:buFontTx/>
              <a:buNone/>
              <a:tabLst/>
              <a:defRPr/>
            </a:pPr>
            <a:endParaRPr lang="en-GB" sz="1200" dirty="0">
              <a:solidFill>
                <a:srgbClr val="011627"/>
              </a:solidFill>
              <a:latin typeface="Century Gothic" panose="020F0302020204030204"/>
            </a:endParaRPr>
          </a:p>
        </p:txBody>
      </p:sp>
      <p:sp>
        <p:nvSpPr>
          <p:cNvPr id="18" name="Rectángulo 17">
            <a:extLst>
              <a:ext uri="{FF2B5EF4-FFF2-40B4-BE49-F238E27FC236}">
                <a16:creationId xmlns:a16="http://schemas.microsoft.com/office/drawing/2014/main" id="{C22B4D07-146D-044D-B3DD-AD14AB281B68}"/>
              </a:ext>
            </a:extLst>
          </p:cNvPr>
          <p:cNvSpPr/>
          <p:nvPr/>
        </p:nvSpPr>
        <p:spPr>
          <a:xfrm>
            <a:off x="8255061" y="3143147"/>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GB" sz="1200" dirty="0">
              <a:solidFill>
                <a:srgbClr val="011627"/>
              </a:solidFill>
              <a:latin typeface="Century Gothic" panose="020F0302020204030204"/>
            </a:endParaRPr>
          </a:p>
        </p:txBody>
      </p:sp>
      <p:sp>
        <p:nvSpPr>
          <p:cNvPr id="3" name="CuadroTexto 2">
            <a:extLst>
              <a:ext uri="{FF2B5EF4-FFF2-40B4-BE49-F238E27FC236}">
                <a16:creationId xmlns:a16="http://schemas.microsoft.com/office/drawing/2014/main" id="{F24D2F20-6EA5-284F-8990-C06FA8138926}"/>
              </a:ext>
            </a:extLst>
          </p:cNvPr>
          <p:cNvSpPr txBox="1"/>
          <p:nvPr/>
        </p:nvSpPr>
        <p:spPr>
          <a:xfrm>
            <a:off x="6333231" y="1965199"/>
            <a:ext cx="1107996" cy="246221"/>
          </a:xfrm>
          <a:prstGeom prst="rect">
            <a:avLst/>
          </a:prstGeom>
          <a:noFill/>
        </p:spPr>
        <p:txBody>
          <a:bodyPr wrap="none" rtlCol="0">
            <a:spAutoFit/>
          </a:bodyPr>
          <a:lstStyle/>
          <a:p>
            <a:r>
              <a:rPr lang="es-HN" sz="1000" dirty="0">
                <a:solidFill>
                  <a:schemeClr val="bg1"/>
                </a:solidFill>
                <a:latin typeface="Helvetica Light" panose="020B0403020202020204" pitchFamily="34" charset="0"/>
              </a:rPr>
              <a:t>C5,C3,C7,Mega</a:t>
            </a:r>
          </a:p>
        </p:txBody>
      </p:sp>
      <p:sp>
        <p:nvSpPr>
          <p:cNvPr id="19" name="Rectángulo 18">
            <a:extLst>
              <a:ext uri="{FF2B5EF4-FFF2-40B4-BE49-F238E27FC236}">
                <a16:creationId xmlns:a16="http://schemas.microsoft.com/office/drawing/2014/main" id="{BF6AD929-C4EA-C54D-A641-CA971051124A}"/>
              </a:ext>
            </a:extLst>
          </p:cNvPr>
          <p:cNvSpPr/>
          <p:nvPr/>
        </p:nvSpPr>
        <p:spPr>
          <a:xfrm>
            <a:off x="8161088" y="2665440"/>
            <a:ext cx="4030912" cy="165140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rgbClr val="011627"/>
              </a:solidFill>
              <a:latin typeface="Century Gothic" panose="020F0302020204030204"/>
            </a:endParaRPr>
          </a:p>
        </p:txBody>
      </p:sp>
      <p:graphicFrame>
        <p:nvGraphicFramePr>
          <p:cNvPr id="20" name="Chart 1">
            <a:extLst>
              <a:ext uri="{FF2B5EF4-FFF2-40B4-BE49-F238E27FC236}">
                <a16:creationId xmlns:a16="http://schemas.microsoft.com/office/drawing/2014/main" id="{4BED8676-E023-054F-B69D-883E5F62E53F}"/>
              </a:ext>
            </a:extLst>
          </p:cNvPr>
          <p:cNvGraphicFramePr/>
          <p:nvPr>
            <p:extLst>
              <p:ext uri="{D42A27DB-BD31-4B8C-83A1-F6EECF244321}">
                <p14:modId xmlns:p14="http://schemas.microsoft.com/office/powerpoint/2010/main" val="2546462888"/>
              </p:ext>
            </p:extLst>
          </p:nvPr>
        </p:nvGraphicFramePr>
        <p:xfrm>
          <a:off x="122704" y="828889"/>
          <a:ext cx="3509022" cy="3629293"/>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ángulo 22">
            <a:extLst>
              <a:ext uri="{FF2B5EF4-FFF2-40B4-BE49-F238E27FC236}">
                <a16:creationId xmlns:a16="http://schemas.microsoft.com/office/drawing/2014/main" id="{E8D1FCAF-8EEC-B849-9AAC-493470A76AF5}"/>
              </a:ext>
            </a:extLst>
          </p:cNvPr>
          <p:cNvSpPr/>
          <p:nvPr/>
        </p:nvSpPr>
        <p:spPr>
          <a:xfrm>
            <a:off x="8184238" y="1915804"/>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err="1">
                <a:solidFill>
                  <a:srgbClr val="011627"/>
                </a:solidFill>
                <a:latin typeface="Helvetica" pitchFamily="2" charset="0"/>
              </a:rPr>
              <a:t>Tigo</a:t>
            </a:r>
            <a:r>
              <a:rPr lang="en-GB" sz="1200" dirty="0">
                <a:solidFill>
                  <a:srgbClr val="011627"/>
                </a:solidFill>
                <a:latin typeface="Helvetica" pitchFamily="2" charset="0"/>
              </a:rPr>
              <a:t> Sports se </a:t>
            </a:r>
            <a:r>
              <a:rPr lang="en-GB" sz="1200" dirty="0" err="1">
                <a:solidFill>
                  <a:srgbClr val="011627"/>
                </a:solidFill>
                <a:latin typeface="Helvetica" pitchFamily="2" charset="0"/>
              </a:rPr>
              <a:t>encuentra</a:t>
            </a:r>
            <a:r>
              <a:rPr lang="en-GB" sz="1200" dirty="0">
                <a:solidFill>
                  <a:srgbClr val="011627"/>
                </a:solidFill>
                <a:latin typeface="Helvetica" pitchFamily="2" charset="0"/>
              </a:rPr>
              <a:t> entre los </a:t>
            </a:r>
            <a:r>
              <a:rPr lang="en-GB" sz="1200" dirty="0" err="1">
                <a:solidFill>
                  <a:srgbClr val="011627"/>
                </a:solidFill>
                <a:latin typeface="Helvetica" pitchFamily="2" charset="0"/>
              </a:rPr>
              <a:t>canales</a:t>
            </a:r>
            <a:r>
              <a:rPr lang="en-GB" sz="1200" dirty="0">
                <a:solidFill>
                  <a:srgbClr val="011627"/>
                </a:solidFill>
                <a:latin typeface="Helvetica" pitchFamily="2" charset="0"/>
              </a:rPr>
              <a:t> de TVP mas vistos, </a:t>
            </a:r>
            <a:r>
              <a:rPr lang="en-GB" sz="1200" dirty="0" err="1">
                <a:solidFill>
                  <a:srgbClr val="011627"/>
                </a:solidFill>
                <a:latin typeface="Helvetica" pitchFamily="2" charset="0"/>
              </a:rPr>
              <a:t>seguido</a:t>
            </a:r>
            <a:r>
              <a:rPr lang="en-GB" sz="1200" dirty="0">
                <a:solidFill>
                  <a:srgbClr val="011627"/>
                </a:solidFill>
                <a:latin typeface="Helvetica" pitchFamily="2" charset="0"/>
              </a:rPr>
              <a:t> de </a:t>
            </a:r>
            <a:r>
              <a:rPr lang="en-GB" sz="1200" dirty="0" err="1">
                <a:solidFill>
                  <a:srgbClr val="011627"/>
                </a:solidFill>
                <a:latin typeface="Helvetica" pitchFamily="2" charset="0"/>
              </a:rPr>
              <a:t>Univisión</a:t>
            </a:r>
            <a:r>
              <a:rPr lang="en-GB" sz="1200" dirty="0">
                <a:solidFill>
                  <a:srgbClr val="011627"/>
                </a:solidFill>
                <a:latin typeface="Helvetica" pitchFamily="2" charset="0"/>
              </a:rPr>
              <a:t> y CNN </a:t>
            </a:r>
            <a:r>
              <a:rPr lang="en-GB" sz="1200" dirty="0" err="1">
                <a:solidFill>
                  <a:srgbClr val="011627"/>
                </a:solidFill>
                <a:latin typeface="Helvetica" pitchFamily="2" charset="0"/>
              </a:rPr>
              <a:t>en</a:t>
            </a:r>
            <a:r>
              <a:rPr lang="en-GB" sz="1200" dirty="0">
                <a:solidFill>
                  <a:srgbClr val="011627"/>
                </a:solidFill>
                <a:latin typeface="Helvetica" pitchFamily="2" charset="0"/>
              </a:rPr>
              <a:t> </a:t>
            </a:r>
            <a:r>
              <a:rPr lang="en-GB" sz="1200" dirty="0" err="1">
                <a:solidFill>
                  <a:srgbClr val="011627"/>
                </a:solidFill>
                <a:latin typeface="Helvetica" pitchFamily="2" charset="0"/>
              </a:rPr>
              <a:t>Español</a:t>
            </a:r>
            <a:endParaRPr lang="en-GB" sz="1200" dirty="0">
              <a:solidFill>
                <a:srgbClr val="011627"/>
              </a:solidFill>
              <a:latin typeface="Helvetica" pitchFamily="2" charset="0"/>
            </a:endParaRPr>
          </a:p>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11627"/>
                </a:solidFill>
                <a:latin typeface="Helvetica" pitchFamily="2" charset="0"/>
              </a:rPr>
              <a:t>Para </a:t>
            </a:r>
            <a:r>
              <a:rPr lang="en-GB" sz="1200" dirty="0" err="1">
                <a:solidFill>
                  <a:srgbClr val="011627"/>
                </a:solidFill>
                <a:latin typeface="Helvetica" pitchFamily="2" charset="0"/>
              </a:rPr>
              <a:t>este</a:t>
            </a:r>
            <a:r>
              <a:rPr lang="en-GB" sz="1200" dirty="0">
                <a:solidFill>
                  <a:srgbClr val="011627"/>
                </a:solidFill>
                <a:latin typeface="Helvetica" pitchFamily="2" charset="0"/>
              </a:rPr>
              <a:t> </a:t>
            </a:r>
            <a:r>
              <a:rPr lang="en-GB" sz="1200" dirty="0" err="1">
                <a:solidFill>
                  <a:srgbClr val="011627"/>
                </a:solidFill>
                <a:latin typeface="Helvetica" pitchFamily="2" charset="0"/>
              </a:rPr>
              <a:t>trimestre</a:t>
            </a:r>
            <a:r>
              <a:rPr lang="en-GB" sz="1200" dirty="0">
                <a:solidFill>
                  <a:srgbClr val="011627"/>
                </a:solidFill>
                <a:latin typeface="Helvetica" pitchFamily="2" charset="0"/>
              </a:rPr>
              <a:t> Cable </a:t>
            </a:r>
            <a:r>
              <a:rPr lang="en-GB" sz="1200" dirty="0" err="1">
                <a:solidFill>
                  <a:srgbClr val="011627"/>
                </a:solidFill>
                <a:latin typeface="Helvetica" pitchFamily="2" charset="0"/>
              </a:rPr>
              <a:t>Color</a:t>
            </a:r>
            <a:r>
              <a:rPr lang="en-GB" sz="1200" dirty="0">
                <a:solidFill>
                  <a:srgbClr val="011627"/>
                </a:solidFill>
                <a:latin typeface="Helvetica" pitchFamily="2" charset="0"/>
              </a:rPr>
              <a:t> se </a:t>
            </a:r>
            <a:r>
              <a:rPr lang="en-GB" sz="1200" dirty="0" err="1">
                <a:solidFill>
                  <a:srgbClr val="011627"/>
                </a:solidFill>
                <a:latin typeface="Helvetica" pitchFamily="2" charset="0"/>
              </a:rPr>
              <a:t>suma</a:t>
            </a:r>
            <a:r>
              <a:rPr lang="en-GB" sz="1200" dirty="0">
                <a:solidFill>
                  <a:srgbClr val="011627"/>
                </a:solidFill>
                <a:latin typeface="Helvetica" pitchFamily="2" charset="0"/>
              </a:rPr>
              <a:t> a las </a:t>
            </a:r>
            <a:r>
              <a:rPr lang="en-GB" sz="1200" dirty="0" err="1">
                <a:solidFill>
                  <a:srgbClr val="011627"/>
                </a:solidFill>
                <a:latin typeface="Helvetica" pitchFamily="2" charset="0"/>
              </a:rPr>
              <a:t>cableoperadores</a:t>
            </a:r>
            <a:r>
              <a:rPr lang="en-GB" sz="1200" dirty="0">
                <a:solidFill>
                  <a:srgbClr val="011627"/>
                </a:solidFill>
                <a:latin typeface="Helvetica" pitchFamily="2" charset="0"/>
              </a:rPr>
              <a:t> que </a:t>
            </a:r>
            <a:r>
              <a:rPr lang="en-GB" sz="1200" dirty="0" err="1">
                <a:solidFill>
                  <a:srgbClr val="011627"/>
                </a:solidFill>
                <a:latin typeface="Helvetica" pitchFamily="2" charset="0"/>
              </a:rPr>
              <a:t>habren</a:t>
            </a:r>
            <a:r>
              <a:rPr lang="en-GB" sz="1200" dirty="0">
                <a:solidFill>
                  <a:srgbClr val="011627"/>
                </a:solidFill>
                <a:latin typeface="Helvetica" pitchFamily="2" charset="0"/>
              </a:rPr>
              <a:t> </a:t>
            </a:r>
            <a:r>
              <a:rPr lang="en-GB" sz="1200" dirty="0" err="1">
                <a:solidFill>
                  <a:srgbClr val="011627"/>
                </a:solidFill>
                <a:latin typeface="Helvetica" pitchFamily="2" charset="0"/>
              </a:rPr>
              <a:t>espacio</a:t>
            </a:r>
            <a:r>
              <a:rPr lang="en-GB" sz="1200" dirty="0">
                <a:solidFill>
                  <a:srgbClr val="011627"/>
                </a:solidFill>
                <a:latin typeface="Helvetica" pitchFamily="2" charset="0"/>
              </a:rPr>
              <a:t> al canal de </a:t>
            </a:r>
            <a:r>
              <a:rPr lang="en-GB" sz="1200" dirty="0" err="1">
                <a:solidFill>
                  <a:srgbClr val="011627"/>
                </a:solidFill>
                <a:latin typeface="Helvetica" pitchFamily="2" charset="0"/>
              </a:rPr>
              <a:t>deportes</a:t>
            </a:r>
            <a:r>
              <a:rPr lang="en-GB" sz="1200" dirty="0">
                <a:solidFill>
                  <a:srgbClr val="011627"/>
                </a:solidFill>
                <a:latin typeface="Helvetica" pitchFamily="2" charset="0"/>
              </a:rPr>
              <a:t> de TVC, por lo que </a:t>
            </a:r>
            <a:r>
              <a:rPr lang="en-GB" sz="1200" dirty="0" err="1">
                <a:solidFill>
                  <a:srgbClr val="011627"/>
                </a:solidFill>
                <a:latin typeface="Helvetica" pitchFamily="2" charset="0"/>
              </a:rPr>
              <a:t>amplia</a:t>
            </a:r>
            <a:r>
              <a:rPr lang="en-GB" sz="1200" dirty="0">
                <a:solidFill>
                  <a:srgbClr val="011627"/>
                </a:solidFill>
                <a:latin typeface="Helvetica" pitchFamily="2" charset="0"/>
              </a:rPr>
              <a:t> </a:t>
            </a:r>
            <a:r>
              <a:rPr lang="en-GB" sz="1200" dirty="0" err="1">
                <a:solidFill>
                  <a:srgbClr val="011627"/>
                </a:solidFill>
                <a:latin typeface="Helvetica" pitchFamily="2" charset="0"/>
              </a:rPr>
              <a:t>su</a:t>
            </a:r>
            <a:r>
              <a:rPr lang="en-GB" sz="1200" dirty="0">
                <a:solidFill>
                  <a:srgbClr val="011627"/>
                </a:solidFill>
                <a:latin typeface="Helvetica" pitchFamily="2" charset="0"/>
              </a:rPr>
              <a:t> </a:t>
            </a:r>
            <a:r>
              <a:rPr lang="en-GB" sz="1200" dirty="0" err="1">
                <a:solidFill>
                  <a:srgbClr val="011627"/>
                </a:solidFill>
                <a:latin typeface="Helvetica" pitchFamily="2" charset="0"/>
              </a:rPr>
              <a:t>alcance</a:t>
            </a:r>
            <a:r>
              <a:rPr lang="en-GB" sz="1200" dirty="0">
                <a:solidFill>
                  <a:srgbClr val="011627"/>
                </a:solidFill>
                <a:latin typeface="Helvetica" pitchFamily="2" charset="0"/>
              </a:rPr>
              <a:t> </a:t>
            </a:r>
          </a:p>
        </p:txBody>
      </p:sp>
      <p:pic>
        <p:nvPicPr>
          <p:cNvPr id="2050" name="Picture 2" descr="Tigo Sports Honduras | TV channel">
            <a:extLst>
              <a:ext uri="{FF2B5EF4-FFF2-40B4-BE49-F238E27FC236}">
                <a16:creationId xmlns:a16="http://schemas.microsoft.com/office/drawing/2014/main" id="{3C9AFC9C-00F4-5C47-BD9D-21834087B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4910" y="1097650"/>
            <a:ext cx="675545" cy="6755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3E594E0-6B4E-0C4B-9039-5EBC1EF642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2430" y="2902805"/>
            <a:ext cx="599083" cy="5671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0C5262EB-D154-3841-B512-A4AB3A6412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2431" y="1837697"/>
            <a:ext cx="599083" cy="49522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1E18F55A-2F07-7247-B6CA-2BCA15FB98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0855" y="2436245"/>
            <a:ext cx="598091" cy="35556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4D59243D-6185-1D4C-9AD8-049115B720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15804" y="3541541"/>
            <a:ext cx="986392" cy="24621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istory Channel logo and symbol, meaning, history, PNG">
            <a:extLst>
              <a:ext uri="{FF2B5EF4-FFF2-40B4-BE49-F238E27FC236}">
                <a16:creationId xmlns:a16="http://schemas.microsoft.com/office/drawing/2014/main" id="{BBCCCDF6-263A-E847-B869-940CC8A810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0207" y="3903461"/>
            <a:ext cx="1068028" cy="600766"/>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n 31">
            <a:extLst>
              <a:ext uri="{FF2B5EF4-FFF2-40B4-BE49-F238E27FC236}">
                <a16:creationId xmlns:a16="http://schemas.microsoft.com/office/drawing/2014/main" id="{2899DC26-5070-A549-8DBD-00782F3A611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55334" y="4170675"/>
            <a:ext cx="3257651" cy="267205"/>
          </a:xfrm>
          <a:prstGeom prst="rect">
            <a:avLst/>
          </a:prstGeom>
        </p:spPr>
      </p:pic>
      <p:grpSp>
        <p:nvGrpSpPr>
          <p:cNvPr id="6" name="Grupo 5">
            <a:extLst>
              <a:ext uri="{FF2B5EF4-FFF2-40B4-BE49-F238E27FC236}">
                <a16:creationId xmlns:a16="http://schemas.microsoft.com/office/drawing/2014/main" id="{44B2292D-23BD-564A-96DC-27AF63C93DE9}"/>
              </a:ext>
            </a:extLst>
          </p:cNvPr>
          <p:cNvGrpSpPr/>
          <p:nvPr/>
        </p:nvGrpSpPr>
        <p:grpSpPr>
          <a:xfrm>
            <a:off x="8830345" y="4688724"/>
            <a:ext cx="1182910" cy="310402"/>
            <a:chOff x="9556671" y="5867363"/>
            <a:chExt cx="709703" cy="155840"/>
          </a:xfrm>
        </p:grpSpPr>
        <p:pic>
          <p:nvPicPr>
            <p:cNvPr id="2064" name="Picture 16" descr="Sony Logo - símbolo, significado logotipo, historia, PNG">
              <a:extLst>
                <a:ext uri="{FF2B5EF4-FFF2-40B4-BE49-F238E27FC236}">
                  <a16:creationId xmlns:a16="http://schemas.microsoft.com/office/drawing/2014/main" id="{629FE2A6-CC41-CE44-9738-DBE70D9D39A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56671" y="5867363"/>
              <a:ext cx="277048" cy="15584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A37A0113-4FB4-2A48-82C5-8F2747A3AD7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08057" y="5901074"/>
              <a:ext cx="258317" cy="59561"/>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4">
            <a:extLst>
              <a:ext uri="{FF2B5EF4-FFF2-40B4-BE49-F238E27FC236}">
                <a16:creationId xmlns:a16="http://schemas.microsoft.com/office/drawing/2014/main" id="{99E207F8-0728-FF46-9862-EFAEB17F93C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mc:AlternateContent xmlns:mc="http://schemas.openxmlformats.org/markup-compatibility/2006" xmlns:cx2="http://schemas.microsoft.com/office/drawing/2015/10/21/chartex">
        <mc:Choice Requires="cx2">
          <p:graphicFrame>
            <p:nvGraphicFramePr>
              <p:cNvPr id="2" name="Gráfico 1">
                <a:extLst>
                  <a:ext uri="{FF2B5EF4-FFF2-40B4-BE49-F238E27FC236}">
                    <a16:creationId xmlns:a16="http://schemas.microsoft.com/office/drawing/2014/main" id="{F8142032-6B51-4449-BE7B-CEDFD582F919}"/>
                  </a:ext>
                </a:extLst>
              </p:cNvPr>
              <p:cNvGraphicFramePr/>
              <p:nvPr>
                <p:extLst>
                  <p:ext uri="{D42A27DB-BD31-4B8C-83A1-F6EECF244321}">
                    <p14:modId xmlns:p14="http://schemas.microsoft.com/office/powerpoint/2010/main" val="1330459433"/>
                  </p:ext>
                </p:extLst>
              </p:nvPr>
            </p:nvGraphicFramePr>
            <p:xfrm>
              <a:off x="2755224" y="828889"/>
              <a:ext cx="4799641" cy="3474485"/>
            </p:xfrm>
            <a:graphic>
              <a:graphicData uri="http://schemas.microsoft.com/office/drawing/2014/chartex">
                <cx:chart xmlns:cx="http://schemas.microsoft.com/office/drawing/2014/chartex" xmlns:r="http://schemas.openxmlformats.org/officeDocument/2006/relationships" r:id="rId14"/>
              </a:graphicData>
            </a:graphic>
          </p:graphicFrame>
        </mc:Choice>
        <mc:Fallback xmlns="">
          <p:pic>
            <p:nvPicPr>
              <p:cNvPr id="2" name="Gráfico 1">
                <a:extLst>
                  <a:ext uri="{FF2B5EF4-FFF2-40B4-BE49-F238E27FC236}">
                    <a16:creationId xmlns:a16="http://schemas.microsoft.com/office/drawing/2014/main" id="{F8142032-6B51-4449-BE7B-CEDFD582F919}"/>
                  </a:ext>
                </a:extLst>
              </p:cNvPr>
              <p:cNvPicPr>
                <a:picLocks noGrp="1" noRot="1" noChangeAspect="1" noMove="1" noResize="1" noEditPoints="1" noAdjustHandles="1" noChangeArrowheads="1" noChangeShapeType="1"/>
              </p:cNvPicPr>
              <p:nvPr/>
            </p:nvPicPr>
            <p:blipFill>
              <a:blip r:embed="rId15"/>
              <a:stretch>
                <a:fillRect/>
              </a:stretch>
            </p:blipFill>
            <p:spPr>
              <a:xfrm>
                <a:off x="2755224" y="828889"/>
                <a:ext cx="4799641" cy="3474485"/>
              </a:xfrm>
              <a:prstGeom prst="rect">
                <a:avLst/>
              </a:prstGeom>
            </p:spPr>
          </p:pic>
        </mc:Fallback>
      </mc:AlternateContent>
      <p:graphicFrame>
        <p:nvGraphicFramePr>
          <p:cNvPr id="35" name="Gráfico 34">
            <a:extLst>
              <a:ext uri="{FF2B5EF4-FFF2-40B4-BE49-F238E27FC236}">
                <a16:creationId xmlns:a16="http://schemas.microsoft.com/office/drawing/2014/main" id="{38FE209E-3CA4-6546-AAB0-BC809942D616}"/>
              </a:ext>
            </a:extLst>
          </p:cNvPr>
          <p:cNvGraphicFramePr/>
          <p:nvPr>
            <p:extLst>
              <p:ext uri="{D42A27DB-BD31-4B8C-83A1-F6EECF244321}">
                <p14:modId xmlns:p14="http://schemas.microsoft.com/office/powerpoint/2010/main" val="3587553939"/>
              </p:ext>
            </p:extLst>
          </p:nvPr>
        </p:nvGraphicFramePr>
        <p:xfrm>
          <a:off x="1686026" y="4517924"/>
          <a:ext cx="4783149" cy="1695271"/>
        </p:xfrm>
        <a:graphic>
          <a:graphicData uri="http://schemas.openxmlformats.org/drawingml/2006/chart">
            <c:chart xmlns:c="http://schemas.openxmlformats.org/drawingml/2006/chart" xmlns:r="http://schemas.openxmlformats.org/officeDocument/2006/relationships" r:id="rId16"/>
          </a:graphicData>
        </a:graphic>
      </p:graphicFrame>
      <p:pic>
        <p:nvPicPr>
          <p:cNvPr id="16" name="Picture 2">
            <a:extLst>
              <a:ext uri="{FF2B5EF4-FFF2-40B4-BE49-F238E27FC236}">
                <a16:creationId xmlns:a16="http://schemas.microsoft.com/office/drawing/2014/main" id="{F4DC2517-306D-214F-BEA1-367503EA007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35428" y="4572135"/>
            <a:ext cx="664858" cy="653800"/>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a:extLst>
              <a:ext uri="{FF2B5EF4-FFF2-40B4-BE49-F238E27FC236}">
                <a16:creationId xmlns:a16="http://schemas.microsoft.com/office/drawing/2014/main" id="{4B064F9B-6AE5-9F48-BF29-26229D89D57F}"/>
              </a:ext>
            </a:extLst>
          </p:cNvPr>
          <p:cNvPicPr>
            <a:picLocks noChangeAspect="1"/>
          </p:cNvPicPr>
          <p:nvPr/>
        </p:nvPicPr>
        <p:blipFill>
          <a:blip r:embed="rId18"/>
          <a:stretch>
            <a:fillRect/>
          </a:stretch>
        </p:blipFill>
        <p:spPr>
          <a:xfrm>
            <a:off x="8692694" y="5310033"/>
            <a:ext cx="1780013" cy="712005"/>
          </a:xfrm>
          <a:prstGeom prst="rect">
            <a:avLst/>
          </a:prstGeom>
        </p:spPr>
      </p:pic>
      <p:pic>
        <p:nvPicPr>
          <p:cNvPr id="37" name="Imagen 36">
            <a:extLst>
              <a:ext uri="{FF2B5EF4-FFF2-40B4-BE49-F238E27FC236}">
                <a16:creationId xmlns:a16="http://schemas.microsoft.com/office/drawing/2014/main" id="{F6DA032A-1476-7C4D-8102-D02A6134A17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
        <p:nvSpPr>
          <p:cNvPr id="38" name="CuadroTexto 37">
            <a:extLst>
              <a:ext uri="{FF2B5EF4-FFF2-40B4-BE49-F238E27FC236}">
                <a16:creationId xmlns:a16="http://schemas.microsoft.com/office/drawing/2014/main" id="{63EB1E63-9A5E-2D4C-9DF0-CBD8285E004E}"/>
              </a:ext>
            </a:extLst>
          </p:cNvPr>
          <p:cNvSpPr txBox="1"/>
          <p:nvPr/>
        </p:nvSpPr>
        <p:spPr>
          <a:xfrm>
            <a:off x="5495940" y="6594273"/>
            <a:ext cx="1715534" cy="246221"/>
          </a:xfrm>
          <a:prstGeom prst="rect">
            <a:avLst/>
          </a:prstGeom>
          <a:noFill/>
        </p:spPr>
        <p:txBody>
          <a:bodyPr wrap="none" rtlCol="0">
            <a:spAutoFit/>
          </a:bodyPr>
          <a:lstStyle/>
          <a:p>
            <a:r>
              <a:rPr lang="es-HN" sz="1000" dirty="0">
                <a:solidFill>
                  <a:schemeClr val="tx2"/>
                </a:solidFill>
                <a:latin typeface="Century Gothic" panose="020B0502020202020204" pitchFamily="34" charset="0"/>
              </a:rPr>
              <a:t>Fuente : EGH, ola 1 2024</a:t>
            </a:r>
          </a:p>
        </p:txBody>
      </p:sp>
    </p:spTree>
    <p:extLst>
      <p:ext uri="{BB962C8B-B14F-4D97-AF65-F5344CB8AC3E}">
        <p14:creationId xmlns:p14="http://schemas.microsoft.com/office/powerpoint/2010/main" val="2984753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C3EA0F1-C398-844E-A6C0-769AA589C2C5}"/>
              </a:ext>
            </a:extLst>
          </p:cNvPr>
          <p:cNvSpPr txBox="1"/>
          <p:nvPr/>
        </p:nvSpPr>
        <p:spPr>
          <a:xfrm>
            <a:off x="242885" y="208315"/>
            <a:ext cx="6240811" cy="400110"/>
          </a:xfrm>
          <a:prstGeom prst="rect">
            <a:avLst/>
          </a:prstGeom>
          <a:noFill/>
        </p:spPr>
        <p:txBody>
          <a:bodyPr wrap="none" rtlCol="0">
            <a:spAutoFit/>
          </a:bodyPr>
          <a:lstStyle/>
          <a:p>
            <a:r>
              <a:rPr lang="es-HN" sz="2000" b="1" dirty="0">
                <a:latin typeface="Helvetica" pitchFamily="2" charset="0"/>
              </a:rPr>
              <a:t>CONSUMO DE MEDIOS </a:t>
            </a:r>
            <a:r>
              <a:rPr lang="es-HN" sz="2000" dirty="0">
                <a:latin typeface="Helvetica" pitchFamily="2" charset="0"/>
              </a:rPr>
              <a:t>– Share de audiencia Radio</a:t>
            </a:r>
          </a:p>
        </p:txBody>
      </p:sp>
      <p:cxnSp>
        <p:nvCxnSpPr>
          <p:cNvPr id="5" name="Conector recto 4">
            <a:extLst>
              <a:ext uri="{FF2B5EF4-FFF2-40B4-BE49-F238E27FC236}">
                <a16:creationId xmlns:a16="http://schemas.microsoft.com/office/drawing/2014/main" id="{1A0C7249-4CFB-034A-BE4F-15455A96B015}"/>
              </a:ext>
            </a:extLst>
          </p:cNvPr>
          <p:cNvCxnSpPr/>
          <p:nvPr/>
        </p:nvCxnSpPr>
        <p:spPr>
          <a:xfrm>
            <a:off x="276163" y="600766"/>
            <a:ext cx="1158716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CAE02C87-220F-094A-B008-0897D4CAE635}"/>
              </a:ext>
            </a:extLst>
          </p:cNvPr>
          <p:cNvSpPr txBox="1"/>
          <p:nvPr/>
        </p:nvSpPr>
        <p:spPr>
          <a:xfrm>
            <a:off x="8103980" y="634428"/>
            <a:ext cx="3236696" cy="307777"/>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11627"/>
                </a:solidFill>
                <a:effectLst/>
                <a:uLnTx/>
                <a:uFillTx/>
                <a:latin typeface="Century Gothic" panose="020F0302020204030204"/>
                <a:ea typeface="+mn-ea"/>
                <a:cs typeface="+mn-cs"/>
              </a:rPr>
              <a:t>Datos</a:t>
            </a:r>
            <a:r>
              <a:rPr kumimoji="0" lang="en-US" sz="1400" b="1" i="0" u="none" strike="noStrike" kern="1200" cap="none" spc="0" normalizeH="0" baseline="0" noProof="0" dirty="0">
                <a:ln>
                  <a:noFill/>
                </a:ln>
                <a:solidFill>
                  <a:srgbClr val="011627"/>
                </a:solidFill>
                <a:effectLst/>
                <a:uLnTx/>
                <a:uFillTx/>
                <a:latin typeface="Century Gothic" panose="020F0302020204030204"/>
                <a:ea typeface="+mn-ea"/>
                <a:cs typeface="+mn-cs"/>
              </a:rPr>
              <a:t> </a:t>
            </a:r>
            <a:r>
              <a:rPr kumimoji="0" lang="en-US" sz="1400" b="1" i="0" u="none" strike="noStrike" kern="1200" cap="none" spc="0" normalizeH="0" baseline="0" noProof="0" dirty="0" err="1">
                <a:ln>
                  <a:noFill/>
                </a:ln>
                <a:solidFill>
                  <a:srgbClr val="011627"/>
                </a:solidFill>
                <a:effectLst/>
                <a:uLnTx/>
                <a:uFillTx/>
                <a:latin typeface="Century Gothic" panose="020F0302020204030204"/>
                <a:ea typeface="+mn-ea"/>
                <a:cs typeface="+mn-cs"/>
              </a:rPr>
              <a:t>relevantes</a:t>
            </a:r>
            <a:r>
              <a:rPr kumimoji="0" lang="en-US" sz="1400" b="1" i="0" u="none" strike="noStrike" kern="1200" cap="none" spc="0" normalizeH="0" baseline="0" noProof="0" dirty="0">
                <a:ln>
                  <a:noFill/>
                </a:ln>
                <a:solidFill>
                  <a:srgbClr val="011627"/>
                </a:solidFill>
                <a:effectLst/>
                <a:uLnTx/>
                <a:uFillTx/>
                <a:latin typeface="Century Gothic" panose="020F0302020204030204"/>
                <a:ea typeface="+mn-ea"/>
                <a:cs typeface="+mn-cs"/>
              </a:rPr>
              <a:t>:</a:t>
            </a:r>
          </a:p>
        </p:txBody>
      </p:sp>
      <p:grpSp>
        <p:nvGrpSpPr>
          <p:cNvPr id="8" name="Grupo 7">
            <a:extLst>
              <a:ext uri="{FF2B5EF4-FFF2-40B4-BE49-F238E27FC236}">
                <a16:creationId xmlns:a16="http://schemas.microsoft.com/office/drawing/2014/main" id="{181F090E-C756-F24D-AA50-B5AAEC58E2AB}"/>
              </a:ext>
            </a:extLst>
          </p:cNvPr>
          <p:cNvGrpSpPr/>
          <p:nvPr/>
        </p:nvGrpSpPr>
        <p:grpSpPr>
          <a:xfrm>
            <a:off x="8103978" y="1099898"/>
            <a:ext cx="3781579" cy="4724921"/>
            <a:chOff x="8101863" y="2339155"/>
            <a:chExt cx="3337401" cy="2894824"/>
          </a:xfrm>
        </p:grpSpPr>
        <p:sp>
          <p:nvSpPr>
            <p:cNvPr id="9" name="Rectángulo 8">
              <a:extLst>
                <a:ext uri="{FF2B5EF4-FFF2-40B4-BE49-F238E27FC236}">
                  <a16:creationId xmlns:a16="http://schemas.microsoft.com/office/drawing/2014/main" id="{D2AF4079-C427-8A43-985C-A8D3A7B24112}"/>
                </a:ext>
              </a:extLst>
            </p:cNvPr>
            <p:cNvSpPr/>
            <p:nvPr/>
          </p:nvSpPr>
          <p:spPr>
            <a:xfrm>
              <a:off x="8235198" y="3348242"/>
              <a:ext cx="3103362" cy="88243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1200" u="none" strike="noStrike" kern="1200" cap="none" spc="0" normalizeH="0" baseline="0" noProof="0" dirty="0">
                <a:ln>
                  <a:noFill/>
                </a:ln>
                <a:solidFill>
                  <a:srgbClr val="011627"/>
                </a:solidFill>
                <a:effectLst/>
                <a:uLnTx/>
                <a:uFillTx/>
                <a:latin typeface="Helvetica" pitchFamily="2" charset="0"/>
              </a:endParaRPr>
            </a:p>
          </p:txBody>
        </p:sp>
        <p:sp>
          <p:nvSpPr>
            <p:cNvPr id="10" name="Rectángulo 9">
              <a:extLst>
                <a:ext uri="{FF2B5EF4-FFF2-40B4-BE49-F238E27FC236}">
                  <a16:creationId xmlns:a16="http://schemas.microsoft.com/office/drawing/2014/main" id="{DF0F93D3-B15F-A048-B6EE-06734DF3E117}"/>
                </a:ext>
              </a:extLst>
            </p:cNvPr>
            <p:cNvSpPr/>
            <p:nvPr/>
          </p:nvSpPr>
          <p:spPr>
            <a:xfrm>
              <a:off x="8152264" y="4351550"/>
              <a:ext cx="3287000" cy="88242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u="none" strike="noStrike" kern="1200" cap="none" spc="0" normalizeH="0" baseline="0" noProof="0" dirty="0">
                <a:ln>
                  <a:noFill/>
                </a:ln>
                <a:solidFill>
                  <a:srgbClr val="011627"/>
                </a:solidFill>
                <a:effectLst/>
                <a:uLnTx/>
                <a:uFillTx/>
                <a:latin typeface="Helvetica" pitchFamily="2" charset="0"/>
              </a:endParaRPr>
            </a:p>
          </p:txBody>
        </p:sp>
        <p:sp>
          <p:nvSpPr>
            <p:cNvPr id="11" name="Rectángulo 10">
              <a:extLst>
                <a:ext uri="{FF2B5EF4-FFF2-40B4-BE49-F238E27FC236}">
                  <a16:creationId xmlns:a16="http://schemas.microsoft.com/office/drawing/2014/main" id="{EC37BAC0-4F08-5A4F-BED3-FC2FCBF182EE}"/>
                </a:ext>
              </a:extLst>
            </p:cNvPr>
            <p:cNvSpPr/>
            <p:nvPr/>
          </p:nvSpPr>
          <p:spPr>
            <a:xfrm>
              <a:off x="8152264" y="2398998"/>
              <a:ext cx="3103362" cy="88242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defTabSz="1828800">
                <a:buFont typeface="Arial" panose="020B0604020202020204" pitchFamily="34" charset="0"/>
                <a:buChar char="•"/>
                <a:defRPr/>
              </a:pPr>
              <a:r>
                <a:rPr lang="es-HN" sz="1200" dirty="0">
                  <a:solidFill>
                    <a:srgbClr val="0D0D0D"/>
                  </a:solidFill>
                  <a:effectLst/>
                  <a:latin typeface="Helvetica" pitchFamily="2" charset="0"/>
                </a:rPr>
                <a:t>No hay cambios en el consumo, se mantiene la posición de las emisoras del estudio anterior.</a:t>
              </a:r>
            </a:p>
            <a:p>
              <a:pPr marL="171450" lvl="0" indent="-171450" defTabSz="1828800">
                <a:buFont typeface="Arial" panose="020B0604020202020204" pitchFamily="34" charset="0"/>
                <a:buChar char="•"/>
                <a:defRPr/>
              </a:pPr>
              <a:r>
                <a:rPr lang="es-HN" sz="1200" dirty="0">
                  <a:solidFill>
                    <a:srgbClr val="0D0D0D"/>
                  </a:solidFill>
                  <a:effectLst/>
                  <a:latin typeface="Helvetica" pitchFamily="2" charset="0"/>
                </a:rPr>
                <a:t>La radio continúa siendo el medio con el costo por exposición más bajo, lo que nos proporciona una frecuencia de repetición a un costo reducido. Además, cuenta con la gran capacidad de segmentar audiencias, lo que aumenta la precisión y el alcance de la publicidad</a:t>
              </a:r>
              <a:endParaRPr lang="en-GB" sz="1200" dirty="0">
                <a:solidFill>
                  <a:schemeClr val="tx1"/>
                </a:solidFill>
                <a:latin typeface="Helvetica" pitchFamily="2" charset="0"/>
              </a:endParaRPr>
            </a:p>
          </p:txBody>
        </p:sp>
        <p:sp>
          <p:nvSpPr>
            <p:cNvPr id="12" name="Rectángulo 11">
              <a:extLst>
                <a:ext uri="{FF2B5EF4-FFF2-40B4-BE49-F238E27FC236}">
                  <a16:creationId xmlns:a16="http://schemas.microsoft.com/office/drawing/2014/main" id="{0ED2D74B-C5D3-3141-A215-F547D301A5A5}"/>
                </a:ext>
              </a:extLst>
            </p:cNvPr>
            <p:cNvSpPr/>
            <p:nvPr/>
          </p:nvSpPr>
          <p:spPr>
            <a:xfrm>
              <a:off x="8102945" y="3514751"/>
              <a:ext cx="108753" cy="676768"/>
            </a:xfrm>
            <a:prstGeom prst="rect">
              <a:avLst/>
            </a:prstGeom>
            <a:solidFill>
              <a:srgbClr val="7AD09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4400" u="none" strike="noStrike" kern="1200" cap="none" spc="0" normalizeH="0" baseline="0" noProof="0">
                <a:ln>
                  <a:noFill/>
                </a:ln>
                <a:solidFill>
                  <a:srgbClr val="FFFFFF"/>
                </a:solidFill>
                <a:effectLst/>
                <a:uLnTx/>
                <a:uFillTx/>
                <a:latin typeface="Helvetica" pitchFamily="2" charset="0"/>
              </a:endParaRPr>
            </a:p>
          </p:txBody>
        </p:sp>
        <p:sp>
          <p:nvSpPr>
            <p:cNvPr id="13" name="Rectángulo 12">
              <a:extLst>
                <a:ext uri="{FF2B5EF4-FFF2-40B4-BE49-F238E27FC236}">
                  <a16:creationId xmlns:a16="http://schemas.microsoft.com/office/drawing/2014/main" id="{C458B9AE-4E12-F143-BE13-10AAC6EF2B8F}"/>
                </a:ext>
              </a:extLst>
            </p:cNvPr>
            <p:cNvSpPr/>
            <p:nvPr/>
          </p:nvSpPr>
          <p:spPr>
            <a:xfrm>
              <a:off x="8101864" y="4241838"/>
              <a:ext cx="114040" cy="963576"/>
            </a:xfrm>
            <a:prstGeom prst="rect">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4400" u="none" strike="noStrike" kern="1200" cap="none" spc="0" normalizeH="0" baseline="0" noProof="0">
                <a:ln>
                  <a:noFill/>
                </a:ln>
                <a:solidFill>
                  <a:srgbClr val="FFFFFF"/>
                </a:solidFill>
                <a:effectLst/>
                <a:uLnTx/>
                <a:uFillTx/>
                <a:latin typeface="Helvetica" pitchFamily="2" charset="0"/>
              </a:endParaRPr>
            </a:p>
          </p:txBody>
        </p:sp>
        <p:sp>
          <p:nvSpPr>
            <p:cNvPr id="14" name="Rectángulo 13">
              <a:extLst>
                <a:ext uri="{FF2B5EF4-FFF2-40B4-BE49-F238E27FC236}">
                  <a16:creationId xmlns:a16="http://schemas.microsoft.com/office/drawing/2014/main" id="{7190662E-28F2-0944-BF02-5FBF4B48A07F}"/>
                </a:ext>
              </a:extLst>
            </p:cNvPr>
            <p:cNvSpPr/>
            <p:nvPr/>
          </p:nvSpPr>
          <p:spPr>
            <a:xfrm>
              <a:off x="8101863" y="2339155"/>
              <a:ext cx="121232" cy="1057766"/>
            </a:xfrm>
            <a:prstGeom prst="rect">
              <a:avLst/>
            </a:prstGeom>
            <a:solidFill>
              <a:srgbClr val="89D32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4400" u="none" strike="noStrike" kern="1200" cap="none" spc="0" normalizeH="0" baseline="0" noProof="0">
                <a:ln>
                  <a:noFill/>
                </a:ln>
                <a:solidFill>
                  <a:srgbClr val="FFFFFF"/>
                </a:solidFill>
                <a:effectLst/>
                <a:uLnTx/>
                <a:uFillTx/>
                <a:latin typeface="Helvetica" pitchFamily="2" charset="0"/>
              </a:endParaRPr>
            </a:p>
          </p:txBody>
        </p:sp>
      </p:grpSp>
      <p:sp>
        <p:nvSpPr>
          <p:cNvPr id="15" name="Rectángulo 14">
            <a:extLst>
              <a:ext uri="{FF2B5EF4-FFF2-40B4-BE49-F238E27FC236}">
                <a16:creationId xmlns:a16="http://schemas.microsoft.com/office/drawing/2014/main" id="{44A65D90-3FFE-464B-AAF1-9462E2798180}"/>
              </a:ext>
            </a:extLst>
          </p:cNvPr>
          <p:cNvSpPr/>
          <p:nvPr/>
        </p:nvSpPr>
        <p:spPr>
          <a:xfrm>
            <a:off x="8241346" y="3101759"/>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11627"/>
                </a:solidFill>
                <a:effectLst/>
                <a:uLnTx/>
                <a:uFillTx/>
                <a:latin typeface="Century Gothic" panose="020F0302020204030204"/>
                <a:ea typeface="+mn-ea"/>
                <a:cs typeface="+mn-cs"/>
              </a:rPr>
              <a:t>. </a:t>
            </a:r>
          </a:p>
          <a:p>
            <a:pPr marL="0" marR="0" lvl="0" indent="0" algn="l" defTabSz="1828800" rtl="0" eaLnBrk="1" fontAlgn="auto" latinLnBrk="0" hangingPunct="1">
              <a:lnSpc>
                <a:spcPct val="100000"/>
              </a:lnSpc>
              <a:spcBef>
                <a:spcPts val="0"/>
              </a:spcBef>
              <a:spcAft>
                <a:spcPts val="0"/>
              </a:spcAft>
              <a:buClrTx/>
              <a:buSzTx/>
              <a:buFontTx/>
              <a:buNone/>
              <a:tabLst/>
              <a:defRPr/>
            </a:pPr>
            <a:endParaRPr lang="en-GB" sz="1200" dirty="0">
              <a:solidFill>
                <a:srgbClr val="011627"/>
              </a:solidFill>
              <a:latin typeface="Century Gothic" panose="020F0302020204030204"/>
            </a:endParaRPr>
          </a:p>
        </p:txBody>
      </p:sp>
      <p:sp>
        <p:nvSpPr>
          <p:cNvPr id="18" name="Rectángulo 17">
            <a:extLst>
              <a:ext uri="{FF2B5EF4-FFF2-40B4-BE49-F238E27FC236}">
                <a16:creationId xmlns:a16="http://schemas.microsoft.com/office/drawing/2014/main" id="{C22B4D07-146D-044D-B3DD-AD14AB281B68}"/>
              </a:ext>
            </a:extLst>
          </p:cNvPr>
          <p:cNvSpPr/>
          <p:nvPr/>
        </p:nvSpPr>
        <p:spPr>
          <a:xfrm>
            <a:off x="8305256" y="4340475"/>
            <a:ext cx="3886744"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GB" sz="1200" dirty="0">
              <a:solidFill>
                <a:srgbClr val="011627"/>
              </a:solidFill>
              <a:latin typeface="Century Gothic" panose="020F0302020204030204"/>
            </a:endParaRPr>
          </a:p>
        </p:txBody>
      </p:sp>
      <p:sp>
        <p:nvSpPr>
          <p:cNvPr id="19" name="Rectángulo 18">
            <a:extLst>
              <a:ext uri="{FF2B5EF4-FFF2-40B4-BE49-F238E27FC236}">
                <a16:creationId xmlns:a16="http://schemas.microsoft.com/office/drawing/2014/main" id="{BF6AD929-C4EA-C54D-A641-CA971051124A}"/>
              </a:ext>
            </a:extLst>
          </p:cNvPr>
          <p:cNvSpPr/>
          <p:nvPr/>
        </p:nvSpPr>
        <p:spPr>
          <a:xfrm>
            <a:off x="8161088" y="2665440"/>
            <a:ext cx="4030912" cy="165140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rgbClr val="011627"/>
              </a:solidFill>
              <a:latin typeface="Century Gothic" panose="020F0302020204030204"/>
            </a:endParaRPr>
          </a:p>
        </p:txBody>
      </p:sp>
      <p:sp>
        <p:nvSpPr>
          <p:cNvPr id="23" name="Rectángulo 22">
            <a:extLst>
              <a:ext uri="{FF2B5EF4-FFF2-40B4-BE49-F238E27FC236}">
                <a16:creationId xmlns:a16="http://schemas.microsoft.com/office/drawing/2014/main" id="{E8D1FCAF-8EEC-B849-9AAC-493470A76AF5}"/>
              </a:ext>
            </a:extLst>
          </p:cNvPr>
          <p:cNvSpPr/>
          <p:nvPr/>
        </p:nvSpPr>
        <p:spPr>
          <a:xfrm>
            <a:off x="8121570" y="4297939"/>
            <a:ext cx="3724470"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defTabSz="1828800">
              <a:buFont typeface="Arial" panose="020B0604020202020204" pitchFamily="34" charset="0"/>
              <a:buChar char="•"/>
              <a:defRPr/>
            </a:pPr>
            <a:br>
              <a:rPr lang="es-HN" sz="1200" dirty="0">
                <a:latin typeface="Helvetica" pitchFamily="2" charset="0"/>
              </a:rPr>
            </a:br>
            <a:r>
              <a:rPr lang="es-HN" sz="1200" dirty="0">
                <a:solidFill>
                  <a:srgbClr val="0D0D0D"/>
                </a:solidFill>
                <a:effectLst/>
                <a:latin typeface="Helvetica" pitchFamily="2" charset="0"/>
              </a:rPr>
              <a:t>Muchos medios televisivos se enlazan con la radio y realizan transmisiones simultáneas de algunos programas, especialmente los noticieros. Esto permite que aquellas personas que no pueden acceder a la información a través de la televisión, pero tienen preferencia por  ciertos noticieros, puedan estar informadas a través de la radio.</a:t>
            </a:r>
            <a:endParaRPr lang="en-GB" sz="1200" dirty="0">
              <a:solidFill>
                <a:schemeClr val="tx1"/>
              </a:solidFill>
              <a:latin typeface="Helvetica" pitchFamily="2" charset="0"/>
            </a:endParaRPr>
          </a:p>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Helvetica" pitchFamily="2" charset="0"/>
            </a:endParaRPr>
          </a:p>
        </p:txBody>
      </p:sp>
      <p:pic>
        <p:nvPicPr>
          <p:cNvPr id="33" name="Picture 2" descr="RADIO HRN">
            <a:extLst>
              <a:ext uri="{FF2B5EF4-FFF2-40B4-BE49-F238E27FC236}">
                <a16:creationId xmlns:a16="http://schemas.microsoft.com/office/drawing/2014/main" id="{75C01525-7BE6-F94E-ABB0-D1B936305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08" y="997007"/>
            <a:ext cx="1144777" cy="114477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AUDIO SISTEMA">
            <a:extLst>
              <a:ext uri="{FF2B5EF4-FFF2-40B4-BE49-F238E27FC236}">
                <a16:creationId xmlns:a16="http://schemas.microsoft.com/office/drawing/2014/main" id="{59A24CAB-18D6-454B-9A03-033C2FE083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1890" y="3539778"/>
            <a:ext cx="1635369" cy="57174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Radio XY | La Rompe Bocinas">
            <a:extLst>
              <a:ext uri="{FF2B5EF4-FFF2-40B4-BE49-F238E27FC236}">
                <a16:creationId xmlns:a16="http://schemas.microsoft.com/office/drawing/2014/main" id="{64DE0F98-8BFD-2846-A3CE-0CA9CCF34D4D}"/>
              </a:ext>
            </a:extLst>
          </p:cNvPr>
          <p:cNvPicPr>
            <a:picLocks noChangeAspect="1" noChangeArrowheads="1"/>
          </p:cNvPicPr>
          <p:nvPr/>
        </p:nvPicPr>
        <p:blipFill rotWithShape="1">
          <a:blip r:embed="rId5">
            <a:duotone>
              <a:prstClr val="black"/>
              <a:schemeClr val="accent2">
                <a:tint val="45000"/>
                <a:satMod val="400000"/>
              </a:schemeClr>
            </a:duotone>
            <a:extLst>
              <a:ext uri="{28A0092B-C50C-407E-A947-70E740481C1C}">
                <a14:useLocalDpi xmlns:a14="http://schemas.microsoft.com/office/drawing/2010/main" val="0"/>
              </a:ext>
            </a:extLst>
          </a:blip>
          <a:srcRect t="28328"/>
          <a:stretch/>
        </p:blipFill>
        <p:spPr bwMode="auto">
          <a:xfrm>
            <a:off x="6986995" y="2681532"/>
            <a:ext cx="964308" cy="691143"/>
          </a:xfrm>
          <a:prstGeom prst="rect">
            <a:avLst/>
          </a:prstGeom>
          <a:noFill/>
          <a:extLst>
            <a:ext uri="{909E8E84-426E-40DD-AFC4-6F175D3DCCD1}">
              <a14:hiddenFill xmlns:a14="http://schemas.microsoft.com/office/drawing/2010/main">
                <a:solidFill>
                  <a:srgbClr val="FFFFFF"/>
                </a:solidFill>
              </a14:hiddenFill>
            </a:ext>
          </a:extLst>
        </p:spPr>
      </p:pic>
      <p:pic>
        <p:nvPicPr>
          <p:cNvPr id="37" name="Imagen 36">
            <a:extLst>
              <a:ext uri="{FF2B5EF4-FFF2-40B4-BE49-F238E27FC236}">
                <a16:creationId xmlns:a16="http://schemas.microsoft.com/office/drawing/2014/main" id="{FAB14746-75A4-1649-944F-2B1F2E7CEE15}"/>
              </a:ext>
            </a:extLst>
          </p:cNvPr>
          <p:cNvPicPr>
            <a:picLocks noChangeAspect="1"/>
          </p:cNvPicPr>
          <p:nvPr/>
        </p:nvPicPr>
        <p:blipFill rotWithShape="1">
          <a:blip r:embed="rId6"/>
          <a:srcRect t="14434" b="6756"/>
          <a:stretch/>
        </p:blipFill>
        <p:spPr>
          <a:xfrm>
            <a:off x="7006545" y="1875502"/>
            <a:ext cx="928273" cy="731569"/>
          </a:xfrm>
          <a:prstGeom prst="rect">
            <a:avLst/>
          </a:prstGeom>
        </p:spPr>
      </p:pic>
      <p:pic>
        <p:nvPicPr>
          <p:cNvPr id="38" name="Picture 2" descr="Voxfm">
            <a:extLst>
              <a:ext uri="{FF2B5EF4-FFF2-40B4-BE49-F238E27FC236}">
                <a16:creationId xmlns:a16="http://schemas.microsoft.com/office/drawing/2014/main" id="{5F5193E1-83C7-E74C-B7DF-37E81D3DC4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511" y="4125567"/>
            <a:ext cx="1012988" cy="779525"/>
          </a:xfrm>
          <a:prstGeom prst="rect">
            <a:avLst/>
          </a:prstGeom>
          <a:noFill/>
          <a:extLst>
            <a:ext uri="{909E8E84-426E-40DD-AFC4-6F175D3DCCD1}">
              <a14:hiddenFill xmlns:a14="http://schemas.microsoft.com/office/drawing/2010/main">
                <a:solidFill>
                  <a:srgbClr val="FFFFFF"/>
                </a:solidFill>
              </a14:hiddenFill>
            </a:ext>
          </a:extLst>
        </p:spPr>
      </p:pic>
      <p:sp>
        <p:nvSpPr>
          <p:cNvPr id="39" name="Rectángulo 38">
            <a:extLst>
              <a:ext uri="{FF2B5EF4-FFF2-40B4-BE49-F238E27FC236}">
                <a16:creationId xmlns:a16="http://schemas.microsoft.com/office/drawing/2014/main" id="{993D9AF8-A7C0-F64F-B0BE-C7EE74DD09DE}"/>
              </a:ext>
            </a:extLst>
          </p:cNvPr>
          <p:cNvSpPr/>
          <p:nvPr/>
        </p:nvSpPr>
        <p:spPr>
          <a:xfrm>
            <a:off x="8161087" y="4369282"/>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defTabSz="1828800">
              <a:buFont typeface="Arial" panose="020B0604020202020204" pitchFamily="34" charset="0"/>
              <a:buChar char="•"/>
              <a:defRPr/>
            </a:pPr>
            <a:endParaRPr lang="en-GB" sz="1200" dirty="0">
              <a:solidFill>
                <a:schemeClr val="tx1"/>
              </a:solidFill>
              <a:latin typeface="Century Gothic" panose="020F0302020204030204"/>
            </a:endParaRPr>
          </a:p>
        </p:txBody>
      </p:sp>
      <p:sp>
        <p:nvSpPr>
          <p:cNvPr id="40" name="Rectángulo 39">
            <a:extLst>
              <a:ext uri="{FF2B5EF4-FFF2-40B4-BE49-F238E27FC236}">
                <a16:creationId xmlns:a16="http://schemas.microsoft.com/office/drawing/2014/main" id="{767353E4-4510-264A-A4E2-B6412DD1A6D3}"/>
              </a:ext>
            </a:extLst>
          </p:cNvPr>
          <p:cNvSpPr/>
          <p:nvPr/>
        </p:nvSpPr>
        <p:spPr>
          <a:xfrm>
            <a:off x="8146920" y="2754176"/>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defTabSz="1828800">
              <a:buFont typeface="Arial" panose="020B0604020202020204" pitchFamily="34" charset="0"/>
              <a:buChar char="•"/>
              <a:defRPr/>
            </a:pPr>
            <a:br>
              <a:rPr lang="es-HN" sz="1200" dirty="0">
                <a:latin typeface="Helvetica" pitchFamily="2" charset="0"/>
              </a:rPr>
            </a:br>
            <a:r>
              <a:rPr lang="es-HN" sz="1200" dirty="0">
                <a:solidFill>
                  <a:srgbClr val="0D0D0D"/>
                </a:solidFill>
                <a:effectLst/>
                <a:latin typeface="Helvetica" pitchFamily="2" charset="0"/>
              </a:rPr>
              <a:t>Internet se ha convertido en uno de los principales aliados de la radio. Los usuarios acceden a los programas através del streaming, lo que les permite disfrutar de sus contenidos favoritos en cualquier lugar y momento.</a:t>
            </a:r>
            <a:endParaRPr lang="en-GB" sz="1200" dirty="0">
              <a:solidFill>
                <a:schemeClr val="tx1"/>
              </a:solidFill>
              <a:latin typeface="Helvetica" pitchFamily="2" charset="0"/>
            </a:endParaRPr>
          </a:p>
        </p:txBody>
      </p:sp>
      <p:pic>
        <p:nvPicPr>
          <p:cNvPr id="25" name="Picture 4">
            <a:extLst>
              <a:ext uri="{FF2B5EF4-FFF2-40B4-BE49-F238E27FC236}">
                <a16:creationId xmlns:a16="http://schemas.microsoft.com/office/drawing/2014/main" id="{370861D9-FF60-984B-B102-A91CABCB1EE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graphicFrame>
        <p:nvGraphicFramePr>
          <p:cNvPr id="2" name="Gráfico 1">
            <a:extLst>
              <a:ext uri="{FF2B5EF4-FFF2-40B4-BE49-F238E27FC236}">
                <a16:creationId xmlns:a16="http://schemas.microsoft.com/office/drawing/2014/main" id="{39142CCA-B70F-5441-84BB-249DF667F74E}"/>
              </a:ext>
            </a:extLst>
          </p:cNvPr>
          <p:cNvGraphicFramePr/>
          <p:nvPr>
            <p:extLst>
              <p:ext uri="{D42A27DB-BD31-4B8C-83A1-F6EECF244321}">
                <p14:modId xmlns:p14="http://schemas.microsoft.com/office/powerpoint/2010/main" val="4181275125"/>
              </p:ext>
            </p:extLst>
          </p:nvPr>
        </p:nvGraphicFramePr>
        <p:xfrm>
          <a:off x="-13604" y="634438"/>
          <a:ext cx="7020150" cy="3017632"/>
        </p:xfrm>
        <a:graphic>
          <a:graphicData uri="http://schemas.openxmlformats.org/drawingml/2006/chart">
            <c:chart xmlns:c="http://schemas.openxmlformats.org/drawingml/2006/chart" xmlns:r="http://schemas.openxmlformats.org/officeDocument/2006/relationships" r:id="rId9"/>
          </a:graphicData>
        </a:graphic>
      </p:graphicFrame>
      <p:sp>
        <p:nvSpPr>
          <p:cNvPr id="3" name="CuadroTexto 2">
            <a:extLst>
              <a:ext uri="{FF2B5EF4-FFF2-40B4-BE49-F238E27FC236}">
                <a16:creationId xmlns:a16="http://schemas.microsoft.com/office/drawing/2014/main" id="{D5AE8A03-B1D0-F14A-B381-0203EC0C9C15}"/>
              </a:ext>
            </a:extLst>
          </p:cNvPr>
          <p:cNvSpPr txBox="1"/>
          <p:nvPr/>
        </p:nvSpPr>
        <p:spPr>
          <a:xfrm>
            <a:off x="5206205" y="803705"/>
            <a:ext cx="1116011" cy="276999"/>
          </a:xfrm>
          <a:prstGeom prst="rect">
            <a:avLst/>
          </a:prstGeom>
          <a:noFill/>
        </p:spPr>
        <p:txBody>
          <a:bodyPr wrap="none" rtlCol="0">
            <a:spAutoFit/>
          </a:bodyPr>
          <a:lstStyle/>
          <a:p>
            <a:r>
              <a:rPr lang="es-HN" sz="1200" b="1" dirty="0">
                <a:latin typeface="Century Gothic" panose="020B0502020202020204" pitchFamily="34" charset="0"/>
              </a:rPr>
              <a:t>Tegucigalpa</a:t>
            </a:r>
          </a:p>
        </p:txBody>
      </p:sp>
      <p:sp>
        <p:nvSpPr>
          <p:cNvPr id="32" name="CuadroTexto 31">
            <a:extLst>
              <a:ext uri="{FF2B5EF4-FFF2-40B4-BE49-F238E27FC236}">
                <a16:creationId xmlns:a16="http://schemas.microsoft.com/office/drawing/2014/main" id="{8834B35A-69D6-364D-B9F7-F88BF1D3EA62}"/>
              </a:ext>
            </a:extLst>
          </p:cNvPr>
          <p:cNvSpPr txBox="1"/>
          <p:nvPr/>
        </p:nvSpPr>
        <p:spPr>
          <a:xfrm>
            <a:off x="5061737" y="3821337"/>
            <a:ext cx="1289135" cy="276999"/>
          </a:xfrm>
          <a:prstGeom prst="rect">
            <a:avLst/>
          </a:prstGeom>
          <a:noFill/>
        </p:spPr>
        <p:txBody>
          <a:bodyPr wrap="none" rtlCol="0">
            <a:spAutoFit/>
          </a:bodyPr>
          <a:lstStyle/>
          <a:p>
            <a:r>
              <a:rPr lang="es-HN" sz="1200" b="1" dirty="0">
                <a:latin typeface="Century Gothic" panose="020B0502020202020204" pitchFamily="34" charset="0"/>
              </a:rPr>
              <a:t>San Pedro Sula</a:t>
            </a:r>
          </a:p>
        </p:txBody>
      </p:sp>
      <p:graphicFrame>
        <p:nvGraphicFramePr>
          <p:cNvPr id="34" name="Gráfico 33">
            <a:extLst>
              <a:ext uri="{FF2B5EF4-FFF2-40B4-BE49-F238E27FC236}">
                <a16:creationId xmlns:a16="http://schemas.microsoft.com/office/drawing/2014/main" id="{C1A173C0-F67E-B847-B8A2-905CB06486EE}"/>
              </a:ext>
            </a:extLst>
          </p:cNvPr>
          <p:cNvGraphicFramePr/>
          <p:nvPr>
            <p:extLst>
              <p:ext uri="{D42A27DB-BD31-4B8C-83A1-F6EECF244321}">
                <p14:modId xmlns:p14="http://schemas.microsoft.com/office/powerpoint/2010/main" val="340918501"/>
              </p:ext>
            </p:extLst>
          </p:nvPr>
        </p:nvGraphicFramePr>
        <p:xfrm>
          <a:off x="22846" y="3671608"/>
          <a:ext cx="7020150" cy="3017632"/>
        </p:xfrm>
        <a:graphic>
          <a:graphicData uri="http://schemas.openxmlformats.org/drawingml/2006/chart">
            <c:chart xmlns:c="http://schemas.openxmlformats.org/drawingml/2006/chart" xmlns:r="http://schemas.openxmlformats.org/officeDocument/2006/relationships" r:id="rId10"/>
          </a:graphicData>
        </a:graphic>
      </p:graphicFrame>
      <p:pic>
        <p:nvPicPr>
          <p:cNvPr id="1026" name="Picture 2" descr="Juntar Estallar Óxido radio hch honduras en vivo juntos Matrona Incorporar">
            <a:extLst>
              <a:ext uri="{FF2B5EF4-FFF2-40B4-BE49-F238E27FC236}">
                <a16:creationId xmlns:a16="http://schemas.microsoft.com/office/drawing/2014/main" id="{B5988D1D-BCEB-7A4D-92EC-30ECBB3D2848}"/>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0422" t="33679" r="10285" b="27903"/>
          <a:stretch/>
        </p:blipFill>
        <p:spPr bwMode="auto">
          <a:xfrm>
            <a:off x="6980414" y="4969763"/>
            <a:ext cx="996987" cy="4830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misoras Unidas | Honduras">
            <a:extLst>
              <a:ext uri="{FF2B5EF4-FFF2-40B4-BE49-F238E27FC236}">
                <a16:creationId xmlns:a16="http://schemas.microsoft.com/office/drawing/2014/main" id="{8263013C-3833-724D-9A13-3EAACEEC5F7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67475" y="5580079"/>
            <a:ext cx="814693" cy="536682"/>
          </a:xfrm>
          <a:prstGeom prst="rect">
            <a:avLst/>
          </a:prstGeom>
          <a:noFill/>
          <a:extLst>
            <a:ext uri="{909E8E84-426E-40DD-AFC4-6F175D3DCCD1}">
              <a14:hiddenFill xmlns:a14="http://schemas.microsoft.com/office/drawing/2010/main">
                <a:solidFill>
                  <a:srgbClr val="FFFFFF"/>
                </a:solidFill>
              </a14:hiddenFill>
            </a:ext>
          </a:extLst>
        </p:spPr>
      </p:pic>
      <p:sp>
        <p:nvSpPr>
          <p:cNvPr id="41" name="CuadroTexto 40">
            <a:extLst>
              <a:ext uri="{FF2B5EF4-FFF2-40B4-BE49-F238E27FC236}">
                <a16:creationId xmlns:a16="http://schemas.microsoft.com/office/drawing/2014/main" id="{02E54FA5-1F7E-7844-81DB-92384B4DCB1F}"/>
              </a:ext>
            </a:extLst>
          </p:cNvPr>
          <p:cNvSpPr txBox="1"/>
          <p:nvPr/>
        </p:nvSpPr>
        <p:spPr>
          <a:xfrm>
            <a:off x="5007507" y="3811535"/>
            <a:ext cx="1289135" cy="276999"/>
          </a:xfrm>
          <a:prstGeom prst="rect">
            <a:avLst/>
          </a:prstGeom>
          <a:noFill/>
        </p:spPr>
        <p:txBody>
          <a:bodyPr wrap="none" rtlCol="0">
            <a:spAutoFit/>
          </a:bodyPr>
          <a:lstStyle/>
          <a:p>
            <a:r>
              <a:rPr lang="es-HN" sz="1200" b="1" dirty="0">
                <a:latin typeface="Century Gothic" panose="020B0502020202020204" pitchFamily="34" charset="0"/>
              </a:rPr>
              <a:t>San Pedro Sula</a:t>
            </a:r>
          </a:p>
        </p:txBody>
      </p:sp>
      <p:pic>
        <p:nvPicPr>
          <p:cNvPr id="43" name="Imagen 42">
            <a:extLst>
              <a:ext uri="{FF2B5EF4-FFF2-40B4-BE49-F238E27FC236}">
                <a16:creationId xmlns:a16="http://schemas.microsoft.com/office/drawing/2014/main" id="{8879E58D-7FB0-6142-AB2B-E536F0D51D8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
        <p:nvSpPr>
          <p:cNvPr id="44" name="CuadroTexto 43">
            <a:extLst>
              <a:ext uri="{FF2B5EF4-FFF2-40B4-BE49-F238E27FC236}">
                <a16:creationId xmlns:a16="http://schemas.microsoft.com/office/drawing/2014/main" id="{B3BE0CD7-B903-F841-9110-08DF378BEE92}"/>
              </a:ext>
            </a:extLst>
          </p:cNvPr>
          <p:cNvSpPr txBox="1"/>
          <p:nvPr/>
        </p:nvSpPr>
        <p:spPr>
          <a:xfrm>
            <a:off x="5495940" y="6594273"/>
            <a:ext cx="1715534" cy="246221"/>
          </a:xfrm>
          <a:prstGeom prst="rect">
            <a:avLst/>
          </a:prstGeom>
          <a:noFill/>
        </p:spPr>
        <p:txBody>
          <a:bodyPr wrap="none" rtlCol="0">
            <a:spAutoFit/>
          </a:bodyPr>
          <a:lstStyle/>
          <a:p>
            <a:r>
              <a:rPr lang="es-HN" sz="1000" dirty="0">
                <a:solidFill>
                  <a:schemeClr val="tx2"/>
                </a:solidFill>
                <a:latin typeface="Century Gothic" panose="020B0502020202020204" pitchFamily="34" charset="0"/>
              </a:rPr>
              <a:t>Fuente : EGH, ola 1 2024</a:t>
            </a:r>
          </a:p>
        </p:txBody>
      </p:sp>
    </p:spTree>
    <p:extLst>
      <p:ext uri="{BB962C8B-B14F-4D97-AF65-F5344CB8AC3E}">
        <p14:creationId xmlns:p14="http://schemas.microsoft.com/office/powerpoint/2010/main" val="2828815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C3EA0F1-C398-844E-A6C0-769AA589C2C5}"/>
              </a:ext>
            </a:extLst>
          </p:cNvPr>
          <p:cNvSpPr txBox="1"/>
          <p:nvPr/>
        </p:nvSpPr>
        <p:spPr>
          <a:xfrm>
            <a:off x="242885" y="208315"/>
            <a:ext cx="6367449" cy="400110"/>
          </a:xfrm>
          <a:prstGeom prst="rect">
            <a:avLst/>
          </a:prstGeom>
          <a:noFill/>
        </p:spPr>
        <p:txBody>
          <a:bodyPr wrap="none" rtlCol="0">
            <a:spAutoFit/>
          </a:bodyPr>
          <a:lstStyle/>
          <a:p>
            <a:r>
              <a:rPr lang="es-HN" sz="2000" b="1" dirty="0">
                <a:latin typeface="Helvetica" pitchFamily="2" charset="0"/>
              </a:rPr>
              <a:t>CONSUMO DE MEDIOS </a:t>
            </a:r>
            <a:r>
              <a:rPr lang="es-HN" sz="2000" dirty="0">
                <a:latin typeface="Helvetica" pitchFamily="2" charset="0"/>
              </a:rPr>
              <a:t>– Share de audiencia Prensa</a:t>
            </a:r>
          </a:p>
        </p:txBody>
      </p:sp>
      <p:cxnSp>
        <p:nvCxnSpPr>
          <p:cNvPr id="5" name="Conector recto 4">
            <a:extLst>
              <a:ext uri="{FF2B5EF4-FFF2-40B4-BE49-F238E27FC236}">
                <a16:creationId xmlns:a16="http://schemas.microsoft.com/office/drawing/2014/main" id="{1A0C7249-4CFB-034A-BE4F-15455A96B015}"/>
              </a:ext>
            </a:extLst>
          </p:cNvPr>
          <p:cNvCxnSpPr/>
          <p:nvPr/>
        </p:nvCxnSpPr>
        <p:spPr>
          <a:xfrm>
            <a:off x="276163" y="600766"/>
            <a:ext cx="1158716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CAE02C87-220F-094A-B008-0897D4CAE635}"/>
              </a:ext>
            </a:extLst>
          </p:cNvPr>
          <p:cNvSpPr txBox="1"/>
          <p:nvPr/>
        </p:nvSpPr>
        <p:spPr>
          <a:xfrm>
            <a:off x="8103980" y="634428"/>
            <a:ext cx="3236696" cy="307777"/>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11627"/>
                </a:solidFill>
                <a:effectLst/>
                <a:uLnTx/>
                <a:uFillTx/>
                <a:latin typeface="Century Gothic" panose="020F0302020204030204"/>
                <a:ea typeface="+mn-ea"/>
                <a:cs typeface="+mn-cs"/>
              </a:rPr>
              <a:t>Datos</a:t>
            </a:r>
            <a:r>
              <a:rPr kumimoji="0" lang="en-US" sz="1400" b="1" i="0" u="none" strike="noStrike" kern="1200" cap="none" spc="0" normalizeH="0" baseline="0" noProof="0" dirty="0">
                <a:ln>
                  <a:noFill/>
                </a:ln>
                <a:solidFill>
                  <a:srgbClr val="011627"/>
                </a:solidFill>
                <a:effectLst/>
                <a:uLnTx/>
                <a:uFillTx/>
                <a:latin typeface="Century Gothic" panose="020F0302020204030204"/>
                <a:ea typeface="+mn-ea"/>
                <a:cs typeface="+mn-cs"/>
              </a:rPr>
              <a:t> </a:t>
            </a:r>
            <a:r>
              <a:rPr kumimoji="0" lang="en-US" sz="1400" b="1" i="0" u="none" strike="noStrike" kern="1200" cap="none" spc="0" normalizeH="0" baseline="0" noProof="0" dirty="0" err="1">
                <a:ln>
                  <a:noFill/>
                </a:ln>
                <a:solidFill>
                  <a:srgbClr val="011627"/>
                </a:solidFill>
                <a:effectLst/>
                <a:uLnTx/>
                <a:uFillTx/>
                <a:latin typeface="Century Gothic" panose="020F0302020204030204"/>
                <a:ea typeface="+mn-ea"/>
                <a:cs typeface="+mn-cs"/>
              </a:rPr>
              <a:t>relevantes</a:t>
            </a:r>
            <a:r>
              <a:rPr kumimoji="0" lang="en-US" sz="1400" b="1" i="0" u="none" strike="noStrike" kern="1200" cap="none" spc="0" normalizeH="0" baseline="0" noProof="0" dirty="0">
                <a:ln>
                  <a:noFill/>
                </a:ln>
                <a:solidFill>
                  <a:srgbClr val="011627"/>
                </a:solidFill>
                <a:effectLst/>
                <a:uLnTx/>
                <a:uFillTx/>
                <a:latin typeface="Century Gothic" panose="020F0302020204030204"/>
                <a:ea typeface="+mn-ea"/>
                <a:cs typeface="+mn-cs"/>
              </a:rPr>
              <a:t>:</a:t>
            </a:r>
          </a:p>
        </p:txBody>
      </p:sp>
      <p:grpSp>
        <p:nvGrpSpPr>
          <p:cNvPr id="8" name="Grupo 7">
            <a:extLst>
              <a:ext uri="{FF2B5EF4-FFF2-40B4-BE49-F238E27FC236}">
                <a16:creationId xmlns:a16="http://schemas.microsoft.com/office/drawing/2014/main" id="{181F090E-C756-F24D-AA50-B5AAEC58E2AB}"/>
              </a:ext>
            </a:extLst>
          </p:cNvPr>
          <p:cNvGrpSpPr/>
          <p:nvPr/>
        </p:nvGrpSpPr>
        <p:grpSpPr>
          <a:xfrm>
            <a:off x="8103979" y="1090894"/>
            <a:ext cx="3781578" cy="4718686"/>
            <a:chOff x="8101864" y="2342976"/>
            <a:chExt cx="3337400" cy="2891003"/>
          </a:xfrm>
        </p:grpSpPr>
        <p:sp>
          <p:nvSpPr>
            <p:cNvPr id="9" name="Rectángulo 8">
              <a:extLst>
                <a:ext uri="{FF2B5EF4-FFF2-40B4-BE49-F238E27FC236}">
                  <a16:creationId xmlns:a16="http://schemas.microsoft.com/office/drawing/2014/main" id="{D2AF4079-C427-8A43-985C-A8D3A7B24112}"/>
                </a:ext>
              </a:extLst>
            </p:cNvPr>
            <p:cNvSpPr/>
            <p:nvPr/>
          </p:nvSpPr>
          <p:spPr>
            <a:xfrm>
              <a:off x="8235198" y="3348242"/>
              <a:ext cx="3103362" cy="88243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1200" u="none" strike="noStrike" kern="1200" cap="none" spc="0" normalizeH="0" baseline="0" noProof="0" dirty="0">
                <a:ln>
                  <a:noFill/>
                </a:ln>
                <a:solidFill>
                  <a:srgbClr val="011627"/>
                </a:solidFill>
                <a:effectLst/>
                <a:uLnTx/>
                <a:uFillTx/>
                <a:latin typeface="Helvetica" pitchFamily="2" charset="0"/>
              </a:endParaRPr>
            </a:p>
          </p:txBody>
        </p:sp>
        <p:sp>
          <p:nvSpPr>
            <p:cNvPr id="10" name="Rectángulo 9">
              <a:extLst>
                <a:ext uri="{FF2B5EF4-FFF2-40B4-BE49-F238E27FC236}">
                  <a16:creationId xmlns:a16="http://schemas.microsoft.com/office/drawing/2014/main" id="{DF0F93D3-B15F-A048-B6EE-06734DF3E117}"/>
                </a:ext>
              </a:extLst>
            </p:cNvPr>
            <p:cNvSpPr/>
            <p:nvPr/>
          </p:nvSpPr>
          <p:spPr>
            <a:xfrm>
              <a:off x="8152264" y="4351550"/>
              <a:ext cx="3287000" cy="88242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u="none" strike="noStrike" kern="1200" cap="none" spc="0" normalizeH="0" baseline="0" noProof="0" dirty="0">
                <a:ln>
                  <a:noFill/>
                </a:ln>
                <a:solidFill>
                  <a:srgbClr val="011627"/>
                </a:solidFill>
                <a:effectLst/>
                <a:uLnTx/>
                <a:uFillTx/>
                <a:latin typeface="Helvetica" pitchFamily="2" charset="0"/>
              </a:endParaRPr>
            </a:p>
          </p:txBody>
        </p:sp>
        <p:sp>
          <p:nvSpPr>
            <p:cNvPr id="11" name="Rectángulo 10">
              <a:extLst>
                <a:ext uri="{FF2B5EF4-FFF2-40B4-BE49-F238E27FC236}">
                  <a16:creationId xmlns:a16="http://schemas.microsoft.com/office/drawing/2014/main" id="{EC37BAC0-4F08-5A4F-BED3-FC2FCBF182EE}"/>
                </a:ext>
              </a:extLst>
            </p:cNvPr>
            <p:cNvSpPr/>
            <p:nvPr/>
          </p:nvSpPr>
          <p:spPr>
            <a:xfrm>
              <a:off x="8152264" y="2342976"/>
              <a:ext cx="3103362" cy="88242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
              </a:pPr>
              <a:br>
                <a:rPr lang="es-HN" sz="1200" dirty="0">
                  <a:latin typeface="Helvetica" pitchFamily="2" charset="0"/>
                </a:rPr>
              </a:br>
              <a:r>
                <a:rPr lang="es-HN" sz="1200" dirty="0">
                  <a:solidFill>
                    <a:srgbClr val="0D0D0D"/>
                  </a:solidFill>
                  <a:effectLst/>
                  <a:latin typeface="Helvetica" pitchFamily="2" charset="0"/>
                </a:rPr>
                <a:t>El consumo de los medios impresos sigue estancado. Solo el 18% de las personas residentes en Tegucigalpa y San Pedro Sula dicen leer un periódico, lo que representa una disminución del 18% en comparación con el año anterior.</a:t>
              </a:r>
              <a:endParaRPr lang="en-GB" sz="1200" dirty="0">
                <a:solidFill>
                  <a:schemeClr val="tx1"/>
                </a:solidFill>
                <a:latin typeface="Helvetica" pitchFamily="2" charset="0"/>
              </a:endParaRPr>
            </a:p>
          </p:txBody>
        </p:sp>
        <p:sp>
          <p:nvSpPr>
            <p:cNvPr id="12" name="Rectángulo 11">
              <a:extLst>
                <a:ext uri="{FF2B5EF4-FFF2-40B4-BE49-F238E27FC236}">
                  <a16:creationId xmlns:a16="http://schemas.microsoft.com/office/drawing/2014/main" id="{0ED2D74B-C5D3-3141-A215-F547D301A5A5}"/>
                </a:ext>
              </a:extLst>
            </p:cNvPr>
            <p:cNvSpPr/>
            <p:nvPr/>
          </p:nvSpPr>
          <p:spPr>
            <a:xfrm>
              <a:off x="8101864" y="3348243"/>
              <a:ext cx="100800" cy="882428"/>
            </a:xfrm>
            <a:prstGeom prst="rect">
              <a:avLst/>
            </a:prstGeom>
            <a:solidFill>
              <a:srgbClr val="7AD09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1200" u="none" strike="noStrike" kern="1200" cap="none" spc="0" normalizeH="0" baseline="0" noProof="0">
                <a:ln>
                  <a:noFill/>
                </a:ln>
                <a:solidFill>
                  <a:srgbClr val="FFFFFF"/>
                </a:solidFill>
                <a:effectLst/>
                <a:uLnTx/>
                <a:uFillTx/>
                <a:latin typeface="Helvetica" pitchFamily="2" charset="0"/>
              </a:endParaRPr>
            </a:p>
          </p:txBody>
        </p:sp>
        <p:sp>
          <p:nvSpPr>
            <p:cNvPr id="13" name="Rectángulo 12">
              <a:extLst>
                <a:ext uri="{FF2B5EF4-FFF2-40B4-BE49-F238E27FC236}">
                  <a16:creationId xmlns:a16="http://schemas.microsoft.com/office/drawing/2014/main" id="{C458B9AE-4E12-F143-BE13-10AAC6EF2B8F}"/>
                </a:ext>
              </a:extLst>
            </p:cNvPr>
            <p:cNvSpPr/>
            <p:nvPr/>
          </p:nvSpPr>
          <p:spPr>
            <a:xfrm>
              <a:off x="8101864" y="4332101"/>
              <a:ext cx="100800" cy="882428"/>
            </a:xfrm>
            <a:prstGeom prst="rect">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1200" u="none" strike="noStrike" kern="1200" cap="none" spc="0" normalizeH="0" baseline="0" noProof="0">
                <a:ln>
                  <a:noFill/>
                </a:ln>
                <a:solidFill>
                  <a:srgbClr val="FFFFFF"/>
                </a:solidFill>
                <a:effectLst/>
                <a:uLnTx/>
                <a:uFillTx/>
                <a:latin typeface="Helvetica" pitchFamily="2" charset="0"/>
              </a:endParaRPr>
            </a:p>
          </p:txBody>
        </p:sp>
        <p:sp>
          <p:nvSpPr>
            <p:cNvPr id="14" name="Rectángulo 13">
              <a:extLst>
                <a:ext uri="{FF2B5EF4-FFF2-40B4-BE49-F238E27FC236}">
                  <a16:creationId xmlns:a16="http://schemas.microsoft.com/office/drawing/2014/main" id="{7190662E-28F2-0944-BF02-5FBF4B48A07F}"/>
                </a:ext>
              </a:extLst>
            </p:cNvPr>
            <p:cNvSpPr/>
            <p:nvPr/>
          </p:nvSpPr>
          <p:spPr>
            <a:xfrm>
              <a:off x="8101864" y="2364384"/>
              <a:ext cx="100800" cy="882428"/>
            </a:xfrm>
            <a:prstGeom prst="rect">
              <a:avLst/>
            </a:prstGeom>
            <a:solidFill>
              <a:srgbClr val="89D32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1200" u="none" strike="noStrike" kern="1200" cap="none" spc="0" normalizeH="0" baseline="0" noProof="0">
                <a:ln>
                  <a:noFill/>
                </a:ln>
                <a:solidFill>
                  <a:srgbClr val="FFFFFF"/>
                </a:solidFill>
                <a:effectLst/>
                <a:uLnTx/>
                <a:uFillTx/>
                <a:latin typeface="Helvetica" pitchFamily="2" charset="0"/>
              </a:endParaRPr>
            </a:p>
          </p:txBody>
        </p:sp>
      </p:grpSp>
      <p:sp>
        <p:nvSpPr>
          <p:cNvPr id="15" name="Rectángulo 14">
            <a:extLst>
              <a:ext uri="{FF2B5EF4-FFF2-40B4-BE49-F238E27FC236}">
                <a16:creationId xmlns:a16="http://schemas.microsoft.com/office/drawing/2014/main" id="{44A65D90-3FFE-464B-AAF1-9462E2798180}"/>
              </a:ext>
            </a:extLst>
          </p:cNvPr>
          <p:cNvSpPr/>
          <p:nvPr/>
        </p:nvSpPr>
        <p:spPr>
          <a:xfrm>
            <a:off x="8241346" y="3101759"/>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11627"/>
                </a:solidFill>
                <a:effectLst/>
                <a:uLnTx/>
                <a:uFillTx/>
                <a:latin typeface="Century Gothic" panose="020F0302020204030204"/>
                <a:ea typeface="+mn-ea"/>
                <a:cs typeface="+mn-cs"/>
              </a:rPr>
              <a:t>. </a:t>
            </a:r>
          </a:p>
          <a:p>
            <a:pPr marL="0" marR="0" lvl="0" indent="0" algn="l" defTabSz="1828800" rtl="0" eaLnBrk="1" fontAlgn="auto" latinLnBrk="0" hangingPunct="1">
              <a:lnSpc>
                <a:spcPct val="100000"/>
              </a:lnSpc>
              <a:spcBef>
                <a:spcPts val="0"/>
              </a:spcBef>
              <a:spcAft>
                <a:spcPts val="0"/>
              </a:spcAft>
              <a:buClrTx/>
              <a:buSzTx/>
              <a:buFontTx/>
              <a:buNone/>
              <a:tabLst/>
              <a:defRPr/>
            </a:pPr>
            <a:endParaRPr lang="en-GB" sz="1200" dirty="0">
              <a:solidFill>
                <a:srgbClr val="011627"/>
              </a:solidFill>
              <a:latin typeface="Century Gothic" panose="020F0302020204030204"/>
            </a:endParaRPr>
          </a:p>
        </p:txBody>
      </p:sp>
      <p:sp>
        <p:nvSpPr>
          <p:cNvPr id="18" name="Rectángulo 17">
            <a:extLst>
              <a:ext uri="{FF2B5EF4-FFF2-40B4-BE49-F238E27FC236}">
                <a16:creationId xmlns:a16="http://schemas.microsoft.com/office/drawing/2014/main" id="{C22B4D07-146D-044D-B3DD-AD14AB281B68}"/>
              </a:ext>
            </a:extLst>
          </p:cNvPr>
          <p:cNvSpPr/>
          <p:nvPr/>
        </p:nvSpPr>
        <p:spPr>
          <a:xfrm>
            <a:off x="8305256" y="4340475"/>
            <a:ext cx="3886744"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GB" sz="1200" dirty="0">
              <a:solidFill>
                <a:srgbClr val="011627"/>
              </a:solidFill>
              <a:latin typeface="Century Gothic" panose="020F0302020204030204"/>
            </a:endParaRPr>
          </a:p>
        </p:txBody>
      </p:sp>
      <p:sp>
        <p:nvSpPr>
          <p:cNvPr id="19" name="Rectángulo 18">
            <a:extLst>
              <a:ext uri="{FF2B5EF4-FFF2-40B4-BE49-F238E27FC236}">
                <a16:creationId xmlns:a16="http://schemas.microsoft.com/office/drawing/2014/main" id="{BF6AD929-C4EA-C54D-A641-CA971051124A}"/>
              </a:ext>
            </a:extLst>
          </p:cNvPr>
          <p:cNvSpPr/>
          <p:nvPr/>
        </p:nvSpPr>
        <p:spPr>
          <a:xfrm>
            <a:off x="8161088" y="2665440"/>
            <a:ext cx="4030912" cy="165140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rgbClr val="011627"/>
              </a:solidFill>
              <a:latin typeface="Century Gothic" panose="020F0302020204030204"/>
            </a:endParaRPr>
          </a:p>
        </p:txBody>
      </p:sp>
      <p:sp>
        <p:nvSpPr>
          <p:cNvPr id="23" name="Rectángulo 22">
            <a:extLst>
              <a:ext uri="{FF2B5EF4-FFF2-40B4-BE49-F238E27FC236}">
                <a16:creationId xmlns:a16="http://schemas.microsoft.com/office/drawing/2014/main" id="{E8D1FCAF-8EEC-B849-9AAC-493470A76AF5}"/>
              </a:ext>
            </a:extLst>
          </p:cNvPr>
          <p:cNvSpPr/>
          <p:nvPr/>
        </p:nvSpPr>
        <p:spPr>
          <a:xfrm>
            <a:off x="8162860" y="4358231"/>
            <a:ext cx="3724470"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defTabSz="1828800">
              <a:buFont typeface="Arial" panose="020B0604020202020204" pitchFamily="34" charset="0"/>
              <a:buChar char="•"/>
              <a:defRPr/>
            </a:pPr>
            <a:br>
              <a:rPr lang="es-HN" sz="1200" dirty="0">
                <a:latin typeface="Helvetica" pitchFamily="2" charset="0"/>
              </a:rPr>
            </a:br>
            <a:r>
              <a:rPr lang="es-HN" sz="1200" dirty="0">
                <a:solidFill>
                  <a:srgbClr val="0D0D0D"/>
                </a:solidFill>
                <a:effectLst/>
                <a:latin typeface="Helvetica" pitchFamily="2" charset="0"/>
              </a:rPr>
              <a:t>Las suscripciones para acceder a los diarios en PDF se mantienen gratuitas, tanto para plataformas móviles, de escritorio y tabletas, y se envían vía WhatsApp a su base de datos sin ningún costo adicional, manteniendo asi sus audiencias (suma de impreso mas pdf)</a:t>
            </a:r>
            <a:endParaRPr lang="en-GB" sz="1200" dirty="0">
              <a:solidFill>
                <a:schemeClr val="tx1"/>
              </a:solidFill>
              <a:latin typeface="Helvetica" pitchFamily="2" charset="0"/>
            </a:endParaRPr>
          </a:p>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Helvetica" pitchFamily="2" charset="0"/>
            </a:endParaRPr>
          </a:p>
        </p:txBody>
      </p:sp>
      <p:sp>
        <p:nvSpPr>
          <p:cNvPr id="39" name="Rectángulo 38">
            <a:extLst>
              <a:ext uri="{FF2B5EF4-FFF2-40B4-BE49-F238E27FC236}">
                <a16:creationId xmlns:a16="http://schemas.microsoft.com/office/drawing/2014/main" id="{993D9AF8-A7C0-F64F-B0BE-C7EE74DD09DE}"/>
              </a:ext>
            </a:extLst>
          </p:cNvPr>
          <p:cNvSpPr/>
          <p:nvPr/>
        </p:nvSpPr>
        <p:spPr>
          <a:xfrm>
            <a:off x="8161087" y="4369282"/>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defTabSz="1828800">
              <a:buFont typeface="Arial" panose="020B0604020202020204" pitchFamily="34" charset="0"/>
              <a:buChar char="•"/>
              <a:defRPr/>
            </a:pPr>
            <a:endParaRPr lang="en-GB" sz="1200" dirty="0">
              <a:solidFill>
                <a:schemeClr val="tx1"/>
              </a:solidFill>
              <a:latin typeface="Century Gothic" panose="020F0302020204030204"/>
            </a:endParaRPr>
          </a:p>
        </p:txBody>
      </p:sp>
      <p:sp>
        <p:nvSpPr>
          <p:cNvPr id="40" name="Rectángulo 39">
            <a:extLst>
              <a:ext uri="{FF2B5EF4-FFF2-40B4-BE49-F238E27FC236}">
                <a16:creationId xmlns:a16="http://schemas.microsoft.com/office/drawing/2014/main" id="{767353E4-4510-264A-A4E2-B6412DD1A6D3}"/>
              </a:ext>
            </a:extLst>
          </p:cNvPr>
          <p:cNvSpPr/>
          <p:nvPr/>
        </p:nvSpPr>
        <p:spPr>
          <a:xfrm>
            <a:off x="8167395" y="2796785"/>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defTabSz="1828800">
              <a:buFont typeface="Arial" panose="020B0604020202020204" pitchFamily="34" charset="0"/>
              <a:buChar char="•"/>
              <a:defRPr/>
            </a:pPr>
            <a:r>
              <a:rPr lang="es-HN" sz="1200" dirty="0">
                <a:solidFill>
                  <a:srgbClr val="0D0D0D"/>
                </a:solidFill>
                <a:effectLst/>
                <a:latin typeface="Helvetica" pitchFamily="2" charset="0"/>
              </a:rPr>
              <a:t>A pesar del declive de la prensa escrita, su consumo en plataformas digitales se ha mantenido en un 62% de consumo. </a:t>
            </a:r>
            <a:r>
              <a:rPr lang="es-HN" sz="1200" dirty="0">
                <a:solidFill>
                  <a:srgbClr val="0D0D0D"/>
                </a:solidFill>
                <a:latin typeface="Helvetica" pitchFamily="2" charset="0"/>
              </a:rPr>
              <a:t>S</a:t>
            </a:r>
            <a:r>
              <a:rPr lang="es-HN" sz="1200" dirty="0">
                <a:solidFill>
                  <a:srgbClr val="0D0D0D"/>
                </a:solidFill>
                <a:effectLst/>
                <a:latin typeface="Helvetica" pitchFamily="2" charset="0"/>
              </a:rPr>
              <a:t>in el impreso tiene una alta afinidad  principalmente en las personas adultas que aún gustan de leer el diario impreso.</a:t>
            </a:r>
            <a:endParaRPr lang="en-GB" sz="1200" dirty="0">
              <a:solidFill>
                <a:schemeClr val="tx1"/>
              </a:solidFill>
              <a:latin typeface="Helvetica" pitchFamily="2" charset="0"/>
            </a:endParaRPr>
          </a:p>
        </p:txBody>
      </p:sp>
      <p:graphicFrame>
        <p:nvGraphicFramePr>
          <p:cNvPr id="25" name="Gráfico 24">
            <a:extLst>
              <a:ext uri="{FF2B5EF4-FFF2-40B4-BE49-F238E27FC236}">
                <a16:creationId xmlns:a16="http://schemas.microsoft.com/office/drawing/2014/main" id="{888EBC00-3500-8342-9A5E-E7757B4D751A}"/>
              </a:ext>
            </a:extLst>
          </p:cNvPr>
          <p:cNvGraphicFramePr/>
          <p:nvPr>
            <p:extLst>
              <p:ext uri="{D42A27DB-BD31-4B8C-83A1-F6EECF244321}">
                <p14:modId xmlns:p14="http://schemas.microsoft.com/office/powerpoint/2010/main" val="3478836584"/>
              </p:ext>
            </p:extLst>
          </p:nvPr>
        </p:nvGraphicFramePr>
        <p:xfrm>
          <a:off x="261648" y="1348345"/>
          <a:ext cx="4024183" cy="2823639"/>
        </p:xfrm>
        <a:graphic>
          <a:graphicData uri="http://schemas.openxmlformats.org/drawingml/2006/chart">
            <c:chart xmlns:c="http://schemas.openxmlformats.org/drawingml/2006/chart" xmlns:r="http://schemas.openxmlformats.org/officeDocument/2006/relationships" r:id="rId3"/>
          </a:graphicData>
        </a:graphic>
      </p:graphicFrame>
      <p:pic>
        <p:nvPicPr>
          <p:cNvPr id="26" name="Picture 2" descr="Mapa y gráficos: así van creciendo los casos de coronavirus en Honduras -  Diario El Heraldo">
            <a:extLst>
              <a:ext uri="{FF2B5EF4-FFF2-40B4-BE49-F238E27FC236}">
                <a16:creationId xmlns:a16="http://schemas.microsoft.com/office/drawing/2014/main" id="{82C37E4A-029A-414A-8A46-45A55A1D83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288" y="1628010"/>
            <a:ext cx="1019743" cy="17526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extLst>
              <a:ext uri="{FF2B5EF4-FFF2-40B4-BE49-F238E27FC236}">
                <a16:creationId xmlns:a16="http://schemas.microsoft.com/office/drawing/2014/main" id="{F7BD3021-F3F3-7243-99AF-371E284105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6779" y="2498420"/>
            <a:ext cx="1019744" cy="18801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4">
            <a:extLst>
              <a:ext uri="{FF2B5EF4-FFF2-40B4-BE49-F238E27FC236}">
                <a16:creationId xmlns:a16="http://schemas.microsoft.com/office/drawing/2014/main" id="{56FBDC2C-4300-4D47-860E-8B7A9B08C515}"/>
              </a:ext>
            </a:extLst>
          </p:cNvPr>
          <p:cNvSpPr txBox="1">
            <a:spLocks noChangeArrowheads="1"/>
          </p:cNvSpPr>
          <p:nvPr/>
        </p:nvSpPr>
        <p:spPr bwMode="auto">
          <a:xfrm>
            <a:off x="772896" y="1037492"/>
            <a:ext cx="383938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dirty="0">
                <a:latin typeface="Century Gothic" panose="020B0502020202020204" pitchFamily="34" charset="0"/>
              </a:rPr>
              <a:t>Tegucigalpa</a:t>
            </a:r>
          </a:p>
        </p:txBody>
      </p:sp>
      <p:graphicFrame>
        <p:nvGraphicFramePr>
          <p:cNvPr id="34" name="Chart 17">
            <a:extLst>
              <a:ext uri="{FF2B5EF4-FFF2-40B4-BE49-F238E27FC236}">
                <a16:creationId xmlns:a16="http://schemas.microsoft.com/office/drawing/2014/main" id="{DEDBC31C-3EE4-B44E-B728-31DC9F924571}"/>
              </a:ext>
            </a:extLst>
          </p:cNvPr>
          <p:cNvGraphicFramePr/>
          <p:nvPr>
            <p:extLst>
              <p:ext uri="{D42A27DB-BD31-4B8C-83A1-F6EECF244321}">
                <p14:modId xmlns:p14="http://schemas.microsoft.com/office/powerpoint/2010/main" val="2481231653"/>
              </p:ext>
            </p:extLst>
          </p:nvPr>
        </p:nvGraphicFramePr>
        <p:xfrm>
          <a:off x="3988954" y="1123822"/>
          <a:ext cx="3997503" cy="2962762"/>
        </p:xfrm>
        <a:graphic>
          <a:graphicData uri="http://schemas.openxmlformats.org/drawingml/2006/chart">
            <c:chart xmlns:c="http://schemas.openxmlformats.org/drawingml/2006/chart" xmlns:r="http://schemas.openxmlformats.org/officeDocument/2006/relationships" r:id="rId6"/>
          </a:graphicData>
        </a:graphic>
      </p:graphicFrame>
      <p:cxnSp>
        <p:nvCxnSpPr>
          <p:cNvPr id="3" name="Conector recto 2">
            <a:extLst>
              <a:ext uri="{FF2B5EF4-FFF2-40B4-BE49-F238E27FC236}">
                <a16:creationId xmlns:a16="http://schemas.microsoft.com/office/drawing/2014/main" id="{45841A96-4C1F-5E4D-9737-F0352C1F1142}"/>
              </a:ext>
            </a:extLst>
          </p:cNvPr>
          <p:cNvCxnSpPr/>
          <p:nvPr/>
        </p:nvCxnSpPr>
        <p:spPr>
          <a:xfrm>
            <a:off x="4141354" y="1237547"/>
            <a:ext cx="0" cy="2674053"/>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
            <a:extLst>
              <a:ext uri="{FF2B5EF4-FFF2-40B4-BE49-F238E27FC236}">
                <a16:creationId xmlns:a16="http://schemas.microsoft.com/office/drawing/2014/main" id="{FEFED0C4-2F80-9E46-AB4A-C5D1BD152EB5}"/>
              </a:ext>
            </a:extLst>
          </p:cNvPr>
          <p:cNvSpPr txBox="1">
            <a:spLocks noChangeArrowheads="1"/>
          </p:cNvSpPr>
          <p:nvPr/>
        </p:nvSpPr>
        <p:spPr bwMode="auto">
          <a:xfrm>
            <a:off x="4465872" y="1102903"/>
            <a:ext cx="383938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dirty="0">
                <a:latin typeface="Century Gothic" panose="020B0502020202020204" pitchFamily="34" charset="0"/>
              </a:rPr>
              <a:t>San Pedro Sula</a:t>
            </a:r>
          </a:p>
        </p:txBody>
      </p:sp>
      <p:pic>
        <p:nvPicPr>
          <p:cNvPr id="42" name="Picture 4" descr="▷ La Prensa Honduras PNG Imagenes gratis 2021 | PNG Universe">
            <a:extLst>
              <a:ext uri="{FF2B5EF4-FFF2-40B4-BE49-F238E27FC236}">
                <a16:creationId xmlns:a16="http://schemas.microsoft.com/office/drawing/2014/main" id="{CC4D515B-172E-524F-98C2-1EB1B573DD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8058" y="1261585"/>
            <a:ext cx="1028269" cy="1735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EL PAIS – El Periódico con Mayor Crecimiento en Honduras">
            <a:extLst>
              <a:ext uri="{FF2B5EF4-FFF2-40B4-BE49-F238E27FC236}">
                <a16:creationId xmlns:a16="http://schemas.microsoft.com/office/drawing/2014/main" id="{BE8D54D6-5AB2-794D-A2A1-A31CAC23C3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7281" y="3268177"/>
            <a:ext cx="801219" cy="2203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4" name="Table 11">
            <a:extLst>
              <a:ext uri="{FF2B5EF4-FFF2-40B4-BE49-F238E27FC236}">
                <a16:creationId xmlns:a16="http://schemas.microsoft.com/office/drawing/2014/main" id="{BB7A9679-3C7A-D147-BB57-2FB3823D0B96}"/>
              </a:ext>
            </a:extLst>
          </p:cNvPr>
          <p:cNvGraphicFramePr>
            <a:graphicFrameLocks noGrp="1"/>
          </p:cNvGraphicFramePr>
          <p:nvPr>
            <p:extLst>
              <p:ext uri="{D42A27DB-BD31-4B8C-83A1-F6EECF244321}">
                <p14:modId xmlns:p14="http://schemas.microsoft.com/office/powerpoint/2010/main" val="3990904932"/>
              </p:ext>
            </p:extLst>
          </p:nvPr>
        </p:nvGraphicFramePr>
        <p:xfrm>
          <a:off x="369269" y="4276992"/>
          <a:ext cx="7565560" cy="1706880"/>
        </p:xfrm>
        <a:graphic>
          <a:graphicData uri="http://schemas.openxmlformats.org/drawingml/2006/table">
            <a:tbl>
              <a:tblPr firstRow="1" bandRow="1">
                <a:tableStyleId>{69012ECD-51FC-41F1-AA8D-1B2483CD663E}</a:tableStyleId>
              </a:tblPr>
              <a:tblGrid>
                <a:gridCol w="1513112">
                  <a:extLst>
                    <a:ext uri="{9D8B030D-6E8A-4147-A177-3AD203B41FA5}">
                      <a16:colId xmlns:a16="http://schemas.microsoft.com/office/drawing/2014/main" val="2865945072"/>
                    </a:ext>
                  </a:extLst>
                </a:gridCol>
                <a:gridCol w="1513112">
                  <a:extLst>
                    <a:ext uri="{9D8B030D-6E8A-4147-A177-3AD203B41FA5}">
                      <a16:colId xmlns:a16="http://schemas.microsoft.com/office/drawing/2014/main" val="893664736"/>
                    </a:ext>
                  </a:extLst>
                </a:gridCol>
                <a:gridCol w="1513112">
                  <a:extLst>
                    <a:ext uri="{9D8B030D-6E8A-4147-A177-3AD203B41FA5}">
                      <a16:colId xmlns:a16="http://schemas.microsoft.com/office/drawing/2014/main" val="1221155952"/>
                    </a:ext>
                  </a:extLst>
                </a:gridCol>
                <a:gridCol w="1513112">
                  <a:extLst>
                    <a:ext uri="{9D8B030D-6E8A-4147-A177-3AD203B41FA5}">
                      <a16:colId xmlns:a16="http://schemas.microsoft.com/office/drawing/2014/main" val="670009179"/>
                    </a:ext>
                  </a:extLst>
                </a:gridCol>
                <a:gridCol w="1513112">
                  <a:extLst>
                    <a:ext uri="{9D8B030D-6E8A-4147-A177-3AD203B41FA5}">
                      <a16:colId xmlns:a16="http://schemas.microsoft.com/office/drawing/2014/main" val="718954912"/>
                    </a:ext>
                  </a:extLst>
                </a:gridCol>
              </a:tblGrid>
              <a:tr h="459298">
                <a:tc>
                  <a:txBody>
                    <a:bodyPr/>
                    <a:lstStyle/>
                    <a:p>
                      <a:r>
                        <a:rPr lang="en-HN" sz="1200" b="0" i="0" dirty="0">
                          <a:latin typeface="Century Gothic" panose="020B0502020202020204" pitchFamily="34" charset="0"/>
                        </a:rPr>
                        <a:t>Diario</a:t>
                      </a:r>
                    </a:p>
                  </a:txBody>
                  <a:tcPr marL="121920" marR="121920" marT="60960" marB="60960">
                    <a:solidFill>
                      <a:schemeClr val="accent1">
                        <a:lumMod val="50000"/>
                      </a:schemeClr>
                    </a:solidFill>
                  </a:tcPr>
                </a:tc>
                <a:tc>
                  <a:txBody>
                    <a:bodyPr/>
                    <a:lstStyle/>
                    <a:p>
                      <a:pPr algn="ctr"/>
                      <a:r>
                        <a:rPr lang="en-HN" sz="1200" b="0" i="0" dirty="0">
                          <a:latin typeface="Century Gothic" panose="020B0502020202020204" pitchFamily="34" charset="0"/>
                        </a:rPr>
                        <a:t>IMPRESO (Ejemplares)</a:t>
                      </a:r>
                    </a:p>
                  </a:txBody>
                  <a:tcPr marL="121920" marR="121920" marT="60960" marB="60960">
                    <a:solidFill>
                      <a:schemeClr val="accent1">
                        <a:lumMod val="50000"/>
                      </a:schemeClr>
                    </a:solidFill>
                  </a:tcPr>
                </a:tc>
                <a:tc>
                  <a:txBody>
                    <a:bodyPr/>
                    <a:lstStyle/>
                    <a:p>
                      <a:pPr algn="ctr"/>
                      <a:r>
                        <a:rPr lang="en-US" sz="1200" b="0" i="0" dirty="0" err="1">
                          <a:latin typeface="Century Gothic" panose="020B0502020202020204" pitchFamily="34" charset="0"/>
                        </a:rPr>
                        <a:t>Suscriptores</a:t>
                      </a:r>
                      <a:endParaRPr lang="en-US" sz="1200" b="0" i="0" dirty="0">
                        <a:latin typeface="Century Gothic" panose="020B0502020202020204" pitchFamily="34" charset="0"/>
                      </a:endParaRPr>
                    </a:p>
                    <a:p>
                      <a:pPr algn="ctr"/>
                      <a:r>
                        <a:rPr lang="en-US" sz="1200" b="0" i="0" dirty="0">
                          <a:latin typeface="Century Gothic" panose="020B0502020202020204" pitchFamily="34" charset="0"/>
                        </a:rPr>
                        <a:t>(</a:t>
                      </a:r>
                      <a:r>
                        <a:rPr lang="en-US" sz="1200" b="0" i="0" dirty="0" err="1">
                          <a:latin typeface="Century Gothic" panose="020B0502020202020204" pitchFamily="34" charset="0"/>
                        </a:rPr>
                        <a:t>Ejemplares</a:t>
                      </a:r>
                      <a:r>
                        <a:rPr lang="en-US" sz="1200" b="0" i="0" dirty="0">
                          <a:latin typeface="Century Gothic" panose="020B0502020202020204" pitchFamily="34" charset="0"/>
                        </a:rPr>
                        <a:t>)</a:t>
                      </a:r>
                      <a:endParaRPr lang="en-HN" sz="1200" b="0" i="0" dirty="0">
                        <a:latin typeface="Century Gothic" panose="020B0502020202020204" pitchFamily="34" charset="0"/>
                      </a:endParaRPr>
                    </a:p>
                  </a:txBody>
                  <a:tcPr marL="121920" marR="121920" marT="60960" marB="60960">
                    <a:solidFill>
                      <a:schemeClr val="accent1">
                        <a:lumMod val="50000"/>
                      </a:schemeClr>
                    </a:solidFill>
                  </a:tcPr>
                </a:tc>
                <a:tc>
                  <a:txBody>
                    <a:bodyPr/>
                    <a:lstStyle/>
                    <a:p>
                      <a:pPr algn="ctr"/>
                      <a:r>
                        <a:rPr lang="en-HN" sz="1200" b="0" i="0" dirty="0">
                          <a:latin typeface="Century Gothic" panose="020B0502020202020204" pitchFamily="34" charset="0"/>
                        </a:rPr>
                        <a:t>PDF</a:t>
                      </a:r>
                    </a:p>
                    <a:p>
                      <a:pPr algn="ctr"/>
                      <a:r>
                        <a:rPr lang="en-US" sz="1200" b="0" i="0" dirty="0">
                          <a:latin typeface="Century Gothic" panose="020B0502020202020204" pitchFamily="34" charset="0"/>
                        </a:rPr>
                        <a:t>(e-paper)</a:t>
                      </a:r>
                      <a:endParaRPr lang="en-HN" sz="1200" b="0" i="0" dirty="0">
                        <a:latin typeface="Century Gothic" panose="020B0502020202020204" pitchFamily="34" charset="0"/>
                      </a:endParaRPr>
                    </a:p>
                  </a:txBody>
                  <a:tcPr marL="121920" marR="121920" marT="60960" marB="60960">
                    <a:solidFill>
                      <a:schemeClr val="accent1">
                        <a:lumMod val="50000"/>
                      </a:schemeClr>
                    </a:solidFill>
                  </a:tcPr>
                </a:tc>
                <a:tc>
                  <a:txBody>
                    <a:bodyPr/>
                    <a:lstStyle/>
                    <a:p>
                      <a:pPr algn="ctr"/>
                      <a:r>
                        <a:rPr lang="en-HN" sz="1200" b="0" i="0" dirty="0">
                          <a:latin typeface="Century Gothic" panose="020B0502020202020204" pitchFamily="34" charset="0"/>
                        </a:rPr>
                        <a:t>Total adudiencia</a:t>
                      </a:r>
                    </a:p>
                  </a:txBody>
                  <a:tcPr marL="121920" marR="121920" marT="60960" marB="60960" anchor="ctr">
                    <a:solidFill>
                      <a:schemeClr val="accent1">
                        <a:lumMod val="50000"/>
                      </a:schemeClr>
                    </a:solidFill>
                  </a:tcPr>
                </a:tc>
                <a:extLst>
                  <a:ext uri="{0D108BD9-81ED-4DB2-BD59-A6C34878D82A}">
                    <a16:rowId xmlns:a16="http://schemas.microsoft.com/office/drawing/2014/main" val="2862774773"/>
                  </a:ext>
                </a:extLst>
              </a:tr>
              <a:tr h="287061">
                <a:tc>
                  <a:txBody>
                    <a:bodyPr/>
                    <a:lstStyle/>
                    <a:p>
                      <a:r>
                        <a:rPr lang="en-US" sz="1200" b="0" i="0" dirty="0">
                          <a:latin typeface="Century Gothic" panose="020B0502020202020204" pitchFamily="34" charset="0"/>
                        </a:rPr>
                        <a:t>El </a:t>
                      </a:r>
                      <a:r>
                        <a:rPr lang="en-US" sz="1200" b="0" i="0" dirty="0" err="1">
                          <a:latin typeface="Century Gothic" panose="020B0502020202020204" pitchFamily="34" charset="0"/>
                        </a:rPr>
                        <a:t>Heraldo</a:t>
                      </a:r>
                      <a:endParaRPr lang="en-HN" sz="1200" b="0" i="0" dirty="0">
                        <a:latin typeface="Century Gothic" panose="020B0502020202020204" pitchFamily="34" charset="0"/>
                      </a:endParaRPr>
                    </a:p>
                  </a:txBody>
                  <a:tcPr marL="121920" marR="121920" marT="60960" marB="60960"/>
                </a:tc>
                <a:tc>
                  <a:txBody>
                    <a:bodyPr/>
                    <a:lstStyle/>
                    <a:p>
                      <a:pPr algn="ctr"/>
                      <a:r>
                        <a:rPr lang="en-HN" sz="1200" b="0" i="0">
                          <a:latin typeface="Century Gothic" panose="020B0502020202020204" pitchFamily="34" charset="0"/>
                        </a:rPr>
                        <a:t>9,900</a:t>
                      </a:r>
                      <a:endParaRPr lang="en-HN" sz="1200" b="0" i="0" dirty="0">
                        <a:latin typeface="Century Gothic" panose="020B0502020202020204" pitchFamily="34" charset="0"/>
                      </a:endParaRPr>
                    </a:p>
                  </a:txBody>
                  <a:tcPr marL="121920" marR="121920" marT="60960" marB="60960"/>
                </a:tc>
                <a:tc>
                  <a:txBody>
                    <a:bodyPr/>
                    <a:lstStyle/>
                    <a:p>
                      <a:pPr algn="ctr"/>
                      <a:r>
                        <a:rPr lang="en-US" sz="1200" b="0" i="0" dirty="0">
                          <a:latin typeface="Century Gothic" panose="020B0502020202020204" pitchFamily="34" charset="0"/>
                        </a:rPr>
                        <a:t>10,000</a:t>
                      </a:r>
                      <a:endParaRPr lang="en-HN" sz="1200" b="0" i="0" dirty="0">
                        <a:latin typeface="Century Gothic" panose="020B0502020202020204" pitchFamily="34" charset="0"/>
                      </a:endParaRPr>
                    </a:p>
                  </a:txBody>
                  <a:tcPr marL="121920" marR="121920" marT="60960" marB="60960"/>
                </a:tc>
                <a:tc>
                  <a:txBody>
                    <a:bodyPr/>
                    <a:lstStyle/>
                    <a:p>
                      <a:pPr algn="ctr"/>
                      <a:r>
                        <a:rPr lang="en-HN" sz="1200" b="0" i="0" dirty="0">
                          <a:latin typeface="Century Gothic" panose="020B0502020202020204" pitchFamily="34" charset="0"/>
                        </a:rPr>
                        <a:t>20,059</a:t>
                      </a:r>
                    </a:p>
                  </a:txBody>
                  <a:tcPr marL="121920" marR="121920" marT="60960" marB="60960"/>
                </a:tc>
                <a:tc>
                  <a:txBody>
                    <a:bodyPr/>
                    <a:lstStyle/>
                    <a:p>
                      <a:pPr algn="ctr"/>
                      <a:r>
                        <a:rPr lang="en-HN" sz="1200" b="0" i="0" dirty="0">
                          <a:latin typeface="Century Gothic" panose="020B0502020202020204" pitchFamily="34" charset="0"/>
                        </a:rPr>
                        <a:t>39,959</a:t>
                      </a:r>
                    </a:p>
                  </a:txBody>
                  <a:tcPr marL="121920" marR="121920" marT="60960" marB="60960"/>
                </a:tc>
                <a:extLst>
                  <a:ext uri="{0D108BD9-81ED-4DB2-BD59-A6C34878D82A}">
                    <a16:rowId xmlns:a16="http://schemas.microsoft.com/office/drawing/2014/main" val="3087370790"/>
                  </a:ext>
                </a:extLst>
              </a:tr>
              <a:tr h="287061">
                <a:tc>
                  <a:txBody>
                    <a:bodyPr/>
                    <a:lstStyle/>
                    <a:p>
                      <a:r>
                        <a:rPr lang="en-HN" sz="1200" b="0" i="0" dirty="0">
                          <a:latin typeface="Century Gothic" panose="020B0502020202020204" pitchFamily="34" charset="0"/>
                        </a:rPr>
                        <a:t>La Prensa</a:t>
                      </a:r>
                    </a:p>
                  </a:txBody>
                  <a:tcPr marL="121920" marR="121920" marT="60960" marB="60960"/>
                </a:tc>
                <a:tc>
                  <a:txBody>
                    <a:bodyPr/>
                    <a:lstStyle/>
                    <a:p>
                      <a:pPr algn="ctr"/>
                      <a:r>
                        <a:rPr lang="en-US" sz="1200" b="0" i="0" dirty="0">
                          <a:latin typeface="Century Gothic" panose="020B0502020202020204" pitchFamily="34" charset="0"/>
                        </a:rPr>
                        <a:t>18</a:t>
                      </a:r>
                      <a:r>
                        <a:rPr lang="en-HN" sz="1200" b="0" i="0">
                          <a:latin typeface="Century Gothic" panose="020B0502020202020204" pitchFamily="34" charset="0"/>
                        </a:rPr>
                        <a:t>,000</a:t>
                      </a:r>
                      <a:endParaRPr lang="en-HN" sz="1200" b="0" i="0" dirty="0">
                        <a:latin typeface="Century Gothic" panose="020B0502020202020204" pitchFamily="34" charset="0"/>
                      </a:endParaRPr>
                    </a:p>
                  </a:txBody>
                  <a:tcPr marL="121920" marR="121920" marT="60960" marB="60960"/>
                </a:tc>
                <a:tc>
                  <a:txBody>
                    <a:bodyPr/>
                    <a:lstStyle/>
                    <a:p>
                      <a:pPr algn="ctr"/>
                      <a:r>
                        <a:rPr lang="en-US" sz="1200" b="0" i="0" dirty="0">
                          <a:latin typeface="Century Gothic" panose="020B0502020202020204" pitchFamily="34" charset="0"/>
                        </a:rPr>
                        <a:t>15,000</a:t>
                      </a:r>
                      <a:endParaRPr lang="en-HN" sz="1200" b="0" i="0" dirty="0">
                        <a:latin typeface="Century Gothic" panose="020B0502020202020204" pitchFamily="34" charset="0"/>
                      </a:endParaRPr>
                    </a:p>
                  </a:txBody>
                  <a:tcPr marL="121920" marR="121920" marT="60960" marB="60960"/>
                </a:tc>
                <a:tc>
                  <a:txBody>
                    <a:bodyPr/>
                    <a:lstStyle/>
                    <a:p>
                      <a:pPr algn="ctr"/>
                      <a:r>
                        <a:rPr lang="en-HN" sz="1200" b="0" i="0" dirty="0">
                          <a:latin typeface="Century Gothic" panose="020B0502020202020204" pitchFamily="34" charset="0"/>
                        </a:rPr>
                        <a:t>20,059</a:t>
                      </a:r>
                    </a:p>
                  </a:txBody>
                  <a:tcPr marL="121920" marR="121920" marT="60960" marB="60960"/>
                </a:tc>
                <a:tc>
                  <a:txBody>
                    <a:bodyPr/>
                    <a:lstStyle/>
                    <a:p>
                      <a:pPr algn="ctr"/>
                      <a:r>
                        <a:rPr lang="en-HN" sz="1200" b="0" i="0" dirty="0">
                          <a:latin typeface="Century Gothic" panose="020B0502020202020204" pitchFamily="34" charset="0"/>
                        </a:rPr>
                        <a:t>53,059</a:t>
                      </a:r>
                    </a:p>
                  </a:txBody>
                  <a:tcPr marL="121920" marR="121920" marT="60960" marB="60960"/>
                </a:tc>
                <a:extLst>
                  <a:ext uri="{0D108BD9-81ED-4DB2-BD59-A6C34878D82A}">
                    <a16:rowId xmlns:a16="http://schemas.microsoft.com/office/drawing/2014/main" val="4276006377"/>
                  </a:ext>
                </a:extLst>
              </a:tr>
              <a:tr h="287061">
                <a:tc>
                  <a:txBody>
                    <a:bodyPr/>
                    <a:lstStyle/>
                    <a:p>
                      <a:r>
                        <a:rPr lang="en-HN" sz="1200" b="0" i="0" dirty="0">
                          <a:latin typeface="Century Gothic" panose="020B0502020202020204" pitchFamily="34" charset="0"/>
                        </a:rPr>
                        <a:t>La Tribuna</a:t>
                      </a:r>
                    </a:p>
                  </a:txBody>
                  <a:tcPr marL="121920" marR="121920" marT="60960" marB="60960"/>
                </a:tc>
                <a:tc>
                  <a:txBody>
                    <a:bodyPr/>
                    <a:lstStyle/>
                    <a:p>
                      <a:pPr algn="ctr"/>
                      <a:r>
                        <a:rPr lang="en-HN" sz="1200" b="0" i="0">
                          <a:latin typeface="Century Gothic" panose="020B0502020202020204" pitchFamily="34" charset="0"/>
                        </a:rPr>
                        <a:t>2</a:t>
                      </a:r>
                      <a:r>
                        <a:rPr lang="en-US" sz="1200" b="0" i="0" dirty="0">
                          <a:latin typeface="Century Gothic" panose="020B0502020202020204" pitchFamily="34" charset="0"/>
                        </a:rPr>
                        <a:t>8</a:t>
                      </a:r>
                      <a:r>
                        <a:rPr lang="en-HN" sz="1200" b="0" i="0">
                          <a:latin typeface="Century Gothic" panose="020B0502020202020204" pitchFamily="34" charset="0"/>
                        </a:rPr>
                        <a:t>,</a:t>
                      </a:r>
                      <a:r>
                        <a:rPr lang="en-US" sz="1200" b="0" i="0" dirty="0">
                          <a:latin typeface="Century Gothic" panose="020B0502020202020204" pitchFamily="34" charset="0"/>
                        </a:rPr>
                        <a:t>2</a:t>
                      </a:r>
                      <a:r>
                        <a:rPr lang="en-HN" sz="1200" b="0" i="0">
                          <a:latin typeface="Century Gothic" panose="020B0502020202020204" pitchFamily="34" charset="0"/>
                        </a:rPr>
                        <a:t>00</a:t>
                      </a:r>
                      <a:endParaRPr lang="en-HN" sz="1200" b="0" i="0" dirty="0">
                        <a:latin typeface="Century Gothic" panose="020B0502020202020204" pitchFamily="34" charset="0"/>
                      </a:endParaRPr>
                    </a:p>
                  </a:txBody>
                  <a:tcPr marL="121920" marR="121920" marT="60960" marB="60960"/>
                </a:tc>
                <a:tc>
                  <a:txBody>
                    <a:bodyPr/>
                    <a:lstStyle/>
                    <a:p>
                      <a:pPr algn="ctr"/>
                      <a:endParaRPr lang="en-HN" sz="1200" b="0" i="0" dirty="0">
                        <a:latin typeface="Century Gothic" panose="020B0502020202020204" pitchFamily="34" charset="0"/>
                      </a:endParaRPr>
                    </a:p>
                  </a:txBody>
                  <a:tcPr marL="121920" marR="121920" marT="60960" marB="60960"/>
                </a:tc>
                <a:tc>
                  <a:txBody>
                    <a:bodyPr/>
                    <a:lstStyle/>
                    <a:p>
                      <a:pPr algn="ctr"/>
                      <a:r>
                        <a:rPr lang="en-US" sz="1200" b="0" i="0" dirty="0">
                          <a:latin typeface="Century Gothic" panose="020B0502020202020204" pitchFamily="34" charset="0"/>
                        </a:rPr>
                        <a:t>50,780</a:t>
                      </a:r>
                      <a:endParaRPr lang="en-HN" sz="1200" b="0" i="0" dirty="0">
                        <a:latin typeface="Century Gothic" panose="020B0502020202020204" pitchFamily="34" charset="0"/>
                      </a:endParaRPr>
                    </a:p>
                  </a:txBody>
                  <a:tcPr marL="121920" marR="121920" marT="60960" marB="60960"/>
                </a:tc>
                <a:tc>
                  <a:txBody>
                    <a:bodyPr/>
                    <a:lstStyle/>
                    <a:p>
                      <a:pPr algn="ctr"/>
                      <a:r>
                        <a:rPr lang="en-US" sz="1200" b="0" i="0" dirty="0">
                          <a:latin typeface="Century Gothic" panose="020B0502020202020204" pitchFamily="34" charset="0"/>
                        </a:rPr>
                        <a:t>78,980</a:t>
                      </a:r>
                      <a:endParaRPr lang="en-HN" sz="1200" b="0" i="0" dirty="0">
                        <a:latin typeface="Century Gothic" panose="020B0502020202020204" pitchFamily="34" charset="0"/>
                      </a:endParaRPr>
                    </a:p>
                  </a:txBody>
                  <a:tcPr marL="121920" marR="121920" marT="60960" marB="60960"/>
                </a:tc>
                <a:extLst>
                  <a:ext uri="{0D108BD9-81ED-4DB2-BD59-A6C34878D82A}">
                    <a16:rowId xmlns:a16="http://schemas.microsoft.com/office/drawing/2014/main" val="2249898953"/>
                  </a:ext>
                </a:extLst>
              </a:tr>
              <a:tr h="287061">
                <a:tc>
                  <a:txBody>
                    <a:bodyPr/>
                    <a:lstStyle/>
                    <a:p>
                      <a:r>
                        <a:rPr lang="en-HN" sz="1200" b="0" i="0" dirty="0">
                          <a:latin typeface="Century Gothic" panose="020B0502020202020204" pitchFamily="34" charset="0"/>
                        </a:rPr>
                        <a:t>El Pais</a:t>
                      </a:r>
                    </a:p>
                  </a:txBody>
                  <a:tcPr marL="121920" marR="121920" marT="60960" marB="60960"/>
                </a:tc>
                <a:tc>
                  <a:txBody>
                    <a:bodyPr/>
                    <a:lstStyle/>
                    <a:p>
                      <a:pPr algn="ctr"/>
                      <a:r>
                        <a:rPr lang="en-US" sz="1200" b="0" i="0" dirty="0">
                          <a:latin typeface="Century Gothic" panose="020B0502020202020204" pitchFamily="34" charset="0"/>
                        </a:rPr>
                        <a:t>12,8</a:t>
                      </a:r>
                      <a:r>
                        <a:rPr lang="en-HN" sz="1200" b="0" i="0">
                          <a:latin typeface="Century Gothic" panose="020B0502020202020204" pitchFamily="34" charset="0"/>
                        </a:rPr>
                        <a:t>00</a:t>
                      </a:r>
                      <a:endParaRPr lang="en-HN" sz="1200" b="0" i="0" dirty="0">
                        <a:latin typeface="Century Gothic" panose="020B0502020202020204" pitchFamily="34" charset="0"/>
                      </a:endParaRPr>
                    </a:p>
                  </a:txBody>
                  <a:tcPr marL="121920" marR="121920" marT="60960" marB="60960"/>
                </a:tc>
                <a:tc>
                  <a:txBody>
                    <a:bodyPr/>
                    <a:lstStyle/>
                    <a:p>
                      <a:pPr algn="ctr"/>
                      <a:r>
                        <a:rPr lang="en-US" sz="1200" b="0" i="0" dirty="0">
                          <a:latin typeface="Century Gothic" panose="020B0502020202020204" pitchFamily="34" charset="0"/>
                        </a:rPr>
                        <a:t>7,200</a:t>
                      </a:r>
                      <a:endParaRPr lang="en-HN" sz="1200" b="0" i="0" dirty="0">
                        <a:latin typeface="Century Gothic" panose="020B0502020202020204" pitchFamily="34" charset="0"/>
                      </a:endParaRPr>
                    </a:p>
                  </a:txBody>
                  <a:tcPr marL="121920" marR="121920" marT="60960" marB="60960"/>
                </a:tc>
                <a:tc>
                  <a:txBody>
                    <a:bodyPr/>
                    <a:lstStyle/>
                    <a:p>
                      <a:pPr algn="ctr"/>
                      <a:r>
                        <a:rPr lang="en-US" sz="1200" b="0" i="0" dirty="0">
                          <a:latin typeface="Century Gothic" panose="020B0502020202020204" pitchFamily="34" charset="0"/>
                        </a:rPr>
                        <a:t>28,200</a:t>
                      </a:r>
                      <a:endParaRPr lang="en-HN" sz="1200" b="0" i="0" dirty="0">
                        <a:latin typeface="Century Gothic" panose="020B0502020202020204" pitchFamily="34" charset="0"/>
                      </a:endParaRPr>
                    </a:p>
                  </a:txBody>
                  <a:tcPr marL="121920" marR="121920" marT="60960" marB="60960"/>
                </a:tc>
                <a:tc>
                  <a:txBody>
                    <a:bodyPr/>
                    <a:lstStyle/>
                    <a:p>
                      <a:pPr algn="ctr"/>
                      <a:r>
                        <a:rPr lang="en-US" sz="1200" b="0" i="0" dirty="0">
                          <a:latin typeface="Century Gothic" panose="020B0502020202020204" pitchFamily="34" charset="0"/>
                        </a:rPr>
                        <a:t>48,200</a:t>
                      </a:r>
                      <a:endParaRPr lang="en-HN" sz="1200" b="0" i="0" dirty="0">
                        <a:latin typeface="Century Gothic" panose="020B0502020202020204" pitchFamily="34" charset="0"/>
                      </a:endParaRPr>
                    </a:p>
                  </a:txBody>
                  <a:tcPr marL="121920" marR="121920" marT="60960" marB="60960"/>
                </a:tc>
                <a:extLst>
                  <a:ext uri="{0D108BD9-81ED-4DB2-BD59-A6C34878D82A}">
                    <a16:rowId xmlns:a16="http://schemas.microsoft.com/office/drawing/2014/main" val="160707685"/>
                  </a:ext>
                </a:extLst>
              </a:tr>
            </a:tbl>
          </a:graphicData>
        </a:graphic>
      </p:graphicFrame>
      <p:pic>
        <p:nvPicPr>
          <p:cNvPr id="31" name="Picture 4">
            <a:extLst>
              <a:ext uri="{FF2B5EF4-FFF2-40B4-BE49-F238E27FC236}">
                <a16:creationId xmlns:a16="http://schemas.microsoft.com/office/drawing/2014/main" id="{DBB85BFB-E398-2941-B055-209A9CE1FB5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pic>
        <p:nvPicPr>
          <p:cNvPr id="32" name="Imagen 31">
            <a:extLst>
              <a:ext uri="{FF2B5EF4-FFF2-40B4-BE49-F238E27FC236}">
                <a16:creationId xmlns:a16="http://schemas.microsoft.com/office/drawing/2014/main" id="{0D194714-A6C5-7040-A6D4-60D36E3F885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
        <p:nvSpPr>
          <p:cNvPr id="36" name="CuadroTexto 35">
            <a:extLst>
              <a:ext uri="{FF2B5EF4-FFF2-40B4-BE49-F238E27FC236}">
                <a16:creationId xmlns:a16="http://schemas.microsoft.com/office/drawing/2014/main" id="{359FA9D6-149F-5C4D-BEAF-AEAB2A103CC0}"/>
              </a:ext>
            </a:extLst>
          </p:cNvPr>
          <p:cNvSpPr txBox="1"/>
          <p:nvPr/>
        </p:nvSpPr>
        <p:spPr>
          <a:xfrm>
            <a:off x="5495940" y="6594273"/>
            <a:ext cx="1715534" cy="246221"/>
          </a:xfrm>
          <a:prstGeom prst="rect">
            <a:avLst/>
          </a:prstGeom>
          <a:noFill/>
        </p:spPr>
        <p:txBody>
          <a:bodyPr wrap="none" rtlCol="0">
            <a:spAutoFit/>
          </a:bodyPr>
          <a:lstStyle/>
          <a:p>
            <a:r>
              <a:rPr lang="es-HN" sz="1000" dirty="0">
                <a:solidFill>
                  <a:schemeClr val="tx2"/>
                </a:solidFill>
                <a:latin typeface="Century Gothic" panose="020B0502020202020204" pitchFamily="34" charset="0"/>
              </a:rPr>
              <a:t>Fuente : EGH, ola 1 2024</a:t>
            </a:r>
          </a:p>
        </p:txBody>
      </p:sp>
    </p:spTree>
    <p:extLst>
      <p:ext uri="{BB962C8B-B14F-4D97-AF65-F5344CB8AC3E}">
        <p14:creationId xmlns:p14="http://schemas.microsoft.com/office/powerpoint/2010/main" val="1453121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C3EA0F1-C398-844E-A6C0-769AA589C2C5}"/>
              </a:ext>
            </a:extLst>
          </p:cNvPr>
          <p:cNvSpPr txBox="1"/>
          <p:nvPr/>
        </p:nvSpPr>
        <p:spPr>
          <a:xfrm>
            <a:off x="242885" y="208315"/>
            <a:ext cx="6708888" cy="400110"/>
          </a:xfrm>
          <a:prstGeom prst="rect">
            <a:avLst/>
          </a:prstGeom>
          <a:noFill/>
        </p:spPr>
        <p:txBody>
          <a:bodyPr wrap="none" rtlCol="0">
            <a:spAutoFit/>
          </a:bodyPr>
          <a:lstStyle/>
          <a:p>
            <a:r>
              <a:rPr lang="es-HN" sz="2000" b="1" dirty="0">
                <a:latin typeface="Helvetica" pitchFamily="2" charset="0"/>
              </a:rPr>
              <a:t>CONSUMO DE MEDIOS </a:t>
            </a:r>
            <a:r>
              <a:rPr lang="es-HN" sz="2000" dirty="0">
                <a:latin typeface="Helvetica" pitchFamily="2" charset="0"/>
              </a:rPr>
              <a:t>– Share de audiencia Exteriores</a:t>
            </a:r>
          </a:p>
        </p:txBody>
      </p:sp>
      <p:cxnSp>
        <p:nvCxnSpPr>
          <p:cNvPr id="5" name="Conector recto 4">
            <a:extLst>
              <a:ext uri="{FF2B5EF4-FFF2-40B4-BE49-F238E27FC236}">
                <a16:creationId xmlns:a16="http://schemas.microsoft.com/office/drawing/2014/main" id="{1A0C7249-4CFB-034A-BE4F-15455A96B015}"/>
              </a:ext>
            </a:extLst>
          </p:cNvPr>
          <p:cNvCxnSpPr/>
          <p:nvPr/>
        </p:nvCxnSpPr>
        <p:spPr>
          <a:xfrm>
            <a:off x="276163" y="600766"/>
            <a:ext cx="1158716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CAE02C87-220F-094A-B008-0897D4CAE635}"/>
              </a:ext>
            </a:extLst>
          </p:cNvPr>
          <p:cNvSpPr txBox="1"/>
          <p:nvPr/>
        </p:nvSpPr>
        <p:spPr>
          <a:xfrm>
            <a:off x="8103980" y="1767139"/>
            <a:ext cx="3236696" cy="307777"/>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11627"/>
                </a:solidFill>
                <a:effectLst/>
                <a:uLnTx/>
                <a:uFillTx/>
                <a:latin typeface="Century Gothic" panose="020F0302020204030204"/>
                <a:ea typeface="+mn-ea"/>
                <a:cs typeface="+mn-cs"/>
              </a:rPr>
              <a:t>Datos</a:t>
            </a:r>
            <a:r>
              <a:rPr kumimoji="0" lang="en-US" sz="1400" b="1" i="0" u="none" strike="noStrike" kern="1200" cap="none" spc="0" normalizeH="0" baseline="0" noProof="0" dirty="0">
                <a:ln>
                  <a:noFill/>
                </a:ln>
                <a:solidFill>
                  <a:srgbClr val="011627"/>
                </a:solidFill>
                <a:effectLst/>
                <a:uLnTx/>
                <a:uFillTx/>
                <a:latin typeface="Century Gothic" panose="020F0302020204030204"/>
                <a:ea typeface="+mn-ea"/>
                <a:cs typeface="+mn-cs"/>
              </a:rPr>
              <a:t> </a:t>
            </a:r>
            <a:r>
              <a:rPr kumimoji="0" lang="en-US" sz="1400" b="1" i="0" u="none" strike="noStrike" kern="1200" cap="none" spc="0" normalizeH="0" baseline="0" noProof="0" dirty="0" err="1">
                <a:ln>
                  <a:noFill/>
                </a:ln>
                <a:solidFill>
                  <a:srgbClr val="011627"/>
                </a:solidFill>
                <a:effectLst/>
                <a:uLnTx/>
                <a:uFillTx/>
                <a:latin typeface="Century Gothic" panose="020F0302020204030204"/>
                <a:ea typeface="+mn-ea"/>
                <a:cs typeface="+mn-cs"/>
              </a:rPr>
              <a:t>relevantes</a:t>
            </a:r>
            <a:r>
              <a:rPr kumimoji="0" lang="en-US" sz="1400" b="1" i="0" u="none" strike="noStrike" kern="1200" cap="none" spc="0" normalizeH="0" baseline="0" noProof="0" dirty="0">
                <a:ln>
                  <a:noFill/>
                </a:ln>
                <a:solidFill>
                  <a:srgbClr val="011627"/>
                </a:solidFill>
                <a:effectLst/>
                <a:uLnTx/>
                <a:uFillTx/>
                <a:latin typeface="Century Gothic" panose="020F0302020204030204"/>
                <a:ea typeface="+mn-ea"/>
                <a:cs typeface="+mn-cs"/>
              </a:rPr>
              <a:t>:</a:t>
            </a:r>
          </a:p>
        </p:txBody>
      </p:sp>
      <p:grpSp>
        <p:nvGrpSpPr>
          <p:cNvPr id="8" name="Grupo 7">
            <a:extLst>
              <a:ext uri="{FF2B5EF4-FFF2-40B4-BE49-F238E27FC236}">
                <a16:creationId xmlns:a16="http://schemas.microsoft.com/office/drawing/2014/main" id="{181F090E-C756-F24D-AA50-B5AAEC58E2AB}"/>
              </a:ext>
            </a:extLst>
          </p:cNvPr>
          <p:cNvGrpSpPr/>
          <p:nvPr/>
        </p:nvGrpSpPr>
        <p:grpSpPr>
          <a:xfrm>
            <a:off x="8103979" y="2146916"/>
            <a:ext cx="3781578" cy="4729463"/>
            <a:chOff x="8101864" y="2336373"/>
            <a:chExt cx="3337400" cy="2897606"/>
          </a:xfrm>
        </p:grpSpPr>
        <p:sp>
          <p:nvSpPr>
            <p:cNvPr id="9" name="Rectángulo 8">
              <a:extLst>
                <a:ext uri="{FF2B5EF4-FFF2-40B4-BE49-F238E27FC236}">
                  <a16:creationId xmlns:a16="http://schemas.microsoft.com/office/drawing/2014/main" id="{D2AF4079-C427-8A43-985C-A8D3A7B24112}"/>
                </a:ext>
              </a:extLst>
            </p:cNvPr>
            <p:cNvSpPr/>
            <p:nvPr/>
          </p:nvSpPr>
          <p:spPr>
            <a:xfrm>
              <a:off x="8235198" y="3348242"/>
              <a:ext cx="3103362" cy="88243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11627"/>
                </a:solidFill>
                <a:effectLst/>
                <a:uLnTx/>
                <a:uFillTx/>
                <a:latin typeface="Century Gothic" panose="020F0302020204030204"/>
                <a:ea typeface="+mn-ea"/>
                <a:cs typeface="+mn-cs"/>
              </a:endParaRPr>
            </a:p>
          </p:txBody>
        </p:sp>
        <p:sp>
          <p:nvSpPr>
            <p:cNvPr id="10" name="Rectángulo 9">
              <a:extLst>
                <a:ext uri="{FF2B5EF4-FFF2-40B4-BE49-F238E27FC236}">
                  <a16:creationId xmlns:a16="http://schemas.microsoft.com/office/drawing/2014/main" id="{DF0F93D3-B15F-A048-B6EE-06734DF3E117}"/>
                </a:ext>
              </a:extLst>
            </p:cNvPr>
            <p:cNvSpPr/>
            <p:nvPr/>
          </p:nvSpPr>
          <p:spPr>
            <a:xfrm>
              <a:off x="8152264" y="4351550"/>
              <a:ext cx="3287000" cy="88242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11627"/>
                </a:solidFill>
                <a:effectLst/>
                <a:uLnTx/>
                <a:uFillTx/>
                <a:latin typeface="Century Gothic" panose="020F0302020204030204"/>
                <a:ea typeface="+mn-ea"/>
                <a:cs typeface="+mn-cs"/>
              </a:endParaRPr>
            </a:p>
          </p:txBody>
        </p:sp>
        <p:sp>
          <p:nvSpPr>
            <p:cNvPr id="11" name="Rectángulo 10">
              <a:extLst>
                <a:ext uri="{FF2B5EF4-FFF2-40B4-BE49-F238E27FC236}">
                  <a16:creationId xmlns:a16="http://schemas.microsoft.com/office/drawing/2014/main" id="{EC37BAC0-4F08-5A4F-BED3-FC2FCBF182EE}"/>
                </a:ext>
              </a:extLst>
            </p:cNvPr>
            <p:cNvSpPr/>
            <p:nvPr/>
          </p:nvSpPr>
          <p:spPr>
            <a:xfrm>
              <a:off x="8152264" y="2342976"/>
              <a:ext cx="3103362" cy="88242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HN" sz="1300" dirty="0">
                  <a:solidFill>
                    <a:schemeClr val="tx1"/>
                  </a:solidFill>
                  <a:latin typeface="Helvetica" pitchFamily="2" charset="0"/>
                </a:rPr>
                <a:t>Exteriores en otro de los medios que se mantienen en el consumo </a:t>
              </a:r>
            </a:p>
            <a:p>
              <a:pPr marL="171450" indent="-171450">
                <a:buFont typeface="Arial" panose="020B0604020202020204" pitchFamily="34" charset="0"/>
                <a:buChar char="•"/>
              </a:pPr>
              <a:r>
                <a:rPr lang="es-HN" sz="1300" dirty="0">
                  <a:solidFill>
                    <a:srgbClr val="0D0D0D"/>
                  </a:solidFill>
                  <a:effectLst/>
                  <a:latin typeface="Helvetica" pitchFamily="2" charset="0"/>
                </a:rPr>
                <a:t>El 63% de las personas en las ciudades de Tegucigalpa y San Pedro Sula indican haber visto publicidad en exteriores, mostrando un crecimiento del 2% con respecto al consumo del año anterior.</a:t>
              </a:r>
              <a:endParaRPr lang="en-GB" sz="1300" dirty="0">
                <a:solidFill>
                  <a:schemeClr val="tx1"/>
                </a:solidFill>
                <a:latin typeface="Helvetica" pitchFamily="2" charset="0"/>
              </a:endParaRPr>
            </a:p>
          </p:txBody>
        </p:sp>
        <p:sp>
          <p:nvSpPr>
            <p:cNvPr id="12" name="Rectángulo 11">
              <a:extLst>
                <a:ext uri="{FF2B5EF4-FFF2-40B4-BE49-F238E27FC236}">
                  <a16:creationId xmlns:a16="http://schemas.microsoft.com/office/drawing/2014/main" id="{0ED2D74B-C5D3-3141-A215-F547D301A5A5}"/>
                </a:ext>
              </a:extLst>
            </p:cNvPr>
            <p:cNvSpPr/>
            <p:nvPr/>
          </p:nvSpPr>
          <p:spPr>
            <a:xfrm>
              <a:off x="8101864" y="3348243"/>
              <a:ext cx="82599" cy="433377"/>
            </a:xfrm>
            <a:prstGeom prst="rect">
              <a:avLst/>
            </a:prstGeom>
            <a:solidFill>
              <a:srgbClr val="7AD09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44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4" name="Rectángulo 13">
              <a:extLst>
                <a:ext uri="{FF2B5EF4-FFF2-40B4-BE49-F238E27FC236}">
                  <a16:creationId xmlns:a16="http://schemas.microsoft.com/office/drawing/2014/main" id="{7190662E-28F2-0944-BF02-5FBF4B48A07F}"/>
                </a:ext>
              </a:extLst>
            </p:cNvPr>
            <p:cNvSpPr/>
            <p:nvPr/>
          </p:nvSpPr>
          <p:spPr>
            <a:xfrm>
              <a:off x="8101864" y="2336373"/>
              <a:ext cx="100800" cy="882428"/>
            </a:xfrm>
            <a:prstGeom prst="rect">
              <a:avLst/>
            </a:prstGeom>
            <a:solidFill>
              <a:srgbClr val="89D32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GB" sz="44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tángulo 14">
            <a:extLst>
              <a:ext uri="{FF2B5EF4-FFF2-40B4-BE49-F238E27FC236}">
                <a16:creationId xmlns:a16="http://schemas.microsoft.com/office/drawing/2014/main" id="{44A65D90-3FFE-464B-AAF1-9462E2798180}"/>
              </a:ext>
            </a:extLst>
          </p:cNvPr>
          <p:cNvSpPr/>
          <p:nvPr/>
        </p:nvSpPr>
        <p:spPr>
          <a:xfrm>
            <a:off x="8241346" y="3101759"/>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11627"/>
                </a:solidFill>
                <a:effectLst/>
                <a:uLnTx/>
                <a:uFillTx/>
                <a:latin typeface="Century Gothic" panose="020F0302020204030204"/>
                <a:ea typeface="+mn-ea"/>
                <a:cs typeface="+mn-cs"/>
              </a:rPr>
              <a:t>. </a:t>
            </a:r>
          </a:p>
          <a:p>
            <a:pPr marL="0" marR="0" lvl="0" indent="0" algn="l" defTabSz="1828800" rtl="0" eaLnBrk="1" fontAlgn="auto" latinLnBrk="0" hangingPunct="1">
              <a:lnSpc>
                <a:spcPct val="100000"/>
              </a:lnSpc>
              <a:spcBef>
                <a:spcPts val="0"/>
              </a:spcBef>
              <a:spcAft>
                <a:spcPts val="0"/>
              </a:spcAft>
              <a:buClrTx/>
              <a:buSzTx/>
              <a:buFontTx/>
              <a:buNone/>
              <a:tabLst/>
              <a:defRPr/>
            </a:pPr>
            <a:endParaRPr lang="en-GB" sz="1200" dirty="0">
              <a:solidFill>
                <a:srgbClr val="011627"/>
              </a:solidFill>
              <a:latin typeface="Century Gothic" panose="020F0302020204030204"/>
            </a:endParaRPr>
          </a:p>
        </p:txBody>
      </p:sp>
      <p:sp>
        <p:nvSpPr>
          <p:cNvPr id="18" name="Rectángulo 17">
            <a:extLst>
              <a:ext uri="{FF2B5EF4-FFF2-40B4-BE49-F238E27FC236}">
                <a16:creationId xmlns:a16="http://schemas.microsoft.com/office/drawing/2014/main" id="{C22B4D07-146D-044D-B3DD-AD14AB281B68}"/>
              </a:ext>
            </a:extLst>
          </p:cNvPr>
          <p:cNvSpPr/>
          <p:nvPr/>
        </p:nvSpPr>
        <p:spPr>
          <a:xfrm>
            <a:off x="8305256" y="4340475"/>
            <a:ext cx="3886744"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GB" sz="1200" dirty="0">
              <a:solidFill>
                <a:srgbClr val="011627"/>
              </a:solidFill>
              <a:latin typeface="Century Gothic" panose="020F0302020204030204"/>
            </a:endParaRPr>
          </a:p>
        </p:txBody>
      </p:sp>
      <p:sp>
        <p:nvSpPr>
          <p:cNvPr id="19" name="Rectángulo 18">
            <a:extLst>
              <a:ext uri="{FF2B5EF4-FFF2-40B4-BE49-F238E27FC236}">
                <a16:creationId xmlns:a16="http://schemas.microsoft.com/office/drawing/2014/main" id="{BF6AD929-C4EA-C54D-A641-CA971051124A}"/>
              </a:ext>
            </a:extLst>
          </p:cNvPr>
          <p:cNvSpPr/>
          <p:nvPr/>
        </p:nvSpPr>
        <p:spPr>
          <a:xfrm>
            <a:off x="8161088" y="3732240"/>
            <a:ext cx="4030912" cy="165140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rgbClr val="011627"/>
              </a:solidFill>
              <a:latin typeface="Century Gothic" panose="020F0302020204030204"/>
            </a:endParaRPr>
          </a:p>
        </p:txBody>
      </p:sp>
      <p:sp>
        <p:nvSpPr>
          <p:cNvPr id="39" name="Rectángulo 38">
            <a:extLst>
              <a:ext uri="{FF2B5EF4-FFF2-40B4-BE49-F238E27FC236}">
                <a16:creationId xmlns:a16="http://schemas.microsoft.com/office/drawing/2014/main" id="{993D9AF8-A7C0-F64F-B0BE-C7EE74DD09DE}"/>
              </a:ext>
            </a:extLst>
          </p:cNvPr>
          <p:cNvSpPr/>
          <p:nvPr/>
        </p:nvSpPr>
        <p:spPr>
          <a:xfrm>
            <a:off x="8161087" y="4369282"/>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defTabSz="1828800">
              <a:buFont typeface="Arial" panose="020B0604020202020204" pitchFamily="34" charset="0"/>
              <a:buChar char="•"/>
              <a:defRPr/>
            </a:pPr>
            <a:endParaRPr lang="en-GB" sz="1200" dirty="0">
              <a:solidFill>
                <a:schemeClr val="tx1"/>
              </a:solidFill>
              <a:latin typeface="Century Gothic" panose="020F0302020204030204"/>
            </a:endParaRPr>
          </a:p>
        </p:txBody>
      </p:sp>
      <p:sp>
        <p:nvSpPr>
          <p:cNvPr id="40" name="Rectángulo 39">
            <a:extLst>
              <a:ext uri="{FF2B5EF4-FFF2-40B4-BE49-F238E27FC236}">
                <a16:creationId xmlns:a16="http://schemas.microsoft.com/office/drawing/2014/main" id="{767353E4-4510-264A-A4E2-B6412DD1A6D3}"/>
              </a:ext>
            </a:extLst>
          </p:cNvPr>
          <p:cNvSpPr/>
          <p:nvPr/>
        </p:nvSpPr>
        <p:spPr>
          <a:xfrm>
            <a:off x="8211284" y="3411243"/>
            <a:ext cx="3516392" cy="1440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latin typeface="Helvetica" pitchFamily="2" charset="0"/>
              </a:rPr>
              <a:t>Las </a:t>
            </a:r>
            <a:r>
              <a:rPr lang="en-GB" sz="1200" dirty="0" err="1">
                <a:solidFill>
                  <a:schemeClr val="tx1"/>
                </a:solidFill>
                <a:latin typeface="Helvetica" pitchFamily="2" charset="0"/>
              </a:rPr>
              <a:t>pantallas</a:t>
            </a:r>
            <a:r>
              <a:rPr lang="en-GB" sz="1200" dirty="0">
                <a:solidFill>
                  <a:schemeClr val="tx1"/>
                </a:solidFill>
                <a:latin typeface="Helvetica" pitchFamily="2" charset="0"/>
              </a:rPr>
              <a:t> </a:t>
            </a:r>
            <a:r>
              <a:rPr lang="en-GB" sz="1200" dirty="0" err="1">
                <a:solidFill>
                  <a:schemeClr val="tx1"/>
                </a:solidFill>
                <a:latin typeface="Helvetica" pitchFamily="2" charset="0"/>
              </a:rPr>
              <a:t>electrónicas</a:t>
            </a:r>
            <a:r>
              <a:rPr lang="en-GB" sz="1200" dirty="0">
                <a:solidFill>
                  <a:schemeClr val="tx1"/>
                </a:solidFill>
                <a:latin typeface="Helvetica" pitchFamily="2" charset="0"/>
              </a:rPr>
              <a:t> o </a:t>
            </a:r>
            <a:r>
              <a:rPr lang="en-GB" sz="1200" dirty="0" err="1">
                <a:solidFill>
                  <a:schemeClr val="tx1"/>
                </a:solidFill>
                <a:latin typeface="Helvetica" pitchFamily="2" charset="0"/>
              </a:rPr>
              <a:t>digitales</a:t>
            </a:r>
            <a:r>
              <a:rPr lang="en-GB" sz="1200" dirty="0">
                <a:solidFill>
                  <a:schemeClr val="tx1"/>
                </a:solidFill>
                <a:latin typeface="Helvetica" pitchFamily="2" charset="0"/>
              </a:rPr>
              <a:t> son los </a:t>
            </a:r>
            <a:r>
              <a:rPr lang="en-GB" sz="1200" dirty="0" err="1">
                <a:solidFill>
                  <a:schemeClr val="tx1"/>
                </a:solidFill>
                <a:latin typeface="Helvetica" pitchFamily="2" charset="0"/>
              </a:rPr>
              <a:t>módulos</a:t>
            </a:r>
            <a:r>
              <a:rPr lang="en-GB" sz="1200" dirty="0">
                <a:solidFill>
                  <a:schemeClr val="tx1"/>
                </a:solidFill>
                <a:latin typeface="Helvetica" pitchFamily="2" charset="0"/>
              </a:rPr>
              <a:t>  que mas les llama la </a:t>
            </a:r>
            <a:r>
              <a:rPr lang="en-GB" sz="1200" dirty="0" err="1">
                <a:solidFill>
                  <a:schemeClr val="tx1"/>
                </a:solidFill>
                <a:latin typeface="Helvetica" pitchFamily="2" charset="0"/>
              </a:rPr>
              <a:t>atención</a:t>
            </a:r>
            <a:r>
              <a:rPr lang="en-GB" sz="1200" dirty="0">
                <a:solidFill>
                  <a:schemeClr val="tx1"/>
                </a:solidFill>
                <a:latin typeface="Helvetica" pitchFamily="2" charset="0"/>
              </a:rPr>
              <a:t>, </a:t>
            </a:r>
            <a:r>
              <a:rPr lang="en-GB" sz="1200" dirty="0" err="1">
                <a:solidFill>
                  <a:schemeClr val="tx1"/>
                </a:solidFill>
                <a:latin typeface="Helvetica" pitchFamily="2" charset="0"/>
              </a:rPr>
              <a:t>segudo</a:t>
            </a:r>
            <a:r>
              <a:rPr lang="en-GB" sz="1200" dirty="0">
                <a:solidFill>
                  <a:schemeClr val="tx1"/>
                </a:solidFill>
                <a:latin typeface="Helvetica" pitchFamily="2" charset="0"/>
              </a:rPr>
              <a:t> de </a:t>
            </a:r>
            <a:r>
              <a:rPr lang="en-GB" sz="1200" dirty="0" err="1">
                <a:solidFill>
                  <a:schemeClr val="tx1"/>
                </a:solidFill>
                <a:latin typeface="Helvetica" pitchFamily="2" charset="0"/>
              </a:rPr>
              <a:t>vallas</a:t>
            </a:r>
            <a:r>
              <a:rPr lang="en-GB" sz="1200" dirty="0">
                <a:solidFill>
                  <a:schemeClr val="tx1"/>
                </a:solidFill>
                <a:latin typeface="Helvetica" pitchFamily="2" charset="0"/>
              </a:rPr>
              <a:t> </a:t>
            </a:r>
            <a:r>
              <a:rPr lang="en-GB" sz="1200" dirty="0" err="1">
                <a:solidFill>
                  <a:schemeClr val="tx1"/>
                </a:solidFill>
                <a:latin typeface="Helvetica" pitchFamily="2" charset="0"/>
              </a:rPr>
              <a:t>unipolares</a:t>
            </a:r>
            <a:r>
              <a:rPr lang="en-GB" sz="1200" dirty="0">
                <a:solidFill>
                  <a:schemeClr val="tx1"/>
                </a:solidFill>
                <a:latin typeface="Helvetica" pitchFamily="2" charset="0"/>
              </a:rPr>
              <a:t>.</a:t>
            </a:r>
          </a:p>
        </p:txBody>
      </p:sp>
      <p:pic>
        <p:nvPicPr>
          <p:cNvPr id="31" name="Picture 41">
            <a:extLst>
              <a:ext uri="{FF2B5EF4-FFF2-40B4-BE49-F238E27FC236}">
                <a16:creationId xmlns:a16="http://schemas.microsoft.com/office/drawing/2014/main" id="{F90F3B73-4619-CF40-9449-46870C1731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760" y="2180825"/>
            <a:ext cx="1376427" cy="1205655"/>
          </a:xfrm>
          <a:prstGeom prst="rect">
            <a:avLst/>
          </a:prstGeom>
        </p:spPr>
      </p:pic>
      <p:pic>
        <p:nvPicPr>
          <p:cNvPr id="32" name="Picture 42">
            <a:extLst>
              <a:ext uri="{FF2B5EF4-FFF2-40B4-BE49-F238E27FC236}">
                <a16:creationId xmlns:a16="http://schemas.microsoft.com/office/drawing/2014/main" id="{D13BF0FE-4ACB-9248-A666-4AC7FCF56C8D}"/>
              </a:ext>
            </a:extLst>
          </p:cNvPr>
          <p:cNvPicPr>
            <a:picLocks noChangeAspect="1"/>
          </p:cNvPicPr>
          <p:nvPr/>
        </p:nvPicPr>
        <p:blipFill>
          <a:blip r:embed="rId3" cstate="email">
            <a:lum bright="70000" contrast="-70000"/>
            <a:extLst>
              <a:ext uri="{28A0092B-C50C-407E-A947-70E740481C1C}">
                <a14:useLocalDpi xmlns:a14="http://schemas.microsoft.com/office/drawing/2010/main"/>
              </a:ext>
            </a:extLst>
          </a:blip>
          <a:stretch>
            <a:fillRect/>
          </a:stretch>
        </p:blipFill>
        <p:spPr>
          <a:xfrm>
            <a:off x="800606" y="2436740"/>
            <a:ext cx="349504" cy="349504"/>
          </a:xfrm>
          <a:prstGeom prst="rect">
            <a:avLst/>
          </a:prstGeom>
        </p:spPr>
      </p:pic>
      <p:pic>
        <p:nvPicPr>
          <p:cNvPr id="33" name="Picture 44">
            <a:extLst>
              <a:ext uri="{FF2B5EF4-FFF2-40B4-BE49-F238E27FC236}">
                <a16:creationId xmlns:a16="http://schemas.microsoft.com/office/drawing/2014/main" id="{3BFDAA5B-BDCC-584A-BED1-D00C6305AD07}"/>
              </a:ext>
            </a:extLst>
          </p:cNvPr>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546058" y="2282407"/>
            <a:ext cx="1204276" cy="1204276"/>
          </a:xfrm>
          <a:prstGeom prst="rect">
            <a:avLst/>
          </a:prstGeom>
        </p:spPr>
      </p:pic>
      <p:pic>
        <p:nvPicPr>
          <p:cNvPr id="36" name="Picture 46">
            <a:extLst>
              <a:ext uri="{FF2B5EF4-FFF2-40B4-BE49-F238E27FC236}">
                <a16:creationId xmlns:a16="http://schemas.microsoft.com/office/drawing/2014/main" id="{C54FCA63-B92C-994F-8B05-E5EF7E8E650E}"/>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2108235" y="2252917"/>
            <a:ext cx="1165128" cy="1165128"/>
          </a:xfrm>
          <a:prstGeom prst="rect">
            <a:avLst/>
          </a:prstGeom>
        </p:spPr>
      </p:pic>
      <p:pic>
        <p:nvPicPr>
          <p:cNvPr id="38" name="Picture 48">
            <a:extLst>
              <a:ext uri="{FF2B5EF4-FFF2-40B4-BE49-F238E27FC236}">
                <a16:creationId xmlns:a16="http://schemas.microsoft.com/office/drawing/2014/main" id="{BABD042F-F609-9B4A-8ACA-A8FDD9503765}"/>
              </a:ext>
            </a:extLst>
          </p:cNvPr>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708798" y="1921027"/>
            <a:ext cx="1810527" cy="1796043"/>
          </a:xfrm>
          <a:prstGeom prst="rect">
            <a:avLst/>
          </a:prstGeom>
        </p:spPr>
      </p:pic>
      <p:graphicFrame>
        <p:nvGraphicFramePr>
          <p:cNvPr id="2" name="Tabla 5">
            <a:extLst>
              <a:ext uri="{FF2B5EF4-FFF2-40B4-BE49-F238E27FC236}">
                <a16:creationId xmlns:a16="http://schemas.microsoft.com/office/drawing/2014/main" id="{D242C0D9-C0D3-5745-B0BB-75E9B828BB2F}"/>
              </a:ext>
            </a:extLst>
          </p:cNvPr>
          <p:cNvGraphicFramePr>
            <a:graphicFrameLocks noGrp="1"/>
          </p:cNvGraphicFramePr>
          <p:nvPr>
            <p:extLst>
              <p:ext uri="{D42A27DB-BD31-4B8C-83A1-F6EECF244321}">
                <p14:modId xmlns:p14="http://schemas.microsoft.com/office/powerpoint/2010/main" val="1242448285"/>
              </p:ext>
            </p:extLst>
          </p:nvPr>
        </p:nvGraphicFramePr>
        <p:xfrm>
          <a:off x="177799" y="3555320"/>
          <a:ext cx="7845920" cy="457200"/>
        </p:xfrm>
        <a:graphic>
          <a:graphicData uri="http://schemas.openxmlformats.org/drawingml/2006/table">
            <a:tbl>
              <a:tblPr firstRow="1" bandRow="1">
                <a:tableStyleId>{2D5ABB26-0587-4C30-8999-92F81FD0307C}</a:tableStyleId>
              </a:tblPr>
              <a:tblGrid>
                <a:gridCol w="1569184">
                  <a:extLst>
                    <a:ext uri="{9D8B030D-6E8A-4147-A177-3AD203B41FA5}">
                      <a16:colId xmlns:a16="http://schemas.microsoft.com/office/drawing/2014/main" val="2991463494"/>
                    </a:ext>
                  </a:extLst>
                </a:gridCol>
                <a:gridCol w="1569184">
                  <a:extLst>
                    <a:ext uri="{9D8B030D-6E8A-4147-A177-3AD203B41FA5}">
                      <a16:colId xmlns:a16="http://schemas.microsoft.com/office/drawing/2014/main" val="526099843"/>
                    </a:ext>
                  </a:extLst>
                </a:gridCol>
                <a:gridCol w="1569184">
                  <a:extLst>
                    <a:ext uri="{9D8B030D-6E8A-4147-A177-3AD203B41FA5}">
                      <a16:colId xmlns:a16="http://schemas.microsoft.com/office/drawing/2014/main" val="1945708334"/>
                    </a:ext>
                  </a:extLst>
                </a:gridCol>
                <a:gridCol w="1569184">
                  <a:extLst>
                    <a:ext uri="{9D8B030D-6E8A-4147-A177-3AD203B41FA5}">
                      <a16:colId xmlns:a16="http://schemas.microsoft.com/office/drawing/2014/main" val="2475848091"/>
                    </a:ext>
                  </a:extLst>
                </a:gridCol>
                <a:gridCol w="1569184">
                  <a:extLst>
                    <a:ext uri="{9D8B030D-6E8A-4147-A177-3AD203B41FA5}">
                      <a16:colId xmlns:a16="http://schemas.microsoft.com/office/drawing/2014/main" val="496308097"/>
                    </a:ext>
                  </a:extLst>
                </a:gridCol>
              </a:tblGrid>
              <a:tr h="370840">
                <a:tc>
                  <a:txBody>
                    <a:bodyPr/>
                    <a:lstStyle/>
                    <a:p>
                      <a:pPr algn="ctr"/>
                      <a:r>
                        <a:rPr lang="es-HN" sz="1200" b="0" i="0" dirty="0">
                          <a:latin typeface="Century Gothic" panose="020B0502020202020204" pitchFamily="34" charset="0"/>
                        </a:rPr>
                        <a:t>Pantallas</a:t>
                      </a:r>
                    </a:p>
                    <a:p>
                      <a:pPr algn="ctr"/>
                      <a:r>
                        <a:rPr lang="es-HN" sz="1200" b="0" i="0" dirty="0">
                          <a:latin typeface="Century Gothic" panose="020B0502020202020204" pitchFamily="34" charset="0"/>
                        </a:rPr>
                        <a:t>27%</a:t>
                      </a:r>
                    </a:p>
                  </a:txBody>
                  <a:tcPr/>
                </a:tc>
                <a:tc>
                  <a:txBody>
                    <a:bodyPr/>
                    <a:lstStyle/>
                    <a:p>
                      <a:pPr algn="ctr"/>
                      <a:r>
                        <a:rPr lang="es-HN" sz="1200" b="0" i="0" dirty="0">
                          <a:latin typeface="Century Gothic" panose="020B0502020202020204" pitchFamily="34" charset="0"/>
                        </a:rPr>
                        <a:t>Vallas</a:t>
                      </a:r>
                    </a:p>
                    <a:p>
                      <a:pPr algn="ctr"/>
                      <a:r>
                        <a:rPr lang="es-HN" sz="1200" b="0" i="0" dirty="0">
                          <a:latin typeface="Century Gothic" panose="020B0502020202020204" pitchFamily="34" charset="0"/>
                        </a:rPr>
                        <a:t>14%</a:t>
                      </a:r>
                    </a:p>
                  </a:txBody>
                  <a:tcPr/>
                </a:tc>
                <a:tc>
                  <a:txBody>
                    <a:bodyPr/>
                    <a:lstStyle/>
                    <a:p>
                      <a:pPr algn="ctr"/>
                      <a:r>
                        <a:rPr lang="es-HN" sz="1200" b="0" i="0" dirty="0">
                          <a:latin typeface="Century Gothic" panose="020B0502020202020204" pitchFamily="34" charset="0"/>
                        </a:rPr>
                        <a:t>Buses</a:t>
                      </a:r>
                    </a:p>
                    <a:p>
                      <a:pPr algn="ctr"/>
                      <a:r>
                        <a:rPr lang="es-HN" sz="1200" b="0" i="0" dirty="0">
                          <a:latin typeface="Century Gothic" panose="020B0502020202020204" pitchFamily="34" charset="0"/>
                        </a:rPr>
                        <a:t>14%</a:t>
                      </a:r>
                    </a:p>
                  </a:txBody>
                  <a:tcPr/>
                </a:tc>
                <a:tc>
                  <a:txBody>
                    <a:bodyPr/>
                    <a:lstStyle/>
                    <a:p>
                      <a:pPr algn="ctr"/>
                      <a:r>
                        <a:rPr lang="es-HN" sz="1200" b="0" i="0" dirty="0">
                          <a:latin typeface="Century Gothic" panose="020B0502020202020204" pitchFamily="34" charset="0"/>
                        </a:rPr>
                        <a:t>Mopis</a:t>
                      </a:r>
                    </a:p>
                    <a:p>
                      <a:pPr algn="ctr"/>
                      <a:r>
                        <a:rPr lang="es-HN" sz="1200" b="0" i="0" dirty="0">
                          <a:latin typeface="Century Gothic" panose="020B0502020202020204" pitchFamily="34" charset="0"/>
                        </a:rPr>
                        <a:t>8%</a:t>
                      </a:r>
                    </a:p>
                  </a:txBody>
                  <a:tcPr/>
                </a:tc>
                <a:tc>
                  <a:txBody>
                    <a:bodyPr/>
                    <a:lstStyle/>
                    <a:p>
                      <a:pPr algn="ctr"/>
                      <a:r>
                        <a:rPr lang="es-HN" sz="1200" b="0" i="0" dirty="0">
                          <a:latin typeface="Century Gothic" panose="020B0502020202020204" pitchFamily="34" charset="0"/>
                        </a:rPr>
                        <a:t>Gigrantografías</a:t>
                      </a:r>
                    </a:p>
                    <a:p>
                      <a:pPr algn="ctr"/>
                      <a:r>
                        <a:rPr lang="es-HN" sz="1200" b="0" i="0" dirty="0">
                          <a:latin typeface="Century Gothic" panose="020B0502020202020204" pitchFamily="34" charset="0"/>
                        </a:rPr>
                        <a:t>7%</a:t>
                      </a:r>
                    </a:p>
                  </a:txBody>
                  <a:tcPr/>
                </a:tc>
                <a:extLst>
                  <a:ext uri="{0D108BD9-81ED-4DB2-BD59-A6C34878D82A}">
                    <a16:rowId xmlns:a16="http://schemas.microsoft.com/office/drawing/2014/main" val="2922161505"/>
                  </a:ext>
                </a:extLst>
              </a:tr>
            </a:tbl>
          </a:graphicData>
        </a:graphic>
      </p:graphicFrame>
      <p:sp>
        <p:nvSpPr>
          <p:cNvPr id="16" name="CuadroTexto 15">
            <a:extLst>
              <a:ext uri="{FF2B5EF4-FFF2-40B4-BE49-F238E27FC236}">
                <a16:creationId xmlns:a16="http://schemas.microsoft.com/office/drawing/2014/main" id="{23F176B2-C5B3-5642-A1C2-B511A2F70D22}"/>
              </a:ext>
            </a:extLst>
          </p:cNvPr>
          <p:cNvSpPr txBox="1"/>
          <p:nvPr/>
        </p:nvSpPr>
        <p:spPr>
          <a:xfrm>
            <a:off x="2949689" y="4244235"/>
            <a:ext cx="2496196" cy="261610"/>
          </a:xfrm>
          <a:prstGeom prst="rect">
            <a:avLst/>
          </a:prstGeom>
          <a:noFill/>
        </p:spPr>
        <p:txBody>
          <a:bodyPr wrap="none" rtlCol="0">
            <a:spAutoFit/>
          </a:bodyPr>
          <a:lstStyle/>
          <a:p>
            <a:r>
              <a:rPr lang="es-HN" sz="1100" dirty="0">
                <a:latin typeface="Century Gothic" panose="020B0502020202020204" pitchFamily="34" charset="0"/>
              </a:rPr>
              <a:t>Otros : Murales 17% | Lonas 15% |</a:t>
            </a:r>
          </a:p>
        </p:txBody>
      </p:sp>
      <p:pic>
        <p:nvPicPr>
          <p:cNvPr id="24" name="Picture 4">
            <a:extLst>
              <a:ext uri="{FF2B5EF4-FFF2-40B4-BE49-F238E27FC236}">
                <a16:creationId xmlns:a16="http://schemas.microsoft.com/office/drawing/2014/main" id="{029AC54D-FB2A-4448-A015-829C1D1F412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pic>
        <p:nvPicPr>
          <p:cNvPr id="2050" name="Picture 2" descr="Formatos publicitarios de vía pública en Chile | OOH">
            <a:extLst>
              <a:ext uri="{FF2B5EF4-FFF2-40B4-BE49-F238E27FC236}">
                <a16:creationId xmlns:a16="http://schemas.microsoft.com/office/drawing/2014/main" id="{E713E240-AB39-C94D-8674-67AB09DBC620}"/>
              </a:ext>
            </a:extLst>
          </p:cNvPr>
          <p:cNvPicPr>
            <a:picLocks noChangeAspect="1" noChangeArrowheads="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9">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flipH="1">
            <a:off x="6580388" y="2436740"/>
            <a:ext cx="1262173" cy="1000189"/>
          </a:xfrm>
          <a:prstGeom prst="rect">
            <a:avLst/>
          </a:prstGeom>
          <a:noFill/>
          <a:extLst>
            <a:ext uri="{909E8E84-426E-40DD-AFC4-6F175D3DCCD1}">
              <a14:hiddenFill xmlns:a14="http://schemas.microsoft.com/office/drawing/2010/main">
                <a:solidFill>
                  <a:srgbClr val="FFFFFF"/>
                </a:solidFill>
              </a14:hiddenFill>
            </a:ext>
          </a:extLst>
        </p:spPr>
      </p:pic>
      <p:sp>
        <p:nvSpPr>
          <p:cNvPr id="27" name="CuadroTexto 26">
            <a:extLst>
              <a:ext uri="{FF2B5EF4-FFF2-40B4-BE49-F238E27FC236}">
                <a16:creationId xmlns:a16="http://schemas.microsoft.com/office/drawing/2014/main" id="{8D309752-7B07-3744-AD67-A3585107C0E8}"/>
              </a:ext>
            </a:extLst>
          </p:cNvPr>
          <p:cNvSpPr txBox="1"/>
          <p:nvPr/>
        </p:nvSpPr>
        <p:spPr>
          <a:xfrm>
            <a:off x="5495940" y="6594273"/>
            <a:ext cx="1715534" cy="246221"/>
          </a:xfrm>
          <a:prstGeom prst="rect">
            <a:avLst/>
          </a:prstGeom>
          <a:noFill/>
        </p:spPr>
        <p:txBody>
          <a:bodyPr wrap="none" rtlCol="0">
            <a:spAutoFit/>
          </a:bodyPr>
          <a:lstStyle/>
          <a:p>
            <a:r>
              <a:rPr lang="es-HN" sz="1000" dirty="0">
                <a:solidFill>
                  <a:schemeClr val="tx2"/>
                </a:solidFill>
                <a:latin typeface="Century Gothic" panose="020B0502020202020204" pitchFamily="34" charset="0"/>
              </a:rPr>
              <a:t>Fuente : EGH, ola 1 2024</a:t>
            </a:r>
          </a:p>
        </p:txBody>
      </p:sp>
      <p:pic>
        <p:nvPicPr>
          <p:cNvPr id="29" name="Imagen 28">
            <a:extLst>
              <a:ext uri="{FF2B5EF4-FFF2-40B4-BE49-F238E27FC236}">
                <a16:creationId xmlns:a16="http://schemas.microsoft.com/office/drawing/2014/main" id="{A79CF4D2-B07C-DC40-B9F2-708B68907B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Tree>
    <p:extLst>
      <p:ext uri="{BB962C8B-B14F-4D97-AF65-F5344CB8AC3E}">
        <p14:creationId xmlns:p14="http://schemas.microsoft.com/office/powerpoint/2010/main" val="2178949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2" descr="Resultado de imagen para cinepolis">
            <a:extLst>
              <a:ext uri="{FF2B5EF4-FFF2-40B4-BE49-F238E27FC236}">
                <a16:creationId xmlns:a16="http://schemas.microsoft.com/office/drawing/2014/main" id="{CD54088B-2497-BB43-9AAC-91846B4D2C20}"/>
              </a:ext>
            </a:extLst>
          </p:cNvPr>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MX" sz="2400"/>
          </a:p>
        </p:txBody>
      </p:sp>
      <p:sp>
        <p:nvSpPr>
          <p:cNvPr id="7" name="Rectangle 6">
            <a:extLst>
              <a:ext uri="{FF2B5EF4-FFF2-40B4-BE49-F238E27FC236}">
                <a16:creationId xmlns:a16="http://schemas.microsoft.com/office/drawing/2014/main" id="{FC11A4C2-6EF5-A144-A7C5-09846C606D87}"/>
              </a:ext>
            </a:extLst>
          </p:cNvPr>
          <p:cNvSpPr/>
          <p:nvPr/>
        </p:nvSpPr>
        <p:spPr>
          <a:xfrm>
            <a:off x="3685042" y="4217949"/>
            <a:ext cx="8218843" cy="543867"/>
          </a:xfrm>
          <a:prstGeom prst="rect">
            <a:avLst/>
          </a:prstGeom>
        </p:spPr>
        <p:txBody>
          <a:bodyPr wrap="square">
            <a:spAutoFit/>
          </a:bodyPr>
          <a:lstStyle/>
          <a:p>
            <a:pPr marL="457189" indent="-457189" fontAlgn="base">
              <a:buClr>
                <a:schemeClr val="accent6">
                  <a:lumMod val="50000"/>
                </a:schemeClr>
              </a:buClr>
              <a:buSzPct val="110000"/>
              <a:buFont typeface="Courier New" panose="02070309020205020404" pitchFamily="49" charset="0"/>
              <a:buChar char="o"/>
            </a:pPr>
            <a:r>
              <a:rPr lang="es-MX" sz="1467" dirty="0">
                <a:latin typeface="Century Gothic" panose="020B0502020202020204" pitchFamily="34" charset="0"/>
              </a:rPr>
              <a:t>.</a:t>
            </a:r>
          </a:p>
          <a:p>
            <a:pPr marL="457189" indent="-457189" fontAlgn="base">
              <a:buClr>
                <a:schemeClr val="accent6">
                  <a:lumMod val="50000"/>
                </a:schemeClr>
              </a:buClr>
              <a:buSzPct val="110000"/>
              <a:buFont typeface="Courier New" panose="02070309020205020404" pitchFamily="49" charset="0"/>
              <a:buChar char="o"/>
            </a:pPr>
            <a:endParaRPr lang="es-MX" sz="1467" dirty="0">
              <a:latin typeface="Century Gothic" panose="020B0502020202020204" pitchFamily="34" charset="0"/>
            </a:endParaRPr>
          </a:p>
        </p:txBody>
      </p:sp>
      <p:grpSp>
        <p:nvGrpSpPr>
          <p:cNvPr id="21" name="Group 32">
            <a:extLst>
              <a:ext uri="{FF2B5EF4-FFF2-40B4-BE49-F238E27FC236}">
                <a16:creationId xmlns:a16="http://schemas.microsoft.com/office/drawing/2014/main" id="{A2A1A0D3-EE6F-354F-B163-80D1153D316F}"/>
              </a:ext>
            </a:extLst>
          </p:cNvPr>
          <p:cNvGrpSpPr/>
          <p:nvPr/>
        </p:nvGrpSpPr>
        <p:grpSpPr>
          <a:xfrm>
            <a:off x="325357" y="1021221"/>
            <a:ext cx="2087671" cy="2104372"/>
            <a:chOff x="967898" y="1084294"/>
            <a:chExt cx="1565753" cy="1578279"/>
          </a:xfrm>
        </p:grpSpPr>
        <p:sp>
          <p:nvSpPr>
            <p:cNvPr id="22" name="Oval 33">
              <a:extLst>
                <a:ext uri="{FF2B5EF4-FFF2-40B4-BE49-F238E27FC236}">
                  <a16:creationId xmlns:a16="http://schemas.microsoft.com/office/drawing/2014/main" id="{AB4912B9-06BB-6F4B-8185-C476E6062FE5}"/>
                </a:ext>
              </a:extLst>
            </p:cNvPr>
            <p:cNvSpPr/>
            <p:nvPr/>
          </p:nvSpPr>
          <p:spPr>
            <a:xfrm>
              <a:off x="967898" y="1084294"/>
              <a:ext cx="1565753" cy="1578279"/>
            </a:xfrm>
            <a:prstGeom prst="ellipse">
              <a:avLst/>
            </a:prstGeom>
            <a:gradFill flip="none" rotWithShape="1">
              <a:gsLst>
                <a:gs pos="0">
                  <a:schemeClr val="accent1">
                    <a:lumMod val="50000"/>
                  </a:schemeClr>
                </a:gs>
                <a:gs pos="37000">
                  <a:schemeClr val="accent1">
                    <a:lumMod val="60000"/>
                    <a:lumOff val="40000"/>
                  </a:schemeClr>
                </a:gs>
                <a:gs pos="71000">
                  <a:schemeClr val="tx1">
                    <a:lumMod val="50000"/>
                    <a:lumOff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N" sz="2400" dirty="0"/>
            </a:p>
          </p:txBody>
        </p:sp>
        <p:sp>
          <p:nvSpPr>
            <p:cNvPr id="23" name="Oval 34">
              <a:extLst>
                <a:ext uri="{FF2B5EF4-FFF2-40B4-BE49-F238E27FC236}">
                  <a16:creationId xmlns:a16="http://schemas.microsoft.com/office/drawing/2014/main" id="{B6AF9A7F-A80D-CD4F-9098-65BCF6F20414}"/>
                </a:ext>
              </a:extLst>
            </p:cNvPr>
            <p:cNvSpPr/>
            <p:nvPr/>
          </p:nvSpPr>
          <p:spPr>
            <a:xfrm>
              <a:off x="1155190" y="1333974"/>
              <a:ext cx="1191167" cy="11246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HN" sz="3333" b="1" dirty="0">
                <a:solidFill>
                  <a:schemeClr val="tx1">
                    <a:lumMod val="65000"/>
                    <a:lumOff val="35000"/>
                  </a:schemeClr>
                </a:solidFill>
                <a:latin typeface="Century Gothic" panose="020B0502020202020204" pitchFamily="34" charset="0"/>
              </a:endParaRPr>
            </a:p>
          </p:txBody>
        </p:sp>
      </p:grpSp>
      <p:grpSp>
        <p:nvGrpSpPr>
          <p:cNvPr id="24" name="Group 35">
            <a:extLst>
              <a:ext uri="{FF2B5EF4-FFF2-40B4-BE49-F238E27FC236}">
                <a16:creationId xmlns:a16="http://schemas.microsoft.com/office/drawing/2014/main" id="{2AA505E4-E22E-B947-9ECE-6880686BFA0A}"/>
              </a:ext>
            </a:extLst>
          </p:cNvPr>
          <p:cNvGrpSpPr/>
          <p:nvPr/>
        </p:nvGrpSpPr>
        <p:grpSpPr>
          <a:xfrm>
            <a:off x="2667242" y="1021221"/>
            <a:ext cx="2087671" cy="2104372"/>
            <a:chOff x="3688915" y="1084294"/>
            <a:chExt cx="1565753" cy="1578279"/>
          </a:xfrm>
        </p:grpSpPr>
        <p:sp>
          <p:nvSpPr>
            <p:cNvPr id="25" name="Oval 36">
              <a:extLst>
                <a:ext uri="{FF2B5EF4-FFF2-40B4-BE49-F238E27FC236}">
                  <a16:creationId xmlns:a16="http://schemas.microsoft.com/office/drawing/2014/main" id="{CC1E6F75-FAED-FD46-8112-753BC8193D12}"/>
                </a:ext>
              </a:extLst>
            </p:cNvPr>
            <p:cNvSpPr/>
            <p:nvPr/>
          </p:nvSpPr>
          <p:spPr>
            <a:xfrm>
              <a:off x="3688915" y="1084294"/>
              <a:ext cx="1565753" cy="1578279"/>
            </a:xfrm>
            <a:prstGeom prst="ellipse">
              <a:avLst/>
            </a:prstGeom>
            <a:gradFill flip="none" rotWithShape="1">
              <a:gsLst>
                <a:gs pos="12000">
                  <a:srgbClr val="941100"/>
                </a:gs>
                <a:gs pos="48000">
                  <a:schemeClr val="accent1">
                    <a:lumMod val="60000"/>
                    <a:lumOff val="40000"/>
                  </a:schemeClr>
                </a:gs>
                <a:gs pos="76000">
                  <a:schemeClr val="tx1">
                    <a:lumMod val="50000"/>
                    <a:lumOff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N" sz="2400" dirty="0"/>
            </a:p>
          </p:txBody>
        </p:sp>
        <p:sp>
          <p:nvSpPr>
            <p:cNvPr id="26" name="Oval 37">
              <a:extLst>
                <a:ext uri="{FF2B5EF4-FFF2-40B4-BE49-F238E27FC236}">
                  <a16:creationId xmlns:a16="http://schemas.microsoft.com/office/drawing/2014/main" id="{7F9DDAB9-A0ED-A445-9E10-150FFF8DE206}"/>
                </a:ext>
              </a:extLst>
            </p:cNvPr>
            <p:cNvSpPr/>
            <p:nvPr/>
          </p:nvSpPr>
          <p:spPr>
            <a:xfrm>
              <a:off x="3876207" y="1309481"/>
              <a:ext cx="1191167" cy="11246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HN" sz="3333" b="1" dirty="0">
                <a:solidFill>
                  <a:schemeClr val="tx1">
                    <a:lumMod val="65000"/>
                    <a:lumOff val="35000"/>
                  </a:schemeClr>
                </a:solidFill>
                <a:latin typeface="Century Gothic" panose="020B0502020202020204" pitchFamily="34" charset="0"/>
              </a:endParaRPr>
            </a:p>
          </p:txBody>
        </p:sp>
      </p:grpSp>
      <p:grpSp>
        <p:nvGrpSpPr>
          <p:cNvPr id="27" name="Group 38">
            <a:extLst>
              <a:ext uri="{FF2B5EF4-FFF2-40B4-BE49-F238E27FC236}">
                <a16:creationId xmlns:a16="http://schemas.microsoft.com/office/drawing/2014/main" id="{82BD8B05-EA91-604A-9EFD-2D79D0EC8EB0}"/>
              </a:ext>
            </a:extLst>
          </p:cNvPr>
          <p:cNvGrpSpPr/>
          <p:nvPr/>
        </p:nvGrpSpPr>
        <p:grpSpPr>
          <a:xfrm>
            <a:off x="5036824" y="1033640"/>
            <a:ext cx="2087671" cy="2104372"/>
            <a:chOff x="6329743" y="1084294"/>
            <a:chExt cx="1565753" cy="1578279"/>
          </a:xfrm>
        </p:grpSpPr>
        <p:sp>
          <p:nvSpPr>
            <p:cNvPr id="28" name="Oval 39">
              <a:extLst>
                <a:ext uri="{FF2B5EF4-FFF2-40B4-BE49-F238E27FC236}">
                  <a16:creationId xmlns:a16="http://schemas.microsoft.com/office/drawing/2014/main" id="{58F562E7-6801-5A4A-8080-9AEE6AC95CC1}"/>
                </a:ext>
              </a:extLst>
            </p:cNvPr>
            <p:cNvSpPr/>
            <p:nvPr/>
          </p:nvSpPr>
          <p:spPr>
            <a:xfrm>
              <a:off x="6329743" y="1084294"/>
              <a:ext cx="1565753" cy="1578279"/>
            </a:xfrm>
            <a:prstGeom prst="ellipse">
              <a:avLst/>
            </a:prstGeom>
            <a:gradFill flip="none" rotWithShape="1">
              <a:gsLst>
                <a:gs pos="19000">
                  <a:srgbClr val="941100"/>
                </a:gs>
                <a:gs pos="50000">
                  <a:schemeClr val="accent1">
                    <a:lumMod val="60000"/>
                    <a:lumOff val="40000"/>
                  </a:schemeClr>
                </a:gs>
                <a:gs pos="78000">
                  <a:schemeClr val="tx1">
                    <a:lumMod val="50000"/>
                    <a:lumOff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N" sz="2400" dirty="0"/>
            </a:p>
          </p:txBody>
        </p:sp>
        <p:sp>
          <p:nvSpPr>
            <p:cNvPr id="29" name="Oval 40">
              <a:extLst>
                <a:ext uri="{FF2B5EF4-FFF2-40B4-BE49-F238E27FC236}">
                  <a16:creationId xmlns:a16="http://schemas.microsoft.com/office/drawing/2014/main" id="{E2C7F2DF-6346-754D-8449-F98E66FEA941}"/>
                </a:ext>
              </a:extLst>
            </p:cNvPr>
            <p:cNvSpPr/>
            <p:nvPr/>
          </p:nvSpPr>
          <p:spPr>
            <a:xfrm>
              <a:off x="6517035" y="1317645"/>
              <a:ext cx="1191167" cy="11246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HN" sz="3333" b="1" dirty="0">
                <a:solidFill>
                  <a:schemeClr val="tx1">
                    <a:lumMod val="65000"/>
                    <a:lumOff val="35000"/>
                  </a:schemeClr>
                </a:solidFill>
                <a:latin typeface="Century Gothic" panose="020B0502020202020204" pitchFamily="34" charset="0"/>
              </a:endParaRPr>
            </a:p>
          </p:txBody>
        </p:sp>
      </p:grpSp>
      <p:grpSp>
        <p:nvGrpSpPr>
          <p:cNvPr id="31" name="Group 41">
            <a:extLst>
              <a:ext uri="{FF2B5EF4-FFF2-40B4-BE49-F238E27FC236}">
                <a16:creationId xmlns:a16="http://schemas.microsoft.com/office/drawing/2014/main" id="{69A48000-480A-3E4C-BFF2-B23DAD0297D1}"/>
              </a:ext>
            </a:extLst>
          </p:cNvPr>
          <p:cNvGrpSpPr/>
          <p:nvPr/>
        </p:nvGrpSpPr>
        <p:grpSpPr>
          <a:xfrm>
            <a:off x="7347384" y="991064"/>
            <a:ext cx="2087671" cy="2104372"/>
            <a:chOff x="6329743" y="1084294"/>
            <a:chExt cx="1565753" cy="1578279"/>
          </a:xfrm>
        </p:grpSpPr>
        <p:sp>
          <p:nvSpPr>
            <p:cNvPr id="32" name="Oval 42">
              <a:extLst>
                <a:ext uri="{FF2B5EF4-FFF2-40B4-BE49-F238E27FC236}">
                  <a16:creationId xmlns:a16="http://schemas.microsoft.com/office/drawing/2014/main" id="{21FF45AA-90F5-EA4D-914E-38A7A52544F4}"/>
                </a:ext>
              </a:extLst>
            </p:cNvPr>
            <p:cNvSpPr/>
            <p:nvPr/>
          </p:nvSpPr>
          <p:spPr>
            <a:xfrm>
              <a:off x="6329743" y="1084294"/>
              <a:ext cx="1565753" cy="1578279"/>
            </a:xfrm>
            <a:prstGeom prst="ellipse">
              <a:avLst/>
            </a:prstGeom>
            <a:gradFill flip="none" rotWithShape="1">
              <a:gsLst>
                <a:gs pos="27000">
                  <a:srgbClr val="941100"/>
                </a:gs>
                <a:gs pos="55000">
                  <a:schemeClr val="accent1">
                    <a:lumMod val="60000"/>
                    <a:lumOff val="40000"/>
                  </a:schemeClr>
                </a:gs>
                <a:gs pos="82000">
                  <a:schemeClr val="tx1">
                    <a:lumMod val="50000"/>
                    <a:lumOff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N" sz="2400" dirty="0"/>
            </a:p>
          </p:txBody>
        </p:sp>
        <p:sp>
          <p:nvSpPr>
            <p:cNvPr id="33" name="Oval 43">
              <a:extLst>
                <a:ext uri="{FF2B5EF4-FFF2-40B4-BE49-F238E27FC236}">
                  <a16:creationId xmlns:a16="http://schemas.microsoft.com/office/drawing/2014/main" id="{D32F2BB7-9087-2A46-92DA-D87656E42E7B}"/>
                </a:ext>
              </a:extLst>
            </p:cNvPr>
            <p:cNvSpPr/>
            <p:nvPr/>
          </p:nvSpPr>
          <p:spPr>
            <a:xfrm>
              <a:off x="6517035" y="1317645"/>
              <a:ext cx="1191167" cy="11246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HN" sz="3333" b="1" dirty="0">
                <a:solidFill>
                  <a:schemeClr val="tx1">
                    <a:lumMod val="65000"/>
                    <a:lumOff val="35000"/>
                  </a:schemeClr>
                </a:solidFill>
                <a:latin typeface="Century Gothic" panose="020B0502020202020204" pitchFamily="34" charset="0"/>
              </a:endParaRPr>
            </a:p>
          </p:txBody>
        </p:sp>
      </p:grpSp>
      <p:pic>
        <p:nvPicPr>
          <p:cNvPr id="6146" name="Picture 2" descr="Icono En todo el mundo, internet, mundo en Call Center Service">
            <a:extLst>
              <a:ext uri="{FF2B5EF4-FFF2-40B4-BE49-F238E27FC236}">
                <a16:creationId xmlns:a16="http://schemas.microsoft.com/office/drawing/2014/main" id="{A0FB8E7B-3A25-F948-BAF7-7F9C5D5AC534}"/>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9378" y="1562959"/>
            <a:ext cx="1124559" cy="112455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Gente - Iconos gratis de personas">
            <a:extLst>
              <a:ext uri="{FF2B5EF4-FFF2-40B4-BE49-F238E27FC236}">
                <a16:creationId xmlns:a16="http://schemas.microsoft.com/office/drawing/2014/main" id="{56A202FE-A75B-9942-A3AB-0BF90E1205D0}"/>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03428" y="1266763"/>
            <a:ext cx="1618343" cy="161834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Teléfono celular - Iconos gratis de herramientas y utensilios">
            <a:extLst>
              <a:ext uri="{FF2B5EF4-FFF2-40B4-BE49-F238E27FC236}">
                <a16:creationId xmlns:a16="http://schemas.microsoft.com/office/drawing/2014/main" id="{6C53F77A-0D83-AF47-B85E-F027C00014AD}"/>
              </a:ext>
            </a:extLst>
          </p:cNvPr>
          <p:cNvPicPr>
            <a:picLocks noChangeAspect="1" noChangeArrowheads="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467423" y="1529901"/>
            <a:ext cx="1197599" cy="1197599"/>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Redes Sociales PNG Imágenes Transparentes - Pngtree">
            <a:extLst>
              <a:ext uri="{FF2B5EF4-FFF2-40B4-BE49-F238E27FC236}">
                <a16:creationId xmlns:a16="http://schemas.microsoft.com/office/drawing/2014/main" id="{CBC83253-390A-8F47-8765-40E24E3722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2012" y="1506187"/>
            <a:ext cx="1490659" cy="1085761"/>
          </a:xfrm>
          <a:prstGeom prst="rect">
            <a:avLst/>
          </a:prstGeom>
          <a:noFill/>
          <a:extLst>
            <a:ext uri="{909E8E84-426E-40DD-AFC4-6F175D3DCCD1}">
              <a14:hiddenFill xmlns:a14="http://schemas.microsoft.com/office/drawing/2010/main">
                <a:solidFill>
                  <a:srgbClr val="FFFFFF"/>
                </a:solidFill>
              </a14:hiddenFill>
            </a:ext>
          </a:extLst>
        </p:spPr>
      </p:pic>
      <p:sp>
        <p:nvSpPr>
          <p:cNvPr id="34" name="CuadroTexto 33">
            <a:extLst>
              <a:ext uri="{FF2B5EF4-FFF2-40B4-BE49-F238E27FC236}">
                <a16:creationId xmlns:a16="http://schemas.microsoft.com/office/drawing/2014/main" id="{98DDC921-7B3A-E043-BB6C-BAD3E2CC337B}"/>
              </a:ext>
            </a:extLst>
          </p:cNvPr>
          <p:cNvSpPr txBox="1"/>
          <p:nvPr/>
        </p:nvSpPr>
        <p:spPr>
          <a:xfrm>
            <a:off x="338099" y="3161694"/>
            <a:ext cx="2160000" cy="1169551"/>
          </a:xfrm>
          <a:prstGeom prst="rect">
            <a:avLst/>
          </a:prstGeom>
          <a:solidFill>
            <a:schemeClr val="bg1">
              <a:lumMod val="95000"/>
            </a:schemeClr>
          </a:solidFill>
          <a:ln>
            <a:noFill/>
          </a:ln>
        </p:spPr>
        <p:txBody>
          <a:bodyPr wrap="square">
            <a:spAutoFit/>
          </a:bodyPr>
          <a:lstStyle/>
          <a:p>
            <a:pPr algn="ctr"/>
            <a:r>
              <a:rPr lang="es-MX" sz="1400" dirty="0">
                <a:latin typeface="Helvetica" pitchFamily="2" charset="0"/>
              </a:rPr>
              <a:t>La penetración de internet para febrero del 2024 es de 65.9%, con un crecimiento del 9.2% contra febrero del 2023</a:t>
            </a:r>
          </a:p>
        </p:txBody>
      </p:sp>
      <p:sp>
        <p:nvSpPr>
          <p:cNvPr id="36" name="CuadroTexto 35">
            <a:extLst>
              <a:ext uri="{FF2B5EF4-FFF2-40B4-BE49-F238E27FC236}">
                <a16:creationId xmlns:a16="http://schemas.microsoft.com/office/drawing/2014/main" id="{3D44EC2E-5F7B-8642-8A17-A8742E0ECA79}"/>
              </a:ext>
            </a:extLst>
          </p:cNvPr>
          <p:cNvSpPr txBox="1"/>
          <p:nvPr/>
        </p:nvSpPr>
        <p:spPr>
          <a:xfrm>
            <a:off x="5095248" y="3162872"/>
            <a:ext cx="2160000" cy="2031325"/>
          </a:xfrm>
          <a:prstGeom prst="rect">
            <a:avLst/>
          </a:prstGeom>
          <a:solidFill>
            <a:schemeClr val="bg1">
              <a:lumMod val="95000"/>
            </a:schemeClr>
          </a:solidFill>
          <a:ln>
            <a:noFill/>
          </a:ln>
        </p:spPr>
        <p:txBody>
          <a:bodyPr wrap="square">
            <a:spAutoFit/>
          </a:bodyPr>
          <a:lstStyle/>
          <a:p>
            <a:pPr algn="ctr" fontAlgn="base">
              <a:buClr>
                <a:schemeClr val="accent6">
                  <a:lumMod val="50000"/>
                </a:schemeClr>
              </a:buClr>
              <a:buSzPct val="110000"/>
            </a:pPr>
            <a:r>
              <a:rPr lang="es-ES" sz="1400" dirty="0">
                <a:latin typeface="Helvetica" pitchFamily="2" charset="0"/>
              </a:rPr>
              <a:t>Un total de 8.41 millones de conexiones móviles celulares están activas en Honduras a principios de 2024, cifra que equivale al 78.8 por ciento de la población total. El crecimiento es de un 5% contra el 2023</a:t>
            </a:r>
          </a:p>
        </p:txBody>
      </p:sp>
      <p:sp>
        <p:nvSpPr>
          <p:cNvPr id="38" name="CuadroTexto 37">
            <a:extLst>
              <a:ext uri="{FF2B5EF4-FFF2-40B4-BE49-F238E27FC236}">
                <a16:creationId xmlns:a16="http://schemas.microsoft.com/office/drawing/2014/main" id="{727E3F9E-7D16-244B-84D3-04C6F39AE050}"/>
              </a:ext>
            </a:extLst>
          </p:cNvPr>
          <p:cNvSpPr txBox="1"/>
          <p:nvPr/>
        </p:nvSpPr>
        <p:spPr>
          <a:xfrm>
            <a:off x="7452742" y="3172208"/>
            <a:ext cx="2160000" cy="1631216"/>
          </a:xfrm>
          <a:prstGeom prst="rect">
            <a:avLst/>
          </a:prstGeom>
          <a:solidFill>
            <a:schemeClr val="bg1">
              <a:lumMod val="95000"/>
            </a:schemeClr>
          </a:solidFill>
          <a:ln>
            <a:noFill/>
          </a:ln>
        </p:spPr>
        <p:txBody>
          <a:bodyPr wrap="square">
            <a:spAutoFit/>
          </a:bodyPr>
          <a:lstStyle/>
          <a:p>
            <a:pPr algn="ctr"/>
            <a:r>
              <a:rPr lang="es-HN" sz="1400" dirty="0">
                <a:effectLst/>
                <a:latin typeface="Helvetica" pitchFamily="2" charset="0"/>
              </a:rPr>
              <a:t>Los usuarios de redes sociales en Honduras aumentaron en 155 mil (+3,5 por ciento) entre principios de 2023 y principios de 2024</a:t>
            </a:r>
            <a:r>
              <a:rPr lang="es-HN" sz="1600" dirty="0">
                <a:effectLst/>
                <a:latin typeface="Helvetica" pitchFamily="2" charset="0"/>
              </a:rPr>
              <a:t>.</a:t>
            </a:r>
            <a:endParaRPr lang="es-HN" sz="1600" dirty="0">
              <a:latin typeface="Helvetica" pitchFamily="2" charset="0"/>
            </a:endParaRPr>
          </a:p>
        </p:txBody>
      </p:sp>
      <p:sp>
        <p:nvSpPr>
          <p:cNvPr id="40" name="CuadroTexto 39">
            <a:extLst>
              <a:ext uri="{FF2B5EF4-FFF2-40B4-BE49-F238E27FC236}">
                <a16:creationId xmlns:a16="http://schemas.microsoft.com/office/drawing/2014/main" id="{540C7CD9-9C66-2149-90FF-9C1D8B40996A}"/>
              </a:ext>
            </a:extLst>
          </p:cNvPr>
          <p:cNvSpPr txBox="1"/>
          <p:nvPr/>
        </p:nvSpPr>
        <p:spPr>
          <a:xfrm>
            <a:off x="2699653" y="3163734"/>
            <a:ext cx="2160000" cy="2677656"/>
          </a:xfrm>
          <a:prstGeom prst="rect">
            <a:avLst/>
          </a:prstGeom>
          <a:solidFill>
            <a:schemeClr val="bg1">
              <a:lumMod val="95000"/>
            </a:schemeClr>
          </a:solidFill>
          <a:ln>
            <a:noFill/>
          </a:ln>
        </p:spPr>
        <p:txBody>
          <a:bodyPr wrap="square">
            <a:spAutoFit/>
          </a:bodyPr>
          <a:lstStyle/>
          <a:p>
            <a:pPr algn="ctr"/>
            <a:r>
              <a:rPr lang="es-MX" sz="1400" dirty="0">
                <a:latin typeface="Helvetica" pitchFamily="2" charset="0"/>
              </a:rPr>
              <a:t>El total de los usuarios de internet es de 7.03 hondureños (6.4 en el 2023.</a:t>
            </a:r>
          </a:p>
          <a:p>
            <a:pPr algn="ctr"/>
            <a:r>
              <a:rPr lang="es-HN" sz="1400" dirty="0">
                <a:latin typeface="Helvetica" pitchFamily="2" charset="0"/>
              </a:rPr>
              <a:t>L</a:t>
            </a:r>
            <a:r>
              <a:rPr lang="es-HN" sz="1400" dirty="0">
                <a:effectLst/>
                <a:latin typeface="Helvetica" pitchFamily="2" charset="0"/>
              </a:rPr>
              <a:t>os usuarios de Internet en aumentaron en 593 mil (+9,2 por ciento) entre enero de 2023 y enero de 2024.</a:t>
            </a:r>
            <a:endParaRPr lang="es-MX" sz="1400" dirty="0">
              <a:latin typeface="Helvetica" pitchFamily="2" charset="0"/>
            </a:endParaRPr>
          </a:p>
          <a:p>
            <a:pPr algn="ctr"/>
            <a:r>
              <a:rPr lang="es-MX" sz="1400" dirty="0">
                <a:latin typeface="Helvetica" pitchFamily="2" charset="0"/>
              </a:rPr>
              <a:t> Aún permanecen desconectados 34.1% de la población</a:t>
            </a:r>
          </a:p>
        </p:txBody>
      </p:sp>
      <p:sp>
        <p:nvSpPr>
          <p:cNvPr id="42" name="CuadroTexto 41">
            <a:extLst>
              <a:ext uri="{FF2B5EF4-FFF2-40B4-BE49-F238E27FC236}">
                <a16:creationId xmlns:a16="http://schemas.microsoft.com/office/drawing/2014/main" id="{7C1626C0-533E-BD4F-A215-1148D28DAD1C}"/>
              </a:ext>
            </a:extLst>
          </p:cNvPr>
          <p:cNvSpPr txBox="1"/>
          <p:nvPr/>
        </p:nvSpPr>
        <p:spPr>
          <a:xfrm>
            <a:off x="5036824" y="6581580"/>
            <a:ext cx="6221184" cy="230832"/>
          </a:xfrm>
          <a:prstGeom prst="rect">
            <a:avLst/>
          </a:prstGeom>
          <a:noFill/>
        </p:spPr>
        <p:txBody>
          <a:bodyPr wrap="square">
            <a:spAutoFit/>
          </a:bodyPr>
          <a:lstStyle/>
          <a:p>
            <a:r>
              <a:rPr lang="es-HN" sz="900" dirty="0">
                <a:latin typeface="Arial" panose="020B0604020202020204" pitchFamily="34" charset="0"/>
                <a:cs typeface="Arial" panose="020B0604020202020204" pitchFamily="34" charset="0"/>
              </a:rPr>
              <a:t>https://datareportal.com/reports/digital-2024-honduras</a:t>
            </a:r>
          </a:p>
        </p:txBody>
      </p:sp>
      <p:sp>
        <p:nvSpPr>
          <p:cNvPr id="35" name="CuadroTexto 34">
            <a:extLst>
              <a:ext uri="{FF2B5EF4-FFF2-40B4-BE49-F238E27FC236}">
                <a16:creationId xmlns:a16="http://schemas.microsoft.com/office/drawing/2014/main" id="{D0C7F064-0E3F-C441-9DF7-1B2B516A1829}"/>
              </a:ext>
            </a:extLst>
          </p:cNvPr>
          <p:cNvSpPr txBox="1"/>
          <p:nvPr/>
        </p:nvSpPr>
        <p:spPr>
          <a:xfrm>
            <a:off x="242885" y="208315"/>
            <a:ext cx="5187639" cy="400110"/>
          </a:xfrm>
          <a:prstGeom prst="rect">
            <a:avLst/>
          </a:prstGeom>
          <a:noFill/>
        </p:spPr>
        <p:txBody>
          <a:bodyPr wrap="none" rtlCol="0">
            <a:spAutoFit/>
          </a:bodyPr>
          <a:lstStyle/>
          <a:p>
            <a:r>
              <a:rPr lang="es-HN" sz="2000" b="1" dirty="0">
                <a:latin typeface="Helvetica" pitchFamily="2" charset="0"/>
              </a:rPr>
              <a:t>CONSUMO DE MEDIOS </a:t>
            </a:r>
            <a:r>
              <a:rPr lang="es-HN" sz="2000" dirty="0">
                <a:latin typeface="Helvetica" pitchFamily="2" charset="0"/>
              </a:rPr>
              <a:t>– Audiencia digital</a:t>
            </a:r>
          </a:p>
        </p:txBody>
      </p:sp>
      <p:cxnSp>
        <p:nvCxnSpPr>
          <p:cNvPr id="37" name="Conector recto 36">
            <a:extLst>
              <a:ext uri="{FF2B5EF4-FFF2-40B4-BE49-F238E27FC236}">
                <a16:creationId xmlns:a16="http://schemas.microsoft.com/office/drawing/2014/main" id="{B3D30585-49B7-CD4C-ACB8-95A987327B68}"/>
              </a:ext>
            </a:extLst>
          </p:cNvPr>
          <p:cNvCxnSpPr/>
          <p:nvPr/>
        </p:nvCxnSpPr>
        <p:spPr>
          <a:xfrm>
            <a:off x="276163" y="600766"/>
            <a:ext cx="1158716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0" name="Group 41">
            <a:extLst>
              <a:ext uri="{FF2B5EF4-FFF2-40B4-BE49-F238E27FC236}">
                <a16:creationId xmlns:a16="http://schemas.microsoft.com/office/drawing/2014/main" id="{ACEB705F-7E8B-4A4E-8496-2C148D4E53CD}"/>
              </a:ext>
            </a:extLst>
          </p:cNvPr>
          <p:cNvGrpSpPr/>
          <p:nvPr/>
        </p:nvGrpSpPr>
        <p:grpSpPr>
          <a:xfrm>
            <a:off x="9799078" y="990956"/>
            <a:ext cx="2087671" cy="2104372"/>
            <a:chOff x="6329743" y="1084294"/>
            <a:chExt cx="1565753" cy="1578279"/>
          </a:xfrm>
        </p:grpSpPr>
        <p:sp>
          <p:nvSpPr>
            <p:cNvPr id="39" name="Oval 42">
              <a:extLst>
                <a:ext uri="{FF2B5EF4-FFF2-40B4-BE49-F238E27FC236}">
                  <a16:creationId xmlns:a16="http://schemas.microsoft.com/office/drawing/2014/main" id="{4CA3C4B9-E452-7347-95C6-C27B9B543265}"/>
                </a:ext>
              </a:extLst>
            </p:cNvPr>
            <p:cNvSpPr/>
            <p:nvPr/>
          </p:nvSpPr>
          <p:spPr>
            <a:xfrm>
              <a:off x="6329743" y="1084294"/>
              <a:ext cx="1565753" cy="1578279"/>
            </a:xfrm>
            <a:prstGeom prst="ellipse">
              <a:avLst/>
            </a:prstGeom>
            <a:gradFill flip="none" rotWithShape="1">
              <a:gsLst>
                <a:gs pos="27000">
                  <a:srgbClr val="941100"/>
                </a:gs>
                <a:gs pos="55000">
                  <a:schemeClr val="accent1">
                    <a:lumMod val="60000"/>
                    <a:lumOff val="40000"/>
                  </a:schemeClr>
                </a:gs>
                <a:gs pos="82000">
                  <a:schemeClr val="tx1">
                    <a:lumMod val="50000"/>
                    <a:lumOff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N" sz="2400" dirty="0"/>
            </a:p>
          </p:txBody>
        </p:sp>
        <p:sp>
          <p:nvSpPr>
            <p:cNvPr id="41" name="Oval 43">
              <a:extLst>
                <a:ext uri="{FF2B5EF4-FFF2-40B4-BE49-F238E27FC236}">
                  <a16:creationId xmlns:a16="http://schemas.microsoft.com/office/drawing/2014/main" id="{E809EC75-4483-1440-8E37-874DE043980F}"/>
                </a:ext>
              </a:extLst>
            </p:cNvPr>
            <p:cNvSpPr/>
            <p:nvPr/>
          </p:nvSpPr>
          <p:spPr>
            <a:xfrm>
              <a:off x="6517035" y="1317645"/>
              <a:ext cx="1191167" cy="11246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HN" sz="3333" b="1" dirty="0">
                <a:solidFill>
                  <a:schemeClr val="tx1">
                    <a:lumMod val="65000"/>
                    <a:lumOff val="35000"/>
                  </a:schemeClr>
                </a:solidFill>
                <a:latin typeface="Century Gothic" panose="020B0502020202020204" pitchFamily="34" charset="0"/>
              </a:endParaRPr>
            </a:p>
          </p:txBody>
        </p:sp>
      </p:grpSp>
      <p:sp>
        <p:nvSpPr>
          <p:cNvPr id="44" name="CuadroTexto 43">
            <a:extLst>
              <a:ext uri="{FF2B5EF4-FFF2-40B4-BE49-F238E27FC236}">
                <a16:creationId xmlns:a16="http://schemas.microsoft.com/office/drawing/2014/main" id="{02FBF6AA-8912-5448-87F1-3290967E2C4E}"/>
              </a:ext>
            </a:extLst>
          </p:cNvPr>
          <p:cNvSpPr txBox="1"/>
          <p:nvPr/>
        </p:nvSpPr>
        <p:spPr>
          <a:xfrm>
            <a:off x="9818600" y="3172208"/>
            <a:ext cx="2196000" cy="3539430"/>
          </a:xfrm>
          <a:prstGeom prst="rect">
            <a:avLst/>
          </a:prstGeom>
          <a:solidFill>
            <a:schemeClr val="bg1">
              <a:lumMod val="95000"/>
            </a:schemeClr>
          </a:solidFill>
          <a:ln>
            <a:noFill/>
          </a:ln>
        </p:spPr>
        <p:txBody>
          <a:bodyPr wrap="square">
            <a:spAutoFit/>
          </a:bodyPr>
          <a:lstStyle/>
          <a:p>
            <a:pPr algn="ctr"/>
            <a:r>
              <a:rPr lang="es-HN" sz="1400" dirty="0">
                <a:effectLst/>
                <a:latin typeface="Helvetica" pitchFamily="2" charset="0"/>
              </a:rPr>
              <a:t>El 54,8 por ciento de los usuarios de redes sociales en Honduras son  mujeres , mientras que el 45,2 por ciento son hombres. </a:t>
            </a:r>
          </a:p>
          <a:p>
            <a:pPr algn="ctr"/>
            <a:r>
              <a:rPr lang="es-HN" sz="1400" dirty="0">
                <a:effectLst/>
                <a:latin typeface="Helvetica" pitchFamily="2" charset="0"/>
              </a:rPr>
              <a:t>En términos más generales, el 64,6 por ciento de la base total de usuarios de Internet de Honduras (independientemente de la edad) utilizó al menos una plataforma de redes sociales en enero de 2024. .</a:t>
            </a:r>
            <a:endParaRPr lang="es-HN" sz="1400" dirty="0">
              <a:latin typeface="Helvetica" pitchFamily="2" charset="0"/>
            </a:endParaRPr>
          </a:p>
        </p:txBody>
      </p:sp>
      <p:pic>
        <p:nvPicPr>
          <p:cNvPr id="3074" name="Picture 2" descr="Iconos masculinos y femeninos. signo de baño de hombre y mujer. símbolo  sexual. | Vector Premium">
            <a:extLst>
              <a:ext uri="{FF2B5EF4-FFF2-40B4-BE49-F238E27FC236}">
                <a16:creationId xmlns:a16="http://schemas.microsoft.com/office/drawing/2014/main" id="{DD6F5D7F-EBD2-E742-8A49-C4DE4A0BA5C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482" t="2170" r="5933" b="8333"/>
          <a:stretch/>
        </p:blipFill>
        <p:spPr bwMode="auto">
          <a:xfrm>
            <a:off x="10206139" y="1628029"/>
            <a:ext cx="1166483" cy="883486"/>
          </a:xfrm>
          <a:prstGeom prst="rect">
            <a:avLst/>
          </a:prstGeom>
          <a:noFill/>
          <a:extLst>
            <a:ext uri="{909E8E84-426E-40DD-AFC4-6F175D3DCCD1}">
              <a14:hiddenFill xmlns:a14="http://schemas.microsoft.com/office/drawing/2010/main">
                <a:solidFill>
                  <a:srgbClr val="FFFFFF"/>
                </a:solidFill>
              </a14:hiddenFill>
            </a:ext>
          </a:extLst>
        </p:spPr>
      </p:pic>
      <p:pic>
        <p:nvPicPr>
          <p:cNvPr id="43" name="Imagen 42">
            <a:extLst>
              <a:ext uri="{FF2B5EF4-FFF2-40B4-BE49-F238E27FC236}">
                <a16:creationId xmlns:a16="http://schemas.microsoft.com/office/drawing/2014/main" id="{763A3978-D548-E249-8DCD-87C5161C2C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Tree>
    <p:extLst>
      <p:ext uri="{BB962C8B-B14F-4D97-AF65-F5344CB8AC3E}">
        <p14:creationId xmlns:p14="http://schemas.microsoft.com/office/powerpoint/2010/main" val="1674650992"/>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14857</TotalTime>
  <Words>1483</Words>
  <Application>Microsoft Macintosh PowerPoint</Application>
  <PresentationFormat>Panorámica</PresentationFormat>
  <Paragraphs>161</Paragraphs>
  <Slides>10</Slides>
  <Notes>9</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10</vt:i4>
      </vt:variant>
    </vt:vector>
  </HeadingPairs>
  <TitlesOfParts>
    <vt:vector size="19" baseType="lpstr">
      <vt:lpstr>Arial</vt:lpstr>
      <vt:lpstr>Calibri</vt:lpstr>
      <vt:lpstr>Calibri Light</vt:lpstr>
      <vt:lpstr>Century Gothic</vt:lpstr>
      <vt:lpstr>Courier New</vt:lpstr>
      <vt:lpstr>Helvetica</vt:lpstr>
      <vt:lpstr>Helvetica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Elia Martinez</cp:lastModifiedBy>
  <cp:revision>120</cp:revision>
  <dcterms:created xsi:type="dcterms:W3CDTF">2023-11-28T02:26:58Z</dcterms:created>
  <dcterms:modified xsi:type="dcterms:W3CDTF">2024-07-15T21:53:28Z</dcterms:modified>
</cp:coreProperties>
</file>