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9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10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7" r:id="rId14"/>
  </p:sldMasterIdLst>
  <p:notesMasterIdLst>
    <p:notesMasterId r:id="rId22"/>
  </p:notesMasterIdLst>
  <p:sldIdLst>
    <p:sldId id="2147477634" r:id="rId15"/>
    <p:sldId id="2147375763" r:id="rId16"/>
    <p:sldId id="2147477577" r:id="rId17"/>
    <p:sldId id="2147477676" r:id="rId18"/>
    <p:sldId id="2147477677" r:id="rId19"/>
    <p:sldId id="2147477678" r:id="rId20"/>
    <p:sldId id="2147477631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1E"/>
    <a:srgbClr val="FFC000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316461982745E-3"/>
                  <c:y val="-2.21218641382734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tx>
          <c:spPr>
            <a:ln w="19050" cap="rnd" cmpd="sng" algn="ctr">
              <a:solidFill>
                <a:srgbClr val="FD4D8B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D4D8B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0</c:formatCode>
                <c:ptCount val="12"/>
                <c:pt idx="1">
                  <c:v>976.57</c:v>
                </c:pt>
                <c:pt idx="2">
                  <c:v>596.79</c:v>
                </c:pt>
                <c:pt idx="4">
                  <c:v>596.79</c:v>
                </c:pt>
                <c:pt idx="5">
                  <c:v>976.57</c:v>
                </c:pt>
                <c:pt idx="7" formatCode="General">
                  <c:v>650</c:v>
                </c:pt>
                <c:pt idx="8" formatCode="General">
                  <c:v>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D0-BF40-A970-560CCB80E52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dropLines>
        <c:smooth val="0"/>
        <c:axId val="448493296"/>
        <c:axId val="448440832"/>
      </c:lineChart>
      <c:catAx>
        <c:axId val="4484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448440832"/>
        <c:crosses val="autoZero"/>
        <c:auto val="1"/>
        <c:lblAlgn val="ctr"/>
        <c:lblOffset val="100"/>
        <c:noMultiLvlLbl val="0"/>
      </c:catAx>
      <c:valAx>
        <c:axId val="44844083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4849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13/10/24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51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B1C4A-6537-649C-7791-23EEE4D66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15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1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79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1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78.xml"/><Relationship Id="rId16" Type="http://schemas.openxmlformats.org/officeDocument/2006/relationships/slideLayout" Target="../slideLayouts/slideLayout39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86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6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59.xm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64" Type="http://schemas.openxmlformats.org/officeDocument/2006/relationships/slideLayout" Target="../slideLayouts/slideLayout362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slideLayout" Target="../slideLayouts/slideLayout357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slideLayout" Target="../slideLayouts/slideLayout358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6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3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6.pn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405762"/>
              </p:ext>
            </p:extLst>
          </p:nvPr>
        </p:nvGraphicFramePr>
        <p:xfrm>
          <a:off x="3389654" y="995932"/>
          <a:ext cx="4899320" cy="3113150"/>
        </p:xfrm>
        <a:graphic>
          <a:graphicData uri="http://schemas.openxmlformats.org/drawingml/2006/table">
            <a:tbl>
              <a:tblPr firstRow="1" bandRow="1"/>
              <a:tblGrid>
                <a:gridCol w="1490945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832806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575569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$ 42K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$ 43K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4,514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4,665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644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666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36195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DIGITAL – MES RRSS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2762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(IVR) PROMEDIO –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TV y PTV,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medios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primarios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La inversion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medios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mantiene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/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Integración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de digital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destinando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un 15% del mix.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946492"/>
              </p:ext>
            </p:extLst>
          </p:nvPr>
        </p:nvGraphicFramePr>
        <p:xfrm>
          <a:off x="4148385" y="4482779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863731"/>
              </p:ext>
            </p:extLst>
          </p:nvPr>
        </p:nvGraphicFramePr>
        <p:xfrm>
          <a:off x="4148384" y="4979962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530246"/>
              </p:ext>
            </p:extLst>
          </p:nvPr>
        </p:nvGraphicFramePr>
        <p:xfrm>
          <a:off x="4148383" y="5507316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3334615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7" name="Flecha: a la derecha 48">
            <a:extLst>
              <a:ext uri="{FF2B5EF4-FFF2-40B4-BE49-F238E27FC236}">
                <a16:creationId xmlns:a16="http://schemas.microsoft.com/office/drawing/2014/main" id="{496F1B0C-4DA6-004F-A7C0-D0F9A8775F2C}"/>
              </a:ext>
            </a:extLst>
          </p:cNvPr>
          <p:cNvSpPr/>
          <p:nvPr/>
        </p:nvSpPr>
        <p:spPr>
          <a:xfrm rot="16200000">
            <a:off x="8388817" y="2127115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52477A3-1336-344D-9534-20EEAF15668F}"/>
              </a:ext>
            </a:extLst>
          </p:cNvPr>
          <p:cNvSpPr txBox="1"/>
          <p:nvPr/>
        </p:nvSpPr>
        <p:spPr>
          <a:xfrm>
            <a:off x="8540646" y="2118732"/>
            <a:ext cx="418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3%+</a:t>
            </a:r>
          </a:p>
        </p:txBody>
      </p:sp>
      <p:sp>
        <p:nvSpPr>
          <p:cNvPr id="21" name="Flecha: a la derecha 48">
            <a:extLst>
              <a:ext uri="{FF2B5EF4-FFF2-40B4-BE49-F238E27FC236}">
                <a16:creationId xmlns:a16="http://schemas.microsoft.com/office/drawing/2014/main" id="{DF0B755B-097F-0445-B870-6C1011A449D8}"/>
              </a:ext>
            </a:extLst>
          </p:cNvPr>
          <p:cNvSpPr/>
          <p:nvPr/>
        </p:nvSpPr>
        <p:spPr>
          <a:xfrm rot="16200000">
            <a:off x="8388817" y="2467250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43B270-A9D4-B94D-BC59-96B601D1B27D}"/>
              </a:ext>
            </a:extLst>
          </p:cNvPr>
          <p:cNvSpPr txBox="1"/>
          <p:nvPr/>
        </p:nvSpPr>
        <p:spPr>
          <a:xfrm>
            <a:off x="8537432" y="2447640"/>
            <a:ext cx="418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2" descr="Dorival">
            <a:extLst>
              <a:ext uri="{FF2B5EF4-FFF2-40B4-BE49-F238E27FC236}">
                <a16:creationId xmlns:a16="http://schemas.microsoft.com/office/drawing/2014/main" id="{3FE66F1B-914E-E944-AB6C-14975460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2" y="900580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izquierda y derecha 9">
            <a:extLst>
              <a:ext uri="{FF2B5EF4-FFF2-40B4-BE49-F238E27FC236}">
                <a16:creationId xmlns:a16="http://schemas.microsoft.com/office/drawing/2014/main" id="{0C2E3865-376F-904F-85CC-E0F7ED9336C7}"/>
              </a:ext>
            </a:extLst>
          </p:cNvPr>
          <p:cNvSpPr/>
          <p:nvPr/>
        </p:nvSpPr>
        <p:spPr>
          <a:xfrm>
            <a:off x="8367449" y="1443920"/>
            <a:ext cx="349584" cy="19091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s-H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27104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Impresos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2610399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18B7B9A8-A138-6542-911B-69283BFDDB2E}"/>
              </a:ext>
            </a:extLst>
          </p:cNvPr>
          <p:cNvSpPr/>
          <p:nvPr/>
        </p:nvSpPr>
        <p:spPr>
          <a:xfrm>
            <a:off x="3487464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E6C87E5C-F735-6B44-A747-FBD472B79DC2}"/>
              </a:ext>
            </a:extLst>
          </p:cNvPr>
          <p:cNvSpPr/>
          <p:nvPr/>
        </p:nvSpPr>
        <p:spPr>
          <a:xfrm>
            <a:off x="5901348" y="143599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FD75A372-8970-6243-9A5C-3FE0086F0471}"/>
              </a:ext>
            </a:extLst>
          </p:cNvPr>
          <p:cNvSpPr/>
          <p:nvPr/>
        </p:nvSpPr>
        <p:spPr>
          <a:xfrm>
            <a:off x="5024283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4A0DA5F0-8E62-5044-A188-B4661CEDAA65}"/>
              </a:ext>
            </a:extLst>
          </p:cNvPr>
          <p:cNvSpPr/>
          <p:nvPr/>
        </p:nvSpPr>
        <p:spPr>
          <a:xfrm>
            <a:off x="7552667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4" name="Rounded Rectangle 14">
            <a:extLst>
              <a:ext uri="{FF2B5EF4-FFF2-40B4-BE49-F238E27FC236}">
                <a16:creationId xmlns:a16="http://schemas.microsoft.com/office/drawing/2014/main" id="{19B8773C-C34A-FF42-88D7-DF40BC084270}"/>
              </a:ext>
            </a:extLst>
          </p:cNvPr>
          <p:cNvSpPr/>
          <p:nvPr/>
        </p:nvSpPr>
        <p:spPr>
          <a:xfrm>
            <a:off x="8389980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2BF606A-69C2-034C-A256-AFC8B012CEC6}"/>
              </a:ext>
            </a:extLst>
          </p:cNvPr>
          <p:cNvSpPr txBox="1"/>
          <p:nvPr/>
        </p:nvSpPr>
        <p:spPr>
          <a:xfrm>
            <a:off x="2706197" y="1448646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600" dirty="0"/>
              <a:t>Inicio clases</a:t>
            </a:r>
          </a:p>
          <a:p>
            <a:pPr algn="ctr"/>
            <a:r>
              <a:rPr lang="es-HN" sz="600" dirty="0"/>
              <a:t> públicos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785D313-217C-7145-A9A3-0AEF5C571C2E}"/>
              </a:ext>
            </a:extLst>
          </p:cNvPr>
          <p:cNvSpPr txBox="1"/>
          <p:nvPr/>
        </p:nvSpPr>
        <p:spPr>
          <a:xfrm>
            <a:off x="7552980" y="1448646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Inicio clases </a:t>
            </a:r>
          </a:p>
          <a:p>
            <a:pPr algn="ctr"/>
            <a:r>
              <a:rPr lang="es-HN" sz="600" dirty="0"/>
              <a:t>privados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AC52B29-87B6-3241-93DB-900BD815D90B}"/>
              </a:ext>
            </a:extLst>
          </p:cNvPr>
          <p:cNvSpPr txBox="1"/>
          <p:nvPr/>
        </p:nvSpPr>
        <p:spPr>
          <a:xfrm>
            <a:off x="5922349" y="1459741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Mes del estudiante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3E80A22-32A3-9A49-9160-0146680E3BEE}"/>
              </a:ext>
            </a:extLst>
          </p:cNvPr>
          <p:cNvSpPr txBox="1"/>
          <p:nvPr/>
        </p:nvSpPr>
        <p:spPr>
          <a:xfrm>
            <a:off x="8442024" y="1464312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Mes de la patria</a:t>
            </a:r>
          </a:p>
        </p:txBody>
      </p:sp>
      <p:sp>
        <p:nvSpPr>
          <p:cNvPr id="58" name="Rounded Rectangle 14">
            <a:extLst>
              <a:ext uri="{FF2B5EF4-FFF2-40B4-BE49-F238E27FC236}">
                <a16:creationId xmlns:a16="http://schemas.microsoft.com/office/drawing/2014/main" id="{6EC7647E-0D72-7147-BC47-15E64E8ABE66}"/>
              </a:ext>
            </a:extLst>
          </p:cNvPr>
          <p:cNvSpPr/>
          <p:nvPr/>
        </p:nvSpPr>
        <p:spPr>
          <a:xfrm>
            <a:off x="2540584" y="4466946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A2DCE2BC-AFD1-E044-B533-2D8588B58E2D}"/>
              </a:ext>
            </a:extLst>
          </p:cNvPr>
          <p:cNvSpPr/>
          <p:nvPr/>
        </p:nvSpPr>
        <p:spPr>
          <a:xfrm>
            <a:off x="5888995" y="449137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0" name="Rounded Rectangle 14">
            <a:extLst>
              <a:ext uri="{FF2B5EF4-FFF2-40B4-BE49-F238E27FC236}">
                <a16:creationId xmlns:a16="http://schemas.microsoft.com/office/drawing/2014/main" id="{5AED3D97-2CE9-7648-B693-C0FA6BE70D48}"/>
              </a:ext>
            </a:extLst>
          </p:cNvPr>
          <p:cNvSpPr/>
          <p:nvPr/>
        </p:nvSpPr>
        <p:spPr>
          <a:xfrm>
            <a:off x="7681453" y="449137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012B8D6D-E23C-1348-A8AB-CE7DE8404C27}"/>
              </a:ext>
            </a:extLst>
          </p:cNvPr>
          <p:cNvSpPr txBox="1"/>
          <p:nvPr/>
        </p:nvSpPr>
        <p:spPr>
          <a:xfrm>
            <a:off x="3422814" y="1478779"/>
            <a:ext cx="8932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Mantenimiento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359C3CE-F470-EB4C-9BE3-88C62DAA2E17}"/>
              </a:ext>
            </a:extLst>
          </p:cNvPr>
          <p:cNvSpPr txBox="1"/>
          <p:nvPr/>
        </p:nvSpPr>
        <p:spPr>
          <a:xfrm>
            <a:off x="5020858" y="1504147"/>
            <a:ext cx="8932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Mantenimiento 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186496"/>
              </p:ext>
            </p:extLst>
          </p:nvPr>
        </p:nvGraphicFramePr>
        <p:xfrm>
          <a:off x="8282904" y="2872791"/>
          <a:ext cx="3652078" cy="268411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Inicios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clases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fechas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claves para el target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estudiantil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eventos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segmentos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15ss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4,665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trp’s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M 12-25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95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alto : 922 Trps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Kpi’s en mes bajo : 624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15ss + patrocinio de eventos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591AE804-13C0-2749-8CA9-5DBA6FA8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81" y="3193596"/>
            <a:ext cx="479866" cy="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CH Radio | HCH.TV">
            <a:extLst>
              <a:ext uri="{FF2B5EF4-FFF2-40B4-BE49-F238E27FC236}">
                <a16:creationId xmlns:a16="http://schemas.microsoft.com/office/drawing/2014/main" id="{F1A18B62-180B-C145-A849-086BCF7D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348" r="-2838" b="33314"/>
          <a:stretch/>
        </p:blipFill>
        <p:spPr bwMode="auto">
          <a:xfrm>
            <a:off x="7002463" y="3193074"/>
            <a:ext cx="773654" cy="3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38B20EC-6E2C-3649-A555-176610731A28}"/>
              </a:ext>
            </a:extLst>
          </p:cNvPr>
          <p:cNvCxnSpPr/>
          <p:nvPr/>
        </p:nvCxnSpPr>
        <p:spPr>
          <a:xfrm>
            <a:off x="6180596" y="3714750"/>
            <a:ext cx="162037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138D17-6FF9-AE4F-89D9-CD05F0FCB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063384"/>
              </p:ext>
            </p:extLst>
          </p:nvPr>
        </p:nvGraphicFramePr>
        <p:xfrm>
          <a:off x="330511" y="2982614"/>
          <a:ext cx="5367431" cy="25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30">
            <a:extLst>
              <a:ext uri="{FF2B5EF4-FFF2-40B4-BE49-F238E27FC236}">
                <a16:creationId xmlns:a16="http://schemas.microsoft.com/office/drawing/2014/main" id="{596C2664-0837-594E-9EDD-E4AE62EC931D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C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directa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sin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pic>
        <p:nvPicPr>
          <p:cNvPr id="1028" name="Picture 4" descr="Dolomil Fem caja x 10 Tabletas - Laboratorios Quimifar">
            <a:extLst>
              <a:ext uri="{FF2B5EF4-FFF2-40B4-BE49-F238E27FC236}">
                <a16:creationId xmlns:a16="http://schemas.microsoft.com/office/drawing/2014/main" id="{90453961-33C7-BC47-84A0-83BFF447B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7290" b="18350"/>
          <a:stretch/>
        </p:blipFill>
        <p:spPr bwMode="auto">
          <a:xfrm>
            <a:off x="8073459" y="294581"/>
            <a:ext cx="1066982" cy="81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2" y="2312502"/>
            <a:ext cx="25406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patrocinio de eventos orientados al segmento juvenil, como la Reina Estudiantil y competencias coreográficas de colegios,  ofrecen a Dorival una plataforma valiosa para fortalecer su presencia de marca y conectar de manera significativa con el segmento jovén femenino.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evento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organizado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Canal HCH La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Novia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Estudiantil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junio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alusivo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Estudiante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“Viva Tu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Talento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Baile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”,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concurso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coreografía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estudiantes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diferentes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colegios.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" name="WhatsApp Video 2024-10-13 at 9.03.33 PM.mp4" descr="WhatsApp Video 2024-10-13 at 9.03.33 PM.mp4">
            <a:hlinkClick r:id="" action="ppaction://media"/>
            <a:extLst>
              <a:ext uri="{FF2B5EF4-FFF2-40B4-BE49-F238E27FC236}">
                <a16:creationId xmlns:a16="http://schemas.microsoft.com/office/drawing/2014/main" id="{1E59944A-CA09-664E-B678-AB4A39B2A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2869" y="1728787"/>
            <a:ext cx="5410200" cy="3048000"/>
          </a:xfrm>
          <a:prstGeom prst="rect">
            <a:avLst/>
          </a:prstGeom>
        </p:spPr>
      </p:pic>
      <p:pic>
        <p:nvPicPr>
          <p:cNvPr id="24" name="Picture 2" descr="Dorival">
            <a:extLst>
              <a:ext uri="{FF2B5EF4-FFF2-40B4-BE49-F238E27FC236}">
                <a16:creationId xmlns:a16="http://schemas.microsoft.com/office/drawing/2014/main" id="{573B583E-C630-1B4B-BE9F-E2F6141D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Exposiciones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interactivas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Exposiciones animadas, representa una estrategia innovadora y efectiva para captar la atención de una audiencia masiva.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Participación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Hilo de Canal 5 (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farándula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Alternar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Deportivo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conducido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mujeres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“Las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Dueñas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Balón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”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4" name="Picture 12">
            <a:hlinkClick r:id="" action="ppaction://media"/>
            <a:extLst>
              <a:ext uri="{FF2B5EF4-FFF2-40B4-BE49-F238E27FC236}">
                <a16:creationId xmlns:a16="http://schemas.microsoft.com/office/drawing/2014/main" id="{73A7CEDC-101B-A448-9041-D361D6444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183313" y="1815304"/>
            <a:ext cx="5158740" cy="2901792"/>
          </a:xfrm>
          <a:prstGeom prst="rect">
            <a:avLst/>
          </a:prstGeom>
        </p:spPr>
      </p:pic>
      <p:pic>
        <p:nvPicPr>
          <p:cNvPr id="28" name="Picture 2" descr="Dorival">
            <a:extLst>
              <a:ext uri="{FF2B5EF4-FFF2-40B4-BE49-F238E27FC236}">
                <a16:creationId xmlns:a16="http://schemas.microsoft.com/office/drawing/2014/main" id="{3E3E005F-C79D-414D-B96D-8616013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611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Influencers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uso de influencers juveniles para la marca Dorival no solo maximiza el alcance y la visibilidad, sino que también crea una conexión auténtica y significativa con el público joven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8" name="Picture 2" descr="Dorival">
            <a:extLst>
              <a:ext uri="{FF2B5EF4-FFF2-40B4-BE49-F238E27FC236}">
                <a16:creationId xmlns:a16="http://schemas.microsoft.com/office/drawing/2014/main" id="{3E3E005F-C79D-414D-B96D-8616013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9">
            <a:extLst>
              <a:ext uri="{FF2B5EF4-FFF2-40B4-BE49-F238E27FC236}">
                <a16:creationId xmlns:a16="http://schemas.microsoft.com/office/drawing/2014/main" id="{900859B9-916D-8B41-ABBD-03AD7F608642}"/>
              </a:ext>
            </a:extLst>
          </p:cNvPr>
          <p:cNvGrpSpPr>
            <a:grpSpLocks noChangeAspect="1"/>
          </p:cNvGrpSpPr>
          <p:nvPr/>
        </p:nvGrpSpPr>
        <p:grpSpPr>
          <a:xfrm>
            <a:off x="7457021" y="195896"/>
            <a:ext cx="3664768" cy="3664754"/>
            <a:chOff x="0" y="0"/>
            <a:chExt cx="6350000" cy="6349975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993FCA45-7F86-0B4D-A1A0-D9AABFA1B4D5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1771" b="-11771"/>
              </a:stretch>
            </a:blipFill>
          </p:spPr>
        </p:sp>
      </p:grpSp>
      <p:sp>
        <p:nvSpPr>
          <p:cNvPr id="31" name="TextBox 17">
            <a:extLst>
              <a:ext uri="{FF2B5EF4-FFF2-40B4-BE49-F238E27FC236}">
                <a16:creationId xmlns:a16="http://schemas.microsoft.com/office/drawing/2014/main" id="{41B9985F-3B61-3C4A-9138-A8ECE0C26C53}"/>
              </a:ext>
            </a:extLst>
          </p:cNvPr>
          <p:cNvSpPr txBox="1"/>
          <p:nvPr/>
        </p:nvSpPr>
        <p:spPr>
          <a:xfrm>
            <a:off x="8153507" y="4083859"/>
            <a:ext cx="2588932" cy="229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24 </a:t>
            </a:r>
            <a:r>
              <a:rPr lang="en-US" sz="1266" dirty="0" err="1">
                <a:latin typeface="Century Gothic" panose="020B0502020202020204" pitchFamily="34" charset="0"/>
              </a:rPr>
              <a:t>Años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Soltera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Presentadora</a:t>
            </a:r>
            <a:r>
              <a:rPr lang="en-US" sz="1266" dirty="0">
                <a:latin typeface="Century Gothic" panose="020B0502020202020204" pitchFamily="34" charset="0"/>
              </a:rPr>
              <a:t>/</a:t>
            </a:r>
            <a:r>
              <a:rPr lang="en-US" sz="1266" dirty="0" err="1">
                <a:latin typeface="Century Gothic" panose="020B0502020202020204" pitchFamily="34" charset="0"/>
              </a:rPr>
              <a:t>Lic</a:t>
            </a:r>
            <a:r>
              <a:rPr lang="en-US" sz="1266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1773"/>
              </a:lnSpc>
            </a:pPr>
            <a:r>
              <a:rPr lang="en-US" sz="1266" dirty="0" err="1">
                <a:latin typeface="Century Gothic" panose="020B0502020202020204" pitchFamily="34" charset="0"/>
              </a:rPr>
              <a:t>Mercadotecnia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TEMAS DE INTERÉS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Moda-LifeStyle</a:t>
            </a:r>
            <a:r>
              <a:rPr lang="en-US" sz="1266" dirty="0">
                <a:latin typeface="Century Gothic" panose="020B0502020202020204" pitchFamily="34" charset="0"/>
              </a:rPr>
              <a:t>-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Motivacion-Viajes-Baile</a:t>
            </a:r>
            <a:r>
              <a:rPr lang="en-US" sz="1266" dirty="0">
                <a:latin typeface="Century Gothic" panose="020B0502020202020204" pitchFamily="34" charset="0"/>
              </a:rPr>
              <a:t>-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Musica</a:t>
            </a:r>
            <a:r>
              <a:rPr lang="en-US" sz="1266" dirty="0">
                <a:latin typeface="Century Gothic" panose="020B0502020202020204" pitchFamily="34" charset="0"/>
              </a:rPr>
              <a:t>-TECNOLOGIA</a:t>
            </a:r>
          </a:p>
          <a:p>
            <a:pPr algn="ctr">
              <a:lnSpc>
                <a:spcPts val="1773"/>
              </a:lnSpc>
            </a:pPr>
            <a:endParaRPr lang="en-US" sz="1266" dirty="0">
              <a:latin typeface="Century Gothic" panose="020B0502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FFC89FFD-1136-6B4E-BD00-230186E3DC0D}"/>
              </a:ext>
            </a:extLst>
          </p:cNvPr>
          <p:cNvSpPr txBox="1"/>
          <p:nvPr/>
        </p:nvSpPr>
        <p:spPr>
          <a:xfrm>
            <a:off x="3347133" y="2321441"/>
            <a:ext cx="236083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entury Gothic" panose="020B0502020202020204" pitchFamily="34" charset="0"/>
              </a:rPr>
              <a:t>Allison Mejia :El </a:t>
            </a:r>
            <a:r>
              <a:rPr lang="en-US" sz="1200" dirty="0" err="1">
                <a:latin typeface="Century Gothic" panose="020B0502020202020204" pitchFamily="34" charset="0"/>
              </a:rPr>
              <a:t>objetivo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comunicación</a:t>
            </a:r>
            <a:r>
              <a:rPr lang="en-US" sz="1200" dirty="0">
                <a:latin typeface="Century Gothic" panose="020B0502020202020204" pitchFamily="34" charset="0"/>
              </a:rPr>
              <a:t>   es ser una </a:t>
            </a:r>
            <a:r>
              <a:rPr lang="en-US" sz="1200" dirty="0" err="1">
                <a:latin typeface="Century Gothic" panose="020B0502020202020204" pitchFamily="34" charset="0"/>
              </a:rPr>
              <a:t>fuente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educación</a:t>
            </a:r>
            <a:r>
              <a:rPr lang="en-US" sz="1200" dirty="0">
                <a:latin typeface="Century Gothic" panose="020B0502020202020204" pitchFamily="34" charset="0"/>
              </a:rPr>
              <a:t> a </a:t>
            </a:r>
            <a:r>
              <a:rPr lang="en-US" sz="1200" dirty="0" err="1">
                <a:latin typeface="Century Gothic" panose="020B0502020202020204" pitchFamily="34" charset="0"/>
              </a:rPr>
              <a:t>través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uso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testimoniales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dirty="0" err="1">
                <a:latin typeface="Century Gothic" panose="020B0502020202020204" pitchFamily="34" charset="0"/>
              </a:rPr>
              <a:t>exponiendo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su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experiencia</a:t>
            </a:r>
            <a:r>
              <a:rPr lang="en-US" sz="1200" dirty="0">
                <a:latin typeface="Century Gothic" panose="020B0502020202020204" pitchFamily="34" charset="0"/>
              </a:rPr>
              <a:t> con el </a:t>
            </a:r>
            <a:r>
              <a:rPr lang="en-US" sz="1200" dirty="0" err="1">
                <a:latin typeface="Century Gothic" panose="020B0502020202020204" pitchFamily="34" charset="0"/>
              </a:rPr>
              <a:t>uso</a:t>
            </a:r>
            <a:r>
              <a:rPr lang="en-US" sz="1200" dirty="0">
                <a:latin typeface="Century Gothic" panose="020B0502020202020204" pitchFamily="34" charset="0"/>
              </a:rPr>
              <a:t> del </a:t>
            </a:r>
            <a:r>
              <a:rPr lang="en-US" sz="1200" dirty="0" err="1">
                <a:latin typeface="Century Gothic" panose="020B0502020202020204" pitchFamily="34" charset="0"/>
              </a:rPr>
              <a:t>producto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5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0203D953-07AC-3DAD-926F-3931964760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16" t="6339" b="25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A744B-5793-D28B-04AF-BEF4E99ED8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0C965-EACB-AF80-1F2F-4FE076C74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77"/>
          <a:stretch/>
        </p:blipFill>
        <p:spPr>
          <a:xfrm>
            <a:off x="0" y="3491352"/>
            <a:ext cx="4836576" cy="101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56634-FD66-55E5-9422-3168AC881E12}"/>
              </a:ext>
            </a:extLst>
          </p:cNvPr>
          <p:cNvSpPr txBox="1"/>
          <p:nvPr/>
        </p:nvSpPr>
        <p:spPr>
          <a:xfrm>
            <a:off x="5683360" y="3491352"/>
            <a:ext cx="4620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FACCDD-A159-11A7-25D4-0470CF8B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" r="89662"/>
          <a:stretch/>
        </p:blipFill>
        <p:spPr>
          <a:xfrm>
            <a:off x="11295946" y="3491352"/>
            <a:ext cx="904407" cy="1010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2B617A-C70B-E681-3C3E-6D9962763D2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AC35BE4-9D90-C83B-09B3-FA803867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ddd732a4-5925-4a41-9a76-3e713d750e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462</Words>
  <Application>Microsoft Macintosh PowerPoint</Application>
  <PresentationFormat>Panorámica</PresentationFormat>
  <Paragraphs>149</Paragraphs>
  <Slides>7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7</vt:i4>
      </vt:variant>
    </vt:vector>
  </HeadingPairs>
  <TitlesOfParts>
    <vt:vector size="30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Bayer x EM Template</vt:lpstr>
      <vt:lpstr>MEDIA MIX</vt:lpstr>
      <vt:lpstr>Presentación de PowerPoint</vt:lpstr>
      <vt:lpstr>Alcance TV, M 12-25</vt:lpstr>
      <vt:lpstr>TV Patrocinio eventos</vt:lpstr>
      <vt:lpstr>TV Exposiciones interactivas</vt:lpstr>
      <vt:lpstr>TV Influencers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34</cp:revision>
  <dcterms:created xsi:type="dcterms:W3CDTF">2023-05-24T18:22:33Z</dcterms:created>
  <dcterms:modified xsi:type="dcterms:W3CDTF">2024-10-14T03:41:48Z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