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7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8.xml" ContentType="application/vnd.openxmlformats-officedocument.theme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9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10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7" r:id="rId14"/>
  </p:sldMasterIdLst>
  <p:notesMasterIdLst>
    <p:notesMasterId r:id="rId22"/>
  </p:notesMasterIdLst>
  <p:sldIdLst>
    <p:sldId id="2147477634" r:id="rId15"/>
    <p:sldId id="2147375763" r:id="rId16"/>
    <p:sldId id="2147477577" r:id="rId17"/>
    <p:sldId id="2147477676" r:id="rId18"/>
    <p:sldId id="2147477677" r:id="rId19"/>
    <p:sldId id="2147477678" r:id="rId20"/>
    <p:sldId id="2147477631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5DC88A-F4F1-83A8-AAC8-9E711694AAD7}" name="David Beale" initials="DB" userId="S::david.beale@essencemediacom.com::c94275c9-8e1c-4b9f-badb-02844e3182b1" providerId="AD"/>
  <p188:author id="{60B746AC-F4F6-A0A8-B6A3-6EABD4A72205}" name="Issaree Veerakanit" initials="IV" userId="S::issaree.veerakanit1@essencemediacom.com::882c589f-0b79-4b77-b121-23040f57b8c0" providerId="AD"/>
  <p188:author id="{2051EAD5-68F8-F7DB-DB7F-B973296B82BB}" name="Thomas Katryniak" initials="" userId="S::thomas.katryniak@essencemediacom.com::78a08f01-4d7d-40e6-9c7c-04f7a586f9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E1E"/>
    <a:srgbClr val="FFC000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3"/>
  </p:normalViewPr>
  <p:slideViewPr>
    <p:cSldViewPr snapToGrid="0">
      <p:cViewPr>
        <p:scale>
          <a:sx n="110" d="100"/>
          <a:sy n="110" d="100"/>
        </p:scale>
        <p:origin x="14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7835879489913E-3"/>
                  <c:y val="-0.2173077428410971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316461982745E-3"/>
                  <c:y val="-2.212186413827347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Categoría 1</c:v>
                </c:pt>
              </c:strCache>
            </c:strRef>
          </c:tx>
          <c:spPr>
            <a:ln w="19050" cap="rnd" cmpd="sng" algn="ctr">
              <a:solidFill>
                <a:srgbClr val="FD4D8B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D4D8B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0</c:formatCode>
                <c:ptCount val="12"/>
                <c:pt idx="1">
                  <c:v>976.57</c:v>
                </c:pt>
                <c:pt idx="2">
                  <c:v>596.79</c:v>
                </c:pt>
                <c:pt idx="4">
                  <c:v>596.79</c:v>
                </c:pt>
                <c:pt idx="5">
                  <c:v>976.57</c:v>
                </c:pt>
                <c:pt idx="7" formatCode="General">
                  <c:v>650</c:v>
                </c:pt>
                <c:pt idx="8" formatCode="General">
                  <c:v>868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D0-BF40-A970-560CCB80E52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dropLines>
        <c:smooth val="0"/>
        <c:axId val="448493296"/>
        <c:axId val="448440832"/>
      </c:lineChart>
      <c:catAx>
        <c:axId val="44849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448440832"/>
        <c:crosses val="autoZero"/>
        <c:auto val="1"/>
        <c:lblAlgn val="ctr"/>
        <c:lblOffset val="100"/>
        <c:noMultiLvlLbl val="0"/>
      </c:catAx>
      <c:valAx>
        <c:axId val="448440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49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13/10/24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51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8.png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EBB1C4A-6537-649C-7791-23EEE4D66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615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24514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79114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C124FBD-F2C4-279C-F9B0-5ABF4EE8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584" y="1852409"/>
            <a:ext cx="523573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Placeholder 9">
            <a:extLst>
              <a:ext uri="{FF2B5EF4-FFF2-40B4-BE49-F238E27FC236}">
                <a16:creationId xmlns:a16="http://schemas.microsoft.com/office/drawing/2014/main" id="{88A9F1BF-CE47-6154-1BCB-84E3E2ED9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584" y="630452"/>
            <a:ext cx="523573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681E20-3F63-A276-39F5-6FCDBA23897B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D9B65896-BA90-975B-367C-AE317FB42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64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1852409"/>
            <a:ext cx="4020056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4020056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06736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0"/>
            <a:ext cx="11410790" cy="607679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367067" cy="384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AB740E27-A29F-492B-08E9-082B59BB4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531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reative alt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80262" y="1836110"/>
            <a:ext cx="10411738" cy="5021889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D61E84-1484-FF95-5252-3DAED36D3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809" y="2204487"/>
            <a:ext cx="8769567" cy="3820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1D8233-0493-FA29-763F-F87F5DB8DC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73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bleed image w/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AA79D279-E01D-2FF8-892E-7E54DC7865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367067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2A9750-74B3-25EE-C73D-F57643CF3F27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EA4AF-BA26-DF4A-4362-EA586B018DF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0B43A-1F1A-685A-AE3F-DF59CA6B9D6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D15AFB-5EB5-6859-330E-5D38D23ABE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917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BA3780-E198-F9AC-0BB9-F1C2C8156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0" y="1546917"/>
            <a:ext cx="4064000" cy="4401332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7EFA4C51-582F-EAB4-E4E1-3A9AFC449F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0" y="1546917"/>
            <a:ext cx="4064000" cy="4401332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4" name="Title Placeholder 9">
            <a:extLst>
              <a:ext uri="{FF2B5EF4-FFF2-40B4-BE49-F238E27FC236}">
                <a16:creationId xmlns:a16="http://schemas.microsoft.com/office/drawing/2014/main" id="{6D35B1D0-7F5B-1281-0901-EB0AEAC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2" cy="916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400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738E54E-9756-7427-D2F0-6956A56C5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8260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0A1CE42A-F0CC-F889-601A-FF9A290D0E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8371" y="3801979"/>
            <a:ext cx="3575480" cy="2146271"/>
          </a:xfrm>
        </p:spPr>
        <p:txBody>
          <a:bodyPr/>
          <a:lstStyle>
            <a:lvl1pPr>
              <a:lnSpc>
                <a:spcPct val="90000"/>
              </a:lnSpc>
              <a:defRPr sz="2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101180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g points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7DABD4B-2975-AE38-332F-5FDBF2D954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466563"/>
            <a:ext cx="12192000" cy="4391435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032EEFD7-0652-5AEC-37EE-916DAA8F1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5E82F7-58DD-E3AC-1F7F-67B42DF6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04BD03F-89B5-2E4F-6F4D-D8F1192E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309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4354D-1865-ED5F-009C-780CE830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D6D24-311D-8481-73DE-B5F7E4C684D8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3C89EB02-D30D-DD07-85C6-CD7EF8EF4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0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3BB639-2CF9-9BD7-315B-640082FF33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8691" y="2466563"/>
            <a:ext cx="3240000" cy="3240000"/>
          </a:xfrm>
          <a:solidFill>
            <a:schemeClr val="bg1"/>
          </a:solidFill>
        </p:spPr>
        <p:txBody>
          <a:bodyPr lIns="288000" tIns="432000" rIns="216000"/>
          <a:lstStyle>
            <a:lvl1pPr>
              <a:lnSpc>
                <a:spcPct val="90000"/>
              </a:lnSpc>
              <a:defRPr sz="2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+mn-lt"/>
                <a:cs typeface="Poppins ExtraLight" pitchFamily="2" charset="77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368FC9-3152-64DD-900A-43FF7BFBC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261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4572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681A36-BF63-97EC-72E9-BA871BF39F94}"/>
              </a:ext>
            </a:extLst>
          </p:cNvPr>
          <p:cNvCxnSpPr>
            <a:cxnSpLocks/>
          </p:cNvCxnSpPr>
          <p:nvPr userDrawn="1"/>
        </p:nvCxnSpPr>
        <p:spPr>
          <a:xfrm>
            <a:off x="980707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A907E154-177B-6875-738B-AA48E0B73B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7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577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60B0975-048D-10A5-BE97-E820CA57CAE3}"/>
              </a:ext>
            </a:extLst>
          </p:cNvPr>
          <p:cNvSpPr/>
          <p:nvPr userDrawn="1"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55C8373-2FAF-826F-6B5F-588CC4B9B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46279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44A488-AA2C-F040-A0F8-D64B913E3D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1236" y="2546238"/>
            <a:ext cx="5535806" cy="1428034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7785F-1C5C-463C-D340-DD1BA7A6320B}"/>
              </a:ext>
            </a:extLst>
          </p:cNvPr>
          <p:cNvCxnSpPr>
            <a:cxnSpLocks/>
          </p:cNvCxnSpPr>
          <p:nvPr userDrawn="1"/>
        </p:nvCxnSpPr>
        <p:spPr>
          <a:xfrm>
            <a:off x="5751074" y="2233475"/>
            <a:ext cx="4751582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ADD4D185-64C2-2715-B28D-7015374C8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6" y="1219314"/>
            <a:ext cx="2993493" cy="8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781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7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54117" y="-1"/>
            <a:ext cx="8331866" cy="1882585"/>
          </a:xfrm>
          <a:solidFill>
            <a:schemeClr val="bg2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6218" y="708004"/>
            <a:ext cx="7965782" cy="1174580"/>
          </a:xfrm>
        </p:spPr>
        <p:txBody>
          <a:bodyPr anchor="t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D18BDCF-2CAA-0109-CDBB-C68EA25B6E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5" y="6362533"/>
            <a:ext cx="1169392" cy="306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9B367-394D-390C-B619-216A26D7CDD1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68CB876D-855A-C17A-648E-0C55580AA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47"/>
          <a:stretch/>
        </p:blipFill>
        <p:spPr>
          <a:xfrm>
            <a:off x="0" y="664160"/>
            <a:ext cx="3470500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657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3429000"/>
            <a:ext cx="12185983" cy="3429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16200000">
            <a:off x="2048400" y="-2481943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42C7237-D665-9688-DBE0-D27B08E36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886B5C93-B384-FC1D-4932-B7A7BC91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2DDED54C-4D4D-2B68-0330-6775E74F73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-1"/>
            <a:ext cx="3430800" cy="3430800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80329" y="1"/>
            <a:ext cx="8211671" cy="3428998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E6174C-8B75-B6C9-0C97-8F6809ED35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" y="0"/>
            <a:ext cx="3430800" cy="3428999"/>
          </a:xfrm>
          <a:noFill/>
        </p:spPr>
        <p:txBody>
          <a:bodyPr tIns="251999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15000" b="0" i="0">
                <a:gradFill>
                  <a:gsLst>
                    <a:gs pos="0">
                      <a:schemeClr val="accent2"/>
                    </a:gs>
                    <a:gs pos="99000">
                      <a:schemeClr val="accent1"/>
                    </a:gs>
                  </a:gsLst>
                  <a:lin ang="0" scaled="1"/>
                </a:gradFill>
                <a:latin typeface="Poppins Thin" pitchFamily="2" charset="77"/>
                <a:cs typeface="Poppins Thin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09BA30-1DEC-1819-B3B4-4905A37F994A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8EA14BF4-7169-3089-97E5-F93D27691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1" y="3428998"/>
            <a:ext cx="8774265" cy="1010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9AA912B-3510-54DE-244F-D9BBC5C30F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2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25637" y="830948"/>
            <a:ext cx="8340725" cy="4572003"/>
          </a:xfrm>
        </p:spPr>
        <p:txBody>
          <a:bodyPr anchor="ctr"/>
          <a:lstStyle>
            <a:lvl1pPr algn="ctr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75ED0BB-E2C9-7C0C-26E2-BC1652112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8746FD9-2940-C5E7-3A89-0B78583FF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FD14E3-0BA7-F7B6-B730-48F6007D9B9E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27258B20-4977-CDCF-4986-9219A221F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58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6" y="1045036"/>
            <a:ext cx="12185983" cy="4767928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FB3285A-472B-BA5B-9117-21B1A57801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741" y="1292535"/>
            <a:ext cx="9859424" cy="4272930"/>
          </a:xfrm>
        </p:spPr>
        <p:txBody>
          <a:bodyPr anchor="ctr"/>
          <a:lstStyle>
            <a:lvl1pPr algn="l">
              <a:lnSpc>
                <a:spcPct val="90000"/>
              </a:lnSpc>
              <a:defRPr sz="6000" b="0" i="0">
                <a:solidFill>
                  <a:schemeClr val="bg1"/>
                </a:solidFill>
                <a:latin typeface="Poppins ExtraLight" pitchFamily="2" charset="77"/>
                <a:cs typeface="Poppins ExtraLight" pitchFamily="2" charset="77"/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Big statement goes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C4C770-A668-E884-4124-234CC37016D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FDA301-1BF5-380B-B3C4-E5F169DE9B7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2F51A6-2172-AC56-BF64-B833C8F9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00"/>
          <a:stretch/>
        </p:blipFill>
        <p:spPr>
          <a:xfrm>
            <a:off x="7281207" y="303838"/>
            <a:ext cx="4904777" cy="101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119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 userDrawn="1"/>
        </p:nvSpPr>
        <p:spPr>
          <a:xfrm flipH="1">
            <a:off x="5130800" y="0"/>
            <a:ext cx="7061199" cy="6858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 userDrawn="1"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2B19E06-A5F5-02B6-EAB1-9993E8123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0" y="3033823"/>
            <a:ext cx="2725383" cy="2857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Placeholder 9">
            <a:extLst>
              <a:ext uri="{FF2B5EF4-FFF2-40B4-BE49-F238E27FC236}">
                <a16:creationId xmlns:a16="http://schemas.microsoft.com/office/drawing/2014/main" id="{465B5E1B-0BC4-9169-CF24-41BF34BB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0" y="630452"/>
            <a:ext cx="2725383" cy="23268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ED96F9-7C1E-2BCC-F09E-85DB2B0AB95D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Browser">
            <a:extLst>
              <a:ext uri="{FF2B5EF4-FFF2-40B4-BE49-F238E27FC236}">
                <a16:creationId xmlns:a16="http://schemas.microsoft.com/office/drawing/2014/main" id="{4CC47954-EA8C-6B3D-7274-E5C0B3CAA158}"/>
              </a:ext>
            </a:extLst>
          </p:cNvPr>
          <p:cNvGrpSpPr/>
          <p:nvPr userDrawn="1"/>
        </p:nvGrpSpPr>
        <p:grpSpPr>
          <a:xfrm>
            <a:off x="3748254" y="904878"/>
            <a:ext cx="8107831" cy="4911542"/>
            <a:chOff x="3690548" y="429354"/>
            <a:chExt cx="7883614" cy="5425662"/>
          </a:xfrm>
        </p:grpSpPr>
        <p:sp>
          <p:nvSpPr>
            <p:cNvPr id="19" name="Wireframe dropshadow">
              <a:extLst>
                <a:ext uri="{FF2B5EF4-FFF2-40B4-BE49-F238E27FC236}">
                  <a16:creationId xmlns:a16="http://schemas.microsoft.com/office/drawing/2014/main" id="{D2354F2C-0E52-DF17-B18B-DB6A228FD3B1}"/>
                </a:ext>
              </a:extLst>
            </p:cNvPr>
            <p:cNvSpPr/>
            <p:nvPr/>
          </p:nvSpPr>
          <p:spPr>
            <a:xfrm>
              <a:off x="3690548" y="429354"/>
              <a:ext cx="7883611" cy="5425662"/>
            </a:xfrm>
            <a:prstGeom prst="roundRect">
              <a:avLst>
                <a:gd name="adj" fmla="val 1875"/>
              </a:avLst>
            </a:prstGeom>
            <a:solidFill>
              <a:srgbClr val="FFFFFF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sp>
          <p:nvSpPr>
            <p:cNvPr id="25" name="Browser menu top">
              <a:extLst>
                <a:ext uri="{FF2B5EF4-FFF2-40B4-BE49-F238E27FC236}">
                  <a16:creationId xmlns:a16="http://schemas.microsoft.com/office/drawing/2014/main" id="{51392A84-07DC-5BF7-D4F9-286803FF7B53}"/>
                </a:ext>
              </a:extLst>
            </p:cNvPr>
            <p:cNvSpPr/>
            <p:nvPr/>
          </p:nvSpPr>
          <p:spPr>
            <a:xfrm>
              <a:off x="3690551" y="429354"/>
              <a:ext cx="7883611" cy="318791"/>
            </a:xfrm>
            <a:prstGeom prst="round2SameRect">
              <a:avLst>
                <a:gd name="adj1" fmla="val 33321"/>
                <a:gd name="adj2" fmla="val 0"/>
              </a:avLst>
            </a:prstGeom>
            <a:gradFill>
              <a:gsLst>
                <a:gs pos="72000">
                  <a:srgbClr val="D8D8D8">
                    <a:lumMod val="85323"/>
                    <a:lumOff val="14677"/>
                  </a:srgbClr>
                </a:gs>
                <a:gs pos="0">
                  <a:srgbClr val="616161">
                    <a:lumMod val="5000"/>
                    <a:lumOff val="95000"/>
                  </a:srgbClr>
                </a:gs>
                <a:gs pos="99000">
                  <a:srgbClr val="616161">
                    <a:lumMod val="30000"/>
                    <a:lumOff val="70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Light"/>
                <a:ea typeface="+mn-ea"/>
                <a:cs typeface="+mn-cs"/>
              </a:endParaRPr>
            </a:p>
          </p:txBody>
        </p:sp>
        <p:grpSp>
          <p:nvGrpSpPr>
            <p:cNvPr id="21" name="Browser menu circles">
              <a:extLst>
                <a:ext uri="{FF2B5EF4-FFF2-40B4-BE49-F238E27FC236}">
                  <a16:creationId xmlns:a16="http://schemas.microsoft.com/office/drawing/2014/main" id="{56819352-0518-3256-5831-86AEFC395DB9}"/>
                </a:ext>
              </a:extLst>
            </p:cNvPr>
            <p:cNvGrpSpPr/>
            <p:nvPr/>
          </p:nvGrpSpPr>
          <p:grpSpPr>
            <a:xfrm>
              <a:off x="3832208" y="546802"/>
              <a:ext cx="423588" cy="101090"/>
              <a:chOff x="3832208" y="546802"/>
              <a:chExt cx="423588" cy="101090"/>
            </a:xfrm>
            <a:solidFill>
              <a:srgbClr val="616161">
                <a:lumMod val="60000"/>
                <a:lumOff val="40000"/>
              </a:srgbClr>
            </a:solidFill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C7C791C-90A1-FD07-7ED8-85597FADD868}"/>
                  </a:ext>
                </a:extLst>
              </p:cNvPr>
              <p:cNvSpPr/>
              <p:nvPr/>
            </p:nvSpPr>
            <p:spPr>
              <a:xfrm>
                <a:off x="383220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0B7C597-55B4-7457-91CB-118DB0906453}"/>
                  </a:ext>
                </a:extLst>
              </p:cNvPr>
              <p:cNvSpPr/>
              <p:nvPr/>
            </p:nvSpPr>
            <p:spPr>
              <a:xfrm>
                <a:off x="3997718" y="546802"/>
                <a:ext cx="87182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58CC4DC-5710-D193-135B-EE775BCDC5C6}"/>
                  </a:ext>
                </a:extLst>
              </p:cNvPr>
              <p:cNvSpPr/>
              <p:nvPr/>
            </p:nvSpPr>
            <p:spPr>
              <a:xfrm>
                <a:off x="4168613" y="546802"/>
                <a:ext cx="87183" cy="101090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orgia Pro Light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1D311B7-81CC-1BF0-F5E8-2C26CA54BC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8088" y="1193800"/>
            <a:ext cx="8107362" cy="4622800"/>
          </a:xfrm>
          <a:prstGeom prst="round2SameRect">
            <a:avLst>
              <a:gd name="adj1" fmla="val 0"/>
              <a:gd name="adj2" fmla="val 2012"/>
            </a:avLst>
          </a:prstGeo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6330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7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187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slideLayout" Target="../slideLayouts/slideLayout375.xml"/><Relationship Id="rId3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9.xml"/><Relationship Id="rId12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slideLayout" Target="../slideLayouts/slideLayout373.xml"/><Relationship Id="rId5" Type="http://schemas.openxmlformats.org/officeDocument/2006/relationships/slideLayout" Target="../slideLayouts/slideLayout36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2.xml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slideLayout" Target="../slideLayouts/slideLayout3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slideLayout" Target="../slideLayouts/slideLayout389.xml"/><Relationship Id="rId18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79.xml"/><Relationship Id="rId21" Type="http://schemas.openxmlformats.org/officeDocument/2006/relationships/image" Target="../media/image22.svg"/><Relationship Id="rId7" Type="http://schemas.openxmlformats.org/officeDocument/2006/relationships/slideLayout" Target="../slideLayouts/slideLayout383.xml"/><Relationship Id="rId12" Type="http://schemas.openxmlformats.org/officeDocument/2006/relationships/slideLayout" Target="../slideLayouts/slideLayout388.xml"/><Relationship Id="rId17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78.xml"/><Relationship Id="rId16" Type="http://schemas.openxmlformats.org/officeDocument/2006/relationships/slideLayout" Target="../slideLayouts/slideLayout39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5" Type="http://schemas.openxmlformats.org/officeDocument/2006/relationships/slideLayout" Target="../slideLayouts/slideLayout391.xml"/><Relationship Id="rId10" Type="http://schemas.openxmlformats.org/officeDocument/2006/relationships/slideLayout" Target="../slideLayouts/slideLayout386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Relationship Id="rId14" Type="http://schemas.openxmlformats.org/officeDocument/2006/relationships/slideLayout" Target="../slideLayouts/slideLayout3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image" Target="../media/image15.png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05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4.xml"/><Relationship Id="rId21" Type="http://schemas.openxmlformats.org/officeDocument/2006/relationships/slideLayout" Target="../slideLayouts/slideLayout319.xml"/><Relationship Id="rId34" Type="http://schemas.openxmlformats.org/officeDocument/2006/relationships/slideLayout" Target="../slideLayouts/slideLayout332.xml"/><Relationship Id="rId42" Type="http://schemas.openxmlformats.org/officeDocument/2006/relationships/slideLayout" Target="../slideLayouts/slideLayout340.xml"/><Relationship Id="rId47" Type="http://schemas.openxmlformats.org/officeDocument/2006/relationships/slideLayout" Target="../slideLayouts/slideLayout345.xml"/><Relationship Id="rId50" Type="http://schemas.openxmlformats.org/officeDocument/2006/relationships/slideLayout" Target="../slideLayouts/slideLayout348.xml"/><Relationship Id="rId55" Type="http://schemas.openxmlformats.org/officeDocument/2006/relationships/slideLayout" Target="../slideLayouts/slideLayout353.xml"/><Relationship Id="rId6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09.xml"/><Relationship Id="rId24" Type="http://schemas.openxmlformats.org/officeDocument/2006/relationships/slideLayout" Target="../slideLayouts/slideLayout322.xml"/><Relationship Id="rId32" Type="http://schemas.openxmlformats.org/officeDocument/2006/relationships/slideLayout" Target="../slideLayouts/slideLayout330.xml"/><Relationship Id="rId37" Type="http://schemas.openxmlformats.org/officeDocument/2006/relationships/slideLayout" Target="../slideLayouts/slideLayout335.xml"/><Relationship Id="rId40" Type="http://schemas.openxmlformats.org/officeDocument/2006/relationships/slideLayout" Target="../slideLayouts/slideLayout338.xml"/><Relationship Id="rId45" Type="http://schemas.openxmlformats.org/officeDocument/2006/relationships/slideLayout" Target="../slideLayouts/slideLayout343.xml"/><Relationship Id="rId53" Type="http://schemas.openxmlformats.org/officeDocument/2006/relationships/slideLayout" Target="../slideLayouts/slideLayout351.xml"/><Relationship Id="rId58" Type="http://schemas.openxmlformats.org/officeDocument/2006/relationships/slideLayout" Target="../slideLayouts/slideLayout356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59.xml"/><Relationship Id="rId19" Type="http://schemas.openxmlformats.org/officeDocument/2006/relationships/slideLayout" Target="../slideLayouts/slideLayout317.xml"/><Relationship Id="rId14" Type="http://schemas.openxmlformats.org/officeDocument/2006/relationships/slideLayout" Target="../slideLayouts/slideLayout312.xml"/><Relationship Id="rId22" Type="http://schemas.openxmlformats.org/officeDocument/2006/relationships/slideLayout" Target="../slideLayouts/slideLayout320.xml"/><Relationship Id="rId27" Type="http://schemas.openxmlformats.org/officeDocument/2006/relationships/slideLayout" Target="../slideLayouts/slideLayout325.xml"/><Relationship Id="rId30" Type="http://schemas.openxmlformats.org/officeDocument/2006/relationships/slideLayout" Target="../slideLayouts/slideLayout328.xml"/><Relationship Id="rId35" Type="http://schemas.openxmlformats.org/officeDocument/2006/relationships/slideLayout" Target="../slideLayouts/slideLayout333.xml"/><Relationship Id="rId43" Type="http://schemas.openxmlformats.org/officeDocument/2006/relationships/slideLayout" Target="../slideLayouts/slideLayout341.xml"/><Relationship Id="rId48" Type="http://schemas.openxmlformats.org/officeDocument/2006/relationships/slideLayout" Target="../slideLayouts/slideLayout346.xml"/><Relationship Id="rId56" Type="http://schemas.openxmlformats.org/officeDocument/2006/relationships/slideLayout" Target="../slideLayouts/slideLayout354.xml"/><Relationship Id="rId64" Type="http://schemas.openxmlformats.org/officeDocument/2006/relationships/slideLayout" Target="../slideLayouts/slideLayout362.xml"/><Relationship Id="rId8" Type="http://schemas.openxmlformats.org/officeDocument/2006/relationships/slideLayout" Target="../slideLayouts/slideLayout306.xml"/><Relationship Id="rId51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10.xml"/><Relationship Id="rId17" Type="http://schemas.openxmlformats.org/officeDocument/2006/relationships/slideLayout" Target="../slideLayouts/slideLayout315.xml"/><Relationship Id="rId25" Type="http://schemas.openxmlformats.org/officeDocument/2006/relationships/slideLayout" Target="../slideLayouts/slideLayout323.xml"/><Relationship Id="rId33" Type="http://schemas.openxmlformats.org/officeDocument/2006/relationships/slideLayout" Target="../slideLayouts/slideLayout331.xml"/><Relationship Id="rId38" Type="http://schemas.openxmlformats.org/officeDocument/2006/relationships/slideLayout" Target="../slideLayouts/slideLayout336.xml"/><Relationship Id="rId46" Type="http://schemas.openxmlformats.org/officeDocument/2006/relationships/slideLayout" Target="../slideLayouts/slideLayout344.xml"/><Relationship Id="rId59" Type="http://schemas.openxmlformats.org/officeDocument/2006/relationships/slideLayout" Target="../slideLayouts/slideLayout357.xml"/><Relationship Id="rId20" Type="http://schemas.openxmlformats.org/officeDocument/2006/relationships/slideLayout" Target="../slideLayouts/slideLayout318.xml"/><Relationship Id="rId41" Type="http://schemas.openxmlformats.org/officeDocument/2006/relationships/slideLayout" Target="../slideLayouts/slideLayout339.xml"/><Relationship Id="rId54" Type="http://schemas.openxmlformats.org/officeDocument/2006/relationships/slideLayout" Target="../slideLayouts/slideLayout352.xml"/><Relationship Id="rId6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299.xml"/><Relationship Id="rId6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3.xml"/><Relationship Id="rId23" Type="http://schemas.openxmlformats.org/officeDocument/2006/relationships/slideLayout" Target="../slideLayouts/slideLayout321.xml"/><Relationship Id="rId28" Type="http://schemas.openxmlformats.org/officeDocument/2006/relationships/slideLayout" Target="../slideLayouts/slideLayout326.xml"/><Relationship Id="rId36" Type="http://schemas.openxmlformats.org/officeDocument/2006/relationships/slideLayout" Target="../slideLayouts/slideLayout334.xml"/><Relationship Id="rId49" Type="http://schemas.openxmlformats.org/officeDocument/2006/relationships/slideLayout" Target="../slideLayouts/slideLayout347.xml"/><Relationship Id="rId57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08.xml"/><Relationship Id="rId31" Type="http://schemas.openxmlformats.org/officeDocument/2006/relationships/slideLayout" Target="../slideLayouts/slideLayout329.xml"/><Relationship Id="rId44" Type="http://schemas.openxmlformats.org/officeDocument/2006/relationships/slideLayout" Target="../slideLayouts/slideLayout342.xml"/><Relationship Id="rId52" Type="http://schemas.openxmlformats.org/officeDocument/2006/relationships/slideLayout" Target="../slideLayouts/slideLayout350.xml"/><Relationship Id="rId60" Type="http://schemas.openxmlformats.org/officeDocument/2006/relationships/slideLayout" Target="../slideLayouts/slideLayout358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2.xml"/><Relationship Id="rId9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1.xml"/><Relationship Id="rId18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296425"/>
            <a:ext cx="5382691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1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F0974E-49C5-B960-B4F8-5964DD923856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1A196204-FC1A-5216-AF83-73D0AFFCAFA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i="0" kern="1200" cap="none" baseline="0">
          <a:solidFill>
            <a:schemeClr val="tx1"/>
          </a:solidFill>
          <a:latin typeface="+mj-lt"/>
          <a:ea typeface="Poppins Medium" pitchFamily="2" charset="77"/>
          <a:cs typeface="Poppins Medium" pitchFamily="2" charset="77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i="0" kern="1200">
          <a:gradFill>
            <a:gsLst>
              <a:gs pos="0">
                <a:schemeClr val="accent2"/>
              </a:gs>
              <a:gs pos="100000">
                <a:schemeClr val="tx2"/>
              </a:gs>
            </a:gsLst>
            <a:lin ang="0" scaled="1"/>
          </a:gradFill>
          <a:latin typeface="+mj-lt"/>
          <a:ea typeface="+mn-ea"/>
          <a:cs typeface="Poppins Medium" pitchFamily="2" charset="77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tabLst/>
        <a:defRPr sz="1600" b="0" i="0" kern="1200">
          <a:solidFill>
            <a:schemeClr val="tx1"/>
          </a:solidFill>
          <a:latin typeface="+mn-lt"/>
          <a:ea typeface="+mn-ea"/>
          <a:cs typeface="Poppins ExtraLight" pitchFamily="2" charset="77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j-lt"/>
          <a:ea typeface="+mn-ea"/>
          <a:cs typeface="Poppins" pitchFamily="2" charset="77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2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32">
          <p15:clr>
            <a:srgbClr val="FDE53C"/>
          </p15:clr>
        </p15:guide>
        <p15:guide id="67" orient="horz" pos="1160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922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509">
          <p15:clr>
            <a:srgbClr val="A4A3A4"/>
          </p15:clr>
        </p15:guide>
        <p15:guide id="77" orient="horz" pos="391">
          <p15:clr>
            <a:srgbClr val="FDE53C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8" r:id="rId57"/>
    <p:sldLayoutId id="2147483770" r:id="rId58"/>
    <p:sldLayoutId id="2147483771" r:id="rId59"/>
    <p:sldLayoutId id="2147483775" r:id="rId60"/>
    <p:sldLayoutId id="2147483776" r:id="rId61"/>
    <p:sldLayoutId id="2147484035" r:id="rId62"/>
    <p:sldLayoutId id="2147484066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3.png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7.xml"/><Relationship Id="rId5" Type="http://schemas.openxmlformats.org/officeDocument/2006/relationships/image" Target="../media/image36.png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1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405762"/>
              </p:ext>
            </p:extLst>
          </p:nvPr>
        </p:nvGraphicFramePr>
        <p:xfrm>
          <a:off x="3389654" y="995932"/>
          <a:ext cx="4899320" cy="3113150"/>
        </p:xfrm>
        <a:graphic>
          <a:graphicData uri="http://schemas.openxmlformats.org/drawingml/2006/table">
            <a:tbl>
              <a:tblPr firstRow="1" bandRow="1"/>
              <a:tblGrid>
                <a:gridCol w="1490945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832806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575569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37757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</a:rPr>
                        <a:t>2025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524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$ 42K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$ 43K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143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4,514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4,665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28956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TRPS TV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644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666 TRP’S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361950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DIGITAL – MES RRSS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027884"/>
                  </a:ext>
                </a:extLst>
              </a:tr>
              <a:tr h="276225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ALCANCE (IVR) PROMEDIO –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671133"/>
                  </a:ext>
                </a:extLst>
              </a:tr>
              <a:tr h="68238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TV y PTV,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medios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000" b="1" i="0" u="non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primarios</a:t>
                      </a:r>
                      <a:r>
                        <a:rPr lang="en-US" sz="1000" b="1" i="0" u="none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j-lt"/>
                        </a:rPr>
                        <a:t>, 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La inversion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medios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se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mantiene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algn="l"/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Integración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de digital </a:t>
                      </a:r>
                      <a:r>
                        <a:rPr lang="en-US" sz="1000" b="0" i="0" u="none" kern="1200" dirty="0" err="1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destinando</a:t>
                      </a:r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un 15% del mix.</a:t>
                      </a:r>
                    </a:p>
                    <a:p>
                      <a:pPr algn="l"/>
                      <a:r>
                        <a:rPr lang="en-US" sz="1000" b="0" i="0" u="none" kern="1200" dirty="0">
                          <a:solidFill>
                            <a:schemeClr val="tx1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5946492"/>
              </p:ext>
            </p:extLst>
          </p:nvPr>
        </p:nvGraphicFramePr>
        <p:xfrm>
          <a:off x="4148385" y="4482779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6863731"/>
              </p:ext>
            </p:extLst>
          </p:nvPr>
        </p:nvGraphicFramePr>
        <p:xfrm>
          <a:off x="4148384" y="4979962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530246"/>
              </p:ext>
            </p:extLst>
          </p:nvPr>
        </p:nvGraphicFramePr>
        <p:xfrm>
          <a:off x="4148383" y="5507316"/>
          <a:ext cx="4140589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3334615" y="4745712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7" name="Flecha: a la derecha 48">
            <a:extLst>
              <a:ext uri="{FF2B5EF4-FFF2-40B4-BE49-F238E27FC236}">
                <a16:creationId xmlns:a16="http://schemas.microsoft.com/office/drawing/2014/main" id="{496F1B0C-4DA6-004F-A7C0-D0F9A8775F2C}"/>
              </a:ext>
            </a:extLst>
          </p:cNvPr>
          <p:cNvSpPr/>
          <p:nvPr/>
        </p:nvSpPr>
        <p:spPr>
          <a:xfrm rot="16200000">
            <a:off x="8388817" y="2127115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52477A3-1336-344D-9534-20EEAF15668F}"/>
              </a:ext>
            </a:extLst>
          </p:cNvPr>
          <p:cNvSpPr txBox="1"/>
          <p:nvPr/>
        </p:nvSpPr>
        <p:spPr>
          <a:xfrm>
            <a:off x="8540646" y="2118732"/>
            <a:ext cx="418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3%+</a:t>
            </a:r>
          </a:p>
        </p:txBody>
      </p:sp>
      <p:sp>
        <p:nvSpPr>
          <p:cNvPr id="21" name="Flecha: a la derecha 48">
            <a:extLst>
              <a:ext uri="{FF2B5EF4-FFF2-40B4-BE49-F238E27FC236}">
                <a16:creationId xmlns:a16="http://schemas.microsoft.com/office/drawing/2014/main" id="{DF0B755B-097F-0445-B870-6C1011A449D8}"/>
              </a:ext>
            </a:extLst>
          </p:cNvPr>
          <p:cNvSpPr/>
          <p:nvPr/>
        </p:nvSpPr>
        <p:spPr>
          <a:xfrm rot="16200000">
            <a:off x="8388817" y="2467250"/>
            <a:ext cx="216000" cy="19923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743B270-A9D4-B94D-BC59-96B601D1B27D}"/>
              </a:ext>
            </a:extLst>
          </p:cNvPr>
          <p:cNvSpPr txBox="1"/>
          <p:nvPr/>
        </p:nvSpPr>
        <p:spPr>
          <a:xfrm>
            <a:off x="8537432" y="2447640"/>
            <a:ext cx="4187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%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+</a:t>
            </a: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4" name="Picture 2" descr="Dorival">
            <a:extLst>
              <a:ext uri="{FF2B5EF4-FFF2-40B4-BE49-F238E27FC236}">
                <a16:creationId xmlns:a16="http://schemas.microsoft.com/office/drawing/2014/main" id="{3FE66F1B-914E-E944-AB6C-14975460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2" y="900580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izquierda y derecha 9">
            <a:extLst>
              <a:ext uri="{FF2B5EF4-FFF2-40B4-BE49-F238E27FC236}">
                <a16:creationId xmlns:a16="http://schemas.microsoft.com/office/drawing/2014/main" id="{0C2E3865-376F-904F-85CC-E0F7ED9336C7}"/>
              </a:ext>
            </a:extLst>
          </p:cNvPr>
          <p:cNvSpPr/>
          <p:nvPr/>
        </p:nvSpPr>
        <p:spPr>
          <a:xfrm>
            <a:off x="8367449" y="1443920"/>
            <a:ext cx="349584" cy="190919"/>
          </a:xfrm>
          <a:prstGeom prst="left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s-H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2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227104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Impresos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2610399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18B7B9A8-A138-6542-911B-69283BFDDB2E}"/>
              </a:ext>
            </a:extLst>
          </p:cNvPr>
          <p:cNvSpPr/>
          <p:nvPr/>
        </p:nvSpPr>
        <p:spPr>
          <a:xfrm>
            <a:off x="3487464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E6C87E5C-F735-6B44-A747-FBD472B79DC2}"/>
              </a:ext>
            </a:extLst>
          </p:cNvPr>
          <p:cNvSpPr/>
          <p:nvPr/>
        </p:nvSpPr>
        <p:spPr>
          <a:xfrm>
            <a:off x="5901348" y="1435995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FD75A372-8970-6243-9A5C-3FE0086F0471}"/>
              </a:ext>
            </a:extLst>
          </p:cNvPr>
          <p:cNvSpPr/>
          <p:nvPr/>
        </p:nvSpPr>
        <p:spPr>
          <a:xfrm>
            <a:off x="5024283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3" name="Rounded Rectangle 14">
            <a:extLst>
              <a:ext uri="{FF2B5EF4-FFF2-40B4-BE49-F238E27FC236}">
                <a16:creationId xmlns:a16="http://schemas.microsoft.com/office/drawing/2014/main" id="{4A0DA5F0-8E62-5044-A188-B4661CEDAA65}"/>
              </a:ext>
            </a:extLst>
          </p:cNvPr>
          <p:cNvSpPr/>
          <p:nvPr/>
        </p:nvSpPr>
        <p:spPr>
          <a:xfrm>
            <a:off x="7552667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4" name="Rounded Rectangle 14">
            <a:extLst>
              <a:ext uri="{FF2B5EF4-FFF2-40B4-BE49-F238E27FC236}">
                <a16:creationId xmlns:a16="http://schemas.microsoft.com/office/drawing/2014/main" id="{19B8773C-C34A-FF42-88D7-DF40BC084270}"/>
              </a:ext>
            </a:extLst>
          </p:cNvPr>
          <p:cNvSpPr/>
          <p:nvPr/>
        </p:nvSpPr>
        <p:spPr>
          <a:xfrm>
            <a:off x="8389980" y="1432450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2BF606A-69C2-034C-A256-AFC8B012CEC6}"/>
              </a:ext>
            </a:extLst>
          </p:cNvPr>
          <p:cNvSpPr txBox="1"/>
          <p:nvPr/>
        </p:nvSpPr>
        <p:spPr>
          <a:xfrm>
            <a:off x="2706197" y="1448646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600" dirty="0"/>
              <a:t>Inicio clases</a:t>
            </a:r>
          </a:p>
          <a:p>
            <a:pPr algn="ctr"/>
            <a:r>
              <a:rPr lang="es-HN" sz="600" dirty="0"/>
              <a:t> públicos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C785D313-217C-7145-A9A3-0AEF5C571C2E}"/>
              </a:ext>
            </a:extLst>
          </p:cNvPr>
          <p:cNvSpPr txBox="1"/>
          <p:nvPr/>
        </p:nvSpPr>
        <p:spPr>
          <a:xfrm>
            <a:off x="7552980" y="1448646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Inicio clases </a:t>
            </a:r>
          </a:p>
          <a:p>
            <a:pPr algn="ctr"/>
            <a:r>
              <a:rPr lang="es-HN" sz="600" dirty="0"/>
              <a:t>privados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DAC52B29-87B6-3241-93DB-900BD815D90B}"/>
              </a:ext>
            </a:extLst>
          </p:cNvPr>
          <p:cNvSpPr txBox="1"/>
          <p:nvPr/>
        </p:nvSpPr>
        <p:spPr>
          <a:xfrm>
            <a:off x="5922349" y="1459741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Mes del estudiante 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3E80A22-32A3-9A49-9160-0146680E3BEE}"/>
              </a:ext>
            </a:extLst>
          </p:cNvPr>
          <p:cNvSpPr txBox="1"/>
          <p:nvPr/>
        </p:nvSpPr>
        <p:spPr>
          <a:xfrm>
            <a:off x="8442024" y="1464312"/>
            <a:ext cx="753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Mes de la patria</a:t>
            </a:r>
          </a:p>
        </p:txBody>
      </p:sp>
      <p:sp>
        <p:nvSpPr>
          <p:cNvPr id="58" name="Rounded Rectangle 14">
            <a:extLst>
              <a:ext uri="{FF2B5EF4-FFF2-40B4-BE49-F238E27FC236}">
                <a16:creationId xmlns:a16="http://schemas.microsoft.com/office/drawing/2014/main" id="{6EC7647E-0D72-7147-BC47-15E64E8ABE66}"/>
              </a:ext>
            </a:extLst>
          </p:cNvPr>
          <p:cNvSpPr/>
          <p:nvPr/>
        </p:nvSpPr>
        <p:spPr>
          <a:xfrm>
            <a:off x="2540584" y="4466946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9" name="Rounded Rectangle 14">
            <a:extLst>
              <a:ext uri="{FF2B5EF4-FFF2-40B4-BE49-F238E27FC236}">
                <a16:creationId xmlns:a16="http://schemas.microsoft.com/office/drawing/2014/main" id="{A2DCE2BC-AFD1-E044-B533-2D8588B58E2D}"/>
              </a:ext>
            </a:extLst>
          </p:cNvPr>
          <p:cNvSpPr/>
          <p:nvPr/>
        </p:nvSpPr>
        <p:spPr>
          <a:xfrm>
            <a:off x="5888995" y="449137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0" name="Rounded Rectangle 14">
            <a:extLst>
              <a:ext uri="{FF2B5EF4-FFF2-40B4-BE49-F238E27FC236}">
                <a16:creationId xmlns:a16="http://schemas.microsoft.com/office/drawing/2014/main" id="{5AED3D97-2CE9-7648-B693-C0FA6BE70D48}"/>
              </a:ext>
            </a:extLst>
          </p:cNvPr>
          <p:cNvSpPr/>
          <p:nvPr/>
        </p:nvSpPr>
        <p:spPr>
          <a:xfrm>
            <a:off x="7681453" y="4491371"/>
            <a:ext cx="819959" cy="72000"/>
          </a:xfrm>
          <a:prstGeom prst="roundRect">
            <a:avLst>
              <a:gd name="adj" fmla="val 50000"/>
            </a:avLst>
          </a:prstGeom>
          <a:solidFill>
            <a:srgbClr val="FD4D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012B8D6D-E23C-1348-A8AB-CE7DE8404C27}"/>
              </a:ext>
            </a:extLst>
          </p:cNvPr>
          <p:cNvSpPr txBox="1"/>
          <p:nvPr/>
        </p:nvSpPr>
        <p:spPr>
          <a:xfrm>
            <a:off x="3422814" y="1478779"/>
            <a:ext cx="8932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Mantenimiento 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359C3CE-F470-EB4C-9BE3-88C62DAA2E17}"/>
              </a:ext>
            </a:extLst>
          </p:cNvPr>
          <p:cNvSpPr txBox="1"/>
          <p:nvPr/>
        </p:nvSpPr>
        <p:spPr>
          <a:xfrm>
            <a:off x="5020858" y="1504147"/>
            <a:ext cx="8932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600" dirty="0"/>
              <a:t>Mantenimiento 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5857544" y="2875294"/>
            <a:ext cx="2298653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901543"/>
              </p:ext>
            </p:extLst>
          </p:nvPr>
        </p:nvGraphicFramePr>
        <p:xfrm>
          <a:off x="8282904" y="2872791"/>
          <a:ext cx="3652078" cy="268411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Inicios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de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clases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fechas</a:t>
                      </a:r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claves para el target </a:t>
                      </a:r>
                      <a:r>
                        <a:rPr lang="en-GB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estudiantes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eventos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segmentos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15ss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latin typeface="+mn-lt"/>
                        </a:rPr>
                        <a:t>4,665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latin typeface="+mn-lt"/>
                        </a:rPr>
                        <a:t>trp’s</a:t>
                      </a:r>
                      <a:endParaRPr lang="en-GB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M 12-25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1606867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Trp’s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89680"/>
            <a:ext cx="4953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alto : 922 Trps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Kpi’s en mes bajo : 624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Duración de spot: 20ss + exposicines animadas en deportes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" descr="Canal 5 El Líder - Honduras Logo PNG Vector (CDR) Free Download">
            <a:extLst>
              <a:ext uri="{FF2B5EF4-FFF2-40B4-BE49-F238E27FC236}">
                <a16:creationId xmlns:a16="http://schemas.microsoft.com/office/drawing/2014/main" id="{591AE804-13C0-2749-8CA9-5DBA6FA8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81" y="3193596"/>
            <a:ext cx="479866" cy="33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HCH Radio | HCH.TV">
            <a:extLst>
              <a:ext uri="{FF2B5EF4-FFF2-40B4-BE49-F238E27FC236}">
                <a16:creationId xmlns:a16="http://schemas.microsoft.com/office/drawing/2014/main" id="{F1A18B62-180B-C145-A849-086BCF7D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348" r="-2838" b="33314"/>
          <a:stretch/>
        </p:blipFill>
        <p:spPr bwMode="auto">
          <a:xfrm>
            <a:off x="7002463" y="3193074"/>
            <a:ext cx="773654" cy="3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A38B20EC-6E2C-3649-A555-176610731A28}"/>
              </a:ext>
            </a:extLst>
          </p:cNvPr>
          <p:cNvCxnSpPr/>
          <p:nvPr/>
        </p:nvCxnSpPr>
        <p:spPr>
          <a:xfrm>
            <a:off x="6180596" y="3714750"/>
            <a:ext cx="1620379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3138D17-6FF9-AE4F-89D9-CD05F0FCB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063384"/>
              </p:ext>
            </p:extLst>
          </p:nvPr>
        </p:nvGraphicFramePr>
        <p:xfrm>
          <a:off x="330511" y="2982614"/>
          <a:ext cx="5367431" cy="2549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Box 30">
            <a:extLst>
              <a:ext uri="{FF2B5EF4-FFF2-40B4-BE49-F238E27FC236}">
                <a16:creationId xmlns:a16="http://schemas.microsoft.com/office/drawing/2014/main" id="{596C2664-0837-594E-9EDD-E4AE62EC931D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C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directa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sin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pic>
        <p:nvPicPr>
          <p:cNvPr id="1028" name="Picture 4" descr="Dolomil Fem caja x 10 Tabletas - Laboratorios Quimifar">
            <a:extLst>
              <a:ext uri="{FF2B5EF4-FFF2-40B4-BE49-F238E27FC236}">
                <a16:creationId xmlns:a16="http://schemas.microsoft.com/office/drawing/2014/main" id="{90453961-33C7-BC47-84A0-83BFF447B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r="7290" b="18350"/>
          <a:stretch/>
        </p:blipFill>
        <p:spPr bwMode="auto">
          <a:xfrm>
            <a:off x="8073459" y="294581"/>
            <a:ext cx="1066982" cy="81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patrocinio de eventos orientados al segmento juvenil, como la Reina Estudiantil y competencias coreográficas,  ofrecen a Dorival una plataforma valiosa para fortalecer su presencia de marca y conectar de manera significativa con el segmento jovén femenino.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evento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organizado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Canal HCH La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Novia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Estudiantil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junio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alusivo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al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Estudiante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“Viva Tu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Talento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Baile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”,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concurso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coreografía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con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estudiantes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diferentes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colegios.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" name="WhatsApp Video 2024-10-13 at 9.03.33 PM.mp4" descr="WhatsApp Video 2024-10-13 at 9.03.33 PM.mp4">
            <a:hlinkClick r:id="" action="ppaction://media"/>
            <a:extLst>
              <a:ext uri="{FF2B5EF4-FFF2-40B4-BE49-F238E27FC236}">
                <a16:creationId xmlns:a16="http://schemas.microsoft.com/office/drawing/2014/main" id="{1E59944A-CA09-664E-B678-AB4A39B2A1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2869" y="1728787"/>
            <a:ext cx="5410200" cy="3048000"/>
          </a:xfrm>
          <a:prstGeom prst="rect">
            <a:avLst/>
          </a:prstGeom>
        </p:spPr>
      </p:pic>
      <p:pic>
        <p:nvPicPr>
          <p:cNvPr id="24" name="Picture 2" descr="Dorival">
            <a:extLst>
              <a:ext uri="{FF2B5EF4-FFF2-40B4-BE49-F238E27FC236}">
                <a16:creationId xmlns:a16="http://schemas.microsoft.com/office/drawing/2014/main" id="{573B583E-C630-1B4B-BE9F-E2F6141D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Exposiciones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interactivas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Exposiciones animadas, representa una estrategia innovadora y efectiva para captar la atención de una audiencia masiva.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377466" y="2285829"/>
            <a:ext cx="2391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Participación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El Hilo de Canal 5 (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farándula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Alternar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con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Deportivo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conducido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por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mujeres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“Las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Dueñas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Balón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”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4" name="Picture 12">
            <a:hlinkClick r:id="" action="ppaction://media"/>
            <a:extLst>
              <a:ext uri="{FF2B5EF4-FFF2-40B4-BE49-F238E27FC236}">
                <a16:creationId xmlns:a16="http://schemas.microsoft.com/office/drawing/2014/main" id="{73A7CEDC-101B-A448-9041-D361D6444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183313" y="1815304"/>
            <a:ext cx="5158740" cy="2901792"/>
          </a:xfrm>
          <a:prstGeom prst="rect">
            <a:avLst/>
          </a:prstGeom>
        </p:spPr>
      </p:pic>
      <p:pic>
        <p:nvPicPr>
          <p:cNvPr id="28" name="Picture 2" descr="Dorival">
            <a:extLst>
              <a:ext uri="{FF2B5EF4-FFF2-40B4-BE49-F238E27FC236}">
                <a16:creationId xmlns:a16="http://schemas.microsoft.com/office/drawing/2014/main" id="{3E3E005F-C79D-414D-B96D-8616013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611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Influencers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182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319303" y="2312502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/>
              <a:t>El uso de influencers juveniles para la marca Dorival no solo maximiza el alcance y la visibilidad, sino que también crea una conexión auténtica y significativa con el público joven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25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182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434396" y="225823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420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8" name="Picture 2" descr="Dorival">
            <a:extLst>
              <a:ext uri="{FF2B5EF4-FFF2-40B4-BE49-F238E27FC236}">
                <a16:creationId xmlns:a16="http://schemas.microsoft.com/office/drawing/2014/main" id="{3E3E005F-C79D-414D-B96D-8616013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32" y="503673"/>
            <a:ext cx="941941" cy="45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9">
            <a:extLst>
              <a:ext uri="{FF2B5EF4-FFF2-40B4-BE49-F238E27FC236}">
                <a16:creationId xmlns:a16="http://schemas.microsoft.com/office/drawing/2014/main" id="{900859B9-916D-8B41-ABBD-03AD7F608642}"/>
              </a:ext>
            </a:extLst>
          </p:cNvPr>
          <p:cNvGrpSpPr>
            <a:grpSpLocks noChangeAspect="1"/>
          </p:cNvGrpSpPr>
          <p:nvPr/>
        </p:nvGrpSpPr>
        <p:grpSpPr>
          <a:xfrm>
            <a:off x="7457021" y="195896"/>
            <a:ext cx="3664768" cy="3664754"/>
            <a:chOff x="0" y="0"/>
            <a:chExt cx="6350000" cy="6349975"/>
          </a:xfrm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993FCA45-7F86-0B4D-A1A0-D9AABFA1B4D5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1771" b="-11771"/>
              </a:stretch>
            </a:blipFill>
          </p:spPr>
        </p:sp>
      </p:grpSp>
      <p:sp>
        <p:nvSpPr>
          <p:cNvPr id="31" name="TextBox 17">
            <a:extLst>
              <a:ext uri="{FF2B5EF4-FFF2-40B4-BE49-F238E27FC236}">
                <a16:creationId xmlns:a16="http://schemas.microsoft.com/office/drawing/2014/main" id="{41B9985F-3B61-3C4A-9138-A8ECE0C26C53}"/>
              </a:ext>
            </a:extLst>
          </p:cNvPr>
          <p:cNvSpPr txBox="1"/>
          <p:nvPr/>
        </p:nvSpPr>
        <p:spPr>
          <a:xfrm>
            <a:off x="8153507" y="4083859"/>
            <a:ext cx="2588932" cy="229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24 </a:t>
            </a:r>
            <a:r>
              <a:rPr lang="en-US" sz="1266" dirty="0" err="1">
                <a:latin typeface="Century Gothic" panose="020B0502020202020204" pitchFamily="34" charset="0"/>
              </a:rPr>
              <a:t>Años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Soltera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Presentadora</a:t>
            </a:r>
            <a:r>
              <a:rPr lang="en-US" sz="1266" dirty="0">
                <a:latin typeface="Century Gothic" panose="020B0502020202020204" pitchFamily="34" charset="0"/>
              </a:rPr>
              <a:t>/</a:t>
            </a:r>
            <a:r>
              <a:rPr lang="en-US" sz="1266" dirty="0" err="1">
                <a:latin typeface="Century Gothic" panose="020B0502020202020204" pitchFamily="34" charset="0"/>
              </a:rPr>
              <a:t>Lic</a:t>
            </a:r>
            <a:r>
              <a:rPr lang="en-US" sz="1266" dirty="0">
                <a:latin typeface="Century Gothic" panose="020B0502020202020204" pitchFamily="34" charset="0"/>
              </a:rPr>
              <a:t>.</a:t>
            </a:r>
          </a:p>
          <a:p>
            <a:pPr algn="ctr">
              <a:lnSpc>
                <a:spcPts val="1773"/>
              </a:lnSpc>
            </a:pPr>
            <a:r>
              <a:rPr lang="en-US" sz="1266" dirty="0" err="1">
                <a:latin typeface="Century Gothic" panose="020B0502020202020204" pitchFamily="34" charset="0"/>
              </a:rPr>
              <a:t>Mercadotecnia</a:t>
            </a: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endParaRPr lang="en-US" sz="1266" dirty="0">
              <a:latin typeface="Century Gothic" panose="020B0502020202020204" pitchFamily="34" charset="0"/>
            </a:endParaRP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TEMAS DE INTERÉS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Moda-LifeStyle</a:t>
            </a:r>
            <a:r>
              <a:rPr lang="en-US" sz="1266" dirty="0">
                <a:latin typeface="Century Gothic" panose="020B0502020202020204" pitchFamily="34" charset="0"/>
              </a:rPr>
              <a:t>-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Motivacion-Viajes-Baile</a:t>
            </a:r>
            <a:r>
              <a:rPr lang="en-US" sz="1266" dirty="0">
                <a:latin typeface="Century Gothic" panose="020B0502020202020204" pitchFamily="34" charset="0"/>
              </a:rPr>
              <a:t>-</a:t>
            </a:r>
          </a:p>
          <a:p>
            <a:pPr algn="ctr">
              <a:lnSpc>
                <a:spcPts val="1773"/>
              </a:lnSpc>
            </a:pPr>
            <a:r>
              <a:rPr lang="en-US" sz="1266" dirty="0">
                <a:latin typeface="Century Gothic" panose="020B0502020202020204" pitchFamily="34" charset="0"/>
              </a:rPr>
              <a:t>- </a:t>
            </a:r>
            <a:r>
              <a:rPr lang="en-US" sz="1266" dirty="0" err="1">
                <a:latin typeface="Century Gothic" panose="020B0502020202020204" pitchFamily="34" charset="0"/>
              </a:rPr>
              <a:t>Musica</a:t>
            </a:r>
            <a:r>
              <a:rPr lang="en-US" sz="1266" dirty="0">
                <a:latin typeface="Century Gothic" panose="020B0502020202020204" pitchFamily="34" charset="0"/>
              </a:rPr>
              <a:t>-TECNOLOGIA</a:t>
            </a:r>
          </a:p>
          <a:p>
            <a:pPr algn="ctr">
              <a:lnSpc>
                <a:spcPts val="1773"/>
              </a:lnSpc>
            </a:pPr>
            <a:endParaRPr lang="en-US" sz="1266" dirty="0">
              <a:latin typeface="Century Gothic" panose="020B0502020202020204" pitchFamily="34" charset="0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FFC89FFD-1136-6B4E-BD00-230186E3DC0D}"/>
              </a:ext>
            </a:extLst>
          </p:cNvPr>
          <p:cNvSpPr txBox="1"/>
          <p:nvPr/>
        </p:nvSpPr>
        <p:spPr>
          <a:xfrm>
            <a:off x="3347133" y="2321441"/>
            <a:ext cx="236083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entury Gothic" panose="020B0502020202020204" pitchFamily="34" charset="0"/>
              </a:rPr>
              <a:t>Allison Mejia :El </a:t>
            </a:r>
            <a:r>
              <a:rPr lang="en-US" sz="1200" dirty="0" err="1">
                <a:latin typeface="Century Gothic" panose="020B0502020202020204" pitchFamily="34" charset="0"/>
              </a:rPr>
              <a:t>objetivo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comunicación</a:t>
            </a:r>
            <a:r>
              <a:rPr lang="en-US" sz="1200" dirty="0">
                <a:latin typeface="Century Gothic" panose="020B0502020202020204" pitchFamily="34" charset="0"/>
              </a:rPr>
              <a:t>   es ser una </a:t>
            </a:r>
            <a:r>
              <a:rPr lang="en-US" sz="1200" dirty="0" err="1">
                <a:latin typeface="Century Gothic" panose="020B0502020202020204" pitchFamily="34" charset="0"/>
              </a:rPr>
              <a:t>fuente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educación</a:t>
            </a:r>
            <a:r>
              <a:rPr lang="en-US" sz="1200" dirty="0">
                <a:latin typeface="Century Gothic" panose="020B0502020202020204" pitchFamily="34" charset="0"/>
              </a:rPr>
              <a:t> a </a:t>
            </a:r>
            <a:r>
              <a:rPr lang="en-US" sz="1200" dirty="0" err="1">
                <a:latin typeface="Century Gothic" panose="020B0502020202020204" pitchFamily="34" charset="0"/>
              </a:rPr>
              <a:t>través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uso</a:t>
            </a:r>
            <a:r>
              <a:rPr lang="en-US" sz="1200" dirty="0">
                <a:latin typeface="Century Gothic" panose="020B0502020202020204" pitchFamily="34" charset="0"/>
              </a:rPr>
              <a:t> de </a:t>
            </a:r>
            <a:r>
              <a:rPr lang="en-US" sz="1200" dirty="0" err="1">
                <a:latin typeface="Century Gothic" panose="020B0502020202020204" pitchFamily="34" charset="0"/>
              </a:rPr>
              <a:t>testimoniales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dirty="0" err="1">
                <a:latin typeface="Century Gothic" panose="020B0502020202020204" pitchFamily="34" charset="0"/>
              </a:rPr>
              <a:t>exponiendo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su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  <a:r>
              <a:rPr lang="en-US" sz="1200" dirty="0" err="1">
                <a:latin typeface="Century Gothic" panose="020B0502020202020204" pitchFamily="34" charset="0"/>
              </a:rPr>
              <a:t>experiencia</a:t>
            </a:r>
            <a:r>
              <a:rPr lang="en-US" sz="1200" dirty="0">
                <a:latin typeface="Century Gothic" panose="020B0502020202020204" pitchFamily="34" charset="0"/>
              </a:rPr>
              <a:t> con el </a:t>
            </a:r>
            <a:r>
              <a:rPr lang="en-US" sz="1200" dirty="0" err="1">
                <a:latin typeface="Century Gothic" panose="020B0502020202020204" pitchFamily="34" charset="0"/>
              </a:rPr>
              <a:t>uso</a:t>
            </a:r>
            <a:r>
              <a:rPr lang="en-US" sz="1200" dirty="0">
                <a:latin typeface="Century Gothic" panose="020B0502020202020204" pitchFamily="34" charset="0"/>
              </a:rPr>
              <a:t> del </a:t>
            </a:r>
            <a:r>
              <a:rPr lang="en-US" sz="1200" dirty="0" err="1">
                <a:latin typeface="Century Gothic" panose="020B0502020202020204" pitchFamily="34" charset="0"/>
              </a:rPr>
              <a:t>producto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854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0203D953-07AC-3DAD-926F-3931964760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16" t="6339" b="2545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A744B-5793-D28B-04AF-BEF4E99ED8B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E71DB5-5680-5541-BB1B-1B8E18C31C82}" type="slidenum">
              <a:rPr lang="en-GB" smtClean="0">
                <a:solidFill>
                  <a:schemeClr val="tx1"/>
                </a:solidFill>
              </a:rPr>
              <a:pPr/>
              <a:t>7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60C965-EACB-AF80-1F2F-4FE076C74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877"/>
          <a:stretch/>
        </p:blipFill>
        <p:spPr>
          <a:xfrm>
            <a:off x="0" y="3491352"/>
            <a:ext cx="4836576" cy="1010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56634-FD66-55E5-9422-3168AC881E12}"/>
              </a:ext>
            </a:extLst>
          </p:cNvPr>
          <p:cNvSpPr txBox="1"/>
          <p:nvPr/>
        </p:nvSpPr>
        <p:spPr>
          <a:xfrm>
            <a:off x="5683360" y="3491352"/>
            <a:ext cx="4620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>
                <a:gradFill>
                  <a:gsLst>
                    <a:gs pos="0">
                      <a:srgbClr val="89D328"/>
                    </a:gs>
                    <a:gs pos="99000">
                      <a:srgbClr val="00BCFF"/>
                    </a:gs>
                  </a:gsLst>
                  <a:lin ang="0" scaled="1"/>
                </a:gradFill>
                <a:latin typeface="Poppins SemiBold" panose="00000700000000000000" pitchFamily="2" charset="0"/>
                <a:cs typeface="Poppins SemiBold" panose="00000700000000000000" pitchFamily="2" charset="0"/>
              </a:rPr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AFACCDD-A159-11A7-25D4-0470CF8BF4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" r="89662"/>
          <a:stretch/>
        </p:blipFill>
        <p:spPr>
          <a:xfrm>
            <a:off x="11295946" y="3491352"/>
            <a:ext cx="904407" cy="101047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2B617A-C70B-E681-3C3E-6D9962763D2C}"/>
              </a:ext>
            </a:extLst>
          </p:cNvPr>
          <p:cNvCxnSpPr>
            <a:cxnSpLocks/>
          </p:cNvCxnSpPr>
          <p:nvPr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8AC35BE4-9D90-C83B-09B3-FA803867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436" y="6362533"/>
            <a:ext cx="1169392" cy="3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1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Bayer x EM Template">
  <a:themeElements>
    <a:clrScheme name="Bayer 2023">
      <a:dk1>
        <a:srgbClr val="000000"/>
      </a:dk1>
      <a:lt1>
        <a:srgbClr val="FFFFFF"/>
      </a:lt1>
      <a:dk2>
        <a:srgbClr val="00BCFF"/>
      </a:dk2>
      <a:lt2>
        <a:srgbClr val="F5F5F5"/>
      </a:lt2>
      <a:accent1>
        <a:srgbClr val="00BCFF"/>
      </a:accent1>
      <a:accent2>
        <a:srgbClr val="89D328"/>
      </a:accent2>
      <a:accent3>
        <a:srgbClr val="3353D0"/>
      </a:accent3>
      <a:accent4>
        <a:srgbClr val="61E1E0"/>
      </a:accent4>
      <a:accent5>
        <a:srgbClr val="FC3D80"/>
      </a:accent5>
      <a:accent6>
        <a:srgbClr val="E2DBD7"/>
      </a:accent6>
      <a:hlink>
        <a:srgbClr val="00BCFF"/>
      </a:hlink>
      <a:folHlink>
        <a:srgbClr val="00BCFF"/>
      </a:folHlink>
    </a:clrScheme>
    <a:fontScheme name="Test">
      <a:majorFont>
        <a:latin typeface="Poppins-SemiBold"/>
        <a:ea typeface=""/>
        <a:cs typeface=""/>
      </a:majorFont>
      <a:minorFont>
        <a:latin typeface="Poppi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gradFill flip="none" rotWithShape="1">
            <a:gsLst>
              <a:gs pos="0">
                <a:schemeClr val="accent2"/>
              </a:gs>
              <a:gs pos="99000">
                <a:schemeClr val="tx2"/>
              </a:gs>
            </a:gsLst>
            <a:lin ang="0" scaled="1"/>
            <a:tileRect/>
          </a:gra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B94F34BE25844A86FA9DAE1C52FEF1" ma:contentTypeVersion="16" ma:contentTypeDescription="Create a new document." ma:contentTypeScope="" ma:versionID="0d11d6f25eccfdb65008e43f9fc87a79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12867037fb90038efca3950b7f6165db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DBA1F-0D4B-4898-AA87-1771EA4B27A1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409161F-846A-4C10-9E69-A82A45711D9D}">
  <ds:schemaRefs>
    <ds:schemaRef ds:uri="642023b6-027f-42b2-ae3f-68219e5a4115"/>
    <ds:schemaRef ds:uri="ddd732a4-5925-4a41-9a76-3e713d750e7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472</Words>
  <Application>Microsoft Macintosh PowerPoint</Application>
  <PresentationFormat>Panorámica</PresentationFormat>
  <Paragraphs>153</Paragraphs>
  <Slides>7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7</vt:i4>
      </vt:variant>
    </vt:vector>
  </HeadingPairs>
  <TitlesOfParts>
    <vt:vector size="30" baseType="lpstr">
      <vt:lpstr>Arial</vt:lpstr>
      <vt:lpstr>Calibri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Bayer x EM Template</vt:lpstr>
      <vt:lpstr>MEDIA MIX</vt:lpstr>
      <vt:lpstr>Presentación de PowerPoint</vt:lpstr>
      <vt:lpstr>Alcance TV, M 12-25</vt:lpstr>
      <vt:lpstr>TV Patrocinio eventos</vt:lpstr>
      <vt:lpstr>TV Exposiciones interactivas</vt:lpstr>
      <vt:lpstr>TV Influencers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32</cp:revision>
  <dcterms:created xsi:type="dcterms:W3CDTF">2023-05-24T18:22:33Z</dcterms:created>
  <dcterms:modified xsi:type="dcterms:W3CDTF">2024-10-14T03:29:23Z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