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3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1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3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4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5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6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7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28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29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0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1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2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drawings/drawing2.xml" ContentType="application/vnd.openxmlformats-officedocument.drawingml.chartshapes+xml"/>
  <Override PartName="/ppt/charts/chart33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11.xml" ContentType="application/vnd.openxmlformats-officedocument.presentationml.notesSlide+xml"/>
  <Override PartName="/ppt/charts/chart34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5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6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37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38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39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0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12.xml" ContentType="application/vnd.openxmlformats-officedocument.presentationml.notesSlide+xml"/>
  <Override PartName="/ppt/charts/chart41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2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3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4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5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6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47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48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49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0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1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2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3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4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14.xml" ContentType="application/vnd.openxmlformats-officedocument.presentationml.notesSlide+xml"/>
  <Override PartName="/ppt/charts/chart55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56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57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1167" r:id="rId2"/>
    <p:sldId id="1247" r:id="rId3"/>
    <p:sldId id="1259" r:id="rId4"/>
    <p:sldId id="1252" r:id="rId5"/>
    <p:sldId id="1254" r:id="rId6"/>
    <p:sldId id="1257" r:id="rId7"/>
    <p:sldId id="1001" r:id="rId8"/>
    <p:sldId id="1066" r:id="rId9"/>
    <p:sldId id="1071" r:id="rId10"/>
    <p:sldId id="1258" r:id="rId11"/>
    <p:sldId id="1069" r:id="rId12"/>
    <p:sldId id="1070" r:id="rId13"/>
    <p:sldId id="1072" r:id="rId14"/>
    <p:sldId id="1250" r:id="rId15"/>
    <p:sldId id="1172" r:id="rId16"/>
    <p:sldId id="1021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blo Paniagua" initials="PP" lastIdx="1" clrIdx="0"/>
  <p:cmAuthor id="2" name="Indira Martinez" initials="I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008F00"/>
    <a:srgbClr val="FF9300"/>
    <a:srgbClr val="929292"/>
    <a:srgbClr val="009343"/>
    <a:srgbClr val="941100"/>
    <a:srgbClr val="6BB6DA"/>
    <a:srgbClr val="39CCC9"/>
    <a:srgbClr val="63A4C3"/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080" autoAdjust="0"/>
    <p:restoredTop sz="85845"/>
  </p:normalViewPr>
  <p:slideViewPr>
    <p:cSldViewPr snapToGrid="0">
      <p:cViewPr>
        <p:scale>
          <a:sx n="180" d="100"/>
          <a:sy n="180" d="100"/>
        </p:scale>
        <p:origin x="-4128" y="-2616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0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1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2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3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4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5.xlsx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chartUserShapes" Target="../drawings/drawing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6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7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8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9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0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1.xlsx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chartUserShapes" Target="../drawings/drawing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2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3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4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5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6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7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8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9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0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1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2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3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4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5.xlsx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chartUserShapes" Target="../drawings/drawing3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6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7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8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9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0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1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2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3.xlsx"/><Relationship Id="rId2" Type="http://schemas.microsoft.com/office/2011/relationships/chartColorStyle" Target="colors58.xml"/><Relationship Id="rId1" Type="http://schemas.microsoft.com/office/2011/relationships/chartStyle" Target="style58.xml"/><Relationship Id="rId4" Type="http://schemas.openxmlformats.org/officeDocument/2006/relationships/chartUserShapes" Target="../drawings/drawing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4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5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2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/Users/elia/Desktop/REPORTES%202023/BAC/REPORTE%20ENE-NOV/Data%20Ene-Dic%20Final%202023.xlsx" TargetMode="External"/><Relationship Id="rId4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7172082434547E-2"/>
          <c:y val="3.4399150223617045E-2"/>
          <c:w val="0.97559567856591334"/>
          <c:h val="0.79522822391589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Bancos</c:v>
                </c:pt>
                <c:pt idx="1">
                  <c:v>Tarjetas de Crédito</c:v>
                </c:pt>
                <c:pt idx="2">
                  <c:v>Tarjetas de Débito</c:v>
                </c:pt>
                <c:pt idx="3">
                  <c:v>Remesas</c:v>
                </c:pt>
                <c:pt idx="4">
                  <c:v>Administradora de pensiones</c:v>
                </c:pt>
                <c:pt idx="5">
                  <c:v>Seguros</c:v>
                </c:pt>
                <c:pt idx="6">
                  <c:v>Regulatorios</c:v>
                </c:pt>
              </c:strCache>
            </c:strRef>
          </c:cat>
          <c:val>
            <c:numRef>
              <c:f>Hoja1!$B$2:$B$8</c:f>
              <c:numCache>
                <c:formatCode>0.0,,"M"</c:formatCode>
                <c:ptCount val="7"/>
                <c:pt idx="0">
                  <c:v>25377737</c:v>
                </c:pt>
                <c:pt idx="1">
                  <c:v>3902296.3</c:v>
                </c:pt>
                <c:pt idx="2">
                  <c:v>466857</c:v>
                </c:pt>
                <c:pt idx="3">
                  <c:v>5072573.3600000003</c:v>
                </c:pt>
                <c:pt idx="4">
                  <c:v>1704403</c:v>
                </c:pt>
                <c:pt idx="5">
                  <c:v>4353388.87</c:v>
                </c:pt>
                <c:pt idx="6">
                  <c:v>3106314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1D-2249-A355-343C7C03828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Bancos</c:v>
                </c:pt>
                <c:pt idx="1">
                  <c:v>Tarjetas de Crédito</c:v>
                </c:pt>
                <c:pt idx="2">
                  <c:v>Tarjetas de Débito</c:v>
                </c:pt>
                <c:pt idx="3">
                  <c:v>Remesas</c:v>
                </c:pt>
                <c:pt idx="4">
                  <c:v>Administradora de pensiones</c:v>
                </c:pt>
                <c:pt idx="5">
                  <c:v>Seguros</c:v>
                </c:pt>
                <c:pt idx="6">
                  <c:v>Regulatorios</c:v>
                </c:pt>
              </c:strCache>
            </c:strRef>
          </c:cat>
          <c:val>
            <c:numRef>
              <c:f>Hoja1!$C$2:$C$8</c:f>
              <c:numCache>
                <c:formatCode>0.0,,"M"</c:formatCode>
                <c:ptCount val="7"/>
                <c:pt idx="0">
                  <c:v>31789505.32</c:v>
                </c:pt>
                <c:pt idx="1">
                  <c:v>5618711.3300000001</c:v>
                </c:pt>
                <c:pt idx="2">
                  <c:v>1459879.17</c:v>
                </c:pt>
                <c:pt idx="3">
                  <c:v>5275910.3899999997</c:v>
                </c:pt>
                <c:pt idx="4">
                  <c:v>3146441.74</c:v>
                </c:pt>
                <c:pt idx="5">
                  <c:v>4537993.2699999996</c:v>
                </c:pt>
                <c:pt idx="6">
                  <c:v>3611734.94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1D-2249-A355-343C7C03828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Bancos</c:v>
                </c:pt>
                <c:pt idx="1">
                  <c:v>Tarjetas de Crédito</c:v>
                </c:pt>
                <c:pt idx="2">
                  <c:v>Tarjetas de Débito</c:v>
                </c:pt>
                <c:pt idx="3">
                  <c:v>Remesas</c:v>
                </c:pt>
                <c:pt idx="4">
                  <c:v>Administradora de pensiones</c:v>
                </c:pt>
                <c:pt idx="5">
                  <c:v>Seguros</c:v>
                </c:pt>
                <c:pt idx="6">
                  <c:v>Regulatorios</c:v>
                </c:pt>
              </c:strCache>
            </c:strRef>
          </c:cat>
          <c:val>
            <c:numRef>
              <c:f>Hoja1!$D$2:$D$8</c:f>
              <c:numCache>
                <c:formatCode>0.0,,"M"</c:formatCode>
                <c:ptCount val="7"/>
                <c:pt idx="0">
                  <c:v>24951486</c:v>
                </c:pt>
                <c:pt idx="1">
                  <c:v>6395376</c:v>
                </c:pt>
                <c:pt idx="2">
                  <c:v>719796.62</c:v>
                </c:pt>
                <c:pt idx="3">
                  <c:v>6392606.6200000001</c:v>
                </c:pt>
                <c:pt idx="4">
                  <c:v>1300950.94</c:v>
                </c:pt>
                <c:pt idx="5">
                  <c:v>3346078.71</c:v>
                </c:pt>
                <c:pt idx="6">
                  <c:v>3721736.18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1D-2249-A355-343C7C038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10"/>
        <c:axId val="739721231"/>
        <c:axId val="739722879"/>
      </c:barChart>
      <c:catAx>
        <c:axId val="739721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739722879"/>
        <c:crosses val="autoZero"/>
        <c:auto val="1"/>
        <c:lblAlgn val="ctr"/>
        <c:lblOffset val="100"/>
        <c:noMultiLvlLbl val="0"/>
      </c:catAx>
      <c:valAx>
        <c:axId val="739722879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739721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301E-2"/>
          <c:y val="9.5439990654122606E-2"/>
          <c:w val="0.94327243342784495"/>
          <c:h val="0.458083944834728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C1O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ATLANTIDA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2-7A44-8C74-8667A71318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ATLANTIDA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72-7A44-8C74-8667A71318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ATLANTIDA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B72-7A44-8C74-8667A71318D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GO TV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ATLANTIDA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72-7A44-8C74-8667A71318D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Otros (6 canales)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ATLANTIDA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9-3B4A-A94C-B95BF39328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4"/>
        <c:overlap val="100"/>
        <c:axId val="-2122133288"/>
        <c:axId val="-2122129736"/>
      </c:barChart>
      <c:catAx>
        <c:axId val="-21221332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22129736"/>
        <c:crosses val="autoZero"/>
        <c:auto val="1"/>
        <c:lblAlgn val="ctr"/>
        <c:lblOffset val="100"/>
        <c:noMultiLvlLbl val="0"/>
      </c:catAx>
      <c:valAx>
        <c:axId val="-21221297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2133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Atlántida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0.0,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Hoja1!$B$2:$D$2</c:f>
              <c:numCache>
                <c:formatCode>0.0,,"M"</c:formatCode>
                <c:ptCount val="3"/>
                <c:pt idx="0">
                  <c:v>11831169.140550336</c:v>
                </c:pt>
                <c:pt idx="1">
                  <c:v>11921933.97977207</c:v>
                </c:pt>
                <c:pt idx="2">
                  <c:v>10702553.623337138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5-9941-8F69-EE2C6D9B1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39851551"/>
        <c:axId val="1741161807"/>
      </c:barChart>
      <c:catAx>
        <c:axId val="1739851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741161807"/>
        <c:crosses val="autoZero"/>
        <c:auto val="1"/>
        <c:lblAlgn val="ctr"/>
        <c:lblOffset val="100"/>
        <c:noMultiLvlLbl val="0"/>
      </c:catAx>
      <c:valAx>
        <c:axId val="1741161807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1739851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301E-2"/>
          <c:y val="9.5439990654122606E-2"/>
          <c:w val="0.94327243342784495"/>
          <c:h val="0.458083944834728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ATLANTIDA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C8-D242-8208-E13D514830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ATLANTIDA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C8-D242-8208-E13D514830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ATLANTIDA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C8-D242-8208-E13D514830C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ATLANTIDA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C8-D242-8208-E13D514830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4"/>
        <c:overlap val="100"/>
        <c:axId val="-2122133288"/>
        <c:axId val="-2122129736"/>
      </c:barChart>
      <c:catAx>
        <c:axId val="-21221332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22129736"/>
        <c:crosses val="autoZero"/>
        <c:auto val="1"/>
        <c:lblAlgn val="ctr"/>
        <c:lblOffset val="100"/>
        <c:noMultiLvlLbl val="0"/>
      </c:catAx>
      <c:valAx>
        <c:axId val="-21221297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2133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C-CE43-B21F-D7629D740F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C-CE43-B21F-D7629D740F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TDTV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5.5100000000000003E-2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0C-CE43-B21F-D7629D740F4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3.5900000000000001E-2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0C-CE43-B21F-D7629D740F4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GO TV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2.1899999999999999E-2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0C-CE43-B21F-D7629D740F4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Otros(4 canales)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29-9144-BCEA-A8A720BE654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9177678288846134"/>
          <c:h val="0.220323511083934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0.49809999999999999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4-D440-BC79-789E3562C81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0.33510000000000001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E4-D440-BC79-789E3562C81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E4-D440-BC79-789E3562C81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1.8800000000000001E-2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84-2D42-AA8D-B017C48D3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863208"/>
        <c:axId val="-2120860184"/>
      </c:barChart>
      <c:catAx>
        <c:axId val="-212086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860184"/>
        <c:crosses val="autoZero"/>
        <c:auto val="1"/>
        <c:lblAlgn val="ctr"/>
        <c:lblOffset val="100"/>
        <c:noMultiLvlLbl val="0"/>
      </c:catAx>
      <c:valAx>
        <c:axId val="-2120860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86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6BB6D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BB6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83-FE44-8FD2-911CF4A9DE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8108059.1100000003</c:v>
                </c:pt>
                <c:pt idx="1">
                  <c:v>8707017.599859044</c:v>
                </c:pt>
                <c:pt idx="2">
                  <c:v>7947722.0405828394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D2-3D42-828C-C0105E8C5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20799928"/>
        <c:axId val="-2120796248"/>
      </c:barChart>
      <c:catAx>
        <c:axId val="-212079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0796248"/>
        <c:crosses val="autoZero"/>
        <c:auto val="1"/>
        <c:lblAlgn val="ctr"/>
        <c:lblOffset val="100"/>
        <c:noMultiLvlLbl val="0"/>
      </c:catAx>
      <c:valAx>
        <c:axId val="-2120796248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20799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47-1E4F-94BF-D638D6CCEFB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B23-0041-B80B-29853484F8F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247-1E4F-94BF-D638D6CCEF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-0.09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47-1E4F-94BF-D638D6CCE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0752296"/>
        <c:axId val="-2120749240"/>
      </c:barChart>
      <c:catAx>
        <c:axId val="-2120752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0749240"/>
        <c:crosses val="autoZero"/>
        <c:auto val="1"/>
        <c:lblAlgn val="ctr"/>
        <c:lblOffset val="100"/>
        <c:noMultiLvlLbl val="0"/>
      </c:catAx>
      <c:valAx>
        <c:axId val="-21207492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0752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21-4644-97C5-A813C2E9EAE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21-4644-97C5-A813C2E9EAE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R.GLOBO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6.4500000000000002E-2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21-4644-97C5-A813C2E9EAE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G.América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21-4644-97C5-A813C2E9EAE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Otros (9 emisoras)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3A-434E-B291-E41D3D39588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34630001552585E-2"/>
          <c:y val="8.1589491787407344E-3"/>
          <c:w val="0.92081193332988309"/>
          <c:h val="0.743156279853241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0.71</c:v>
                </c:pt>
                <c:pt idx="1">
                  <c:v>0.7</c:v>
                </c:pt>
                <c:pt idx="2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1-AF46-BA6D-DFD230E9660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0.09</c:v>
                </c:pt>
                <c:pt idx="1">
                  <c:v>0.17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A1-AF46-BA6D-DFD230E9660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6.730985666959932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A1-AF46-BA6D-DFD230E966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0.09</c:v>
                </c:pt>
                <c:pt idx="1">
                  <c:v>7.0000000000000007E-2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A1-AF46-BA6D-DFD230E9660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T. Débito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1878210000517529E-2"/>
                  <c:y val="-4.07947458937038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A1-AF46-BA6D-DFD230E966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0.03</c:v>
                </c:pt>
                <c:pt idx="1">
                  <c:v>0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A1-AF46-BA6D-DFD230E9660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T. Crédito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0.08</c:v>
                </c:pt>
                <c:pt idx="1">
                  <c:v>0.05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A1-AF46-BA6D-DFD230E9660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Pensiones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0</c:v>
                </c:pt>
                <c:pt idx="1">
                  <c:v>0.01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2A1-AF46-BA6D-DFD230E96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22661048"/>
        <c:axId val="-2122657368"/>
      </c:barChart>
      <c:catAx>
        <c:axId val="-212266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57368"/>
        <c:crosses val="autoZero"/>
        <c:auto val="1"/>
        <c:lblAlgn val="ctr"/>
        <c:lblOffset val="100"/>
        <c:noMultiLvlLbl val="0"/>
      </c:catAx>
      <c:valAx>
        <c:axId val="-2122657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266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67002145560133E-2"/>
          <c:y val="0.85191507240585573"/>
          <c:w val="0.98443299785443983"/>
          <c:h val="0.115530720370968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0" i="0">
          <a:solidFill>
            <a:schemeClr val="tx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 formatCode="0,\K">
                  <c:v>225956.11207647712</c:v>
                </c:pt>
                <c:pt idx="1">
                  <c:v>270797.60505795234</c:v>
                </c:pt>
                <c:pt idx="2" formatCode="0,\K">
                  <c:v>224797.08672180437</c:v>
                </c:pt>
                <c:pt idx="3" formatCode="0,\K">
                  <c:v>263419.22272440972</c:v>
                </c:pt>
                <c:pt idx="4" formatCode="0,\K">
                  <c:v>154966.27933080346</c:v>
                </c:pt>
                <c:pt idx="5" formatCode="0,\K">
                  <c:v>481577.71088459808</c:v>
                </c:pt>
                <c:pt idx="6">
                  <c:v>575940.37056554214</c:v>
                </c:pt>
                <c:pt idx="7">
                  <c:v>189855.80194692532</c:v>
                </c:pt>
                <c:pt idx="8">
                  <c:v>167229.41970545932</c:v>
                </c:pt>
                <c:pt idx="9" formatCode="0,\K">
                  <c:v>166618.51642863115</c:v>
                </c:pt>
                <c:pt idx="10" formatCode="0,\K">
                  <c:v>311181.72412437253</c:v>
                </c:pt>
                <c:pt idx="11" formatCode="0,\K">
                  <c:v>539657.34988607815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AA-5B43-97D3-2C912AD3100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Seguros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52053.842142767018</c:v>
                </c:pt>
                <c:pt idx="1">
                  <c:v>44671.482509917303</c:v>
                </c:pt>
                <c:pt idx="2" formatCode="0,\K">
                  <c:v>150284.69596527077</c:v>
                </c:pt>
                <c:pt idx="3" formatCode="0,\K">
                  <c:v>378543.18574329995</c:v>
                </c:pt>
                <c:pt idx="4" formatCode="0,\K">
                  <c:v>51062.511882589803</c:v>
                </c:pt>
                <c:pt idx="5" formatCode="0,\K">
                  <c:v>79719.882612757414</c:v>
                </c:pt>
                <c:pt idx="6">
                  <c:v>187564.3286025862</c:v>
                </c:pt>
                <c:pt idx="7">
                  <c:v>58135.774408558165</c:v>
                </c:pt>
                <c:pt idx="8">
                  <c:v>43497.672293074073</c:v>
                </c:pt>
                <c:pt idx="9" formatCode="0,\K">
                  <c:v>367332.10160567285</c:v>
                </c:pt>
                <c:pt idx="10" formatCode="0,\K">
                  <c:v>122234.65083616141</c:v>
                </c:pt>
                <c:pt idx="11" formatCode="0,\K">
                  <c:v>197178.10638750019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AA-5B43-97D3-2C912AD3100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Sheet1!$B$4:$M$4</c:f>
              <c:numCache>
                <c:formatCode>0,\k</c:formatCode>
                <c:ptCount val="12"/>
                <c:pt idx="0">
                  <c:v>23926.835753025574</c:v>
                </c:pt>
                <c:pt idx="1">
                  <c:v>28365.461019914575</c:v>
                </c:pt>
                <c:pt idx="2" formatCode="0,\K">
                  <c:v>40695.861483695444</c:v>
                </c:pt>
                <c:pt idx="3" formatCode="0,\K">
                  <c:v>205289.13440388368</c:v>
                </c:pt>
                <c:pt idx="4" formatCode="0,\K">
                  <c:v>368315.63032386801</c:v>
                </c:pt>
                <c:pt idx="5" formatCode="0,\K">
                  <c:v>18791.161947790493</c:v>
                </c:pt>
                <c:pt idx="6">
                  <c:v>7075.4094743330534</c:v>
                </c:pt>
                <c:pt idx="7">
                  <c:v>25172.586094239556</c:v>
                </c:pt>
                <c:pt idx="8">
                  <c:v>100184.57211860908</c:v>
                </c:pt>
                <c:pt idx="9" formatCode="0,\K">
                  <c:v>201498.71093776589</c:v>
                </c:pt>
                <c:pt idx="10" formatCode="0,\K">
                  <c:v>114672.8366844089</c:v>
                </c:pt>
                <c:pt idx="11" formatCode="0,\K">
                  <c:v>161732.22944127343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AA-5B43-97D3-2C912AD3100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Tarj Crédito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Sheet1!$B$5:$M$5</c:f>
              <c:numCache>
                <c:formatCode>0,\k</c:formatCode>
                <c:ptCount val="12"/>
                <c:pt idx="0">
                  <c:v>18832.277767716121</c:v>
                </c:pt>
                <c:pt idx="1">
                  <c:v>4562.0336884235567</c:v>
                </c:pt>
                <c:pt idx="2" formatCode="0,\K">
                  <c:v>13656.21465401889</c:v>
                </c:pt>
                <c:pt idx="3" formatCode="0,\K">
                  <c:v>12865.496838410851</c:v>
                </c:pt>
                <c:pt idx="4" formatCode="0,\K">
                  <c:v>18778.5501055846</c:v>
                </c:pt>
                <c:pt idx="5" formatCode="0,\K">
                  <c:v>24236.553493501393</c:v>
                </c:pt>
                <c:pt idx="6">
                  <c:v>38762.986167794108</c:v>
                </c:pt>
                <c:pt idx="7">
                  <c:v>6901.7780113631434</c:v>
                </c:pt>
                <c:pt idx="8">
                  <c:v>103875.83860086475</c:v>
                </c:pt>
                <c:pt idx="9" formatCode="0,\K">
                  <c:v>235940.2993234914</c:v>
                </c:pt>
                <c:pt idx="10" formatCode="0,\K">
                  <c:v>123074.78715824397</c:v>
                </c:pt>
                <c:pt idx="11" formatCode="0,\K">
                  <c:v>51492.140116126036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AA-5B43-97D3-2C912AD3100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Tarj Débito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3" formatCode="0,\K">
                  <c:v>503.833502530646</c:v>
                </c:pt>
                <c:pt idx="5" formatCode="0,\K">
                  <c:v>1464.2882329430508</c:v>
                </c:pt>
                <c:pt idx="6" formatCode="0,\k">
                  <c:v>1008.1594654608419</c:v>
                </c:pt>
                <c:pt idx="7" formatCode="0,\k">
                  <c:v>257193.08932981855</c:v>
                </c:pt>
                <c:pt idx="8" formatCode="0,\k">
                  <c:v>148535.5682502063</c:v>
                </c:pt>
                <c:pt idx="9" formatCode="0,\K">
                  <c:v>31790.873886166541</c:v>
                </c:pt>
                <c:pt idx="10" formatCode="0,\K">
                  <c:v>22418.201830439444</c:v>
                </c:pt>
                <c:pt idx="11" formatCode="0,\K">
                  <c:v>41120.155466257202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AA-5B43-97D3-2C912AD3100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Pensiones</c:v>
                </c:pt>
              </c:strCache>
            </c:strRef>
          </c:tx>
          <c:spPr>
            <a:ln w="28575" cap="rnd">
              <a:solidFill>
                <a:srgbClr val="009193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Sheet1!$B$7:$M$7</c:f>
              <c:numCache>
                <c:formatCode>General</c:formatCode>
                <c:ptCount val="12"/>
                <c:pt idx="6" formatCode="0,\k">
                  <c:v>1520.3695164611099</c:v>
                </c:pt>
                <c:pt idx="9" formatCode="0,\K">
                  <c:v>696.92911153126795</c:v>
                </c:pt>
                <c:pt idx="10" formatCode="0,\K">
                  <c:v>202.50104176660901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AAA-5B43-97D3-2C912AD31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2615528"/>
        <c:axId val="-2122611800"/>
      </c:lineChart>
      <c:catAx>
        <c:axId val="-21226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11800"/>
        <c:crosses val="autoZero"/>
        <c:auto val="1"/>
        <c:lblAlgn val="ctr"/>
        <c:lblOffset val="100"/>
        <c:noMultiLvlLbl val="0"/>
      </c:catAx>
      <c:valAx>
        <c:axId val="-212261180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261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865313070459799"/>
          <c:y val="9.3085458765848061E-2"/>
          <c:w val="0.81604687028673639"/>
          <c:h val="0.1067618607845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5B-8E43-B158-DCC9767F5D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5B-8E43-B158-DCC9767F5D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5B-8E43-B158-DCC9767F5D58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5B-8E43-B158-DCC9767F5D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35B-8E43-B158-DCC9767F5D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35B-8E43-B158-DCC9767F5D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DB5-5346-8D0C-579B44C9425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35B-8E43-B158-DCC9767F5D5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35B-8E43-B158-DCC9767F5D5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5B-8E43-B158-DCC9767F5D5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B35B-8E43-B158-DCC9767F5D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Bancos</c:v>
                </c:pt>
                <c:pt idx="1">
                  <c:v>Tarjetas Crédito</c:v>
                </c:pt>
                <c:pt idx="2">
                  <c:v>Remesas</c:v>
                </c:pt>
                <c:pt idx="3">
                  <c:v>Seguros</c:v>
                </c:pt>
                <c:pt idx="4">
                  <c:v>Regulatorios</c:v>
                </c:pt>
                <c:pt idx="5">
                  <c:v>Tarjetas Débito</c:v>
                </c:pt>
                <c:pt idx="6">
                  <c:v>AFP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0.56919535670438326</c:v>
                </c:pt>
                <c:pt idx="1">
                  <c:v>0.15769492261974691</c:v>
                </c:pt>
                <c:pt idx="2">
                  <c:v>0.11341240366055681</c:v>
                </c:pt>
                <c:pt idx="3">
                  <c:v>7.701026903552867E-2</c:v>
                </c:pt>
                <c:pt idx="4">
                  <c:v>6.1916231631400018E-2</c:v>
                </c:pt>
                <c:pt idx="5">
                  <c:v>1.8177749245555389E-2</c:v>
                </c:pt>
                <c:pt idx="6">
                  <c:v>2.5930671028289811E-3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35B-8E43-B158-DCC9767F5D5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13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2454107.75</c:v>
                </c:pt>
                <c:pt idx="1">
                  <c:v>4711022.5642083865</c:v>
                </c:pt>
                <c:pt idx="2">
                  <c:v>7066252.7582751457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3-5A4D-AC98-68D647F7B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24810328"/>
        <c:axId val="-2124806648"/>
      </c:barChart>
      <c:catAx>
        <c:axId val="-212481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4806648"/>
        <c:crosses val="autoZero"/>
        <c:auto val="1"/>
        <c:lblAlgn val="ctr"/>
        <c:lblOffset val="100"/>
        <c:noMultiLvlLbl val="0"/>
      </c:catAx>
      <c:valAx>
        <c:axId val="-2124806648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24810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49144946698904E-2"/>
          <c:y val="3.6480974357992302E-2"/>
          <c:w val="0.86210171010660197"/>
          <c:h val="0.96351902564200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38-CB49-97C8-88F6E431D99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38-CB49-97C8-88F6E431D99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338-CB49-97C8-88F6E431D99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338-CB49-97C8-88F6E431D9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38-CB49-97C8-88F6E431D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6945480"/>
        <c:axId val="-2129580968"/>
      </c:barChart>
      <c:catAx>
        <c:axId val="-2126945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9580968"/>
        <c:crosses val="autoZero"/>
        <c:auto val="1"/>
        <c:lblAlgn val="ctr"/>
        <c:lblOffset val="100"/>
        <c:noMultiLvlLbl val="0"/>
      </c:catAx>
      <c:valAx>
        <c:axId val="-21295809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6945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0.47249999999999998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D1-5A49-8AD6-18BDF30CF2A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0.4531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D1-5A49-8AD6-18BDF30CF2A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4.1500000000000002E-2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81-1F40-8C46-5C2825BEC84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2.0199999999999999E-2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03-954C-BD08-A93A0B04BA7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Otros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BF-3A42-8CE2-A597BC6C815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3109208"/>
        <c:axId val="-2123106248"/>
      </c:barChart>
      <c:catAx>
        <c:axId val="-2123109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3106248"/>
        <c:crosses val="autoZero"/>
        <c:auto val="1"/>
        <c:lblAlgn val="ctr"/>
        <c:lblOffset val="100"/>
        <c:noMultiLvlLbl val="0"/>
      </c:catAx>
      <c:valAx>
        <c:axId val="-21231062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3109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0.38129999999999997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7-E442-9641-428A30D8527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0.27360000000000001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D7-E442-9641-428A30D8527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0.18410000000000001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7B-A941-A06C-D7997221127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7B-A941-A06C-D7997221127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3065192"/>
        <c:axId val="-2123062232"/>
      </c:barChart>
      <c:catAx>
        <c:axId val="-2123065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3062232"/>
        <c:crosses val="autoZero"/>
        <c:auto val="1"/>
        <c:lblAlgn val="ctr"/>
        <c:lblOffset val="100"/>
        <c:noMultiLvlLbl val="0"/>
      </c:catAx>
      <c:valAx>
        <c:axId val="-21230622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3065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603513818966404E-2"/>
          <c:y val="0.13152543138835118"/>
          <c:w val="0.95479297236206717"/>
          <c:h val="0.4031136786448643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2B-4C8F-9DB4-DD30316730A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América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2B-4C8F-9DB4-DD30316730A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Globo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2B-4C8F-9DB4-DD30316730A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AudioSistema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2B-4C8F-9DB4-DD30316730A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Musiquera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0C-AB47-B9E4-26F409A7AA3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Romántica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2.46E-2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C-2A4D-9171-D5F769442AD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Logos/S.Luz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4.2900000000000001E-2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4C-2A4D-9171-D5F769442ADB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Otras (5 emisoras)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Sheet1!$B$9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34-4D46-8429-84FE84D0DF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2879304"/>
        <c:axId val="-2122876344"/>
      </c:barChart>
      <c:catAx>
        <c:axId val="-2122879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2876344"/>
        <c:crosses val="autoZero"/>
        <c:auto val="1"/>
        <c:lblAlgn val="ctr"/>
        <c:lblOffset val="100"/>
        <c:noMultiLvlLbl val="0"/>
      </c:catAx>
      <c:valAx>
        <c:axId val="-21228763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2879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80108260637768E-2"/>
          <c:y val="0.64825561689852296"/>
          <c:w val="0.89998875487322538"/>
          <c:h val="0.25608928280577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34630001552585E-2"/>
          <c:y val="8.1589491787407344E-3"/>
          <c:w val="0.92081193332988309"/>
          <c:h val="0.743156279853241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</c:v>
                </c:pt>
                <c:pt idx="1">
                  <c:v>0.28000000000000003</c:v>
                </c:pt>
                <c:pt idx="2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2-F941-B108-4554C9C44F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12-F941-B108-4554C9C44F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6.730985666959932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12-F941-B108-4554C9C44F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0.19</c:v>
                </c:pt>
                <c:pt idx="1">
                  <c:v>0.33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12-F941-B108-4554C9C44F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T. Débito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1878210000517529E-2"/>
                  <c:y val="-4.07947458937038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12-F941-B108-4554C9C44F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 formatCode="0%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12-F941-B108-4554C9C44F2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T. Crédito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0.43</c:v>
                </c:pt>
                <c:pt idx="1">
                  <c:v>0.35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12-F941-B108-4554C9C44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22661048"/>
        <c:axId val="-2122657368"/>
      </c:barChart>
      <c:catAx>
        <c:axId val="-212266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57368"/>
        <c:crosses val="autoZero"/>
        <c:auto val="1"/>
        <c:lblAlgn val="ctr"/>
        <c:lblOffset val="100"/>
        <c:noMultiLvlLbl val="0"/>
      </c:catAx>
      <c:valAx>
        <c:axId val="-2122657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266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67002145560133E-2"/>
          <c:y val="0.85191507240585573"/>
          <c:w val="0.98443299785443983"/>
          <c:h val="0.115530720370968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0" i="0">
          <a:solidFill>
            <a:schemeClr val="tx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 formatCode="0,\K">
                  <c:v>179981.47889063417</c:v>
                </c:pt>
                <c:pt idx="1">
                  <c:v>311762.30348198995</c:v>
                </c:pt>
                <c:pt idx="2" formatCode="0,\K">
                  <c:v>219957.24449524569</c:v>
                </c:pt>
                <c:pt idx="3" formatCode="0,\K">
                  <c:v>213492.13298522975</c:v>
                </c:pt>
                <c:pt idx="4" formatCode="0,\K">
                  <c:v>215755.27908100732</c:v>
                </c:pt>
                <c:pt idx="5" formatCode="0,\K">
                  <c:v>360167.99913496553</c:v>
                </c:pt>
                <c:pt idx="6">
                  <c:v>351385.58713276434</c:v>
                </c:pt>
                <c:pt idx="7">
                  <c:v>495799.46562476596</c:v>
                </c:pt>
                <c:pt idx="8">
                  <c:v>528870.90996231162</c:v>
                </c:pt>
                <c:pt idx="9" formatCode="0,\K">
                  <c:v>403552.93920803926</c:v>
                </c:pt>
                <c:pt idx="10" formatCode="0,\K">
                  <c:v>367271.31317727698</c:v>
                </c:pt>
                <c:pt idx="11" formatCode="0,\K">
                  <c:v>535983.00032440596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E3-944F-A8FF-B7C55115BB5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Tarj Crédito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164225.09932554135</c:v>
                </c:pt>
                <c:pt idx="1">
                  <c:v>120629.18806715558</c:v>
                </c:pt>
                <c:pt idx="2" formatCode="0,\K">
                  <c:v>117726.03945071985</c:v>
                </c:pt>
                <c:pt idx="3" formatCode="0,\K">
                  <c:v>118514.67580989012</c:v>
                </c:pt>
                <c:pt idx="4" formatCode="0,\K">
                  <c:v>142945.2721160535</c:v>
                </c:pt>
                <c:pt idx="5" formatCode="0,\K">
                  <c:v>123195.13049248701</c:v>
                </c:pt>
                <c:pt idx="6">
                  <c:v>139965.79358295363</c:v>
                </c:pt>
                <c:pt idx="7">
                  <c:v>139753.22103468562</c:v>
                </c:pt>
                <c:pt idx="8">
                  <c:v>244125.7467897083</c:v>
                </c:pt>
                <c:pt idx="9" formatCode="0,\K">
                  <c:v>263861.2312030734</c:v>
                </c:pt>
                <c:pt idx="10" formatCode="0,\K">
                  <c:v>242323.7761346669</c:v>
                </c:pt>
                <c:pt idx="11" formatCode="0,\K">
                  <c:v>119882.13488067048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E3-944F-A8FF-B7C55115BB5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2" formatCode="0,\K">
                  <c:v>3138.8813215508853</c:v>
                </c:pt>
                <c:pt idx="3" formatCode="0,\K">
                  <c:v>123512.34524134362</c:v>
                </c:pt>
                <c:pt idx="5" formatCode="0,\K">
                  <c:v>571.0316228747273</c:v>
                </c:pt>
                <c:pt idx="6" formatCode="0,\k">
                  <c:v>572.50991150162042</c:v>
                </c:pt>
                <c:pt idx="7" formatCode="0,\k">
                  <c:v>84707.495836146292</c:v>
                </c:pt>
                <c:pt idx="8" formatCode="0,\k">
                  <c:v>55687.256516765592</c:v>
                </c:pt>
                <c:pt idx="9" formatCode="0,\K">
                  <c:v>116303.15195375023</c:v>
                </c:pt>
                <c:pt idx="10" formatCode="0,\K">
                  <c:v>123684.56504524501</c:v>
                </c:pt>
                <c:pt idx="11" formatCode="0,\K">
                  <c:v>96916.574043684523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E3-944F-A8FF-B7C55115BB5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Seguros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3" formatCode="0,\K">
                  <c:v>199.095496967755</c:v>
                </c:pt>
                <c:pt idx="4" formatCode="0,\K">
                  <c:v>3159.3929671341102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EE3-944F-A8FF-B7C55115BB5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Tarj Débito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3" formatCode="0,\K">
                  <c:v>2011.2708367150799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EE3-944F-A8FF-B7C55115B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2615528"/>
        <c:axId val="-2122611800"/>
      </c:lineChart>
      <c:catAx>
        <c:axId val="-21226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11800"/>
        <c:crosses val="autoZero"/>
        <c:auto val="1"/>
        <c:lblAlgn val="ctr"/>
        <c:lblOffset val="100"/>
        <c:noMultiLvlLbl val="0"/>
      </c:catAx>
      <c:valAx>
        <c:axId val="-212261180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261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865313070459799"/>
          <c:y val="9.3085458765848061E-2"/>
          <c:w val="0.81604687028673639"/>
          <c:h val="0.1067618607845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417990387968"/>
          <c:y val="0.164461038030806"/>
          <c:w val="0.81794401728296495"/>
          <c:h val="0.551994211489449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B9-D44C-977B-A9037E08A2C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Globo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0.19170000000000001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B9-D44C-977B-A9037E08A2C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G.América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B9-D44C-977B-A9037E08A2C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Power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F4-4711-ACFF-8E684B6F3A3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Otras (5 emisoras)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F4-4711-ACFF-8E684B6F3A3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axId val="-2120449048"/>
        <c:axId val="-2120446184"/>
      </c:barChart>
      <c:catAx>
        <c:axId val="-2120449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446184"/>
        <c:crosses val="autoZero"/>
        <c:auto val="1"/>
        <c:lblAlgn val="ctr"/>
        <c:lblOffset val="100"/>
        <c:noMultiLvlLbl val="0"/>
      </c:catAx>
      <c:valAx>
        <c:axId val="-21204461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449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69784706087999"/>
          <c:y val="0.67104243749502201"/>
          <c:w val="0.7903021155396337"/>
          <c:h val="0.194940803775350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6-B049-9A44-B280BFD1C1E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36-B049-9A44-B280BFD1C1E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0.13719999999999999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36-B049-9A44-B280BFD1C1E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QHUBO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8.6300000000000002E-2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36-B049-9A44-B280BFD1C1E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VTV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36-B049-9A44-B280BFD1C1E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FB-4339-A42A-F281FC81E9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4.0300000000000002E-2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36-B049-9A44-B280BFD1C1E4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Otros (2 canales)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D-B34D-B715-1DA5FFB20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333368"/>
        <c:axId val="-2120330312"/>
      </c:barChart>
      <c:catAx>
        <c:axId val="-2120333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330312"/>
        <c:crosses val="autoZero"/>
        <c:auto val="1"/>
        <c:lblAlgn val="ctr"/>
        <c:lblOffset val="100"/>
        <c:noMultiLvlLbl val="0"/>
      </c:catAx>
      <c:valAx>
        <c:axId val="-21203303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333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634854136437756"/>
          <c:y val="0.70559888630837864"/>
          <c:w val="0.81185390280550107"/>
          <c:h val="0.220323511083934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27-C747-872B-3ED5B96A7D4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0.24390000000000001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27-C747-872B-3ED5B96A7D4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0.25600000000000001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27-C747-872B-3ED5B96A7D4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BE8-6445-AA88-130ADFFD2F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0.16070000000000001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E9-47F2-8207-F70012192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271960"/>
        <c:axId val="-2120268760"/>
      </c:barChart>
      <c:catAx>
        <c:axId val="-2120271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268760"/>
        <c:crosses val="autoZero"/>
        <c:auto val="1"/>
        <c:lblAlgn val="ctr"/>
        <c:lblOffset val="100"/>
        <c:noMultiLvlLbl val="0"/>
      </c:catAx>
      <c:valAx>
        <c:axId val="-21202687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271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Atlåntida</c:v>
                </c:pt>
                <c:pt idx="1">
                  <c:v>Ficohsa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0.57999999999999996</c:v>
                </c:pt>
                <c:pt idx="1">
                  <c:v>0.46</c:v>
                </c:pt>
                <c:pt idx="2">
                  <c:v>0.62</c:v>
                </c:pt>
                <c:pt idx="3">
                  <c:v>0.61</c:v>
                </c:pt>
                <c:pt idx="4">
                  <c:v>0.73</c:v>
                </c:pt>
                <c:pt idx="5">
                  <c:v>0.97</c:v>
                </c:pt>
                <c:pt idx="6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29-6F49-BF22-900549880B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Tarjetas Crédito</c:v>
                </c:pt>
              </c:strCache>
            </c:strRef>
          </c:tx>
          <c:spPr>
            <a:solidFill>
              <a:srgbClr val="FF9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Atlåntida</c:v>
                </c:pt>
                <c:pt idx="1">
                  <c:v>Ficohsa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0.2</c:v>
                </c:pt>
                <c:pt idx="1">
                  <c:v>0.08</c:v>
                </c:pt>
                <c:pt idx="2">
                  <c:v>0.28999999999999998</c:v>
                </c:pt>
                <c:pt idx="3">
                  <c:v>0.26</c:v>
                </c:pt>
                <c:pt idx="6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29-6F49-BF22-900549880B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Tarjetas Débito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Atlåntida</c:v>
                </c:pt>
                <c:pt idx="1">
                  <c:v>Ficohsa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0.02</c:v>
                </c:pt>
                <c:pt idx="1">
                  <c:v>0.06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29-6F49-BF22-900549880B0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Atlåntida</c:v>
                </c:pt>
                <c:pt idx="1">
                  <c:v>Ficohsa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0.1</c:v>
                </c:pt>
                <c:pt idx="1">
                  <c:v>0.22</c:v>
                </c:pt>
                <c:pt idx="6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29-6F49-BF22-900549880B0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Atlåntida</c:v>
                </c:pt>
                <c:pt idx="1">
                  <c:v>Ficohsa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0.09</c:v>
                </c:pt>
                <c:pt idx="1">
                  <c:v>0.17</c:v>
                </c:pt>
                <c:pt idx="2">
                  <c:v>0.09</c:v>
                </c:pt>
                <c:pt idx="3">
                  <c:v>0.12</c:v>
                </c:pt>
                <c:pt idx="4">
                  <c:v>0.27</c:v>
                </c:pt>
                <c:pt idx="5">
                  <c:v>0.03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29-6F49-BF22-900549880B0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AFP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Atlåntida</c:v>
                </c:pt>
                <c:pt idx="1">
                  <c:v>Ficohsa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Sheet1!$G$2:$G$8</c:f>
              <c:numCache>
                <c:formatCode>0%</c:formatCode>
                <c:ptCount val="7"/>
                <c:pt idx="0">
                  <c:v>0.01</c:v>
                </c:pt>
                <c:pt idx="1">
                  <c:v>0.01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74-6140-85DF-CA6BD0853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100"/>
        <c:axId val="1345664912"/>
        <c:axId val="1346349392"/>
      </c:barChart>
      <c:catAx>
        <c:axId val="134566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346349392"/>
        <c:crosses val="autoZero"/>
        <c:auto val="1"/>
        <c:lblAlgn val="ctr"/>
        <c:lblOffset val="100"/>
        <c:noMultiLvlLbl val="0"/>
      </c:catAx>
      <c:valAx>
        <c:axId val="13463493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4566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22053842405886"/>
          <c:y val="0.93962435520052501"/>
          <c:w val="0.72474816406318787"/>
          <c:h val="6.0375644799475041E-2"/>
        </c:manualLayout>
      </c:layout>
      <c:overlay val="0"/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19-6E45-BEB5-D1278E1BAE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Variacion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19-6E45-BEB5-D1278E1BAEB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Variacion</c:v>
                </c:pt>
              </c:strCache>
            </c:strRef>
          </c:cat>
          <c:val>
            <c:numRef>
              <c:f>Hoja1!$C$2</c:f>
              <c:numCache>
                <c:formatCode>0%</c:formatCode>
                <c:ptCount val="1"/>
                <c:pt idx="0">
                  <c:v>-0.04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19-6E45-BEB5-D1278E1BA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9"/>
        <c:axId val="746556623"/>
        <c:axId val="746558271"/>
      </c:barChart>
      <c:catAx>
        <c:axId val="746556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6558271"/>
        <c:crosses val="autoZero"/>
        <c:auto val="1"/>
        <c:lblAlgn val="ctr"/>
        <c:lblOffset val="100"/>
        <c:noMultiLvlLbl val="0"/>
      </c:catAx>
      <c:valAx>
        <c:axId val="7465582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4655662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BAC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numFmt formatCode="0.0,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Hoja1!$B$2:$D$2</c:f>
              <c:numCache>
                <c:formatCode>0.0,,"M"</c:formatCode>
                <c:ptCount val="3"/>
                <c:pt idx="0">
                  <c:v>2231175.79</c:v>
                </c:pt>
                <c:pt idx="1">
                  <c:v>4295644</c:v>
                </c:pt>
                <c:pt idx="2">
                  <c:v>4105632.0256387284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8D-5D4E-863C-9A52695B5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39851551"/>
        <c:axId val="1741161807"/>
      </c:barChart>
      <c:catAx>
        <c:axId val="1739851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741161807"/>
        <c:crosses val="autoZero"/>
        <c:auto val="1"/>
        <c:lblAlgn val="ctr"/>
        <c:lblOffset val="100"/>
        <c:noMultiLvlLbl val="0"/>
      </c:catAx>
      <c:valAx>
        <c:axId val="1741161807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1739851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6429109869595785"/>
          <c:w val="0.96043159863988936"/>
          <c:h val="0.6166080019665782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 formatCode="0,\K">
                  <c:v>143672.89589961665</c:v>
                </c:pt>
                <c:pt idx="1">
                  <c:v>182324.20931999263</c:v>
                </c:pt>
                <c:pt idx="2" formatCode="0,\K">
                  <c:v>23097.42655161563</c:v>
                </c:pt>
                <c:pt idx="3" formatCode="0,\K">
                  <c:v>13085.673433407987</c:v>
                </c:pt>
                <c:pt idx="4" formatCode="0,\K">
                  <c:v>141489.85733490347</c:v>
                </c:pt>
                <c:pt idx="5" formatCode="0,\K">
                  <c:v>317151.94905397244</c:v>
                </c:pt>
                <c:pt idx="6">
                  <c:v>283408.33484184736</c:v>
                </c:pt>
                <c:pt idx="7">
                  <c:v>235914.47715614384</c:v>
                </c:pt>
                <c:pt idx="8">
                  <c:v>174711.18841067245</c:v>
                </c:pt>
                <c:pt idx="9" formatCode="0,\K">
                  <c:v>89261.478537270959</c:v>
                </c:pt>
                <c:pt idx="10" formatCode="0,\K">
                  <c:v>174824.75188593569</c:v>
                </c:pt>
                <c:pt idx="11" formatCode="0,\K">
                  <c:v>236731.12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CE-5D41-B0BB-41331167E2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Tarj de Débito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1717.8735965506755</c:v>
                </c:pt>
                <c:pt idx="1">
                  <c:v>141913.27383479581</c:v>
                </c:pt>
                <c:pt idx="2" formatCode="0,\K">
                  <c:v>231345.65099451513</c:v>
                </c:pt>
                <c:pt idx="3" formatCode="0,\K">
                  <c:v>183454.14840862574</c:v>
                </c:pt>
                <c:pt idx="4" formatCode="0,\K">
                  <c:v>64470.488528008762</c:v>
                </c:pt>
                <c:pt idx="5" formatCode="0,\K">
                  <c:v>9290.4805643064992</c:v>
                </c:pt>
                <c:pt idx="6">
                  <c:v>2113.8827501598289</c:v>
                </c:pt>
                <c:pt idx="7">
                  <c:v>13041.905005519488</c:v>
                </c:pt>
                <c:pt idx="8">
                  <c:v>35054.692226935935</c:v>
                </c:pt>
                <c:pt idx="9" formatCode="0,\K">
                  <c:v>2848.4951477120999</c:v>
                </c:pt>
                <c:pt idx="10" formatCode="0,\K">
                  <c:v>56348.644585602036</c:v>
                </c:pt>
                <c:pt idx="11" formatCode="0,\K">
                  <c:v>117301.3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CE-5D41-B0BB-41331167E2E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6" formatCode="0,\k">
                  <c:v>0</c:v>
                </c:pt>
                <c:pt idx="7" formatCode="0,\k">
                  <c:v>50255.275415651384</c:v>
                </c:pt>
                <c:pt idx="8" formatCode="0,\k">
                  <c:v>48967.212941525933</c:v>
                </c:pt>
                <c:pt idx="9" formatCode="0,\K">
                  <c:v>78812.964675121548</c:v>
                </c:pt>
                <c:pt idx="10" formatCode="0,\K">
                  <c:v>125718.20875732518</c:v>
                </c:pt>
                <c:pt idx="11" formatCode="0,\K">
                  <c:v>91203.65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36-F54A-BCE3-744490F0279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Pensiones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3" formatCode="0,\K">
                  <c:v>0</c:v>
                </c:pt>
                <c:pt idx="4" formatCode="0,\K">
                  <c:v>1118.4414379777099</c:v>
                </c:pt>
                <c:pt idx="5" formatCode="0,\K">
                  <c:v>1464.2882329430499</c:v>
                </c:pt>
                <c:pt idx="6" formatCode="0,\k">
                  <c:v>0</c:v>
                </c:pt>
                <c:pt idx="7" formatCode="0,\k">
                  <c:v>8965.5170172234411</c:v>
                </c:pt>
                <c:pt idx="8" formatCode="0,\k">
                  <c:v>4013.2668085178298</c:v>
                </c:pt>
                <c:pt idx="9" formatCode="0,\K">
                  <c:v>8740.6526071213157</c:v>
                </c:pt>
                <c:pt idx="10" formatCode="0,\K">
                  <c:v>6218.1319891800167</c:v>
                </c:pt>
                <c:pt idx="11" formatCode="0,\K">
                  <c:v>1341.66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36-F54A-BCE3-744490F02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2615528"/>
        <c:axId val="-2122611800"/>
      </c:lineChart>
      <c:catAx>
        <c:axId val="-21226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11800"/>
        <c:crosses val="autoZero"/>
        <c:auto val="1"/>
        <c:lblAlgn val="ctr"/>
        <c:lblOffset val="100"/>
        <c:noMultiLvlLbl val="0"/>
      </c:catAx>
      <c:valAx>
        <c:axId val="-212261180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261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865313070459799"/>
          <c:y val="7.8764618955717597E-2"/>
          <c:w val="0.56673280282785199"/>
          <c:h val="0.1067618607845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0.83</c:v>
                </c:pt>
                <c:pt idx="1">
                  <c:v>0.83</c:v>
                </c:pt>
                <c:pt idx="2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A-2A4E-9FF1-54486F5DA1A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2.3756420001035058E-2"/>
                  <c:y val="-9.3486879371329534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9A-2A4E-9FF1-54486F5DA1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9A-2A4E-9FF1-54486F5DA1A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Tar Crédito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5.147224333557595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9A-2A4E-9FF1-54486F5DA1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0.13</c:v>
                </c:pt>
                <c:pt idx="1">
                  <c:v>0.05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9A-2A4E-9FF1-54486F5DA1A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Pensiones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0.04</c:v>
                </c:pt>
                <c:pt idx="1">
                  <c:v>0.11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9A-2A4E-9FF1-54486F5DA1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21403272"/>
        <c:axId val="-2121399640"/>
      </c:barChart>
      <c:catAx>
        <c:axId val="-212140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399640"/>
        <c:crosses val="autoZero"/>
        <c:auto val="1"/>
        <c:lblAlgn val="ctr"/>
        <c:lblOffset val="100"/>
        <c:noMultiLvlLbl val="0"/>
      </c:catAx>
      <c:valAx>
        <c:axId val="-2121399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403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417990387968"/>
          <c:y val="0.164461038030806"/>
          <c:w val="0.81794401728296495"/>
          <c:h val="0.551994211489449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0.80469999999999997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82-2143-8A3C-FC5AC080CB3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Romántica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3.9699999999999999E-2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82-2143-8A3C-FC5AC080CB3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R.América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82-2143-8A3C-FC5AC080CB3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St. Azul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3.1099999999999999E-2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82-2143-8A3C-FC5AC080CB3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Suyapa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3.78E-2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82-2143-8A3C-FC5AC080CB3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La Buenisima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9.5999999999999992E-3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3-EC42-8E30-3A88C0E7B88D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La Top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1.2200000000000001E-2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8-1D49-A5F4-067814582642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Otras (6 emisoras)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Sheet1!$B$9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F8-1D49-A5F4-0678145826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axId val="-2121493656"/>
        <c:axId val="-2121490696"/>
      </c:barChart>
      <c:catAx>
        <c:axId val="-2121493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1490696"/>
        <c:crosses val="autoZero"/>
        <c:auto val="1"/>
        <c:lblAlgn val="ctr"/>
        <c:lblOffset val="100"/>
        <c:noMultiLvlLbl val="0"/>
      </c:catAx>
      <c:valAx>
        <c:axId val="-21214906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149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51271166459806"/>
          <c:y val="0.80513056877906497"/>
          <c:w val="0.82548728833540197"/>
          <c:h val="0.18445333782779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>
                  <c:v>65198.983407300366</c:v>
                </c:pt>
                <c:pt idx="1">
                  <c:v>108120.67123524001</c:v>
                </c:pt>
                <c:pt idx="2">
                  <c:v>175372.22311371667</c:v>
                </c:pt>
                <c:pt idx="3">
                  <c:v>161373.67902000091</c:v>
                </c:pt>
                <c:pt idx="4">
                  <c:v>176164.92172794387</c:v>
                </c:pt>
                <c:pt idx="5">
                  <c:v>178537.93824654855</c:v>
                </c:pt>
                <c:pt idx="6">
                  <c:v>160675.24542619209</c:v>
                </c:pt>
                <c:pt idx="7">
                  <c:v>184686.30414134002</c:v>
                </c:pt>
                <c:pt idx="8">
                  <c:v>186824.73406830593</c:v>
                </c:pt>
                <c:pt idx="9" formatCode="_(* #,##0_);_(* \(#,##0\);_(* &quot;-&quot;??_);_(@_)">
                  <c:v>198158.31349854165</c:v>
                </c:pt>
                <c:pt idx="10" formatCode="_(* #,##0_);_(* \(#,##0\);_(* &quot;-&quot;??_);_(@_)">
                  <c:v>217239.45908839756</c:v>
                </c:pt>
                <c:pt idx="11" formatCode="_(* #,##0_);_(* \(#,##0\);_(* &quot;-&quot;??_);_(@_)">
                  <c:v>229163.67138629351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5F-6E46-B70B-EB83C8C73A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BD8D-624A-83C0-9B9F142E154C}"/>
              </c:ext>
            </c:extLst>
          </c:dPt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121925.24126725238</c:v>
                </c:pt>
                <c:pt idx="1">
                  <c:v>197276.68338502894</c:v>
                </c:pt>
                <c:pt idx="2">
                  <c:v>31364.88077670259</c:v>
                </c:pt>
                <c:pt idx="3">
                  <c:v>80506.309329527023</c:v>
                </c:pt>
                <c:pt idx="4">
                  <c:v>138697.17437472162</c:v>
                </c:pt>
                <c:pt idx="5">
                  <c:v>116763.3294042281</c:v>
                </c:pt>
                <c:pt idx="6">
                  <c:v>43499.899299232995</c:v>
                </c:pt>
                <c:pt idx="7">
                  <c:v>10016.556282422023</c:v>
                </c:pt>
                <c:pt idx="8">
                  <c:v>490.46228106254284</c:v>
                </c:pt>
                <c:pt idx="9" formatCode="_(* #,##0_);_(* \(#,##0\);_(* &quot;-&quot;??_);_(@_)">
                  <c:v>243.11480634811679</c:v>
                </c:pt>
                <c:pt idx="10" formatCode="_(* #,##0_);_(* \(#,##0\);_(* &quot;-&quot;??_);_(@_)">
                  <c:v>2968.6652722984909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8D-624A-83C0-9B9F142E154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 Crédito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Sheet1!$B$4:$M$4</c:f>
              <c:numCache>
                <c:formatCode>0,\k</c:formatCode>
                <c:ptCount val="12"/>
                <c:pt idx="0">
                  <c:v>486.32873196105345</c:v>
                </c:pt>
                <c:pt idx="1">
                  <c:v>5289.4746107652463</c:v>
                </c:pt>
                <c:pt idx="3">
                  <c:v>1130.6871471526465</c:v>
                </c:pt>
                <c:pt idx="4">
                  <c:v>489.45567674976655</c:v>
                </c:pt>
                <c:pt idx="5">
                  <c:v>223.58375242075169</c:v>
                </c:pt>
                <c:pt idx="6">
                  <c:v>40.628249244233402</c:v>
                </c:pt>
                <c:pt idx="7">
                  <c:v>1477.4753404697819</c:v>
                </c:pt>
                <c:pt idx="9" formatCode="_(* #,##0_);_(* \(#,##0\);_(* &quot;-&quot;??_);_(@_)">
                  <c:v>2972.7152931338301</c:v>
                </c:pt>
                <c:pt idx="10" formatCode="_(* #,##0_);_(* \(#,##0\);_(* &quot;-&quot;??_);_(@_)">
                  <c:v>2972.7152931338301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8D-624A-83C0-9B9F142E154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Pensiones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6" formatCode="0,\k">
                  <c:v>1357.7631510642</c:v>
                </c:pt>
                <c:pt idx="8" formatCode="0,\k">
                  <c:v>1380.0593839552901</c:v>
                </c:pt>
                <c:pt idx="9" formatCode="_(* #,##0_);_(* \(#,##0\);_(* &quot;-&quot;??_);_(@_)">
                  <c:v>1353.3390886711829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F8-0F42-9D8F-8892CE74C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1457896"/>
        <c:axId val="-2121454216"/>
      </c:lineChart>
      <c:catAx>
        <c:axId val="-2121457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454216"/>
        <c:crosses val="autoZero"/>
        <c:auto val="1"/>
        <c:lblAlgn val="ctr"/>
        <c:lblOffset val="100"/>
        <c:noMultiLvlLbl val="0"/>
      </c:catAx>
      <c:valAx>
        <c:axId val="-2121454216"/>
        <c:scaling>
          <c:orientation val="minMax"/>
        </c:scaling>
        <c:delete val="1"/>
        <c:axPos val="l"/>
        <c:numFmt formatCode="0,\k" sourceLinked="1"/>
        <c:majorTickMark val="out"/>
        <c:minorTickMark val="none"/>
        <c:tickLblPos val="nextTo"/>
        <c:crossAx val="-2121457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</c:v>
                </c:pt>
                <c:pt idx="1">
                  <c:v>0.93</c:v>
                </c:pt>
                <c:pt idx="2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F9-D948-A3ED-AB828E745A0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2.3756420001035058E-2"/>
                  <c:y val="-9.3486879371329534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AE-AF46-8AE2-26EE15CC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0.15</c:v>
                </c:pt>
                <c:pt idx="1">
                  <c:v>0.04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F9-D948-A3ED-AB828E745A0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Tar Crédito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5.147224333557595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AE-AF46-8AE2-26EE15CC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0.05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F9-D948-A3ED-AB828E745A0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Pensiones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0.01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37-A346-997D-4DFDC86908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21403272"/>
        <c:axId val="-2121399640"/>
      </c:barChart>
      <c:catAx>
        <c:axId val="-212140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399640"/>
        <c:crosses val="autoZero"/>
        <c:auto val="1"/>
        <c:lblAlgn val="ctr"/>
        <c:lblOffset val="100"/>
        <c:noMultiLvlLbl val="0"/>
      </c:catAx>
      <c:valAx>
        <c:axId val="-2121399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403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0.45810000000000001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7-6A43-BE3E-7EE07772E04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C7-6A43-BE3E-7EE07772E04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0.12989999999999999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C7-6A43-BE3E-7EE07772E04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B1-49B8-9E03-393253E4CC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2261256"/>
        <c:axId val="-2122264392"/>
      </c:barChart>
      <c:catAx>
        <c:axId val="-2122261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2264392"/>
        <c:crosses val="autoZero"/>
        <c:auto val="1"/>
        <c:lblAlgn val="ctr"/>
        <c:lblOffset val="100"/>
        <c:noMultiLvlLbl val="0"/>
      </c:catAx>
      <c:valAx>
        <c:axId val="-21222643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2261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FF9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3822930</c:v>
                </c:pt>
                <c:pt idx="1">
                  <c:v>6068870.7999999998</c:v>
                </c:pt>
                <c:pt idx="2">
                  <c:v>3034838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E-6F4E-8397-FFF3CD03A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21943464"/>
        <c:axId val="-2121939816"/>
      </c:barChart>
      <c:catAx>
        <c:axId val="-212194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939816"/>
        <c:crosses val="autoZero"/>
        <c:auto val="1"/>
        <c:lblAlgn val="ctr"/>
        <c:lblOffset val="100"/>
        <c:noMultiLvlLbl val="0"/>
      </c:catAx>
      <c:valAx>
        <c:axId val="-2121939816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2194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21-3941-9318-65435021982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0.22439999999999999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21-3941-9318-65435021982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8.0199999999999994E-2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21-3941-9318-65435021982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8.1799999999999998E-2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21-3941-9318-65435021982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AZTECA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9.4000000000000004E-3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21-3941-9318-65435021982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 (3 canales)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21-3941-9318-65435021982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2261256"/>
        <c:axId val="-2122264392"/>
      </c:barChart>
      <c:catAx>
        <c:axId val="-2122261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2264392"/>
        <c:crosses val="autoZero"/>
        <c:auto val="1"/>
        <c:lblAlgn val="ctr"/>
        <c:lblOffset val="100"/>
        <c:noMultiLvlLbl val="0"/>
      </c:catAx>
      <c:valAx>
        <c:axId val="-21222643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2261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Atlántida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Hoja1!$B$2:$M$2</c:f>
              <c:numCache>
                <c:formatCode>0.0,,"M"</c:formatCode>
                <c:ptCount val="12"/>
                <c:pt idx="0" formatCode="0.0,,&quot;K&quot;">
                  <c:v>732135.35057360702</c:v>
                </c:pt>
                <c:pt idx="1">
                  <c:v>1043591.6908790881</c:v>
                </c:pt>
                <c:pt idx="2">
                  <c:v>1124310.5801282581</c:v>
                </c:pt>
                <c:pt idx="3" formatCode="0.0,,&quot;K&quot;">
                  <c:v>805919.21747619158</c:v>
                </c:pt>
                <c:pt idx="4">
                  <c:v>1059893.1444860927</c:v>
                </c:pt>
                <c:pt idx="5">
                  <c:v>1215810.3755167515</c:v>
                </c:pt>
                <c:pt idx="6">
                  <c:v>1009916.8066538543</c:v>
                </c:pt>
                <c:pt idx="7">
                  <c:v>848430.02558709111</c:v>
                </c:pt>
                <c:pt idx="8">
                  <c:v>534509.06139548356</c:v>
                </c:pt>
                <c:pt idx="9">
                  <c:v>641634.51270755916</c:v>
                </c:pt>
                <c:pt idx="10">
                  <c:v>652133.8891527782</c:v>
                </c:pt>
                <c:pt idx="11">
                  <c:v>716087.44406366418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CA-8948-B3E0-AE23A5A9E0E2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Ficohsa</c:v>
                </c:pt>
              </c:strCache>
            </c:strRef>
          </c:tx>
          <c:spPr>
            <a:ln w="28575" cap="rnd">
              <a:solidFill>
                <a:srgbClr val="6BB6DA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Hoja1!$B$3:$M$3</c:f>
              <c:numCache>
                <c:formatCode>0.0,,"K"</c:formatCode>
                <c:ptCount val="12"/>
                <c:pt idx="0">
                  <c:v>320769.067739975</c:v>
                </c:pt>
                <c:pt idx="1">
                  <c:v>348396.58227620757</c:v>
                </c:pt>
                <c:pt idx="2">
                  <c:v>429433.85882476729</c:v>
                </c:pt>
                <c:pt idx="3">
                  <c:v>860620.8732125262</c:v>
                </c:pt>
                <c:pt idx="4">
                  <c:v>593122.97164286254</c:v>
                </c:pt>
                <c:pt idx="5">
                  <c:v>605789.59717160242</c:v>
                </c:pt>
                <c:pt idx="6" formatCode="0.0,,&quot;M&quot;">
                  <c:v>811871.6237922057</c:v>
                </c:pt>
                <c:pt idx="7" formatCode="0.0,,&quot;M&quot;">
                  <c:v>537259.02979090577</c:v>
                </c:pt>
                <c:pt idx="8" formatCode="0.0,,&quot;M&quot;">
                  <c:v>563323.07096818939</c:v>
                </c:pt>
                <c:pt idx="9" formatCode="0.0,,&quot;M&quot;">
                  <c:v>1003877.4312932153</c:v>
                </c:pt>
                <c:pt idx="10" formatCode="0.0,,&quot;M&quot;">
                  <c:v>693784.70167539851</c:v>
                </c:pt>
                <c:pt idx="11" formatCode="0.0,,&quot;M&quot;">
                  <c:v>991179.98129718483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CA-8948-B3E0-AE23A5A9E0E2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Banpais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Hoja1!$B$4:$M$4</c:f>
              <c:numCache>
                <c:formatCode>0.0,,"K"</c:formatCode>
                <c:ptCount val="12"/>
                <c:pt idx="0">
                  <c:v>344206.57821617264</c:v>
                </c:pt>
                <c:pt idx="1">
                  <c:v>432391.4915491385</c:v>
                </c:pt>
                <c:pt idx="2">
                  <c:v>340822.16526753979</c:v>
                </c:pt>
                <c:pt idx="3">
                  <c:v>457729.52037012967</c:v>
                </c:pt>
                <c:pt idx="4">
                  <c:v>361859.94416419772</c:v>
                </c:pt>
                <c:pt idx="5">
                  <c:v>483934.16125035385</c:v>
                </c:pt>
                <c:pt idx="6" formatCode="0.0,,&quot;M&quot;">
                  <c:v>491923.89062718977</c:v>
                </c:pt>
                <c:pt idx="7" formatCode="0.0,,&quot;M&quot;">
                  <c:v>720260.18249552802</c:v>
                </c:pt>
                <c:pt idx="8" formatCode="0.0,,&quot;M&quot;">
                  <c:v>828683.91326871607</c:v>
                </c:pt>
                <c:pt idx="9" formatCode="0.0,,&quot;M&quot;">
                  <c:v>783717.32236483076</c:v>
                </c:pt>
                <c:pt idx="10" formatCode="0.0,,&quot;M&quot;">
                  <c:v>733279.6543571814</c:v>
                </c:pt>
                <c:pt idx="11" formatCode="0.0,,&quot;M&quot;">
                  <c:v>752781.70924875641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CA-8948-B3E0-AE23A5A9E0E2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BAC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Hoja1!$B$5:$M$5</c:f>
              <c:numCache>
                <c:formatCode>0.0,,"K"</c:formatCode>
                <c:ptCount val="12"/>
                <c:pt idx="0">
                  <c:v>145390.76949616749</c:v>
                </c:pt>
                <c:pt idx="1">
                  <c:v>324237.48315478378</c:v>
                </c:pt>
                <c:pt idx="2">
                  <c:v>253745.38610974033</c:v>
                </c:pt>
                <c:pt idx="3">
                  <c:v>196570.29564258878</c:v>
                </c:pt>
                <c:pt idx="4">
                  <c:v>207078.78730089209</c:v>
                </c:pt>
                <c:pt idx="5">
                  <c:v>327906.71785123297</c:v>
                </c:pt>
                <c:pt idx="6" formatCode="0.0,,&quot;M&quot;">
                  <c:v>285522.21759200486</c:v>
                </c:pt>
                <c:pt idx="7" formatCode="0.0,,&quot;M&quot;">
                  <c:v>308177.17459453759</c:v>
                </c:pt>
                <c:pt idx="8" formatCode="0.0,,&quot;M&quot;">
                  <c:v>264257.66071302094</c:v>
                </c:pt>
                <c:pt idx="9" formatCode="0.0,,&quot;M&quot;">
                  <c:v>179663.59096722456</c:v>
                </c:pt>
                <c:pt idx="10" formatCode="0.0,,&quot;M&quot;">
                  <c:v>363109.73721804592</c:v>
                </c:pt>
                <c:pt idx="11" formatCode="0.0,,&quot;M&quot;">
                  <c:v>446577.72791612236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3CA-8948-B3E0-AE23A5A9E0E2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Occidente</c:v>
                </c:pt>
              </c:strCache>
            </c:strRef>
          </c:tx>
          <c:spPr>
            <a:ln w="28575" cap="rnd">
              <a:solidFill>
                <a:srgbClr val="FF9300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Hoja1!$B$6:$M$6</c:f>
              <c:numCache>
                <c:formatCode>0.0,,"K"</c:formatCode>
                <c:ptCount val="12"/>
                <c:pt idx="0">
                  <c:v>187124.2246745631</c:v>
                </c:pt>
                <c:pt idx="1">
                  <c:v>305883.6833522236</c:v>
                </c:pt>
                <c:pt idx="2">
                  <c:v>212026.5785011813</c:v>
                </c:pt>
                <c:pt idx="3">
                  <c:v>241879.98834952796</c:v>
                </c:pt>
                <c:pt idx="4">
                  <c:v>315992.78324982483</c:v>
                </c:pt>
                <c:pt idx="5">
                  <c:v>295790.72332753497</c:v>
                </c:pt>
                <c:pt idx="6" formatCode="0.0,,&quot;M&quot;">
                  <c:v>205756.49162890582</c:v>
                </c:pt>
                <c:pt idx="7" formatCode="0.0,,&quot;M&quot;">
                  <c:v>194743.48867300761</c:v>
                </c:pt>
                <c:pt idx="8" formatCode="0.0,,&quot;M&quot;">
                  <c:v>190172.73107379297</c:v>
                </c:pt>
                <c:pt idx="9" formatCode="0.0,,&quot;M&quot;">
                  <c:v>199754.76739356117</c:v>
                </c:pt>
                <c:pt idx="10" formatCode="0.0,,&quot;M&quot;">
                  <c:v>223180.83965383089</c:v>
                </c:pt>
                <c:pt idx="11" formatCode="0.0,,&quot;M&quot;">
                  <c:v>229163.67138629351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3CA-8948-B3E0-AE23A5A9E0E2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Azteca</c:v>
                </c:pt>
              </c:strCache>
            </c:strRef>
          </c:tx>
          <c:spPr>
            <a:ln w="28575" cap="rnd">
              <a:solidFill>
                <a:srgbClr val="008F00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Hoja1!$B$7:$M$7</c:f>
              <c:numCache>
                <c:formatCode>0.0,,"K"</c:formatCode>
                <c:ptCount val="12"/>
                <c:pt idx="0">
                  <c:v>250462.23196773251</c:v>
                </c:pt>
                <c:pt idx="1">
                  <c:v>175828.24890153186</c:v>
                </c:pt>
                <c:pt idx="2">
                  <c:v>275733.23313618888</c:v>
                </c:pt>
                <c:pt idx="3">
                  <c:v>186693.04614281986</c:v>
                </c:pt>
                <c:pt idx="4">
                  <c:v>146496.75228145352</c:v>
                </c:pt>
                <c:pt idx="5">
                  <c:v>156023.80647150453</c:v>
                </c:pt>
                <c:pt idx="6" formatCode="0.0,,&quot;M&quot;">
                  <c:v>165119.20963983584</c:v>
                </c:pt>
                <c:pt idx="7" formatCode="0.0,,&quot;M&quot;">
                  <c:v>11703.684960538061</c:v>
                </c:pt>
                <c:pt idx="8" formatCode="0.0,,&quot;M&quot;">
                  <c:v>219292.82969987267</c:v>
                </c:pt>
                <c:pt idx="9" formatCode="0.0,,&quot;M&quot;">
                  <c:v>235657.44875268443</c:v>
                </c:pt>
                <c:pt idx="10" formatCode="0.0,,&quot;M&quot;">
                  <c:v>280913.5424097231</c:v>
                </c:pt>
                <c:pt idx="11" formatCode="0.0,,&quot;M&quot;">
                  <c:v>267235.73399311455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3CA-8948-B3E0-AE23A5A9E0E2}"/>
            </c:ext>
          </c:extLst>
        </c:ser>
        <c:ser>
          <c:idx val="6"/>
          <c:order val="6"/>
          <c:tx>
            <c:strRef>
              <c:f>Hoja1!$A$8</c:f>
              <c:strCache>
                <c:ptCount val="1"/>
                <c:pt idx="0">
                  <c:v>Davivienda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Hoja1!$B$8:$M$8</c:f>
              <c:numCache>
                <c:formatCode>0.0,,"K"</c:formatCode>
                <c:ptCount val="12"/>
                <c:pt idx="0">
                  <c:v>154027.19944742892</c:v>
                </c:pt>
                <c:pt idx="1">
                  <c:v>41437.376178678678</c:v>
                </c:pt>
                <c:pt idx="2">
                  <c:v>108663.9167077575</c:v>
                </c:pt>
                <c:pt idx="3">
                  <c:v>66072.860960981678</c:v>
                </c:pt>
                <c:pt idx="4">
                  <c:v>113372.88452482776</c:v>
                </c:pt>
                <c:pt idx="5">
                  <c:v>19923.646817865789</c:v>
                </c:pt>
                <c:pt idx="6" formatCode="0.0,,&quot;M&quot;">
                  <c:v>49438.053404510458</c:v>
                </c:pt>
                <c:pt idx="7" formatCode="0.0,,&quot;M&quot;">
                  <c:v>172406.293922524</c:v>
                </c:pt>
                <c:pt idx="8" formatCode="0.0,,&quot;M&quot;">
                  <c:v>66980.38393062471</c:v>
                </c:pt>
                <c:pt idx="9" formatCode="0.0,,&quot;M&quot;">
                  <c:v>70659.292508361512</c:v>
                </c:pt>
                <c:pt idx="10" formatCode="0.0,,&quot;M&quot;">
                  <c:v>303887.26534803375</c:v>
                </c:pt>
                <c:pt idx="11" formatCode="0.0,,&quot;M&quot;">
                  <c:v>361775.92982978839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3CA-8948-B3E0-AE23A5A9E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2907663"/>
        <c:axId val="832909311"/>
      </c:lineChart>
      <c:catAx>
        <c:axId val="832907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832909311"/>
        <c:crosses val="autoZero"/>
        <c:auto val="1"/>
        <c:lblAlgn val="ctr"/>
        <c:lblOffset val="100"/>
        <c:noMultiLvlLbl val="0"/>
      </c:catAx>
      <c:valAx>
        <c:axId val="832909311"/>
        <c:scaling>
          <c:orientation val="minMax"/>
        </c:scaling>
        <c:delete val="1"/>
        <c:axPos val="l"/>
        <c:numFmt formatCode="0.0,,&quot;K&quot;" sourceLinked="1"/>
        <c:majorTickMark val="none"/>
        <c:minorTickMark val="none"/>
        <c:tickLblPos val="nextTo"/>
        <c:crossAx val="832907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283601480123898"/>
          <c:w val="0.99004625278201319"/>
          <c:h val="4.9874271956653143E-2"/>
        </c:manualLayout>
      </c:layout>
      <c:overlay val="0"/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49144946698904E-2"/>
          <c:y val="0.133763572645972"/>
          <c:w val="0.86210171010660197"/>
          <c:h val="0.73247285470805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1D4-464A-A6C2-C073F50F5C6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D4-464A-A6C2-C073F50F5C66}"/>
              </c:ext>
            </c:extLst>
          </c:dPt>
          <c:dLbls>
            <c:dLbl>
              <c:idx val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1D4-464A-A6C2-C073F50F5C66}"/>
                </c:ext>
              </c:extLst>
            </c:dLbl>
            <c:dLbl>
              <c:idx val="1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1D4-464A-A6C2-C073F50F5C66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2019-2020</c:v>
                </c:pt>
                <c:pt idx="1">
                  <c:v>2020-2021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0.59</c:v>
                </c:pt>
                <c:pt idx="1">
                  <c:v>-0.5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D4-464A-A6C2-C073F50F5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1166840"/>
        <c:axId val="-2121163784"/>
      </c:barChart>
      <c:catAx>
        <c:axId val="-2121166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163784"/>
        <c:crosses val="autoZero"/>
        <c:auto val="1"/>
        <c:lblAlgn val="ctr"/>
        <c:lblOffset val="100"/>
        <c:noMultiLvlLbl val="0"/>
      </c:catAx>
      <c:valAx>
        <c:axId val="-21211637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166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0.57769999999999999</c:v>
                </c:pt>
                <c:pt idx="1">
                  <c:v>0.87860000000000005</c:v>
                </c:pt>
                <c:pt idx="2">
                  <c:v>0.96050000000000002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E-BE4E-B402-E9A84DDAF6D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0.27700000000000002</c:v>
                </c:pt>
                <c:pt idx="1">
                  <c:v>9.0499999999999997E-2</c:v>
                </c:pt>
                <c:pt idx="2">
                  <c:v>3.2500000000000001E-2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EE-BE4E-B402-E9A84DDAF6D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0.14480000000000001</c:v>
                </c:pt>
                <c:pt idx="1">
                  <c:v>3.09E-2</c:v>
                </c:pt>
                <c:pt idx="2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EE-BE4E-B402-E9A84DDAF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21970696"/>
        <c:axId val="-2121966904"/>
      </c:barChart>
      <c:catAx>
        <c:axId val="-2121970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966904"/>
        <c:crosses val="autoZero"/>
        <c:auto val="1"/>
        <c:lblAlgn val="ctr"/>
        <c:lblOffset val="100"/>
        <c:noMultiLvlLbl val="0"/>
      </c:catAx>
      <c:valAx>
        <c:axId val="-21219669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970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57911667270451"/>
          <c:y val="0.91734984481935633"/>
          <c:w val="0.66432427949771067"/>
          <c:h val="6.48636459709888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0093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2891408.51</c:v>
                </c:pt>
                <c:pt idx="1">
                  <c:v>4813787</c:v>
                </c:pt>
                <c:pt idx="2">
                  <c:v>2437531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2-C149-A20E-58CE58A56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21943464"/>
        <c:axId val="-2121939816"/>
      </c:barChart>
      <c:catAx>
        <c:axId val="-212194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939816"/>
        <c:crosses val="autoZero"/>
        <c:auto val="1"/>
        <c:lblAlgn val="ctr"/>
        <c:lblOffset val="100"/>
        <c:noMultiLvlLbl val="0"/>
      </c:catAx>
      <c:valAx>
        <c:axId val="-2121939816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2194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85353118826001E-2"/>
          <c:y val="1.2160324785997399E-2"/>
          <c:w val="0.86210171010660197"/>
          <c:h val="0.73247285470805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6F-1443-AF2A-DCB547811CAF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6F-1443-AF2A-DCB547811CA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E6F-1443-AF2A-DCB547811CA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E6F-1443-AF2A-DCB547811C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0.66</c:v>
                </c:pt>
                <c:pt idx="1">
                  <c:v>-0.49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6F-1443-AF2A-DCB547811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1895576"/>
        <c:axId val="-2121892520"/>
      </c:barChart>
      <c:catAx>
        <c:axId val="-2121895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892520"/>
        <c:crosses val="autoZero"/>
        <c:auto val="1"/>
        <c:lblAlgn val="ctr"/>
        <c:lblOffset val="100"/>
        <c:noMultiLvlLbl val="0"/>
      </c:catAx>
      <c:valAx>
        <c:axId val="-2121892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89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17990387968"/>
          <c:y val="0.164461038030806"/>
          <c:w val="0.81794401728296495"/>
          <c:h val="0.551994211489449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71-8140-B096-EF394D2AF0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otras (3 emisoas)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FD-3D43-9AA9-F97D4FCC51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axId val="-2121849944"/>
        <c:axId val="-2121846984"/>
      </c:barChart>
      <c:catAx>
        <c:axId val="-2121849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1846984"/>
        <c:crosses val="autoZero"/>
        <c:auto val="1"/>
        <c:lblAlgn val="ctr"/>
        <c:lblOffset val="100"/>
        <c:noMultiLvlLbl val="0"/>
      </c:catAx>
      <c:valAx>
        <c:axId val="-21218469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184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69784706087999"/>
          <c:y val="0.67104243749502201"/>
          <c:w val="0.26178415338721911"/>
          <c:h val="0.19488662942681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Azteca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0.47860000000000003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3C-0247-8886-B9D323BF38E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0.25509999999999999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3C-0247-8886-B9D323BF38E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8-4B4B-8D80-20EDDAD8E75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02-574E-96E7-66D3C6A4CCC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Otros (2 canales)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1D-E940-97BF-5EC7C05268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1806632"/>
        <c:axId val="-2121803672"/>
      </c:barChart>
      <c:catAx>
        <c:axId val="-2121806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1803672"/>
        <c:crosses val="autoZero"/>
        <c:auto val="1"/>
        <c:lblAlgn val="ctr"/>
        <c:lblOffset val="100"/>
        <c:noMultiLvlLbl val="0"/>
      </c:catAx>
      <c:valAx>
        <c:axId val="-21218036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1806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0.42449999999999999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D5-FB41-A478-AA89D70C92B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0.33069999999999999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D5-FB41-A478-AA89D70C92B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0.15049999999999999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96-1648-BE0F-868E0F44972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9.4200000000000006E-2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96-1648-BE0F-868E0F44972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1742392"/>
        <c:axId val="-2121739272"/>
      </c:barChart>
      <c:catAx>
        <c:axId val="-2121742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1739272"/>
        <c:crosses val="autoZero"/>
        <c:auto val="1"/>
        <c:lblAlgn val="ctr"/>
        <c:lblOffset val="100"/>
        <c:noMultiLvlLbl val="0"/>
      </c:catAx>
      <c:valAx>
        <c:axId val="-21217392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1742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>
                  <c:v>200636.41407656978</c:v>
                </c:pt>
                <c:pt idx="1">
                  <c:v>175828.24890153273</c:v>
                </c:pt>
                <c:pt idx="2">
                  <c:v>275733.2331361894</c:v>
                </c:pt>
                <c:pt idx="3">
                  <c:v>181023.15853087328</c:v>
                </c:pt>
                <c:pt idx="4">
                  <c:v>126535.15781882213</c:v>
                </c:pt>
                <c:pt idx="5">
                  <c:v>156023.80647151</c:v>
                </c:pt>
                <c:pt idx="6" formatCode="_(* #,##0_);_(* \(#,##0\);_(* &quot;-&quot;??_);_(@_)">
                  <c:v>165119.20963983628</c:v>
                </c:pt>
                <c:pt idx="7" formatCode="_(* #,##0_);_(* \(#,##0\);_(* &quot;-&quot;??_);_(@_)">
                  <c:v>11703.684960538058</c:v>
                </c:pt>
                <c:pt idx="8" formatCode="_(* #,##0_);_(* \(#,##0\);_(* &quot;-&quot;??_);_(@_)">
                  <c:v>219292.82969987244</c:v>
                </c:pt>
                <c:pt idx="9" formatCode="_(* #,##0_);_(* \(#,##0\);_(* &quot;-&quot;??_);_(@_)">
                  <c:v>235657.44875268257</c:v>
                </c:pt>
                <c:pt idx="10" formatCode="_(* #,##0_);_(* \(#,##0\);_(* &quot;-&quot;??_);_(@_)">
                  <c:v>277965.12724159646</c:v>
                </c:pt>
                <c:pt idx="11" formatCode="_(* #,##0_);_(* \(#,##0\);_(* &quot;-&quot;??_);_(@_)">
                  <c:v>267235.73399311455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0C-4341-9A60-FFF06386251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750C-4341-9A60-FFF063862519}"/>
              </c:ext>
            </c:extLst>
          </c:dPt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42229.803517737557</c:v>
                </c:pt>
                <c:pt idx="1">
                  <c:v>0</c:v>
                </c:pt>
                <c:pt idx="2">
                  <c:v>0</c:v>
                </c:pt>
                <c:pt idx="3">
                  <c:v>20.315867037526001</c:v>
                </c:pt>
                <c:pt idx="4">
                  <c:v>19416.38827747649</c:v>
                </c:pt>
                <c:pt idx="5">
                  <c:v>0</c:v>
                </c:pt>
                <c:pt idx="10" formatCode="_(* #,##0_);_(* \(#,##0\);_(* &quot;-&quot;??_);_(@_)">
                  <c:v>2948.41516812183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0C-4341-9A60-FFF06386251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Seguros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Sheet1!$B$4:$M$4</c:f>
              <c:numCache>
                <c:formatCode>0,\k</c:formatCode>
                <c:ptCount val="12"/>
                <c:pt idx="0">
                  <c:v>7596.0143734254543</c:v>
                </c:pt>
                <c:pt idx="1">
                  <c:v>0</c:v>
                </c:pt>
                <c:pt idx="2">
                  <c:v>0</c:v>
                </c:pt>
                <c:pt idx="3">
                  <c:v>1950.729552943249</c:v>
                </c:pt>
                <c:pt idx="4">
                  <c:v>137.42406962986408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0C-4341-9A60-FFF06386251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Tarjeta C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Sheet1!$B$5:$M$5</c:f>
              <c:numCache>
                <c:formatCode>0,\k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3698.84</c:v>
                </c:pt>
                <c:pt idx="4">
                  <c:v>336.76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59-E64C-814B-E7837EFEBE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1654984"/>
        <c:axId val="-2121651256"/>
      </c:lineChart>
      <c:catAx>
        <c:axId val="-212165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651256"/>
        <c:crosses val="autoZero"/>
        <c:auto val="1"/>
        <c:lblAlgn val="ctr"/>
        <c:lblOffset val="100"/>
        <c:noMultiLvlLbl val="0"/>
      </c:catAx>
      <c:valAx>
        <c:axId val="-2121651256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165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583877967257"/>
          <c:y val="0.15093438772104101"/>
          <c:w val="0.63912968794389335"/>
          <c:h val="0.11733508054140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  <c:userShapes r:id="rId4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F-8248-8992-981781A6A4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0.25109999999999999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CF-8248-8992-981781A6A43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9.3200000000000005E-2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CF-8248-8992-981781A6A43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VTV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7.8399999999999997E-2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F8-4EAC-95B3-8AE36D093C7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AZTECA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F8-4EAC-95B3-8AE36D093C7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GO TV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712259969979398E-3"/>
                  <c:y val="4.03174603174603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F8-4EAC-95B3-8AE36D093C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9.7699999999999995E-2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F8-4EAC-95B3-8AE36D093C79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Otros (3 canales)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51190476190476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B3-8A40-A391-91FA58A9F8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F8-4EAC-95B3-8AE36D093C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18839000"/>
        <c:axId val="-2118836040"/>
      </c:barChart>
      <c:catAx>
        <c:axId val="-2118839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18836040"/>
        <c:crosses val="autoZero"/>
        <c:auto val="1"/>
        <c:lblAlgn val="ctr"/>
        <c:lblOffset val="100"/>
        <c:noMultiLvlLbl val="0"/>
      </c:catAx>
      <c:valAx>
        <c:axId val="-21188360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18839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75628594259622"/>
          <c:y val="0.8201301587301586"/>
          <c:w val="0.78648742811480699"/>
          <c:h val="0.17986984126984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87-364B-BAC8-5E3A6EFF589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87-364B-BAC8-5E3A6EFF589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87-364B-BAC8-5E3A6EFF589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E5-40CE-AC59-EFE50F1E1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18796584"/>
        <c:axId val="-2118793464"/>
      </c:barChart>
      <c:catAx>
        <c:axId val="-2118796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18793464"/>
        <c:crosses val="autoZero"/>
        <c:auto val="1"/>
        <c:lblAlgn val="ctr"/>
        <c:lblOffset val="100"/>
        <c:noMultiLvlLbl val="0"/>
      </c:catAx>
      <c:valAx>
        <c:axId val="-21187934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18796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\$0.00,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Atlántida</c:v>
                </c:pt>
                <c:pt idx="1">
                  <c:v>Ficohsa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Hoja1!$B$2:$B$8</c:f>
              <c:numCache>
                <c:formatCode>\$0.00,,"M"</c:formatCode>
                <c:ptCount val="7"/>
                <c:pt idx="0">
                  <c:v>10702553.623337127</c:v>
                </c:pt>
                <c:pt idx="1">
                  <c:v>7947722.0405826308</c:v>
                </c:pt>
                <c:pt idx="2">
                  <c:v>7066252.7582763722</c:v>
                </c:pt>
                <c:pt idx="3">
                  <c:v>4105632.0256387922</c:v>
                </c:pt>
                <c:pt idx="4">
                  <c:v>3034838.4170274944</c:v>
                </c:pt>
                <c:pt idx="5">
                  <c:v>2437531.0337384515</c:v>
                </c:pt>
                <c:pt idx="6">
                  <c:v>1802181.7545434365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9-4443-BAC1-35D13CE67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1824019296"/>
        <c:axId val="1824007696"/>
      </c:barChart>
      <c:catAx>
        <c:axId val="1824019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824007696"/>
        <c:crosses val="autoZero"/>
        <c:auto val="1"/>
        <c:lblAlgn val="ctr"/>
        <c:lblOffset val="100"/>
        <c:noMultiLvlLbl val="0"/>
      </c:catAx>
      <c:valAx>
        <c:axId val="182400769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0.00,,&quot;M&quot;" sourceLinked="1"/>
        <c:majorTickMark val="none"/>
        <c:minorTickMark val="none"/>
        <c:tickLblPos val="nextTo"/>
        <c:crossAx val="182401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>
                  <c:v>137200.12454321104</c:v>
                </c:pt>
                <c:pt idx="1">
                  <c:v>40190.989938885315</c:v>
                </c:pt>
                <c:pt idx="2">
                  <c:v>33612.065794574017</c:v>
                </c:pt>
                <c:pt idx="3">
                  <c:v>17531.428477008158</c:v>
                </c:pt>
                <c:pt idx="4">
                  <c:v>27518.584870608651</c:v>
                </c:pt>
                <c:pt idx="5">
                  <c:v>9209.8699335440087</c:v>
                </c:pt>
                <c:pt idx="6">
                  <c:v>26811.824827035256</c:v>
                </c:pt>
                <c:pt idx="7">
                  <c:v>154620.42462262587</c:v>
                </c:pt>
                <c:pt idx="8">
                  <c:v>43729.874049421967</c:v>
                </c:pt>
                <c:pt idx="9" formatCode="_(* #,##0_);_(* \(#,##0\);_(* &quot;-&quot;??_);_(@_)">
                  <c:v>49524.998239444481</c:v>
                </c:pt>
                <c:pt idx="10" formatCode="_(* #,##0_);_(* \(#,##0\);_(* &quot;-&quot;??_);_(@_)">
                  <c:v>252802.8000440067</c:v>
                </c:pt>
                <c:pt idx="11" formatCode="_(* #,##0_);_(* \(#,##0\);_(* &quot;-&quot;??_);_(@_)">
                  <c:v>229232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72-F046-8684-8BB23383B80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Seguros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C972-F046-8684-8BB23383B807}"/>
              </c:ext>
            </c:extLst>
          </c:dPt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402.45466667333017</c:v>
                </c:pt>
                <c:pt idx="1">
                  <c:v>1238.2807609272259</c:v>
                </c:pt>
                <c:pt idx="2">
                  <c:v>53845.276323397629</c:v>
                </c:pt>
                <c:pt idx="3">
                  <c:v>12839.221650375704</c:v>
                </c:pt>
                <c:pt idx="4">
                  <c:v>5786.1928295630887</c:v>
                </c:pt>
                <c:pt idx="5">
                  <c:v>5717.2501841678868</c:v>
                </c:pt>
                <c:pt idx="6">
                  <c:v>11455.171274707469</c:v>
                </c:pt>
                <c:pt idx="7">
                  <c:v>11655.743626429856</c:v>
                </c:pt>
                <c:pt idx="8">
                  <c:v>8362.1045272401625</c:v>
                </c:pt>
                <c:pt idx="9" formatCode="_(* #,##0_);_(* \(#,##0\);_(* &quot;-&quot;??_);_(@_)">
                  <c:v>12483.459076363086</c:v>
                </c:pt>
                <c:pt idx="10" formatCode="_(* #,##0_);_(* \(#,##0\);_(* &quot;-&quot;??_);_(@_)">
                  <c:v>7179.6406856615113</c:v>
                </c:pt>
                <c:pt idx="11" formatCode="_(* #,##0_);_(* \(#,##0\);_(* &quot;-&quot;??_);_(@_)">
                  <c:v>7774.3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72-F046-8684-8BB23383B80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 Crédito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Sheet1!$B$4:$M$4</c:f>
              <c:numCache>
                <c:formatCode>0,\k</c:formatCode>
                <c:ptCount val="12"/>
                <c:pt idx="0">
                  <c:v>9329.769437260089</c:v>
                </c:pt>
                <c:pt idx="1">
                  <c:v>8.1054788660175703</c:v>
                </c:pt>
                <c:pt idx="2">
                  <c:v>21206.574589785843</c:v>
                </c:pt>
                <c:pt idx="3">
                  <c:v>24548.799829996053</c:v>
                </c:pt>
                <c:pt idx="4">
                  <c:v>47745.271724190708</c:v>
                </c:pt>
                <c:pt idx="5">
                  <c:v>0</c:v>
                </c:pt>
                <c:pt idx="6">
                  <c:v>6276.6057043207302</c:v>
                </c:pt>
                <c:pt idx="8">
                  <c:v>11016.121082513719</c:v>
                </c:pt>
                <c:pt idx="10" formatCode="_(* #,##0_);_(* \(#,##0\);_(* &quot;-&quot;??_);_(@_)">
                  <c:v>37947.24396959733</c:v>
                </c:pt>
                <c:pt idx="11" formatCode="_(* #,##0_);_(* \(#,##0\);_(* &quot;-&quot;??_);_(@_)">
                  <c:v>32167.9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972-F046-8684-8BB23383B80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Sheet1!$B$5:$M$5</c:f>
              <c:numCache>
                <c:formatCode>0,\k</c:formatCode>
                <c:ptCount val="12"/>
                <c:pt idx="0">
                  <c:v>7094.8508002857598</c:v>
                </c:pt>
                <c:pt idx="1">
                  <c:v>0</c:v>
                </c:pt>
                <c:pt idx="2">
                  <c:v>0</c:v>
                </c:pt>
                <c:pt idx="3">
                  <c:v>9142.1401668867147</c:v>
                </c:pt>
                <c:pt idx="4">
                  <c:v>30857.431902529624</c:v>
                </c:pt>
                <c:pt idx="5">
                  <c:v>0</c:v>
                </c:pt>
                <c:pt idx="9" formatCode="_(* #,##0_);_(* \(#,##0\);_(* &quot;-&quot;??_);_(@_)">
                  <c:v>8650.8351925538227</c:v>
                </c:pt>
                <c:pt idx="10" formatCode="_(* #,##0_);_(* \(#,##0\);_(* &quot;-&quot;??_);_(@_)">
                  <c:v>5957.5806487736427</c:v>
                </c:pt>
                <c:pt idx="11" formatCode="_(* #,##0_);_(* \(#,##0\);_(* &quot;-&quot;??_);_(@_)">
                  <c:v>92601.42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8C-9E4B-B569-84B6862DB4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2122448440"/>
        <c:axId val="-2122409976"/>
      </c:lineChart>
      <c:catAx>
        <c:axId val="-212244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409976"/>
        <c:crosses val="autoZero"/>
        <c:auto val="1"/>
        <c:lblAlgn val="ctr"/>
        <c:lblOffset val="100"/>
        <c:noMultiLvlLbl val="0"/>
      </c:catAx>
      <c:valAx>
        <c:axId val="-2122409976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2448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03777396510903E-2"/>
          <c:y val="0.13553542830729501"/>
          <c:w val="0.91139244520697804"/>
          <c:h val="0.66271355000770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2188987</c:v>
                </c:pt>
                <c:pt idx="1">
                  <c:v>2545123</c:v>
                </c:pt>
                <c:pt idx="2">
                  <c:v>1802181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E-8A42-83F9-E80F5360E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19922872"/>
        <c:axId val="-2119919240"/>
      </c:barChart>
      <c:catAx>
        <c:axId val="-211992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919240"/>
        <c:crosses val="autoZero"/>
        <c:auto val="1"/>
        <c:lblAlgn val="ctr"/>
        <c:lblOffset val="100"/>
        <c:noMultiLvlLbl val="0"/>
      </c:catAx>
      <c:valAx>
        <c:axId val="-2119919240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19922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G.América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54-8C42-932F-C2BA6427C21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54-8C42-932F-C2BA6427C21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W107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54-8C42-932F-C2BA6427C21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2B-456E-AB08-55A6482D57A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Exa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2B-456E-AB08-55A6482D57A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St. Luz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2B-456E-AB08-55A6482D57A3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Musiquera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2B-456E-AB08-55A6482D57A3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Otras(8 emisoras)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Sheet1!$B$9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09-4449-A537-344FFC5644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19786504"/>
        <c:axId val="-2119783640"/>
      </c:barChart>
      <c:catAx>
        <c:axId val="-2119786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19783640"/>
        <c:crosses val="autoZero"/>
        <c:auto val="1"/>
        <c:lblAlgn val="ctr"/>
        <c:lblOffset val="100"/>
        <c:noMultiLvlLbl val="0"/>
      </c:catAx>
      <c:valAx>
        <c:axId val="-21197836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19786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</c:v>
                </c:pt>
                <c:pt idx="1">
                  <c:v>0.7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93-5341-B3A9-0FCC399C71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0.15</c:v>
                </c:pt>
                <c:pt idx="1">
                  <c:v>7.0000000000000007E-2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93-5341-B3A9-0FCC399C71E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Tarj Crédito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F80-7B4B-B302-8B1CCB5D7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0.04</c:v>
                </c:pt>
                <c:pt idx="1">
                  <c:v>0.15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93-5341-B3A9-0FCC399C71E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0.01</c:v>
                </c:pt>
                <c:pt idx="1">
                  <c:v>0.08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C-B344-BCC1-FAAB05F060C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Tarj Débito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2" formatCode="0%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AB-2E40-97F5-14E2F7C2BD7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8"/>
        <c:overlap val="100"/>
        <c:axId val="-2118677416"/>
        <c:axId val="-2118673784"/>
      </c:barChart>
      <c:catAx>
        <c:axId val="-2118677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8673784"/>
        <c:crosses val="autoZero"/>
        <c:auto val="1"/>
        <c:lblAlgn val="ctr"/>
        <c:lblOffset val="100"/>
        <c:noMultiLvlLbl val="0"/>
      </c:catAx>
      <c:valAx>
        <c:axId val="-21186737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18677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85353118826001E-2"/>
          <c:y val="1.2160324785997399E-2"/>
          <c:w val="0.86210171010660197"/>
          <c:h val="0.73247285470805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87-7C4E-A7AF-18225586899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87-7C4E-A7AF-18225586899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E87-7C4E-A7AF-18225586899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E87-7C4E-A7AF-182255868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0.16</c:v>
                </c:pt>
                <c:pt idx="1">
                  <c:v>-0.28999999999999998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87-7C4E-A7AF-182255868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1895576"/>
        <c:axId val="-2121892520"/>
      </c:barChart>
      <c:catAx>
        <c:axId val="-2121895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892520"/>
        <c:crosses val="autoZero"/>
        <c:auto val="1"/>
        <c:lblAlgn val="ctr"/>
        <c:lblOffset val="100"/>
        <c:noMultiLvlLbl val="0"/>
      </c:catAx>
      <c:valAx>
        <c:axId val="-2121892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89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72646670214303E-2"/>
          <c:y val="2.4005669820386599E-2"/>
          <c:w val="0.84678285209089899"/>
          <c:h val="0.70757805735798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Altantida</c:v>
                </c:pt>
                <c:pt idx="1">
                  <c:v>Ficohsa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0.31469693675959387</c:v>
                </c:pt>
                <c:pt idx="1">
                  <c:v>0.19555411967575326</c:v>
                </c:pt>
                <c:pt idx="2">
                  <c:v>0.17733508961491493</c:v>
                </c:pt>
                <c:pt idx="3">
                  <c:v>0.10706480738663646</c:v>
                </c:pt>
                <c:pt idx="4">
                  <c:v>9.3195507149255605E-2</c:v>
                </c:pt>
                <c:pt idx="5">
                  <c:v>8.0910942247359577E-2</c:v>
                </c:pt>
                <c:pt idx="6">
                  <c:v>3.124259716648645E-2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2-FD43-A6E0-F14C6DFEBD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Altantida</c:v>
                </c:pt>
                <c:pt idx="1">
                  <c:v>Ficohsa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0.30617471186370282</c:v>
                </c:pt>
                <c:pt idx="1">
                  <c:v>0.24106857071648949</c:v>
                </c:pt>
                <c:pt idx="2">
                  <c:v>0.10802381965888738</c:v>
                </c:pt>
                <c:pt idx="3">
                  <c:v>0.13378613707976122</c:v>
                </c:pt>
                <c:pt idx="4">
                  <c:v>9.3359696647031407E-2</c:v>
                </c:pt>
                <c:pt idx="5">
                  <c:v>8.7487250544268702E-2</c:v>
                </c:pt>
                <c:pt idx="6">
                  <c:v>3.009981348985908E-2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2-FD43-A6E0-F14C6DFEBD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-2119868168"/>
        <c:axId val="-211985269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s-H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Altantida</c:v>
                </c:pt>
                <c:pt idx="1">
                  <c:v>Ficohsa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Sheet1!$D$2:$D$8</c:f>
              <c:numCache>
                <c:formatCode>0.0</c:formatCode>
                <c:ptCount val="7"/>
                <c:pt idx="0">
                  <c:v>0.97291926326438494</c:v>
                </c:pt>
                <c:pt idx="1">
                  <c:v>1.2327460608664413</c:v>
                </c:pt>
                <c:pt idx="2">
                  <c:v>0.60915084484104232</c:v>
                </c:pt>
                <c:pt idx="3">
                  <c:v>1.2495808879254571</c:v>
                </c:pt>
                <c:pt idx="4">
                  <c:v>1.0017617748193897</c:v>
                </c:pt>
                <c:pt idx="5">
                  <c:v>1.0812783551179537</c:v>
                </c:pt>
                <c:pt idx="6">
                  <c:v>0.96342225742188869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62-FD43-A6E0-F14C6DFEBD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2119772984"/>
        <c:axId val="-2119776440"/>
      </c:lineChart>
      <c:catAx>
        <c:axId val="-2119868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852696"/>
        <c:crosses val="autoZero"/>
        <c:auto val="1"/>
        <c:lblAlgn val="ctr"/>
        <c:lblOffset val="100"/>
        <c:noMultiLvlLbl val="0"/>
      </c:catAx>
      <c:valAx>
        <c:axId val="-2119852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-2119868168"/>
        <c:crosses val="autoZero"/>
        <c:crossBetween val="between"/>
      </c:valAx>
      <c:valAx>
        <c:axId val="-211977644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-2119772984"/>
        <c:crosses val="max"/>
        <c:crossBetween val="between"/>
      </c:valAx>
      <c:catAx>
        <c:axId val="-2119772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9776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  <c:userShapes r:id="rId4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Ahorro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Atlantida</c:v>
                </c:pt>
                <c:pt idx="1">
                  <c:v>Banpais</c:v>
                </c:pt>
                <c:pt idx="2">
                  <c:v>Ficohsa</c:v>
                </c:pt>
                <c:pt idx="3">
                  <c:v>Azteca</c:v>
                </c:pt>
                <c:pt idx="4">
                  <c:v>Occidente</c:v>
                </c:pt>
                <c:pt idx="5">
                  <c:v>BAC</c:v>
                </c:pt>
                <c:pt idx="6">
                  <c:v>Davivienda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0.5</c:v>
                </c:pt>
                <c:pt idx="1">
                  <c:v>0.05</c:v>
                </c:pt>
                <c:pt idx="2">
                  <c:v>0.44</c:v>
                </c:pt>
                <c:pt idx="3">
                  <c:v>0.06</c:v>
                </c:pt>
                <c:pt idx="4">
                  <c:v>0.01</c:v>
                </c:pt>
                <c:pt idx="5">
                  <c:v>0.45</c:v>
                </c:pt>
                <c:pt idx="6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B-1F43-BF7F-60ECEADE511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Institucional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Atlantida</c:v>
                </c:pt>
                <c:pt idx="1">
                  <c:v>Banpais</c:v>
                </c:pt>
                <c:pt idx="2">
                  <c:v>Ficohsa</c:v>
                </c:pt>
                <c:pt idx="3">
                  <c:v>Azteca</c:v>
                </c:pt>
                <c:pt idx="4">
                  <c:v>Occidente</c:v>
                </c:pt>
                <c:pt idx="5">
                  <c:v>BAC</c:v>
                </c:pt>
                <c:pt idx="6">
                  <c:v>Davivienda</c:v>
                </c:pt>
              </c:strCache>
            </c:strRef>
          </c:cat>
          <c:val>
            <c:numRef>
              <c:f>Sheet1!$B$3:$H$3</c:f>
              <c:numCache>
                <c:formatCode>0%</c:formatCode>
                <c:ptCount val="7"/>
                <c:pt idx="0">
                  <c:v>0.19</c:v>
                </c:pt>
                <c:pt idx="1">
                  <c:v>0.09</c:v>
                </c:pt>
                <c:pt idx="2">
                  <c:v>0.43</c:v>
                </c:pt>
                <c:pt idx="3">
                  <c:v>0.85</c:v>
                </c:pt>
                <c:pt idx="4">
                  <c:v>0.96</c:v>
                </c:pt>
                <c:pt idx="5">
                  <c:v>0.37</c:v>
                </c:pt>
                <c:pt idx="6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EB-1F43-BF7F-60ECEADE511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Préstamos</c:v>
                </c:pt>
              </c:strCache>
            </c:strRef>
          </c:tx>
          <c:spPr>
            <a:solidFill>
              <a:srgbClr val="008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Atlantida</c:v>
                </c:pt>
                <c:pt idx="1">
                  <c:v>Banpais</c:v>
                </c:pt>
                <c:pt idx="2">
                  <c:v>Ficohsa</c:v>
                </c:pt>
                <c:pt idx="3">
                  <c:v>Azteca</c:v>
                </c:pt>
                <c:pt idx="4">
                  <c:v>Occidente</c:v>
                </c:pt>
                <c:pt idx="5">
                  <c:v>BAC</c:v>
                </c:pt>
                <c:pt idx="6">
                  <c:v>Davivienda</c:v>
                </c:pt>
              </c:strCache>
            </c:strRef>
          </c:cat>
          <c:val>
            <c:numRef>
              <c:f>Sheet1!$B$4:$H$4</c:f>
              <c:numCache>
                <c:formatCode>0%</c:formatCode>
                <c:ptCount val="7"/>
                <c:pt idx="0">
                  <c:v>0.16</c:v>
                </c:pt>
                <c:pt idx="1">
                  <c:v>0.52</c:v>
                </c:pt>
                <c:pt idx="2">
                  <c:v>0.02</c:v>
                </c:pt>
                <c:pt idx="3">
                  <c:v>0.09</c:v>
                </c:pt>
                <c:pt idx="5">
                  <c:v>0.04</c:v>
                </c:pt>
                <c:pt idx="6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EB-1F43-BF7F-60ECEADE511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Pyme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Atlantida</c:v>
                </c:pt>
                <c:pt idx="1">
                  <c:v>Banpais</c:v>
                </c:pt>
                <c:pt idx="2">
                  <c:v>Ficohsa</c:v>
                </c:pt>
                <c:pt idx="3">
                  <c:v>Azteca</c:v>
                </c:pt>
                <c:pt idx="4">
                  <c:v>Occidente</c:v>
                </c:pt>
                <c:pt idx="5">
                  <c:v>BAC</c:v>
                </c:pt>
                <c:pt idx="6">
                  <c:v>Davivienda</c:v>
                </c:pt>
              </c:strCache>
            </c:strRef>
          </c:cat>
          <c:val>
            <c:numRef>
              <c:f>Sheet1!$B$5:$H$5</c:f>
              <c:numCache>
                <c:formatCode>0%</c:formatCode>
                <c:ptCount val="7"/>
                <c:pt idx="0">
                  <c:v>0.08</c:v>
                </c:pt>
                <c:pt idx="1">
                  <c:v>0.05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EB-1F43-BF7F-60ECEADE511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Servicios Electrónicos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Atlantida</c:v>
                </c:pt>
                <c:pt idx="1">
                  <c:v>Banpais</c:v>
                </c:pt>
                <c:pt idx="2">
                  <c:v>Ficohsa</c:v>
                </c:pt>
                <c:pt idx="3">
                  <c:v>Azteca</c:v>
                </c:pt>
                <c:pt idx="4">
                  <c:v>Occidente</c:v>
                </c:pt>
                <c:pt idx="5">
                  <c:v>BAC</c:v>
                </c:pt>
                <c:pt idx="6">
                  <c:v>Davivienda</c:v>
                </c:pt>
              </c:strCache>
            </c:strRef>
          </c:cat>
          <c:val>
            <c:numRef>
              <c:f>Sheet1!$B$6:$H$6</c:f>
              <c:numCache>
                <c:formatCode>0%</c:formatCode>
                <c:ptCount val="7"/>
                <c:pt idx="0">
                  <c:v>0.04</c:v>
                </c:pt>
                <c:pt idx="1">
                  <c:v>0.15</c:v>
                </c:pt>
                <c:pt idx="2">
                  <c:v>0.01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EB-1F43-BF7F-60ECEADE511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Corresponsables no bancarios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Atlantida</c:v>
                </c:pt>
                <c:pt idx="1">
                  <c:v>Banpais</c:v>
                </c:pt>
                <c:pt idx="2">
                  <c:v>Ficohsa</c:v>
                </c:pt>
                <c:pt idx="3">
                  <c:v>Azteca</c:v>
                </c:pt>
                <c:pt idx="4">
                  <c:v>Occidente</c:v>
                </c:pt>
                <c:pt idx="5">
                  <c:v>BAC</c:v>
                </c:pt>
                <c:pt idx="6">
                  <c:v>Davivienda</c:v>
                </c:pt>
              </c:strCache>
            </c:strRef>
          </c:cat>
          <c:val>
            <c:numRef>
              <c:f>Sheet1!$B$7:$H$7</c:f>
              <c:numCache>
                <c:formatCode>0%</c:formatCode>
                <c:ptCount val="7"/>
                <c:pt idx="1">
                  <c:v>0.15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EB-1F43-BF7F-60ECEADE511F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Atlantida</c:v>
                </c:pt>
                <c:pt idx="1">
                  <c:v>Banpais</c:v>
                </c:pt>
                <c:pt idx="2">
                  <c:v>Ficohsa</c:v>
                </c:pt>
                <c:pt idx="3">
                  <c:v>Azteca</c:v>
                </c:pt>
                <c:pt idx="4">
                  <c:v>Occidente</c:v>
                </c:pt>
                <c:pt idx="5">
                  <c:v>BAC</c:v>
                </c:pt>
                <c:pt idx="6">
                  <c:v>Davivienda</c:v>
                </c:pt>
              </c:strCache>
            </c:strRef>
          </c:cat>
          <c:val>
            <c:numRef>
              <c:f>Sheet1!$B$8:$H$8</c:f>
              <c:numCache>
                <c:formatCode>0%</c:formatCode>
                <c:ptCount val="7"/>
                <c:pt idx="0">
                  <c:v>0.03</c:v>
                </c:pt>
                <c:pt idx="2">
                  <c:v>0.1</c:v>
                </c:pt>
                <c:pt idx="4">
                  <c:v>0.03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5-FD4F-99EB-489521EDE90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4"/>
        <c:overlap val="100"/>
        <c:axId val="-2119111032"/>
        <c:axId val="-2119114504"/>
      </c:barChart>
      <c:catAx>
        <c:axId val="-211911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114504"/>
        <c:crosses val="autoZero"/>
        <c:auto val="1"/>
        <c:lblAlgn val="ctr"/>
        <c:lblOffset val="100"/>
        <c:noMultiLvlLbl val="0"/>
      </c:catAx>
      <c:valAx>
        <c:axId val="-2119114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1911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102845670253599E-2"/>
          <c:y val="0.82990065087305798"/>
          <c:w val="0.97173052001250326"/>
          <c:h val="0.152513799002700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407-B842-ADFB-D4D9504253C1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07-B842-ADFB-D4D9504253C1}"/>
              </c:ext>
            </c:extLst>
          </c:dPt>
          <c:dPt>
            <c:idx val="2"/>
            <c:bubble3D val="0"/>
            <c:spPr>
              <a:solidFill>
                <a:srgbClr val="6BB6D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17-6C4B-B09B-91A3CC64FB97}"/>
              </c:ext>
            </c:extLst>
          </c:dPt>
          <c:dPt>
            <c:idx val="3"/>
            <c:bubble3D val="0"/>
            <c:spPr>
              <a:solidFill>
                <a:srgbClr val="008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407-B842-ADFB-D4D9504253C1}"/>
              </c:ext>
            </c:extLst>
          </c:dPt>
          <c:dPt>
            <c:idx val="4"/>
            <c:bubble3D val="0"/>
            <c:spPr>
              <a:solidFill>
                <a:srgbClr val="FF9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07-B842-ADFB-D4D9504253C1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407-B842-ADFB-D4D9504253C1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07-B842-ADFB-D4D9504253C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407-B842-ADFB-D4D9504253C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407-B842-ADFB-D4D9504253C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407-B842-ADFB-D4D9504253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Atlantida</c:v>
                </c:pt>
                <c:pt idx="1">
                  <c:v>Banpais</c:v>
                </c:pt>
                <c:pt idx="2">
                  <c:v>Ficohsa</c:v>
                </c:pt>
                <c:pt idx="3">
                  <c:v>Azteca</c:v>
                </c:pt>
                <c:pt idx="4">
                  <c:v>Occidente</c:v>
                </c:pt>
                <c:pt idx="5">
                  <c:v>BAC</c:v>
                </c:pt>
                <c:pt idx="6">
                  <c:v>Davivienda</c:v>
                </c:pt>
              </c:strCache>
            </c:strRef>
          </c:cat>
          <c:val>
            <c:numRef>
              <c:f>Hoja1!$B$2:$B$8</c:f>
              <c:numCache>
                <c:formatCode>0%</c:formatCode>
                <c:ptCount val="7"/>
                <c:pt idx="0">
                  <c:v>0.3</c:v>
                </c:pt>
                <c:pt idx="1">
                  <c:v>0.2</c:v>
                </c:pt>
                <c:pt idx="2">
                  <c:v>0.17</c:v>
                </c:pt>
                <c:pt idx="3">
                  <c:v>0.11</c:v>
                </c:pt>
                <c:pt idx="4">
                  <c:v>0.1</c:v>
                </c:pt>
                <c:pt idx="5">
                  <c:v>0.1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7-B842-ADFB-D4D9504253C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 formatCode="0,\K">
                  <c:v>377478.97683149431</c:v>
                </c:pt>
                <c:pt idx="1">
                  <c:v>900164.50609724596</c:v>
                </c:pt>
                <c:pt idx="2" formatCode="0,\K">
                  <c:v>755675.52039804694</c:v>
                </c:pt>
                <c:pt idx="3" formatCode="0,\K">
                  <c:v>429323.84799047682</c:v>
                </c:pt>
                <c:pt idx="4" formatCode="0,\K">
                  <c:v>383126.78155509679</c:v>
                </c:pt>
                <c:pt idx="5" formatCode="0,\K">
                  <c:v>518159.51259894681</c:v>
                </c:pt>
                <c:pt idx="6">
                  <c:v>775861.67857005831</c:v>
                </c:pt>
                <c:pt idx="7">
                  <c:v>443994.69649668573</c:v>
                </c:pt>
                <c:pt idx="8">
                  <c:v>152557.98133464245</c:v>
                </c:pt>
                <c:pt idx="9" formatCode="0,\K">
                  <c:v>236240.77571775671</c:v>
                </c:pt>
                <c:pt idx="10" formatCode="0,\K">
                  <c:v>534803.80004815455</c:v>
                </c:pt>
                <c:pt idx="11" formatCode="0,\K">
                  <c:v>562993.91984618898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BB-2F47-BA1C-1226C022525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Tarj Crédito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151220.25677156146</c:v>
                </c:pt>
                <c:pt idx="1">
                  <c:v>51975.478116530976</c:v>
                </c:pt>
                <c:pt idx="2" formatCode="0,\K">
                  <c:v>283537.67579728452</c:v>
                </c:pt>
                <c:pt idx="3" formatCode="0,\K">
                  <c:v>252421.03171692442</c:v>
                </c:pt>
                <c:pt idx="4" formatCode="0,\K">
                  <c:v>245989.78536415001</c:v>
                </c:pt>
                <c:pt idx="5" formatCode="0,\K">
                  <c:v>160325.58482849441</c:v>
                </c:pt>
                <c:pt idx="6">
                  <c:v>51483.566953285997</c:v>
                </c:pt>
                <c:pt idx="7">
                  <c:v>237107.83717844574</c:v>
                </c:pt>
                <c:pt idx="8">
                  <c:v>236937.44365349208</c:v>
                </c:pt>
                <c:pt idx="9" formatCode="0,\K">
                  <c:v>342623.60098571557</c:v>
                </c:pt>
                <c:pt idx="10" formatCode="0,\K">
                  <c:v>67319.378824544474</c:v>
                </c:pt>
                <c:pt idx="11" formatCode="0,\K">
                  <c:v>61748.496182769908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BB-2F47-BA1C-1226C022525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Sheet1!$B$4:$M$4</c:f>
              <c:numCache>
                <c:formatCode>0,\k</c:formatCode>
                <c:ptCount val="12"/>
                <c:pt idx="0">
                  <c:v>107878.62186681361</c:v>
                </c:pt>
                <c:pt idx="1">
                  <c:v>8388.4951697560064</c:v>
                </c:pt>
                <c:pt idx="2" formatCode="0,\K">
                  <c:v>24532.101891722756</c:v>
                </c:pt>
                <c:pt idx="3" formatCode="0,\K">
                  <c:v>62918.341794553286</c:v>
                </c:pt>
                <c:pt idx="4" formatCode="0,\K">
                  <c:v>306687.00352408382</c:v>
                </c:pt>
                <c:pt idx="5" formatCode="0,\K">
                  <c:v>395589.87926936545</c:v>
                </c:pt>
                <c:pt idx="6">
                  <c:v>30981.580506499577</c:v>
                </c:pt>
                <c:pt idx="7">
                  <c:v>2439.3877983725074</c:v>
                </c:pt>
                <c:pt idx="8">
                  <c:v>2885.2712120437809</c:v>
                </c:pt>
                <c:pt idx="9" formatCode="0,\K">
                  <c:v>6850.7726472179729</c:v>
                </c:pt>
                <c:pt idx="10" formatCode="0,\K">
                  <c:v>6447.2956681125561</c:v>
                </c:pt>
                <c:pt idx="11" formatCode="0,\K">
                  <c:v>8147.0048654328011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BB-2F47-BA1C-1226C022525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Seguros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Sheet1!$B$5:$M$5</c:f>
              <c:numCache>
                <c:formatCode>0,\k</c:formatCode>
                <c:ptCount val="12"/>
                <c:pt idx="0">
                  <c:v>84422.358391525457</c:v>
                </c:pt>
                <c:pt idx="1">
                  <c:v>49966.899926137485</c:v>
                </c:pt>
                <c:pt idx="2" formatCode="0,\K">
                  <c:v>55144.665778489252</c:v>
                </c:pt>
                <c:pt idx="3" formatCode="0,\K">
                  <c:v>52917.416068211911</c:v>
                </c:pt>
                <c:pt idx="4" formatCode="0,\K">
                  <c:v>106136.11260860259</c:v>
                </c:pt>
                <c:pt idx="5" formatCode="0,\K">
                  <c:v>131629.07721847197</c:v>
                </c:pt>
                <c:pt idx="6">
                  <c:v>140421.60632622242</c:v>
                </c:pt>
                <c:pt idx="7">
                  <c:v>152818.25028539941</c:v>
                </c:pt>
                <c:pt idx="8">
                  <c:v>127182.61972695029</c:v>
                </c:pt>
                <c:pt idx="9" formatCode="0,\K">
                  <c:v>36690.751510276437</c:v>
                </c:pt>
                <c:pt idx="10" formatCode="0,\K">
                  <c:v>29889.153764751529</c:v>
                </c:pt>
                <c:pt idx="11" formatCode="0,\K">
                  <c:v>31116.886928875214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BB-2F47-BA1C-1226C022525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Tarj Débito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Sheet1!$B$6:$M$6</c:f>
              <c:numCache>
                <c:formatCode>0,\k</c:formatCode>
                <c:ptCount val="12"/>
                <c:pt idx="0">
                  <c:v>4316.6031252208231</c:v>
                </c:pt>
                <c:pt idx="1">
                  <c:v>24220.812211130953</c:v>
                </c:pt>
                <c:pt idx="2" formatCode="0,\K">
                  <c:v>5046.6212020639132</c:v>
                </c:pt>
                <c:pt idx="3" formatCode="0,\K">
                  <c:v>7826.6200566501147</c:v>
                </c:pt>
                <c:pt idx="4" formatCode="0,\K">
                  <c:v>13483.777585211716</c:v>
                </c:pt>
                <c:pt idx="5" formatCode="0,\K">
                  <c:v>4876.4876954309921</c:v>
                </c:pt>
                <c:pt idx="6">
                  <c:v>6473.1154969028958</c:v>
                </c:pt>
                <c:pt idx="7">
                  <c:v>7621.0605359830261</c:v>
                </c:pt>
                <c:pt idx="8">
                  <c:v>11390.063055589726</c:v>
                </c:pt>
                <c:pt idx="9" formatCode="0,\K">
                  <c:v>14548.651824399678</c:v>
                </c:pt>
                <c:pt idx="10" formatCode="0,\K">
                  <c:v>10126.442595483913</c:v>
                </c:pt>
                <c:pt idx="11" formatCode="0,\K">
                  <c:v>48527.702144483519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1F-2F45-BACC-3C9DC61DD80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Pensiones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Sheet1!$B$7:$M$7</c:f>
              <c:numCache>
                <c:formatCode>0,\k</c:formatCode>
                <c:ptCount val="12"/>
                <c:pt idx="0">
                  <c:v>6818.5335869871187</c:v>
                </c:pt>
                <c:pt idx="1">
                  <c:v>8875.4993582892421</c:v>
                </c:pt>
                <c:pt idx="2" formatCode="0,\K">
                  <c:v>5330.0380663692786</c:v>
                </c:pt>
                <c:pt idx="3" formatCode="0,\K">
                  <c:v>3559.339904974564</c:v>
                </c:pt>
                <c:pt idx="4" formatCode="0,\K">
                  <c:v>4469.6838488525154</c:v>
                </c:pt>
                <c:pt idx="5" formatCode="0,\K">
                  <c:v>5229.8339060712542</c:v>
                </c:pt>
                <c:pt idx="6">
                  <c:v>4695.2588008357798</c:v>
                </c:pt>
                <c:pt idx="7">
                  <c:v>4448.7932922435448</c:v>
                </c:pt>
                <c:pt idx="8">
                  <c:v>3555.6824127789282</c:v>
                </c:pt>
                <c:pt idx="9" formatCode="0,\K">
                  <c:v>4679.9600222012459</c:v>
                </c:pt>
                <c:pt idx="10" formatCode="0,\K">
                  <c:v>3547.8182517509958</c:v>
                </c:pt>
                <c:pt idx="11" formatCode="0,\K">
                  <c:v>3553.43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F3-C246-A216-CECBDEBA8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2615528"/>
        <c:axId val="-2122611800"/>
      </c:lineChart>
      <c:catAx>
        <c:axId val="-21226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11800"/>
        <c:crosses val="autoZero"/>
        <c:auto val="1"/>
        <c:lblAlgn val="ctr"/>
        <c:lblOffset val="100"/>
        <c:noMultiLvlLbl val="0"/>
      </c:catAx>
      <c:valAx>
        <c:axId val="-212261180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261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865313070459799"/>
          <c:y val="9.3085458765848061E-2"/>
          <c:w val="0.81604687028673639"/>
          <c:h val="0.1067618607845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FBA-F34E-88A5-0ABF0FE6425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FBA-F34E-88A5-0ABF0FE642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Variacion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A-F34E-88A5-0ABF0FE6425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Variacion</c:v>
                </c:pt>
              </c:strCache>
            </c:strRef>
          </c:cat>
          <c:val>
            <c:numRef>
              <c:f>Hoja1!$C$2</c:f>
              <c:numCache>
                <c:formatCode>0%</c:formatCode>
                <c:ptCount val="1"/>
                <c:pt idx="0">
                  <c:v>-0.1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A-F34E-88A5-0ABF0FE64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9"/>
        <c:axId val="746556623"/>
        <c:axId val="746558271"/>
      </c:barChart>
      <c:catAx>
        <c:axId val="746556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6558271"/>
        <c:crosses val="autoZero"/>
        <c:auto val="1"/>
        <c:lblAlgn val="ctr"/>
        <c:lblOffset val="100"/>
        <c:noMultiLvlLbl val="0"/>
      </c:catAx>
      <c:valAx>
        <c:axId val="7465582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4655662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417990387968"/>
          <c:y val="0.164461038030806"/>
          <c:w val="0.81794401728296495"/>
          <c:h val="0.551994211489449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 América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44-0E49-9F77-61EA3A9FAA1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E.Unidas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44-0E49-9F77-61EA3A9FAA1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R. Globo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92251420591768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45-4240-9C0C-5B12D9FF05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44-0E49-9F77-61EA3A9FAA1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Stereo Luz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769005682367073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28-B042-A933-12C82D5D06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44-0E49-9F77-61EA3A9FAA1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AudioSistema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798025795508073E-3"/>
                  <c:y val="1.02741831619890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72-4D24-AE00-73196E9A8B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44-0E49-9F77-61EA3A9FAA1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Romantica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7.19192821339235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28-B042-A933-12C82D5D06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44-0E49-9F77-61EA3A9FAA1D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Otras(8 emisoras)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399074971114902E-3"/>
                  <c:y val="5.13709158099453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28-B042-A933-12C82D5D06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44-0E49-9F77-61EA3A9FAA1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axId val="-2122725080"/>
        <c:axId val="-2122721896"/>
      </c:barChart>
      <c:catAx>
        <c:axId val="-2122725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2721896"/>
        <c:crosses val="autoZero"/>
        <c:auto val="1"/>
        <c:lblAlgn val="ctr"/>
        <c:lblOffset val="100"/>
        <c:noMultiLvlLbl val="0"/>
      </c:catAx>
      <c:valAx>
        <c:axId val="-21227218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2725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89738454643701"/>
          <c:y val="0.66594181090972704"/>
          <c:w val="0.77910256042969861"/>
          <c:h val="0.16335951227562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34630001552585E-2"/>
          <c:y val="8.1589491787407344E-3"/>
          <c:w val="0.92081193332988309"/>
          <c:h val="0.743156279853241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0.66</c:v>
                </c:pt>
                <c:pt idx="1">
                  <c:v>0.47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9-5247-B40A-CC092CE4C1E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0.16070000000000001</c:v>
                </c:pt>
                <c:pt idx="1">
                  <c:v>0.14000000000000001</c:v>
                </c:pt>
                <c:pt idx="2">
                  <c:v>9.69E-2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9-5247-B40A-CC092CE4C1E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6.730985666959932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78-6B4F-AE96-22BFD6D72B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6.0900000000000003E-2</c:v>
                </c:pt>
                <c:pt idx="1">
                  <c:v>7.0000000000000007E-2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79-5247-B40A-CC092CE4C1E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T. Débito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1878210000517529E-2"/>
                  <c:y val="-4.07947458937038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F-4B1D-A140-CCFA61825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2.0400000000000001E-2</c:v>
                </c:pt>
                <c:pt idx="1">
                  <c:v>0.12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79-5247-B40A-CC092CE4C1E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T. Crédito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9.74E-2</c:v>
                </c:pt>
                <c:pt idx="1">
                  <c:v>0.19500000000000001</c:v>
                </c:pt>
                <c:pt idx="2">
                  <c:v>0.2084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79-5247-B40A-CC092CE4C1E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Pensiones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2.0999999999999999E-3</c:v>
                </c:pt>
                <c:pt idx="1">
                  <c:v>6.0000000000000001E-3</c:v>
                </c:pt>
                <c:pt idx="2">
                  <c:v>5.4999999999999997E-3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AE-6145-BF44-684B90C10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22661048"/>
        <c:axId val="-2122657368"/>
      </c:barChart>
      <c:catAx>
        <c:axId val="-212266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57368"/>
        <c:crosses val="autoZero"/>
        <c:auto val="1"/>
        <c:lblAlgn val="ctr"/>
        <c:lblOffset val="100"/>
        <c:noMultiLvlLbl val="0"/>
      </c:catAx>
      <c:valAx>
        <c:axId val="-2122657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266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67002145560133E-2"/>
          <c:y val="0.85191507240585573"/>
          <c:w val="0.98443299785443983"/>
          <c:h val="0.115530720370968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0" i="0">
          <a:solidFill>
            <a:schemeClr val="tx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Hoja2!$B$245:$C$251</cx:f>
        <cx:lvl ptCount="7">
          <cx:pt idx="0">Atlántida</cx:pt>
          <cx:pt idx="1">Ficohsa</cx:pt>
          <cx:pt idx="2">Banpais</cx:pt>
          <cx:pt idx="3">BAC</cx:pt>
          <cx:pt idx="4">Occidente</cx:pt>
          <cx:pt idx="5">Azteca</cx:pt>
          <cx:pt idx="6">DaVivienda</cx:pt>
        </cx:lvl>
        <cx:lvl ptCount="7">
          <cx:pt idx="0">29%</cx:pt>
          <cx:pt idx="1">21%</cx:pt>
          <cx:pt idx="2">19%</cx:pt>
          <cx:pt idx="3">11%</cx:pt>
          <cx:pt idx="4">8%</cx:pt>
          <cx:pt idx="5">7%</cx:pt>
          <cx:pt idx="6">5%</cx:pt>
        </cx:lvl>
      </cx:strDim>
      <cx:numDim type="size">
        <cx:f>Hoja2!$D$245:$D$251</cx:f>
        <cx:lvl ptCount="7" formatCode="\$0.0,,&quot;M&quot;">
          <cx:pt idx="0">10702553.623337127</cx:pt>
          <cx:pt idx="1">7947722.0405826308</cx:pt>
          <cx:pt idx="2">7066252.7582763722</cx:pt>
          <cx:pt idx="3">4105632.0256387922</cx:pt>
          <cx:pt idx="4">3034838.4170274944</cx:pt>
          <cx:pt idx="5">2437531.0337384515</cx:pt>
          <cx:pt idx="6">1802181.7545434365</cx:pt>
        </cx:lvl>
      </cx:numDim>
    </cx:data>
  </cx:chartData>
  <cx:chart>
    <cx:plotArea>
      <cx:plotAreaRegion>
        <cx:series layoutId="treemap" uniqueId="{34227DA7-313C-684D-80B9-C6A527E9A99E}">
          <cx:dataPt idx="0">
            <cx:spPr>
              <a:solidFill>
                <a:prstClr val="black">
                  <a:lumMod val="50000"/>
                  <a:lumOff val="50000"/>
                </a:prstClr>
              </a:solidFill>
            </cx:spPr>
          </cx:dataPt>
          <cx:dataPt idx="2">
            <cx:spPr>
              <a:solidFill>
                <a:srgbClr val="6BB6DA"/>
              </a:solidFill>
            </cx:spPr>
          </cx:dataPt>
          <cx:dataPt idx="4">
            <cx:spPr>
              <a:solidFill>
                <a:srgbClr val="FFFF00"/>
              </a:solidFill>
            </cx:spPr>
          </cx:dataPt>
          <cx:dataPt idx="6">
            <cx:spPr>
              <a:solidFill>
                <a:srgbClr val="941100"/>
              </a:solidFill>
            </cx:spPr>
          </cx:dataPt>
          <cx:dataPt idx="8">
            <cx:spPr>
              <a:solidFill>
                <a:srgbClr val="FF9300"/>
              </a:solidFill>
            </cx:spPr>
          </cx:dataPt>
          <cx:dataPt idx="10">
            <cx:spPr>
              <a:solidFill>
                <a:srgbClr val="009343"/>
              </a:solidFill>
            </cx:spPr>
          </cx:dataPt>
          <cx:dataPt idx="12">
            <cx:spPr>
              <a:solidFill>
                <a:srgbClr val="FF0000"/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0" i="0">
                    <a:latin typeface="Helvetica Light" panose="020B0403020202020204" pitchFamily="34" charset="0"/>
                    <a:ea typeface="Helvetica Light" panose="020B0403020202020204" pitchFamily="34" charset="0"/>
                    <a:cs typeface="Helvetica Light" panose="020B0403020202020204" pitchFamily="34" charset="0"/>
                  </a:defRPr>
                </a:pPr>
                <a:endParaRPr lang="es-ES" sz="900" b="0" i="0" u="none" strike="noStrike" baseline="0">
                  <a:solidFill>
                    <a:sysClr val="window" lastClr="FFFFFF"/>
                  </a:solidFill>
                  <a:latin typeface="Helvetica Light" panose="020B0403020202020204" pitchFamily="34" charset="0"/>
                </a:endParaRPr>
              </a:p>
            </cx:txPr>
            <cx:visibility seriesName="0" categoryName="1" value="1"/>
            <cx:separator>| </cx:separator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es-ES" sz="900" b="0" i="0" u="none" strike="noStrike" baseline="0">
                      <a:solidFill>
                        <a:schemeClr val="tx1"/>
                      </a:solidFill>
                      <a:latin typeface="Helvetica Light" panose="020B0403020202020204" pitchFamily="34" charset="0"/>
                    </a:rPr>
                    <a:t>19%</a:t>
                  </a:r>
                </a:p>
              </cx:txP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es-ES" sz="900" b="0" i="0" u="none" strike="noStrike" baseline="0">
                      <a:solidFill>
                        <a:schemeClr val="tx1"/>
                      </a:solidFill>
                      <a:latin typeface="Helvetica Light" panose="020B0403020202020204" pitchFamily="34" charset="0"/>
                    </a:rPr>
                    <a:t>Banpais| $7.1M</a:t>
                  </a:r>
                </a:p>
              </cx:txP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es-ES" sz="900" b="0" i="0" u="none" strike="noStrike" baseline="0">
                      <a:solidFill>
                        <a:sysClr val="window" lastClr="FFFFFF"/>
                      </a:solidFill>
                      <a:latin typeface="Helvetica Light" panose="020B0403020202020204" pitchFamily="34" charset="0"/>
                    </a:rPr>
                    <a:t>11%</a:t>
                  </a:r>
                </a:p>
              </cx:txPr>
              <cx:visibility seriesName="0" categoryName="1" value="1"/>
              <cx:separator>|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0.07444</cdr:x>
      <cdr:y>0.31546</cdr:y>
    </cdr:from>
    <cdr:to>
      <cdr:x>0.39559</cdr:x>
      <cdr:y>0.39641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A368B5B4-FDB0-7F4B-BAA7-804B50C8FC61}"/>
            </a:ext>
          </a:extLst>
        </cdr:cNvPr>
        <cdr:cNvSpPr txBox="1"/>
      </cdr:nvSpPr>
      <cdr:spPr>
        <a:xfrm xmlns:a="http://schemas.openxmlformats.org/drawingml/2006/main">
          <a:off x="525602" y="559507"/>
          <a:ext cx="2267752" cy="143574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52062"/>
          </a:srgb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600" b="0" i="0" dirty="0">
              <a:solidFill>
                <a:schemeClr val="bg1"/>
              </a:solidFill>
              <a:latin typeface="Helvetica Light" panose="020B0403020202020204" pitchFamily="34" charset="0"/>
            </a:rPr>
            <a:t>BP en línea APP</a:t>
          </a:r>
        </a:p>
      </cdr:txBody>
    </cdr:sp>
  </cdr:relSizeAnchor>
  <cdr:relSizeAnchor xmlns:cdr="http://schemas.openxmlformats.org/drawingml/2006/chartDrawing">
    <cdr:from>
      <cdr:x>0.07444</cdr:x>
      <cdr:y>0.40419</cdr:y>
    </cdr:from>
    <cdr:to>
      <cdr:x>0.94354</cdr:x>
      <cdr:y>0.48856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73B4E99C-C29B-BD41-A252-B6B834728509}"/>
            </a:ext>
          </a:extLst>
        </cdr:cNvPr>
        <cdr:cNvSpPr txBox="1"/>
      </cdr:nvSpPr>
      <cdr:spPr>
        <a:xfrm xmlns:a="http://schemas.openxmlformats.org/drawingml/2006/main">
          <a:off x="525601" y="716892"/>
          <a:ext cx="6136879" cy="149629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52062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600" dirty="0">
              <a:solidFill>
                <a:schemeClr val="bg1"/>
              </a:solidFill>
              <a:latin typeface="Helvetica Light" panose="020B0403020202020204" pitchFamily="34" charset="0"/>
            </a:rPr>
            <a:t>Préstamo para vivienda- La llave de tu lugar feliz”</a:t>
          </a:r>
          <a:endParaRPr lang="es-HN" sz="600" b="0" i="0" dirty="0">
            <a:solidFill>
              <a:schemeClr val="bg1"/>
            </a:solidFill>
            <a:latin typeface="Helvetica Light" panose="020B0403020202020204" pitchFamily="34" charset="0"/>
          </a:endParaRPr>
        </a:p>
      </cdr:txBody>
    </cdr:sp>
  </cdr:relSizeAnchor>
  <cdr:relSizeAnchor xmlns:cdr="http://schemas.openxmlformats.org/drawingml/2006/chartDrawing">
    <cdr:from>
      <cdr:x>0.07444</cdr:x>
      <cdr:y>0.48996</cdr:y>
    </cdr:from>
    <cdr:to>
      <cdr:x>0.24561</cdr:x>
      <cdr:y>0.5745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F77B7EAC-F890-A34E-A1FD-14195F5276B0}"/>
            </a:ext>
          </a:extLst>
        </cdr:cNvPr>
        <cdr:cNvSpPr txBox="1"/>
      </cdr:nvSpPr>
      <cdr:spPr>
        <a:xfrm xmlns:a="http://schemas.openxmlformats.org/drawingml/2006/main">
          <a:off x="525602" y="869018"/>
          <a:ext cx="1208682" cy="149931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52062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600" dirty="0">
              <a:solidFill>
                <a:schemeClr val="bg1"/>
              </a:solidFill>
              <a:latin typeface="Helvetica Light" panose="020B0403020202020204" pitchFamily="34" charset="0"/>
            </a:rPr>
            <a:t>Préstamo Microempresas</a:t>
          </a:r>
          <a:endParaRPr lang="es-HN" sz="600" b="0" i="0" dirty="0">
            <a:solidFill>
              <a:schemeClr val="bg1"/>
            </a:solidFill>
            <a:latin typeface="Helvetica Light" panose="020B0403020202020204" pitchFamily="34" charset="0"/>
          </a:endParaRPr>
        </a:p>
      </cdr:txBody>
    </cdr:sp>
  </cdr:relSizeAnchor>
  <cdr:relSizeAnchor xmlns:cdr="http://schemas.openxmlformats.org/drawingml/2006/chartDrawing">
    <cdr:from>
      <cdr:x>0.20893</cdr:x>
      <cdr:y>0.75793</cdr:y>
    </cdr:from>
    <cdr:to>
      <cdr:x>0.37876</cdr:x>
      <cdr:y>0.8728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2B886D82-4381-E741-AEF3-089D720802B2}"/>
            </a:ext>
          </a:extLst>
        </cdr:cNvPr>
        <cdr:cNvSpPr txBox="1"/>
      </cdr:nvSpPr>
      <cdr:spPr>
        <a:xfrm xmlns:a="http://schemas.openxmlformats.org/drawingml/2006/main">
          <a:off x="1475276" y="1344295"/>
          <a:ext cx="1199206" cy="20373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alpha val="74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600" dirty="0">
              <a:solidFill>
                <a:schemeClr val="bg1"/>
              </a:solidFill>
              <a:latin typeface="Helvetica Light" panose="020B0403020202020204" pitchFamily="34" charset="0"/>
            </a:rPr>
            <a:t>Una remesa es mucho mas que una remesa</a:t>
          </a:r>
          <a:endParaRPr lang="es-HN" sz="600" b="0" i="0" dirty="0">
            <a:solidFill>
              <a:schemeClr val="bg1"/>
            </a:solidFill>
            <a:latin typeface="Helvetica Light" panose="020B0403020202020204" pitchFamily="34" charset="0"/>
          </a:endParaRPr>
        </a:p>
      </cdr:txBody>
    </cdr:sp>
  </cdr:relSizeAnchor>
  <cdr:relSizeAnchor xmlns:cdr="http://schemas.openxmlformats.org/drawingml/2006/chartDrawing">
    <cdr:from>
      <cdr:x>0.33517</cdr:x>
      <cdr:y>0.59041</cdr:y>
    </cdr:from>
    <cdr:to>
      <cdr:x>0.6213</cdr:x>
      <cdr:y>0.71054</cdr:y>
    </cdr:to>
    <cdr:sp macro="" textlink="">
      <cdr:nvSpPr>
        <cdr:cNvPr id="6" name="CuadroTexto 1">
          <a:extLst xmlns:a="http://schemas.openxmlformats.org/drawingml/2006/main">
            <a:ext uri="{FF2B5EF4-FFF2-40B4-BE49-F238E27FC236}">
              <a16:creationId xmlns:a16="http://schemas.microsoft.com/office/drawing/2014/main" id="{512BC16C-B955-DD44-97D3-D855831941A7}"/>
            </a:ext>
          </a:extLst>
        </cdr:cNvPr>
        <cdr:cNvSpPr txBox="1"/>
      </cdr:nvSpPr>
      <cdr:spPr>
        <a:xfrm xmlns:a="http://schemas.openxmlformats.org/drawingml/2006/main">
          <a:off x="2366672" y="1047176"/>
          <a:ext cx="2020467" cy="21306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alpha val="74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550" b="0" i="0" dirty="0">
              <a:solidFill>
                <a:schemeClr val="bg1"/>
              </a:solidFill>
              <a:latin typeface="Helvetica Light" panose="020B0403020202020204" pitchFamily="34" charset="0"/>
            </a:rPr>
            <a:t>TC Dividelo todo en cuotas</a:t>
          </a:r>
          <a:r>
            <a:rPr lang="es-HN" sz="550" dirty="0">
              <a:solidFill>
                <a:schemeClr val="bg1"/>
              </a:solidFill>
              <a:latin typeface="Helvetica Light" panose="020B0403020202020204" pitchFamily="34" charset="0"/>
            </a:rPr>
            <a:t>  Lo bueno lo es todo</a:t>
          </a:r>
          <a:endParaRPr lang="es-HN" sz="550" b="0" i="0" dirty="0">
            <a:solidFill>
              <a:schemeClr val="bg1"/>
            </a:solidFill>
            <a:latin typeface="Helvetica Light" panose="020B0403020202020204" pitchFamily="34" charset="0"/>
          </a:endParaRPr>
        </a:p>
      </cdr:txBody>
    </cdr:sp>
  </cdr:relSizeAnchor>
  <cdr:relSizeAnchor xmlns:cdr="http://schemas.openxmlformats.org/drawingml/2006/chartDrawing">
    <cdr:from>
      <cdr:x>0.61359</cdr:x>
      <cdr:y>0.54361</cdr:y>
    </cdr:from>
    <cdr:to>
      <cdr:x>0.86923</cdr:x>
      <cdr:y>0.66373</cdr:y>
    </cdr:to>
    <cdr:sp macro="" textlink="">
      <cdr:nvSpPr>
        <cdr:cNvPr id="7" name="CuadroTexto 1">
          <a:extLst xmlns:a="http://schemas.openxmlformats.org/drawingml/2006/main">
            <a:ext uri="{FF2B5EF4-FFF2-40B4-BE49-F238E27FC236}">
              <a16:creationId xmlns:a16="http://schemas.microsoft.com/office/drawing/2014/main" id="{7D48E920-288D-E649-8EE5-1D563E686CBB}"/>
            </a:ext>
          </a:extLst>
        </cdr:cNvPr>
        <cdr:cNvSpPr txBox="1"/>
      </cdr:nvSpPr>
      <cdr:spPr>
        <a:xfrm xmlns:a="http://schemas.openxmlformats.org/drawingml/2006/main">
          <a:off x="4332679" y="964160"/>
          <a:ext cx="1805149" cy="21306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alpha val="74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550" b="0" i="0" dirty="0">
              <a:solidFill>
                <a:schemeClr val="bg1"/>
              </a:solidFill>
              <a:latin typeface="Helvetica Light" panose="020B0403020202020204" pitchFamily="34" charset="0"/>
            </a:rPr>
            <a:t>Cualquier cosa que puedas necesitar, dividelo todo en cuotas | Tecnologia,  hogar… dividelo todo</a:t>
          </a:r>
        </a:p>
      </cdr:txBody>
    </cdr:sp>
  </cdr:relSizeAnchor>
  <cdr:relSizeAnchor xmlns:cdr="http://schemas.openxmlformats.org/drawingml/2006/chartDrawing">
    <cdr:from>
      <cdr:x>0.61736</cdr:x>
      <cdr:y>0.73278</cdr:y>
    </cdr:from>
    <cdr:to>
      <cdr:x>0.85598</cdr:x>
      <cdr:y>0.84765</cdr:y>
    </cdr:to>
    <cdr:sp macro="" textlink="">
      <cdr:nvSpPr>
        <cdr:cNvPr id="8" name="CuadroTexto 1">
          <a:extLst xmlns:a="http://schemas.openxmlformats.org/drawingml/2006/main">
            <a:ext uri="{FF2B5EF4-FFF2-40B4-BE49-F238E27FC236}">
              <a16:creationId xmlns:a16="http://schemas.microsoft.com/office/drawing/2014/main" id="{74F9D020-43B8-FE47-9376-85129F9FEF45}"/>
            </a:ext>
          </a:extLst>
        </cdr:cNvPr>
        <cdr:cNvSpPr txBox="1"/>
      </cdr:nvSpPr>
      <cdr:spPr>
        <a:xfrm xmlns:a="http://schemas.openxmlformats.org/drawingml/2006/main">
          <a:off x="4359261" y="1299685"/>
          <a:ext cx="1684983" cy="20373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alpha val="74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600" b="0" i="0" dirty="0">
              <a:solidFill>
                <a:schemeClr val="bg1"/>
              </a:solidFill>
              <a:latin typeface="Helvetica Light" panose="020B0403020202020204" pitchFamily="34" charset="0"/>
            </a:rPr>
            <a:t>A ver, a ver, escuchen bien (envio de remesas directo a la cuenta Banpais)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0.04139</cdr:x>
      <cdr:y>0.71138</cdr:y>
    </cdr:from>
    <cdr:to>
      <cdr:x>0.32081</cdr:x>
      <cdr:y>0.81251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0CF3212F-1F66-254C-A4B1-FA028E464534}"/>
            </a:ext>
          </a:extLst>
        </cdr:cNvPr>
        <cdr:cNvSpPr txBox="1"/>
      </cdr:nvSpPr>
      <cdr:spPr>
        <a:xfrm xmlns:a="http://schemas.openxmlformats.org/drawingml/2006/main">
          <a:off x="292263" y="1261731"/>
          <a:ext cx="1973009" cy="17936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alpha val="70496"/>
          </a:schemeClr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HN" sz="700" b="0" i="0" dirty="0">
              <a:latin typeface="Helvetica Light" panose="020B0403020202020204" pitchFamily="34" charset="0"/>
            </a:rPr>
            <a:t>Tarjeta Vive Mas  | Tarjeta Bio  </a:t>
          </a:r>
        </a:p>
      </cdr:txBody>
    </cdr:sp>
  </cdr:relSizeAnchor>
  <cdr:relSizeAnchor xmlns:cdr="http://schemas.openxmlformats.org/drawingml/2006/chartDrawing">
    <cdr:from>
      <cdr:x>0.0399</cdr:x>
      <cdr:y>0.59182</cdr:y>
    </cdr:from>
    <cdr:to>
      <cdr:x>0.24443</cdr:x>
      <cdr:y>0.69295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15051FDB-4973-B44C-B61A-AAF01D3AEB9D}"/>
            </a:ext>
          </a:extLst>
        </cdr:cNvPr>
        <cdr:cNvSpPr txBox="1"/>
      </cdr:nvSpPr>
      <cdr:spPr>
        <a:xfrm xmlns:a="http://schemas.openxmlformats.org/drawingml/2006/main">
          <a:off x="281740" y="1049676"/>
          <a:ext cx="1444240" cy="17936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74723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700" b="0" i="0" dirty="0">
              <a:solidFill>
                <a:schemeClr val="bg1"/>
              </a:solidFill>
              <a:latin typeface="Helvetica Light" panose="020B0403020202020204" pitchFamily="34" charset="0"/>
            </a:rPr>
            <a:t>Promo Ahorro | </a:t>
          </a:r>
        </a:p>
        <a:p xmlns:a="http://schemas.openxmlformats.org/drawingml/2006/main">
          <a:pPr algn="ctr"/>
          <a:r>
            <a:rPr lang="es-HN" sz="700" b="0" i="0" dirty="0">
              <a:solidFill>
                <a:schemeClr val="bg1"/>
              </a:solidFill>
              <a:latin typeface="Helvetica Light" panose="020B0403020202020204" pitchFamily="34" charset="0"/>
            </a:rPr>
            <a:t>El valor de lo que importa </a:t>
          </a:r>
        </a:p>
      </cdr:txBody>
    </cdr:sp>
  </cdr:relSizeAnchor>
  <cdr:relSizeAnchor xmlns:cdr="http://schemas.openxmlformats.org/drawingml/2006/chartDrawing">
    <cdr:from>
      <cdr:x>0.31309</cdr:x>
      <cdr:y>0.49273</cdr:y>
    </cdr:from>
    <cdr:to>
      <cdr:x>0.44001</cdr:x>
      <cdr:y>0.6905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8F62BA71-3F81-6449-B117-59DCD4C84E9B}"/>
            </a:ext>
          </a:extLst>
        </cdr:cNvPr>
        <cdr:cNvSpPr txBox="1"/>
      </cdr:nvSpPr>
      <cdr:spPr>
        <a:xfrm xmlns:a="http://schemas.openxmlformats.org/drawingml/2006/main">
          <a:off x="2210772" y="873932"/>
          <a:ext cx="896233" cy="35076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74723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700" b="0" i="0" dirty="0">
              <a:solidFill>
                <a:schemeClr val="bg1"/>
              </a:solidFill>
              <a:latin typeface="Helvetica Light" panose="020B0403020202020204" pitchFamily="34" charset="0"/>
            </a:rPr>
            <a:t> Cuenta con BAC | Promo Ahorro MA </a:t>
          </a:r>
        </a:p>
      </cdr:txBody>
    </cdr:sp>
  </cdr:relSizeAnchor>
  <cdr:relSizeAnchor xmlns:cdr="http://schemas.openxmlformats.org/drawingml/2006/chartDrawing">
    <cdr:from>
      <cdr:x>0.54554</cdr:x>
      <cdr:y>0.67744</cdr:y>
    </cdr:from>
    <cdr:to>
      <cdr:x>0.82496</cdr:x>
      <cdr:y>0.77857</cdr:y>
    </cdr:to>
    <cdr:sp macro="" textlink="">
      <cdr:nvSpPr>
        <cdr:cNvPr id="6" name="CuadroTexto 1">
          <a:extLst xmlns:a="http://schemas.openxmlformats.org/drawingml/2006/main">
            <a:ext uri="{FF2B5EF4-FFF2-40B4-BE49-F238E27FC236}">
              <a16:creationId xmlns:a16="http://schemas.microsoft.com/office/drawing/2014/main" id="{018934C4-4C3C-994F-A1BD-625262FC07BE}"/>
            </a:ext>
          </a:extLst>
        </cdr:cNvPr>
        <cdr:cNvSpPr txBox="1"/>
      </cdr:nvSpPr>
      <cdr:spPr>
        <a:xfrm xmlns:a="http://schemas.openxmlformats.org/drawingml/2006/main">
          <a:off x="3852170" y="1201539"/>
          <a:ext cx="1973037" cy="179368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70496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700" b="0" i="0" dirty="0">
              <a:latin typeface="Helvetica Light" panose="020B0403020202020204" pitchFamily="34" charset="0"/>
            </a:rPr>
            <a:t>Remesas</a:t>
          </a:r>
        </a:p>
      </cdr:txBody>
    </cdr:sp>
  </cdr:relSizeAnchor>
  <cdr:relSizeAnchor xmlns:cdr="http://schemas.openxmlformats.org/drawingml/2006/chartDrawing">
    <cdr:from>
      <cdr:x>0.43654</cdr:x>
      <cdr:y>0.31886</cdr:y>
    </cdr:from>
    <cdr:to>
      <cdr:x>0.60329</cdr:x>
      <cdr:y>0.51663</cdr:y>
    </cdr:to>
    <cdr:sp macro="" textlink="">
      <cdr:nvSpPr>
        <cdr:cNvPr id="7" name="CuadroTexto 1">
          <a:extLst xmlns:a="http://schemas.openxmlformats.org/drawingml/2006/main">
            <a:ext uri="{FF2B5EF4-FFF2-40B4-BE49-F238E27FC236}">
              <a16:creationId xmlns:a16="http://schemas.microsoft.com/office/drawing/2014/main" id="{B007D4AB-D761-1944-8A33-E3FCB79174DE}"/>
            </a:ext>
          </a:extLst>
        </cdr:cNvPr>
        <cdr:cNvSpPr txBox="1"/>
      </cdr:nvSpPr>
      <cdr:spPr>
        <a:xfrm xmlns:a="http://schemas.openxmlformats.org/drawingml/2006/main">
          <a:off x="3082491" y="565535"/>
          <a:ext cx="1177489" cy="35077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74723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700" b="0" i="0" dirty="0">
              <a:solidFill>
                <a:schemeClr val="bg1"/>
              </a:solidFill>
              <a:latin typeface="Helvetica Light" panose="020B0403020202020204" pitchFamily="34" charset="0"/>
            </a:rPr>
            <a:t> Cuenta con BAC | Promo Ahorro MA| Historias y Creden Pyme </a:t>
          </a:r>
        </a:p>
      </cdr:txBody>
    </cdr:sp>
  </cdr:relSizeAnchor>
  <cdr:relSizeAnchor xmlns:cdr="http://schemas.openxmlformats.org/drawingml/2006/chartDrawing">
    <cdr:from>
      <cdr:x>0.60256</cdr:x>
      <cdr:y>0.50138</cdr:y>
    </cdr:from>
    <cdr:to>
      <cdr:x>0.76932</cdr:x>
      <cdr:y>0.62172</cdr:y>
    </cdr:to>
    <cdr:sp macro="" textlink="">
      <cdr:nvSpPr>
        <cdr:cNvPr id="8" name="CuadroTexto 1">
          <a:extLst xmlns:a="http://schemas.openxmlformats.org/drawingml/2006/main">
            <a:ext uri="{FF2B5EF4-FFF2-40B4-BE49-F238E27FC236}">
              <a16:creationId xmlns:a16="http://schemas.microsoft.com/office/drawing/2014/main" id="{DD330390-5C0E-9345-8DEE-5E8C10B6FA92}"/>
            </a:ext>
          </a:extLst>
        </cdr:cNvPr>
        <cdr:cNvSpPr txBox="1"/>
      </cdr:nvSpPr>
      <cdr:spPr>
        <a:xfrm xmlns:a="http://schemas.openxmlformats.org/drawingml/2006/main">
          <a:off x="4254799" y="889260"/>
          <a:ext cx="1177489" cy="21343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74723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700" b="0" i="0" dirty="0">
              <a:solidFill>
                <a:schemeClr val="bg1"/>
              </a:solidFill>
              <a:latin typeface="Helvetica Light" panose="020B0403020202020204" pitchFamily="34" charset="0"/>
            </a:rPr>
            <a:t> </a:t>
          </a:r>
          <a:r>
            <a:rPr lang="es-HN" sz="700" dirty="0">
              <a:solidFill>
                <a:schemeClr val="bg1"/>
              </a:solidFill>
              <a:latin typeface="Helvetica Light" panose="020B0403020202020204" pitchFamily="34" charset="0"/>
            </a:rPr>
            <a:t>Credenciales Pyme , Rapibac</a:t>
          </a:r>
          <a:r>
            <a:rPr lang="es-HN" sz="700" b="0" i="0" dirty="0">
              <a:solidFill>
                <a:schemeClr val="bg1"/>
              </a:solidFill>
              <a:latin typeface="Helvetica Light" panose="020B0403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0.77024</cdr:x>
      <cdr:y>0.49663</cdr:y>
    </cdr:from>
    <cdr:to>
      <cdr:x>0.937</cdr:x>
      <cdr:y>0.61697</cdr:y>
    </cdr:to>
    <cdr:sp macro="" textlink="">
      <cdr:nvSpPr>
        <cdr:cNvPr id="9" name="CuadroTexto 1">
          <a:extLst xmlns:a="http://schemas.openxmlformats.org/drawingml/2006/main">
            <a:ext uri="{FF2B5EF4-FFF2-40B4-BE49-F238E27FC236}">
              <a16:creationId xmlns:a16="http://schemas.microsoft.com/office/drawing/2014/main" id="{F1D12FB3-3EE9-9B47-9414-8BAEF1B68CD4}"/>
            </a:ext>
          </a:extLst>
        </cdr:cNvPr>
        <cdr:cNvSpPr txBox="1"/>
      </cdr:nvSpPr>
      <cdr:spPr>
        <a:xfrm xmlns:a="http://schemas.openxmlformats.org/drawingml/2006/main">
          <a:off x="5438829" y="880849"/>
          <a:ext cx="1177489" cy="21343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74723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700" b="0" i="0" dirty="0">
              <a:solidFill>
                <a:schemeClr val="bg1"/>
              </a:solidFill>
              <a:latin typeface="Helvetica Light" panose="020B0403020202020204" pitchFamily="34" charset="0"/>
            </a:rPr>
            <a:t> </a:t>
          </a:r>
          <a:r>
            <a:rPr lang="es-HN" sz="700" dirty="0">
              <a:solidFill>
                <a:schemeClr val="bg1"/>
              </a:solidFill>
              <a:latin typeface="Helvetica Light" panose="020B0403020202020204" pitchFamily="34" charset="0"/>
            </a:rPr>
            <a:t>Credenciales Navidad| promo ahorro FDA</a:t>
          </a:r>
          <a:endParaRPr lang="es-HN" sz="700" b="0" i="0" dirty="0">
            <a:solidFill>
              <a:schemeClr val="bg1"/>
            </a:solidFill>
            <a:latin typeface="Helvetica Light" panose="020B0403020202020204" pitchFamily="34" charset="0"/>
          </a:endParaRPr>
        </a:p>
      </cdr:txBody>
    </cdr:sp>
  </cdr:relSizeAnchor>
  <cdr:relSizeAnchor xmlns:cdr="http://schemas.openxmlformats.org/drawingml/2006/chartDrawing">
    <cdr:from>
      <cdr:x>0.82681</cdr:x>
      <cdr:y>0.69436</cdr:y>
    </cdr:from>
    <cdr:to>
      <cdr:x>0.94585</cdr:x>
      <cdr:y>0.79549</cdr:y>
    </cdr:to>
    <cdr:sp macro="" textlink="">
      <cdr:nvSpPr>
        <cdr:cNvPr id="10" name="CuadroTexto 1">
          <a:extLst xmlns:a="http://schemas.openxmlformats.org/drawingml/2006/main">
            <a:ext uri="{FF2B5EF4-FFF2-40B4-BE49-F238E27FC236}">
              <a16:creationId xmlns:a16="http://schemas.microsoft.com/office/drawing/2014/main" id="{416F83E3-D5A5-2449-A147-B0A676EB59DB}"/>
            </a:ext>
          </a:extLst>
        </cdr:cNvPr>
        <cdr:cNvSpPr txBox="1"/>
      </cdr:nvSpPr>
      <cdr:spPr>
        <a:xfrm xmlns:a="http://schemas.openxmlformats.org/drawingml/2006/main">
          <a:off x="5838261" y="1231536"/>
          <a:ext cx="840581" cy="17936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alpha val="70496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700" b="0" i="0" dirty="0">
              <a:latin typeface="Helvetica Light" panose="020B0403020202020204" pitchFamily="34" charset="0"/>
            </a:rPr>
            <a:t>TC Regalo inolvidable 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0.05588</cdr:x>
      <cdr:y>0.28692</cdr:y>
    </cdr:from>
    <cdr:to>
      <cdr:x>0.27515</cdr:x>
      <cdr:y>0.41877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63316C24-21A7-984C-A5F2-B1303A29E5B4}"/>
            </a:ext>
          </a:extLst>
        </cdr:cNvPr>
        <cdr:cNvSpPr txBox="1"/>
      </cdr:nvSpPr>
      <cdr:spPr>
        <a:xfrm xmlns:a="http://schemas.openxmlformats.org/drawingml/2006/main">
          <a:off x="373160" y="555262"/>
          <a:ext cx="1464132" cy="255180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60645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700" b="0" i="0" dirty="0">
              <a:solidFill>
                <a:schemeClr val="bg1"/>
              </a:solidFill>
              <a:latin typeface="Helvetica Light" panose="020B0403020202020204" pitchFamily="34" charset="0"/>
            </a:rPr>
            <a:t>Regreso a Clases, (premios por créditos, ahorro o seguros) </a:t>
          </a:r>
        </a:p>
      </cdr:txBody>
    </cdr:sp>
  </cdr:relSizeAnchor>
  <cdr:relSizeAnchor xmlns:cdr="http://schemas.openxmlformats.org/drawingml/2006/chartDrawing">
    <cdr:from>
      <cdr:x>0.05588</cdr:x>
      <cdr:y>0.4642</cdr:y>
    </cdr:from>
    <cdr:to>
      <cdr:x>0.45926</cdr:x>
      <cdr:y>0.56196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D82B8788-BB8B-2448-82EF-FE1B1C9F32DD}"/>
            </a:ext>
          </a:extLst>
        </cdr:cNvPr>
        <cdr:cNvSpPr txBox="1"/>
      </cdr:nvSpPr>
      <cdr:spPr>
        <a:xfrm xmlns:a="http://schemas.openxmlformats.org/drawingml/2006/main">
          <a:off x="373133" y="898356"/>
          <a:ext cx="2693563" cy="189193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61000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700" b="0" i="0" dirty="0">
              <a:solidFill>
                <a:schemeClr val="bg1"/>
              </a:solidFill>
              <a:latin typeface="Helvetica Light" panose="020B0403020202020204" pitchFamily="34" charset="0"/>
            </a:rPr>
            <a:t>Consejos financieros</a:t>
          </a:r>
        </a:p>
      </cdr:txBody>
    </cdr:sp>
  </cdr:relSizeAnchor>
  <cdr:relSizeAnchor xmlns:cdr="http://schemas.openxmlformats.org/drawingml/2006/chartDrawing">
    <cdr:from>
      <cdr:x>0.45921</cdr:x>
      <cdr:y>0.45093</cdr:y>
    </cdr:from>
    <cdr:to>
      <cdr:x>0.56316</cdr:x>
      <cdr:y>0.58278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48AD57A2-E2FA-B840-B33C-B8802AEB2581}"/>
            </a:ext>
          </a:extLst>
        </cdr:cNvPr>
        <cdr:cNvSpPr txBox="1"/>
      </cdr:nvSpPr>
      <cdr:spPr>
        <a:xfrm xmlns:a="http://schemas.openxmlformats.org/drawingml/2006/main">
          <a:off x="3066370" y="872679"/>
          <a:ext cx="694055" cy="255166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60645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700" dirty="0">
              <a:solidFill>
                <a:schemeClr val="bg1"/>
              </a:solidFill>
              <a:latin typeface="Helvetica Light" panose="020B0403020202020204" pitchFamily="34" charset="0"/>
            </a:rPr>
            <a:t>Festival del crédito</a:t>
          </a:r>
          <a:endParaRPr lang="es-HN" sz="700" b="0" i="0" dirty="0">
            <a:solidFill>
              <a:schemeClr val="bg1"/>
            </a:solidFill>
            <a:latin typeface="Helvetica Light" panose="020B0403020202020204" pitchFamily="34" charset="0"/>
          </a:endParaRPr>
        </a:p>
      </cdr:txBody>
    </cdr:sp>
  </cdr:relSizeAnchor>
  <cdr:relSizeAnchor xmlns:cdr="http://schemas.openxmlformats.org/drawingml/2006/chartDrawing">
    <cdr:from>
      <cdr:x>0.68095</cdr:x>
      <cdr:y>0.32573</cdr:y>
    </cdr:from>
    <cdr:to>
      <cdr:x>0.94095</cdr:x>
      <cdr:y>0.49455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03BFDF57-2C95-C64F-9A80-2B06E2D1337C}"/>
            </a:ext>
          </a:extLst>
        </cdr:cNvPr>
        <cdr:cNvSpPr txBox="1"/>
      </cdr:nvSpPr>
      <cdr:spPr>
        <a:xfrm xmlns:a="http://schemas.openxmlformats.org/drawingml/2006/main">
          <a:off x="4546989" y="630378"/>
          <a:ext cx="1736111" cy="326710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60645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700" dirty="0">
              <a:solidFill>
                <a:schemeClr val="bg1"/>
              </a:solidFill>
              <a:latin typeface="Helvetica Light" panose="020B0403020202020204" pitchFamily="34" charset="0"/>
            </a:rPr>
            <a:t>La Bóveda millonaria (promo ahorro Guardadati)</a:t>
          </a:r>
          <a:endParaRPr lang="es-HN" sz="700" b="0" i="0" dirty="0">
            <a:solidFill>
              <a:schemeClr val="bg1"/>
            </a:solidFill>
            <a:latin typeface="Helvetica Light" panose="020B0403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0.07673</cdr:x>
      <cdr:y>0.33862</cdr:y>
    </cdr:from>
    <cdr:to>
      <cdr:x>0.9351</cdr:x>
      <cdr:y>0.33862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CB7E136-23AA-A743-B4E4-D93DD5B8A7CB}"/>
            </a:ext>
          </a:extLst>
        </cdr:cNvPr>
        <cdr:cNvCxnSpPr/>
      </cdr:nvCxnSpPr>
      <cdr:spPr>
        <a:xfrm xmlns:a="http://schemas.openxmlformats.org/drawingml/2006/main" flipH="1">
          <a:off x="417703" y="1487326"/>
          <a:ext cx="4672965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  <a:prstDash val="sysDash"/>
          <a:headEnd type="oval"/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B8C8B-BBB7-47EE-B7A9-2350C0B0DA19}" type="datetimeFigureOut">
              <a:rPr lang="es-MX" smtClean="0"/>
              <a:t>06/02/24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BC0C-C4AB-4F3C-BA19-8DBDA49188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44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224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969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044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7874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8024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5091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541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9009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939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928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1825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6976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3001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4484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7617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58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06/02/24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096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06/02/24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900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06/02/24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762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06/02/24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748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06/02/24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29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06/02/24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69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06/02/24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159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06/02/24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635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06/02/24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80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06/02/24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547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06/02/24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296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1818-2986-4D9E-9AA2-42DF3914AD8F}" type="datetimeFigureOut">
              <a:rPr lang="es-MX" smtClean="0"/>
              <a:t>06/02/24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384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2.xml"/><Relationship Id="rId3" Type="http://schemas.openxmlformats.org/officeDocument/2006/relationships/chart" Target="../charts/chart27.xml"/><Relationship Id="rId7" Type="http://schemas.openxmlformats.org/officeDocument/2006/relationships/chart" Target="../charts/chart3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Relationship Id="rId9" Type="http://schemas.openxmlformats.org/officeDocument/2006/relationships/chart" Target="../charts/chart3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chart" Target="../charts/chart34.xml"/><Relationship Id="rId7" Type="http://schemas.openxmlformats.org/officeDocument/2006/relationships/chart" Target="../charts/chart3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Relationship Id="rId9" Type="http://schemas.openxmlformats.org/officeDocument/2006/relationships/chart" Target="../charts/chart4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6.xml"/><Relationship Id="rId3" Type="http://schemas.openxmlformats.org/officeDocument/2006/relationships/chart" Target="../charts/chart41.xml"/><Relationship Id="rId7" Type="http://schemas.openxmlformats.org/officeDocument/2006/relationships/chart" Target="../charts/chart4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4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Relationship Id="rId9" Type="http://schemas.openxmlformats.org/officeDocument/2006/relationships/chart" Target="../charts/chart4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3.xml"/><Relationship Id="rId3" Type="http://schemas.openxmlformats.org/officeDocument/2006/relationships/chart" Target="../charts/chart48.xml"/><Relationship Id="rId7" Type="http://schemas.openxmlformats.org/officeDocument/2006/relationships/chart" Target="../charts/chart5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1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Relationship Id="rId9" Type="http://schemas.openxmlformats.org/officeDocument/2006/relationships/chart" Target="../charts/char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14/relationships/chartEx" Target="../charts/chartEx1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microsoft.com/office/2014/relationships/chartEx" Target="../charts/chartEx2.xml"/><Relationship Id="rId10" Type="http://schemas.microsoft.com/office/2014/relationships/chartEx" Target="../charts/chartEx3.xml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Relationship Id="rId9" Type="http://schemas.openxmlformats.org/officeDocument/2006/relationships/chart" Target="../charts/char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Relationship Id="rId9" Type="http://schemas.openxmlformats.org/officeDocument/2006/relationships/chart" Target="../charts/char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76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>
            <a:extLst>
              <a:ext uri="{FF2B5EF4-FFF2-40B4-BE49-F238E27FC236}">
                <a16:creationId xmlns:a16="http://schemas.microsoft.com/office/drawing/2014/main" id="{5292D692-7DE5-426C-81F6-1C7BAE48CE9F}"/>
              </a:ext>
            </a:extLst>
          </p:cNvPr>
          <p:cNvGrpSpPr/>
          <p:nvPr/>
        </p:nvGrpSpPr>
        <p:grpSpPr>
          <a:xfrm>
            <a:off x="3173298" y="2671561"/>
            <a:ext cx="5968407" cy="1805302"/>
            <a:chOff x="349352" y="913224"/>
            <a:chExt cx="10083800" cy="3056965"/>
          </a:xfrm>
        </p:grpSpPr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6F62951C-AFDF-4595-A708-85E648BA9280}"/>
                </a:ext>
              </a:extLst>
            </p:cNvPr>
            <p:cNvSpPr/>
            <p:nvPr/>
          </p:nvSpPr>
          <p:spPr>
            <a:xfrm>
              <a:off x="349352" y="913224"/>
              <a:ext cx="10083800" cy="3056965"/>
            </a:xfrm>
            <a:prstGeom prst="rect">
              <a:avLst/>
            </a:prstGeom>
            <a:solidFill>
              <a:srgbClr val="CD2E2E"/>
            </a:solidFill>
          </p:spPr>
          <p:txBody>
            <a:bodyPr anchor="ctr"/>
            <a:lstStyle/>
            <a:p>
              <a:pPr algn="ctr"/>
              <a:r>
                <a:rPr lang="x-none" sz="5000" dirty="0">
                  <a:solidFill>
                    <a:schemeClr val="bg1"/>
                  </a:solidFill>
                  <a:latin typeface="Helvetica" pitchFamily="2" charset="0"/>
                </a:rPr>
                <a:t>SECTOR FINANCIERO</a:t>
              </a:r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1AD543C8-673F-4B5B-AF24-F4CD376364D9}"/>
                </a:ext>
              </a:extLst>
            </p:cNvPr>
            <p:cNvSpPr txBox="1"/>
            <p:nvPr/>
          </p:nvSpPr>
          <p:spPr>
            <a:xfrm>
              <a:off x="870492" y="987169"/>
              <a:ext cx="9275600" cy="521167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1C1A46-9390-6A46-B677-57876D3B4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642" y="88064"/>
            <a:ext cx="9144000" cy="2387600"/>
          </a:xfrm>
        </p:spPr>
        <p:txBody>
          <a:bodyPr/>
          <a:lstStyle/>
          <a:p>
            <a:r>
              <a:rPr lang="en-US" sz="6000" b="1" dirty="0"/>
              <a:t>ACTIVIDAD COMPETITIVA</a:t>
            </a:r>
            <a:br>
              <a:rPr lang="en-US" sz="6000" b="1" dirty="0">
                <a:latin typeface="Helvetica Light" panose="020B0403020202020204" pitchFamily="34" charset="0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C6A0E-CC87-9E43-95D3-47B98141FA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sp>
        <p:nvSpPr>
          <p:cNvPr id="10" name="CuadroTexto 1">
            <a:extLst>
              <a:ext uri="{FF2B5EF4-FFF2-40B4-BE49-F238E27FC236}">
                <a16:creationId xmlns:a16="http://schemas.microsoft.com/office/drawing/2014/main" id="{73C5F0E2-1017-4095-807D-40ABE710D06D}"/>
              </a:ext>
            </a:extLst>
          </p:cNvPr>
          <p:cNvSpPr txBox="1"/>
          <p:nvPr/>
        </p:nvSpPr>
        <p:spPr>
          <a:xfrm>
            <a:off x="4577614" y="5504843"/>
            <a:ext cx="32983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000" b="1" dirty="0">
                <a:latin typeface="Helvetica Light" panose="020B0403020202020204" pitchFamily="34" charset="0"/>
              </a:rPr>
              <a:t>enero-diciembre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000" b="1" dirty="0">
                <a:latin typeface="Helvetica Light" panose="020B0403020202020204" pitchFamily="34" charset="0"/>
              </a:rPr>
              <a:t> 2023</a:t>
            </a:r>
            <a:endParaRPr lang="es-MX" sz="3000" b="1" dirty="0">
              <a:latin typeface="Helvetica Light" panose="020B0403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5DE652-15D3-8443-BFD4-1ADB58E2E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93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F26DEBC2-7DFF-AF4A-8833-27C1066E03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926266"/>
              </p:ext>
            </p:extLst>
          </p:nvPr>
        </p:nvGraphicFramePr>
        <p:xfrm>
          <a:off x="4850365" y="5483972"/>
          <a:ext cx="7429641" cy="116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64D68419-4B85-A744-9C08-D6349C51A1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160422"/>
              </p:ext>
            </p:extLst>
          </p:nvPr>
        </p:nvGraphicFramePr>
        <p:xfrm>
          <a:off x="5659422" y="3190028"/>
          <a:ext cx="6321901" cy="102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8B42388F-45A5-5544-825A-12DB54BDCA5C}"/>
              </a:ext>
            </a:extLst>
          </p:cNvPr>
          <p:cNvSpPr txBox="1"/>
          <p:nvPr/>
        </p:nvSpPr>
        <p:spPr>
          <a:xfrm>
            <a:off x="5304382" y="3376497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4AD769-D9CF-5743-A791-B11A489F0A7B}"/>
              </a:ext>
            </a:extLst>
          </p:cNvPr>
          <p:cNvSpPr txBox="1"/>
          <p:nvPr/>
        </p:nvSpPr>
        <p:spPr>
          <a:xfrm>
            <a:off x="5274104" y="3740329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16,638 spots | 59,729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568E0139-A2EE-514F-A76D-4AD8E40D91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9442252"/>
              </p:ext>
            </p:extLst>
          </p:nvPr>
        </p:nvGraphicFramePr>
        <p:xfrm>
          <a:off x="5678780" y="4343311"/>
          <a:ext cx="6321897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E9BBFCEA-FE13-E946-A30E-B824C651CFC9}"/>
              </a:ext>
            </a:extLst>
          </p:cNvPr>
          <p:cNvSpPr txBox="1"/>
          <p:nvPr/>
        </p:nvSpPr>
        <p:spPr>
          <a:xfrm>
            <a:off x="5341163" y="447004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751C49-0FFA-E143-8F01-3A236C439C61}"/>
              </a:ext>
            </a:extLst>
          </p:cNvPr>
          <p:cNvSpPr txBox="1"/>
          <p:nvPr/>
        </p:nvSpPr>
        <p:spPr>
          <a:xfrm>
            <a:off x="5321678" y="4967803"/>
            <a:ext cx="1292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801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(629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F1A770DA-5523-5643-9D93-692AF0DB8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479297"/>
              </p:ext>
            </p:extLst>
          </p:nvPr>
        </p:nvGraphicFramePr>
        <p:xfrm>
          <a:off x="5779102" y="3048440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$2.7M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67%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0AA87F01-8910-8A40-9410-1403399A047B}"/>
              </a:ext>
            </a:extLst>
          </p:cNvPr>
          <p:cNvSpPr txBox="1"/>
          <p:nvPr/>
        </p:nvSpPr>
        <p:spPr>
          <a:xfrm>
            <a:off x="5316110" y="571354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42B4309A-EBC9-D04D-A141-20A1BE3ED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922053"/>
              </p:ext>
            </p:extLst>
          </p:nvPr>
        </p:nvGraphicFramePr>
        <p:xfrm>
          <a:off x="5792353" y="42352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$990K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24%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48FED8F5-D74D-E845-98C1-454DDA43D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842058"/>
              </p:ext>
            </p:extLst>
          </p:nvPr>
        </p:nvGraphicFramePr>
        <p:xfrm>
          <a:off x="5792352" y="5505482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$338k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F30016C1-918B-5B4A-A6C2-670D4A708FF4}"/>
              </a:ext>
            </a:extLst>
          </p:cNvPr>
          <p:cNvSpPr txBox="1"/>
          <p:nvPr/>
        </p:nvSpPr>
        <p:spPr>
          <a:xfrm>
            <a:off x="5304382" y="6226379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12,584spots</a:t>
            </a:r>
          </a:p>
        </p:txBody>
      </p:sp>
      <p:sp>
        <p:nvSpPr>
          <p:cNvPr id="58" name="AutoShape 4">
            <a:extLst>
              <a:ext uri="{FF2B5EF4-FFF2-40B4-BE49-F238E27FC236}">
                <a16:creationId xmlns:a16="http://schemas.microsoft.com/office/drawing/2014/main" id="{C056B045-254E-4CD2-BAAB-F9A6B7D79FA9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003C90F5-BD97-4D90-8238-6DA6BE277589}"/>
              </a:ext>
            </a:extLst>
          </p:cNvPr>
          <p:cNvSpPr txBox="1">
            <a:spLocks/>
          </p:cNvSpPr>
          <p:nvPr/>
        </p:nvSpPr>
        <p:spPr>
          <a:xfrm>
            <a:off x="413995" y="0"/>
            <a:ext cx="10515600" cy="978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BC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EBEB634-B859-40F8-AC8C-75741652C2DC}"/>
              </a:ext>
            </a:extLst>
          </p:cNvPr>
          <p:cNvCxnSpPr>
            <a:cxnSpLocks/>
          </p:cNvCxnSpPr>
          <p:nvPr/>
        </p:nvCxnSpPr>
        <p:spPr>
          <a:xfrm flipV="1">
            <a:off x="302296" y="3361367"/>
            <a:ext cx="3217221" cy="16029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9E7BEF6-39EA-4406-B2EA-B364AE51B3D7}"/>
              </a:ext>
            </a:extLst>
          </p:cNvPr>
          <p:cNvCxnSpPr>
            <a:cxnSpLocks/>
          </p:cNvCxnSpPr>
          <p:nvPr/>
        </p:nvCxnSpPr>
        <p:spPr>
          <a:xfrm flipV="1">
            <a:off x="5434969" y="4143356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9E1A1A9-F1BE-404D-9021-B383C0220190}"/>
              </a:ext>
            </a:extLst>
          </p:cNvPr>
          <p:cNvCxnSpPr>
            <a:cxnSpLocks/>
          </p:cNvCxnSpPr>
          <p:nvPr/>
        </p:nvCxnSpPr>
        <p:spPr>
          <a:xfrm flipV="1">
            <a:off x="5434969" y="5390341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25F12C74-0021-479F-A34E-96B10D75E9F6}"/>
              </a:ext>
            </a:extLst>
          </p:cNvPr>
          <p:cNvSpPr txBox="1">
            <a:spLocks/>
          </p:cNvSpPr>
          <p:nvPr/>
        </p:nvSpPr>
        <p:spPr>
          <a:xfrm>
            <a:off x="8130328" y="-171893"/>
            <a:ext cx="4061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dirty="0" err="1">
                <a:solidFill>
                  <a:schemeClr val="bg1"/>
                </a:solidFill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2023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0B7795B-AFDA-BD46-A814-A19F409A9E57}"/>
              </a:ext>
            </a:extLst>
          </p:cNvPr>
          <p:cNvCxnSpPr/>
          <p:nvPr/>
        </p:nvCxnSpPr>
        <p:spPr>
          <a:xfrm>
            <a:off x="3484310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63758C-8D7C-CD4B-8F66-E4F6129B929B}"/>
              </a:ext>
            </a:extLst>
          </p:cNvPr>
          <p:cNvCxnSpPr/>
          <p:nvPr/>
        </p:nvCxnSpPr>
        <p:spPr>
          <a:xfrm>
            <a:off x="5273684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57D55BE-CA03-C54A-BF34-5B0EDA6419D5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TextBox 38">
            <a:extLst>
              <a:ext uri="{FF2B5EF4-FFF2-40B4-BE49-F238E27FC236}">
                <a16:creationId xmlns:a16="http://schemas.microsoft.com/office/drawing/2014/main" id="{60FDD199-22F6-2A4D-9CAE-243E42055200}"/>
              </a:ext>
            </a:extLst>
          </p:cNvPr>
          <p:cNvSpPr txBox="1"/>
          <p:nvPr/>
        </p:nvSpPr>
        <p:spPr>
          <a:xfrm>
            <a:off x="3659157" y="1089598"/>
            <a:ext cx="1620628" cy="532453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HN" sz="1000" dirty="0">
                <a:effectLst/>
                <a:latin typeface="Helvetica Light" panose="020B0403020202020204" pitchFamily="34" charset="0"/>
              </a:rPr>
              <a:t>En el 2023 la actividad de BC se centra en dos categorías principales: bancos y tarjetas de crédito. Los mayores picos se registran en el primer trimestre con el apoyo a cuatro campañas: "Ahorro FDA", la campaña institucional "El valor de lo que importa"  y "Tarjeta Bio". El segundo pico se observa a partir del segundo trimestre con el cruce de cinco campañas: la campaña institucional "Cuenta con BAC", la promoción de ahorro "MA", "Historias" y "Credenciales PYME".</a:t>
            </a:r>
          </a:p>
          <a:p>
            <a:pPr algn="l"/>
            <a:r>
              <a:rPr lang="es-HN" sz="1000" dirty="0">
                <a:effectLst/>
                <a:latin typeface="Helvetica Light" panose="020B0403020202020204" pitchFamily="34" charset="0"/>
              </a:rPr>
              <a:t>Aunque Remesas se lanzó en el mes de agosto, su mayor pico se produce en noviembre.</a:t>
            </a:r>
          </a:p>
          <a:p>
            <a:pPr algn="l"/>
            <a:r>
              <a:rPr lang="es-HN" sz="1000" dirty="0">
                <a:latin typeface="Helvetica Light" panose="020B0403020202020204" pitchFamily="34" charset="0"/>
              </a:rPr>
              <a:t>Finalizando el 2023, BAC concentra sus mayores esfuerzos a dos campañas promoción de ahorro FDA “La magia de ahorrar” , y promoción tarjeta de crédito y débito “regalo inolvidable” </a:t>
            </a:r>
            <a:endParaRPr lang="es-HN" sz="1000" dirty="0">
              <a:effectLst/>
              <a:latin typeface="Helvetica Light" panose="020B0403020202020204" pitchFamily="34" charset="0"/>
            </a:endParaRPr>
          </a:p>
        </p:txBody>
      </p:sp>
      <p:graphicFrame>
        <p:nvGraphicFramePr>
          <p:cNvPr id="55" name="Gráfico 54">
            <a:extLst>
              <a:ext uri="{FF2B5EF4-FFF2-40B4-BE49-F238E27FC236}">
                <a16:creationId xmlns:a16="http://schemas.microsoft.com/office/drawing/2014/main" id="{46B46563-7F34-5241-B4A9-953DCE2784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777711"/>
              </p:ext>
            </p:extLst>
          </p:nvPr>
        </p:nvGraphicFramePr>
        <p:xfrm>
          <a:off x="670796" y="1065366"/>
          <a:ext cx="2921935" cy="95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56" name="Straight Connector 16">
            <a:extLst>
              <a:ext uri="{FF2B5EF4-FFF2-40B4-BE49-F238E27FC236}">
                <a16:creationId xmlns:a16="http://schemas.microsoft.com/office/drawing/2014/main" id="{DDAE9EF1-E33D-AD44-BA6C-00041CA191CC}"/>
              </a:ext>
            </a:extLst>
          </p:cNvPr>
          <p:cNvCxnSpPr>
            <a:cxnSpLocks/>
          </p:cNvCxnSpPr>
          <p:nvPr/>
        </p:nvCxnSpPr>
        <p:spPr>
          <a:xfrm>
            <a:off x="701143" y="1543738"/>
            <a:ext cx="2921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28">
            <a:extLst>
              <a:ext uri="{FF2B5EF4-FFF2-40B4-BE49-F238E27FC236}">
                <a16:creationId xmlns:a16="http://schemas.microsoft.com/office/drawing/2014/main" id="{F051F9E0-F53C-3F4E-8E98-63CDC6F916B1}"/>
              </a:ext>
            </a:extLst>
          </p:cNvPr>
          <p:cNvCxnSpPr/>
          <p:nvPr/>
        </p:nvCxnSpPr>
        <p:spPr>
          <a:xfrm>
            <a:off x="3484310" y="39912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Gráfico 59">
            <a:extLst>
              <a:ext uri="{FF2B5EF4-FFF2-40B4-BE49-F238E27FC236}">
                <a16:creationId xmlns:a16="http://schemas.microsoft.com/office/drawing/2014/main" id="{8CA7F133-6884-5D41-91F0-4AC4F2C2E4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636716"/>
              </p:ext>
            </p:extLst>
          </p:nvPr>
        </p:nvGraphicFramePr>
        <p:xfrm>
          <a:off x="554875" y="1548310"/>
          <a:ext cx="3217221" cy="147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6" name="Chart 1">
            <a:extLst>
              <a:ext uri="{FF2B5EF4-FFF2-40B4-BE49-F238E27FC236}">
                <a16:creationId xmlns:a16="http://schemas.microsoft.com/office/drawing/2014/main" id="{A702F781-C9A4-9144-8B4E-7682D260B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379632"/>
              </p:ext>
            </p:extLst>
          </p:nvPr>
        </p:nvGraphicFramePr>
        <p:xfrm>
          <a:off x="5177096" y="809208"/>
          <a:ext cx="7061190" cy="177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1" name="Chart 24">
            <a:extLst>
              <a:ext uri="{FF2B5EF4-FFF2-40B4-BE49-F238E27FC236}">
                <a16:creationId xmlns:a16="http://schemas.microsoft.com/office/drawing/2014/main" id="{CF57B333-2256-904A-85AA-AFF3323B8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039790"/>
              </p:ext>
            </p:extLst>
          </p:nvPr>
        </p:nvGraphicFramePr>
        <p:xfrm>
          <a:off x="573475" y="3438604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3" name="TextBox 5">
            <a:extLst>
              <a:ext uri="{FF2B5EF4-FFF2-40B4-BE49-F238E27FC236}">
                <a16:creationId xmlns:a16="http://schemas.microsoft.com/office/drawing/2014/main" id="{7F7A3446-A587-C34F-8C6B-0C4550856236}"/>
              </a:ext>
            </a:extLst>
          </p:cNvPr>
          <p:cNvSpPr txBox="1"/>
          <p:nvPr/>
        </p:nvSpPr>
        <p:spPr>
          <a:xfrm>
            <a:off x="246468" y="3085692"/>
            <a:ext cx="6367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sp>
        <p:nvSpPr>
          <p:cNvPr id="40" name="TextBox 27">
            <a:extLst>
              <a:ext uri="{FF2B5EF4-FFF2-40B4-BE49-F238E27FC236}">
                <a16:creationId xmlns:a16="http://schemas.microsoft.com/office/drawing/2014/main" id="{721B3A8D-85B0-A049-A7E4-89A297052BBE}"/>
              </a:ext>
            </a:extLst>
          </p:cNvPr>
          <p:cNvSpPr txBox="1"/>
          <p:nvPr/>
        </p:nvSpPr>
        <p:spPr>
          <a:xfrm>
            <a:off x="576489" y="6593809"/>
            <a:ext cx="2071401" cy="215444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29644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C85BEC14-A237-9A46-AA15-891121F9F4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2478054"/>
              </p:ext>
            </p:extLst>
          </p:nvPr>
        </p:nvGraphicFramePr>
        <p:xfrm>
          <a:off x="4977083" y="5450218"/>
          <a:ext cx="6998218" cy="116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62284" y="3103353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E8B118A-166D-904A-8A7A-55B841F613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563895"/>
              </p:ext>
            </p:extLst>
          </p:nvPr>
        </p:nvGraphicFramePr>
        <p:xfrm>
          <a:off x="5157342" y="930476"/>
          <a:ext cx="6914205" cy="1770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B1F05C80-89C8-7041-A281-785D538AAC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9192917"/>
              </p:ext>
            </p:extLst>
          </p:nvPr>
        </p:nvGraphicFramePr>
        <p:xfrm>
          <a:off x="573475" y="3438604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4169C780-FA4D-E04C-A33C-0E65A4A10B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5584433"/>
              </p:ext>
            </p:extLst>
          </p:nvPr>
        </p:nvGraphicFramePr>
        <p:xfrm>
          <a:off x="5732334" y="4338098"/>
          <a:ext cx="5926258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B26CF6EB-75AD-E44E-8B9C-5A672DBEA83A}"/>
              </a:ext>
            </a:extLst>
          </p:cNvPr>
          <p:cNvSpPr txBox="1"/>
          <p:nvPr/>
        </p:nvSpPr>
        <p:spPr>
          <a:xfrm>
            <a:off x="5410779" y="44718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3EA195-E5FA-1A44-B936-0FB1C92F6A53}"/>
              </a:ext>
            </a:extLst>
          </p:cNvPr>
          <p:cNvSpPr txBox="1"/>
          <p:nvPr/>
        </p:nvSpPr>
        <p:spPr>
          <a:xfrm>
            <a:off x="5391294" y="4927245"/>
            <a:ext cx="129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475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(342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6DEAAF9-0FC4-4545-A7F4-4E359BE52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895409"/>
              </p:ext>
            </p:extLst>
          </p:nvPr>
        </p:nvGraphicFramePr>
        <p:xfrm>
          <a:off x="5851280" y="2882998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$2.4M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80%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FEB21F64-602A-AF48-8EBB-2C5E91015EC3}"/>
              </a:ext>
            </a:extLst>
          </p:cNvPr>
          <p:cNvSpPr txBox="1"/>
          <p:nvPr/>
        </p:nvSpPr>
        <p:spPr>
          <a:xfrm>
            <a:off x="5385726" y="571537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2CDB009F-5A69-B245-B252-21D8246B3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662170"/>
              </p:ext>
            </p:extLst>
          </p:nvPr>
        </p:nvGraphicFramePr>
        <p:xfrm>
          <a:off x="5861968" y="415979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$329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D6046169-2406-2D45-B5AF-D80B3E45F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503920"/>
              </p:ext>
            </p:extLst>
          </p:nvPr>
        </p:nvGraphicFramePr>
        <p:xfrm>
          <a:off x="5861968" y="544450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$256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4EFD713E-4D33-ED40-A8EB-652A5E9502DF}"/>
              </a:ext>
            </a:extLst>
          </p:cNvPr>
          <p:cNvSpPr txBox="1"/>
          <p:nvPr/>
        </p:nvSpPr>
        <p:spPr>
          <a:xfrm>
            <a:off x="5363310" y="3247681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5DF9BD-2654-B149-BFC4-EEBDF5C51FE7}"/>
              </a:ext>
            </a:extLst>
          </p:cNvPr>
          <p:cNvSpPr txBox="1"/>
          <p:nvPr/>
        </p:nvSpPr>
        <p:spPr>
          <a:xfrm>
            <a:off x="5333032" y="3611513"/>
            <a:ext cx="177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8,722 spots | 41,680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86630B-6457-E640-A03F-D069D9FD9BF0}"/>
              </a:ext>
            </a:extLst>
          </p:cNvPr>
          <p:cNvSpPr txBox="1"/>
          <p:nvPr/>
        </p:nvSpPr>
        <p:spPr>
          <a:xfrm>
            <a:off x="5347726" y="6176118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13,392 spots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2FA4252-829F-DF44-A04B-D0210E08A2BD}"/>
              </a:ext>
            </a:extLst>
          </p:cNvPr>
          <p:cNvCxnSpPr>
            <a:cxnSpLocks/>
          </p:cNvCxnSpPr>
          <p:nvPr/>
        </p:nvCxnSpPr>
        <p:spPr>
          <a:xfrm>
            <a:off x="1078928" y="1706657"/>
            <a:ext cx="2561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utoShape 4">
            <a:extLst>
              <a:ext uri="{FF2B5EF4-FFF2-40B4-BE49-F238E27FC236}">
                <a16:creationId xmlns:a16="http://schemas.microsoft.com/office/drawing/2014/main" id="{ACC4C1D3-7C0D-4113-8B76-563C0D631AC5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FF9300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6DA442A9-85E3-4619-8121-FBE53D61D9AC}"/>
              </a:ext>
            </a:extLst>
          </p:cNvPr>
          <p:cNvSpPr txBox="1">
            <a:spLocks/>
          </p:cNvSpPr>
          <p:nvPr/>
        </p:nvSpPr>
        <p:spPr>
          <a:xfrm>
            <a:off x="413995" y="-76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OCCIDENTE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49A61AF-19DE-4C7D-B783-EA0DEA73C0CF}"/>
              </a:ext>
            </a:extLst>
          </p:cNvPr>
          <p:cNvCxnSpPr>
            <a:cxnSpLocks/>
          </p:cNvCxnSpPr>
          <p:nvPr/>
        </p:nvCxnSpPr>
        <p:spPr>
          <a:xfrm flipV="1">
            <a:off x="551098" y="3435885"/>
            <a:ext cx="3153438" cy="15544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A39DA09-3133-475E-AD5F-4A795E35F1E7}"/>
              </a:ext>
            </a:extLst>
          </p:cNvPr>
          <p:cNvCxnSpPr>
            <a:cxnSpLocks/>
          </p:cNvCxnSpPr>
          <p:nvPr/>
        </p:nvCxnSpPr>
        <p:spPr>
          <a:xfrm flipV="1">
            <a:off x="6118932" y="4060919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4E002AD-29D1-49E6-AB5F-19F8AA666360}"/>
              </a:ext>
            </a:extLst>
          </p:cNvPr>
          <p:cNvCxnSpPr>
            <a:cxnSpLocks/>
          </p:cNvCxnSpPr>
          <p:nvPr/>
        </p:nvCxnSpPr>
        <p:spPr>
          <a:xfrm flipV="1">
            <a:off x="5460307" y="533579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C91BACC-40B3-BD4A-9C19-6D77A0FBE9A0}"/>
              </a:ext>
            </a:extLst>
          </p:cNvPr>
          <p:cNvCxnSpPr/>
          <p:nvPr/>
        </p:nvCxnSpPr>
        <p:spPr>
          <a:xfrm>
            <a:off x="3484310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96CC110C-934E-4AA8-B668-C3859E40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2023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D09C0D9-92A4-5C4E-8FEF-3B3B407D79AC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B0BD83-5416-C241-8EF4-8490AA976811}"/>
              </a:ext>
            </a:extLst>
          </p:cNvPr>
          <p:cNvCxnSpPr/>
          <p:nvPr/>
        </p:nvCxnSpPr>
        <p:spPr>
          <a:xfrm>
            <a:off x="495095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53496F7-7748-8466-55A8-C1818C1ED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0585866"/>
              </p:ext>
            </p:extLst>
          </p:nvPr>
        </p:nvGraphicFramePr>
        <p:xfrm>
          <a:off x="567081" y="1658874"/>
          <a:ext cx="3153230" cy="149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1119B3A-089A-9B8D-DEE6-4CC47CEEC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81556"/>
              </p:ext>
            </p:extLst>
          </p:nvPr>
        </p:nvGraphicFramePr>
        <p:xfrm>
          <a:off x="5718731" y="3034537"/>
          <a:ext cx="5926258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D7EFF3F5-335F-8349-B6F3-6DFAA00E7A24}"/>
              </a:ext>
            </a:extLst>
          </p:cNvPr>
          <p:cNvSpPr txBox="1"/>
          <p:nvPr/>
        </p:nvSpPr>
        <p:spPr>
          <a:xfrm>
            <a:off x="3658046" y="1400789"/>
            <a:ext cx="1620628" cy="2862322"/>
          </a:xfrm>
          <a:prstGeom prst="rect">
            <a:avLst/>
          </a:prstGeom>
          <a:solidFill>
            <a:schemeClr val="bg1"/>
          </a:solidFill>
          <a:ln>
            <a:solidFill>
              <a:srgbClr val="FF9300"/>
            </a:solidFill>
          </a:ln>
        </p:spPr>
        <p:txBody>
          <a:bodyPr wrap="square" rtlCol="0">
            <a:spAutoFit/>
          </a:bodyPr>
          <a:lstStyle/>
          <a:p>
            <a:pPr algn="ctr"/>
            <a:br>
              <a:rPr lang="es-HN" sz="1000" dirty="0"/>
            </a:br>
            <a:r>
              <a:rPr lang="es-HN" sz="1000" dirty="0">
                <a:effectLst/>
                <a:latin typeface="Helvetica Light" panose="020B0403020202020204" pitchFamily="34" charset="0"/>
              </a:rPr>
              <a:t>Occidente es otra de las instituciones bancarias que ha reducido su actividad en un 50% en comparación con 2022. Su mayor esfuerzo publicitario se concentra en dos categorías principales: bancos, con un 70% de participación, a través de una campaña institucional; y remesas, con un 29%, manteniendo su campaña "Una remesa es más que unos dólares</a:t>
            </a:r>
            <a:r>
              <a:rPr lang="en-US" sz="1000" dirty="0">
                <a:latin typeface="Helvetica Light" panose="020B0403020202020204" pitchFamily="34" charset="0"/>
              </a:rPr>
              <a:t>”</a:t>
            </a:r>
          </a:p>
        </p:txBody>
      </p:sp>
      <p:cxnSp>
        <p:nvCxnSpPr>
          <p:cNvPr id="43" name="Straight Connector 45">
            <a:extLst>
              <a:ext uri="{FF2B5EF4-FFF2-40B4-BE49-F238E27FC236}">
                <a16:creationId xmlns:a16="http://schemas.microsoft.com/office/drawing/2014/main" id="{313DBD5B-1074-D643-B6FE-9676A89F4040}"/>
              </a:ext>
            </a:extLst>
          </p:cNvPr>
          <p:cNvCxnSpPr>
            <a:cxnSpLocks/>
          </p:cNvCxnSpPr>
          <p:nvPr/>
        </p:nvCxnSpPr>
        <p:spPr>
          <a:xfrm>
            <a:off x="928478" y="1408749"/>
            <a:ext cx="23885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1">
            <a:extLst>
              <a:ext uri="{FF2B5EF4-FFF2-40B4-BE49-F238E27FC236}">
                <a16:creationId xmlns:a16="http://schemas.microsoft.com/office/drawing/2014/main" id="{D8B64169-E006-664A-B240-F7BF17F3E087}"/>
              </a:ext>
            </a:extLst>
          </p:cNvPr>
          <p:cNvSpPr txBox="1"/>
          <p:nvPr/>
        </p:nvSpPr>
        <p:spPr>
          <a:xfrm>
            <a:off x="6379491" y="1396352"/>
            <a:ext cx="5296983" cy="282951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800" dirty="0">
                <a:solidFill>
                  <a:schemeClr val="bg1"/>
                </a:solidFill>
                <a:latin typeface="Helvetica Light" panose="020B0403020202020204" pitchFamily="34" charset="0"/>
              </a:rPr>
              <a:t>Institucional “Seguimos avanzando al mismo nivel”</a:t>
            </a:r>
          </a:p>
        </p:txBody>
      </p:sp>
      <p:sp>
        <p:nvSpPr>
          <p:cNvPr id="49" name="CuadroTexto 1">
            <a:extLst>
              <a:ext uri="{FF2B5EF4-FFF2-40B4-BE49-F238E27FC236}">
                <a16:creationId xmlns:a16="http://schemas.microsoft.com/office/drawing/2014/main" id="{609D09CF-018B-1848-9307-AB02328B4B48}"/>
              </a:ext>
            </a:extLst>
          </p:cNvPr>
          <p:cNvSpPr txBox="1"/>
          <p:nvPr/>
        </p:nvSpPr>
        <p:spPr>
          <a:xfrm>
            <a:off x="5551793" y="1887518"/>
            <a:ext cx="3889930" cy="264106"/>
          </a:xfrm>
          <a:prstGeom prst="rect">
            <a:avLst/>
          </a:prstGeom>
          <a:solidFill>
            <a:schemeClr val="bg2">
              <a:alpha val="46000"/>
            </a:schemeClr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800" dirty="0">
                <a:latin typeface="Helvetica Light" panose="020B0403020202020204" pitchFamily="34" charset="0"/>
              </a:rPr>
              <a:t>Una remesa es mas que unos dólares</a:t>
            </a:r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D86CC74A-BF6F-D044-9A00-A1854F8D11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9681614"/>
              </p:ext>
            </p:extLst>
          </p:nvPr>
        </p:nvGraphicFramePr>
        <p:xfrm>
          <a:off x="1164186" y="897789"/>
          <a:ext cx="2026131" cy="104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0" name="TextBox 27">
            <a:extLst>
              <a:ext uri="{FF2B5EF4-FFF2-40B4-BE49-F238E27FC236}">
                <a16:creationId xmlns:a16="http://schemas.microsoft.com/office/drawing/2014/main" id="{DEF0BA74-FD73-4B4B-93B8-5CFA32EC399A}"/>
              </a:ext>
            </a:extLst>
          </p:cNvPr>
          <p:cNvSpPr txBox="1"/>
          <p:nvPr/>
        </p:nvSpPr>
        <p:spPr>
          <a:xfrm>
            <a:off x="576489" y="6593809"/>
            <a:ext cx="2020105" cy="215444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1930115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523549" y="3176182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AB9180DB-E249-2042-AC02-91C1EC33E5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1528331"/>
              </p:ext>
            </p:extLst>
          </p:nvPr>
        </p:nvGraphicFramePr>
        <p:xfrm>
          <a:off x="544180" y="3490269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6022633A-ACF0-3F47-8417-1BC53D1AA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613153"/>
              </p:ext>
            </p:extLst>
          </p:nvPr>
        </p:nvGraphicFramePr>
        <p:xfrm>
          <a:off x="606409" y="1658874"/>
          <a:ext cx="3153230" cy="149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6EE787FA-D2B6-944E-91D9-95F308B56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885460"/>
              </p:ext>
            </p:extLst>
          </p:nvPr>
        </p:nvGraphicFramePr>
        <p:xfrm>
          <a:off x="1169960" y="1212515"/>
          <a:ext cx="2026131" cy="104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09B0907-8EA3-6944-849E-4BCF4F83D77C}"/>
              </a:ext>
            </a:extLst>
          </p:cNvPr>
          <p:cNvCxnSpPr>
            <a:cxnSpLocks/>
          </p:cNvCxnSpPr>
          <p:nvPr/>
        </p:nvCxnSpPr>
        <p:spPr>
          <a:xfrm flipV="1">
            <a:off x="851076" y="1598982"/>
            <a:ext cx="2663895" cy="11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C049CB4B-CBF3-8441-8662-C2FE628F0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033086"/>
              </p:ext>
            </p:extLst>
          </p:nvPr>
        </p:nvGraphicFramePr>
        <p:xfrm>
          <a:off x="4760769" y="5493938"/>
          <a:ext cx="7565011" cy="116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C9944548-F691-FB4F-96C2-DB18D7900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058143"/>
              </p:ext>
            </p:extLst>
          </p:nvPr>
        </p:nvGraphicFramePr>
        <p:xfrm>
          <a:off x="5546288" y="3200767"/>
          <a:ext cx="6406234" cy="102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50A490F3-4BF1-774D-801C-12A4024C6F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972407"/>
              </p:ext>
            </p:extLst>
          </p:nvPr>
        </p:nvGraphicFramePr>
        <p:xfrm>
          <a:off x="5560271" y="4391807"/>
          <a:ext cx="6406230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6BF66FB6-E8B9-8C44-804E-27F401840386}"/>
              </a:ext>
            </a:extLst>
          </p:cNvPr>
          <p:cNvSpPr txBox="1"/>
          <p:nvPr/>
        </p:nvSpPr>
        <p:spPr>
          <a:xfrm>
            <a:off x="5259689" y="4466381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BCEB44-90C4-E24D-83E2-79397F86BDDE}"/>
              </a:ext>
            </a:extLst>
          </p:cNvPr>
          <p:cNvSpPr txBox="1"/>
          <p:nvPr/>
        </p:nvSpPr>
        <p:spPr>
          <a:xfrm>
            <a:off x="5240204" y="4945968"/>
            <a:ext cx="1324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149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(102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n-US" sz="1200" i="1" dirty="0"/>
              <a:t> </a:t>
            </a: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C9096192-A32B-2043-BFD4-B99A1FF88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74634"/>
              </p:ext>
            </p:extLst>
          </p:nvPr>
        </p:nvGraphicFramePr>
        <p:xfrm>
          <a:off x="5697628" y="304477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$777k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80%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996D1A10-F15D-964D-A1C1-D940BF1959D8}"/>
              </a:ext>
            </a:extLst>
          </p:cNvPr>
          <p:cNvSpPr txBox="1"/>
          <p:nvPr/>
        </p:nvSpPr>
        <p:spPr>
          <a:xfrm>
            <a:off x="5234636" y="570987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7607257B-31F0-7646-8C8F-44F1CB60C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758898"/>
              </p:ext>
            </p:extLst>
          </p:nvPr>
        </p:nvGraphicFramePr>
        <p:xfrm>
          <a:off x="5710879" y="4231536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161847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$119k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latin typeface="Helvetica Light" panose="020B0403020202020204" pitchFamily="34" charset="0"/>
                        </a:rPr>
                        <a:t>5%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5F0C7C4F-8727-4049-ADEF-18104008A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656512"/>
              </p:ext>
            </p:extLst>
          </p:nvPr>
        </p:nvGraphicFramePr>
        <p:xfrm>
          <a:off x="5710878" y="550181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$46k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0B979967-CF5B-F84C-A4A6-07D8FD2F0A1E}"/>
              </a:ext>
            </a:extLst>
          </p:cNvPr>
          <p:cNvSpPr txBox="1"/>
          <p:nvPr/>
        </p:nvSpPr>
        <p:spPr>
          <a:xfrm>
            <a:off x="5222908" y="337283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6E5AD5-7D43-B642-89F9-4A53F2B4335E}"/>
              </a:ext>
            </a:extLst>
          </p:cNvPr>
          <p:cNvSpPr txBox="1"/>
          <p:nvPr/>
        </p:nvSpPr>
        <p:spPr>
          <a:xfrm>
            <a:off x="5192630" y="3736662"/>
            <a:ext cx="177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9,723 spots | 39,059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FDFD184-CDEC-6D46-987B-997023795B5D}"/>
              </a:ext>
            </a:extLst>
          </p:cNvPr>
          <p:cNvSpPr txBox="1"/>
          <p:nvPr/>
        </p:nvSpPr>
        <p:spPr>
          <a:xfrm>
            <a:off x="5196636" y="6170617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1,299 spots</a:t>
            </a:r>
          </a:p>
        </p:txBody>
      </p: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4BB0218E-4675-4042-BFBF-73039D8C3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0000463"/>
              </p:ext>
            </p:extLst>
          </p:nvPr>
        </p:nvGraphicFramePr>
        <p:xfrm>
          <a:off x="4950956" y="778793"/>
          <a:ext cx="6677421" cy="193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3" name="AutoShape 4">
            <a:extLst>
              <a:ext uri="{FF2B5EF4-FFF2-40B4-BE49-F238E27FC236}">
                <a16:creationId xmlns:a16="http://schemas.microsoft.com/office/drawing/2014/main" id="{FB331648-87DF-4508-99D9-A88BC53E4262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009343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BC5E1DB8-BCBB-4DE3-8C2F-0BAC8739A0E3}"/>
              </a:ext>
            </a:extLst>
          </p:cNvPr>
          <p:cNvSpPr txBox="1">
            <a:spLocks/>
          </p:cNvSpPr>
          <p:nvPr/>
        </p:nvSpPr>
        <p:spPr>
          <a:xfrm>
            <a:off x="413995" y="-76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AZTECA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E4A8682-03AE-4604-88AA-6330FF1D6E93}"/>
              </a:ext>
            </a:extLst>
          </p:cNvPr>
          <p:cNvCxnSpPr/>
          <p:nvPr/>
        </p:nvCxnSpPr>
        <p:spPr>
          <a:xfrm>
            <a:off x="4458423" y="1184471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F03B868-2735-469E-A59E-07C933CE332C}"/>
              </a:ext>
            </a:extLst>
          </p:cNvPr>
          <p:cNvCxnSpPr>
            <a:cxnSpLocks/>
          </p:cNvCxnSpPr>
          <p:nvPr/>
        </p:nvCxnSpPr>
        <p:spPr>
          <a:xfrm flipV="1">
            <a:off x="5710878" y="4142084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6AF2EF4-C3E3-44B0-8227-84040373FF03}"/>
              </a:ext>
            </a:extLst>
          </p:cNvPr>
          <p:cNvCxnSpPr>
            <a:cxnSpLocks/>
          </p:cNvCxnSpPr>
          <p:nvPr/>
        </p:nvCxnSpPr>
        <p:spPr>
          <a:xfrm flipV="1">
            <a:off x="5710878" y="5354435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1DBA030-4322-D449-BDA8-F00EF2292A54}"/>
              </a:ext>
            </a:extLst>
          </p:cNvPr>
          <p:cNvCxnSpPr/>
          <p:nvPr/>
        </p:nvCxnSpPr>
        <p:spPr>
          <a:xfrm>
            <a:off x="3470022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CFB4A713-B343-4967-97AB-B9E21AC4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2023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F63613A-F58C-4EB5-BEA9-8C62255B6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414935"/>
              </p:ext>
            </p:extLst>
          </p:nvPr>
        </p:nvGraphicFramePr>
        <p:xfrm>
          <a:off x="5701633" y="304677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$2.1M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93%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721B57-B728-C748-A008-52FACE6D2AE5}"/>
              </a:ext>
            </a:extLst>
          </p:cNvPr>
          <p:cNvCxnSpPr>
            <a:cxnSpLocks/>
          </p:cNvCxnSpPr>
          <p:nvPr/>
        </p:nvCxnSpPr>
        <p:spPr>
          <a:xfrm flipV="1">
            <a:off x="606409" y="3422403"/>
            <a:ext cx="2908563" cy="13195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BF4991-B7A7-6F42-9267-6F036170282F}"/>
              </a:ext>
            </a:extLst>
          </p:cNvPr>
          <p:cNvCxnSpPr/>
          <p:nvPr/>
        </p:nvCxnSpPr>
        <p:spPr>
          <a:xfrm>
            <a:off x="495095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CA49D1C-1174-A446-A669-1F3E5DD86191}"/>
              </a:ext>
            </a:extLst>
          </p:cNvPr>
          <p:cNvSpPr txBox="1"/>
          <p:nvPr/>
        </p:nvSpPr>
        <p:spPr>
          <a:xfrm>
            <a:off x="3592731" y="1597431"/>
            <a:ext cx="1620628" cy="4247317"/>
          </a:xfrm>
          <a:prstGeom prst="rect">
            <a:avLst/>
          </a:prstGeom>
          <a:solidFill>
            <a:schemeClr val="bg1"/>
          </a:solidFill>
          <a:ln>
            <a:solidFill>
              <a:srgbClr val="0A9369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HN" sz="1000" dirty="0">
                <a:effectLst/>
                <a:latin typeface="Helvetica Light" panose="020B0403020202020204" pitchFamily="34" charset="0"/>
              </a:rPr>
              <a:t>Azteca también experimenta una reducción del 49% en su inversión con respecto a 2022. </a:t>
            </a:r>
          </a:p>
          <a:p>
            <a:pPr algn="l"/>
            <a:r>
              <a:rPr lang="es-HN" sz="1000" dirty="0">
                <a:effectLst/>
                <a:latin typeface="Helvetica Light" panose="020B0403020202020204" pitchFamily="34" charset="0"/>
              </a:rPr>
              <a:t>En 2023, ejecuta una campaña llamada "De regreso a clases", ofreciendo premios a través de raspables por créditos, ahorros o la adquisición de un seguro.</a:t>
            </a:r>
          </a:p>
          <a:p>
            <a:pPr algn="l"/>
            <a:r>
              <a:rPr lang="es-HN" sz="1000" dirty="0">
                <a:effectLst/>
                <a:latin typeface="Helvetica Light" panose="020B0403020202020204" pitchFamily="34" charset="0"/>
              </a:rPr>
              <a:t>Además, mantiene una campaña de consejos financieros, con una concentración de pauta exclusiva en TV Azteca. A partir del segundo semestre, lanza una campaña para préstamos denominada "Festival de crédito", y a partir de septiembre, una promoción de ahorro llamada "Bóveda millonaria".</a:t>
            </a:r>
            <a:endParaRPr lang="es-HN" sz="1000" dirty="0">
              <a:effectLst/>
              <a:latin typeface="Helvetica Light" panose="020B0403020202020204" pitchFamily="34" charset="0"/>
            </a:endParaRPr>
          </a:p>
        </p:txBody>
      </p:sp>
      <p:sp>
        <p:nvSpPr>
          <p:cNvPr id="48" name="TextBox 27">
            <a:extLst>
              <a:ext uri="{FF2B5EF4-FFF2-40B4-BE49-F238E27FC236}">
                <a16:creationId xmlns:a16="http://schemas.microsoft.com/office/drawing/2014/main" id="{30B6215C-B357-9441-8DFE-05008F1CC873}"/>
              </a:ext>
            </a:extLst>
          </p:cNvPr>
          <p:cNvSpPr txBox="1"/>
          <p:nvPr/>
        </p:nvSpPr>
        <p:spPr>
          <a:xfrm>
            <a:off x="576489" y="6593809"/>
            <a:ext cx="2020105" cy="215444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416025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39D6FB82-AD20-6847-8B2D-A53CFDAA10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450172"/>
              </p:ext>
            </p:extLst>
          </p:nvPr>
        </p:nvGraphicFramePr>
        <p:xfrm>
          <a:off x="5671935" y="2845426"/>
          <a:ext cx="6208337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104149D8-F4F0-514E-8F4F-3CD07414DA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0008915"/>
              </p:ext>
            </p:extLst>
          </p:nvPr>
        </p:nvGraphicFramePr>
        <p:xfrm>
          <a:off x="5703049" y="4308352"/>
          <a:ext cx="6208336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FD43A08C-C073-4E4A-8151-BF7B431460DB}"/>
              </a:ext>
            </a:extLst>
          </p:cNvPr>
          <p:cNvSpPr txBox="1"/>
          <p:nvPr/>
        </p:nvSpPr>
        <p:spPr>
          <a:xfrm>
            <a:off x="5360667" y="44175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0E39CE1-2129-9F45-AE1C-DD0FDEF5F4FC}"/>
              </a:ext>
            </a:extLst>
          </p:cNvPr>
          <p:cNvSpPr txBox="1"/>
          <p:nvPr/>
        </p:nvSpPr>
        <p:spPr>
          <a:xfrm>
            <a:off x="5341183" y="4929591"/>
            <a:ext cx="1300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663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(414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200" i="1" dirty="0"/>
              <a:t>)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1D1A7E51-0A01-B646-96BA-F5A1025C7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826274"/>
              </p:ext>
            </p:extLst>
          </p:nvPr>
        </p:nvGraphicFramePr>
        <p:xfrm>
          <a:off x="5798607" y="2690697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$802k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46%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FC88361F-0309-6247-AEF8-DDF09C168A39}"/>
              </a:ext>
            </a:extLst>
          </p:cNvPr>
          <p:cNvSpPr txBox="1"/>
          <p:nvPr/>
        </p:nvSpPr>
        <p:spPr>
          <a:xfrm>
            <a:off x="5335615" y="567533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739FF020-2AA5-CC45-BC34-F28F34EF3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81244"/>
              </p:ext>
            </p:extLst>
          </p:nvPr>
        </p:nvGraphicFramePr>
        <p:xfrm>
          <a:off x="5854083" y="4143262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$648k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37%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5BED1F7F-E016-8E4F-AABE-098ACF9CC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584904"/>
              </p:ext>
            </p:extLst>
          </p:nvPr>
        </p:nvGraphicFramePr>
        <p:xfrm>
          <a:off x="5823607" y="5419330"/>
          <a:ext cx="1324807" cy="285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8506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$290K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17%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ACA963D8-21F3-854F-83AA-2C989BC38E50}"/>
              </a:ext>
            </a:extLst>
          </p:cNvPr>
          <p:cNvSpPr txBox="1"/>
          <p:nvPr/>
        </p:nvSpPr>
        <p:spPr>
          <a:xfrm>
            <a:off x="5323887" y="3338285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5813AC-3BF4-D84C-9514-AC293C9E0945}"/>
              </a:ext>
            </a:extLst>
          </p:cNvPr>
          <p:cNvSpPr txBox="1"/>
          <p:nvPr/>
        </p:nvSpPr>
        <p:spPr>
          <a:xfrm>
            <a:off x="5190311" y="3639885"/>
            <a:ext cx="1817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3,705 spots. | 13,448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0ACBDF-504C-0149-8165-EB1A8006128C}"/>
              </a:ext>
            </a:extLst>
          </p:cNvPr>
          <p:cNvSpPr txBox="1"/>
          <p:nvPr/>
        </p:nvSpPr>
        <p:spPr>
          <a:xfrm>
            <a:off x="5297615" y="6136072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17,449 spots</a:t>
            </a:r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3B4FF432-B20F-4445-890D-0B3E677DB0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6037347"/>
              </p:ext>
            </p:extLst>
          </p:nvPr>
        </p:nvGraphicFramePr>
        <p:xfrm>
          <a:off x="4968631" y="930475"/>
          <a:ext cx="6689965" cy="165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3" name="Chart 72">
            <a:extLst>
              <a:ext uri="{FF2B5EF4-FFF2-40B4-BE49-F238E27FC236}">
                <a16:creationId xmlns:a16="http://schemas.microsoft.com/office/drawing/2014/main" id="{75551144-73B7-BA45-8EBE-AE64933A2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2957321"/>
              </p:ext>
            </p:extLst>
          </p:nvPr>
        </p:nvGraphicFramePr>
        <p:xfrm>
          <a:off x="675026" y="1532107"/>
          <a:ext cx="3153230" cy="156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95B6C38-B407-7343-992B-17C06C3A572A}"/>
              </a:ext>
            </a:extLst>
          </p:cNvPr>
          <p:cNvCxnSpPr>
            <a:cxnSpLocks/>
          </p:cNvCxnSpPr>
          <p:nvPr/>
        </p:nvCxnSpPr>
        <p:spPr>
          <a:xfrm>
            <a:off x="986527" y="1617197"/>
            <a:ext cx="2530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Chart 75">
            <a:extLst>
              <a:ext uri="{FF2B5EF4-FFF2-40B4-BE49-F238E27FC236}">
                <a16:creationId xmlns:a16="http://schemas.microsoft.com/office/drawing/2014/main" id="{584DB4E0-05C3-E847-A84D-DE9D822B9C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521351"/>
              </p:ext>
            </p:extLst>
          </p:nvPr>
        </p:nvGraphicFramePr>
        <p:xfrm>
          <a:off x="5685917" y="5583532"/>
          <a:ext cx="6194351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74830F3-E9B2-4ADA-803D-F83AE8ADA23C}"/>
              </a:ext>
            </a:extLst>
          </p:cNvPr>
          <p:cNvCxnSpPr>
            <a:cxnSpLocks/>
          </p:cNvCxnSpPr>
          <p:nvPr/>
        </p:nvCxnSpPr>
        <p:spPr>
          <a:xfrm flipV="1">
            <a:off x="5326507" y="2610589"/>
            <a:ext cx="5025472" cy="1315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28516F7-D90C-46A7-ACC9-191832A5992F}"/>
              </a:ext>
            </a:extLst>
          </p:cNvPr>
          <p:cNvCxnSpPr>
            <a:cxnSpLocks/>
          </p:cNvCxnSpPr>
          <p:nvPr/>
        </p:nvCxnSpPr>
        <p:spPr>
          <a:xfrm flipV="1">
            <a:off x="5424197" y="4082174"/>
            <a:ext cx="5025472" cy="1315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E8953DF-5028-4D7D-B8B2-40B32F394870}"/>
              </a:ext>
            </a:extLst>
          </p:cNvPr>
          <p:cNvCxnSpPr>
            <a:cxnSpLocks/>
          </p:cNvCxnSpPr>
          <p:nvPr/>
        </p:nvCxnSpPr>
        <p:spPr>
          <a:xfrm flipV="1">
            <a:off x="5411538" y="5309747"/>
            <a:ext cx="5025472" cy="1315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utoShape 4">
            <a:extLst>
              <a:ext uri="{FF2B5EF4-FFF2-40B4-BE49-F238E27FC236}">
                <a16:creationId xmlns:a16="http://schemas.microsoft.com/office/drawing/2014/main" id="{4F7A8353-17B9-4CC8-95B5-5C50B8D04415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08D6FA1F-B630-49B8-B3E9-470FE3D31C5D}"/>
              </a:ext>
            </a:extLst>
          </p:cNvPr>
          <p:cNvSpPr txBox="1">
            <a:spLocks/>
          </p:cNvSpPr>
          <p:nvPr/>
        </p:nvSpPr>
        <p:spPr>
          <a:xfrm>
            <a:off x="413995" y="-1161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DAVIVIENDA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7C159398-71CD-49A8-A6C2-0A5E62AE113B}"/>
              </a:ext>
            </a:extLst>
          </p:cNvPr>
          <p:cNvSpPr txBox="1">
            <a:spLocks/>
          </p:cNvSpPr>
          <p:nvPr/>
        </p:nvSpPr>
        <p:spPr>
          <a:xfrm>
            <a:off x="8130328" y="-171893"/>
            <a:ext cx="4061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dirty="0">
                <a:solidFill>
                  <a:schemeClr val="bg1"/>
                </a:solidFill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2023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DFC9EE6-FAB1-1247-A304-4BC006661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227845"/>
              </p:ext>
            </p:extLst>
          </p:nvPr>
        </p:nvGraphicFramePr>
        <p:xfrm>
          <a:off x="644140" y="3556408"/>
          <a:ext cx="3193511" cy="2598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729F15-D697-D049-8DC0-3A48866AF9B0}"/>
              </a:ext>
            </a:extLst>
          </p:cNvPr>
          <p:cNvCxnSpPr/>
          <p:nvPr/>
        </p:nvCxnSpPr>
        <p:spPr>
          <a:xfrm>
            <a:off x="3470022" y="-8313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B6B11DF-AAAD-9249-A35E-B14555417C1A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5B7D7E-68D5-1343-B825-67754915F888}"/>
              </a:ext>
            </a:extLst>
          </p:cNvPr>
          <p:cNvCxnSpPr/>
          <p:nvPr/>
        </p:nvCxnSpPr>
        <p:spPr>
          <a:xfrm>
            <a:off x="517263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C23D556-DE8C-2F46-BB35-6BB269973FCD}"/>
              </a:ext>
            </a:extLst>
          </p:cNvPr>
          <p:cNvSpPr txBox="1"/>
          <p:nvPr/>
        </p:nvSpPr>
        <p:spPr>
          <a:xfrm>
            <a:off x="3490514" y="1617197"/>
            <a:ext cx="1620628" cy="455509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Davivienda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muestra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un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decrecimiento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 de un 29%.</a:t>
            </a:r>
          </a:p>
          <a:p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Al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igual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que el resto de los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grupos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financieros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, la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concentración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del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ruido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publicitario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está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en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campañas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ofreciendo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servicios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bancarios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. </a:t>
            </a:r>
          </a:p>
          <a:p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Su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primer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pico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lo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presenta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a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principios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de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año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con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campaña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de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ahorro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y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campaña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de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préstamos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para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vivienda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.</a:t>
            </a:r>
          </a:p>
          <a:p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Otra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campaña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importante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es la de “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Seguros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Davida”.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lanzada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en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el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mes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de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marzo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.</a:t>
            </a:r>
          </a:p>
          <a:p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En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el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pico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se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concentra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en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la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campaña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institucional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premio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Fitch Ratings.</a:t>
            </a:r>
          </a:p>
          <a:p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Noviembre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campaña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de feria de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préstamos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“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Prestatón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Davivienda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”,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misma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que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extiende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hasta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diciembre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para finalizer el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año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.</a:t>
            </a:r>
            <a:endParaRPr lang="en-US" sz="1000" dirty="0">
              <a:solidFill>
                <a:schemeClr val="tx2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36" name="Chart 24">
            <a:extLst>
              <a:ext uri="{FF2B5EF4-FFF2-40B4-BE49-F238E27FC236}">
                <a16:creationId xmlns:a16="http://schemas.microsoft.com/office/drawing/2014/main" id="{E03BCAC5-5605-774F-9CBF-5D9F5360D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831664"/>
              </p:ext>
            </p:extLst>
          </p:nvPr>
        </p:nvGraphicFramePr>
        <p:xfrm>
          <a:off x="1169960" y="1212515"/>
          <a:ext cx="2026131" cy="104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6F4376A-522B-6A45-B40B-C342A522E81B}"/>
              </a:ext>
            </a:extLst>
          </p:cNvPr>
          <p:cNvSpPr txBox="1"/>
          <p:nvPr/>
        </p:nvSpPr>
        <p:spPr>
          <a:xfrm>
            <a:off x="5020273" y="1218195"/>
            <a:ext cx="1075728" cy="307777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Todos eligieron ahorrar en DaVivienda 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2CC9E8C-2F9F-764F-A7FB-22BA7E3A9EC6}"/>
              </a:ext>
            </a:extLst>
          </p:cNvPr>
          <p:cNvSpPr txBox="1"/>
          <p:nvPr/>
        </p:nvSpPr>
        <p:spPr>
          <a:xfrm>
            <a:off x="5978622" y="1673683"/>
            <a:ext cx="1075728" cy="307777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Seguros Davida Protección familia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4857E05-360C-9246-BD52-0929D8509164}"/>
              </a:ext>
            </a:extLst>
          </p:cNvPr>
          <p:cNvSpPr txBox="1"/>
          <p:nvPr/>
        </p:nvSpPr>
        <p:spPr>
          <a:xfrm>
            <a:off x="5022962" y="1545802"/>
            <a:ext cx="1229155" cy="200055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Préstamos para vivienda</a:t>
            </a: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id="{826DFA27-9D34-4B49-8727-5E1022C29880}"/>
              </a:ext>
            </a:extLst>
          </p:cNvPr>
          <p:cNvSpPr txBox="1"/>
          <p:nvPr/>
        </p:nvSpPr>
        <p:spPr>
          <a:xfrm>
            <a:off x="523549" y="3176182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8628B747-D1DA-6645-AD84-214309543AF1}"/>
              </a:ext>
            </a:extLst>
          </p:cNvPr>
          <p:cNvSpPr txBox="1"/>
          <p:nvPr/>
        </p:nvSpPr>
        <p:spPr>
          <a:xfrm>
            <a:off x="8529245" y="1628364"/>
            <a:ext cx="1229155" cy="415498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Hay logros que te identiican a un solo lugar (premio Fitch Ratings)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5A6828BA-28C3-D445-BFDA-98EC778F9B6A}"/>
              </a:ext>
            </a:extLst>
          </p:cNvPr>
          <p:cNvSpPr txBox="1"/>
          <p:nvPr/>
        </p:nvSpPr>
        <p:spPr>
          <a:xfrm>
            <a:off x="10027853" y="1317872"/>
            <a:ext cx="1229155" cy="200055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Prestatón Davivienda</a:t>
            </a:r>
          </a:p>
        </p:txBody>
      </p:sp>
      <p:cxnSp>
        <p:nvCxnSpPr>
          <p:cNvPr id="57" name="Straight Connector 29">
            <a:extLst>
              <a:ext uri="{FF2B5EF4-FFF2-40B4-BE49-F238E27FC236}">
                <a16:creationId xmlns:a16="http://schemas.microsoft.com/office/drawing/2014/main" id="{53ADDEE0-5B9E-BB4D-9FA1-4D756E441F9B}"/>
              </a:ext>
            </a:extLst>
          </p:cNvPr>
          <p:cNvCxnSpPr>
            <a:cxnSpLocks/>
          </p:cNvCxnSpPr>
          <p:nvPr/>
        </p:nvCxnSpPr>
        <p:spPr>
          <a:xfrm flipV="1">
            <a:off x="606409" y="3422403"/>
            <a:ext cx="2908563" cy="13195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27">
            <a:extLst>
              <a:ext uri="{FF2B5EF4-FFF2-40B4-BE49-F238E27FC236}">
                <a16:creationId xmlns:a16="http://schemas.microsoft.com/office/drawing/2014/main" id="{7BD371A5-2F4C-FE42-9A88-7B4A57BD44EB}"/>
              </a:ext>
            </a:extLst>
          </p:cNvPr>
          <p:cNvSpPr txBox="1"/>
          <p:nvPr/>
        </p:nvSpPr>
        <p:spPr>
          <a:xfrm>
            <a:off x="576489" y="6593809"/>
            <a:ext cx="2020105" cy="215444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1760196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AA6AA4DB-53C8-4A9F-BF68-AFA8207B4310}"/>
              </a:ext>
            </a:extLst>
          </p:cNvPr>
          <p:cNvSpPr/>
          <p:nvPr/>
        </p:nvSpPr>
        <p:spPr>
          <a:xfrm>
            <a:off x="0" y="0"/>
            <a:ext cx="12192000" cy="842083"/>
          </a:xfrm>
          <a:prstGeom prst="rect">
            <a:avLst/>
          </a:prstGeom>
          <a:solidFill>
            <a:srgbClr val="C00000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B9608-9528-074C-A615-967BDB5534DB}"/>
              </a:ext>
            </a:extLst>
          </p:cNvPr>
          <p:cNvSpPr txBox="1"/>
          <p:nvPr/>
        </p:nvSpPr>
        <p:spPr>
          <a:xfrm>
            <a:off x="763792" y="1687140"/>
            <a:ext cx="5963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Helvetica Light" panose="020B0403020202020204" pitchFamily="34" charset="0"/>
              </a:rPr>
              <a:t>COE – TV </a:t>
            </a:r>
            <a:r>
              <a:rPr lang="en-US" sz="3000" dirty="0" err="1">
                <a:latin typeface="Helvetica Light" panose="020B0403020202020204" pitchFamily="34" charset="0"/>
              </a:rPr>
              <a:t>Abierta</a:t>
            </a:r>
            <a:r>
              <a:rPr lang="en-US" sz="3000" dirty="0">
                <a:latin typeface="Helvetica Light" panose="020B0403020202020204" pitchFamily="34" charset="0"/>
              </a:rPr>
              <a:t>  </a:t>
            </a:r>
            <a:r>
              <a:rPr lang="en-US" sz="1600" dirty="0" err="1">
                <a:latin typeface="Helvetica Light" panose="020B0403020202020204" pitchFamily="34" charset="0"/>
              </a:rPr>
              <a:t>Acumulado</a:t>
            </a:r>
            <a:r>
              <a:rPr lang="en-US" sz="1600" dirty="0"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latin typeface="Helvetica Light" panose="020B0403020202020204" pitchFamily="34" charset="0"/>
              </a:rPr>
              <a:t>ene-dic</a:t>
            </a:r>
            <a:endParaRPr lang="en-US" sz="1600" dirty="0">
              <a:latin typeface="Helvetica Light" panose="020B0403020202020204" pitchFamily="34" charset="0"/>
            </a:endParaRPr>
          </a:p>
        </p:txBody>
      </p:sp>
      <p:sp>
        <p:nvSpPr>
          <p:cNvPr id="13" name="CuadroTexto 18">
            <a:extLst>
              <a:ext uri="{FF2B5EF4-FFF2-40B4-BE49-F238E27FC236}">
                <a16:creationId xmlns:a16="http://schemas.microsoft.com/office/drawing/2014/main" id="{3181200B-935D-1C41-B2A4-24CF1407BB4D}"/>
              </a:ext>
            </a:extLst>
          </p:cNvPr>
          <p:cNvSpPr txBox="1"/>
          <p:nvPr/>
        </p:nvSpPr>
        <p:spPr>
          <a:xfrm>
            <a:off x="189939" y="66099"/>
            <a:ext cx="118121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</a:t>
            </a:r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: </a:t>
            </a:r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SECTOR FINANCIERO</a:t>
            </a:r>
            <a:endParaRPr lang="es-MX" sz="38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17" name="Conector recto 3">
            <a:extLst>
              <a:ext uri="{FF2B5EF4-FFF2-40B4-BE49-F238E27FC236}">
                <a16:creationId xmlns:a16="http://schemas.microsoft.com/office/drawing/2014/main" id="{8A6BAAE9-C470-9F41-99AD-52EE777E1EF6}"/>
              </a:ext>
            </a:extLst>
          </p:cNvPr>
          <p:cNvCxnSpPr>
            <a:cxnSpLocks/>
          </p:cNvCxnSpPr>
          <p:nvPr/>
        </p:nvCxnSpPr>
        <p:spPr>
          <a:xfrm>
            <a:off x="1727447" y="6441807"/>
            <a:ext cx="793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6DFD5-B318-5941-9DC8-B9B809E9BCFD}"/>
              </a:ext>
            </a:extLst>
          </p:cNvPr>
          <p:cNvSpPr txBox="1"/>
          <p:nvPr/>
        </p:nvSpPr>
        <p:spPr>
          <a:xfrm>
            <a:off x="5894411" y="854588"/>
            <a:ext cx="5815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Light" panose="020B0403020202020204" pitchFamily="34" charset="0"/>
              </a:rPr>
              <a:t>Los </a:t>
            </a:r>
            <a:r>
              <a:rPr lang="en-US" sz="1200" dirty="0" err="1">
                <a:latin typeface="Helvetica Light" panose="020B0403020202020204" pitchFamily="34" charset="0"/>
              </a:rPr>
              <a:t>niveles</a:t>
            </a:r>
            <a:r>
              <a:rPr lang="en-US" sz="1200" dirty="0">
                <a:latin typeface="Helvetica Light" panose="020B0403020202020204" pitchFamily="34" charset="0"/>
              </a:rPr>
              <a:t> de </a:t>
            </a:r>
            <a:r>
              <a:rPr lang="en-US" sz="1200" dirty="0" err="1">
                <a:latin typeface="Helvetica Light" panose="020B0403020202020204" pitchFamily="34" charset="0"/>
              </a:rPr>
              <a:t>eficiencia</a:t>
            </a:r>
            <a:r>
              <a:rPr lang="en-US" sz="1200" dirty="0">
                <a:latin typeface="Helvetica Light" panose="020B0403020202020204" pitchFamily="34" charset="0"/>
              </a:rPr>
              <a:t> de </a:t>
            </a:r>
            <a:r>
              <a:rPr lang="en-US" sz="1200" dirty="0" err="1">
                <a:latin typeface="Helvetica Light" panose="020B0403020202020204" pitchFamily="34" charset="0"/>
              </a:rPr>
              <a:t>Ficohsa</a:t>
            </a:r>
            <a:r>
              <a:rPr lang="en-US" sz="1200" dirty="0">
                <a:latin typeface="Helvetica Light" panose="020B0403020202020204" pitchFamily="34" charset="0"/>
              </a:rPr>
              <a:t> y BAC </a:t>
            </a:r>
            <a:r>
              <a:rPr lang="en-US" sz="1200" dirty="0" err="1">
                <a:latin typeface="Helvetica Light" panose="020B0403020202020204" pitchFamily="34" charset="0"/>
              </a:rPr>
              <a:t>sobresalen</a:t>
            </a:r>
            <a:r>
              <a:rPr lang="en-US" sz="1200" dirty="0">
                <a:latin typeface="Helvetica Light" panose="020B0403020202020204" pitchFamily="34" charset="0"/>
              </a:rPr>
              <a:t> con un COE 1.2 </a:t>
            </a:r>
            <a:r>
              <a:rPr lang="en-US" sz="1200" dirty="0" err="1">
                <a:latin typeface="Helvetica Light" panose="020B0403020202020204" pitchFamily="34" charset="0"/>
              </a:rPr>
              <a:t>cada</a:t>
            </a:r>
            <a:r>
              <a:rPr lang="en-US" sz="1200" dirty="0">
                <a:latin typeface="Helvetica Light" panose="020B0403020202020204" pitchFamily="34" charset="0"/>
              </a:rPr>
              <a:t> uno, </a:t>
            </a:r>
            <a:r>
              <a:rPr lang="en-US" sz="1200" dirty="0" err="1">
                <a:latin typeface="Helvetica Light" panose="020B0403020202020204" pitchFamily="34" charset="0"/>
              </a:rPr>
              <a:t>esto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debido</a:t>
            </a:r>
            <a:r>
              <a:rPr lang="en-US" sz="1200" dirty="0">
                <a:latin typeface="Helvetica Light" panose="020B0403020202020204" pitchFamily="34" charset="0"/>
              </a:rPr>
              <a:t> a </a:t>
            </a:r>
            <a:r>
              <a:rPr lang="en-US" sz="1200" dirty="0" err="1">
                <a:latin typeface="Helvetica Light" panose="020B0403020202020204" pitchFamily="34" charset="0"/>
              </a:rPr>
              <a:t>su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participación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canales</a:t>
            </a:r>
            <a:r>
              <a:rPr lang="en-US" sz="1200" dirty="0">
                <a:latin typeface="Helvetica Light" panose="020B0403020202020204" pitchFamily="34" charset="0"/>
              </a:rPr>
              <a:t> de </a:t>
            </a:r>
            <a:r>
              <a:rPr lang="en-US" sz="1200" dirty="0" err="1">
                <a:latin typeface="Helvetica Light" panose="020B0403020202020204" pitchFamily="34" charset="0"/>
              </a:rPr>
              <a:t>alta</a:t>
            </a:r>
            <a:r>
              <a:rPr lang="en-US" sz="1200" dirty="0">
                <a:latin typeface="Helvetica Light" panose="020B0403020202020204" pitchFamily="34" charset="0"/>
              </a:rPr>
              <a:t> audiencia TVC y HCH. Atlántida </a:t>
            </a:r>
            <a:r>
              <a:rPr lang="en-US" sz="1200" dirty="0" err="1">
                <a:latin typeface="Helvetica Light" panose="020B0403020202020204" pitchFamily="34" charset="0"/>
              </a:rPr>
              <a:t>pese</a:t>
            </a:r>
            <a:r>
              <a:rPr lang="en-US" sz="1200" dirty="0">
                <a:latin typeface="Helvetica Light" panose="020B0403020202020204" pitchFamily="34" charset="0"/>
              </a:rPr>
              <a:t> a que </a:t>
            </a:r>
            <a:r>
              <a:rPr lang="en-US" sz="1200" dirty="0" err="1">
                <a:latin typeface="Helvetica Light" panose="020B0403020202020204" pitchFamily="34" charset="0"/>
              </a:rPr>
              <a:t>también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tiene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participación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estos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canales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diversifica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su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pauta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otros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canales</a:t>
            </a:r>
            <a:r>
              <a:rPr lang="en-US" sz="1200" dirty="0">
                <a:latin typeface="Helvetica Light" panose="020B0403020202020204" pitchFamily="34" charset="0"/>
              </a:rPr>
              <a:t> por lo que </a:t>
            </a:r>
            <a:r>
              <a:rPr lang="en-US" sz="1200" dirty="0" err="1">
                <a:latin typeface="Helvetica Light" panose="020B0403020202020204" pitchFamily="34" charset="0"/>
              </a:rPr>
              <a:t>su</a:t>
            </a:r>
            <a:r>
              <a:rPr lang="en-US" sz="1200" dirty="0">
                <a:latin typeface="Helvetica Light" panose="020B0403020202020204" pitchFamily="34" charset="0"/>
              </a:rPr>
              <a:t> COE </a:t>
            </a:r>
            <a:r>
              <a:rPr lang="en-US" sz="1200" dirty="0" err="1">
                <a:latin typeface="Helvetica Light" panose="020B0403020202020204" pitchFamily="34" charset="0"/>
              </a:rPr>
              <a:t>llega</a:t>
            </a:r>
            <a:r>
              <a:rPr lang="en-US" sz="1200" dirty="0">
                <a:latin typeface="Helvetica Light" panose="020B0403020202020204" pitchFamily="34" charset="0"/>
              </a:rPr>
              <a:t> a 1.</a:t>
            </a:r>
            <a:endParaRPr lang="x-none" sz="1200" dirty="0">
              <a:latin typeface="Helvetica Light" panose="020B0403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5033C3-36C4-2346-950D-0F920DB69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10" y="904092"/>
            <a:ext cx="752539" cy="6730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0EDA82-FE90-A646-A904-27D26EF84343}"/>
              </a:ext>
            </a:extLst>
          </p:cNvPr>
          <p:cNvSpPr txBox="1"/>
          <p:nvPr/>
        </p:nvSpPr>
        <p:spPr>
          <a:xfrm>
            <a:off x="1435100" y="1029839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>
                <a:latin typeface="Helvetica Light" panose="020B0403020202020204" pitchFamily="34" charset="0"/>
              </a:rPr>
              <a:t>NO</a:t>
            </a:r>
            <a:r>
              <a:rPr lang="x-none" dirty="0">
                <a:latin typeface="Helvetica Light" panose="020B0403020202020204" pitchFamily="34" charset="0"/>
              </a:rPr>
              <a:t> Incluye conciertos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A03660-598D-99C4-EDDD-CBD41926C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701041"/>
              </p:ext>
            </p:extLst>
          </p:nvPr>
        </p:nvGraphicFramePr>
        <p:xfrm>
          <a:off x="912040" y="2241138"/>
          <a:ext cx="4982371" cy="376612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15474">
                  <a:extLst>
                    <a:ext uri="{9D8B030D-6E8A-4147-A177-3AD203B41FA5}">
                      <a16:colId xmlns:a16="http://schemas.microsoft.com/office/drawing/2014/main" val="275498591"/>
                    </a:ext>
                  </a:extLst>
                </a:gridCol>
                <a:gridCol w="959470">
                  <a:extLst>
                    <a:ext uri="{9D8B030D-6E8A-4147-A177-3AD203B41FA5}">
                      <a16:colId xmlns:a16="http://schemas.microsoft.com/office/drawing/2014/main" val="4142595681"/>
                    </a:ext>
                  </a:extLst>
                </a:gridCol>
                <a:gridCol w="757633">
                  <a:extLst>
                    <a:ext uri="{9D8B030D-6E8A-4147-A177-3AD203B41FA5}">
                      <a16:colId xmlns:a16="http://schemas.microsoft.com/office/drawing/2014/main" val="3747898839"/>
                    </a:ext>
                  </a:extLst>
                </a:gridCol>
                <a:gridCol w="944218">
                  <a:extLst>
                    <a:ext uri="{9D8B030D-6E8A-4147-A177-3AD203B41FA5}">
                      <a16:colId xmlns:a16="http://schemas.microsoft.com/office/drawing/2014/main" val="1471216243"/>
                    </a:ext>
                  </a:extLst>
                </a:gridCol>
                <a:gridCol w="805576">
                  <a:extLst>
                    <a:ext uri="{9D8B030D-6E8A-4147-A177-3AD203B41FA5}">
                      <a16:colId xmlns:a16="http://schemas.microsoft.com/office/drawing/2014/main" val="904589830"/>
                    </a:ext>
                  </a:extLst>
                </a:gridCol>
              </a:tblGrid>
              <a:tr h="418458">
                <a:tc>
                  <a:txBody>
                    <a:bodyPr/>
                    <a:lstStyle/>
                    <a:p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err="1"/>
                        <a:t>Inv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/>
                        <a:t>SOI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err="1"/>
                        <a:t>Trp’s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/>
                        <a:t>SOV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55903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Atlántida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8.1M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31%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136,691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32%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3272527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Ficohsa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5,0M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107,625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530330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Banpais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4.6M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48,227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345735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BAC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2.7M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59,729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1799116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Occidente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2.4M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41,680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252842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Azteca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2.1M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39,058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6407396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Davivienda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0.8M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13,438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8644525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Totales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$25.7M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446,449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141585"/>
                  </a:ext>
                </a:extLst>
              </a:tr>
            </a:tbl>
          </a:graphicData>
        </a:graphic>
      </p:graphicFrame>
      <p:graphicFrame>
        <p:nvGraphicFramePr>
          <p:cNvPr id="15" name="Chart 1">
            <a:extLst>
              <a:ext uri="{FF2B5EF4-FFF2-40B4-BE49-F238E27FC236}">
                <a16:creationId xmlns:a16="http://schemas.microsoft.com/office/drawing/2014/main" id="{0E021758-CC99-B042-89AD-301D81B12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884003"/>
              </p:ext>
            </p:extLst>
          </p:nvPr>
        </p:nvGraphicFramePr>
        <p:xfrm>
          <a:off x="6095999" y="1941674"/>
          <a:ext cx="5443999" cy="439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27">
            <a:extLst>
              <a:ext uri="{FF2B5EF4-FFF2-40B4-BE49-F238E27FC236}">
                <a16:creationId xmlns:a16="http://schemas.microsoft.com/office/drawing/2014/main" id="{C0962C97-D3B2-1D40-BED7-460878215621}"/>
              </a:ext>
            </a:extLst>
          </p:cNvPr>
          <p:cNvSpPr txBox="1"/>
          <p:nvPr/>
        </p:nvSpPr>
        <p:spPr>
          <a:xfrm>
            <a:off x="4976210" y="6593809"/>
            <a:ext cx="2020105" cy="215444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05701321-2466-B542-8EBF-75DD8A62C8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0DB0806-3EFA-0145-8847-4B8C062BBD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7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>
            <a:extLst>
              <a:ext uri="{FF2B5EF4-FFF2-40B4-BE49-F238E27FC236}">
                <a16:creationId xmlns:a16="http://schemas.microsoft.com/office/drawing/2014/main" id="{CACD8076-DF3E-4D08-9C0D-7AD3F28B97A7}"/>
              </a:ext>
            </a:extLst>
          </p:cNvPr>
          <p:cNvSpPr/>
          <p:nvPr/>
        </p:nvSpPr>
        <p:spPr>
          <a:xfrm>
            <a:off x="-1" y="0"/>
            <a:ext cx="12192000" cy="1223187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A30FCC-6F69-B043-B2E5-D716CA1A6CA6}"/>
              </a:ext>
            </a:extLst>
          </p:cNvPr>
          <p:cNvCxnSpPr/>
          <p:nvPr/>
        </p:nvCxnSpPr>
        <p:spPr>
          <a:xfrm>
            <a:off x="3431437" y="6431194"/>
            <a:ext cx="532912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39">
            <a:extLst>
              <a:ext uri="{FF2B5EF4-FFF2-40B4-BE49-F238E27FC236}">
                <a16:creationId xmlns:a16="http://schemas.microsoft.com/office/drawing/2014/main" id="{98960CEC-1F15-4FBE-B632-A277475056E1}"/>
              </a:ext>
            </a:extLst>
          </p:cNvPr>
          <p:cNvSpPr txBox="1"/>
          <p:nvPr/>
        </p:nvSpPr>
        <p:spPr>
          <a:xfrm>
            <a:off x="55605" y="172297"/>
            <a:ext cx="111870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500" b="1" dirty="0">
                <a:solidFill>
                  <a:schemeClr val="bg1"/>
                </a:solidFill>
                <a:latin typeface="Helvetica Light" panose="020B0403020202020204"/>
              </a:rPr>
              <a:t>CATEGORIA BANCOS</a:t>
            </a:r>
            <a:endParaRPr lang="es-GT" sz="3500" dirty="0">
              <a:solidFill>
                <a:schemeClr val="bg1"/>
              </a:solidFill>
              <a:latin typeface="Helvetica Light" panose="020B0403020202020204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1B14231-0C07-429B-B58F-C139025D89C6}"/>
              </a:ext>
            </a:extLst>
          </p:cNvPr>
          <p:cNvSpPr txBox="1">
            <a:spLocks/>
          </p:cNvSpPr>
          <p:nvPr/>
        </p:nvSpPr>
        <p:spPr>
          <a:xfrm>
            <a:off x="55606" y="3098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SOI por banco por </a:t>
            </a:r>
            <a:r>
              <a:rPr lang="en-US" sz="3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productos</a:t>
            </a:r>
            <a:r>
              <a:rPr lang="en-US" sz="3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bancarios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D84BB3-EA5C-EB41-951F-3EB2DF9EE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838946"/>
              </p:ext>
            </p:extLst>
          </p:nvPr>
        </p:nvGraphicFramePr>
        <p:xfrm>
          <a:off x="399011" y="1658975"/>
          <a:ext cx="763387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553">
                  <a:extLst>
                    <a:ext uri="{9D8B030D-6E8A-4147-A177-3AD203B41FA5}">
                      <a16:colId xmlns:a16="http://schemas.microsoft.com/office/drawing/2014/main" val="2390971826"/>
                    </a:ext>
                  </a:extLst>
                </a:gridCol>
                <a:gridCol w="1090553">
                  <a:extLst>
                    <a:ext uri="{9D8B030D-6E8A-4147-A177-3AD203B41FA5}">
                      <a16:colId xmlns:a16="http://schemas.microsoft.com/office/drawing/2014/main" val="1112064168"/>
                    </a:ext>
                  </a:extLst>
                </a:gridCol>
                <a:gridCol w="1090553">
                  <a:extLst>
                    <a:ext uri="{9D8B030D-6E8A-4147-A177-3AD203B41FA5}">
                      <a16:colId xmlns:a16="http://schemas.microsoft.com/office/drawing/2014/main" val="3298529524"/>
                    </a:ext>
                  </a:extLst>
                </a:gridCol>
                <a:gridCol w="1090553">
                  <a:extLst>
                    <a:ext uri="{9D8B030D-6E8A-4147-A177-3AD203B41FA5}">
                      <a16:colId xmlns:a16="http://schemas.microsoft.com/office/drawing/2014/main" val="1605112794"/>
                    </a:ext>
                  </a:extLst>
                </a:gridCol>
                <a:gridCol w="1090553">
                  <a:extLst>
                    <a:ext uri="{9D8B030D-6E8A-4147-A177-3AD203B41FA5}">
                      <a16:colId xmlns:a16="http://schemas.microsoft.com/office/drawing/2014/main" val="2759294576"/>
                    </a:ext>
                  </a:extLst>
                </a:gridCol>
                <a:gridCol w="1090553">
                  <a:extLst>
                    <a:ext uri="{9D8B030D-6E8A-4147-A177-3AD203B41FA5}">
                      <a16:colId xmlns:a16="http://schemas.microsoft.com/office/drawing/2014/main" val="3680266610"/>
                    </a:ext>
                  </a:extLst>
                </a:gridCol>
                <a:gridCol w="1090553">
                  <a:extLst>
                    <a:ext uri="{9D8B030D-6E8A-4147-A177-3AD203B41FA5}">
                      <a16:colId xmlns:a16="http://schemas.microsoft.com/office/drawing/2014/main" val="3457119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$5.5M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$3.6M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3.0M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2.0M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1.8M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1.8M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0.8M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59860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89DCC3B-13EC-3E4B-B998-4DAA755EDCB8}"/>
              </a:ext>
            </a:extLst>
          </p:cNvPr>
          <p:cNvSpPr txBox="1"/>
          <p:nvPr/>
        </p:nvSpPr>
        <p:spPr>
          <a:xfrm>
            <a:off x="9315539" y="5257531"/>
            <a:ext cx="2300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Helvetica Light" panose="020B0403020202020204" pitchFamily="34" charset="0"/>
              </a:rPr>
              <a:t>INV. $21.2M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75C1D-1EA9-2041-A6F8-5298F1B0EE54}"/>
              </a:ext>
            </a:extLst>
          </p:cNvPr>
          <p:cNvSpPr txBox="1"/>
          <p:nvPr/>
        </p:nvSpPr>
        <p:spPr>
          <a:xfrm>
            <a:off x="8664122" y="405939"/>
            <a:ext cx="3267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>
                <a:latin typeface="Helvetica Light" panose="020B0403020202020204" pitchFamily="34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latin typeface="Helvetica Light" panose="020B0403020202020204" pitchFamily="34" charset="0"/>
              </a:rPr>
              <a:t>57</a:t>
            </a:r>
            <a:r>
              <a:rPr lang="x-none" sz="5000">
                <a:solidFill>
                  <a:schemeClr val="bg1"/>
                </a:solidFill>
                <a:latin typeface="Helvetica Light" panose="020B0403020202020204" pitchFamily="34" charset="0"/>
              </a:rPr>
              <a:t>%</a:t>
            </a:r>
            <a:r>
              <a:rPr lang="x-none" sz="5000">
                <a:latin typeface="Helvetica Light" panose="020B0403020202020204" pitchFamily="34" charset="0"/>
              </a:rPr>
              <a:t> </a:t>
            </a:r>
            <a:endParaRPr lang="x-none" sz="5000" dirty="0">
              <a:latin typeface="Helvetica Light" panose="020B0403020202020204" pitchFamily="34" charset="0"/>
            </a:endParaRPr>
          </a:p>
          <a:p>
            <a:pPr algn="ctr"/>
            <a:r>
              <a:rPr lang="x-none" sz="1400" dirty="0">
                <a:latin typeface="Helvetica Light" panose="020B0403020202020204" pitchFamily="34" charset="0"/>
              </a:rPr>
              <a:t>del presupuesto total del sector es destinado a campañas de productos bancarios</a:t>
            </a:r>
          </a:p>
          <a:p>
            <a:pPr algn="ctr"/>
            <a:r>
              <a:rPr lang="en-US" sz="1400" dirty="0">
                <a:latin typeface="Helvetica Light" panose="020B0403020202020204" pitchFamily="34" charset="0"/>
              </a:rPr>
              <a:t>Atlántida</a:t>
            </a:r>
            <a:r>
              <a:rPr lang="x-none" sz="1400">
                <a:latin typeface="Helvetica Light" panose="020B0403020202020204" pitchFamily="34" charset="0"/>
              </a:rPr>
              <a:t> </a:t>
            </a:r>
            <a:r>
              <a:rPr lang="x-none" sz="1400" dirty="0">
                <a:latin typeface="Helvetica Light" panose="020B0403020202020204" pitchFamily="34" charset="0"/>
              </a:rPr>
              <a:t>ocupa el primer lugar </a:t>
            </a:r>
            <a:r>
              <a:rPr lang="x-none" sz="1400">
                <a:latin typeface="Helvetica Light" panose="020B0403020202020204" pitchFamily="34" charset="0"/>
              </a:rPr>
              <a:t>en el</a:t>
            </a:r>
            <a:r>
              <a:rPr lang="en-US" sz="1400" dirty="0">
                <a:latin typeface="Helvetica Light" panose="020B0403020202020204" pitchFamily="34" charset="0"/>
              </a:rPr>
              <a:t> 29% del SOI de </a:t>
            </a:r>
            <a:r>
              <a:rPr lang="en-US" sz="1400" dirty="0" err="1">
                <a:latin typeface="Helvetica Light" panose="020B0403020202020204" pitchFamily="34" charset="0"/>
              </a:rPr>
              <a:t>esta</a:t>
            </a:r>
            <a:r>
              <a:rPr lang="en-US" sz="1400" dirty="0">
                <a:latin typeface="Helvetica Light" panose="020B0403020202020204" pitchFamily="34" charset="0"/>
              </a:rPr>
              <a:t> </a:t>
            </a:r>
            <a:r>
              <a:rPr lang="en-US" sz="1400" dirty="0" err="1">
                <a:latin typeface="Helvetica Light" panose="020B0403020202020204" pitchFamily="34" charset="0"/>
              </a:rPr>
              <a:t>categoría</a:t>
            </a:r>
            <a:r>
              <a:rPr lang="en-US" sz="1400" dirty="0">
                <a:latin typeface="Helvetica Light" panose="020B0403020202020204" pitchFamily="34" charset="0"/>
              </a:rPr>
              <a:t>.</a:t>
            </a:r>
            <a:endParaRPr lang="x-none" sz="1400" dirty="0">
              <a:latin typeface="Helvetica Light" panose="020B0403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880756-97FA-934E-A997-8C5FA3A065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9133027"/>
              </p:ext>
            </p:extLst>
          </p:nvPr>
        </p:nvGraphicFramePr>
        <p:xfrm>
          <a:off x="259958" y="2074208"/>
          <a:ext cx="8001173" cy="4333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95AFBF2-E785-0940-A1C6-0035A3F40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861913"/>
              </p:ext>
            </p:extLst>
          </p:nvPr>
        </p:nvGraphicFramePr>
        <p:xfrm>
          <a:off x="7925584" y="2344931"/>
          <a:ext cx="4744994" cy="306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27">
            <a:extLst>
              <a:ext uri="{FF2B5EF4-FFF2-40B4-BE49-F238E27FC236}">
                <a16:creationId xmlns:a16="http://schemas.microsoft.com/office/drawing/2014/main" id="{5850E628-579C-3E4E-9FB0-23FCDB64F149}"/>
              </a:ext>
            </a:extLst>
          </p:cNvPr>
          <p:cNvSpPr txBox="1"/>
          <p:nvPr/>
        </p:nvSpPr>
        <p:spPr>
          <a:xfrm>
            <a:off x="4976210" y="6593809"/>
            <a:ext cx="2020105" cy="215444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B2527103-C508-3243-A1CC-E6484FB4E3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AB225FA-33AA-FE42-BA4A-7222789452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3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3">
            <a:extLst>
              <a:ext uri="{FF2B5EF4-FFF2-40B4-BE49-F238E27FC236}">
                <a16:creationId xmlns:a16="http://schemas.microsoft.com/office/drawing/2014/main" id="{C5734BC6-6DD8-EB44-80E2-4EBB759C02F2}"/>
              </a:ext>
            </a:extLst>
          </p:cNvPr>
          <p:cNvCxnSpPr>
            <a:cxnSpLocks/>
          </p:cNvCxnSpPr>
          <p:nvPr/>
        </p:nvCxnSpPr>
        <p:spPr>
          <a:xfrm>
            <a:off x="1727447" y="6432929"/>
            <a:ext cx="793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">
            <a:extLst>
              <a:ext uri="{FF2B5EF4-FFF2-40B4-BE49-F238E27FC236}">
                <a16:creationId xmlns:a16="http://schemas.microsoft.com/office/drawing/2014/main" id="{40DCDAB3-2F36-4BEA-AED1-D9C35535C2A8}"/>
              </a:ext>
            </a:extLst>
          </p:cNvPr>
          <p:cNvGrpSpPr/>
          <p:nvPr/>
        </p:nvGrpSpPr>
        <p:grpSpPr>
          <a:xfrm>
            <a:off x="3165422" y="2738364"/>
            <a:ext cx="5968407" cy="2850414"/>
            <a:chOff x="822927" y="-2735293"/>
            <a:chExt cx="10083800" cy="4399978"/>
          </a:xfrm>
        </p:grpSpPr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121A2DB0-8295-4F87-A7A7-DD3572551C6F}"/>
                </a:ext>
              </a:extLst>
            </p:cNvPr>
            <p:cNvSpPr/>
            <p:nvPr/>
          </p:nvSpPr>
          <p:spPr>
            <a:xfrm>
              <a:off x="822927" y="-2735293"/>
              <a:ext cx="10083800" cy="3056965"/>
            </a:xfrm>
            <a:prstGeom prst="rect">
              <a:avLst/>
            </a:prstGeom>
            <a:solidFill>
              <a:srgbClr val="CD2E2E"/>
            </a:solidFill>
          </p:spPr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8E53DEB6-34FB-4958-B9AC-1E130D660675}"/>
                </a:ext>
              </a:extLst>
            </p:cNvPr>
            <p:cNvSpPr txBox="1"/>
            <p:nvPr/>
          </p:nvSpPr>
          <p:spPr>
            <a:xfrm>
              <a:off x="870492" y="830819"/>
              <a:ext cx="9275600" cy="8338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endParaRPr lang="en-US" sz="3200" dirty="0">
                <a:solidFill>
                  <a:schemeClr val="bg1"/>
                </a:solidFill>
                <a:latin typeface="Helvetica Light" panose="020B04030202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54D832C-12AB-EE4D-A393-6AD7640F793A}"/>
              </a:ext>
            </a:extLst>
          </p:cNvPr>
          <p:cNvSpPr txBox="1"/>
          <p:nvPr/>
        </p:nvSpPr>
        <p:spPr>
          <a:xfrm>
            <a:off x="4296397" y="2987565"/>
            <a:ext cx="37064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Presentado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por</a:t>
            </a:r>
            <a:b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Departamento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Medios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MASS PUBLICIDAD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Febrero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5, 2024</a:t>
            </a:r>
            <a:endParaRPr lang="en-US" sz="20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3E30ECE3-B65D-114F-B285-731C936247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E6AEC2D-B734-D743-B34E-9A3339D86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9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37D172-C4A9-69BA-8408-CE826E586B6E}"/>
              </a:ext>
            </a:extLst>
          </p:cNvPr>
          <p:cNvCxnSpPr>
            <a:cxnSpLocks/>
          </p:cNvCxnSpPr>
          <p:nvPr/>
        </p:nvCxnSpPr>
        <p:spPr>
          <a:xfrm flipV="1">
            <a:off x="1458444" y="3960078"/>
            <a:ext cx="10289819" cy="9053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61AC9A5-C3AA-354C-9501-5A7CF80CC3C4}"/>
              </a:ext>
            </a:extLst>
          </p:cNvPr>
          <p:cNvSpPr txBox="1"/>
          <p:nvPr/>
        </p:nvSpPr>
        <p:spPr>
          <a:xfrm>
            <a:off x="8848150" y="1943202"/>
            <a:ext cx="30380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latin typeface="Helvetica" pitchFamily="2" charset="0"/>
              </a:rPr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5E465-9941-054D-A90B-26966B36078E}"/>
              </a:ext>
            </a:extLst>
          </p:cNvPr>
          <p:cNvSpPr txBox="1"/>
          <p:nvPr/>
        </p:nvSpPr>
        <p:spPr>
          <a:xfrm>
            <a:off x="5222501" y="1955708"/>
            <a:ext cx="30380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latin typeface="Helvetica" pitchFamily="2" charset="0"/>
              </a:rPr>
              <a:t>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BB6C-F9A1-8547-A7B7-6B237BA1C1B0}"/>
              </a:ext>
            </a:extLst>
          </p:cNvPr>
          <p:cNvSpPr txBox="1"/>
          <p:nvPr/>
        </p:nvSpPr>
        <p:spPr>
          <a:xfrm>
            <a:off x="1595373" y="1955708"/>
            <a:ext cx="30380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latin typeface="Helvetica" pitchFamily="2" charset="0"/>
              </a:rPr>
              <a:t>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6E431-4917-1E44-9C8A-148F5CC279E1}"/>
              </a:ext>
            </a:extLst>
          </p:cNvPr>
          <p:cNvSpPr txBox="1"/>
          <p:nvPr/>
        </p:nvSpPr>
        <p:spPr>
          <a:xfrm>
            <a:off x="272376" y="297278"/>
            <a:ext cx="5955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941100"/>
                </a:solidFill>
                <a:latin typeface="Helvetica Light" panose="020B0403020202020204" pitchFamily="34" charset="0"/>
              </a:rPr>
              <a:t>SECTOR FINANCIERO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6938287-9C1D-CD4F-BE32-EBE957CA8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494860"/>
              </p:ext>
            </p:extLst>
          </p:nvPr>
        </p:nvGraphicFramePr>
        <p:xfrm>
          <a:off x="1139725" y="5229108"/>
          <a:ext cx="10608538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08538">
                  <a:extLst>
                    <a:ext uri="{9D8B030D-6E8A-4147-A177-3AD203B41FA5}">
                      <a16:colId xmlns:a16="http://schemas.microsoft.com/office/drawing/2014/main" val="6817947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Bancos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 -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Tarjetas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Crédito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Tarjeta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Débito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Seguros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Transferencia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Fontos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(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remesas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) -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Administradoras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Pensiones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344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637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967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973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444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376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279748"/>
                  </a:ext>
                </a:extLst>
              </a:tr>
            </a:tbl>
          </a:graphicData>
        </a:graphic>
      </p:graphicFrame>
      <p:sp>
        <p:nvSpPr>
          <p:cNvPr id="2" name="Down Arrow 1">
            <a:extLst>
              <a:ext uri="{FF2B5EF4-FFF2-40B4-BE49-F238E27FC236}">
                <a16:creationId xmlns:a16="http://schemas.microsoft.com/office/drawing/2014/main" id="{56D47392-DBC7-E547-94AB-60CD82B350C8}"/>
              </a:ext>
            </a:extLst>
          </p:cNvPr>
          <p:cNvSpPr/>
          <p:nvPr/>
        </p:nvSpPr>
        <p:spPr>
          <a:xfrm rot="10800000">
            <a:off x="4534517" y="3330376"/>
            <a:ext cx="681894" cy="680693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569793-8221-3943-8865-1A80D5E1952A}"/>
              </a:ext>
            </a:extLst>
          </p:cNvPr>
          <p:cNvSpPr txBox="1"/>
          <p:nvPr/>
        </p:nvSpPr>
        <p:spPr>
          <a:xfrm>
            <a:off x="4492775" y="3994677"/>
            <a:ext cx="8258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27%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BA189F-9FD2-A740-A2C4-10C5F6DF3DB3}"/>
              </a:ext>
            </a:extLst>
          </p:cNvPr>
          <p:cNvSpPr/>
          <p:nvPr/>
        </p:nvSpPr>
        <p:spPr>
          <a:xfrm>
            <a:off x="2642769" y="5340500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BBEBA4-A13D-4B4D-A281-85138F383AC8}"/>
              </a:ext>
            </a:extLst>
          </p:cNvPr>
          <p:cNvSpPr/>
          <p:nvPr/>
        </p:nvSpPr>
        <p:spPr>
          <a:xfrm>
            <a:off x="4089118" y="5335793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A9053F-0CAC-8545-B27A-79DF32D7E821}"/>
              </a:ext>
            </a:extLst>
          </p:cNvPr>
          <p:cNvSpPr/>
          <p:nvPr/>
        </p:nvSpPr>
        <p:spPr>
          <a:xfrm>
            <a:off x="5420062" y="5345322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034D19-11F6-C842-86FC-F925B1669D9E}"/>
              </a:ext>
            </a:extLst>
          </p:cNvPr>
          <p:cNvSpPr/>
          <p:nvPr/>
        </p:nvSpPr>
        <p:spPr>
          <a:xfrm>
            <a:off x="6145232" y="5345322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B96681-DDAC-EE49-B641-D92F7D6D12C7}"/>
              </a:ext>
            </a:extLst>
          </p:cNvPr>
          <p:cNvSpPr/>
          <p:nvPr/>
        </p:nvSpPr>
        <p:spPr>
          <a:xfrm>
            <a:off x="8672532" y="5355482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ector recto 3">
            <a:extLst>
              <a:ext uri="{FF2B5EF4-FFF2-40B4-BE49-F238E27FC236}">
                <a16:creationId xmlns:a16="http://schemas.microsoft.com/office/drawing/2014/main" id="{11EFE2D8-F740-8D4C-B176-ABBC4307F80A}"/>
              </a:ext>
            </a:extLst>
          </p:cNvPr>
          <p:cNvCxnSpPr>
            <a:cxnSpLocks/>
          </p:cNvCxnSpPr>
          <p:nvPr/>
        </p:nvCxnSpPr>
        <p:spPr>
          <a:xfrm>
            <a:off x="2578246" y="5600336"/>
            <a:ext cx="793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E52BB9-7183-2942-948D-92A45FDE44B4}"/>
              </a:ext>
            </a:extLst>
          </p:cNvPr>
          <p:cNvCxnSpPr/>
          <p:nvPr/>
        </p:nvCxnSpPr>
        <p:spPr>
          <a:xfrm>
            <a:off x="1736904" y="6595025"/>
            <a:ext cx="8981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880CB8F-27A0-005B-806D-F1CF348FF697}"/>
              </a:ext>
            </a:extLst>
          </p:cNvPr>
          <p:cNvSpPr/>
          <p:nvPr/>
        </p:nvSpPr>
        <p:spPr>
          <a:xfrm>
            <a:off x="1615968" y="3260148"/>
            <a:ext cx="2894737" cy="13712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elvetica Light" panose="020B0403020202020204" pitchFamily="34" charset="0"/>
              </a:rPr>
              <a:t>$ 40.8M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71826B-7CEE-9FB3-0D63-456D2D52B645}"/>
              </a:ext>
            </a:extLst>
          </p:cNvPr>
          <p:cNvSpPr/>
          <p:nvPr/>
        </p:nvSpPr>
        <p:spPr>
          <a:xfrm>
            <a:off x="5256552" y="3260147"/>
            <a:ext cx="2894737" cy="13998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$ 51.8M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C57EAB-8346-4C21-987B-F35D287462DF}"/>
              </a:ext>
            </a:extLst>
          </p:cNvPr>
          <p:cNvSpPr/>
          <p:nvPr/>
        </p:nvSpPr>
        <p:spPr>
          <a:xfrm>
            <a:off x="8887128" y="3260148"/>
            <a:ext cx="2894737" cy="139985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$ 46.8M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088743-DD9F-AAA8-91C0-2FD4392A0A4E}"/>
              </a:ext>
            </a:extLst>
          </p:cNvPr>
          <p:cNvSpPr txBox="1"/>
          <p:nvPr/>
        </p:nvSpPr>
        <p:spPr>
          <a:xfrm>
            <a:off x="145800" y="3812089"/>
            <a:ext cx="12698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250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ene-</a:t>
            </a:r>
            <a:r>
              <a:rPr lang="en-US" sz="2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</a:t>
            </a:r>
            <a:endParaRPr lang="en-HN" sz="25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2A4D08-08F1-2B37-143D-E6F4C25BBE0F}"/>
              </a:ext>
            </a:extLst>
          </p:cNvPr>
          <p:cNvSpPr txBox="1"/>
          <p:nvPr/>
        </p:nvSpPr>
        <p:spPr>
          <a:xfrm>
            <a:off x="8118277" y="3973701"/>
            <a:ext cx="8258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10%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74E410-DD14-3ECB-BDE2-80796BC03F24}"/>
              </a:ext>
            </a:extLst>
          </p:cNvPr>
          <p:cNvCxnSpPr>
            <a:cxnSpLocks/>
          </p:cNvCxnSpPr>
          <p:nvPr/>
        </p:nvCxnSpPr>
        <p:spPr>
          <a:xfrm>
            <a:off x="317428" y="1044619"/>
            <a:ext cx="11574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6787750-21D9-82BC-A040-BE05A2D65F1A}"/>
              </a:ext>
            </a:extLst>
          </p:cNvPr>
          <p:cNvSpPr txBox="1"/>
          <p:nvPr/>
        </p:nvSpPr>
        <p:spPr>
          <a:xfrm>
            <a:off x="8958418" y="431885"/>
            <a:ext cx="3047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I</a:t>
            </a:r>
            <a:r>
              <a:rPr lang="en-H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nversión total en medios</a:t>
            </a:r>
          </a:p>
        </p:txBody>
      </p:sp>
      <p:sp>
        <p:nvSpPr>
          <p:cNvPr id="9" name="Flecha abajo 8">
            <a:extLst>
              <a:ext uri="{FF2B5EF4-FFF2-40B4-BE49-F238E27FC236}">
                <a16:creationId xmlns:a16="http://schemas.microsoft.com/office/drawing/2014/main" id="{B9C56E77-B967-3C42-AAE4-D1035BE40100}"/>
              </a:ext>
            </a:extLst>
          </p:cNvPr>
          <p:cNvSpPr/>
          <p:nvPr/>
        </p:nvSpPr>
        <p:spPr>
          <a:xfrm>
            <a:off x="8183947" y="3260147"/>
            <a:ext cx="664203" cy="713554"/>
          </a:xfrm>
          <a:prstGeom prst="downArrow">
            <a:avLst>
              <a:gd name="adj1" fmla="val 50000"/>
              <a:gd name="adj2" fmla="val 477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id="{4225BDC7-541D-AF4F-9C77-0C524C074C43}"/>
              </a:ext>
            </a:extLst>
          </p:cNvPr>
          <p:cNvSpPr txBox="1"/>
          <p:nvPr/>
        </p:nvSpPr>
        <p:spPr>
          <a:xfrm>
            <a:off x="5342023" y="6520506"/>
            <a:ext cx="2044149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noviembre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D370C6BC-00B1-8742-92E7-B141443B9B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5FD0384-7B98-4041-B6CD-BFE08DAC9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11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16B3E39C-9CE6-D94B-9602-C25471884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8586155"/>
              </p:ext>
            </p:extLst>
          </p:nvPr>
        </p:nvGraphicFramePr>
        <p:xfrm>
          <a:off x="317428" y="1315361"/>
          <a:ext cx="11448792" cy="4430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95FE8036-0A2F-4D41-B1FA-97ECC1450CCF}"/>
              </a:ext>
            </a:extLst>
          </p:cNvPr>
          <p:cNvSpPr/>
          <p:nvPr/>
        </p:nvSpPr>
        <p:spPr>
          <a:xfrm>
            <a:off x="4267201" y="1060256"/>
            <a:ext cx="7444503" cy="225203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6E431-4917-1E44-9C8A-148F5CC279E1}"/>
              </a:ext>
            </a:extLst>
          </p:cNvPr>
          <p:cNvSpPr txBox="1"/>
          <p:nvPr/>
        </p:nvSpPr>
        <p:spPr>
          <a:xfrm>
            <a:off x="272376" y="297278"/>
            <a:ext cx="5955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941100"/>
                </a:solidFill>
                <a:latin typeface="Helvetica Light" panose="020B0403020202020204" pitchFamily="34" charset="0"/>
              </a:rPr>
              <a:t>SECTOR FINANCIERO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6938287-9C1D-CD4F-BE32-EBE957CA8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004989"/>
              </p:ext>
            </p:extLst>
          </p:nvPr>
        </p:nvGraphicFramePr>
        <p:xfrm>
          <a:off x="341825" y="5897880"/>
          <a:ext cx="10608538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08538">
                  <a:extLst>
                    <a:ext uri="{9D8B030D-6E8A-4147-A177-3AD203B41FA5}">
                      <a16:colId xmlns:a16="http://schemas.microsoft.com/office/drawing/2014/main" val="6817947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Bancos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 -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Tarjetas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Crédito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Tarjeta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Débito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Seguros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Transferencia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Fontos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(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remesas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) -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Administradoras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Pensiones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344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637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967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973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444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376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279748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973BB53B-548A-0B4A-96EC-6E42CFEF9F4E}"/>
              </a:ext>
            </a:extLst>
          </p:cNvPr>
          <p:cNvGrpSpPr/>
          <p:nvPr/>
        </p:nvGrpSpPr>
        <p:grpSpPr>
          <a:xfrm>
            <a:off x="1727447" y="6001515"/>
            <a:ext cx="7938655" cy="230454"/>
            <a:chOff x="1727447" y="6001515"/>
            <a:chExt cx="7938655" cy="23045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CBA189F-9FD2-A740-A2C4-10C5F6DF3DB3}"/>
                </a:ext>
              </a:extLst>
            </p:cNvPr>
            <p:cNvSpPr/>
            <p:nvPr/>
          </p:nvSpPr>
          <p:spPr>
            <a:xfrm>
              <a:off x="1847850" y="6001515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BBEBA4-A13D-4B4D-A281-85138F383AC8}"/>
                </a:ext>
              </a:extLst>
            </p:cNvPr>
            <p:cNvSpPr/>
            <p:nvPr/>
          </p:nvSpPr>
          <p:spPr>
            <a:xfrm>
              <a:off x="3290575" y="6008715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A9053F-0CAC-8545-B27A-79DF32D7E821}"/>
                </a:ext>
              </a:extLst>
            </p:cNvPr>
            <p:cNvSpPr/>
            <p:nvPr/>
          </p:nvSpPr>
          <p:spPr>
            <a:xfrm>
              <a:off x="4628059" y="6008562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4034D19-11F6-C842-86FC-F925B1669D9E}"/>
                </a:ext>
              </a:extLst>
            </p:cNvPr>
            <p:cNvSpPr/>
            <p:nvPr/>
          </p:nvSpPr>
          <p:spPr>
            <a:xfrm>
              <a:off x="5356033" y="6008481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B96681-DDAC-EE49-B641-D92F7D6D12C7}"/>
                </a:ext>
              </a:extLst>
            </p:cNvPr>
            <p:cNvSpPr/>
            <p:nvPr/>
          </p:nvSpPr>
          <p:spPr>
            <a:xfrm>
              <a:off x="7871371" y="6011934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Conector recto 3">
              <a:extLst>
                <a:ext uri="{FF2B5EF4-FFF2-40B4-BE49-F238E27FC236}">
                  <a16:creationId xmlns:a16="http://schemas.microsoft.com/office/drawing/2014/main" id="{11EFE2D8-F740-8D4C-B176-ABBC4307F80A}"/>
                </a:ext>
              </a:extLst>
            </p:cNvPr>
            <p:cNvCxnSpPr>
              <a:cxnSpLocks/>
            </p:cNvCxnSpPr>
            <p:nvPr/>
          </p:nvCxnSpPr>
          <p:spPr>
            <a:xfrm>
              <a:off x="1727447" y="6231969"/>
              <a:ext cx="793865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E52BB9-7183-2942-948D-92A45FDE44B4}"/>
              </a:ext>
            </a:extLst>
          </p:cNvPr>
          <p:cNvCxnSpPr/>
          <p:nvPr/>
        </p:nvCxnSpPr>
        <p:spPr>
          <a:xfrm>
            <a:off x="1736904" y="6595025"/>
            <a:ext cx="8981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74E410-DD14-3ECB-BDE2-80796BC03F24}"/>
              </a:ext>
            </a:extLst>
          </p:cNvPr>
          <p:cNvCxnSpPr>
            <a:cxnSpLocks/>
          </p:cNvCxnSpPr>
          <p:nvPr/>
        </p:nvCxnSpPr>
        <p:spPr>
          <a:xfrm>
            <a:off x="317428" y="1044619"/>
            <a:ext cx="11574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6787750-21D9-82BC-A040-BE05A2D65F1A}"/>
              </a:ext>
            </a:extLst>
          </p:cNvPr>
          <p:cNvSpPr txBox="1"/>
          <p:nvPr/>
        </p:nvSpPr>
        <p:spPr>
          <a:xfrm>
            <a:off x="8958418" y="341355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I</a:t>
            </a:r>
            <a:r>
              <a:rPr lang="en-H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nversión total </a:t>
            </a:r>
            <a:r>
              <a:rPr lang="en-HN" sz="200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en medios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algn="r"/>
            <a:r>
              <a:rPr lang="en-US" sz="2000" b="1" dirty="0">
                <a:latin typeface="Helvetica Light" panose="020B0403020202020204" pitchFamily="34" charset="0"/>
              </a:rPr>
              <a:t>$46.8M</a:t>
            </a:r>
            <a:endParaRPr lang="en-HN" sz="2000" b="1" dirty="0">
              <a:latin typeface="Helvetica Light" panose="020B0403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040652-95F0-D14D-BD29-10E2BEF4A644}"/>
              </a:ext>
            </a:extLst>
          </p:cNvPr>
          <p:cNvSpPr txBox="1"/>
          <p:nvPr/>
        </p:nvSpPr>
        <p:spPr>
          <a:xfrm>
            <a:off x="5198195" y="982445"/>
            <a:ext cx="562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dirty="0"/>
              <a:t>Datos relevantes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F830BC0-62C8-914C-8F99-D8B40D204FBC}"/>
              </a:ext>
            </a:extLst>
          </p:cNvPr>
          <p:cNvSpPr/>
          <p:nvPr/>
        </p:nvSpPr>
        <p:spPr>
          <a:xfrm>
            <a:off x="4294358" y="1344729"/>
            <a:ext cx="1828801" cy="123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614B92A-E333-D245-B064-BFCBC9A82B5D}"/>
              </a:ext>
            </a:extLst>
          </p:cNvPr>
          <p:cNvSpPr/>
          <p:nvPr/>
        </p:nvSpPr>
        <p:spPr>
          <a:xfrm>
            <a:off x="6145026" y="1336952"/>
            <a:ext cx="1828803" cy="14086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2F5A437-01AF-9F41-8B80-B0DE2514397D}"/>
              </a:ext>
            </a:extLst>
          </p:cNvPr>
          <p:cNvSpPr/>
          <p:nvPr/>
        </p:nvSpPr>
        <p:spPr>
          <a:xfrm>
            <a:off x="8012316" y="1341678"/>
            <a:ext cx="1828802" cy="12608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4663757-26F5-984A-AF72-04C473769A73}"/>
              </a:ext>
            </a:extLst>
          </p:cNvPr>
          <p:cNvSpPr txBox="1"/>
          <p:nvPr/>
        </p:nvSpPr>
        <p:spPr>
          <a:xfrm>
            <a:off x="4267201" y="1580982"/>
            <a:ext cx="187058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En el año 2023, el sector financiero experimentó una disminución del 10% en la inversión publicitaria en comparación con el año </a:t>
            </a:r>
            <a:r>
              <a:rPr lang="es-HN" sz="1000" b="0" i="0" dirty="0">
                <a:solidFill>
                  <a:srgbClr val="374151"/>
                </a:solidFill>
                <a:effectLst/>
                <a:latin typeface="Söhne"/>
              </a:rPr>
              <a:t>2022</a:t>
            </a:r>
          </a:p>
          <a:p>
            <a:pPr algn="ctr"/>
            <a:r>
              <a:rPr lang="es-HN" sz="700" i="1" dirty="0">
                <a:latin typeface="Helvetica Light" panose="020B0403020202020204" pitchFamily="34" charset="0"/>
              </a:rPr>
              <a:t>($51.8 2022 vrs. $46.8M 2023)</a:t>
            </a:r>
            <a:endParaRPr lang="es-HN" sz="700" i="1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AB28DDA-321D-A649-842B-BF1F571CDF74}"/>
              </a:ext>
            </a:extLst>
          </p:cNvPr>
          <p:cNvSpPr txBox="1"/>
          <p:nvPr/>
        </p:nvSpPr>
        <p:spPr>
          <a:xfrm>
            <a:off x="6145024" y="1575863"/>
            <a:ext cx="185067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900" b="1" dirty="0">
                <a:latin typeface="Helvetica Light" panose="020B0403020202020204" pitchFamily="34" charset="0"/>
              </a:rPr>
              <a:t>Bancos</a:t>
            </a:r>
            <a:r>
              <a:rPr lang="es-HN" sz="900" dirty="0">
                <a:latin typeface="Helvetica Light" panose="020B0403020202020204" pitchFamily="34" charset="0"/>
              </a:rPr>
              <a:t> es la categoría mas fuerte del sector, seguido de tarjetas de crédito y remesas.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BB3175A-7277-0B43-B7E9-136B3E728F6C}"/>
              </a:ext>
            </a:extLst>
          </p:cNvPr>
          <p:cNvSpPr txBox="1"/>
          <p:nvPr/>
        </p:nvSpPr>
        <p:spPr>
          <a:xfrm>
            <a:off x="7995696" y="1467761"/>
            <a:ext cx="186974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La inversión en la categoría de </a:t>
            </a:r>
            <a:r>
              <a:rPr lang="es-HN" sz="900" b="1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bancos</a:t>
            </a:r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 experimenta una disminución del 21%. Por otro lado, las </a:t>
            </a:r>
            <a:r>
              <a:rPr lang="es-HN" sz="900" b="1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remesas </a:t>
            </a:r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muestran un incremento del 21% con respecto al año anterior, destacándose como una de las categorías más activas del sector. En cuanto a las </a:t>
            </a:r>
            <a:r>
              <a:rPr lang="es-HN" sz="900" b="1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tarjetas de crédito</a:t>
            </a:r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, se registra un aumento del 14%.</a:t>
            </a:r>
            <a:endParaRPr lang="es-HN" sz="900" dirty="0">
              <a:latin typeface="Helvetica Light" panose="020B0403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5C1863F-71A8-4D4E-B11B-BCF54CC495E2}"/>
              </a:ext>
            </a:extLst>
          </p:cNvPr>
          <p:cNvCxnSpPr>
            <a:cxnSpLocks/>
          </p:cNvCxnSpPr>
          <p:nvPr/>
        </p:nvCxnSpPr>
        <p:spPr>
          <a:xfrm flipV="1">
            <a:off x="6137789" y="1406245"/>
            <a:ext cx="0" cy="19060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C406961A-970A-A74A-8654-6C9059DA37F0}"/>
              </a:ext>
            </a:extLst>
          </p:cNvPr>
          <p:cNvCxnSpPr>
            <a:cxnSpLocks/>
          </p:cNvCxnSpPr>
          <p:nvPr/>
        </p:nvCxnSpPr>
        <p:spPr>
          <a:xfrm flipV="1">
            <a:off x="7988459" y="1406245"/>
            <a:ext cx="0" cy="19060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8AA53AA-AE48-CB44-B968-D140128D587A}"/>
              </a:ext>
            </a:extLst>
          </p:cNvPr>
          <p:cNvSpPr txBox="1"/>
          <p:nvPr/>
        </p:nvSpPr>
        <p:spPr>
          <a:xfrm>
            <a:off x="10094965" y="1511317"/>
            <a:ext cx="16167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Se añade como categoría los avisos "</a:t>
            </a:r>
            <a:r>
              <a:rPr lang="es-HN" sz="900" b="1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regulatorios</a:t>
            </a:r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", que constituye una parte importante de la inversión, aunque no se trata de pauta comercial. Esta categoría representa el 9% del total de la inversión</a:t>
            </a:r>
            <a:endParaRPr lang="es-HN" sz="900" dirty="0">
              <a:latin typeface="Helvetica Light" panose="020B040302020202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5BB9A78-3958-3A46-B9F1-39C8613BF3EA}"/>
              </a:ext>
            </a:extLst>
          </p:cNvPr>
          <p:cNvSpPr/>
          <p:nvPr/>
        </p:nvSpPr>
        <p:spPr>
          <a:xfrm>
            <a:off x="9874171" y="1341678"/>
            <a:ext cx="1828802" cy="1260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34" name="TextBox 27">
            <a:extLst>
              <a:ext uri="{FF2B5EF4-FFF2-40B4-BE49-F238E27FC236}">
                <a16:creationId xmlns:a16="http://schemas.microsoft.com/office/drawing/2014/main" id="{2D4BAA27-BB2B-B649-8340-80CAA71428EC}"/>
              </a:ext>
            </a:extLst>
          </p:cNvPr>
          <p:cNvSpPr txBox="1"/>
          <p:nvPr/>
        </p:nvSpPr>
        <p:spPr>
          <a:xfrm>
            <a:off x="5342023" y="6520506"/>
            <a:ext cx="1991251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75D403E0-AF73-4B4D-ACFD-1BB434DE8B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6EA9ACEE-9D91-BD4D-9CAC-5F0B43B86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891CA37A-8F1A-7247-8CF3-E9DB3B01823D}"/>
              </a:ext>
            </a:extLst>
          </p:cNvPr>
          <p:cNvCxnSpPr>
            <a:cxnSpLocks/>
          </p:cNvCxnSpPr>
          <p:nvPr/>
        </p:nvCxnSpPr>
        <p:spPr>
          <a:xfrm flipV="1">
            <a:off x="9851264" y="1398941"/>
            <a:ext cx="0" cy="19060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12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029C75B6-E0B4-7273-D86F-1BE9B466C12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06187001"/>
                  </p:ext>
                </p:extLst>
              </p:nvPr>
            </p:nvGraphicFramePr>
            <p:xfrm>
              <a:off x="790057" y="1470024"/>
              <a:ext cx="7779786" cy="424733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029C75B6-E0B4-7273-D86F-1BE9B466C1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057" y="1470024"/>
                <a:ext cx="7779786" cy="424733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E438337-E4DA-E914-FBAC-8275025FAE63}"/>
              </a:ext>
            </a:extLst>
          </p:cNvPr>
          <p:cNvSpPr txBox="1"/>
          <p:nvPr/>
        </p:nvSpPr>
        <p:spPr>
          <a:xfrm>
            <a:off x="272376" y="297278"/>
            <a:ext cx="11255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941100"/>
                </a:solidFill>
                <a:latin typeface="Helvetica Light" panose="020B0403020202020204" pitchFamily="34" charset="0"/>
              </a:rPr>
              <a:t>SOI PRINCIPALES GRUPOS FINANCIEROS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03616B-783C-5022-9FAD-A4E02397D7CD}"/>
              </a:ext>
            </a:extLst>
          </p:cNvPr>
          <p:cNvCxnSpPr>
            <a:cxnSpLocks/>
          </p:cNvCxnSpPr>
          <p:nvPr/>
        </p:nvCxnSpPr>
        <p:spPr>
          <a:xfrm>
            <a:off x="317428" y="1044619"/>
            <a:ext cx="11574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3" name="Gráfico 12">
                <a:extLst>
                  <a:ext uri="{FF2B5EF4-FFF2-40B4-BE49-F238E27FC236}">
                    <a16:creationId xmlns:a16="http://schemas.microsoft.com/office/drawing/2014/main" id="{5F3ECCEB-24BE-664A-92EF-24681FB7286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83665466"/>
                  </p:ext>
                </p:extLst>
              </p:nvPr>
            </p:nvGraphicFramePr>
            <p:xfrm>
              <a:off x="395766" y="1814060"/>
              <a:ext cx="6000750" cy="332105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3" name="Gráfico 12">
                <a:extLst>
                  <a:ext uri="{FF2B5EF4-FFF2-40B4-BE49-F238E27FC236}">
                    <a16:creationId xmlns:a16="http://schemas.microsoft.com/office/drawing/2014/main" id="{5F3ECCEB-24BE-664A-92EF-24681FB7286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766" y="1814060"/>
                <a:ext cx="6000750" cy="332105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02476503-57EC-614C-B831-9306870896B0}"/>
              </a:ext>
            </a:extLst>
          </p:cNvPr>
          <p:cNvSpPr txBox="1"/>
          <p:nvPr/>
        </p:nvSpPr>
        <p:spPr>
          <a:xfrm>
            <a:off x="2544731" y="362366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400" dirty="0">
                <a:solidFill>
                  <a:schemeClr val="bg1"/>
                </a:solidFill>
                <a:latin typeface="Helvetica Light" panose="020B0403020202020204" pitchFamily="34" charset="0"/>
              </a:rPr>
              <a:t>11%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39B2093F-4B98-954A-B0AC-6D15AA528F5F}"/>
              </a:ext>
            </a:extLst>
          </p:cNvPr>
          <p:cNvSpPr txBox="1"/>
          <p:nvPr/>
        </p:nvSpPr>
        <p:spPr>
          <a:xfrm>
            <a:off x="395766" y="1394946"/>
            <a:ext cx="34772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A</a:t>
            </a:r>
            <a:r>
              <a:rPr lang="en-HN" sz="1500">
                <a:latin typeface="Helvetica Light" panose="020B0403020202020204" pitchFamily="34" charset="0"/>
              </a:rPr>
              <a:t>CUMULADO ENERO-</a:t>
            </a:r>
            <a:r>
              <a:rPr lang="en-US" sz="1500" dirty="0">
                <a:latin typeface="Helvetica Light" panose="020B0403020202020204" pitchFamily="34" charset="0"/>
              </a:rPr>
              <a:t>DICIEMBRE</a:t>
            </a:r>
            <a:r>
              <a:rPr lang="en-HN" sz="1500">
                <a:latin typeface="Helvetica Light" panose="020B0403020202020204" pitchFamily="34" charset="0"/>
              </a:rPr>
              <a:t>’2</a:t>
            </a:r>
            <a:r>
              <a:rPr lang="en-US" sz="1500" dirty="0">
                <a:latin typeface="Helvetica Light" panose="020B0403020202020204" pitchFamily="34" charset="0"/>
              </a:rPr>
              <a:t>3</a:t>
            </a:r>
            <a:endParaRPr lang="en-HN" sz="1500" dirty="0">
              <a:latin typeface="Helvetica Light" panose="020B0403020202020204" pitchFamily="34" charset="0"/>
            </a:endParaRP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5F10B72F-2E29-4D4E-A047-E12F53A20991}"/>
              </a:ext>
            </a:extLst>
          </p:cNvPr>
          <p:cNvSpPr txBox="1"/>
          <p:nvPr/>
        </p:nvSpPr>
        <p:spPr>
          <a:xfrm>
            <a:off x="5342023" y="6520506"/>
            <a:ext cx="2042547" cy="215444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DF7A4DE-5B03-394D-9C64-B42588166C08}"/>
              </a:ext>
            </a:extLst>
          </p:cNvPr>
          <p:cNvSpPr txBox="1"/>
          <p:nvPr/>
        </p:nvSpPr>
        <p:spPr>
          <a:xfrm>
            <a:off x="8341291" y="1273293"/>
            <a:ext cx="3550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HN" sz="3000" dirty="0">
                <a:latin typeface="Helvetica Light" panose="020B0403020202020204" pitchFamily="34" charset="0"/>
              </a:rPr>
              <a:t>Inv total </a:t>
            </a:r>
            <a:r>
              <a:rPr lang="es-HN" sz="3000" b="1" dirty="0">
                <a:latin typeface="HELVETICA LIGHT" panose="020B0403020202020204" pitchFamily="34" charset="0"/>
              </a:rPr>
              <a:t>$46.8M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38839883-DB82-854C-A8E5-612E5C6B2070}"/>
              </a:ext>
            </a:extLst>
          </p:cNvPr>
          <p:cNvSpPr txBox="1"/>
          <p:nvPr/>
        </p:nvSpPr>
        <p:spPr>
          <a:xfrm>
            <a:off x="8781002" y="2009075"/>
            <a:ext cx="332242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N" sz="2200" dirty="0">
                <a:latin typeface="Helvetica Light" panose="020B0403020202020204" pitchFamily="34" charset="0"/>
              </a:rPr>
              <a:t>La inversión publicitaria de los principales grupos financieros representan </a:t>
            </a:r>
            <a:r>
              <a:rPr lang="en-HN" sz="2200">
                <a:latin typeface="Helvetica Light" panose="020B0403020202020204" pitchFamily="34" charset="0"/>
              </a:rPr>
              <a:t>el </a:t>
            </a:r>
            <a:r>
              <a:rPr lang="en-US" sz="2200" dirty="0">
                <a:latin typeface="Helvetica Light" panose="020B0403020202020204" pitchFamily="34" charset="0"/>
              </a:rPr>
              <a:t>79</a:t>
            </a:r>
            <a:r>
              <a:rPr lang="en-HN" sz="2200">
                <a:latin typeface="Helvetica Light" panose="020B0403020202020204" pitchFamily="34" charset="0"/>
              </a:rPr>
              <a:t>% </a:t>
            </a:r>
            <a:r>
              <a:rPr lang="en-HN" sz="2200" dirty="0">
                <a:latin typeface="Helvetica Light" panose="020B0403020202020204" pitchFamily="34" charset="0"/>
              </a:rPr>
              <a:t>del total del sector, equivalente </a:t>
            </a:r>
            <a:r>
              <a:rPr lang="en-HN" sz="2200">
                <a:latin typeface="Helvetica Light" panose="020B0403020202020204" pitchFamily="34" charset="0"/>
              </a:rPr>
              <a:t>a $</a:t>
            </a:r>
            <a:r>
              <a:rPr lang="en-US" sz="2200" dirty="0">
                <a:latin typeface="Helvetica Light" panose="020B0403020202020204" pitchFamily="34" charset="0"/>
              </a:rPr>
              <a:t>37.1</a:t>
            </a:r>
            <a:r>
              <a:rPr lang="en-HN" sz="2200">
                <a:latin typeface="Helvetica Light" panose="020B0403020202020204" pitchFamily="34" charset="0"/>
              </a:rPr>
              <a:t>M</a:t>
            </a:r>
            <a:endParaRPr lang="en-HN" sz="2200" dirty="0">
              <a:latin typeface="Helvetica Light" panose="020B0403020202020204" pitchFamily="34" charset="0"/>
            </a:endParaRPr>
          </a:p>
          <a:p>
            <a:pPr algn="ctr"/>
            <a:endParaRPr lang="en-HN" sz="2500" dirty="0">
              <a:latin typeface="Helvetica Light" panose="020B0403020202020204" pitchFamily="34" charset="0"/>
            </a:endParaRPr>
          </a:p>
          <a:p>
            <a:pPr algn="ctr"/>
            <a:r>
              <a:rPr lang="en-HN" sz="2200" dirty="0">
                <a:latin typeface="Helvetica Light" panose="020B0403020202020204" pitchFamily="34" charset="0"/>
              </a:rPr>
              <a:t>Atlántida ocupa el primer lugar con </a:t>
            </a:r>
            <a:r>
              <a:rPr lang="en-HN" sz="2200">
                <a:latin typeface="Helvetica Light" panose="020B0403020202020204" pitchFamily="34" charset="0"/>
              </a:rPr>
              <a:t>el </a:t>
            </a:r>
            <a:r>
              <a:rPr lang="en-US" sz="2200" dirty="0">
                <a:latin typeface="Helvetica Light" panose="020B0403020202020204" pitchFamily="34" charset="0"/>
              </a:rPr>
              <a:t>29</a:t>
            </a:r>
            <a:r>
              <a:rPr lang="en-HN" sz="2200">
                <a:latin typeface="Helvetica Light" panose="020B0403020202020204" pitchFamily="34" charset="0"/>
              </a:rPr>
              <a:t>% </a:t>
            </a:r>
            <a:r>
              <a:rPr lang="en-HN" sz="2200" dirty="0">
                <a:latin typeface="Helvetica Light" panose="020B0403020202020204" pitchFamily="34" charset="0"/>
              </a:rPr>
              <a:t>del </a:t>
            </a:r>
            <a:r>
              <a:rPr lang="en-HN" sz="2200">
                <a:latin typeface="Helvetica Light" panose="020B0403020202020204" pitchFamily="34" charset="0"/>
              </a:rPr>
              <a:t>SOI </a:t>
            </a:r>
            <a:endParaRPr lang="en-US" sz="2200" dirty="0">
              <a:latin typeface="Helvetica Light" panose="020B0403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E0DA84E-2678-9741-8F40-53B3D8785990}"/>
              </a:ext>
            </a:extLst>
          </p:cNvPr>
          <p:cNvSpPr txBox="1"/>
          <p:nvPr/>
        </p:nvSpPr>
        <p:spPr>
          <a:xfrm>
            <a:off x="317429" y="5771736"/>
            <a:ext cx="8252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000" i="1" dirty="0">
                <a:latin typeface="Helvetica Light" panose="020B0403020202020204" pitchFamily="34" charset="0"/>
              </a:rPr>
              <a:t>El 21% restante ($9.7M) corresponde a grupos financieros de menor inversión (Bantrab, Ficensa, Banrural, Promerica, Ficensa, etc). Incluye también otras instituciones no bancarias que corresponden al sector (cooperativas, seguros, remesadoras, etc.)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2C5AEAA3-21DE-ED44-B715-5D91F94951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B388AD7-854A-D04E-803E-82099D2CD7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0" name="Gráfico 19">
                <a:extLst>
                  <a:ext uri="{FF2B5EF4-FFF2-40B4-BE49-F238E27FC236}">
                    <a16:creationId xmlns:a16="http://schemas.microsoft.com/office/drawing/2014/main" id="{224E0FCE-961D-6946-B89E-04DB4878207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45019864"/>
                  </p:ext>
                </p:extLst>
              </p:nvPr>
            </p:nvGraphicFramePr>
            <p:xfrm>
              <a:off x="395766" y="2121416"/>
              <a:ext cx="7879554" cy="3550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0"/>
              </a:graphicData>
            </a:graphic>
          </p:graphicFrame>
        </mc:Choice>
        <mc:Fallback xmlns="">
          <p:pic>
            <p:nvPicPr>
              <p:cNvPr id="20" name="Gráfico 19">
                <a:extLst>
                  <a:ext uri="{FF2B5EF4-FFF2-40B4-BE49-F238E27FC236}">
                    <a16:creationId xmlns:a16="http://schemas.microsoft.com/office/drawing/2014/main" id="{224E0FCE-961D-6946-B89E-04DB487820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5766" y="2121416"/>
                <a:ext cx="7879554" cy="355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32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25FCC0F-1E67-9C32-020E-BA96681E6377}"/>
              </a:ext>
            </a:extLst>
          </p:cNvPr>
          <p:cNvSpPr txBox="1"/>
          <p:nvPr/>
        </p:nvSpPr>
        <p:spPr>
          <a:xfrm>
            <a:off x="8723147" y="4744840"/>
            <a:ext cx="3082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Light" panose="020B0403020202020204" pitchFamily="34" charset="0"/>
              </a:rPr>
              <a:t>La </a:t>
            </a:r>
            <a:r>
              <a:rPr lang="en-US" sz="1600" dirty="0" err="1">
                <a:latin typeface="Helvetica Light" panose="020B0403020202020204" pitchFamily="34" charset="0"/>
              </a:rPr>
              <a:t>categoría</a:t>
            </a:r>
            <a:r>
              <a:rPr lang="en-US" sz="1600" dirty="0">
                <a:latin typeface="Helvetica Light" panose="020B0403020202020204" pitchFamily="34" charset="0"/>
              </a:rPr>
              <a:t> de </a:t>
            </a:r>
            <a:r>
              <a:rPr lang="en-US" sz="1600" dirty="0" err="1">
                <a:latin typeface="Helvetica Light" panose="020B0403020202020204" pitchFamily="34" charset="0"/>
              </a:rPr>
              <a:t>bancos</a:t>
            </a:r>
            <a:r>
              <a:rPr lang="en-US" sz="1600" dirty="0">
                <a:latin typeface="Helvetica Light" panose="020B0403020202020204" pitchFamily="34" charset="0"/>
              </a:rPr>
              <a:t> es la que </a:t>
            </a:r>
            <a:r>
              <a:rPr lang="en-US" sz="1600" dirty="0" err="1">
                <a:latin typeface="Helvetica Light" panose="020B0403020202020204" pitchFamily="34" charset="0"/>
              </a:rPr>
              <a:t>predomina</a:t>
            </a:r>
            <a:r>
              <a:rPr lang="en-US" sz="1600" dirty="0"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latin typeface="Helvetica Light" panose="020B0403020202020204" pitchFamily="34" charset="0"/>
              </a:rPr>
              <a:t>ocupando</a:t>
            </a:r>
            <a:r>
              <a:rPr lang="en-US" sz="1600" dirty="0">
                <a:latin typeface="Helvetica Light" panose="020B0403020202020204" pitchFamily="34" charset="0"/>
              </a:rPr>
              <a:t> 57% de la </a:t>
            </a:r>
            <a:r>
              <a:rPr lang="en-US" sz="1600" dirty="0" err="1">
                <a:latin typeface="Helvetica Light" panose="020B0403020202020204" pitchFamily="34" charset="0"/>
              </a:rPr>
              <a:t>inversión</a:t>
            </a:r>
            <a:r>
              <a:rPr lang="en-US" sz="1600" dirty="0">
                <a:latin typeface="Helvetica Light" panose="020B0403020202020204" pitchFamily="34" charset="0"/>
              </a:rPr>
              <a:t> total del sector. </a:t>
            </a:r>
            <a:r>
              <a:rPr lang="en-US" sz="1600" dirty="0" err="1">
                <a:latin typeface="Helvetica Light" panose="020B0403020202020204" pitchFamily="34" charset="0"/>
              </a:rPr>
              <a:t>En</a:t>
            </a:r>
            <a:r>
              <a:rPr lang="en-US" sz="1600" dirty="0"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latin typeface="Helvetica Light" panose="020B0403020202020204" pitchFamily="34" charset="0"/>
              </a:rPr>
              <a:t>segundo</a:t>
            </a:r>
            <a:r>
              <a:rPr lang="en-US" sz="1600" dirty="0"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latin typeface="Helvetica Light" panose="020B0403020202020204" pitchFamily="34" charset="0"/>
              </a:rPr>
              <a:t>lugar</a:t>
            </a:r>
            <a:r>
              <a:rPr lang="en-US" sz="1600" dirty="0"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latin typeface="Helvetica Light" panose="020B0403020202020204" pitchFamily="34" charset="0"/>
              </a:rPr>
              <a:t>tarjeta</a:t>
            </a:r>
            <a:r>
              <a:rPr lang="en-US" sz="1600" dirty="0">
                <a:latin typeface="Helvetica Light" panose="020B0403020202020204" pitchFamily="34" charset="0"/>
              </a:rPr>
              <a:t> de </a:t>
            </a:r>
            <a:r>
              <a:rPr lang="en-US" sz="1600" dirty="0" err="1">
                <a:latin typeface="Helvetica Light" panose="020B0403020202020204" pitchFamily="34" charset="0"/>
              </a:rPr>
              <a:t>crédito</a:t>
            </a:r>
            <a:r>
              <a:rPr lang="en-US" sz="1600" dirty="0">
                <a:latin typeface="Helvetica Light" panose="020B0403020202020204" pitchFamily="34" charset="0"/>
              </a:rPr>
              <a:t> (16%) y </a:t>
            </a:r>
            <a:r>
              <a:rPr lang="en-US" sz="1600" dirty="0" err="1">
                <a:latin typeface="Helvetica Light" panose="020B0403020202020204" pitchFamily="34" charset="0"/>
              </a:rPr>
              <a:t>en</a:t>
            </a:r>
            <a:r>
              <a:rPr lang="en-US" sz="1600" dirty="0"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latin typeface="Helvetica Light" panose="020B0403020202020204" pitchFamily="34" charset="0"/>
              </a:rPr>
              <a:t>tercer</a:t>
            </a:r>
            <a:r>
              <a:rPr lang="en-US" sz="1600" dirty="0"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latin typeface="Helvetica Light" panose="020B0403020202020204" pitchFamily="34" charset="0"/>
              </a:rPr>
              <a:t>lugar</a:t>
            </a:r>
            <a:r>
              <a:rPr lang="en-US" sz="1600" dirty="0"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latin typeface="Helvetica Light" panose="020B0403020202020204" pitchFamily="34" charset="0"/>
              </a:rPr>
              <a:t>remesas</a:t>
            </a:r>
            <a:r>
              <a:rPr lang="en-US" sz="1600" dirty="0">
                <a:latin typeface="Helvetica Light" panose="020B0403020202020204" pitchFamily="34" charset="0"/>
              </a:rPr>
              <a:t> (11%).</a:t>
            </a:r>
            <a:endParaRPr lang="en-HN" sz="1600" dirty="0">
              <a:latin typeface="Helvetica Light" panose="020B04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64DBC-0CD4-A6DE-6C77-0B14D1D28164}"/>
              </a:ext>
            </a:extLst>
          </p:cNvPr>
          <p:cNvSpPr txBox="1"/>
          <p:nvPr/>
        </p:nvSpPr>
        <p:spPr>
          <a:xfrm>
            <a:off x="272376" y="199304"/>
            <a:ext cx="115331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41100"/>
                </a:solidFill>
                <a:latin typeface="Helvetica Light" panose="020B0403020202020204" pitchFamily="34" charset="0"/>
              </a:rPr>
              <a:t>PRINCIPALES GRUPOS FINANCIEROS </a:t>
            </a:r>
          </a:p>
          <a:p>
            <a:r>
              <a:rPr lang="en-US" sz="3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POR CATEGORIA DE PRODUCTOS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53510F-59E4-9DCD-2B38-4BD46EBA4B53}"/>
              </a:ext>
            </a:extLst>
          </p:cNvPr>
          <p:cNvSpPr txBox="1"/>
          <p:nvPr/>
        </p:nvSpPr>
        <p:spPr>
          <a:xfrm>
            <a:off x="379437" y="1483852"/>
            <a:ext cx="30973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>
                <a:latin typeface="Helvetica Light" panose="020B0403020202020204" pitchFamily="34" charset="0"/>
              </a:rPr>
              <a:t>Acumulado</a:t>
            </a:r>
            <a:r>
              <a:rPr lang="en-US" sz="1500" b="1" dirty="0">
                <a:latin typeface="Helvetica Light" panose="020B0403020202020204" pitchFamily="34" charset="0"/>
              </a:rPr>
              <a:t> </a:t>
            </a:r>
            <a:r>
              <a:rPr lang="en-US" sz="1500" b="1" dirty="0" err="1">
                <a:latin typeface="Helvetica Light" panose="020B0403020202020204" pitchFamily="34" charset="0"/>
              </a:rPr>
              <a:t>enero</a:t>
            </a:r>
            <a:r>
              <a:rPr lang="en-US" sz="1500" b="1" dirty="0">
                <a:latin typeface="Helvetica Light" panose="020B0403020202020204" pitchFamily="34" charset="0"/>
              </a:rPr>
              <a:t> – </a:t>
            </a:r>
            <a:r>
              <a:rPr lang="en-US" sz="1500" b="1" dirty="0" err="1">
                <a:latin typeface="Helvetica Light" panose="020B0403020202020204" pitchFamily="34" charset="0"/>
              </a:rPr>
              <a:t>diciembre</a:t>
            </a:r>
            <a:r>
              <a:rPr lang="en-US" sz="1500" b="1" dirty="0">
                <a:latin typeface="Helvetica Light" panose="020B0403020202020204" pitchFamily="34" charset="0"/>
              </a:rPr>
              <a:t> </a:t>
            </a:r>
            <a:r>
              <a:rPr lang="en-HN" sz="1500" b="1">
                <a:latin typeface="Helvetica Light" panose="020B0403020202020204" pitchFamily="34" charset="0"/>
              </a:rPr>
              <a:t>’2</a:t>
            </a:r>
            <a:r>
              <a:rPr lang="en-US" sz="1500" b="1" dirty="0">
                <a:latin typeface="Helvetica Light" panose="020B0403020202020204" pitchFamily="34" charset="0"/>
              </a:rPr>
              <a:t>3</a:t>
            </a:r>
            <a:endParaRPr lang="en-HN" sz="1500" b="1" dirty="0">
              <a:latin typeface="Helvetica Light" panose="020B04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81E86C-083C-A5E8-EAB8-8FDAB2E2612A}"/>
              </a:ext>
            </a:extLst>
          </p:cNvPr>
          <p:cNvSpPr txBox="1"/>
          <p:nvPr/>
        </p:nvSpPr>
        <p:spPr>
          <a:xfrm>
            <a:off x="7039874" y="1389851"/>
            <a:ext cx="137934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Helvetica" pitchFamily="2" charset="0"/>
              </a:rPr>
              <a:t>$37.1M</a:t>
            </a:r>
            <a:endParaRPr lang="en-HN" sz="2500" dirty="0">
              <a:latin typeface="Helvetica" pitchFamily="2" charset="0"/>
            </a:endParaRPr>
          </a:p>
        </p:txBody>
      </p:sp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144695E5-3BFE-D14F-8157-FC52FF01C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9784314"/>
              </p:ext>
            </p:extLst>
          </p:nvPr>
        </p:nvGraphicFramePr>
        <p:xfrm>
          <a:off x="7625444" y="1410364"/>
          <a:ext cx="4441370" cy="345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2">
            <a:extLst>
              <a:ext uri="{FF2B5EF4-FFF2-40B4-BE49-F238E27FC236}">
                <a16:creationId xmlns:a16="http://schemas.microsoft.com/office/drawing/2014/main" id="{EFF6B8BF-A111-49D7-F592-6D893AD19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399168"/>
              </p:ext>
            </p:extLst>
          </p:nvPr>
        </p:nvGraphicFramePr>
        <p:xfrm>
          <a:off x="242323" y="2062064"/>
          <a:ext cx="8176752" cy="376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223C14D1-5B6E-6540-83BD-8971C7350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952961"/>
              </p:ext>
            </p:extLst>
          </p:nvPr>
        </p:nvGraphicFramePr>
        <p:xfrm>
          <a:off x="431797" y="1769602"/>
          <a:ext cx="77978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972">
                  <a:extLst>
                    <a:ext uri="{9D8B030D-6E8A-4147-A177-3AD203B41FA5}">
                      <a16:colId xmlns:a16="http://schemas.microsoft.com/office/drawing/2014/main" val="4072780040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3601176780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943948641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657770148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2823121096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821796019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4058630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N" b="0" i="0">
                          <a:latin typeface="Helvetica Light" panose="020B0403020202020204" pitchFamily="34" charset="0"/>
                        </a:rPr>
                        <a:t>$</a:t>
                      </a:r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10.7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N" b="0" i="0">
                          <a:latin typeface="Helvetica Light" panose="020B0403020202020204" pitchFamily="34" charset="0"/>
                        </a:rPr>
                        <a:t>$</a:t>
                      </a:r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7.9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N" b="0" i="0">
                          <a:latin typeface="Helvetica Light" panose="020B0403020202020204" pitchFamily="34" charset="0"/>
                        </a:rPr>
                        <a:t>$</a:t>
                      </a:r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7.1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$4.1M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N" b="0" i="0">
                          <a:latin typeface="Helvetica Light" panose="020B0403020202020204" pitchFamily="34" charset="0"/>
                        </a:rPr>
                        <a:t>$</a:t>
                      </a:r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3.0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$2.4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N" b="0" i="0">
                          <a:latin typeface="Helvetica Light" panose="020B0403020202020204" pitchFamily="34" charset="0"/>
                        </a:rPr>
                        <a:t>$</a:t>
                      </a:r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1.8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732952"/>
                  </a:ext>
                </a:extLst>
              </a:tr>
            </a:tbl>
          </a:graphicData>
        </a:graphic>
      </p:graphicFrame>
      <p:sp>
        <p:nvSpPr>
          <p:cNvPr id="12" name="TextBox 27">
            <a:extLst>
              <a:ext uri="{FF2B5EF4-FFF2-40B4-BE49-F238E27FC236}">
                <a16:creationId xmlns:a16="http://schemas.microsoft.com/office/drawing/2014/main" id="{82D70C0B-2E29-7E4F-B62A-B4B5FB5CCB3E}"/>
              </a:ext>
            </a:extLst>
          </p:cNvPr>
          <p:cNvSpPr txBox="1"/>
          <p:nvPr/>
        </p:nvSpPr>
        <p:spPr>
          <a:xfrm>
            <a:off x="5342023" y="6520506"/>
            <a:ext cx="2020105" cy="215444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E4540CE5-4DF8-F94F-A8E3-5463AFFD84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F1F315F-9997-E944-9D34-9E5F7A37F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6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4">
            <a:extLst>
              <a:ext uri="{FF2B5EF4-FFF2-40B4-BE49-F238E27FC236}">
                <a16:creationId xmlns:a16="http://schemas.microsoft.com/office/drawing/2014/main" id="{D0A926BA-544E-4526-A951-98853D3325E0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CuadroTexto 18">
            <a:extLst>
              <a:ext uri="{FF2B5EF4-FFF2-40B4-BE49-F238E27FC236}">
                <a16:creationId xmlns:a16="http://schemas.microsoft.com/office/drawing/2014/main" id="{F5220182-9C77-7E41-9C04-82268171844E}"/>
              </a:ext>
            </a:extLst>
          </p:cNvPr>
          <p:cNvSpPr txBox="1"/>
          <p:nvPr/>
        </p:nvSpPr>
        <p:spPr>
          <a:xfrm>
            <a:off x="256746" y="177641"/>
            <a:ext cx="13325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Inversion Acumulada</a:t>
            </a:r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: </a:t>
            </a:r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Grupo Financiero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04E91DB-17B9-1244-9743-60688D3D9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858651"/>
              </p:ext>
            </p:extLst>
          </p:nvPr>
        </p:nvGraphicFramePr>
        <p:xfrm>
          <a:off x="2195085" y="1616242"/>
          <a:ext cx="528955" cy="4234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8955">
                  <a:extLst>
                    <a:ext uri="{9D8B030D-6E8A-4147-A177-3AD203B41FA5}">
                      <a16:colId xmlns:a16="http://schemas.microsoft.com/office/drawing/2014/main" val="2362268229"/>
                    </a:ext>
                  </a:extLst>
                </a:gridCol>
              </a:tblGrid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29%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78866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729070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19%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915419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416212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196508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59580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3154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DF6D0CF-7095-854E-BC8D-C1344F64D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47940"/>
              </p:ext>
            </p:extLst>
          </p:nvPr>
        </p:nvGraphicFramePr>
        <p:xfrm>
          <a:off x="9265635" y="1657592"/>
          <a:ext cx="2626627" cy="3148216"/>
        </p:xfrm>
        <a:graphic>
          <a:graphicData uri="http://schemas.openxmlformats.org/drawingml/2006/table">
            <a:tbl>
              <a:tblPr firstRow="1" lastRow="1" lastCol="1" bandRow="1">
                <a:tableStyleId>{2D5ABB26-0587-4C30-8999-92F81FD0307C}</a:tableStyleId>
              </a:tblPr>
              <a:tblGrid>
                <a:gridCol w="860980">
                  <a:extLst>
                    <a:ext uri="{9D8B030D-6E8A-4147-A177-3AD203B41FA5}">
                      <a16:colId xmlns:a16="http://schemas.microsoft.com/office/drawing/2014/main" val="490793739"/>
                    </a:ext>
                  </a:extLst>
                </a:gridCol>
                <a:gridCol w="588549">
                  <a:extLst>
                    <a:ext uri="{9D8B030D-6E8A-4147-A177-3AD203B41FA5}">
                      <a16:colId xmlns:a16="http://schemas.microsoft.com/office/drawing/2014/main" val="1525271968"/>
                    </a:ext>
                  </a:extLst>
                </a:gridCol>
                <a:gridCol w="588549">
                  <a:extLst>
                    <a:ext uri="{9D8B030D-6E8A-4147-A177-3AD203B41FA5}">
                      <a16:colId xmlns:a16="http://schemas.microsoft.com/office/drawing/2014/main" val="2218273962"/>
                    </a:ext>
                  </a:extLst>
                </a:gridCol>
                <a:gridCol w="588549">
                  <a:extLst>
                    <a:ext uri="{9D8B030D-6E8A-4147-A177-3AD203B41FA5}">
                      <a16:colId xmlns:a16="http://schemas.microsoft.com/office/drawing/2014/main" val="3996407185"/>
                    </a:ext>
                  </a:extLst>
                </a:gridCol>
              </a:tblGrid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Helvetica Light" panose="020B0403020202020204" pitchFamily="34" charset="0"/>
                        </a:rPr>
                        <a:t>Atlántida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11.9M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10.7M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 Light" panose="020B0403020202020204" pitchFamily="34" charset="0"/>
                        </a:rPr>
                        <a:t>-10%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4934003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err="1">
                          <a:latin typeface="Helvetica Light" panose="020B0403020202020204" pitchFamily="34" charset="0"/>
                        </a:rPr>
                        <a:t>Ficohsa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8.7M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7.9M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 Light" panose="020B0403020202020204" pitchFamily="34" charset="0"/>
                        </a:rPr>
                        <a:t>-9%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4460710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err="1">
                          <a:latin typeface="Helvetica Light" panose="020B0403020202020204" pitchFamily="34" charset="0"/>
                        </a:rPr>
                        <a:t>Banpais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4.7M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7.1M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 Light" panose="020B0403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5497580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Helvetica Light" panose="020B0403020202020204" pitchFamily="34" charset="0"/>
                        </a:rPr>
                        <a:t>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4.3M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4.1M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 Light" panose="020B0403020202020204" pitchFamily="34" charset="0"/>
                        </a:rPr>
                        <a:t>-4%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9491963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err="1">
                          <a:latin typeface="Helvetica Light" panose="020B0403020202020204" pitchFamily="34" charset="0"/>
                        </a:rPr>
                        <a:t>Occidente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6.1M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3.0M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 Light" panose="020B0403020202020204" pitchFamily="34" charset="0"/>
                        </a:rPr>
                        <a:t>-50%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218165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Helvetica Light" panose="020B0403020202020204" pitchFamily="34" charset="0"/>
                        </a:rPr>
                        <a:t>Azteca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4.8M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2.4M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 Light" panose="020B0403020202020204" pitchFamily="34" charset="0"/>
                        </a:rPr>
                        <a:t>-49%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518160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err="1">
                          <a:latin typeface="Helvetica Light" panose="020B0403020202020204" pitchFamily="34" charset="0"/>
                        </a:rPr>
                        <a:t>Davivienda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2.5M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1.8M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 Light" panose="020B0403020202020204" pitchFamily="34" charset="0"/>
                        </a:rPr>
                        <a:t>-29%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9917696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43.1M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37.1M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Helvetica Light" panose="020B0403020202020204" pitchFamily="34" charset="0"/>
                        </a:rPr>
                        <a:t>-14%</a:t>
                      </a: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65239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ABCCE46F-AF10-F64E-93E7-A9BA516D442E}"/>
              </a:ext>
            </a:extLst>
          </p:cNvPr>
          <p:cNvSpPr txBox="1"/>
          <p:nvPr/>
        </p:nvSpPr>
        <p:spPr>
          <a:xfrm>
            <a:off x="453284" y="5894951"/>
            <a:ext cx="10278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Inv.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en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dólares</a:t>
            </a:r>
            <a:endParaRPr 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7FF40FE-03D2-0E4F-B412-ABAA4EF44DB5}"/>
              </a:ext>
            </a:extLst>
          </p:cNvPr>
          <p:cNvGraphicFramePr>
            <a:graphicFrameLocks noGrp="1"/>
          </p:cNvGraphicFramePr>
          <p:nvPr/>
        </p:nvGraphicFramePr>
        <p:xfrm>
          <a:off x="10119285" y="1238223"/>
          <a:ext cx="1778844" cy="307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48">
                  <a:extLst>
                    <a:ext uri="{9D8B030D-6E8A-4147-A177-3AD203B41FA5}">
                      <a16:colId xmlns:a16="http://schemas.microsoft.com/office/drawing/2014/main" val="3461937697"/>
                    </a:ext>
                  </a:extLst>
                </a:gridCol>
                <a:gridCol w="592948">
                  <a:extLst>
                    <a:ext uri="{9D8B030D-6E8A-4147-A177-3AD203B41FA5}">
                      <a16:colId xmlns:a16="http://schemas.microsoft.com/office/drawing/2014/main" val="3494455041"/>
                    </a:ext>
                  </a:extLst>
                </a:gridCol>
                <a:gridCol w="592948">
                  <a:extLst>
                    <a:ext uri="{9D8B030D-6E8A-4147-A177-3AD203B41FA5}">
                      <a16:colId xmlns:a16="http://schemas.microsoft.com/office/drawing/2014/main" val="2777210820"/>
                    </a:ext>
                  </a:extLst>
                </a:gridCol>
              </a:tblGrid>
              <a:tr h="307764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Helvetica Light" panose="020B0403020202020204" pitchFamily="34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Helvetica Light" panose="020B0403020202020204" pitchFamily="34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Helvetica Light" panose="020B0403020202020204" pitchFamily="34" charset="0"/>
                        </a:rPr>
                        <a:t>VAR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59300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42CD3DA-5068-6A40-AD5F-CC9723C22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452216"/>
              </p:ext>
            </p:extLst>
          </p:nvPr>
        </p:nvGraphicFramePr>
        <p:xfrm>
          <a:off x="802136" y="1197631"/>
          <a:ext cx="21389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432">
                  <a:extLst>
                    <a:ext uri="{9D8B030D-6E8A-4147-A177-3AD203B41FA5}">
                      <a16:colId xmlns:a16="http://schemas.microsoft.com/office/drawing/2014/main" val="3461937697"/>
                    </a:ext>
                  </a:extLst>
                </a:gridCol>
                <a:gridCol w="889514">
                  <a:extLst>
                    <a:ext uri="{9D8B030D-6E8A-4147-A177-3AD203B41FA5}">
                      <a16:colId xmlns:a16="http://schemas.microsoft.com/office/drawing/2014/main" val="3060503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$37.1</a:t>
                      </a:r>
                      <a:r>
                        <a:rPr lang="en-US" b="0" i="0" baseline="0" dirty="0">
                          <a:latin typeface="Helvetica Light" panose="020B0403020202020204" pitchFamily="34" charset="0"/>
                        </a:rPr>
                        <a:t> M </a:t>
                      </a:r>
                      <a:endParaRPr lang="en-US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SOI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593006"/>
                  </a:ext>
                </a:extLst>
              </a:tr>
            </a:tbl>
          </a:graphicData>
        </a:graphic>
      </p:graphicFrame>
      <p:cxnSp>
        <p:nvCxnSpPr>
          <p:cNvPr id="19" name="Conector recto 3">
            <a:extLst>
              <a:ext uri="{FF2B5EF4-FFF2-40B4-BE49-F238E27FC236}">
                <a16:creationId xmlns:a16="http://schemas.microsoft.com/office/drawing/2014/main" id="{B86B23C7-0D0B-0147-8674-F4C41EFA3243}"/>
              </a:ext>
            </a:extLst>
          </p:cNvPr>
          <p:cNvCxnSpPr>
            <a:cxnSpLocks/>
          </p:cNvCxnSpPr>
          <p:nvPr/>
        </p:nvCxnSpPr>
        <p:spPr>
          <a:xfrm>
            <a:off x="1727447" y="6432929"/>
            <a:ext cx="793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1BF8AC-B862-C54A-A919-1351A778E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230809"/>
              </p:ext>
            </p:extLst>
          </p:nvPr>
        </p:nvGraphicFramePr>
        <p:xfrm>
          <a:off x="3471222" y="1018456"/>
          <a:ext cx="5523636" cy="63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03">
                  <a:extLst>
                    <a:ext uri="{9D8B030D-6E8A-4147-A177-3AD203B41FA5}">
                      <a16:colId xmlns:a16="http://schemas.microsoft.com/office/drawing/2014/main" val="3757513665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242772765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613865211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545264820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02024061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1229464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043099827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85621595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19103841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696131957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795213082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261156550"/>
                    </a:ext>
                  </a:extLst>
                </a:gridCol>
              </a:tblGrid>
              <a:tr h="315033"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2.1M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2.7M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2.8M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2.8M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2.7M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3.1M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3.0M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2.8M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2.7M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3.1M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3.2M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3.7M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969466"/>
                  </a:ext>
                </a:extLst>
              </a:tr>
              <a:tr h="315033">
                <a:tc>
                  <a:txBody>
                    <a:bodyPr/>
                    <a:lstStyle/>
                    <a:p>
                      <a:endParaRPr lang="en-US" sz="700" b="1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solidFill>
                            <a:schemeClr val="tx2"/>
                          </a:solidFill>
                          <a:latin typeface="Helvetica Light" panose="020B0403020202020204" pitchFamily="34" charset="0"/>
                        </a:rPr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solidFill>
                            <a:schemeClr val="tx2"/>
                          </a:solidFill>
                          <a:latin typeface="Helvetica Light" panose="020B0403020202020204" pitchFamily="34" charset="0"/>
                        </a:rPr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solidFill>
                            <a:schemeClr val="tx2"/>
                          </a:solidFill>
                          <a:latin typeface="Helvetica Light" panose="020B0403020202020204" pitchFamily="34" charset="0"/>
                        </a:rPr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solidFill>
                            <a:srgbClr val="C00000"/>
                          </a:solidFill>
                          <a:latin typeface="Helvetica Light" panose="020B0403020202020204" pitchFamily="34" charset="0"/>
                        </a:rPr>
                        <a:t>-1%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solidFill>
                            <a:schemeClr val="tx2"/>
                          </a:solidFill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solidFill>
                            <a:srgbClr val="C00000"/>
                          </a:solidFill>
                          <a:latin typeface="Helvetica Light" panose="020B0403020202020204" pitchFamily="34" charset="0"/>
                        </a:rPr>
                        <a:t>-3%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solidFill>
                            <a:srgbClr val="C00000"/>
                          </a:solidFill>
                          <a:latin typeface="Helvetica Light" panose="020B0403020202020204" pitchFamily="34" charset="0"/>
                        </a:rPr>
                        <a:t>-8%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solidFill>
                            <a:srgbClr val="C00000"/>
                          </a:solidFill>
                          <a:latin typeface="Helvetica Light" panose="020B0403020202020204" pitchFamily="34" charset="0"/>
                        </a:rPr>
                        <a:t>-5%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solidFill>
                            <a:schemeClr val="tx2"/>
                          </a:solidFill>
                          <a:latin typeface="Helvetica Light" panose="020B0403020202020204" pitchFamily="34" charset="0"/>
                        </a:rPr>
                        <a:t>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dirty="0">
                          <a:solidFill>
                            <a:schemeClr val="tx2"/>
                          </a:solidFill>
                          <a:latin typeface="Helvetica Light" panose="020B0403020202020204" pitchFamily="34" charset="0"/>
                        </a:rPr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solidFill>
                            <a:schemeClr val="tx2"/>
                          </a:solidFill>
                          <a:latin typeface="Helvetica Light" panose="020B0403020202020204" pitchFamily="34" charset="0"/>
                        </a:rPr>
                        <a:t>16%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71128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B1F40ED-60E7-8746-8D14-C3BE3589819C}"/>
              </a:ext>
            </a:extLst>
          </p:cNvPr>
          <p:cNvSpPr txBox="1"/>
          <p:nvPr/>
        </p:nvSpPr>
        <p:spPr>
          <a:xfrm>
            <a:off x="3203599" y="104983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 Light" panose="020B0403020202020204" pitchFamily="34" charset="0"/>
              </a:rPr>
              <a:t>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18FCA8-5B08-C640-A212-B27E9F9CD6D3}"/>
              </a:ext>
            </a:extLst>
          </p:cNvPr>
          <p:cNvSpPr txBox="1"/>
          <p:nvPr/>
        </p:nvSpPr>
        <p:spPr>
          <a:xfrm>
            <a:off x="9753024" y="131474"/>
            <a:ext cx="26450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2023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EFD54E-D2F7-4AE5-8AAE-9ABF7A74AEF1}"/>
              </a:ext>
            </a:extLst>
          </p:cNvPr>
          <p:cNvSpPr txBox="1"/>
          <p:nvPr/>
        </p:nvSpPr>
        <p:spPr>
          <a:xfrm>
            <a:off x="9229423" y="1270065"/>
            <a:ext cx="10472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Helvetica Light" panose="020B0403020202020204" pitchFamily="34" charset="0"/>
              </a:rPr>
              <a:t>Inv </a:t>
            </a:r>
            <a:endParaRPr lang="en-US" sz="1200" b="0" i="1" dirty="0">
              <a:latin typeface="Helvetica Light" panose="020B0403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73DDFB8-A3C4-EC44-B2EC-FD03355A1A27}"/>
              </a:ext>
            </a:extLst>
          </p:cNvPr>
          <p:cNvGraphicFramePr>
            <a:graphicFrameLocks noGrp="1"/>
          </p:cNvGraphicFramePr>
          <p:nvPr/>
        </p:nvGraphicFramePr>
        <p:xfrm>
          <a:off x="3432764" y="1553998"/>
          <a:ext cx="5523636" cy="3150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303">
                  <a:extLst>
                    <a:ext uri="{9D8B030D-6E8A-4147-A177-3AD203B41FA5}">
                      <a16:colId xmlns:a16="http://schemas.microsoft.com/office/drawing/2014/main" val="3757513665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242772765"/>
                    </a:ext>
                  </a:extLst>
                </a:gridCol>
                <a:gridCol w="555981">
                  <a:extLst>
                    <a:ext uri="{9D8B030D-6E8A-4147-A177-3AD203B41FA5}">
                      <a16:colId xmlns:a16="http://schemas.microsoft.com/office/drawing/2014/main" val="1613865211"/>
                    </a:ext>
                  </a:extLst>
                </a:gridCol>
                <a:gridCol w="364625">
                  <a:extLst>
                    <a:ext uri="{9D8B030D-6E8A-4147-A177-3AD203B41FA5}">
                      <a16:colId xmlns:a16="http://schemas.microsoft.com/office/drawing/2014/main" val="2545264820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02024061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1229464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043099827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85621595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19103841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696131957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795213082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261156550"/>
                    </a:ext>
                  </a:extLst>
                </a:gridCol>
              </a:tblGrid>
              <a:tr h="315033"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96946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F1FC2B-945D-745D-48D2-8BF6891C5319}"/>
              </a:ext>
            </a:extLst>
          </p:cNvPr>
          <p:cNvSpPr txBox="1"/>
          <p:nvPr/>
        </p:nvSpPr>
        <p:spPr>
          <a:xfrm>
            <a:off x="3812658" y="5878591"/>
            <a:ext cx="487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esta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estacionalidad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NO se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i</a:t>
            </a:r>
            <a:r>
              <a:rPr lang="en-HN"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ncluye inversión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de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regulatorios</a:t>
            </a:r>
            <a:endParaRPr lang="en-HN" sz="16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10" name="Picture 2" descr="Atención Incorrecto Tacha - Imagen gratis en Pixabay">
            <a:extLst>
              <a:ext uri="{FF2B5EF4-FFF2-40B4-BE49-F238E27FC236}">
                <a16:creationId xmlns:a16="http://schemas.microsoft.com/office/drawing/2014/main" id="{0FBB4CA0-3FD1-0FA5-3833-0BDFA51A7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501" y="5878908"/>
            <a:ext cx="524528" cy="5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40B9243-455C-AF4F-87C4-747D00C531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992067"/>
              </p:ext>
            </p:extLst>
          </p:nvPr>
        </p:nvGraphicFramePr>
        <p:xfrm>
          <a:off x="3341322" y="1414414"/>
          <a:ext cx="5789451" cy="465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022A48C-0D6C-0F4A-808E-16572BA0AC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7042692"/>
              </p:ext>
            </p:extLst>
          </p:nvPr>
        </p:nvGraphicFramePr>
        <p:xfrm>
          <a:off x="22666" y="1445723"/>
          <a:ext cx="2830309" cy="45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D9B1DEF1-2590-5D48-8BD6-6C0EE2DD1401}"/>
              </a:ext>
            </a:extLst>
          </p:cNvPr>
          <p:cNvSpPr txBox="1"/>
          <p:nvPr/>
        </p:nvSpPr>
        <p:spPr>
          <a:xfrm>
            <a:off x="5342023" y="6520506"/>
            <a:ext cx="1997663" cy="215444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5E27765D-C64E-7048-8785-4A3A83FE17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5E085583-346B-6B44-819A-A67DFE1B3B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2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09E6D0F-A107-3948-AA78-3EFA89D7C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557757"/>
              </p:ext>
            </p:extLst>
          </p:nvPr>
        </p:nvGraphicFramePr>
        <p:xfrm>
          <a:off x="5185690" y="808370"/>
          <a:ext cx="7061190" cy="177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3AF8BD6-E7F7-1D4A-A26B-16846145F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7510149"/>
              </p:ext>
            </p:extLst>
          </p:nvPr>
        </p:nvGraphicFramePr>
        <p:xfrm>
          <a:off x="665450" y="885324"/>
          <a:ext cx="2931053" cy="912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4" name="CuadroTexto 53">
            <a:extLst>
              <a:ext uri="{FF2B5EF4-FFF2-40B4-BE49-F238E27FC236}">
                <a16:creationId xmlns:a16="http://schemas.microsoft.com/office/drawing/2014/main" id="{CC902588-9E29-D74A-9311-4A46661B4BF4}"/>
              </a:ext>
            </a:extLst>
          </p:cNvPr>
          <p:cNvSpPr txBox="1"/>
          <p:nvPr/>
        </p:nvSpPr>
        <p:spPr>
          <a:xfrm>
            <a:off x="5331758" y="1994028"/>
            <a:ext cx="1274459" cy="184666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chemeClr val="accent3"/>
                </a:solidFill>
                <a:latin typeface="Helvetica Light" panose="020B0403020202020204" pitchFamily="34" charset="0"/>
              </a:rPr>
              <a:t>Seguro “Todo Riesgo”</a:t>
            </a:r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CC8FE553-D6C0-CE4D-BC49-4797FF1A0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1864050"/>
              </p:ext>
            </p:extLst>
          </p:nvPr>
        </p:nvGraphicFramePr>
        <p:xfrm>
          <a:off x="4764069" y="5400130"/>
          <a:ext cx="7504795" cy="1236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25986" y="2707510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A1DF3A84-6974-ED43-901A-20FF89199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689657"/>
              </p:ext>
            </p:extLst>
          </p:nvPr>
        </p:nvGraphicFramePr>
        <p:xfrm>
          <a:off x="561976" y="3392587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2A55E3-D28E-E64F-938E-9C4D8CDF7094}"/>
              </a:ext>
            </a:extLst>
          </p:cNvPr>
          <p:cNvSpPr txBox="1"/>
          <p:nvPr/>
        </p:nvSpPr>
        <p:spPr>
          <a:xfrm>
            <a:off x="5207046" y="335752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CF8CB-66C9-AA40-B00B-3E64863510C3}"/>
              </a:ext>
            </a:extLst>
          </p:cNvPr>
          <p:cNvSpPr txBox="1"/>
          <p:nvPr/>
        </p:nvSpPr>
        <p:spPr>
          <a:xfrm>
            <a:off x="5184751" y="3737584"/>
            <a:ext cx="2000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38,849 spots // 136,691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D8F77E0-E2F4-E943-A0AB-9E15637F7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833489"/>
              </p:ext>
            </p:extLst>
          </p:nvPr>
        </p:nvGraphicFramePr>
        <p:xfrm>
          <a:off x="5748836" y="2943197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pPr algn="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$8.1M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80%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FE840408-33FF-404C-9942-23E2A1810F8B}"/>
              </a:ext>
            </a:extLst>
          </p:cNvPr>
          <p:cNvSpPr txBox="1"/>
          <p:nvPr/>
        </p:nvSpPr>
        <p:spPr>
          <a:xfrm>
            <a:off x="5243827" y="440858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52334D-3100-8048-B15C-71D21D41D2E4}"/>
              </a:ext>
            </a:extLst>
          </p:cNvPr>
          <p:cNvSpPr txBox="1"/>
          <p:nvPr/>
        </p:nvSpPr>
        <p:spPr>
          <a:xfrm>
            <a:off x="5223484" y="4899740"/>
            <a:ext cx="1410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1,942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(471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5F5696-2B55-9A40-957D-59A7F550F377}"/>
              </a:ext>
            </a:extLst>
          </p:cNvPr>
          <p:cNvSpPr txBox="1"/>
          <p:nvPr/>
        </p:nvSpPr>
        <p:spPr>
          <a:xfrm>
            <a:off x="5218774" y="565208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1B84CB55-16C3-9E45-905C-090012FE3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754860"/>
              </p:ext>
            </p:extLst>
          </p:nvPr>
        </p:nvGraphicFramePr>
        <p:xfrm>
          <a:off x="5759544" y="4126496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pPr algn="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$1.3M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12%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ABD7B19-A249-EA44-A9F6-B9B5550F5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793021"/>
              </p:ext>
            </p:extLst>
          </p:nvPr>
        </p:nvGraphicFramePr>
        <p:xfrm>
          <a:off x="5708268" y="5444022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pPr algn="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$753K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C62FE64E-C790-3A4B-8222-D19E3BA0B7AD}"/>
              </a:ext>
            </a:extLst>
          </p:cNvPr>
          <p:cNvSpPr txBox="1"/>
          <p:nvPr/>
        </p:nvSpPr>
        <p:spPr>
          <a:xfrm>
            <a:off x="5146291" y="6110242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27,295 spots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6EA104-67D4-6A45-B359-AE340CB0E1F5}"/>
              </a:ext>
            </a:extLst>
          </p:cNvPr>
          <p:cNvCxnSpPr>
            <a:cxnSpLocks/>
          </p:cNvCxnSpPr>
          <p:nvPr/>
        </p:nvCxnSpPr>
        <p:spPr>
          <a:xfrm>
            <a:off x="696238" y="1346239"/>
            <a:ext cx="2921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utoShape 4">
            <a:extLst>
              <a:ext uri="{FF2B5EF4-FFF2-40B4-BE49-F238E27FC236}">
                <a16:creationId xmlns:a16="http://schemas.microsoft.com/office/drawing/2014/main" id="{9E269A4A-3767-4961-9C25-05C5297DF83E}"/>
              </a:ext>
            </a:extLst>
          </p:cNvPr>
          <p:cNvSpPr/>
          <p:nvPr/>
        </p:nvSpPr>
        <p:spPr>
          <a:xfrm>
            <a:off x="0" y="-579"/>
            <a:ext cx="12192000" cy="93047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98704522-DC9E-4975-B615-673455FCD41D}"/>
              </a:ext>
            </a:extLst>
          </p:cNvPr>
          <p:cNvSpPr txBox="1">
            <a:spLocks/>
          </p:cNvSpPr>
          <p:nvPr/>
        </p:nvSpPr>
        <p:spPr>
          <a:xfrm>
            <a:off x="413995" y="-76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ATLANTIDA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95F1825-2292-482B-9C1C-3F0DE24A3425}"/>
              </a:ext>
            </a:extLst>
          </p:cNvPr>
          <p:cNvCxnSpPr>
            <a:cxnSpLocks/>
          </p:cNvCxnSpPr>
          <p:nvPr/>
        </p:nvCxnSpPr>
        <p:spPr>
          <a:xfrm>
            <a:off x="391238" y="3046663"/>
            <a:ext cx="3158454" cy="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0B4E253-363C-4DE4-8318-94EFFB383D17}"/>
              </a:ext>
            </a:extLst>
          </p:cNvPr>
          <p:cNvCxnSpPr>
            <a:cxnSpLocks/>
          </p:cNvCxnSpPr>
          <p:nvPr/>
        </p:nvCxnSpPr>
        <p:spPr>
          <a:xfrm flipV="1">
            <a:off x="5315301" y="4055913"/>
            <a:ext cx="5069780" cy="15124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7A309A4-F1EB-4F36-81F1-19CE69EB98EE}"/>
              </a:ext>
            </a:extLst>
          </p:cNvPr>
          <p:cNvCxnSpPr>
            <a:cxnSpLocks/>
          </p:cNvCxnSpPr>
          <p:nvPr/>
        </p:nvCxnSpPr>
        <p:spPr>
          <a:xfrm flipV="1">
            <a:off x="5315301" y="5359954"/>
            <a:ext cx="5069780" cy="15124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>
            <a:extLst>
              <a:ext uri="{FF2B5EF4-FFF2-40B4-BE49-F238E27FC236}">
                <a16:creationId xmlns:a16="http://schemas.microsoft.com/office/drawing/2014/main" id="{05B3FBF4-4B52-4DAE-9930-1E9C7BE7C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2023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44F9FB-E19F-6246-B54D-3437100DC27C}"/>
              </a:ext>
            </a:extLst>
          </p:cNvPr>
          <p:cNvCxnSpPr/>
          <p:nvPr/>
        </p:nvCxnSpPr>
        <p:spPr>
          <a:xfrm>
            <a:off x="3470022" y="-2620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C17812D-C67F-FA44-9573-BDE30120B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960973"/>
              </p:ext>
            </p:extLst>
          </p:nvPr>
        </p:nvGraphicFramePr>
        <p:xfrm>
          <a:off x="5584213" y="3128186"/>
          <a:ext cx="6379181" cy="106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B7CA0B-F9BA-AC40-B1B9-B421D0C0DA00}"/>
              </a:ext>
            </a:extLst>
          </p:cNvPr>
          <p:cNvCxnSpPr/>
          <p:nvPr/>
        </p:nvCxnSpPr>
        <p:spPr>
          <a:xfrm>
            <a:off x="495095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26EB70F-9CE2-A546-9415-A4072A2A9612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9341D10-0D6F-F641-84AB-734EC3DA1D18}"/>
              </a:ext>
            </a:extLst>
          </p:cNvPr>
          <p:cNvSpPr txBox="1"/>
          <p:nvPr/>
        </p:nvSpPr>
        <p:spPr>
          <a:xfrm>
            <a:off x="3573053" y="935662"/>
            <a:ext cx="1438724" cy="597856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x-none" sz="850" i="1">
                <a:latin typeface="Helvetica" pitchFamily="2" charset="0"/>
              </a:rPr>
              <a:t>Atlántida </a:t>
            </a:r>
            <a:r>
              <a:rPr lang="en-US" sz="850" i="1" dirty="0">
                <a:latin typeface="Helvetica" pitchFamily="2" charset="0"/>
              </a:rPr>
              <a:t>es </a:t>
            </a:r>
            <a:r>
              <a:rPr lang="en-US" sz="850" i="1" dirty="0" err="1">
                <a:latin typeface="Helvetica" pitchFamily="2" charset="0"/>
              </a:rPr>
              <a:t>el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x-none" sz="850" i="1">
                <a:latin typeface="Helvetica" pitchFamily="2" charset="0"/>
              </a:rPr>
              <a:t>líder </a:t>
            </a:r>
            <a:r>
              <a:rPr lang="x-none" sz="850" i="1" dirty="0">
                <a:latin typeface="Helvetica" pitchFamily="2" charset="0"/>
              </a:rPr>
              <a:t>en </a:t>
            </a:r>
            <a:r>
              <a:rPr lang="x-none" sz="850" i="1">
                <a:latin typeface="Helvetica" pitchFamily="2" charset="0"/>
              </a:rPr>
              <a:t>el SOI</a:t>
            </a:r>
            <a:r>
              <a:rPr lang="en-US" sz="850" i="1" dirty="0">
                <a:latin typeface="Helvetica" pitchFamily="2" charset="0"/>
              </a:rPr>
              <a:t>. Ha </a:t>
            </a:r>
            <a:r>
              <a:rPr lang="en-US" sz="850" i="1" dirty="0" err="1">
                <a:latin typeface="Helvetica" pitchFamily="2" charset="0"/>
              </a:rPr>
              <a:t>mantenido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similares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montos</a:t>
            </a:r>
            <a:r>
              <a:rPr lang="en-US" sz="850" i="1" dirty="0">
                <a:latin typeface="Helvetica" pitchFamily="2" charset="0"/>
              </a:rPr>
              <a:t> de </a:t>
            </a:r>
            <a:r>
              <a:rPr lang="en-US" sz="850" i="1" dirty="0" err="1">
                <a:latin typeface="Helvetica" pitchFamily="2" charset="0"/>
              </a:rPr>
              <a:t>inversión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en</a:t>
            </a:r>
            <a:r>
              <a:rPr lang="en-US" sz="850" i="1" dirty="0">
                <a:latin typeface="Helvetica" pitchFamily="2" charset="0"/>
              </a:rPr>
              <a:t> los </a:t>
            </a:r>
            <a:r>
              <a:rPr lang="en-US" sz="850" i="1" dirty="0" err="1">
                <a:latin typeface="Helvetica" pitchFamily="2" charset="0"/>
              </a:rPr>
              <a:t>últimos</a:t>
            </a:r>
            <a:r>
              <a:rPr lang="en-US" sz="850" i="1" dirty="0">
                <a:latin typeface="Helvetica" pitchFamily="2" charset="0"/>
              </a:rPr>
              <a:t> 3 </a:t>
            </a:r>
            <a:r>
              <a:rPr lang="en-US" sz="850" i="1" dirty="0" err="1">
                <a:latin typeface="Helvetica" pitchFamily="2" charset="0"/>
              </a:rPr>
              <a:t>años</a:t>
            </a:r>
            <a:r>
              <a:rPr lang="en-US" sz="850" i="1" dirty="0">
                <a:latin typeface="Helvetica" pitchFamily="2" charset="0"/>
              </a:rPr>
              <a:t>.</a:t>
            </a:r>
          </a:p>
          <a:p>
            <a:r>
              <a:rPr lang="x-none" sz="850" i="1">
                <a:latin typeface="Helvetica" pitchFamily="2" charset="0"/>
              </a:rPr>
              <a:t>El </a:t>
            </a:r>
            <a:r>
              <a:rPr lang="en-US" sz="850" i="1" dirty="0">
                <a:latin typeface="Helvetica" pitchFamily="2" charset="0"/>
              </a:rPr>
              <a:t>58</a:t>
            </a:r>
            <a:r>
              <a:rPr lang="x-none" sz="850" i="1">
                <a:latin typeface="Helvetica" pitchFamily="2" charset="0"/>
              </a:rPr>
              <a:t>% </a:t>
            </a:r>
            <a:r>
              <a:rPr lang="x-none" sz="850" i="1" dirty="0">
                <a:latin typeface="Helvetica" pitchFamily="2" charset="0"/>
              </a:rPr>
              <a:t>de sus esfuerzos lo concentra en </a:t>
            </a:r>
            <a:r>
              <a:rPr lang="x-none" sz="850" i="1">
                <a:latin typeface="Helvetica" pitchFamily="2" charset="0"/>
              </a:rPr>
              <a:t>productos bancarios</a:t>
            </a:r>
            <a:r>
              <a:rPr lang="en-US" sz="850" i="1" dirty="0">
                <a:latin typeface="Helvetica" pitchFamily="2" charset="0"/>
              </a:rPr>
              <a:t>. </a:t>
            </a:r>
            <a:r>
              <a:rPr lang="en-US" sz="850" i="1" dirty="0" err="1">
                <a:latin typeface="Helvetica" pitchFamily="2" charset="0"/>
              </a:rPr>
              <a:t>En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febrero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lanza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su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campaña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institucional</a:t>
            </a:r>
            <a:r>
              <a:rPr lang="en-US" sz="850" i="1" dirty="0">
                <a:latin typeface="Helvetica" pitchFamily="2" charset="0"/>
              </a:rPr>
              <a:t> “</a:t>
            </a:r>
            <a:r>
              <a:rPr lang="en-US" sz="850" i="1" dirty="0" err="1">
                <a:latin typeface="Helvetica" pitchFamily="2" charset="0"/>
              </a:rPr>
              <a:t>Impulsando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tu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futuro</a:t>
            </a:r>
            <a:r>
              <a:rPr lang="en-US" sz="850" i="1" dirty="0">
                <a:latin typeface="Helvetica" pitchFamily="2" charset="0"/>
              </a:rPr>
              <a:t>” (110 </a:t>
            </a:r>
            <a:r>
              <a:rPr lang="en-US" sz="850" i="1" dirty="0" err="1">
                <a:latin typeface="Helvetica" pitchFamily="2" charset="0"/>
              </a:rPr>
              <a:t>años</a:t>
            </a:r>
            <a:r>
              <a:rPr lang="en-US" sz="850" i="1" dirty="0">
                <a:latin typeface="Helvetica" pitchFamily="2" charset="0"/>
              </a:rPr>
              <a:t>) la </a:t>
            </a:r>
            <a:r>
              <a:rPr lang="en-US" sz="850" i="1" dirty="0" err="1">
                <a:latin typeface="Helvetica" pitchFamily="2" charset="0"/>
              </a:rPr>
              <a:t>cual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extiende</a:t>
            </a:r>
            <a:r>
              <a:rPr lang="en-US" sz="850" i="1" dirty="0">
                <a:latin typeface="Helvetica" pitchFamily="2" charset="0"/>
              </a:rPr>
              <a:t> hasta  </a:t>
            </a:r>
            <a:r>
              <a:rPr lang="en-US" sz="850" i="1" dirty="0" err="1">
                <a:latin typeface="Helvetica" pitchFamily="2" charset="0"/>
              </a:rPr>
              <a:t>marzo</a:t>
            </a:r>
            <a:r>
              <a:rPr lang="en-US" sz="850" i="1" dirty="0">
                <a:latin typeface="Helvetica" pitchFamily="2" charset="0"/>
              </a:rPr>
              <a:t>, Al </a:t>
            </a:r>
            <a:r>
              <a:rPr lang="en-US" sz="850" i="1" dirty="0" err="1">
                <a:latin typeface="Helvetica" pitchFamily="2" charset="0"/>
              </a:rPr>
              <a:t>mismo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tiempo</a:t>
            </a:r>
            <a:r>
              <a:rPr lang="en-US" sz="850" i="1" dirty="0">
                <a:latin typeface="Helvetica" pitchFamily="2" charset="0"/>
              </a:rPr>
              <a:t>  </a:t>
            </a:r>
            <a:r>
              <a:rPr lang="en-US" sz="850" i="1" dirty="0" err="1">
                <a:latin typeface="Helvetica" pitchFamily="2" charset="0"/>
              </a:rPr>
              <a:t>sigue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dando</a:t>
            </a:r>
            <a:r>
              <a:rPr lang="en-US" sz="850" i="1" dirty="0">
                <a:latin typeface="Helvetica" pitchFamily="2" charset="0"/>
              </a:rPr>
              <a:t>  </a:t>
            </a:r>
            <a:r>
              <a:rPr lang="en-US" sz="850" i="1" dirty="0" err="1">
                <a:latin typeface="Helvetica" pitchFamily="2" charset="0"/>
              </a:rPr>
              <a:t>fuerte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apoyo</a:t>
            </a:r>
            <a:r>
              <a:rPr lang="en-US" sz="850" i="1" dirty="0">
                <a:latin typeface="Helvetica" pitchFamily="2" charset="0"/>
              </a:rPr>
              <a:t> a la </a:t>
            </a:r>
            <a:r>
              <a:rPr lang="en-US" sz="850" i="1" dirty="0" err="1">
                <a:latin typeface="Helvetica" pitchFamily="2" charset="0"/>
              </a:rPr>
              <a:t>campaña</a:t>
            </a:r>
            <a:r>
              <a:rPr lang="en-US" sz="850" i="1" dirty="0">
                <a:latin typeface="Helvetica" pitchFamily="2" charset="0"/>
              </a:rPr>
              <a:t> promo </a:t>
            </a:r>
            <a:r>
              <a:rPr lang="en-US" sz="850" i="1" dirty="0" err="1">
                <a:latin typeface="Helvetica" pitchFamily="2" charset="0"/>
              </a:rPr>
              <a:t>Ahorro</a:t>
            </a:r>
            <a:r>
              <a:rPr lang="en-US" sz="850" i="1" dirty="0">
                <a:latin typeface="Helvetica" pitchFamily="2" charset="0"/>
              </a:rPr>
              <a:t> “me </a:t>
            </a:r>
            <a:r>
              <a:rPr lang="en-US" sz="850" i="1" dirty="0" err="1">
                <a:latin typeface="Helvetica" pitchFamily="2" charset="0"/>
              </a:rPr>
              <a:t>gané</a:t>
            </a:r>
            <a:r>
              <a:rPr lang="en-US" sz="850" i="1" dirty="0">
                <a:latin typeface="Helvetica" pitchFamily="2" charset="0"/>
              </a:rPr>
              <a:t> una casa”</a:t>
            </a:r>
            <a:r>
              <a:rPr lang="x-none" sz="850" i="1">
                <a:latin typeface="Helvetica" pitchFamily="2" charset="0"/>
              </a:rPr>
              <a:t> 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destacando</a:t>
            </a:r>
            <a:r>
              <a:rPr lang="en-US" sz="850" i="1" dirty="0">
                <a:latin typeface="Helvetica" pitchFamily="2" charset="0"/>
              </a:rPr>
              <a:t> los testimonios  de los </a:t>
            </a:r>
            <a:r>
              <a:rPr lang="en-US" sz="850" i="1" dirty="0" err="1">
                <a:latin typeface="Helvetica" pitchFamily="2" charset="0"/>
              </a:rPr>
              <a:t>ganadores</a:t>
            </a:r>
            <a:r>
              <a:rPr lang="en-US" sz="850" i="1" dirty="0">
                <a:latin typeface="Helvetica" pitchFamily="2" charset="0"/>
              </a:rPr>
              <a:t> (hasta mayo). </a:t>
            </a:r>
            <a:r>
              <a:rPr lang="en-US" sz="850" i="1" dirty="0" err="1">
                <a:latin typeface="Helvetica" pitchFamily="2" charset="0"/>
              </a:rPr>
              <a:t>En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jun-jul</a:t>
            </a:r>
            <a:r>
              <a:rPr lang="en-US" sz="850" i="1" dirty="0">
                <a:latin typeface="Helvetica" pitchFamily="2" charset="0"/>
              </a:rPr>
              <a:t>  </a:t>
            </a:r>
            <a:r>
              <a:rPr lang="en-US" sz="850" i="1" dirty="0" err="1">
                <a:latin typeface="Helvetica" pitchFamily="2" charset="0"/>
              </a:rPr>
              <a:t>relanza</a:t>
            </a:r>
            <a:r>
              <a:rPr lang="en-US" sz="850" i="1" dirty="0">
                <a:latin typeface="Helvetica" pitchFamily="2" charset="0"/>
              </a:rPr>
              <a:t> la </a:t>
            </a:r>
            <a:r>
              <a:rPr lang="en-US" sz="850" i="1" dirty="0" err="1">
                <a:latin typeface="Helvetica" pitchFamily="2" charset="0"/>
              </a:rPr>
              <a:t>campaña</a:t>
            </a:r>
            <a:r>
              <a:rPr lang="en-US" sz="850" i="1" dirty="0">
                <a:latin typeface="Helvetica" pitchFamily="2" charset="0"/>
              </a:rPr>
              <a:t> de </a:t>
            </a:r>
            <a:r>
              <a:rPr lang="en-US" sz="850" i="1" dirty="0" err="1">
                <a:latin typeface="Helvetica" pitchFamily="2" charset="0"/>
              </a:rPr>
              <a:t>ahorro</a:t>
            </a:r>
            <a:r>
              <a:rPr lang="en-US" sz="850" i="1" dirty="0">
                <a:latin typeface="Helvetica" pitchFamily="2" charset="0"/>
              </a:rPr>
              <a:t> “promo casa”.</a:t>
            </a:r>
          </a:p>
          <a:p>
            <a:r>
              <a:rPr lang="en-US" sz="850" i="1" dirty="0">
                <a:latin typeface="Helvetica" pitchFamily="2" charset="0"/>
              </a:rPr>
              <a:t>Durante los dos </a:t>
            </a:r>
            <a:r>
              <a:rPr lang="en-US" sz="850" i="1" dirty="0" err="1">
                <a:latin typeface="Helvetica" pitchFamily="2" charset="0"/>
              </a:rPr>
              <a:t>primeros</a:t>
            </a:r>
            <a:r>
              <a:rPr lang="en-US" sz="850" i="1" dirty="0">
                <a:latin typeface="Helvetica" pitchFamily="2" charset="0"/>
              </a:rPr>
              <a:t> meses del </a:t>
            </a:r>
            <a:r>
              <a:rPr lang="en-US" sz="850" i="1" dirty="0" err="1">
                <a:latin typeface="Helvetica" pitchFamily="2" charset="0"/>
              </a:rPr>
              <a:t>año</a:t>
            </a:r>
            <a:r>
              <a:rPr lang="en-US" sz="850" i="1" dirty="0">
                <a:latin typeface="Helvetica" pitchFamily="2" charset="0"/>
              </a:rPr>
              <a:t>, la </a:t>
            </a:r>
            <a:r>
              <a:rPr lang="en-US" sz="850" i="1" dirty="0" err="1">
                <a:latin typeface="Helvetica" pitchFamily="2" charset="0"/>
              </a:rPr>
              <a:t>campaña</a:t>
            </a:r>
            <a:r>
              <a:rPr lang="en-US" sz="850" i="1" dirty="0">
                <a:latin typeface="Helvetica" pitchFamily="2" charset="0"/>
              </a:rPr>
              <a:t> "</a:t>
            </a:r>
            <a:r>
              <a:rPr lang="en-US" sz="850" i="1" dirty="0" err="1">
                <a:latin typeface="Helvetica" pitchFamily="2" charset="0"/>
              </a:rPr>
              <a:t>Paga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Todo</a:t>
            </a:r>
            <a:r>
              <a:rPr lang="en-US" sz="850" i="1" dirty="0">
                <a:latin typeface="Helvetica" pitchFamily="2" charset="0"/>
              </a:rPr>
              <a:t>" </a:t>
            </a:r>
            <a:r>
              <a:rPr lang="en-US" sz="850" i="1" dirty="0" err="1">
                <a:latin typeface="Helvetica" pitchFamily="2" charset="0"/>
              </a:rPr>
              <a:t>está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activa</a:t>
            </a:r>
            <a:r>
              <a:rPr lang="en-US" sz="850" i="1" dirty="0">
                <a:latin typeface="Helvetica" pitchFamily="2" charset="0"/>
              </a:rPr>
              <a:t>, </a:t>
            </a:r>
            <a:r>
              <a:rPr lang="en-US" sz="850" i="1" dirty="0" err="1">
                <a:latin typeface="Helvetica" pitchFamily="2" charset="0"/>
              </a:rPr>
              <a:t>enfocada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en</a:t>
            </a:r>
            <a:r>
              <a:rPr lang="en-US" sz="850" i="1" dirty="0">
                <a:latin typeface="Helvetica" pitchFamily="2" charset="0"/>
              </a:rPr>
              <a:t> las </a:t>
            </a:r>
            <a:r>
              <a:rPr lang="en-US" sz="850" i="1" dirty="0" err="1">
                <a:latin typeface="Helvetica" pitchFamily="2" charset="0"/>
              </a:rPr>
              <a:t>tarjetas</a:t>
            </a:r>
            <a:r>
              <a:rPr lang="en-US" sz="850" i="1" dirty="0">
                <a:latin typeface="Helvetica" pitchFamily="2" charset="0"/>
              </a:rPr>
              <a:t> de </a:t>
            </a:r>
            <a:r>
              <a:rPr lang="en-US" sz="850" i="1" dirty="0" err="1">
                <a:latin typeface="Helvetica" pitchFamily="2" charset="0"/>
              </a:rPr>
              <a:t>crédito</a:t>
            </a:r>
            <a:r>
              <a:rPr lang="en-US" sz="850" i="1" dirty="0">
                <a:latin typeface="Helvetica" pitchFamily="2" charset="0"/>
              </a:rPr>
              <a:t> y </a:t>
            </a:r>
            <a:r>
              <a:rPr lang="en-US" sz="850" i="1" dirty="0" err="1">
                <a:latin typeface="Helvetica" pitchFamily="2" charset="0"/>
              </a:rPr>
              <a:t>débito</a:t>
            </a:r>
            <a:r>
              <a:rPr lang="en-US" sz="850" i="1" dirty="0">
                <a:latin typeface="Helvetica" pitchFamily="2" charset="0"/>
              </a:rPr>
              <a:t>, con </a:t>
            </a:r>
            <a:r>
              <a:rPr lang="en-US" sz="850" i="1" dirty="0" err="1">
                <a:latin typeface="Helvetica" pitchFamily="2" charset="0"/>
              </a:rPr>
              <a:t>sorteos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semanales</a:t>
            </a:r>
            <a:r>
              <a:rPr lang="en-US" sz="850" i="1" dirty="0">
                <a:latin typeface="Helvetica" pitchFamily="2" charset="0"/>
              </a:rPr>
              <a:t> de 2 Kia y </a:t>
            </a:r>
            <a:r>
              <a:rPr lang="en-US" sz="850" i="1" dirty="0" err="1">
                <a:latin typeface="Helvetica" pitchFamily="2" charset="0"/>
              </a:rPr>
              <a:t>otros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premios</a:t>
            </a:r>
            <a:r>
              <a:rPr lang="en-US" sz="850" i="1" dirty="0">
                <a:latin typeface="Helvetica" pitchFamily="2" charset="0"/>
              </a:rPr>
              <a:t>.</a:t>
            </a:r>
          </a:p>
          <a:p>
            <a:r>
              <a:rPr lang="en-US" sz="850" i="1" dirty="0" err="1">
                <a:latin typeface="Helvetica" pitchFamily="2" charset="0"/>
              </a:rPr>
              <a:t>En</a:t>
            </a:r>
            <a:r>
              <a:rPr lang="en-US" sz="850" i="1" dirty="0">
                <a:latin typeface="Helvetica" pitchFamily="2" charset="0"/>
              </a:rPr>
              <a:t> mayo, introduce una </a:t>
            </a:r>
            <a:r>
              <a:rPr lang="en-US" sz="850" i="1" dirty="0" err="1">
                <a:latin typeface="Helvetica" pitchFamily="2" charset="0"/>
              </a:rPr>
              <a:t>nueva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campaña</a:t>
            </a:r>
            <a:r>
              <a:rPr lang="en-US" sz="850" i="1" dirty="0">
                <a:latin typeface="Helvetica" pitchFamily="2" charset="0"/>
              </a:rPr>
              <a:t> de </a:t>
            </a:r>
            <a:r>
              <a:rPr lang="en-US" sz="850" i="1" dirty="0" err="1">
                <a:latin typeface="Helvetica" pitchFamily="2" charset="0"/>
              </a:rPr>
              <a:t>remesas</a:t>
            </a:r>
            <a:r>
              <a:rPr lang="en-US" sz="850" i="1" dirty="0">
                <a:latin typeface="Helvetica" pitchFamily="2" charset="0"/>
              </a:rPr>
              <a:t> promo “</a:t>
            </a:r>
            <a:r>
              <a:rPr lang="en-US" sz="850" i="1" dirty="0" err="1">
                <a:latin typeface="Helvetica" pitchFamily="2" charset="0"/>
              </a:rPr>
              <a:t>dia</a:t>
            </a:r>
            <a:r>
              <a:rPr lang="en-US" sz="850" i="1" dirty="0">
                <a:latin typeface="Helvetica" pitchFamily="2" charset="0"/>
              </a:rPr>
              <a:t> de la </a:t>
            </a:r>
            <a:r>
              <a:rPr lang="en-US" sz="850" i="1" dirty="0" err="1">
                <a:latin typeface="Helvetica" pitchFamily="2" charset="0"/>
              </a:rPr>
              <a:t>madre</a:t>
            </a:r>
            <a:r>
              <a:rPr lang="en-US" sz="850" i="1" dirty="0">
                <a:latin typeface="Helvetica" pitchFamily="2" charset="0"/>
              </a:rPr>
              <a:t>” </a:t>
            </a:r>
            <a:r>
              <a:rPr lang="en-US" sz="850" i="1" dirty="0" err="1">
                <a:latin typeface="Helvetica" pitchFamily="2" charset="0"/>
              </a:rPr>
              <a:t>misma</a:t>
            </a:r>
            <a:r>
              <a:rPr lang="en-US" sz="850" i="1" dirty="0">
                <a:latin typeface="Helvetica" pitchFamily="2" charset="0"/>
              </a:rPr>
              <a:t> que se </a:t>
            </a:r>
            <a:r>
              <a:rPr lang="en-US" sz="850" i="1" dirty="0" err="1">
                <a:latin typeface="Helvetica" pitchFamily="2" charset="0"/>
              </a:rPr>
              <a:t>extiende</a:t>
            </a:r>
            <a:r>
              <a:rPr lang="en-US" sz="850" i="1" dirty="0">
                <a:latin typeface="Helvetica" pitchFamily="2" charset="0"/>
              </a:rPr>
              <a:t> hasta </a:t>
            </a:r>
            <a:r>
              <a:rPr lang="en-US" sz="850" i="1" dirty="0" err="1">
                <a:latin typeface="Helvetica" pitchFamily="2" charset="0"/>
              </a:rPr>
              <a:t>julio</a:t>
            </a:r>
            <a:r>
              <a:rPr lang="en-US" sz="850" i="1" dirty="0">
                <a:latin typeface="Helvetica" pitchFamily="2" charset="0"/>
              </a:rPr>
              <a:t>, y </a:t>
            </a:r>
            <a:r>
              <a:rPr lang="en-US" sz="850" i="1" dirty="0" err="1">
                <a:latin typeface="Helvetica" pitchFamily="2" charset="0"/>
              </a:rPr>
              <a:t>en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agosto</a:t>
            </a:r>
            <a:r>
              <a:rPr lang="en-US" sz="850" i="1" dirty="0">
                <a:latin typeface="Helvetica" pitchFamily="2" charset="0"/>
              </a:rPr>
              <a:t>, </a:t>
            </a:r>
            <a:r>
              <a:rPr lang="en-US" sz="850" i="1" dirty="0" err="1">
                <a:latin typeface="Helvetica" pitchFamily="2" charset="0"/>
              </a:rPr>
              <a:t>lanza</a:t>
            </a:r>
            <a:r>
              <a:rPr lang="en-US" sz="850" i="1" dirty="0">
                <a:latin typeface="Helvetica" pitchFamily="2" charset="0"/>
              </a:rPr>
              <a:t> la </a:t>
            </a:r>
            <a:r>
              <a:rPr lang="en-US" sz="850" i="1" dirty="0" err="1">
                <a:latin typeface="Helvetica" pitchFamily="2" charset="0"/>
              </a:rPr>
              <a:t>promoción</a:t>
            </a:r>
            <a:r>
              <a:rPr lang="en-US" sz="850" i="1" dirty="0">
                <a:latin typeface="Helvetica" pitchFamily="2" charset="0"/>
              </a:rPr>
              <a:t> de </a:t>
            </a:r>
            <a:r>
              <a:rPr lang="en-US" sz="850" i="1" dirty="0" err="1">
                <a:latin typeface="Helvetica" pitchFamily="2" charset="0"/>
              </a:rPr>
              <a:t>tarjetas</a:t>
            </a:r>
            <a:r>
              <a:rPr lang="en-US" sz="850" i="1" dirty="0">
                <a:latin typeface="Helvetica" pitchFamily="2" charset="0"/>
              </a:rPr>
              <a:t> de </a:t>
            </a:r>
            <a:r>
              <a:rPr lang="en-US" sz="850" i="1" dirty="0" err="1">
                <a:latin typeface="Helvetica" pitchFamily="2" charset="0"/>
              </a:rPr>
              <a:t>crédito</a:t>
            </a:r>
            <a:r>
              <a:rPr lang="en-US" sz="850" i="1" dirty="0">
                <a:latin typeface="Helvetica" pitchFamily="2" charset="0"/>
              </a:rPr>
              <a:t> "</a:t>
            </a:r>
            <a:r>
              <a:rPr lang="en-US" sz="850" i="1" dirty="0" err="1">
                <a:latin typeface="Helvetica" pitchFamily="2" charset="0"/>
              </a:rPr>
              <a:t>Saca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tu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lado</a:t>
            </a:r>
            <a:r>
              <a:rPr lang="en-US" sz="850" i="1" dirty="0">
                <a:latin typeface="Helvetica" pitchFamily="2" charset="0"/>
              </a:rPr>
              <a:t> fan", que </a:t>
            </a:r>
            <a:r>
              <a:rPr lang="en-US" sz="850" i="1" dirty="0" err="1">
                <a:latin typeface="Helvetica" pitchFamily="2" charset="0"/>
              </a:rPr>
              <a:t>ofrece</a:t>
            </a:r>
            <a:r>
              <a:rPr lang="en-US" sz="850" i="1" dirty="0">
                <a:latin typeface="Helvetica" pitchFamily="2" charset="0"/>
              </a:rPr>
              <a:t> un </a:t>
            </a:r>
            <a:r>
              <a:rPr lang="en-US" sz="850" i="1" dirty="0" err="1">
                <a:latin typeface="Helvetica" pitchFamily="2" charset="0"/>
              </a:rPr>
              <a:t>viaje</a:t>
            </a:r>
            <a:r>
              <a:rPr lang="en-US" sz="850" i="1" dirty="0">
                <a:latin typeface="Helvetica" pitchFamily="2" charset="0"/>
              </a:rPr>
              <a:t> doble para </a:t>
            </a:r>
            <a:r>
              <a:rPr lang="en-US" sz="850" i="1" dirty="0" err="1">
                <a:latin typeface="Helvetica" pitchFamily="2" charset="0"/>
              </a:rPr>
              <a:t>presenciar</a:t>
            </a:r>
            <a:r>
              <a:rPr lang="en-US" sz="850" i="1" dirty="0">
                <a:latin typeface="Helvetica" pitchFamily="2" charset="0"/>
              </a:rPr>
              <a:t> una </a:t>
            </a:r>
            <a:r>
              <a:rPr lang="en-US" sz="850" i="1" dirty="0" err="1">
                <a:latin typeface="Helvetica" pitchFamily="2" charset="0"/>
              </a:rPr>
              <a:t>pelea</a:t>
            </a:r>
            <a:r>
              <a:rPr lang="en-US" sz="850" i="1" dirty="0">
                <a:latin typeface="Helvetica" pitchFamily="2" charset="0"/>
              </a:rPr>
              <a:t> de </a:t>
            </a:r>
            <a:r>
              <a:rPr lang="en-US" sz="850" i="1" dirty="0" err="1">
                <a:latin typeface="Helvetica" pitchFamily="2" charset="0"/>
              </a:rPr>
              <a:t>artes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marciales</a:t>
            </a:r>
            <a:r>
              <a:rPr lang="en-US" sz="850" i="1" dirty="0">
                <a:latin typeface="Helvetica" pitchFamily="2" charset="0"/>
              </a:rPr>
              <a:t>. </a:t>
            </a:r>
          </a:p>
          <a:p>
            <a:r>
              <a:rPr lang="en-US" sz="850" i="1" dirty="0" err="1">
                <a:latin typeface="Helvetica" pitchFamily="2" charset="0"/>
              </a:rPr>
              <a:t>Finaliza</a:t>
            </a:r>
            <a:r>
              <a:rPr lang="en-US" sz="850" i="1" dirty="0">
                <a:latin typeface="Helvetica" pitchFamily="2" charset="0"/>
              </a:rPr>
              <a:t> el 2023 con </a:t>
            </a:r>
            <a:r>
              <a:rPr lang="en-US" sz="850" i="1" dirty="0" err="1">
                <a:latin typeface="Helvetica" pitchFamily="2" charset="0"/>
              </a:rPr>
              <a:t>su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campaña</a:t>
            </a:r>
            <a:r>
              <a:rPr lang="en-US" sz="850" i="1" dirty="0">
                <a:latin typeface="Helvetica" pitchFamily="2" charset="0"/>
              </a:rPr>
              <a:t> de </a:t>
            </a:r>
            <a:r>
              <a:rPr lang="en-US" sz="850" i="1" dirty="0" err="1">
                <a:latin typeface="Helvetica" pitchFamily="2" charset="0"/>
              </a:rPr>
              <a:t>Ahorro</a:t>
            </a:r>
            <a:r>
              <a:rPr lang="en-US" sz="850" i="1" dirty="0">
                <a:latin typeface="Helvetica" pitchFamily="2" charset="0"/>
              </a:rPr>
              <a:t> “Mas </a:t>
            </a:r>
            <a:r>
              <a:rPr lang="en-US" sz="850" i="1" dirty="0" err="1">
                <a:latin typeface="Helvetica" pitchFamily="2" charset="0"/>
              </a:rPr>
              <a:t>fácil</a:t>
            </a:r>
            <a:r>
              <a:rPr lang="en-US" sz="850" i="1" dirty="0">
                <a:latin typeface="Helvetica" pitchFamily="2" charset="0"/>
              </a:rPr>
              <a:t> que </a:t>
            </a:r>
            <a:r>
              <a:rPr lang="en-US" sz="850" i="1" dirty="0" err="1">
                <a:latin typeface="Helvetica" pitchFamily="2" charset="0"/>
              </a:rPr>
              <a:t>decidir</a:t>
            </a:r>
            <a:r>
              <a:rPr lang="en-US" sz="850" i="1" dirty="0">
                <a:latin typeface="Helvetica" pitchFamily="2" charset="0"/>
              </a:rPr>
              <a:t> que </a:t>
            </a:r>
            <a:r>
              <a:rPr lang="en-US" sz="850" i="1" dirty="0" err="1">
                <a:latin typeface="Helvetica" pitchFamily="2" charset="0"/>
              </a:rPr>
              <a:t>ponerte</a:t>
            </a:r>
            <a:r>
              <a:rPr lang="en-US" sz="850" i="1" dirty="0">
                <a:latin typeface="Helvetica" pitchFamily="2" charset="0"/>
              </a:rPr>
              <a:t>”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8742C0F6-84BA-AE45-91D7-F42CF4B76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069595"/>
              </p:ext>
            </p:extLst>
          </p:nvPr>
        </p:nvGraphicFramePr>
        <p:xfrm>
          <a:off x="576489" y="1643358"/>
          <a:ext cx="3207553" cy="1251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7" name="Chart 3">
            <a:extLst>
              <a:ext uri="{FF2B5EF4-FFF2-40B4-BE49-F238E27FC236}">
                <a16:creationId xmlns:a16="http://schemas.microsoft.com/office/drawing/2014/main" id="{794A394A-68FF-F142-B4E5-013207F212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4016059"/>
              </p:ext>
            </p:extLst>
          </p:nvPr>
        </p:nvGraphicFramePr>
        <p:xfrm>
          <a:off x="5584212" y="4306550"/>
          <a:ext cx="6379181" cy="106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F17BACEA-AF92-1847-B021-68CD2D7D68A4}"/>
              </a:ext>
            </a:extLst>
          </p:cNvPr>
          <p:cNvSpPr txBox="1"/>
          <p:nvPr/>
        </p:nvSpPr>
        <p:spPr>
          <a:xfrm>
            <a:off x="5328498" y="1783248"/>
            <a:ext cx="2543999" cy="20005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rgbClr val="C00000"/>
                </a:solidFill>
                <a:latin typeface="Helvetica Light" panose="020B0403020202020204" pitchFamily="34" charset="0"/>
              </a:rPr>
              <a:t>Promo Ahorro”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C57D3AD-1742-8E48-8AC0-2F8EA3493B84}"/>
              </a:ext>
            </a:extLst>
          </p:cNvPr>
          <p:cNvSpPr txBox="1"/>
          <p:nvPr/>
        </p:nvSpPr>
        <p:spPr>
          <a:xfrm>
            <a:off x="5678680" y="288847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F9E7CFF7-DA4A-1941-8EF7-3B4E97512E92}"/>
              </a:ext>
            </a:extLst>
          </p:cNvPr>
          <p:cNvSpPr txBox="1"/>
          <p:nvPr/>
        </p:nvSpPr>
        <p:spPr>
          <a:xfrm>
            <a:off x="5635367" y="1594608"/>
            <a:ext cx="987942" cy="184666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Campaña Institucional”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F189CE16-14EC-AA4B-9402-5F774E0AD92C}"/>
              </a:ext>
            </a:extLst>
          </p:cNvPr>
          <p:cNvSpPr txBox="1"/>
          <p:nvPr/>
        </p:nvSpPr>
        <p:spPr>
          <a:xfrm>
            <a:off x="5949766" y="1400657"/>
            <a:ext cx="673543" cy="184666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Feria Virtual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4B74263-D927-7D4F-984B-9D4E4ABD2E1A}"/>
              </a:ext>
            </a:extLst>
          </p:cNvPr>
          <p:cNvSpPr txBox="1"/>
          <p:nvPr/>
        </p:nvSpPr>
        <p:spPr>
          <a:xfrm>
            <a:off x="7297093" y="1991951"/>
            <a:ext cx="1419512" cy="184666"/>
          </a:xfrm>
          <a:prstGeom prst="rect">
            <a:avLst/>
          </a:prstGeom>
          <a:solidFill>
            <a:schemeClr val="accent4">
              <a:alpha val="35621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b="1" dirty="0">
                <a:solidFill>
                  <a:schemeClr val="accent4">
                    <a:lumMod val="75000"/>
                  </a:schemeClr>
                </a:solidFill>
                <a:latin typeface="Helvetica Light" panose="020B0403020202020204" pitchFamily="34" charset="0"/>
              </a:rPr>
              <a:t>Remesas”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F0B7465-F542-5340-BA30-B3C2EB5AB3EE}"/>
              </a:ext>
            </a:extLst>
          </p:cNvPr>
          <p:cNvSpPr txBox="1"/>
          <p:nvPr/>
        </p:nvSpPr>
        <p:spPr>
          <a:xfrm>
            <a:off x="6614255" y="1993297"/>
            <a:ext cx="673785" cy="276999"/>
          </a:xfrm>
          <a:prstGeom prst="rect">
            <a:avLst/>
          </a:prstGeom>
          <a:solidFill>
            <a:schemeClr val="accent3">
              <a:alpha val="2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chemeClr val="accent3"/>
                </a:solidFill>
                <a:latin typeface="Helvetica Light" panose="020B0403020202020204" pitchFamily="34" charset="0"/>
              </a:rPr>
              <a:t>Seguro “Auto protegido”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D166E4A-A036-5D4C-B074-399C65AA7262}"/>
              </a:ext>
            </a:extLst>
          </p:cNvPr>
          <p:cNvSpPr txBox="1"/>
          <p:nvPr/>
        </p:nvSpPr>
        <p:spPr>
          <a:xfrm>
            <a:off x="8354270" y="1245621"/>
            <a:ext cx="1354682" cy="27699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Como te cambiaria la vida ganarte una casa”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C3DACA3-9984-D840-81F8-620545ED0DB0}"/>
              </a:ext>
            </a:extLst>
          </p:cNvPr>
          <p:cNvSpPr txBox="1"/>
          <p:nvPr/>
        </p:nvSpPr>
        <p:spPr>
          <a:xfrm>
            <a:off x="10385081" y="1593797"/>
            <a:ext cx="987942" cy="27699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Atlantida Road Show – Feria Auto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39E3B0B0-28C4-F448-A540-7A29B1BAE0F0}"/>
              </a:ext>
            </a:extLst>
          </p:cNvPr>
          <p:cNvSpPr txBox="1"/>
          <p:nvPr/>
        </p:nvSpPr>
        <p:spPr>
          <a:xfrm>
            <a:off x="9511019" y="1765868"/>
            <a:ext cx="1132424" cy="184666"/>
          </a:xfrm>
          <a:prstGeom prst="rect">
            <a:avLst/>
          </a:prstGeom>
          <a:solidFill>
            <a:schemeClr val="accent3">
              <a:alpha val="2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chemeClr val="accent3"/>
                </a:solidFill>
                <a:latin typeface="Helvetica Light" panose="020B0403020202020204" pitchFamily="34" charset="0"/>
              </a:rPr>
              <a:t>Saca tu lado fan</a:t>
            </a:r>
          </a:p>
        </p:txBody>
      </p:sp>
      <p:sp>
        <p:nvSpPr>
          <p:cNvPr id="57" name="TextBox 27">
            <a:extLst>
              <a:ext uri="{FF2B5EF4-FFF2-40B4-BE49-F238E27FC236}">
                <a16:creationId xmlns:a16="http://schemas.microsoft.com/office/drawing/2014/main" id="{A52CA82F-237A-6648-B00F-62763F0D10A8}"/>
              </a:ext>
            </a:extLst>
          </p:cNvPr>
          <p:cNvSpPr txBox="1"/>
          <p:nvPr/>
        </p:nvSpPr>
        <p:spPr>
          <a:xfrm>
            <a:off x="576489" y="6593809"/>
            <a:ext cx="2020105" cy="215444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AC2EF3B-E334-9440-B178-5A545C8C5F2C}"/>
              </a:ext>
            </a:extLst>
          </p:cNvPr>
          <p:cNvSpPr txBox="1"/>
          <p:nvPr/>
        </p:nvSpPr>
        <p:spPr>
          <a:xfrm>
            <a:off x="11373023" y="1301418"/>
            <a:ext cx="787246" cy="369332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Ahorro “Mas fácil que decidir que ponerte”</a:t>
            </a:r>
          </a:p>
        </p:txBody>
      </p:sp>
    </p:spTree>
    <p:extLst>
      <p:ext uri="{BB962C8B-B14F-4D97-AF65-F5344CB8AC3E}">
        <p14:creationId xmlns:p14="http://schemas.microsoft.com/office/powerpoint/2010/main" val="110414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10121" y="3078500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37B002C3-DB19-F844-84D8-BCDEA40F8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1158452"/>
              </p:ext>
            </p:extLst>
          </p:nvPr>
        </p:nvGraphicFramePr>
        <p:xfrm>
          <a:off x="5583408" y="3190028"/>
          <a:ext cx="6376142" cy="102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CDF35444-297E-9C47-AD7D-E9145255D59F}"/>
              </a:ext>
            </a:extLst>
          </p:cNvPr>
          <p:cNvSpPr txBox="1"/>
          <p:nvPr/>
        </p:nvSpPr>
        <p:spPr>
          <a:xfrm>
            <a:off x="5228367" y="3376497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E257B6-9AB2-7F41-B0FD-F662DD770803}"/>
              </a:ext>
            </a:extLst>
          </p:cNvPr>
          <p:cNvSpPr txBox="1"/>
          <p:nvPr/>
        </p:nvSpPr>
        <p:spPr>
          <a:xfrm>
            <a:off x="5155090" y="3782493"/>
            <a:ext cx="1865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21,685 spots|107,625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9EC8817-16F1-FD43-BD57-195B9B44D6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350042"/>
              </p:ext>
            </p:extLst>
          </p:nvPr>
        </p:nvGraphicFramePr>
        <p:xfrm>
          <a:off x="5607529" y="4346564"/>
          <a:ext cx="6376137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BCF067DD-DD01-D24D-A6DF-5E3BE78C6E30}"/>
              </a:ext>
            </a:extLst>
          </p:cNvPr>
          <p:cNvSpPr txBox="1"/>
          <p:nvPr/>
        </p:nvSpPr>
        <p:spPr>
          <a:xfrm>
            <a:off x="5265148" y="447004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346C65-0FC8-E44D-B41F-6FDB161F57A2}"/>
              </a:ext>
            </a:extLst>
          </p:cNvPr>
          <p:cNvSpPr txBox="1"/>
          <p:nvPr/>
        </p:nvSpPr>
        <p:spPr>
          <a:xfrm>
            <a:off x="5244805" y="4959758"/>
            <a:ext cx="1410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1,551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(262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20B945-DBC6-7B41-9A6C-5FC377BF9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158062"/>
              </p:ext>
            </p:extLst>
          </p:nvPr>
        </p:nvGraphicFramePr>
        <p:xfrm>
          <a:off x="5703087" y="3048440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$5.2M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70%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AF3F9A37-543B-9A40-B834-39B288137813}"/>
              </a:ext>
            </a:extLst>
          </p:cNvPr>
          <p:cNvSpPr txBox="1"/>
          <p:nvPr/>
        </p:nvSpPr>
        <p:spPr>
          <a:xfrm>
            <a:off x="5240095" y="571354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A5E46C49-DFAC-DA4B-8441-1D613033B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8130"/>
              </p:ext>
            </p:extLst>
          </p:nvPr>
        </p:nvGraphicFramePr>
        <p:xfrm>
          <a:off x="5716338" y="42352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$1.0k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14%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743DDED8-3649-BC40-957B-A21E36F8D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877632"/>
              </p:ext>
            </p:extLst>
          </p:nvPr>
        </p:nvGraphicFramePr>
        <p:xfrm>
          <a:off x="5716337" y="5505482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$1.2M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16%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D8EA3EED-F7AE-9E4B-BD6B-031E8600A2B4}"/>
              </a:ext>
            </a:extLst>
          </p:cNvPr>
          <p:cNvSpPr txBox="1"/>
          <p:nvPr/>
        </p:nvSpPr>
        <p:spPr>
          <a:xfrm>
            <a:off x="5202097" y="6345775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49,682 spots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3885DA4E-BFF1-8142-8FDA-6290512A65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65858"/>
              </p:ext>
            </p:extLst>
          </p:nvPr>
        </p:nvGraphicFramePr>
        <p:xfrm>
          <a:off x="580101" y="1582706"/>
          <a:ext cx="3153230" cy="149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9F52EAB1-F24F-4644-9054-D0E114E592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015531"/>
              </p:ext>
            </p:extLst>
          </p:nvPr>
        </p:nvGraphicFramePr>
        <p:xfrm>
          <a:off x="968918" y="1200975"/>
          <a:ext cx="2237796" cy="990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E2ABD34-A9BA-534C-B2EB-A5755495F039}"/>
              </a:ext>
            </a:extLst>
          </p:cNvPr>
          <p:cNvCxnSpPr>
            <a:cxnSpLocks/>
          </p:cNvCxnSpPr>
          <p:nvPr/>
        </p:nvCxnSpPr>
        <p:spPr>
          <a:xfrm>
            <a:off x="928478" y="1704377"/>
            <a:ext cx="23885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utoShape 4">
            <a:extLst>
              <a:ext uri="{FF2B5EF4-FFF2-40B4-BE49-F238E27FC236}">
                <a16:creationId xmlns:a16="http://schemas.microsoft.com/office/drawing/2014/main" id="{C0FDE638-05AE-4235-BD24-1F4628359821}"/>
              </a:ext>
            </a:extLst>
          </p:cNvPr>
          <p:cNvSpPr/>
          <p:nvPr/>
        </p:nvSpPr>
        <p:spPr>
          <a:xfrm>
            <a:off x="0" y="-64969"/>
            <a:ext cx="12192000" cy="990411"/>
          </a:xfrm>
          <a:prstGeom prst="rect">
            <a:avLst/>
          </a:prstGeom>
          <a:solidFill>
            <a:srgbClr val="6BB6DA"/>
          </a:solidFill>
        </p:spPr>
        <p:txBody>
          <a:bodyPr/>
          <a:lstStyle/>
          <a:p>
            <a:endParaRPr lang="es-HN" dirty="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E40FEADA-72FE-4246-A42B-4C63447EEB1F}"/>
              </a:ext>
            </a:extLst>
          </p:cNvPr>
          <p:cNvSpPr txBox="1">
            <a:spLocks/>
          </p:cNvSpPr>
          <p:nvPr/>
        </p:nvSpPr>
        <p:spPr>
          <a:xfrm>
            <a:off x="403135" y="-832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FICOHSA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3D0C297-11DF-4D91-B2BC-90B2C63EEB5D}"/>
              </a:ext>
            </a:extLst>
          </p:cNvPr>
          <p:cNvCxnSpPr>
            <a:cxnSpLocks/>
          </p:cNvCxnSpPr>
          <p:nvPr/>
        </p:nvCxnSpPr>
        <p:spPr>
          <a:xfrm flipV="1">
            <a:off x="497106" y="3376060"/>
            <a:ext cx="3153438" cy="15544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FEA576B-D5EC-45DB-BC27-169AAA82D846}"/>
              </a:ext>
            </a:extLst>
          </p:cNvPr>
          <p:cNvCxnSpPr>
            <a:cxnSpLocks/>
          </p:cNvCxnSpPr>
          <p:nvPr/>
        </p:nvCxnSpPr>
        <p:spPr>
          <a:xfrm flipV="1">
            <a:off x="5358954" y="4143356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C86BDF7-0548-4D18-BE7E-4373BBD357EF}"/>
              </a:ext>
            </a:extLst>
          </p:cNvPr>
          <p:cNvCxnSpPr>
            <a:cxnSpLocks/>
          </p:cNvCxnSpPr>
          <p:nvPr/>
        </p:nvCxnSpPr>
        <p:spPr>
          <a:xfrm flipV="1">
            <a:off x="5358954" y="5390341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D63B9FA5-6A9B-4505-B2A1-6A65CC1E6817}"/>
              </a:ext>
            </a:extLst>
          </p:cNvPr>
          <p:cNvSpPr txBox="1">
            <a:spLocks/>
          </p:cNvSpPr>
          <p:nvPr/>
        </p:nvSpPr>
        <p:spPr>
          <a:xfrm>
            <a:off x="8130328" y="-171893"/>
            <a:ext cx="4061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dirty="0" err="1">
                <a:solidFill>
                  <a:schemeClr val="bg1"/>
                </a:solidFill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2023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7E724E-8A66-1345-B7DB-7C2FB6664BF0}"/>
              </a:ext>
            </a:extLst>
          </p:cNvPr>
          <p:cNvCxnSpPr/>
          <p:nvPr/>
        </p:nvCxnSpPr>
        <p:spPr>
          <a:xfrm>
            <a:off x="3470022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FE98AF3-B035-C143-87BE-6E24FA72C214}"/>
              </a:ext>
            </a:extLst>
          </p:cNvPr>
          <p:cNvCxnSpPr/>
          <p:nvPr/>
        </p:nvCxnSpPr>
        <p:spPr>
          <a:xfrm>
            <a:off x="525190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A07A62CE-6512-6340-804D-BCFBCE0454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06459"/>
              </p:ext>
            </p:extLst>
          </p:nvPr>
        </p:nvGraphicFramePr>
        <p:xfrm>
          <a:off x="5583408" y="5663080"/>
          <a:ext cx="6400258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7046DA6-212A-7B4E-9A94-DBC1A869F182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3B036C7-3339-904E-AB4B-9064FBD3DEA9}"/>
              </a:ext>
            </a:extLst>
          </p:cNvPr>
          <p:cNvSpPr txBox="1"/>
          <p:nvPr/>
        </p:nvSpPr>
        <p:spPr>
          <a:xfrm>
            <a:off x="3592239" y="1103646"/>
            <a:ext cx="1620628" cy="563231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HN" sz="1000" i="1" dirty="0">
                <a:solidFill>
                  <a:srgbClr val="374151"/>
                </a:solidFill>
                <a:effectLst/>
                <a:latin typeface="Helvetica" pitchFamily="2" charset="0"/>
              </a:rPr>
              <a:t>En el análisis de los últimos tres años, se observa una consistencia en los montos de inversión. </a:t>
            </a:r>
          </a:p>
          <a:p>
            <a:r>
              <a:rPr lang="es-HN" sz="1000" i="1" dirty="0">
                <a:solidFill>
                  <a:srgbClr val="374151"/>
                </a:solidFill>
                <a:effectLst/>
                <a:latin typeface="Helvetica" pitchFamily="2" charset="0"/>
              </a:rPr>
              <a:t>Durante el primer semestre, destaca el apoyo a la campaña "Programa Apertura de Cuenta Remesa Más", seguido por la promoción de seguros "Tiempo de Prevenir", lanzada antes de Semana Santa. </a:t>
            </a:r>
          </a:p>
          <a:p>
            <a:r>
              <a:rPr lang="es-HN" sz="1000" i="1" dirty="0">
                <a:solidFill>
                  <a:srgbClr val="374151"/>
                </a:solidFill>
                <a:effectLst/>
                <a:latin typeface="Helvetica" pitchFamily="2" charset="0"/>
              </a:rPr>
              <a:t>En mayo, la campaña "Don Remesador" adquiere relevancia al enfocarse en las remesas. </a:t>
            </a:r>
          </a:p>
          <a:p>
            <a:r>
              <a:rPr lang="es-HN" sz="1000" i="1" dirty="0">
                <a:solidFill>
                  <a:srgbClr val="374151"/>
                </a:solidFill>
                <a:effectLst/>
                <a:latin typeface="Helvetica" pitchFamily="2" charset="0"/>
              </a:rPr>
              <a:t>En junio, se lanza la campaña de ahorro "Ahorrar y Ganar al Instante".</a:t>
            </a:r>
          </a:p>
          <a:p>
            <a:r>
              <a:rPr lang="es-HN" sz="1000" i="1" dirty="0">
                <a:solidFill>
                  <a:srgbClr val="374151"/>
                </a:solidFill>
                <a:effectLst/>
                <a:latin typeface="Helvetica" pitchFamily="2" charset="0"/>
              </a:rPr>
              <a:t>En el segundo semestre, el lanzamiento más destacado es la campaña de la Caja Ficohsa, seguida por la promoción de ahorro de fin de año "Buzón Ganador" lanzada en noviembre y que toma mas fuerza en diciembre, promo que ofrece premios instantáneos en efectivo.</a:t>
            </a:r>
          </a:p>
          <a:p>
            <a:pPr algn="ctr"/>
            <a:endParaRPr 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id="{42C82C98-B27E-EF42-A79E-BB83DC426F50}"/>
              </a:ext>
            </a:extLst>
          </p:cNvPr>
          <p:cNvSpPr txBox="1"/>
          <p:nvPr/>
        </p:nvSpPr>
        <p:spPr>
          <a:xfrm>
            <a:off x="576489" y="6593809"/>
            <a:ext cx="2020105" cy="215444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  <p:graphicFrame>
        <p:nvGraphicFramePr>
          <p:cNvPr id="49" name="Chart 23">
            <a:extLst>
              <a:ext uri="{FF2B5EF4-FFF2-40B4-BE49-F238E27FC236}">
                <a16:creationId xmlns:a16="http://schemas.microsoft.com/office/drawing/2014/main" id="{0CEC52E2-9095-8C45-B16B-16875F18A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463138"/>
              </p:ext>
            </p:extLst>
          </p:nvPr>
        </p:nvGraphicFramePr>
        <p:xfrm>
          <a:off x="561976" y="3392587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1" name="Chart 1">
            <a:extLst>
              <a:ext uri="{FF2B5EF4-FFF2-40B4-BE49-F238E27FC236}">
                <a16:creationId xmlns:a16="http://schemas.microsoft.com/office/drawing/2014/main" id="{FAB25DD1-740E-3243-8A6E-A52398DCC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7800965"/>
              </p:ext>
            </p:extLst>
          </p:nvPr>
        </p:nvGraphicFramePr>
        <p:xfrm>
          <a:off x="5185690" y="808370"/>
          <a:ext cx="7061190" cy="177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9" name="CuadroTexto 1">
            <a:extLst>
              <a:ext uri="{FF2B5EF4-FFF2-40B4-BE49-F238E27FC236}">
                <a16:creationId xmlns:a16="http://schemas.microsoft.com/office/drawing/2014/main" id="{DB48C232-6158-4443-8F35-68FB8D98EFD4}"/>
              </a:ext>
            </a:extLst>
          </p:cNvPr>
          <p:cNvSpPr txBox="1"/>
          <p:nvPr/>
        </p:nvSpPr>
        <p:spPr>
          <a:xfrm>
            <a:off x="5600737" y="1832274"/>
            <a:ext cx="1208681" cy="297138"/>
          </a:xfrm>
          <a:prstGeom prst="rect">
            <a:avLst/>
          </a:prstGeom>
          <a:solidFill>
            <a:srgbClr val="C00000">
              <a:alpha val="52062"/>
            </a:srgb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6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Programa cuenta de ahorro Remesa Mas</a:t>
            </a:r>
          </a:p>
        </p:txBody>
      </p:sp>
      <p:sp>
        <p:nvSpPr>
          <p:cNvPr id="63" name="CuadroTexto 1">
            <a:extLst>
              <a:ext uri="{FF2B5EF4-FFF2-40B4-BE49-F238E27FC236}">
                <a16:creationId xmlns:a16="http://schemas.microsoft.com/office/drawing/2014/main" id="{55861723-FFC3-F94C-B265-76D4845B8E67}"/>
              </a:ext>
            </a:extLst>
          </p:cNvPr>
          <p:cNvSpPr txBox="1"/>
          <p:nvPr/>
        </p:nvSpPr>
        <p:spPr>
          <a:xfrm>
            <a:off x="6297264" y="1544690"/>
            <a:ext cx="1106441" cy="297157"/>
          </a:xfrm>
          <a:prstGeom prst="rect">
            <a:avLst/>
          </a:prstGeom>
          <a:solidFill>
            <a:schemeClr val="accent3">
              <a:alpha val="74000"/>
            </a:schemeClr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6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Seguros “Es tiempo de prevenir”</a:t>
            </a:r>
          </a:p>
        </p:txBody>
      </p:sp>
      <p:sp>
        <p:nvSpPr>
          <p:cNvPr id="64" name="CuadroTexto 1">
            <a:extLst>
              <a:ext uri="{FF2B5EF4-FFF2-40B4-BE49-F238E27FC236}">
                <a16:creationId xmlns:a16="http://schemas.microsoft.com/office/drawing/2014/main" id="{FEFB63A3-785C-C648-B106-A228778B05F1}"/>
              </a:ext>
            </a:extLst>
          </p:cNvPr>
          <p:cNvSpPr txBox="1"/>
          <p:nvPr/>
        </p:nvSpPr>
        <p:spPr>
          <a:xfrm>
            <a:off x="7403364" y="1551084"/>
            <a:ext cx="824191" cy="297157"/>
          </a:xfrm>
          <a:prstGeom prst="rect">
            <a:avLst/>
          </a:prstGeom>
          <a:solidFill>
            <a:schemeClr val="accent4">
              <a:alpha val="74000"/>
            </a:schemeClr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600" dirty="0">
                <a:solidFill>
                  <a:schemeClr val="bg1"/>
                </a:solidFill>
                <a:latin typeface="Helvetica Light" panose="020B0403020202020204" pitchFamily="34" charset="0"/>
              </a:rPr>
              <a:t>Don Remesador</a:t>
            </a:r>
            <a:endParaRPr lang="es-HN" sz="6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65" name="CuadroTexto 1">
            <a:extLst>
              <a:ext uri="{FF2B5EF4-FFF2-40B4-BE49-F238E27FC236}">
                <a16:creationId xmlns:a16="http://schemas.microsoft.com/office/drawing/2014/main" id="{91120833-D9E7-9F42-94C5-7E428FA0F13C}"/>
              </a:ext>
            </a:extLst>
          </p:cNvPr>
          <p:cNvSpPr txBox="1"/>
          <p:nvPr/>
        </p:nvSpPr>
        <p:spPr>
          <a:xfrm>
            <a:off x="7638789" y="1327521"/>
            <a:ext cx="1208681" cy="201371"/>
          </a:xfrm>
          <a:prstGeom prst="rect">
            <a:avLst/>
          </a:prstGeom>
          <a:solidFill>
            <a:srgbClr val="C00000">
              <a:alpha val="52062"/>
            </a:srgb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6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Ahorrar y ganar al instante</a:t>
            </a:r>
          </a:p>
        </p:txBody>
      </p:sp>
      <p:sp>
        <p:nvSpPr>
          <p:cNvPr id="66" name="CuadroTexto 1">
            <a:extLst>
              <a:ext uri="{FF2B5EF4-FFF2-40B4-BE49-F238E27FC236}">
                <a16:creationId xmlns:a16="http://schemas.microsoft.com/office/drawing/2014/main" id="{3EEBB75D-1472-854D-9FDC-67A58CC8C933}"/>
              </a:ext>
            </a:extLst>
          </p:cNvPr>
          <p:cNvSpPr txBox="1"/>
          <p:nvPr/>
        </p:nvSpPr>
        <p:spPr>
          <a:xfrm>
            <a:off x="8890479" y="1580030"/>
            <a:ext cx="1663649" cy="152485"/>
          </a:xfrm>
          <a:prstGeom prst="rect">
            <a:avLst/>
          </a:prstGeom>
          <a:solidFill>
            <a:srgbClr val="C00000">
              <a:alpha val="52062"/>
            </a:srgb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550" dirty="0">
                <a:solidFill>
                  <a:schemeClr val="bg1"/>
                </a:solidFill>
                <a:latin typeface="Helvetica Light" panose="020B0403020202020204" pitchFamily="34" charset="0"/>
              </a:rPr>
              <a:t>Sabes lo que es conveniencia (caja </a:t>
            </a:r>
            <a:r>
              <a:rPr lang="es-HN" sz="600" dirty="0">
                <a:solidFill>
                  <a:schemeClr val="bg1"/>
                </a:solidFill>
                <a:latin typeface="Helvetica Light" panose="020B0403020202020204" pitchFamily="34" charset="0"/>
              </a:rPr>
              <a:t>Ficohsa)</a:t>
            </a:r>
            <a:endParaRPr lang="es-HN" sz="6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67" name="CuadroTexto 1">
            <a:extLst>
              <a:ext uri="{FF2B5EF4-FFF2-40B4-BE49-F238E27FC236}">
                <a16:creationId xmlns:a16="http://schemas.microsoft.com/office/drawing/2014/main" id="{CA875B0F-CE6A-6647-A451-831F3AEA666F}"/>
              </a:ext>
            </a:extLst>
          </p:cNvPr>
          <p:cNvSpPr txBox="1"/>
          <p:nvPr/>
        </p:nvSpPr>
        <p:spPr>
          <a:xfrm>
            <a:off x="10843952" y="1345950"/>
            <a:ext cx="1348048" cy="261959"/>
          </a:xfrm>
          <a:prstGeom prst="rect">
            <a:avLst/>
          </a:prstGeom>
          <a:solidFill>
            <a:srgbClr val="C00000">
              <a:alpha val="52062"/>
            </a:srgb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600" dirty="0">
                <a:solidFill>
                  <a:schemeClr val="bg1"/>
                </a:solidFill>
                <a:latin typeface="Helvetica Light" panose="020B0403020202020204" pitchFamily="34" charset="0"/>
              </a:rPr>
              <a:t>Burzón Ganador (En esta navidad tus ahorros te dan mas”</a:t>
            </a:r>
            <a:endParaRPr lang="es-HN" sz="6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68" name="CuadroTexto 1">
            <a:extLst>
              <a:ext uri="{FF2B5EF4-FFF2-40B4-BE49-F238E27FC236}">
                <a16:creationId xmlns:a16="http://schemas.microsoft.com/office/drawing/2014/main" id="{EC6463B4-C6A2-134D-9ECE-AA4E6B794698}"/>
              </a:ext>
            </a:extLst>
          </p:cNvPr>
          <p:cNvSpPr txBox="1"/>
          <p:nvPr/>
        </p:nvSpPr>
        <p:spPr>
          <a:xfrm>
            <a:off x="10062125" y="1732515"/>
            <a:ext cx="1273830" cy="196845"/>
          </a:xfrm>
          <a:prstGeom prst="rect">
            <a:avLst/>
          </a:prstGeom>
          <a:solidFill>
            <a:schemeClr val="accent3">
              <a:alpha val="74000"/>
            </a:schemeClr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6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Algunas acciones solo sirven para causar accidentes</a:t>
            </a:r>
          </a:p>
        </p:txBody>
      </p:sp>
    </p:spTree>
    <p:extLst>
      <p:ext uri="{BB962C8B-B14F-4D97-AF65-F5344CB8AC3E}">
        <p14:creationId xmlns:p14="http://schemas.microsoft.com/office/powerpoint/2010/main" val="5610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46468" y="3085692"/>
            <a:ext cx="6367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4017FBEE-5F93-0447-AF89-0C61FC621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283326"/>
              </p:ext>
            </p:extLst>
          </p:nvPr>
        </p:nvGraphicFramePr>
        <p:xfrm>
          <a:off x="661807" y="1635776"/>
          <a:ext cx="3153230" cy="149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BE835F59-4D08-A04A-B12B-8E0D3B910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035538"/>
              </p:ext>
            </p:extLst>
          </p:nvPr>
        </p:nvGraphicFramePr>
        <p:xfrm>
          <a:off x="1187058" y="930477"/>
          <a:ext cx="2038740" cy="74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5F5E571-890D-BF42-B514-03ECEB730D32}"/>
              </a:ext>
            </a:extLst>
          </p:cNvPr>
          <p:cNvCxnSpPr>
            <a:cxnSpLocks/>
          </p:cNvCxnSpPr>
          <p:nvPr/>
        </p:nvCxnSpPr>
        <p:spPr>
          <a:xfrm>
            <a:off x="1076389" y="1672955"/>
            <a:ext cx="262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9F4101EF-7078-B148-9BB7-CA7A289028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927917"/>
              </p:ext>
            </p:extLst>
          </p:nvPr>
        </p:nvGraphicFramePr>
        <p:xfrm>
          <a:off x="5597537" y="3287055"/>
          <a:ext cx="6061057" cy="102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07A2BBCE-11F6-F347-BA0E-6C171A9D0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4703618"/>
              </p:ext>
            </p:extLst>
          </p:nvPr>
        </p:nvGraphicFramePr>
        <p:xfrm>
          <a:off x="5621659" y="4443591"/>
          <a:ext cx="6036934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BA6AAC89-FC95-AA40-8ACF-E7E9952C5734}"/>
              </a:ext>
            </a:extLst>
          </p:cNvPr>
          <p:cNvSpPr txBox="1"/>
          <p:nvPr/>
        </p:nvSpPr>
        <p:spPr>
          <a:xfrm>
            <a:off x="5279278" y="456707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545718-85EC-0841-8F3B-F12A55239FD7}"/>
              </a:ext>
            </a:extLst>
          </p:cNvPr>
          <p:cNvSpPr txBox="1"/>
          <p:nvPr/>
        </p:nvSpPr>
        <p:spPr>
          <a:xfrm>
            <a:off x="5259793" y="5064830"/>
            <a:ext cx="1292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619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(506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957A6118-DCEB-F14C-8D17-50A6A2C28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235293"/>
              </p:ext>
            </p:extLst>
          </p:nvPr>
        </p:nvGraphicFramePr>
        <p:xfrm>
          <a:off x="5730466" y="3104190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$ 4.5M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70%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26C3ED13-D7F3-1640-9F68-E92D52F185DC}"/>
              </a:ext>
            </a:extLst>
          </p:cNvPr>
          <p:cNvSpPr txBox="1"/>
          <p:nvPr/>
        </p:nvSpPr>
        <p:spPr>
          <a:xfrm>
            <a:off x="5254225" y="581056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93EDB10D-3D84-EA40-B15D-F546C5FD7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918961"/>
              </p:ext>
            </p:extLst>
          </p:nvPr>
        </p:nvGraphicFramePr>
        <p:xfrm>
          <a:off x="5750011" y="4289852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$495k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C8F1D29D-4489-3E40-B5A3-5C441671C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068133"/>
              </p:ext>
            </p:extLst>
          </p:nvPr>
        </p:nvGraphicFramePr>
        <p:xfrm>
          <a:off x="5730612" y="5565776"/>
          <a:ext cx="134433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892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4447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$1.5M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23%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A923505E-1180-D542-9DF1-4484F74360E5}"/>
              </a:ext>
            </a:extLst>
          </p:cNvPr>
          <p:cNvSpPr txBox="1"/>
          <p:nvPr/>
        </p:nvSpPr>
        <p:spPr>
          <a:xfrm>
            <a:off x="5242497" y="347352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C677DA-382E-8B46-9F88-FA8315D48C15}"/>
              </a:ext>
            </a:extLst>
          </p:cNvPr>
          <p:cNvSpPr txBox="1"/>
          <p:nvPr/>
        </p:nvSpPr>
        <p:spPr>
          <a:xfrm>
            <a:off x="5212219" y="3837356"/>
            <a:ext cx="1795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7,727 spots | 48,227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A2EF11-E0F2-C34C-B7B3-A3F62247B0A1}"/>
              </a:ext>
            </a:extLst>
          </p:cNvPr>
          <p:cNvSpPr txBox="1"/>
          <p:nvPr/>
        </p:nvSpPr>
        <p:spPr>
          <a:xfrm>
            <a:off x="5288897" y="6271311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58,925 spots</a:t>
            </a:r>
          </a:p>
        </p:txBody>
      </p:sp>
      <p:sp>
        <p:nvSpPr>
          <p:cNvPr id="59" name="AutoShape 4">
            <a:extLst>
              <a:ext uri="{FF2B5EF4-FFF2-40B4-BE49-F238E27FC236}">
                <a16:creationId xmlns:a16="http://schemas.microsoft.com/office/drawing/2014/main" id="{BE5638E6-91B0-4925-97DD-AA3D09BC4E3B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0A66ED16-C8CB-4D53-BD6C-72384C1FA60F}"/>
              </a:ext>
            </a:extLst>
          </p:cNvPr>
          <p:cNvSpPr txBox="1">
            <a:spLocks/>
          </p:cNvSpPr>
          <p:nvPr/>
        </p:nvSpPr>
        <p:spPr>
          <a:xfrm>
            <a:off x="413995" y="-1161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BANPAIS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0146A8-8453-4426-8356-E489029D6A30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3019750-FCFA-4905-81C9-BC0B9097BD4A}"/>
              </a:ext>
            </a:extLst>
          </p:cNvPr>
          <p:cNvCxnSpPr>
            <a:cxnSpLocks/>
          </p:cNvCxnSpPr>
          <p:nvPr/>
        </p:nvCxnSpPr>
        <p:spPr>
          <a:xfrm flipV="1">
            <a:off x="625123" y="3402745"/>
            <a:ext cx="3078010" cy="7772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037D819-5C12-4945-BDD6-B20AF1E685B5}"/>
              </a:ext>
            </a:extLst>
          </p:cNvPr>
          <p:cNvCxnSpPr>
            <a:cxnSpLocks/>
          </p:cNvCxnSpPr>
          <p:nvPr/>
        </p:nvCxnSpPr>
        <p:spPr>
          <a:xfrm flipV="1">
            <a:off x="5498248" y="4213460"/>
            <a:ext cx="4852024" cy="2228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199D36A-5B1F-4C4C-B9E3-53C291626DDF}"/>
              </a:ext>
            </a:extLst>
          </p:cNvPr>
          <p:cNvCxnSpPr>
            <a:cxnSpLocks/>
          </p:cNvCxnSpPr>
          <p:nvPr/>
        </p:nvCxnSpPr>
        <p:spPr>
          <a:xfrm flipV="1">
            <a:off x="5451640" y="5477106"/>
            <a:ext cx="4852024" cy="2228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EBA5EEB3-AA6F-4FEC-8E49-E4E34AE8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2023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EC8EB168-28AA-492D-BD8C-1779673936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4484780"/>
              </p:ext>
            </p:extLst>
          </p:nvPr>
        </p:nvGraphicFramePr>
        <p:xfrm>
          <a:off x="5597538" y="5723687"/>
          <a:ext cx="6180455" cy="106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7CC5A6-4D85-8448-B52E-6D5A0B472582}"/>
              </a:ext>
            </a:extLst>
          </p:cNvPr>
          <p:cNvCxnSpPr/>
          <p:nvPr/>
        </p:nvCxnSpPr>
        <p:spPr>
          <a:xfrm>
            <a:off x="3470022" y="8313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E95E59-3F31-744B-AA16-6B1FF3FADF91}"/>
              </a:ext>
            </a:extLst>
          </p:cNvPr>
          <p:cNvCxnSpPr/>
          <p:nvPr/>
        </p:nvCxnSpPr>
        <p:spPr>
          <a:xfrm>
            <a:off x="495095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1A947AE-B89B-8A4E-8BC9-F20B9703ED5B}"/>
              </a:ext>
            </a:extLst>
          </p:cNvPr>
          <p:cNvSpPr txBox="1"/>
          <p:nvPr/>
        </p:nvSpPr>
        <p:spPr>
          <a:xfrm>
            <a:off x="3609650" y="1672955"/>
            <a:ext cx="1620628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i="1" dirty="0" err="1">
                <a:latin typeface="HELVETICA LIGHT" panose="020B0403020202020204" pitchFamily="34" charset="0"/>
              </a:rPr>
              <a:t>Contrario</a:t>
            </a:r>
            <a:r>
              <a:rPr lang="en-US" sz="1000" i="1" dirty="0">
                <a:latin typeface="HELVETICA LIGHT" panose="020B0403020202020204" pitchFamily="34" charset="0"/>
              </a:rPr>
              <a:t> a sus </a:t>
            </a:r>
            <a:r>
              <a:rPr lang="en-US" sz="1000" i="1" dirty="0" err="1">
                <a:latin typeface="HELVETICA LIGHT" panose="020B0403020202020204" pitchFamily="34" charset="0"/>
              </a:rPr>
              <a:t>competidores</a:t>
            </a:r>
            <a:r>
              <a:rPr lang="en-US" sz="1000" i="1" dirty="0">
                <a:latin typeface="HELVETICA LIGHT" panose="020B0403020202020204" pitchFamily="34" charset="0"/>
              </a:rPr>
              <a:t>, </a:t>
            </a:r>
            <a:r>
              <a:rPr lang="en-US" sz="1000" i="1" dirty="0" err="1">
                <a:latin typeface="HELVETICA LIGHT" panose="020B0403020202020204" pitchFamily="34" charset="0"/>
              </a:rPr>
              <a:t>Banpais</a:t>
            </a:r>
            <a:r>
              <a:rPr lang="en-US" sz="1000" i="1" dirty="0">
                <a:latin typeface="HELVETICA LIGHT" panose="020B0403020202020204" pitchFamily="34" charset="0"/>
              </a:rPr>
              <a:t> ha </a:t>
            </a:r>
            <a:r>
              <a:rPr lang="en-US" sz="1000" i="1" dirty="0" err="1">
                <a:latin typeface="HELVETICA LIGHT" panose="020B0403020202020204" pitchFamily="34" charset="0"/>
              </a:rPr>
              <a:t>ido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incrementando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su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inversión</a:t>
            </a:r>
            <a:r>
              <a:rPr lang="en-US" sz="1000" i="1" dirty="0">
                <a:latin typeface="HELVETICA LIGHT" panose="020B0403020202020204" pitchFamily="34" charset="0"/>
              </a:rPr>
              <a:t>, </a:t>
            </a:r>
            <a:r>
              <a:rPr lang="en-US" sz="1000" i="1" dirty="0" err="1">
                <a:latin typeface="HELVETICA LIGHT" panose="020B0403020202020204" pitchFamily="34" charset="0"/>
              </a:rPr>
              <a:t>concentrando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significativamente</a:t>
            </a:r>
            <a:r>
              <a:rPr lang="en-US" sz="1000" i="1" dirty="0">
                <a:latin typeface="HELVETICA LIGHT" panose="020B0403020202020204" pitchFamily="34" charset="0"/>
              </a:rPr>
              <a:t> el </a:t>
            </a:r>
            <a:r>
              <a:rPr lang="en-US" sz="1000" i="1" dirty="0" err="1">
                <a:latin typeface="HELVETICA LIGHT" panose="020B0403020202020204" pitchFamily="34" charset="0"/>
              </a:rPr>
              <a:t>apoyo</a:t>
            </a:r>
            <a:r>
              <a:rPr lang="en-US" sz="1000" i="1" dirty="0">
                <a:latin typeface="HELVETICA LIGHT" panose="020B0403020202020204" pitchFamily="34" charset="0"/>
              </a:rPr>
              <a:t> a </a:t>
            </a:r>
            <a:r>
              <a:rPr lang="en-US" sz="1000" i="1" dirty="0" err="1">
                <a:latin typeface="HELVETICA LIGHT" panose="020B0403020202020204" pitchFamily="34" charset="0"/>
              </a:rPr>
              <a:t>remesas</a:t>
            </a:r>
            <a:r>
              <a:rPr lang="en-US" sz="1000" i="1" dirty="0">
                <a:latin typeface="HELVETICA LIGHT" panose="020B0403020202020204" pitchFamily="34" charset="0"/>
              </a:rPr>
              <a:t> y </a:t>
            </a:r>
            <a:r>
              <a:rPr lang="en-US" sz="1000" i="1" dirty="0" err="1">
                <a:latin typeface="HELVETICA LIGHT" panose="020B0403020202020204" pitchFamily="34" charset="0"/>
              </a:rPr>
              <a:t>tarjeta</a:t>
            </a:r>
            <a:r>
              <a:rPr lang="en-US" sz="1000" i="1" dirty="0">
                <a:latin typeface="HELVETICA LIGHT" panose="020B0403020202020204" pitchFamily="34" charset="0"/>
              </a:rPr>
              <a:t> de </a:t>
            </a:r>
            <a:r>
              <a:rPr lang="en-US" sz="1000" i="1" dirty="0" err="1">
                <a:latin typeface="HELVETICA LIGHT" panose="020B0403020202020204" pitchFamily="34" charset="0"/>
              </a:rPr>
              <a:t>crédito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durante</a:t>
            </a:r>
            <a:r>
              <a:rPr lang="en-US" sz="1000" i="1" dirty="0">
                <a:latin typeface="HELVETICA LIGHT" panose="020B0403020202020204" pitchFamily="34" charset="0"/>
              </a:rPr>
              <a:t> el  2022. </a:t>
            </a:r>
          </a:p>
          <a:p>
            <a:r>
              <a:rPr lang="en-US" sz="1000" i="1" dirty="0">
                <a:latin typeface="HELVETICA LIGHT" panose="020B0403020202020204" pitchFamily="34" charset="0"/>
              </a:rPr>
              <a:t>Para el 2023 </a:t>
            </a:r>
            <a:r>
              <a:rPr lang="en-US" sz="1000" i="1" dirty="0" err="1">
                <a:latin typeface="HELVETICA LIGHT" panose="020B0403020202020204" pitchFamily="34" charset="0"/>
              </a:rPr>
              <a:t>su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apoyo</a:t>
            </a:r>
            <a:r>
              <a:rPr lang="en-US" sz="1000" i="1" dirty="0">
                <a:latin typeface="HELVETICA LIGHT" panose="020B0403020202020204" pitchFamily="34" charset="0"/>
              </a:rPr>
              <a:t> se </a:t>
            </a:r>
            <a:r>
              <a:rPr lang="en-US" sz="1000" i="1" dirty="0" err="1">
                <a:latin typeface="HELVETICA LIGHT" panose="020B0403020202020204" pitchFamily="34" charset="0"/>
              </a:rPr>
              <a:t>enfoca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en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préstamos</a:t>
            </a:r>
            <a:r>
              <a:rPr lang="en-US" sz="1000" i="1" dirty="0">
                <a:latin typeface="HELVETICA LIGHT" panose="020B0403020202020204" pitchFamily="34" charset="0"/>
              </a:rPr>
              <a:t> para </a:t>
            </a:r>
            <a:r>
              <a:rPr lang="en-US" sz="1000" i="1" dirty="0" err="1">
                <a:latin typeface="HELVETICA LIGHT" panose="020B0403020202020204" pitchFamily="34" charset="0"/>
              </a:rPr>
              <a:t>vivienda</a:t>
            </a:r>
            <a:r>
              <a:rPr lang="en-US" sz="1000" i="1" dirty="0">
                <a:latin typeface="HELVETICA LIGHT" panose="020B0403020202020204" pitchFamily="34" charset="0"/>
              </a:rPr>
              <a:t>, </a:t>
            </a:r>
            <a:r>
              <a:rPr lang="en-US" sz="1000" i="1" dirty="0" err="1">
                <a:latin typeface="HELVETICA LIGHT" panose="020B0403020202020204" pitchFamily="34" charset="0"/>
              </a:rPr>
              <a:t>cuya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campaña</a:t>
            </a:r>
            <a:r>
              <a:rPr lang="en-US" sz="1000" i="1" dirty="0">
                <a:latin typeface="HELVETICA LIGHT" panose="020B0403020202020204" pitchFamily="34" charset="0"/>
              </a:rPr>
              <a:t> ha </a:t>
            </a:r>
            <a:r>
              <a:rPr lang="en-US" sz="1000" i="1" dirty="0" err="1">
                <a:latin typeface="HELVETICA LIGHT" panose="020B0403020202020204" pitchFamily="34" charset="0"/>
              </a:rPr>
              <a:t>mantenido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vigente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durante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todo</a:t>
            </a:r>
            <a:r>
              <a:rPr lang="en-US" sz="1000" i="1" dirty="0">
                <a:latin typeface="HELVETICA LIGHT" panose="020B0403020202020204" pitchFamily="34" charset="0"/>
              </a:rPr>
              <a:t> el </a:t>
            </a:r>
            <a:r>
              <a:rPr lang="en-US" sz="1000" i="1" dirty="0" err="1">
                <a:latin typeface="HELVETICA LIGHT" panose="020B0403020202020204" pitchFamily="34" charset="0"/>
              </a:rPr>
              <a:t>año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dando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también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apoyo</a:t>
            </a:r>
            <a:r>
              <a:rPr lang="en-US" sz="1000" i="1" dirty="0">
                <a:latin typeface="HELVETICA LIGHT" panose="020B0403020202020204" pitchFamily="34" charset="0"/>
              </a:rPr>
              <a:t> al </a:t>
            </a:r>
            <a:r>
              <a:rPr lang="en-US" sz="1000" i="1" dirty="0" err="1">
                <a:latin typeface="HELVETICA LIGHT" panose="020B0403020202020204" pitchFamily="34" charset="0"/>
              </a:rPr>
              <a:t>mismo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tiempo</a:t>
            </a:r>
            <a:r>
              <a:rPr lang="en-US" sz="1000" i="1" dirty="0">
                <a:latin typeface="HELVETICA LIGHT" panose="020B0403020202020204" pitchFamily="34" charset="0"/>
              </a:rPr>
              <a:t>  a </a:t>
            </a:r>
            <a:r>
              <a:rPr lang="en-US" sz="1000" i="1" dirty="0" err="1">
                <a:latin typeface="HELVETICA LIGHT" panose="020B0403020202020204" pitchFamily="34" charset="0"/>
              </a:rPr>
              <a:t>tarjeta</a:t>
            </a:r>
            <a:r>
              <a:rPr lang="en-US" sz="1000" i="1" dirty="0">
                <a:latin typeface="HELVETICA LIGHT" panose="020B0403020202020204" pitchFamily="34" charset="0"/>
              </a:rPr>
              <a:t> de </a:t>
            </a:r>
            <a:r>
              <a:rPr lang="en-US" sz="1000" i="1" dirty="0" err="1">
                <a:latin typeface="HELVETICA LIGHT" panose="020B0403020202020204" pitchFamily="34" charset="0"/>
              </a:rPr>
              <a:t>crédito</a:t>
            </a:r>
            <a:r>
              <a:rPr lang="en-US" sz="1000" i="1" dirty="0">
                <a:latin typeface="HELVETICA LIGHT" panose="020B0403020202020204" pitchFamily="34" charset="0"/>
              </a:rPr>
              <a:t> con </a:t>
            </a:r>
            <a:r>
              <a:rPr lang="en-US" sz="1000" i="1" dirty="0" err="1">
                <a:latin typeface="HELVETICA LIGHT" panose="020B0403020202020204" pitchFamily="34" charset="0"/>
              </a:rPr>
              <a:t>su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campaña</a:t>
            </a:r>
            <a:r>
              <a:rPr lang="en-US" sz="1000" i="1" dirty="0">
                <a:latin typeface="HELVETICA LIGHT" panose="020B0403020202020204" pitchFamily="34" charset="0"/>
              </a:rPr>
              <a:t> “</a:t>
            </a:r>
            <a:r>
              <a:rPr lang="en-US" sz="1000" i="1" dirty="0" err="1">
                <a:latin typeface="HELVETICA LIGHT" panose="020B0403020202020204" pitchFamily="34" charset="0"/>
              </a:rPr>
              <a:t>divídelo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todo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en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cuotas</a:t>
            </a:r>
            <a:r>
              <a:rPr lang="en-US" sz="1000" i="1" dirty="0">
                <a:latin typeface="HELVETICA LIGHT" panose="020B0403020202020204" pitchFamily="34" charset="0"/>
              </a:rPr>
              <a:t>”, </a:t>
            </a:r>
            <a:r>
              <a:rPr lang="en-US" sz="1000" i="1" dirty="0" err="1">
                <a:latin typeface="HELVETICA LIGHT" panose="020B0403020202020204" pitchFamily="34" charset="0"/>
              </a:rPr>
              <a:t>variando</a:t>
            </a:r>
            <a:r>
              <a:rPr lang="en-US" sz="1000" i="1" dirty="0">
                <a:latin typeface="HELVETICA LIGHT" panose="020B0403020202020204" pitchFamily="34" charset="0"/>
              </a:rPr>
              <a:t> los </a:t>
            </a:r>
            <a:r>
              <a:rPr lang="en-US" sz="1000" i="1" dirty="0" err="1">
                <a:latin typeface="HELVETICA LIGHT" panose="020B0403020202020204" pitchFamily="34" charset="0"/>
              </a:rPr>
              <a:t>mensajes</a:t>
            </a:r>
            <a:r>
              <a:rPr lang="en-US" sz="1000" i="1" dirty="0">
                <a:latin typeface="HELVETICA LIGHT" panose="020B0403020202020204" pitchFamily="34" charset="0"/>
              </a:rPr>
              <a:t>  a </a:t>
            </a:r>
            <a:r>
              <a:rPr lang="en-US" sz="1000" i="1" dirty="0" err="1">
                <a:latin typeface="HELVETICA LIGHT" panose="020B0403020202020204" pitchFamily="34" charset="0"/>
              </a:rPr>
              <a:t>diferentes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rubros</a:t>
            </a:r>
            <a:r>
              <a:rPr lang="en-US" sz="1000" i="1" dirty="0">
                <a:latin typeface="HELVETICA LIGHT" panose="020B0403020202020204" pitchFamily="34" charset="0"/>
              </a:rPr>
              <a:t>.</a:t>
            </a: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id="{18BE5002-4827-EA4E-AB98-87CD04353DF1}"/>
              </a:ext>
            </a:extLst>
          </p:cNvPr>
          <p:cNvSpPr txBox="1"/>
          <p:nvPr/>
        </p:nvSpPr>
        <p:spPr>
          <a:xfrm>
            <a:off x="576489" y="6593809"/>
            <a:ext cx="2020105" cy="215444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  <p:graphicFrame>
        <p:nvGraphicFramePr>
          <p:cNvPr id="37" name="Chart 23">
            <a:extLst>
              <a:ext uri="{FF2B5EF4-FFF2-40B4-BE49-F238E27FC236}">
                <a16:creationId xmlns:a16="http://schemas.microsoft.com/office/drawing/2014/main" id="{F39C95F2-C2B1-DC43-8FD3-9633C9D7C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7745065"/>
              </p:ext>
            </p:extLst>
          </p:nvPr>
        </p:nvGraphicFramePr>
        <p:xfrm>
          <a:off x="561976" y="3392587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9" name="Chart 1">
            <a:extLst>
              <a:ext uri="{FF2B5EF4-FFF2-40B4-BE49-F238E27FC236}">
                <a16:creationId xmlns:a16="http://schemas.microsoft.com/office/drawing/2014/main" id="{B2D0E99F-B7D9-DC46-B3C8-F11A3BC69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1973449"/>
              </p:ext>
            </p:extLst>
          </p:nvPr>
        </p:nvGraphicFramePr>
        <p:xfrm>
          <a:off x="5185690" y="808370"/>
          <a:ext cx="7061190" cy="177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2C01A13-F60E-AE40-8137-CA5D01D71123}"/>
              </a:ext>
            </a:extLst>
          </p:cNvPr>
          <p:cNvSpPr txBox="1"/>
          <p:nvPr/>
        </p:nvSpPr>
        <p:spPr>
          <a:xfrm>
            <a:off x="9757317" y="2704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636218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0F09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69520</TotalTime>
  <Words>2281</Words>
  <Application>Microsoft Macintosh PowerPoint</Application>
  <PresentationFormat>Panorámica</PresentationFormat>
  <Paragraphs>429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Helvetica</vt:lpstr>
      <vt:lpstr>Helvetica Light</vt:lpstr>
      <vt:lpstr>Helvetica Light</vt:lpstr>
      <vt:lpstr>Söhne</vt:lpstr>
      <vt:lpstr>Wingdings</vt:lpstr>
      <vt:lpstr>Office Theme</vt:lpstr>
      <vt:lpstr>ACTIVIDAD COMPETITIVA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Estratégia de Medios enero-diciembre, 2023</vt:lpstr>
      <vt:lpstr>Presentación de PowerPoint</vt:lpstr>
      <vt:lpstr>Estratégia de Medios enero-diciembre, 2023</vt:lpstr>
      <vt:lpstr>Presentación de PowerPoint</vt:lpstr>
      <vt:lpstr>Estratégia de Medios enero-diciembre, 2023</vt:lpstr>
      <vt:lpstr>Estratégia de Medios enero-diciembre, 2023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Paniagua</dc:creator>
  <cp:lastModifiedBy>Microsoft Office User</cp:lastModifiedBy>
  <cp:revision>2952</cp:revision>
  <cp:lastPrinted>2022-10-20T19:34:37Z</cp:lastPrinted>
  <dcterms:created xsi:type="dcterms:W3CDTF">2018-11-08T16:44:16Z</dcterms:created>
  <dcterms:modified xsi:type="dcterms:W3CDTF">2024-02-07T01:18:43Z</dcterms:modified>
</cp:coreProperties>
</file>