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14630400" cy="8229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8" name="Shape 10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2242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99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92C32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100" name="Image 0" descr="Image 0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39214" y="7749540"/>
            <a:ext cx="1722606" cy="411481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1212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F1F1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20" name="Image 0" descr="Image 0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39214" y="7749540"/>
            <a:ext cx="1722606" cy="41148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1212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9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F1F1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30" name="Image 0" descr="Image 0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39214" y="7749540"/>
            <a:ext cx="1722606" cy="411481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1212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9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F1F1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40" name="Image 0" descr="Image 0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39214" y="7749540"/>
            <a:ext cx="1722606" cy="411481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1212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49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F1F1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50" name="Image 0" descr="Image 0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39214" y="7749540"/>
            <a:ext cx="1722606" cy="411481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1212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9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F1F1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60" name="Image 0" descr="Image 0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39214" y="7749540"/>
            <a:ext cx="1722606" cy="411481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1212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69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F1F1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70" name="Image 0" descr="Image 0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39214" y="7749540"/>
            <a:ext cx="1722606" cy="411481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1212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9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F1F1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80" name="Image 0" descr="Image 0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39214" y="7749540"/>
            <a:ext cx="1722606" cy="411481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1212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89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F1F1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90" name="Image 0" descr="Image 0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39214" y="7749540"/>
            <a:ext cx="1722606" cy="411481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/>
          <p:nvPr>
            <p:ph type="title"/>
          </p:nvPr>
        </p:nvSpPr>
        <p:spPr>
          <a:xfrm>
            <a:off x="731519" y="110489"/>
            <a:ext cx="13167362" cy="1809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Texto del título</a:t>
            </a:r>
          </a:p>
        </p:txBody>
      </p:sp>
      <p:sp>
        <p:nvSpPr>
          <p:cNvPr id="3" name="Nivel de texto 1…"/>
          <p:cNvSpPr txBox="1"/>
          <p:nvPr>
            <p:ph type="body" idx="1"/>
          </p:nvPr>
        </p:nvSpPr>
        <p:spPr>
          <a:xfrm>
            <a:off x="731519" y="1920239"/>
            <a:ext cx="13167362" cy="6309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 txBox="1"/>
          <p:nvPr>
            <p:ph type="sldNum" sz="quarter" idx="2"/>
          </p:nvPr>
        </p:nvSpPr>
        <p:spPr>
          <a:xfrm>
            <a:off x="7071359" y="7408544"/>
            <a:ext cx="3413761" cy="43815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9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0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Text 0"/>
          <p:cNvSpPr txBox="1"/>
          <p:nvPr/>
        </p:nvSpPr>
        <p:spPr>
          <a:xfrm>
            <a:off x="864036" y="3247657"/>
            <a:ext cx="7415929" cy="2154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8300"/>
              </a:lnSpc>
              <a:defRPr spc="-67" sz="6700">
                <a:solidFill>
                  <a:srgbClr val="DDDDDD"/>
                </a:solidFill>
                <a:latin typeface="Anton"/>
                <a:ea typeface="Anton"/>
                <a:cs typeface="Anton"/>
                <a:sym typeface="Anton"/>
              </a:defRPr>
            </a:pPr>
            <a:r>
              <a:t>Un Mañana Mejor </a:t>
            </a:r>
            <a:r>
              <a:rPr b="1" spc="-78" sz="7800"/>
              <a:t>BAC</a:t>
            </a:r>
            <a:r>
              <a:t> </a:t>
            </a:r>
            <a:r>
              <a:rPr b="1" spc="-88" sz="8800"/>
              <a:t>2050</a:t>
            </a:r>
          </a:p>
        </p:txBody>
      </p:sp>
      <p:sp>
        <p:nvSpPr>
          <p:cNvPr id="112" name="MASS Na"/>
          <p:cNvSpPr txBox="1"/>
          <p:nvPr/>
        </p:nvSpPr>
        <p:spPr>
          <a:xfrm>
            <a:off x="6839862" y="3948256"/>
            <a:ext cx="950676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MASS Na</a:t>
            </a:r>
          </a:p>
        </p:txBody>
      </p:sp>
      <p:pic>
        <p:nvPicPr>
          <p:cNvPr id="113" name="uc.png" descr="uc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55420" y="7050864"/>
            <a:ext cx="6108573" cy="4764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Text 0"/>
          <p:cNvSpPr txBox="1"/>
          <p:nvPr/>
        </p:nvSpPr>
        <p:spPr>
          <a:xfrm>
            <a:off x="864036" y="852964"/>
            <a:ext cx="7415929" cy="4201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8300"/>
              </a:lnSpc>
              <a:defRPr sz="6700">
                <a:solidFill>
                  <a:srgbClr val="F3F3F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Estrategia de Comunicación 360 para "Mañana Mejor 2050" BAC</a:t>
            </a:r>
          </a:p>
        </p:txBody>
      </p:sp>
      <p:sp>
        <p:nvSpPr>
          <p:cNvPr id="209" name="Text 1"/>
          <p:cNvSpPr txBox="1"/>
          <p:nvPr/>
        </p:nvSpPr>
        <p:spPr>
          <a:xfrm>
            <a:off x="864036" y="5481875"/>
            <a:ext cx="7415929" cy="1157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100"/>
              </a:lnSpc>
              <a:defRPr sz="1900">
                <a:solidFill>
                  <a:srgbClr val="D4D4D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Una campaña inspiradora que moviliza a la sociedad hacia un futuro sostenible a través de iniciativas de reforestación, reciclaje y educación ambiental.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630400" cy="3086100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Text 0"/>
          <p:cNvSpPr txBox="1"/>
          <p:nvPr/>
        </p:nvSpPr>
        <p:spPr>
          <a:xfrm>
            <a:off x="864036" y="4088605"/>
            <a:ext cx="5875339" cy="749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6000"/>
              </a:lnSpc>
              <a:defRPr sz="4800">
                <a:solidFill>
                  <a:srgbClr val="F3F3F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Conciencia Ambiental</a:t>
            </a:r>
          </a:p>
        </p:txBody>
      </p:sp>
      <p:sp>
        <p:nvSpPr>
          <p:cNvPr id="213" name="Shape 1"/>
          <p:cNvSpPr/>
          <p:nvPr/>
        </p:nvSpPr>
        <p:spPr>
          <a:xfrm>
            <a:off x="864036" y="5508068"/>
            <a:ext cx="555428" cy="555428"/>
          </a:xfrm>
          <a:prstGeom prst="roundRect">
            <a:avLst>
              <a:gd name="adj" fmla="val 6668"/>
            </a:avLst>
          </a:prstGeom>
          <a:solidFill>
            <a:srgbClr val="484B51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4" name="Text 2"/>
          <p:cNvSpPr txBox="1"/>
          <p:nvPr/>
        </p:nvSpPr>
        <p:spPr>
          <a:xfrm>
            <a:off x="1032925" y="5600581"/>
            <a:ext cx="217531" cy="379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2900"/>
              </a:lnSpc>
              <a:defRPr sz="2900">
                <a:solidFill>
                  <a:srgbClr val="D4D4D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215" name="Text 3"/>
          <p:cNvSpPr txBox="1"/>
          <p:nvPr/>
        </p:nvSpPr>
        <p:spPr>
          <a:xfrm>
            <a:off x="1666280" y="5508068"/>
            <a:ext cx="978446" cy="37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3000"/>
              </a:lnSpc>
              <a:defRPr sz="2400">
                <a:solidFill>
                  <a:srgbClr val="D4D4D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Educar</a:t>
            </a:r>
          </a:p>
        </p:txBody>
      </p:sp>
      <p:sp>
        <p:nvSpPr>
          <p:cNvPr id="216" name="Text 4"/>
          <p:cNvSpPr txBox="1"/>
          <p:nvPr/>
        </p:nvSpPr>
        <p:spPr>
          <a:xfrm>
            <a:off x="1666280" y="6041945"/>
            <a:ext cx="3333989" cy="1157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100"/>
              </a:lnSpc>
              <a:defRPr sz="1900">
                <a:solidFill>
                  <a:srgbClr val="D4D4D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Mostrar cómo las acciones individuales impactan el futuro colectivo.</a:t>
            </a:r>
          </a:p>
        </p:txBody>
      </p:sp>
      <p:sp>
        <p:nvSpPr>
          <p:cNvPr id="217" name="Shape 5"/>
          <p:cNvSpPr/>
          <p:nvPr/>
        </p:nvSpPr>
        <p:spPr>
          <a:xfrm>
            <a:off x="5247083" y="5508068"/>
            <a:ext cx="555428" cy="555428"/>
          </a:xfrm>
          <a:prstGeom prst="roundRect">
            <a:avLst>
              <a:gd name="adj" fmla="val 6668"/>
            </a:avLst>
          </a:prstGeom>
          <a:solidFill>
            <a:srgbClr val="484B51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8" name="Text 6"/>
          <p:cNvSpPr txBox="1"/>
          <p:nvPr/>
        </p:nvSpPr>
        <p:spPr>
          <a:xfrm>
            <a:off x="5415972" y="5600581"/>
            <a:ext cx="217532" cy="379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2900"/>
              </a:lnSpc>
              <a:defRPr sz="2900">
                <a:solidFill>
                  <a:srgbClr val="D4D4D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219" name="Text 7"/>
          <p:cNvSpPr txBox="1"/>
          <p:nvPr/>
        </p:nvSpPr>
        <p:spPr>
          <a:xfrm>
            <a:off x="6049328" y="5508068"/>
            <a:ext cx="2125465" cy="37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3000"/>
              </a:lnSpc>
              <a:defRPr sz="2400">
                <a:solidFill>
                  <a:srgbClr val="D4D4D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Vida Sostenible</a:t>
            </a:r>
          </a:p>
        </p:txBody>
      </p:sp>
      <p:sp>
        <p:nvSpPr>
          <p:cNvPr id="220" name="Text 8"/>
          <p:cNvSpPr txBox="1"/>
          <p:nvPr/>
        </p:nvSpPr>
        <p:spPr>
          <a:xfrm>
            <a:off x="6049328" y="6041945"/>
            <a:ext cx="3333989" cy="1157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100"/>
              </a:lnSpc>
              <a:defRPr sz="1900">
                <a:solidFill>
                  <a:srgbClr val="D4D4D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Promover una vida más respetuosa con el medio ambiente.</a:t>
            </a:r>
          </a:p>
        </p:txBody>
      </p:sp>
      <p:sp>
        <p:nvSpPr>
          <p:cNvPr id="221" name="Shape 9"/>
          <p:cNvSpPr/>
          <p:nvPr/>
        </p:nvSpPr>
        <p:spPr>
          <a:xfrm>
            <a:off x="9630132" y="5508068"/>
            <a:ext cx="555428" cy="555428"/>
          </a:xfrm>
          <a:prstGeom prst="roundRect">
            <a:avLst>
              <a:gd name="adj" fmla="val 6668"/>
            </a:avLst>
          </a:prstGeom>
          <a:solidFill>
            <a:srgbClr val="484B51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22" name="Text 10"/>
          <p:cNvSpPr txBox="1"/>
          <p:nvPr/>
        </p:nvSpPr>
        <p:spPr>
          <a:xfrm>
            <a:off x="9799021" y="5600581"/>
            <a:ext cx="217532" cy="379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2900"/>
              </a:lnSpc>
              <a:defRPr sz="2900">
                <a:solidFill>
                  <a:srgbClr val="D4D4D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223" name="Text 11"/>
          <p:cNvSpPr txBox="1"/>
          <p:nvPr/>
        </p:nvSpPr>
        <p:spPr>
          <a:xfrm>
            <a:off x="10432374" y="5508068"/>
            <a:ext cx="2418359" cy="37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3000"/>
              </a:lnSpc>
              <a:defRPr sz="2400">
                <a:solidFill>
                  <a:srgbClr val="D4D4D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Cambio Duradero</a:t>
            </a:r>
          </a:p>
        </p:txBody>
      </p:sp>
      <p:sp>
        <p:nvSpPr>
          <p:cNvPr id="224" name="Text 12"/>
          <p:cNvSpPr txBox="1"/>
          <p:nvPr/>
        </p:nvSpPr>
        <p:spPr>
          <a:xfrm>
            <a:off x="10432374" y="6041945"/>
            <a:ext cx="3333989" cy="764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100"/>
              </a:lnSpc>
              <a:defRPr sz="1900">
                <a:solidFill>
                  <a:srgbClr val="D4D4D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Generar cambios a largo plazo a través de la educación.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ext 0"/>
          <p:cNvSpPr txBox="1"/>
          <p:nvPr/>
        </p:nvSpPr>
        <p:spPr>
          <a:xfrm>
            <a:off x="864037" y="2598062"/>
            <a:ext cx="6552208" cy="749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6000"/>
              </a:lnSpc>
              <a:defRPr sz="4800">
                <a:solidFill>
                  <a:srgbClr val="F3F3F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Inclusión y Participación</a:t>
            </a:r>
          </a:p>
        </p:txBody>
      </p:sp>
      <p:sp>
        <p:nvSpPr>
          <p:cNvPr id="227" name="Text 1"/>
          <p:cNvSpPr txBox="1"/>
          <p:nvPr/>
        </p:nvSpPr>
        <p:spPr>
          <a:xfrm>
            <a:off x="864036" y="3986688"/>
            <a:ext cx="3181550" cy="37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3000"/>
              </a:lnSpc>
              <a:defRPr sz="2400">
                <a:solidFill>
                  <a:srgbClr val="F3F3F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Sentido de Pertenencia</a:t>
            </a:r>
          </a:p>
        </p:txBody>
      </p:sp>
      <p:sp>
        <p:nvSpPr>
          <p:cNvPr id="228" name="Text 2"/>
          <p:cNvSpPr txBox="1"/>
          <p:nvPr/>
        </p:nvSpPr>
        <p:spPr>
          <a:xfrm>
            <a:off x="864036" y="4619268"/>
            <a:ext cx="3898822" cy="764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100"/>
              </a:lnSpc>
              <a:defRPr sz="1900">
                <a:solidFill>
                  <a:srgbClr val="D4D4D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Hacer que cada persona se sienta parte de la solución.</a:t>
            </a:r>
          </a:p>
        </p:txBody>
      </p:sp>
      <p:sp>
        <p:nvSpPr>
          <p:cNvPr id="229" name="Text 3"/>
          <p:cNvSpPr txBox="1"/>
          <p:nvPr/>
        </p:nvSpPr>
        <p:spPr>
          <a:xfrm>
            <a:off x="5372694" y="3986688"/>
            <a:ext cx="2893121" cy="37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3000"/>
              </a:lnSpc>
              <a:defRPr sz="2400">
                <a:solidFill>
                  <a:srgbClr val="F3F3F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Enfoque Participativo</a:t>
            </a:r>
          </a:p>
        </p:txBody>
      </p:sp>
      <p:sp>
        <p:nvSpPr>
          <p:cNvPr id="230" name="Text 4"/>
          <p:cNvSpPr txBox="1"/>
          <p:nvPr/>
        </p:nvSpPr>
        <p:spPr>
          <a:xfrm>
            <a:off x="5372694" y="4619268"/>
            <a:ext cx="3898822" cy="764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100"/>
              </a:lnSpc>
              <a:defRPr sz="1900">
                <a:solidFill>
                  <a:srgbClr val="D4D4D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Empoderar a las comunidades para impulsar el cambio.</a:t>
            </a:r>
          </a:p>
        </p:txBody>
      </p:sp>
      <p:sp>
        <p:nvSpPr>
          <p:cNvPr id="231" name="Text 5"/>
          <p:cNvSpPr txBox="1"/>
          <p:nvPr/>
        </p:nvSpPr>
        <p:spPr>
          <a:xfrm>
            <a:off x="9881354" y="3986688"/>
            <a:ext cx="1808759" cy="37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3000"/>
              </a:lnSpc>
              <a:defRPr sz="2400">
                <a:solidFill>
                  <a:srgbClr val="F3F3F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Colaboración</a:t>
            </a:r>
          </a:p>
        </p:txBody>
      </p:sp>
      <p:sp>
        <p:nvSpPr>
          <p:cNvPr id="232" name="Text 6"/>
          <p:cNvSpPr txBox="1"/>
          <p:nvPr/>
        </p:nvSpPr>
        <p:spPr>
          <a:xfrm>
            <a:off x="9881354" y="4619268"/>
            <a:ext cx="3898822" cy="764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100"/>
              </a:lnSpc>
              <a:defRPr sz="1900">
                <a:solidFill>
                  <a:srgbClr val="D4D4D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Trabajar con gobiernos, instituciones y actores sociales.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Text 0"/>
          <p:cNvSpPr txBox="1"/>
          <p:nvPr/>
        </p:nvSpPr>
        <p:spPr>
          <a:xfrm>
            <a:off x="6350437" y="965715"/>
            <a:ext cx="6172101" cy="749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6000"/>
              </a:lnSpc>
              <a:defRPr sz="4800">
                <a:solidFill>
                  <a:srgbClr val="F3F3F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"Sembrando el Futuro"</a:t>
            </a:r>
          </a:p>
        </p:txBody>
      </p:sp>
      <p:sp>
        <p:nvSpPr>
          <p:cNvPr id="236" name="Shape 1"/>
          <p:cNvSpPr/>
          <p:nvPr/>
        </p:nvSpPr>
        <p:spPr>
          <a:xfrm>
            <a:off x="6705480" y="2107525"/>
            <a:ext cx="30481" cy="5156359"/>
          </a:xfrm>
          <a:prstGeom prst="roundRect">
            <a:avLst>
              <a:gd name="adj" fmla="val 50000"/>
            </a:avLst>
          </a:prstGeom>
          <a:solidFill>
            <a:srgbClr val="61646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37" name="Shape 2"/>
          <p:cNvSpPr/>
          <p:nvPr/>
        </p:nvSpPr>
        <p:spPr>
          <a:xfrm>
            <a:off x="6967953" y="2647593"/>
            <a:ext cx="864038" cy="30481"/>
          </a:xfrm>
          <a:prstGeom prst="roundRect">
            <a:avLst>
              <a:gd name="adj" fmla="val 50000"/>
            </a:avLst>
          </a:prstGeom>
          <a:solidFill>
            <a:srgbClr val="61646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38" name="Shape 3"/>
          <p:cNvSpPr/>
          <p:nvPr/>
        </p:nvSpPr>
        <p:spPr>
          <a:xfrm>
            <a:off x="6443007" y="2385179"/>
            <a:ext cx="555428" cy="555428"/>
          </a:xfrm>
          <a:prstGeom prst="roundRect">
            <a:avLst>
              <a:gd name="adj" fmla="val 6668"/>
            </a:avLst>
          </a:prstGeom>
          <a:solidFill>
            <a:srgbClr val="484B51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39" name="Text 4"/>
          <p:cNvSpPr txBox="1"/>
          <p:nvPr/>
        </p:nvSpPr>
        <p:spPr>
          <a:xfrm>
            <a:off x="6611895" y="2477691"/>
            <a:ext cx="217532" cy="379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2900"/>
              </a:lnSpc>
              <a:defRPr sz="2900">
                <a:solidFill>
                  <a:srgbClr val="D4D4D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240" name="Text 5"/>
          <p:cNvSpPr txBox="1"/>
          <p:nvPr/>
        </p:nvSpPr>
        <p:spPr>
          <a:xfrm>
            <a:off x="8078509" y="2354341"/>
            <a:ext cx="1164780" cy="37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3000"/>
              </a:lnSpc>
              <a:defRPr sz="2400">
                <a:solidFill>
                  <a:srgbClr val="D4D4D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Mensaje</a:t>
            </a:r>
          </a:p>
        </p:txBody>
      </p:sp>
      <p:sp>
        <p:nvSpPr>
          <p:cNvPr id="241" name="Text 6"/>
          <p:cNvSpPr txBox="1"/>
          <p:nvPr/>
        </p:nvSpPr>
        <p:spPr>
          <a:xfrm>
            <a:off x="8078509" y="2888218"/>
            <a:ext cx="5123242" cy="370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3100"/>
              </a:lnSpc>
              <a:defRPr sz="1900">
                <a:solidFill>
                  <a:srgbClr val="D4D4D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Cada árbol plantado es esperanza y aire limpio.</a:t>
            </a:r>
          </a:p>
        </p:txBody>
      </p:sp>
      <p:sp>
        <p:nvSpPr>
          <p:cNvPr id="242" name="Shape 7"/>
          <p:cNvSpPr/>
          <p:nvPr/>
        </p:nvSpPr>
        <p:spPr>
          <a:xfrm>
            <a:off x="6967953" y="4316967"/>
            <a:ext cx="864038" cy="30481"/>
          </a:xfrm>
          <a:prstGeom prst="roundRect">
            <a:avLst>
              <a:gd name="adj" fmla="val 50000"/>
            </a:avLst>
          </a:prstGeom>
          <a:solidFill>
            <a:srgbClr val="61646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43" name="Shape 8"/>
          <p:cNvSpPr/>
          <p:nvPr/>
        </p:nvSpPr>
        <p:spPr>
          <a:xfrm>
            <a:off x="6443007" y="4054554"/>
            <a:ext cx="555428" cy="555428"/>
          </a:xfrm>
          <a:prstGeom prst="roundRect">
            <a:avLst>
              <a:gd name="adj" fmla="val 6668"/>
            </a:avLst>
          </a:prstGeom>
          <a:solidFill>
            <a:srgbClr val="484B51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44" name="Text 9"/>
          <p:cNvSpPr txBox="1"/>
          <p:nvPr/>
        </p:nvSpPr>
        <p:spPr>
          <a:xfrm>
            <a:off x="6611895" y="4147065"/>
            <a:ext cx="217532" cy="379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2900"/>
              </a:lnSpc>
              <a:defRPr sz="2900">
                <a:solidFill>
                  <a:srgbClr val="D4D4D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245" name="Text 10"/>
          <p:cNvSpPr txBox="1"/>
          <p:nvPr/>
        </p:nvSpPr>
        <p:spPr>
          <a:xfrm>
            <a:off x="8078509" y="4023717"/>
            <a:ext cx="1385046" cy="37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3000"/>
              </a:lnSpc>
              <a:defRPr sz="2400">
                <a:solidFill>
                  <a:srgbClr val="D4D4D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Estrategia</a:t>
            </a:r>
          </a:p>
        </p:txBody>
      </p:sp>
      <p:sp>
        <p:nvSpPr>
          <p:cNvPr id="246" name="Text 11"/>
          <p:cNvSpPr txBox="1"/>
          <p:nvPr/>
        </p:nvSpPr>
        <p:spPr>
          <a:xfrm>
            <a:off x="8078509" y="4557593"/>
            <a:ext cx="5687855" cy="764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100"/>
              </a:lnSpc>
              <a:defRPr sz="1900">
                <a:solidFill>
                  <a:srgbClr val="D4D4D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Videos, activaciones comunitarias y donación de árboles.</a:t>
            </a:r>
          </a:p>
        </p:txBody>
      </p:sp>
      <p:sp>
        <p:nvSpPr>
          <p:cNvPr id="247" name="Shape 12"/>
          <p:cNvSpPr/>
          <p:nvPr/>
        </p:nvSpPr>
        <p:spPr>
          <a:xfrm>
            <a:off x="6967953" y="6381393"/>
            <a:ext cx="864038" cy="30481"/>
          </a:xfrm>
          <a:prstGeom prst="roundRect">
            <a:avLst>
              <a:gd name="adj" fmla="val 50000"/>
            </a:avLst>
          </a:prstGeom>
          <a:solidFill>
            <a:srgbClr val="61646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48" name="Shape 13"/>
          <p:cNvSpPr/>
          <p:nvPr/>
        </p:nvSpPr>
        <p:spPr>
          <a:xfrm>
            <a:off x="6443007" y="6118978"/>
            <a:ext cx="555428" cy="555428"/>
          </a:xfrm>
          <a:prstGeom prst="roundRect">
            <a:avLst>
              <a:gd name="adj" fmla="val 6668"/>
            </a:avLst>
          </a:prstGeom>
          <a:solidFill>
            <a:srgbClr val="484B51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49" name="Text 14"/>
          <p:cNvSpPr txBox="1"/>
          <p:nvPr/>
        </p:nvSpPr>
        <p:spPr>
          <a:xfrm>
            <a:off x="6611895" y="6211491"/>
            <a:ext cx="217532" cy="379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2900"/>
              </a:lnSpc>
              <a:defRPr sz="2900">
                <a:solidFill>
                  <a:srgbClr val="D4D4D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250" name="Text 15"/>
          <p:cNvSpPr txBox="1"/>
          <p:nvPr/>
        </p:nvSpPr>
        <p:spPr>
          <a:xfrm>
            <a:off x="8078509" y="6088141"/>
            <a:ext cx="1096914" cy="37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3000"/>
              </a:lnSpc>
              <a:defRPr sz="2400">
                <a:solidFill>
                  <a:srgbClr val="D4D4D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Impacto</a:t>
            </a:r>
          </a:p>
        </p:txBody>
      </p:sp>
      <p:sp>
        <p:nvSpPr>
          <p:cNvPr id="251" name="Text 16"/>
          <p:cNvSpPr txBox="1"/>
          <p:nvPr/>
        </p:nvSpPr>
        <p:spPr>
          <a:xfrm>
            <a:off x="8078509" y="6622018"/>
            <a:ext cx="5539155" cy="370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3100"/>
              </a:lnSpc>
              <a:defRPr sz="1900">
                <a:solidFill>
                  <a:srgbClr val="D4D4D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Reforestación a nivel nacional para un futuro verde.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630400" cy="3086100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Text 0"/>
          <p:cNvSpPr txBox="1"/>
          <p:nvPr/>
        </p:nvSpPr>
        <p:spPr>
          <a:xfrm>
            <a:off x="864036" y="4178141"/>
            <a:ext cx="6250684" cy="749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6000"/>
              </a:lnSpc>
              <a:defRPr sz="4800">
                <a:solidFill>
                  <a:srgbClr val="F3F3F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"Transforma tu Mundo"</a:t>
            </a:r>
          </a:p>
        </p:txBody>
      </p:sp>
      <p:sp>
        <p:nvSpPr>
          <p:cNvPr id="255" name="Shape 1"/>
          <p:cNvSpPr/>
          <p:nvPr/>
        </p:nvSpPr>
        <p:spPr>
          <a:xfrm>
            <a:off x="864036" y="5319950"/>
            <a:ext cx="4136232" cy="1817609"/>
          </a:xfrm>
          <a:prstGeom prst="roundRect">
            <a:avLst>
              <a:gd name="adj" fmla="val 2037"/>
            </a:avLst>
          </a:prstGeom>
          <a:solidFill>
            <a:srgbClr val="484B51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56" name="Text 2"/>
          <p:cNvSpPr txBox="1"/>
          <p:nvPr/>
        </p:nvSpPr>
        <p:spPr>
          <a:xfrm>
            <a:off x="1110853" y="5566767"/>
            <a:ext cx="1164779" cy="37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3000"/>
              </a:lnSpc>
              <a:defRPr sz="2400">
                <a:solidFill>
                  <a:srgbClr val="D4D4D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Mensaje</a:t>
            </a:r>
          </a:p>
        </p:txBody>
      </p:sp>
      <p:sp>
        <p:nvSpPr>
          <p:cNvPr id="257" name="Text 3"/>
          <p:cNvSpPr txBox="1"/>
          <p:nvPr/>
        </p:nvSpPr>
        <p:spPr>
          <a:xfrm>
            <a:off x="1110853" y="6100643"/>
            <a:ext cx="3642598" cy="764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100"/>
              </a:lnSpc>
              <a:defRPr sz="1900">
                <a:solidFill>
                  <a:srgbClr val="D4D4D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Cada pieza reciclada es un paso hacia un futuro limpio.</a:t>
            </a:r>
          </a:p>
        </p:txBody>
      </p:sp>
      <p:sp>
        <p:nvSpPr>
          <p:cNvPr id="258" name="Shape 4"/>
          <p:cNvSpPr/>
          <p:nvPr/>
        </p:nvSpPr>
        <p:spPr>
          <a:xfrm>
            <a:off x="5247083" y="5319950"/>
            <a:ext cx="4136232" cy="1817609"/>
          </a:xfrm>
          <a:prstGeom prst="roundRect">
            <a:avLst>
              <a:gd name="adj" fmla="val 2037"/>
            </a:avLst>
          </a:prstGeom>
          <a:solidFill>
            <a:srgbClr val="484B51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59" name="Text 5"/>
          <p:cNvSpPr txBox="1"/>
          <p:nvPr/>
        </p:nvSpPr>
        <p:spPr>
          <a:xfrm>
            <a:off x="5493901" y="5566767"/>
            <a:ext cx="1385045" cy="37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3000"/>
              </a:lnSpc>
              <a:defRPr sz="2400">
                <a:solidFill>
                  <a:srgbClr val="D4D4D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Estrategia</a:t>
            </a:r>
          </a:p>
        </p:txBody>
      </p:sp>
      <p:sp>
        <p:nvSpPr>
          <p:cNvPr id="260" name="Text 6"/>
          <p:cNvSpPr txBox="1"/>
          <p:nvPr/>
        </p:nvSpPr>
        <p:spPr>
          <a:xfrm>
            <a:off x="5493901" y="6100643"/>
            <a:ext cx="3642598" cy="764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100"/>
              </a:lnSpc>
              <a:defRPr sz="1900">
                <a:solidFill>
                  <a:srgbClr val="D4D4D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Infografías, app y contenido de influencers ambientales.</a:t>
            </a:r>
          </a:p>
        </p:txBody>
      </p:sp>
      <p:sp>
        <p:nvSpPr>
          <p:cNvPr id="261" name="Shape 7"/>
          <p:cNvSpPr/>
          <p:nvPr/>
        </p:nvSpPr>
        <p:spPr>
          <a:xfrm>
            <a:off x="9630132" y="5319950"/>
            <a:ext cx="4136232" cy="1817609"/>
          </a:xfrm>
          <a:prstGeom prst="roundRect">
            <a:avLst>
              <a:gd name="adj" fmla="val 2037"/>
            </a:avLst>
          </a:prstGeom>
          <a:solidFill>
            <a:srgbClr val="484B51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62" name="Text 8"/>
          <p:cNvSpPr txBox="1"/>
          <p:nvPr/>
        </p:nvSpPr>
        <p:spPr>
          <a:xfrm>
            <a:off x="9876949" y="5566767"/>
            <a:ext cx="1096913" cy="37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3000"/>
              </a:lnSpc>
              <a:defRPr sz="2400">
                <a:solidFill>
                  <a:srgbClr val="D4D4D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Impacto</a:t>
            </a:r>
          </a:p>
        </p:txBody>
      </p:sp>
      <p:sp>
        <p:nvSpPr>
          <p:cNvPr id="263" name="Text 9"/>
          <p:cNvSpPr txBox="1"/>
          <p:nvPr/>
        </p:nvSpPr>
        <p:spPr>
          <a:xfrm>
            <a:off x="9876949" y="6100643"/>
            <a:ext cx="3642598" cy="764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100"/>
              </a:lnSpc>
              <a:defRPr sz="1900">
                <a:solidFill>
                  <a:srgbClr val="D4D4D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Plan nacional de reciclaje para reducir los desechos.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630400" cy="3086100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Text 0"/>
          <p:cNvSpPr txBox="1"/>
          <p:nvPr/>
        </p:nvSpPr>
        <p:spPr>
          <a:xfrm>
            <a:off x="864036" y="3992879"/>
            <a:ext cx="9289158" cy="749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6000"/>
              </a:lnSpc>
              <a:defRPr sz="4800">
                <a:solidFill>
                  <a:srgbClr val="F3F3F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"El Futuro Empieza en la Escuela"</a:t>
            </a:r>
          </a:p>
        </p:txBody>
      </p:sp>
      <p:pic>
        <p:nvPicPr>
          <p:cNvPr id="267" name="Image 1" descr="Imag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4036" y="5134688"/>
            <a:ext cx="617221" cy="617221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Text 1"/>
          <p:cNvSpPr txBox="1"/>
          <p:nvPr/>
        </p:nvSpPr>
        <p:spPr>
          <a:xfrm>
            <a:off x="864036" y="5998726"/>
            <a:ext cx="1249166" cy="37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3000"/>
              </a:lnSpc>
              <a:defRPr sz="2400">
                <a:solidFill>
                  <a:srgbClr val="D4D4D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Currícula</a:t>
            </a:r>
          </a:p>
        </p:txBody>
      </p:sp>
      <p:sp>
        <p:nvSpPr>
          <p:cNvPr id="269" name="Text 2"/>
          <p:cNvSpPr txBox="1"/>
          <p:nvPr/>
        </p:nvSpPr>
        <p:spPr>
          <a:xfrm>
            <a:off x="864036" y="6532602"/>
            <a:ext cx="4053842" cy="764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100"/>
              </a:lnSpc>
              <a:defRPr sz="1900">
                <a:solidFill>
                  <a:srgbClr val="D4D4D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Integrar programas de sostenibilidad en las escuelas.</a:t>
            </a:r>
          </a:p>
        </p:txBody>
      </p:sp>
      <p:pic>
        <p:nvPicPr>
          <p:cNvPr id="270" name="Image 2" descr="Imag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88160" y="5134688"/>
            <a:ext cx="617221" cy="617221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Text 3"/>
          <p:cNvSpPr txBox="1"/>
          <p:nvPr/>
        </p:nvSpPr>
        <p:spPr>
          <a:xfrm>
            <a:off x="5288160" y="5998726"/>
            <a:ext cx="1571378" cy="37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3000"/>
              </a:lnSpc>
              <a:defRPr sz="2400">
                <a:solidFill>
                  <a:srgbClr val="D4D4D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Actividades</a:t>
            </a:r>
          </a:p>
        </p:txBody>
      </p:sp>
      <p:sp>
        <p:nvSpPr>
          <p:cNvPr id="272" name="Text 4"/>
          <p:cNvSpPr txBox="1"/>
          <p:nvPr/>
        </p:nvSpPr>
        <p:spPr>
          <a:xfrm>
            <a:off x="5288160" y="6532602"/>
            <a:ext cx="4053961" cy="764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100"/>
              </a:lnSpc>
              <a:defRPr sz="1900">
                <a:solidFill>
                  <a:srgbClr val="D4D4D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Charlas y talleres con embajadores del proyecto.</a:t>
            </a:r>
          </a:p>
        </p:txBody>
      </p:sp>
      <p:pic>
        <p:nvPicPr>
          <p:cNvPr id="273" name="Image 3" descr="Image 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12404" y="5134688"/>
            <a:ext cx="617221" cy="617221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Text 5"/>
          <p:cNvSpPr txBox="1"/>
          <p:nvPr/>
        </p:nvSpPr>
        <p:spPr>
          <a:xfrm>
            <a:off x="9712404" y="5998726"/>
            <a:ext cx="1622426" cy="37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3000"/>
              </a:lnSpc>
              <a:defRPr sz="2400">
                <a:solidFill>
                  <a:srgbClr val="D4D4D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Aprendizaje</a:t>
            </a:r>
          </a:p>
        </p:txBody>
      </p:sp>
      <p:sp>
        <p:nvSpPr>
          <p:cNvPr id="275" name="Text 6"/>
          <p:cNvSpPr txBox="1"/>
          <p:nvPr/>
        </p:nvSpPr>
        <p:spPr>
          <a:xfrm>
            <a:off x="9712404" y="6532602"/>
            <a:ext cx="4053841" cy="764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100"/>
              </a:lnSpc>
              <a:defRPr sz="1900">
                <a:solidFill>
                  <a:srgbClr val="D4D4D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Herramientas visuales accesibles para todo público.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Text 0"/>
          <p:cNvSpPr txBox="1"/>
          <p:nvPr/>
        </p:nvSpPr>
        <p:spPr>
          <a:xfrm>
            <a:off x="6330077" y="664487"/>
            <a:ext cx="6017550" cy="7367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5900"/>
              </a:lnSpc>
              <a:defRPr sz="4700">
                <a:solidFill>
                  <a:srgbClr val="F3F3F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Plataformas y Canales</a:t>
            </a:r>
          </a:p>
        </p:txBody>
      </p:sp>
      <p:pic>
        <p:nvPicPr>
          <p:cNvPr id="279" name="Image 1" descr="Imag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30077" y="1779389"/>
            <a:ext cx="1205390" cy="1928575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Text 1"/>
          <p:cNvSpPr txBox="1"/>
          <p:nvPr/>
        </p:nvSpPr>
        <p:spPr>
          <a:xfrm>
            <a:off x="7897058" y="2020372"/>
            <a:ext cx="2042282" cy="361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900"/>
              </a:lnSpc>
              <a:defRPr sz="2300">
                <a:solidFill>
                  <a:srgbClr val="D4D4D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Redes Sociales</a:t>
            </a:r>
          </a:p>
        </p:txBody>
      </p:sp>
      <p:sp>
        <p:nvSpPr>
          <p:cNvPr id="281" name="Text 2"/>
          <p:cNvSpPr txBox="1"/>
          <p:nvPr/>
        </p:nvSpPr>
        <p:spPr>
          <a:xfrm>
            <a:off x="7897058" y="2541508"/>
            <a:ext cx="4637721" cy="3573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3000"/>
              </a:lnSpc>
              <a:defRPr>
                <a:solidFill>
                  <a:srgbClr val="D4D4D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Contenido visual, stories y lives con expertos.</a:t>
            </a:r>
          </a:p>
        </p:txBody>
      </p:sp>
      <p:pic>
        <p:nvPicPr>
          <p:cNvPr id="282" name="Image 2" descr="Imag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30077" y="3707962"/>
            <a:ext cx="1205390" cy="1928575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Text 3"/>
          <p:cNvSpPr txBox="1"/>
          <p:nvPr/>
        </p:nvSpPr>
        <p:spPr>
          <a:xfrm>
            <a:off x="7897058" y="3948946"/>
            <a:ext cx="2431654" cy="361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900"/>
              </a:lnSpc>
              <a:defRPr sz="2300">
                <a:solidFill>
                  <a:srgbClr val="D4D4D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Correo Electrónico</a:t>
            </a:r>
          </a:p>
        </p:txBody>
      </p:sp>
      <p:sp>
        <p:nvSpPr>
          <p:cNvPr id="284" name="Text 4"/>
          <p:cNvSpPr txBox="1"/>
          <p:nvPr/>
        </p:nvSpPr>
        <p:spPr>
          <a:xfrm>
            <a:off x="7897058" y="4470082"/>
            <a:ext cx="5889666" cy="3573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000"/>
              </a:lnSpc>
              <a:defRPr>
                <a:solidFill>
                  <a:srgbClr val="D4D4D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Mensajes personalizados con incentivos para participar.</a:t>
            </a:r>
          </a:p>
        </p:txBody>
      </p:sp>
      <p:pic>
        <p:nvPicPr>
          <p:cNvPr id="285" name="Image 3" descr="Image 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330077" y="5636538"/>
            <a:ext cx="1205390" cy="1928575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Text 5"/>
          <p:cNvSpPr txBox="1"/>
          <p:nvPr/>
        </p:nvSpPr>
        <p:spPr>
          <a:xfrm>
            <a:off x="7897058" y="5877519"/>
            <a:ext cx="2448056" cy="361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900"/>
              </a:lnSpc>
              <a:defRPr sz="2300">
                <a:solidFill>
                  <a:srgbClr val="D4D4D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Publicidad Exterior</a:t>
            </a:r>
          </a:p>
        </p:txBody>
      </p:sp>
      <p:sp>
        <p:nvSpPr>
          <p:cNvPr id="287" name="Text 6"/>
          <p:cNvSpPr txBox="1"/>
          <p:nvPr/>
        </p:nvSpPr>
        <p:spPr>
          <a:xfrm>
            <a:off x="7897058" y="6398657"/>
            <a:ext cx="5299187" cy="3573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3000"/>
              </a:lnSpc>
              <a:defRPr>
                <a:solidFill>
                  <a:srgbClr val="D4D4D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Mensajes emocionales que conecten con el público.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ext 0"/>
          <p:cNvSpPr txBox="1"/>
          <p:nvPr/>
        </p:nvSpPr>
        <p:spPr>
          <a:xfrm>
            <a:off x="864036" y="1834514"/>
            <a:ext cx="4687988" cy="749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6000"/>
              </a:lnSpc>
              <a:defRPr sz="4800">
                <a:solidFill>
                  <a:srgbClr val="F3F3F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</a:lstStyle>
          <a:p>
            <a:pPr/>
            <a:r>
              <a:t>Métricas de Éxito</a:t>
            </a:r>
          </a:p>
        </p:txBody>
      </p:sp>
      <p:sp>
        <p:nvSpPr>
          <p:cNvPr id="290" name="Shape 1"/>
          <p:cNvSpPr/>
          <p:nvPr/>
        </p:nvSpPr>
        <p:spPr>
          <a:xfrm>
            <a:off x="864036" y="2976323"/>
            <a:ext cx="7415929" cy="3418763"/>
          </a:xfrm>
          <a:prstGeom prst="roundRect">
            <a:avLst>
              <a:gd name="adj" fmla="val 1083"/>
            </a:avLst>
          </a:prstGeom>
          <a:ln w="15240">
            <a:solidFill>
              <a:srgbClr val="FFFFFF">
                <a:alpha val="24000"/>
              </a:srgbClr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91" name="Shape 2"/>
          <p:cNvSpPr/>
          <p:nvPr/>
        </p:nvSpPr>
        <p:spPr>
          <a:xfrm>
            <a:off x="879277" y="2991563"/>
            <a:ext cx="7385448" cy="1496617"/>
          </a:xfrm>
          <a:prstGeom prst="rect">
            <a:avLst/>
          </a:prstGeom>
          <a:solidFill>
            <a:srgbClr val="FFFFFF">
              <a:alpha val="4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92" name="Text 3"/>
          <p:cNvSpPr txBox="1"/>
          <p:nvPr/>
        </p:nvSpPr>
        <p:spPr>
          <a:xfrm>
            <a:off x="1126330" y="3147298"/>
            <a:ext cx="1348861" cy="764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100"/>
              </a:lnSpc>
              <a:defRPr sz="1900">
                <a:solidFill>
                  <a:srgbClr val="D4D4D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Engagement en Redes</a:t>
            </a:r>
          </a:p>
        </p:txBody>
      </p:sp>
      <p:sp>
        <p:nvSpPr>
          <p:cNvPr id="293" name="Text 4"/>
          <p:cNvSpPr txBox="1"/>
          <p:nvPr/>
        </p:nvSpPr>
        <p:spPr>
          <a:xfrm>
            <a:off x="2976442" y="3147298"/>
            <a:ext cx="1345050" cy="1157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100"/>
              </a:lnSpc>
              <a:defRPr sz="1900">
                <a:solidFill>
                  <a:srgbClr val="D4D4D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Participación Comunitaria</a:t>
            </a:r>
          </a:p>
        </p:txBody>
      </p:sp>
      <p:sp>
        <p:nvSpPr>
          <p:cNvPr id="294" name="Text 5"/>
          <p:cNvSpPr txBox="1"/>
          <p:nvPr/>
        </p:nvSpPr>
        <p:spPr>
          <a:xfrm>
            <a:off x="4822745" y="3147298"/>
            <a:ext cx="1345050" cy="764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100"/>
              </a:lnSpc>
              <a:defRPr sz="1900">
                <a:solidFill>
                  <a:srgbClr val="D4D4D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Aportes y Donaciones</a:t>
            </a:r>
          </a:p>
        </p:txBody>
      </p:sp>
      <p:sp>
        <p:nvSpPr>
          <p:cNvPr id="295" name="Text 6"/>
          <p:cNvSpPr txBox="1"/>
          <p:nvPr/>
        </p:nvSpPr>
        <p:spPr>
          <a:xfrm>
            <a:off x="6669047" y="3147298"/>
            <a:ext cx="1348861" cy="764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100"/>
              </a:lnSpc>
              <a:defRPr sz="1900">
                <a:solidFill>
                  <a:srgbClr val="D4D4D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Impacto Educacional</a:t>
            </a:r>
          </a:p>
        </p:txBody>
      </p:sp>
      <p:sp>
        <p:nvSpPr>
          <p:cNvPr id="296" name="Shape 7"/>
          <p:cNvSpPr/>
          <p:nvPr/>
        </p:nvSpPr>
        <p:spPr>
          <a:xfrm>
            <a:off x="879277" y="4488179"/>
            <a:ext cx="7385448" cy="1891666"/>
          </a:xfrm>
          <a:prstGeom prst="rect">
            <a:avLst/>
          </a:prstGeom>
          <a:solidFill>
            <a:srgbClr val="000000">
              <a:alpha val="4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97" name="Text 8"/>
          <p:cNvSpPr txBox="1"/>
          <p:nvPr/>
        </p:nvSpPr>
        <p:spPr>
          <a:xfrm>
            <a:off x="1126330" y="4643913"/>
            <a:ext cx="1348861" cy="1551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100"/>
              </a:lnSpc>
              <a:defRPr sz="1900">
                <a:solidFill>
                  <a:srgbClr val="D4D4D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Interacciones, comentarios y shares</a:t>
            </a:r>
          </a:p>
        </p:txBody>
      </p:sp>
      <p:sp>
        <p:nvSpPr>
          <p:cNvPr id="298" name="Text 9"/>
          <p:cNvSpPr txBox="1"/>
          <p:nvPr/>
        </p:nvSpPr>
        <p:spPr>
          <a:xfrm>
            <a:off x="2976442" y="4643913"/>
            <a:ext cx="1345050" cy="1157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100"/>
              </a:lnSpc>
              <a:defRPr sz="1900">
                <a:solidFill>
                  <a:srgbClr val="D4D4D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Voluntarios y árboles plantados</a:t>
            </a:r>
          </a:p>
        </p:txBody>
      </p:sp>
      <p:sp>
        <p:nvSpPr>
          <p:cNvPr id="299" name="Text 10"/>
          <p:cNvSpPr txBox="1"/>
          <p:nvPr/>
        </p:nvSpPr>
        <p:spPr>
          <a:xfrm>
            <a:off x="4822745" y="4643913"/>
            <a:ext cx="1483689" cy="764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100"/>
              </a:lnSpc>
              <a:defRPr sz="1900">
                <a:solidFill>
                  <a:srgbClr val="D4D4D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Montos recolectados</a:t>
            </a:r>
          </a:p>
        </p:txBody>
      </p:sp>
      <p:sp>
        <p:nvSpPr>
          <p:cNvPr id="300" name="Text 11"/>
          <p:cNvSpPr txBox="1"/>
          <p:nvPr/>
        </p:nvSpPr>
        <p:spPr>
          <a:xfrm>
            <a:off x="6669047" y="4643913"/>
            <a:ext cx="1348861" cy="1551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100"/>
              </a:lnSpc>
              <a:defRPr sz="1900">
                <a:solidFill>
                  <a:srgbClr val="D4D4D1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Escuelas y estudiantes involucrados</a:t>
            </a:r>
          </a:p>
        </p:txBody>
      </p:sp>
      <p:pic>
        <p:nvPicPr>
          <p:cNvPr id="301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08297" y="-585425"/>
            <a:ext cx="5486401" cy="8229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uc.png" descr="uc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49785" y="6739562"/>
            <a:ext cx="6108574" cy="4764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Captura de pantalla 2024-09-13 a la(s) 11.21.57.png" descr="Captura de pantalla 2024-09-13 a la(s) 11.21.5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4306" y="-1495503"/>
            <a:ext cx="14739012" cy="79916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WhatsApp Video 2024-09-13 at 10.17.47 AM (3).mp4" descr="WhatsApp Video 2024-09-13 at 10.17.47 AM (3)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04614" y="670390"/>
            <a:ext cx="12221172" cy="68888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86" fill="hold"/>
                                        <p:tgtEl>
                                          <p:spTgt spid="1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15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1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1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Text 0"/>
          <p:cNvSpPr txBox="1"/>
          <p:nvPr/>
        </p:nvSpPr>
        <p:spPr>
          <a:xfrm>
            <a:off x="801291" y="645081"/>
            <a:ext cx="7703963" cy="700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5600"/>
              </a:lnSpc>
              <a:defRPr spc="-45" sz="45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pPr/>
            <a:r>
              <a:t>Comprometidos con el Cambio</a:t>
            </a:r>
          </a:p>
        </p:txBody>
      </p:sp>
      <p:sp>
        <p:nvSpPr>
          <p:cNvPr id="119" name="Shape 1"/>
          <p:cNvSpPr/>
          <p:nvPr/>
        </p:nvSpPr>
        <p:spPr>
          <a:xfrm>
            <a:off x="1129426" y="1704022"/>
            <a:ext cx="30481" cy="5880498"/>
          </a:xfrm>
          <a:prstGeom prst="roundRect">
            <a:avLst>
              <a:gd name="adj" fmla="val 50000"/>
            </a:avLst>
          </a:prstGeom>
          <a:solidFill>
            <a:srgbClr val="575757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20" name="Shape 2"/>
          <p:cNvSpPr/>
          <p:nvPr/>
        </p:nvSpPr>
        <p:spPr>
          <a:xfrm>
            <a:off x="1371718" y="2203847"/>
            <a:ext cx="801292" cy="30481"/>
          </a:xfrm>
          <a:prstGeom prst="roundRect">
            <a:avLst>
              <a:gd name="adj" fmla="val 50000"/>
            </a:avLst>
          </a:prstGeom>
          <a:solidFill>
            <a:srgbClr val="575757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21" name="Shape 3"/>
          <p:cNvSpPr/>
          <p:nvPr/>
        </p:nvSpPr>
        <p:spPr>
          <a:xfrm>
            <a:off x="887134" y="1961555"/>
            <a:ext cx="515066" cy="515065"/>
          </a:xfrm>
          <a:prstGeom prst="roundRect">
            <a:avLst>
              <a:gd name="adj" fmla="val 6668"/>
            </a:avLst>
          </a:prstGeom>
          <a:solidFill>
            <a:srgbClr val="3E3E3E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22" name="Text 4"/>
          <p:cNvSpPr txBox="1"/>
          <p:nvPr/>
        </p:nvSpPr>
        <p:spPr>
          <a:xfrm>
            <a:off x="1044619" y="2047280"/>
            <a:ext cx="199976" cy="353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2700"/>
              </a:lnSpc>
              <a:defRPr spc="-27" sz="2700">
                <a:solidFill>
                  <a:srgbClr val="E0D6DE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123" name="Text 5"/>
          <p:cNvSpPr txBox="1"/>
          <p:nvPr/>
        </p:nvSpPr>
        <p:spPr>
          <a:xfrm>
            <a:off x="2403872" y="1932980"/>
            <a:ext cx="1698604" cy="348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800"/>
              </a:lnSpc>
              <a:defRPr spc="-23" sz="2200">
                <a:solidFill>
                  <a:srgbClr val="E0D6DE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pPr/>
            <a:r>
              <a:t>Reforestación</a:t>
            </a:r>
          </a:p>
        </p:txBody>
      </p:sp>
      <p:sp>
        <p:nvSpPr>
          <p:cNvPr id="124" name="Text 6"/>
          <p:cNvSpPr txBox="1"/>
          <p:nvPr/>
        </p:nvSpPr>
        <p:spPr>
          <a:xfrm>
            <a:off x="2403872" y="2428041"/>
            <a:ext cx="5938838" cy="692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pc="-36">
                <a:solidFill>
                  <a:srgbClr val="E0D6DE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</a:lstStyle>
          <a:p>
            <a:pPr/>
            <a:r>
              <a:t>Implementaremos proyectos de reforestación a nivel nacional y promoveremos el cuidado de nuestros bosques.</a:t>
            </a:r>
          </a:p>
        </p:txBody>
      </p:sp>
      <p:sp>
        <p:nvSpPr>
          <p:cNvPr id="125" name="Shape 7"/>
          <p:cNvSpPr/>
          <p:nvPr/>
        </p:nvSpPr>
        <p:spPr>
          <a:xfrm>
            <a:off x="1371718" y="4118252"/>
            <a:ext cx="801292" cy="30481"/>
          </a:xfrm>
          <a:prstGeom prst="roundRect">
            <a:avLst>
              <a:gd name="adj" fmla="val 50000"/>
            </a:avLst>
          </a:prstGeom>
          <a:solidFill>
            <a:srgbClr val="575757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26" name="Shape 8"/>
          <p:cNvSpPr/>
          <p:nvPr/>
        </p:nvSpPr>
        <p:spPr>
          <a:xfrm>
            <a:off x="887134" y="3875961"/>
            <a:ext cx="515066" cy="515065"/>
          </a:xfrm>
          <a:prstGeom prst="roundRect">
            <a:avLst>
              <a:gd name="adj" fmla="val 6668"/>
            </a:avLst>
          </a:prstGeom>
          <a:solidFill>
            <a:srgbClr val="3E3E3E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27" name="Text 9"/>
          <p:cNvSpPr txBox="1"/>
          <p:nvPr/>
        </p:nvSpPr>
        <p:spPr>
          <a:xfrm>
            <a:off x="1044619" y="3961686"/>
            <a:ext cx="199976" cy="353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2700"/>
              </a:lnSpc>
              <a:defRPr spc="-27" sz="2700">
                <a:solidFill>
                  <a:srgbClr val="E0D6DE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128" name="Text 10"/>
          <p:cNvSpPr txBox="1"/>
          <p:nvPr/>
        </p:nvSpPr>
        <p:spPr>
          <a:xfrm>
            <a:off x="2403872" y="3847386"/>
            <a:ext cx="1119973" cy="348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800"/>
              </a:lnSpc>
              <a:defRPr spc="-23" sz="2200">
                <a:solidFill>
                  <a:srgbClr val="E0D6DE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pPr/>
            <a:r>
              <a:t>Reciclaje</a:t>
            </a:r>
          </a:p>
        </p:txBody>
      </p:sp>
      <p:sp>
        <p:nvSpPr>
          <p:cNvPr id="129" name="Text 11"/>
          <p:cNvSpPr txBox="1"/>
          <p:nvPr/>
        </p:nvSpPr>
        <p:spPr>
          <a:xfrm>
            <a:off x="2403872" y="4342448"/>
            <a:ext cx="5938838" cy="1048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pc="-36">
                <a:solidFill>
                  <a:srgbClr val="E0D6DE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</a:lstStyle>
          <a:p>
            <a:pPr/>
            <a:r>
              <a:t>Desarrollaremos un plan educativo para la correcta gestión de residuos y promoveremos leyes que reduzcan el uso de plásticos.</a:t>
            </a:r>
          </a:p>
        </p:txBody>
      </p:sp>
      <p:sp>
        <p:nvSpPr>
          <p:cNvPr id="130" name="Shape 12"/>
          <p:cNvSpPr/>
          <p:nvPr/>
        </p:nvSpPr>
        <p:spPr>
          <a:xfrm>
            <a:off x="1371718" y="6398895"/>
            <a:ext cx="801292" cy="30481"/>
          </a:xfrm>
          <a:prstGeom prst="roundRect">
            <a:avLst>
              <a:gd name="adj" fmla="val 50000"/>
            </a:avLst>
          </a:prstGeom>
          <a:solidFill>
            <a:srgbClr val="575757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31" name="Shape 13"/>
          <p:cNvSpPr/>
          <p:nvPr/>
        </p:nvSpPr>
        <p:spPr>
          <a:xfrm>
            <a:off x="887134" y="6156602"/>
            <a:ext cx="515066" cy="515065"/>
          </a:xfrm>
          <a:prstGeom prst="roundRect">
            <a:avLst>
              <a:gd name="adj" fmla="val 6668"/>
            </a:avLst>
          </a:prstGeom>
          <a:solidFill>
            <a:srgbClr val="3E3E3E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32" name="Text 14"/>
          <p:cNvSpPr txBox="1"/>
          <p:nvPr/>
        </p:nvSpPr>
        <p:spPr>
          <a:xfrm>
            <a:off x="1044619" y="6242327"/>
            <a:ext cx="199976" cy="353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2700"/>
              </a:lnSpc>
              <a:defRPr spc="-27" sz="2700">
                <a:solidFill>
                  <a:srgbClr val="E0D6DE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133" name="Text 15"/>
          <p:cNvSpPr txBox="1"/>
          <p:nvPr/>
        </p:nvSpPr>
        <p:spPr>
          <a:xfrm>
            <a:off x="2403872" y="6128027"/>
            <a:ext cx="2825032" cy="348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800"/>
              </a:lnSpc>
              <a:defRPr spc="-23" sz="2200">
                <a:solidFill>
                  <a:srgbClr val="E0D6DE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pPr/>
            <a:r>
              <a:t>Conservación del Agua</a:t>
            </a:r>
          </a:p>
        </p:txBody>
      </p:sp>
      <p:sp>
        <p:nvSpPr>
          <p:cNvPr id="134" name="Text 16"/>
          <p:cNvSpPr txBox="1"/>
          <p:nvPr/>
        </p:nvSpPr>
        <p:spPr>
          <a:xfrm>
            <a:off x="2403872" y="6623090"/>
            <a:ext cx="5938838" cy="692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pc="-36">
                <a:solidFill>
                  <a:srgbClr val="E0D6DE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</a:lstStyle>
          <a:p>
            <a:pPr/>
            <a:r>
              <a:t>Fomentaremos el ahorro de agua y el cuidado de nuestras fuentes acuíferas.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 0"/>
          <p:cNvSpPr txBox="1"/>
          <p:nvPr/>
        </p:nvSpPr>
        <p:spPr>
          <a:xfrm>
            <a:off x="864036" y="2400537"/>
            <a:ext cx="6837463" cy="749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6000"/>
              </a:lnSpc>
              <a:defRPr spc="-49" sz="48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pPr/>
            <a:r>
              <a:t>Financiación del Proyecto</a:t>
            </a:r>
          </a:p>
        </p:txBody>
      </p:sp>
      <p:sp>
        <p:nvSpPr>
          <p:cNvPr id="137" name="Text 1"/>
          <p:cNvSpPr txBox="1"/>
          <p:nvPr/>
        </p:nvSpPr>
        <p:spPr>
          <a:xfrm>
            <a:off x="864036" y="3789164"/>
            <a:ext cx="3116947" cy="37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3000"/>
              </a:lnSpc>
              <a:defRPr spc="-24" sz="24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pPr/>
            <a:r>
              <a:t>Contribuciones de BAC</a:t>
            </a:r>
          </a:p>
        </p:txBody>
      </p:sp>
      <p:sp>
        <p:nvSpPr>
          <p:cNvPr id="138" name="Text 2"/>
          <p:cNvSpPr txBox="1"/>
          <p:nvPr/>
        </p:nvSpPr>
        <p:spPr>
          <a:xfrm>
            <a:off x="864036" y="4421742"/>
            <a:ext cx="3898822" cy="1157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100"/>
              </a:lnSpc>
              <a:defRPr spc="-38" sz="1900">
                <a:solidFill>
                  <a:srgbClr val="E0D6DE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</a:lstStyle>
          <a:p>
            <a:pPr/>
            <a:r>
              <a:t>Recibiremos donaciones de clientes, un porcentaje de compras y promociones específicas.</a:t>
            </a:r>
          </a:p>
        </p:txBody>
      </p:sp>
      <p:sp>
        <p:nvSpPr>
          <p:cNvPr id="139" name="Text 3"/>
          <p:cNvSpPr txBox="1"/>
          <p:nvPr/>
        </p:nvSpPr>
        <p:spPr>
          <a:xfrm>
            <a:off x="5372694" y="3789164"/>
            <a:ext cx="2318990" cy="37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3000"/>
              </a:lnSpc>
              <a:defRPr spc="-24" sz="24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pPr/>
            <a:r>
              <a:t>Fondos Estatales</a:t>
            </a:r>
          </a:p>
        </p:txBody>
      </p:sp>
      <p:sp>
        <p:nvSpPr>
          <p:cNvPr id="140" name="Text 4"/>
          <p:cNvSpPr txBox="1"/>
          <p:nvPr/>
        </p:nvSpPr>
        <p:spPr>
          <a:xfrm>
            <a:off x="5372694" y="4421742"/>
            <a:ext cx="3898822" cy="764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100"/>
              </a:lnSpc>
              <a:defRPr spc="-38" sz="1900">
                <a:solidFill>
                  <a:srgbClr val="E0D6DE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</a:lstStyle>
          <a:p>
            <a:pPr/>
            <a:r>
              <a:t>Buscaremos el apoyo gubernamental mediante decretos y fideicomisos.</a:t>
            </a:r>
          </a:p>
        </p:txBody>
      </p:sp>
      <p:sp>
        <p:nvSpPr>
          <p:cNvPr id="141" name="Text 5"/>
          <p:cNvSpPr txBox="1"/>
          <p:nvPr/>
        </p:nvSpPr>
        <p:spPr>
          <a:xfrm>
            <a:off x="9881354" y="3789164"/>
            <a:ext cx="2882464" cy="37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3000"/>
              </a:lnSpc>
              <a:defRPr spc="-24" sz="24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pPr/>
            <a:r>
              <a:t>Aportes Comunitarios</a:t>
            </a:r>
          </a:p>
        </p:txBody>
      </p:sp>
      <p:sp>
        <p:nvSpPr>
          <p:cNvPr id="142" name="Text 6"/>
          <p:cNvSpPr txBox="1"/>
          <p:nvPr/>
        </p:nvSpPr>
        <p:spPr>
          <a:xfrm>
            <a:off x="9881354" y="4421742"/>
            <a:ext cx="3898822" cy="1157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100"/>
              </a:lnSpc>
              <a:defRPr spc="-38" sz="1900">
                <a:solidFill>
                  <a:srgbClr val="E0D6DE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</a:lstStyle>
          <a:p>
            <a:pPr/>
            <a:r>
              <a:t>Motivaremos a las comunidades a participar activamente con aportes coordinados.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Text 0"/>
          <p:cNvSpPr txBox="1"/>
          <p:nvPr/>
        </p:nvSpPr>
        <p:spPr>
          <a:xfrm>
            <a:off x="864036" y="1289685"/>
            <a:ext cx="7475368" cy="749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6000"/>
              </a:lnSpc>
              <a:defRPr spc="-49" sz="48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pPr/>
            <a:r>
              <a:t>Educación y Concienciación</a:t>
            </a:r>
          </a:p>
        </p:txBody>
      </p:sp>
      <p:sp>
        <p:nvSpPr>
          <p:cNvPr id="146" name="Shape 1"/>
          <p:cNvSpPr/>
          <p:nvPr/>
        </p:nvSpPr>
        <p:spPr>
          <a:xfrm>
            <a:off x="864036" y="2709148"/>
            <a:ext cx="555428" cy="555428"/>
          </a:xfrm>
          <a:prstGeom prst="roundRect">
            <a:avLst>
              <a:gd name="adj" fmla="val 6668"/>
            </a:avLst>
          </a:prstGeom>
          <a:solidFill>
            <a:srgbClr val="3E3E3E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47" name="Text 2"/>
          <p:cNvSpPr txBox="1"/>
          <p:nvPr/>
        </p:nvSpPr>
        <p:spPr>
          <a:xfrm>
            <a:off x="1034825" y="2801659"/>
            <a:ext cx="213849" cy="379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2900"/>
              </a:lnSpc>
              <a:defRPr spc="-29" sz="2900">
                <a:solidFill>
                  <a:srgbClr val="E0D6DE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148" name="Text 3"/>
          <p:cNvSpPr txBox="1"/>
          <p:nvPr/>
        </p:nvSpPr>
        <p:spPr>
          <a:xfrm>
            <a:off x="1666280" y="2709148"/>
            <a:ext cx="2236907" cy="37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3000"/>
              </a:lnSpc>
              <a:defRPr spc="-24" sz="2400">
                <a:solidFill>
                  <a:srgbClr val="E0D6DE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pPr/>
            <a:r>
              <a:t>Mensajes Claros</a:t>
            </a:r>
          </a:p>
        </p:txBody>
      </p:sp>
      <p:sp>
        <p:nvSpPr>
          <p:cNvPr id="149" name="Text 4"/>
          <p:cNvSpPr txBox="1"/>
          <p:nvPr/>
        </p:nvSpPr>
        <p:spPr>
          <a:xfrm>
            <a:off x="1666280" y="3243023"/>
            <a:ext cx="6261372" cy="370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3100"/>
              </a:lnSpc>
              <a:defRPr spc="-38" sz="1900">
                <a:solidFill>
                  <a:srgbClr val="E0D6DE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</a:lstStyle>
          <a:p>
            <a:pPr/>
            <a:r>
              <a:t>Adaptaremos los mensajes para llegar a todo tipo de público.</a:t>
            </a:r>
          </a:p>
        </p:txBody>
      </p:sp>
      <p:sp>
        <p:nvSpPr>
          <p:cNvPr id="150" name="Shape 5"/>
          <p:cNvSpPr/>
          <p:nvPr/>
        </p:nvSpPr>
        <p:spPr>
          <a:xfrm>
            <a:off x="864036" y="4162543"/>
            <a:ext cx="555428" cy="555428"/>
          </a:xfrm>
          <a:prstGeom prst="roundRect">
            <a:avLst>
              <a:gd name="adj" fmla="val 6668"/>
            </a:avLst>
          </a:prstGeom>
          <a:solidFill>
            <a:srgbClr val="3E3E3E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51" name="Text 6"/>
          <p:cNvSpPr txBox="1"/>
          <p:nvPr/>
        </p:nvSpPr>
        <p:spPr>
          <a:xfrm>
            <a:off x="1034766" y="4255056"/>
            <a:ext cx="213848" cy="379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2900"/>
              </a:lnSpc>
              <a:defRPr spc="-29" sz="2900">
                <a:solidFill>
                  <a:srgbClr val="E0D6DE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152" name="Text 7"/>
          <p:cNvSpPr txBox="1"/>
          <p:nvPr/>
        </p:nvSpPr>
        <p:spPr>
          <a:xfrm>
            <a:off x="1666280" y="4162543"/>
            <a:ext cx="3982917" cy="37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3000"/>
              </a:lnSpc>
              <a:defRPr spc="-24" sz="2400">
                <a:solidFill>
                  <a:srgbClr val="E0D6DE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pPr/>
            <a:r>
              <a:t>Campañas de Concienciación</a:t>
            </a:r>
          </a:p>
        </p:txBody>
      </p:sp>
      <p:sp>
        <p:nvSpPr>
          <p:cNvPr id="153" name="Text 8"/>
          <p:cNvSpPr txBox="1"/>
          <p:nvPr/>
        </p:nvSpPr>
        <p:spPr>
          <a:xfrm>
            <a:off x="1666280" y="4696419"/>
            <a:ext cx="5664987" cy="370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3100"/>
              </a:lnSpc>
              <a:defRPr spc="-38" sz="1900">
                <a:solidFill>
                  <a:srgbClr val="E0D6DE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</a:lstStyle>
          <a:p>
            <a:pPr/>
            <a:r>
              <a:t>Promoveremos la participación activa de la comunidad.</a:t>
            </a:r>
          </a:p>
        </p:txBody>
      </p:sp>
      <p:sp>
        <p:nvSpPr>
          <p:cNvPr id="154" name="Shape 9"/>
          <p:cNvSpPr/>
          <p:nvPr/>
        </p:nvSpPr>
        <p:spPr>
          <a:xfrm>
            <a:off x="864036" y="5615940"/>
            <a:ext cx="555428" cy="555428"/>
          </a:xfrm>
          <a:prstGeom prst="roundRect">
            <a:avLst>
              <a:gd name="adj" fmla="val 6668"/>
            </a:avLst>
          </a:prstGeom>
          <a:solidFill>
            <a:srgbClr val="3E3E3E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55" name="Text 10"/>
          <p:cNvSpPr txBox="1"/>
          <p:nvPr/>
        </p:nvSpPr>
        <p:spPr>
          <a:xfrm>
            <a:off x="1034766" y="5708451"/>
            <a:ext cx="213848" cy="379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2900"/>
              </a:lnSpc>
              <a:defRPr spc="-29" sz="2900">
                <a:solidFill>
                  <a:srgbClr val="E0D6DE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156" name="Text 11"/>
          <p:cNvSpPr txBox="1"/>
          <p:nvPr/>
        </p:nvSpPr>
        <p:spPr>
          <a:xfrm>
            <a:off x="1666280" y="5615940"/>
            <a:ext cx="3300379" cy="37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3000"/>
              </a:lnSpc>
              <a:defRPr spc="-24" sz="2400">
                <a:solidFill>
                  <a:srgbClr val="E0D6DE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pPr/>
            <a:r>
              <a:t>Acuerdos con Gobiernos</a:t>
            </a:r>
          </a:p>
        </p:txBody>
      </p:sp>
      <p:sp>
        <p:nvSpPr>
          <p:cNvPr id="157" name="Text 12"/>
          <p:cNvSpPr txBox="1"/>
          <p:nvPr/>
        </p:nvSpPr>
        <p:spPr>
          <a:xfrm>
            <a:off x="1666280" y="6149816"/>
            <a:ext cx="6613684" cy="764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100"/>
              </a:lnSpc>
              <a:defRPr spc="-38" sz="1900">
                <a:solidFill>
                  <a:srgbClr val="E0D6DE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</a:lstStyle>
          <a:p>
            <a:pPr/>
            <a:r>
              <a:t>Buscaremos el apoyo de las autoridades para un impacto duradero.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Text 0"/>
          <p:cNvSpPr txBox="1"/>
          <p:nvPr/>
        </p:nvSpPr>
        <p:spPr>
          <a:xfrm>
            <a:off x="6350437" y="768190"/>
            <a:ext cx="4454176" cy="749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6000"/>
              </a:lnSpc>
              <a:defRPr spc="-49" sz="48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pPr/>
            <a:r>
              <a:t>Escenario Actual</a:t>
            </a:r>
          </a:p>
        </p:txBody>
      </p:sp>
      <p:sp>
        <p:nvSpPr>
          <p:cNvPr id="161" name="Shape 1"/>
          <p:cNvSpPr/>
          <p:nvPr/>
        </p:nvSpPr>
        <p:spPr>
          <a:xfrm>
            <a:off x="6350437" y="1910001"/>
            <a:ext cx="7415928" cy="1817609"/>
          </a:xfrm>
          <a:prstGeom prst="roundRect">
            <a:avLst>
              <a:gd name="adj" fmla="val 2037"/>
            </a:avLst>
          </a:prstGeom>
          <a:solidFill>
            <a:srgbClr val="3E3E3E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62" name="Text 2"/>
          <p:cNvSpPr txBox="1"/>
          <p:nvPr/>
        </p:nvSpPr>
        <p:spPr>
          <a:xfrm>
            <a:off x="6597253" y="2156816"/>
            <a:ext cx="3184067" cy="37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3000"/>
              </a:lnSpc>
              <a:defRPr spc="-24" sz="24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pPr/>
            <a:r>
              <a:t>Temperaturas Extremas</a:t>
            </a:r>
          </a:p>
        </p:txBody>
      </p:sp>
      <p:sp>
        <p:nvSpPr>
          <p:cNvPr id="163" name="Text 3"/>
          <p:cNvSpPr txBox="1"/>
          <p:nvPr/>
        </p:nvSpPr>
        <p:spPr>
          <a:xfrm>
            <a:off x="6597253" y="2690692"/>
            <a:ext cx="6922294" cy="764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100"/>
              </a:lnSpc>
              <a:defRPr spc="-38" sz="1900">
                <a:solidFill>
                  <a:srgbClr val="E0D6DE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</a:lstStyle>
          <a:p>
            <a:pPr/>
            <a:r>
              <a:t>Nuestros nietos enfrentan temperaturas promedio superiores a los 50 grados.</a:t>
            </a:r>
          </a:p>
        </p:txBody>
      </p:sp>
      <p:sp>
        <p:nvSpPr>
          <p:cNvPr id="164" name="Shape 4"/>
          <p:cNvSpPr/>
          <p:nvPr/>
        </p:nvSpPr>
        <p:spPr>
          <a:xfrm>
            <a:off x="6350437" y="3974424"/>
            <a:ext cx="7415928" cy="1422560"/>
          </a:xfrm>
          <a:prstGeom prst="roundRect">
            <a:avLst>
              <a:gd name="adj" fmla="val 2603"/>
            </a:avLst>
          </a:prstGeom>
          <a:solidFill>
            <a:srgbClr val="3E3E3E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65" name="Text 5"/>
          <p:cNvSpPr txBox="1"/>
          <p:nvPr/>
        </p:nvSpPr>
        <p:spPr>
          <a:xfrm>
            <a:off x="6597253" y="4221241"/>
            <a:ext cx="3080263" cy="37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3000"/>
              </a:lnSpc>
              <a:defRPr spc="-24" sz="2400">
                <a:solidFill>
                  <a:srgbClr val="E0D6DE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pPr/>
            <a:r>
              <a:t>Contaminación del Aire</a:t>
            </a:r>
          </a:p>
        </p:txBody>
      </p:sp>
      <p:sp>
        <p:nvSpPr>
          <p:cNvPr id="166" name="Text 6"/>
          <p:cNvSpPr txBox="1"/>
          <p:nvPr/>
        </p:nvSpPr>
        <p:spPr>
          <a:xfrm>
            <a:off x="6597253" y="4755117"/>
            <a:ext cx="4958447" cy="370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3100"/>
              </a:lnSpc>
              <a:defRPr spc="-38" sz="1900">
                <a:solidFill>
                  <a:srgbClr val="E0D6DE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</a:lstStyle>
          <a:p>
            <a:pPr/>
            <a:r>
              <a:t>Respiramos un aire cada vez más contaminado.</a:t>
            </a:r>
          </a:p>
        </p:txBody>
      </p:sp>
      <p:sp>
        <p:nvSpPr>
          <p:cNvPr id="167" name="Shape 7"/>
          <p:cNvSpPr/>
          <p:nvPr/>
        </p:nvSpPr>
        <p:spPr>
          <a:xfrm>
            <a:off x="6350437" y="5643800"/>
            <a:ext cx="7415928" cy="1817609"/>
          </a:xfrm>
          <a:prstGeom prst="roundRect">
            <a:avLst>
              <a:gd name="adj" fmla="val 2037"/>
            </a:avLst>
          </a:prstGeom>
          <a:solidFill>
            <a:srgbClr val="3E3E3E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68" name="Text 8"/>
          <p:cNvSpPr txBox="1"/>
          <p:nvPr/>
        </p:nvSpPr>
        <p:spPr>
          <a:xfrm>
            <a:off x="6597253" y="5890617"/>
            <a:ext cx="2994835" cy="37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3000"/>
              </a:lnSpc>
              <a:defRPr spc="-24" sz="2400">
                <a:solidFill>
                  <a:srgbClr val="E0D6DE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pPr/>
            <a:r>
              <a:t>Plásticos en los Mares</a:t>
            </a:r>
          </a:p>
        </p:txBody>
      </p:sp>
      <p:sp>
        <p:nvSpPr>
          <p:cNvPr id="169" name="Text 9"/>
          <p:cNvSpPr txBox="1"/>
          <p:nvPr/>
        </p:nvSpPr>
        <p:spPr>
          <a:xfrm>
            <a:off x="6597253" y="6424493"/>
            <a:ext cx="6922294" cy="764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100"/>
              </a:lnSpc>
              <a:defRPr spc="-38" sz="1900">
                <a:solidFill>
                  <a:srgbClr val="E0D6DE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</a:lstStyle>
          <a:p>
            <a:pPr/>
            <a:r>
              <a:t>Los mares están saturados de químicos y plásticos que amenazan la vida marina.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630400" cy="2851071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Text 0"/>
          <p:cNvSpPr txBox="1"/>
          <p:nvPr/>
        </p:nvSpPr>
        <p:spPr>
          <a:xfrm>
            <a:off x="798314" y="3478291"/>
            <a:ext cx="6604636" cy="697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5600"/>
              </a:lnSpc>
              <a:defRPr spc="-45" sz="44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pPr/>
            <a:r>
              <a:t>Hacia un Futuro Sostenible</a:t>
            </a:r>
          </a:p>
        </p:txBody>
      </p:sp>
      <p:pic>
        <p:nvPicPr>
          <p:cNvPr id="173" name="Image 1" descr="Imag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8314" y="4545767"/>
            <a:ext cx="4344592" cy="912258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Text 1"/>
          <p:cNvSpPr txBox="1"/>
          <p:nvPr/>
        </p:nvSpPr>
        <p:spPr>
          <a:xfrm>
            <a:off x="1026318" y="5787390"/>
            <a:ext cx="2271825" cy="348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800"/>
              </a:lnSpc>
              <a:defRPr spc="-22" sz="2200">
                <a:solidFill>
                  <a:srgbClr val="E0D6DE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pPr/>
            <a:r>
              <a:t>Visión Sustentable</a:t>
            </a:r>
          </a:p>
        </p:txBody>
      </p:sp>
      <p:sp>
        <p:nvSpPr>
          <p:cNvPr id="175" name="Text 2"/>
          <p:cNvSpPr txBox="1"/>
          <p:nvPr/>
        </p:nvSpPr>
        <p:spPr>
          <a:xfrm>
            <a:off x="1026319" y="6280546"/>
            <a:ext cx="3888581" cy="689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pc="-36" sz="1700">
                <a:solidFill>
                  <a:srgbClr val="E0D6DE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</a:lstStyle>
          <a:p>
            <a:pPr/>
            <a:r>
              <a:t>Queremos sembrar una visión sustentable en una nueva generación consciente.</a:t>
            </a:r>
          </a:p>
        </p:txBody>
      </p:sp>
      <p:pic>
        <p:nvPicPr>
          <p:cNvPr id="176" name="Image 2" descr="Imag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42905" y="4533067"/>
            <a:ext cx="4344592" cy="912258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Text 3"/>
          <p:cNvSpPr txBox="1"/>
          <p:nvPr/>
        </p:nvSpPr>
        <p:spPr>
          <a:xfrm>
            <a:off x="5370908" y="5787390"/>
            <a:ext cx="1904283" cy="348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800"/>
              </a:lnSpc>
              <a:defRPr spc="-22" sz="2200">
                <a:solidFill>
                  <a:srgbClr val="E0D6DE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pPr/>
            <a:r>
              <a:t>Transformación</a:t>
            </a:r>
          </a:p>
        </p:txBody>
      </p:sp>
      <p:sp>
        <p:nvSpPr>
          <p:cNvPr id="178" name="Text 4"/>
          <p:cNvSpPr txBox="1"/>
          <p:nvPr/>
        </p:nvSpPr>
        <p:spPr>
          <a:xfrm>
            <a:off x="5370908" y="6280546"/>
            <a:ext cx="3888582" cy="689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pc="-36" sz="1700">
                <a:solidFill>
                  <a:srgbClr val="E0D6DE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</a:lstStyle>
          <a:p>
            <a:pPr/>
            <a:r>
              <a:t>Proponemos actuar hoy para cambiar el destino incierto que nos espera.</a:t>
            </a:r>
          </a:p>
        </p:txBody>
      </p:sp>
      <p:pic>
        <p:nvPicPr>
          <p:cNvPr id="179" name="Image 3" descr="Image 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487495" y="4533067"/>
            <a:ext cx="4344592" cy="912258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Text 5"/>
          <p:cNvSpPr txBox="1"/>
          <p:nvPr/>
        </p:nvSpPr>
        <p:spPr>
          <a:xfrm>
            <a:off x="9715500" y="5787390"/>
            <a:ext cx="1862541" cy="348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800"/>
              </a:lnSpc>
              <a:defRPr spc="-22" sz="2200">
                <a:solidFill>
                  <a:srgbClr val="E0D6DE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pPr/>
            <a:r>
              <a:t>Futuro Brillante</a:t>
            </a:r>
          </a:p>
        </p:txBody>
      </p:sp>
      <p:sp>
        <p:nvSpPr>
          <p:cNvPr id="181" name="Text 6"/>
          <p:cNvSpPr txBox="1"/>
          <p:nvPr/>
        </p:nvSpPr>
        <p:spPr>
          <a:xfrm>
            <a:off x="9715500" y="6280546"/>
            <a:ext cx="3888581" cy="689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pc="-36" sz="1700">
                <a:solidFill>
                  <a:srgbClr val="E0D6DE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</a:lstStyle>
          <a:p>
            <a:pPr/>
            <a:r>
              <a:t>Juntos, podemos hacer de 2050 un Mañana Mejor.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5486400" cy="8231862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Text 0"/>
          <p:cNvSpPr txBox="1"/>
          <p:nvPr/>
        </p:nvSpPr>
        <p:spPr>
          <a:xfrm>
            <a:off x="6246376" y="597098"/>
            <a:ext cx="4953574" cy="661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ts val="5300"/>
              </a:lnSpc>
              <a:defRPr spc="-43" sz="4200">
                <a:solidFill>
                  <a:srgbClr val="FA95AF"/>
                </a:solidFill>
                <a:latin typeface="Anton"/>
                <a:ea typeface="Anton"/>
                <a:cs typeface="Anton"/>
                <a:sym typeface="Anton"/>
              </a:defRPr>
            </a:pPr>
            <a:r>
              <a:rPr>
                <a:solidFill>
                  <a:srgbClr val="FFFFFF"/>
                </a:solidFill>
              </a:rPr>
              <a:t>Nuestro</a:t>
            </a:r>
            <a:r>
              <a:t> </a:t>
            </a:r>
            <a:r>
              <a:rPr>
                <a:solidFill>
                  <a:srgbClr val="FFFFFF"/>
                </a:solidFill>
              </a:rPr>
              <a:t>Compromiso</a:t>
            </a:r>
          </a:p>
        </p:txBody>
      </p:sp>
      <p:pic>
        <p:nvPicPr>
          <p:cNvPr id="185" name="Image 1" descr="Imag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46376" y="1601391"/>
            <a:ext cx="542807" cy="542807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Text 1"/>
          <p:cNvSpPr txBox="1"/>
          <p:nvPr/>
        </p:nvSpPr>
        <p:spPr>
          <a:xfrm>
            <a:off x="6246376" y="2361247"/>
            <a:ext cx="1623548" cy="325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600"/>
              </a:lnSpc>
              <a:defRPr spc="-21" sz="2100">
                <a:solidFill>
                  <a:srgbClr val="E0D6DE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pPr/>
            <a:r>
              <a:t>Reforestación</a:t>
            </a:r>
          </a:p>
        </p:txBody>
      </p:sp>
      <p:sp>
        <p:nvSpPr>
          <p:cNvPr id="187" name="Text 2"/>
          <p:cNvSpPr txBox="1"/>
          <p:nvPr/>
        </p:nvSpPr>
        <p:spPr>
          <a:xfrm>
            <a:off x="6246376" y="2830829"/>
            <a:ext cx="6252776" cy="323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700"/>
              </a:lnSpc>
              <a:defRPr spc="-34" sz="1700">
                <a:solidFill>
                  <a:srgbClr val="E0D6DE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</a:lstStyle>
          <a:p>
            <a:pPr/>
            <a:r>
              <a:t>Plantaremos millones de árboles y protegeremos nuestros bosques.</a:t>
            </a:r>
          </a:p>
        </p:txBody>
      </p:sp>
      <p:pic>
        <p:nvPicPr>
          <p:cNvPr id="188" name="Image 2" descr="Imag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46376" y="3829644"/>
            <a:ext cx="542807" cy="542807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Text 3"/>
          <p:cNvSpPr txBox="1"/>
          <p:nvPr/>
        </p:nvSpPr>
        <p:spPr>
          <a:xfrm>
            <a:off x="6246376" y="4589502"/>
            <a:ext cx="1070734" cy="325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600"/>
              </a:lnSpc>
              <a:defRPr spc="-21" sz="2100">
                <a:solidFill>
                  <a:srgbClr val="E0D6DE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pPr/>
            <a:r>
              <a:t>Reciclaje</a:t>
            </a:r>
          </a:p>
        </p:txBody>
      </p:sp>
      <p:sp>
        <p:nvSpPr>
          <p:cNvPr id="190" name="Text 4"/>
          <p:cNvSpPr txBox="1"/>
          <p:nvPr/>
        </p:nvSpPr>
        <p:spPr>
          <a:xfrm>
            <a:off x="6246376" y="5059084"/>
            <a:ext cx="6794141" cy="323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700"/>
              </a:lnSpc>
              <a:defRPr spc="-34" sz="1700">
                <a:solidFill>
                  <a:srgbClr val="E0D6DE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</a:lstStyle>
          <a:p>
            <a:pPr/>
            <a:r>
              <a:t>Implementaremos un programa integral de reciclaje y gestión de residuos.</a:t>
            </a:r>
          </a:p>
        </p:txBody>
      </p:sp>
      <p:pic>
        <p:nvPicPr>
          <p:cNvPr id="191" name="Image 3" descr="Image 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46376" y="6057900"/>
            <a:ext cx="542807" cy="542807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Text 5"/>
          <p:cNvSpPr txBox="1"/>
          <p:nvPr/>
        </p:nvSpPr>
        <p:spPr>
          <a:xfrm>
            <a:off x="6246376" y="6817756"/>
            <a:ext cx="2699745" cy="325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600"/>
              </a:lnSpc>
              <a:defRPr spc="-21" sz="2100">
                <a:solidFill>
                  <a:srgbClr val="E0D6DE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pPr/>
            <a:r>
              <a:t>Conservación del Agua</a:t>
            </a:r>
          </a:p>
        </p:txBody>
      </p:sp>
      <p:sp>
        <p:nvSpPr>
          <p:cNvPr id="193" name="Text 6"/>
          <p:cNvSpPr txBox="1"/>
          <p:nvPr/>
        </p:nvSpPr>
        <p:spPr>
          <a:xfrm>
            <a:off x="6246376" y="7287338"/>
            <a:ext cx="5937035" cy="323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700"/>
              </a:lnSpc>
              <a:defRPr spc="-34" sz="1700">
                <a:solidFill>
                  <a:srgbClr val="E0D6DE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</a:lstStyle>
          <a:p>
            <a:pPr/>
            <a:r>
              <a:t>Promoveremos prácticas para cuidar nuestras fuentes acuíferas.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Text 0"/>
          <p:cNvSpPr txBox="1"/>
          <p:nvPr/>
        </p:nvSpPr>
        <p:spPr>
          <a:xfrm>
            <a:off x="6350437" y="1834514"/>
            <a:ext cx="4656880" cy="749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6000"/>
              </a:lnSpc>
              <a:defRPr spc="-49" sz="4800">
                <a:solidFill>
                  <a:srgbClr val="DDDDDD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pPr/>
            <a:r>
              <a:t>Únete a Nosotros</a:t>
            </a:r>
          </a:p>
        </p:txBody>
      </p:sp>
      <p:sp>
        <p:nvSpPr>
          <p:cNvPr id="197" name="Shape 1"/>
          <p:cNvSpPr/>
          <p:nvPr/>
        </p:nvSpPr>
        <p:spPr>
          <a:xfrm>
            <a:off x="6350437" y="2976323"/>
            <a:ext cx="7415928" cy="3418763"/>
          </a:xfrm>
          <a:prstGeom prst="roundRect">
            <a:avLst>
              <a:gd name="adj" fmla="val 1083"/>
            </a:avLst>
          </a:prstGeom>
          <a:ln w="15240">
            <a:solidFill>
              <a:srgbClr val="FFFFFF">
                <a:alpha val="24000"/>
              </a:srgbClr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98" name="Shape 2"/>
          <p:cNvSpPr/>
          <p:nvPr/>
        </p:nvSpPr>
        <p:spPr>
          <a:xfrm>
            <a:off x="6365676" y="2991563"/>
            <a:ext cx="7384614" cy="1101567"/>
          </a:xfrm>
          <a:prstGeom prst="rect">
            <a:avLst/>
          </a:prstGeom>
          <a:solidFill>
            <a:srgbClr val="FFFFFF">
              <a:alpha val="4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9" name="Text 3"/>
          <p:cNvSpPr txBox="1"/>
          <p:nvPr/>
        </p:nvSpPr>
        <p:spPr>
          <a:xfrm>
            <a:off x="6613327" y="3147298"/>
            <a:ext cx="1237536" cy="370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3100"/>
              </a:lnSpc>
              <a:defRPr spc="-38" sz="1900">
                <a:solidFill>
                  <a:srgbClr val="E0D6DE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</a:lstStyle>
          <a:p>
            <a:pPr/>
            <a:r>
              <a:t>Donaciones</a:t>
            </a:r>
          </a:p>
        </p:txBody>
      </p:sp>
      <p:sp>
        <p:nvSpPr>
          <p:cNvPr id="200" name="Text 4"/>
          <p:cNvSpPr txBox="1"/>
          <p:nvPr/>
        </p:nvSpPr>
        <p:spPr>
          <a:xfrm>
            <a:off x="9078397" y="3147298"/>
            <a:ext cx="1960006" cy="764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100"/>
              </a:lnSpc>
              <a:defRPr spc="-38" sz="1900">
                <a:solidFill>
                  <a:srgbClr val="E0D6DE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</a:lstStyle>
          <a:p>
            <a:pPr/>
            <a:r>
              <a:t>Aportes Gubernamentales</a:t>
            </a:r>
          </a:p>
        </p:txBody>
      </p:sp>
      <p:sp>
        <p:nvSpPr>
          <p:cNvPr id="201" name="Text 5"/>
          <p:cNvSpPr txBox="1"/>
          <p:nvPr/>
        </p:nvSpPr>
        <p:spPr>
          <a:xfrm>
            <a:off x="11539656" y="3147298"/>
            <a:ext cx="1963818" cy="764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100"/>
              </a:lnSpc>
              <a:defRPr spc="-38" sz="1900">
                <a:solidFill>
                  <a:srgbClr val="E0D6DE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</a:lstStyle>
          <a:p>
            <a:pPr/>
            <a:r>
              <a:t>Compromiso Comunitario</a:t>
            </a:r>
          </a:p>
        </p:txBody>
      </p:sp>
      <p:sp>
        <p:nvSpPr>
          <p:cNvPr id="202" name="Shape 6"/>
          <p:cNvSpPr/>
          <p:nvPr/>
        </p:nvSpPr>
        <p:spPr>
          <a:xfrm>
            <a:off x="6365676" y="4093131"/>
            <a:ext cx="7384614" cy="2286715"/>
          </a:xfrm>
          <a:prstGeom prst="rect">
            <a:avLst/>
          </a:prstGeom>
          <a:solidFill>
            <a:srgbClr val="000000">
              <a:alpha val="4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3" name="Text 7"/>
          <p:cNvSpPr txBox="1"/>
          <p:nvPr/>
        </p:nvSpPr>
        <p:spPr>
          <a:xfrm>
            <a:off x="6613327" y="4248863"/>
            <a:ext cx="1963818" cy="1551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100"/>
              </a:lnSpc>
              <a:defRPr spc="-38" sz="1900">
                <a:solidFill>
                  <a:srgbClr val="E0D6DE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</a:lstStyle>
          <a:p>
            <a:pPr/>
            <a:r>
              <a:t>Contribuciones de clientes y porcentaje de compras</a:t>
            </a:r>
          </a:p>
        </p:txBody>
      </p:sp>
      <p:sp>
        <p:nvSpPr>
          <p:cNvPr id="204" name="Text 8"/>
          <p:cNvSpPr txBox="1"/>
          <p:nvPr/>
        </p:nvSpPr>
        <p:spPr>
          <a:xfrm>
            <a:off x="9078397" y="4248863"/>
            <a:ext cx="1960006" cy="1945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100"/>
              </a:lnSpc>
              <a:defRPr spc="-38" sz="1900">
                <a:solidFill>
                  <a:srgbClr val="E0D6DE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</a:lstStyle>
          <a:p>
            <a:pPr/>
            <a:r>
              <a:t>Decretos y fideicomisos para asegurar el uso adecuado de fondos</a:t>
            </a:r>
          </a:p>
        </p:txBody>
      </p:sp>
      <p:sp>
        <p:nvSpPr>
          <p:cNvPr id="205" name="Text 9"/>
          <p:cNvSpPr txBox="1"/>
          <p:nvPr/>
        </p:nvSpPr>
        <p:spPr>
          <a:xfrm>
            <a:off x="11539656" y="4248863"/>
            <a:ext cx="1963818" cy="1945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100"/>
              </a:lnSpc>
              <a:defRPr spc="-38" sz="1900">
                <a:solidFill>
                  <a:srgbClr val="E0D6DE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</a:lstStyle>
          <a:p>
            <a:pPr/>
            <a:r>
              <a:t>Participación activa coordinada por alcaldías y asociaciones locales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