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56" r:id="rId3"/>
    <p:sldId id="274" r:id="rId4"/>
    <p:sldId id="276" r:id="rId5"/>
    <p:sldId id="275" r:id="rId6"/>
    <p:sldId id="257" r:id="rId7"/>
    <p:sldId id="258" r:id="rId8"/>
    <p:sldId id="277" r:id="rId9"/>
    <p:sldId id="271" r:id="rId10"/>
    <p:sldId id="270" r:id="rId11"/>
    <p:sldId id="259" r:id="rId12"/>
    <p:sldId id="269" r:id="rId13"/>
    <p:sldId id="272" r:id="rId14"/>
    <p:sldId id="260" r:id="rId15"/>
    <p:sldId id="279" r:id="rId16"/>
    <p:sldId id="261" r:id="rId17"/>
    <p:sldId id="262" r:id="rId18"/>
    <p:sldId id="264" r:id="rId19"/>
    <p:sldId id="278" r:id="rId20"/>
    <p:sldId id="265" r:id="rId21"/>
    <p:sldId id="280" r:id="rId22"/>
    <p:sldId id="263" r:id="rId23"/>
    <p:sldId id="266" r:id="rId24"/>
    <p:sldId id="267" r:id="rId25"/>
    <p:sldId id="281" r:id="rId26"/>
    <p:sldId id="268" r:id="rId27"/>
  </p:sldIdLst>
  <p:sldSz cx="12192000" cy="6858000"/>
  <p:notesSz cx="6858000" cy="9144000"/>
  <p:defaultTextStyle>
    <a:defPPr>
      <a:defRPr lang="es-H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D4D4F"/>
    <a:srgbClr val="E400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14" autoAdjust="0"/>
    <p:restoredTop sz="94730"/>
  </p:normalViewPr>
  <p:slideViewPr>
    <p:cSldViewPr snapToGrid="0">
      <p:cViewPr varScale="1">
        <p:scale>
          <a:sx n="128" d="100"/>
          <a:sy n="128" d="100"/>
        </p:scale>
        <p:origin x="192" y="2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66C8FB-D84D-B104-8A10-8BBB22AA00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HN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818A7A0-DEDB-DE92-F304-7F8D6976E6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HN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23594A6-49FA-8A25-BB2D-2C00A5463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95035-07A9-4B8F-B7C9-E7088A329984}" type="datetimeFigureOut">
              <a:rPr lang="es-HN" smtClean="0"/>
              <a:t>17/8/24</a:t>
            </a:fld>
            <a:endParaRPr lang="es-HN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CEA931F-55D2-4C18-D541-308882D52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5EDE423-5161-E8A8-0385-30731CA9D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10154-2F82-4044-A634-CC24C478BAA4}" type="slidenum">
              <a:rPr lang="es-HN" smtClean="0"/>
              <a:t>‹#›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184327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F4B719-09F8-2B45-E395-A9B9D1BFD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HN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0A9C1BC-1B25-5173-E617-F0EAE6AA0F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HN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C02BC0C-9947-782B-9F76-160DCF23A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95035-07A9-4B8F-B7C9-E7088A329984}" type="datetimeFigureOut">
              <a:rPr lang="es-HN" smtClean="0"/>
              <a:t>17/8/24</a:t>
            </a:fld>
            <a:endParaRPr lang="es-HN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05ED65-5140-7579-2D76-2B01BA59B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3B4D236-C512-F81E-9383-CD9EBE9A9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10154-2F82-4044-A634-CC24C478BAA4}" type="slidenum">
              <a:rPr lang="es-HN" smtClean="0"/>
              <a:t>‹#›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3199867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E9018E1-94B2-3FD8-780F-2B3C9C6989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HN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E455594-5D23-1FBE-877A-3D668E41D6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HN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0370BDC-3C43-61C1-D011-D8210A425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95035-07A9-4B8F-B7C9-E7088A329984}" type="datetimeFigureOut">
              <a:rPr lang="es-HN" smtClean="0"/>
              <a:t>17/8/24</a:t>
            </a:fld>
            <a:endParaRPr lang="es-HN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99AA9B5-CB9F-6122-AFB7-A03DF5BF6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9ED233B-1E20-D984-D26C-49A789FDA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10154-2F82-4044-A634-CC24C478BAA4}" type="slidenum">
              <a:rPr lang="es-HN" smtClean="0"/>
              <a:t>‹#›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3606534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0866EE-4618-F0D3-A188-6FC4AF6A1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HN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1E8E344-0210-F9D8-A9EE-DC16841C13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HN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66B732F-ACEC-1F40-DBD9-69950B178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95035-07A9-4B8F-B7C9-E7088A329984}" type="datetimeFigureOut">
              <a:rPr lang="es-HN" smtClean="0"/>
              <a:t>17/8/24</a:t>
            </a:fld>
            <a:endParaRPr lang="es-HN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5C39C33-A528-7228-57C6-63B106B6B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539436E-BDC5-5CC9-09B8-0BF852F29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10154-2F82-4044-A634-CC24C478BAA4}" type="slidenum">
              <a:rPr lang="es-HN" smtClean="0"/>
              <a:t>‹#›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30144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2A8A1F-FA87-146C-EDF1-A350E981E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HN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798D2AA-B915-23F4-0537-BD87224147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101085A-26F2-FE65-0CCC-FD18595F7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95035-07A9-4B8F-B7C9-E7088A329984}" type="datetimeFigureOut">
              <a:rPr lang="es-HN" smtClean="0"/>
              <a:t>17/8/24</a:t>
            </a:fld>
            <a:endParaRPr lang="es-HN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CF5E8A4-50D5-3BD0-D511-1C7E9D2FF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729DBE7-FE00-F76C-4E14-A565DF7B4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10154-2F82-4044-A634-CC24C478BAA4}" type="slidenum">
              <a:rPr lang="es-HN" smtClean="0"/>
              <a:t>‹#›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869584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0124A2-35C0-BB1A-EC04-ED8352A14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HN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572F7D3-076B-4188-8BDF-BDAD81F3CD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HN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9BEBAD7-88EF-8C0E-B7BB-D010057F99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HN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69030B0-06E4-FCCF-8A59-4910BAC3B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95035-07A9-4B8F-B7C9-E7088A329984}" type="datetimeFigureOut">
              <a:rPr lang="es-HN" smtClean="0"/>
              <a:t>17/8/24</a:t>
            </a:fld>
            <a:endParaRPr lang="es-HN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27BDA0D-CF9C-50FA-50C3-5223F7B58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F8C3984-7E85-F4A6-5C00-FD06D0B3E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10154-2F82-4044-A634-CC24C478BAA4}" type="slidenum">
              <a:rPr lang="es-HN" smtClean="0"/>
              <a:t>‹#›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2345454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CD1B80-707B-4AED-F164-91D771B9A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HN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B4C28CF-E73E-A520-F632-B82F32F68F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92783E7-7DB9-A540-B97C-EC172C417D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HN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D55BEFA-AEAF-F1F6-EDD8-D343B861CF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0B92CC0-665E-637A-207E-D8605F1118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HN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C261B6E5-4040-A58B-1C0A-920CD01DD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95035-07A9-4B8F-B7C9-E7088A329984}" type="datetimeFigureOut">
              <a:rPr lang="es-HN" smtClean="0"/>
              <a:t>17/8/24</a:t>
            </a:fld>
            <a:endParaRPr lang="es-HN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5587512-5C6D-8A5C-B473-E1345361E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A08FDE5-3FE0-2E82-7E1A-9A9457ED5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10154-2F82-4044-A634-CC24C478BAA4}" type="slidenum">
              <a:rPr lang="es-HN" smtClean="0"/>
              <a:t>‹#›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3679061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AA644D-717C-605E-13B5-DC35B16BE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HN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AEC4C1C-3314-3DEA-7867-F91C1DC6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95035-07A9-4B8F-B7C9-E7088A329984}" type="datetimeFigureOut">
              <a:rPr lang="es-HN" smtClean="0"/>
              <a:t>17/8/24</a:t>
            </a:fld>
            <a:endParaRPr lang="es-HN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60A88B5-EB7A-5086-1AB7-010A75828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CEAB923-10EF-C1E5-A251-D488196EE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10154-2F82-4044-A634-CC24C478BAA4}" type="slidenum">
              <a:rPr lang="es-HN" smtClean="0"/>
              <a:t>‹#›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19021791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0A1AAD9-8CE1-8026-7E6D-8DE82A5EB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95035-07A9-4B8F-B7C9-E7088A329984}" type="datetimeFigureOut">
              <a:rPr lang="es-HN" smtClean="0"/>
              <a:t>17/8/24</a:t>
            </a:fld>
            <a:endParaRPr lang="es-HN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23E00E9-AD87-9D92-F682-2E1F19062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77D0513-598D-6CEB-1419-274238EE7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10154-2F82-4044-A634-CC24C478BAA4}" type="slidenum">
              <a:rPr lang="es-HN" smtClean="0"/>
              <a:t>‹#›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3581728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60C5AA-4C44-29B7-8EC4-E6ADFF522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HN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8752648-558E-9965-5F25-EA36DCAAC1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HN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ABCC69E-5BD6-D8B2-26E4-C8337CBA1D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917F385-533F-8AD1-305E-25487C7FE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95035-07A9-4B8F-B7C9-E7088A329984}" type="datetimeFigureOut">
              <a:rPr lang="es-HN" smtClean="0"/>
              <a:t>17/8/24</a:t>
            </a:fld>
            <a:endParaRPr lang="es-HN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31A8CB9-7FC6-C330-6381-4043DF273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E8E4F03-8C81-3AFD-C47F-3D6F25A6D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10154-2F82-4044-A634-CC24C478BAA4}" type="slidenum">
              <a:rPr lang="es-HN" smtClean="0"/>
              <a:t>‹#›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3056367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66E0E4-B21D-8445-BF61-6026C4520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HN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CD76BC0-E5DF-A03E-E30B-F97012C7EC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HN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06D02F3-462F-784A-1552-1FAB34D408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A5CDBE0-3962-DEE1-E196-4EA8E7B26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95035-07A9-4B8F-B7C9-E7088A329984}" type="datetimeFigureOut">
              <a:rPr lang="es-HN" smtClean="0"/>
              <a:t>17/8/24</a:t>
            </a:fld>
            <a:endParaRPr lang="es-HN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3E482EF-2E94-44C8-10E8-2D3A5E5A3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391EC15-8A4A-2160-38A7-EB1ECD78B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10154-2F82-4044-A634-CC24C478BAA4}" type="slidenum">
              <a:rPr lang="es-HN" smtClean="0"/>
              <a:t>‹#›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423596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BC32E41-0D34-BBCF-ADD3-8B83E24CC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HN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602ECD1-729A-E9CA-A59E-BD9C609E46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HN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BCE6174-0819-B973-417F-209216978F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5195035-07A9-4B8F-B7C9-E7088A329984}" type="datetimeFigureOut">
              <a:rPr lang="es-HN" smtClean="0"/>
              <a:t>17/8/24</a:t>
            </a:fld>
            <a:endParaRPr lang="es-HN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1CA1489-1983-DE14-BE92-82DF407A89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HN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DED1DB-D546-38C9-7FEE-0D6BE5597B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6D10154-2F82-4044-A634-CC24C478BAA4}" type="slidenum">
              <a:rPr lang="es-HN" smtClean="0"/>
              <a:t>‹#›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2311720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H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ettyimages-1482475350-640_adpp">
            <a:hlinkClick r:id="" action="ppaction://media"/>
            <a:extLst>
              <a:ext uri="{FF2B5EF4-FFF2-40B4-BE49-F238E27FC236}">
                <a16:creationId xmlns:a16="http://schemas.microsoft.com/office/drawing/2014/main" id="{E1C6C9E7-E2E6-7DED-725F-DD3BF8563A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DC3B39-4BB6-58BC-B50B-225868C8002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270" y="0"/>
            <a:ext cx="12180730" cy="68580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88DFA2A-7FBC-F94D-8ED2-BA6A3B34C6ED}"/>
              </a:ext>
            </a:extLst>
          </p:cNvPr>
          <p:cNvSpPr txBox="1"/>
          <p:nvPr/>
        </p:nvSpPr>
        <p:spPr>
          <a:xfrm>
            <a:off x="636104" y="626165"/>
            <a:ext cx="111506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N" dirty="0">
                <a:highlight>
                  <a:srgbClr val="FFFF00"/>
                </a:highlight>
              </a:rPr>
              <a:t>Todo debe ser editable, el fondo de papel reciclado, la foto/video verde, que ellos lo puedan mover y acomodar </a:t>
            </a:r>
          </a:p>
          <a:p>
            <a:r>
              <a:rPr lang="en-HN" dirty="0">
                <a:highlight>
                  <a:srgbClr val="FFFF00"/>
                </a:highlight>
              </a:rPr>
              <a:t>donde quieran xfa.</a:t>
            </a:r>
          </a:p>
          <a:p>
            <a:pPr marL="285750" indent="-285750">
              <a:buFontTx/>
              <a:buChar char="-"/>
            </a:pPr>
            <a:r>
              <a:rPr lang="en-HN" dirty="0">
                <a:highlight>
                  <a:srgbClr val="FFFF00"/>
                </a:highlight>
              </a:rPr>
              <a:t>Este comentario aplica para toda la presentación</a:t>
            </a:r>
          </a:p>
          <a:p>
            <a:pPr marL="285750" indent="-285750">
              <a:buFontTx/>
              <a:buChar char="-"/>
            </a:pPr>
            <a:r>
              <a:rPr lang="en-HN" dirty="0">
                <a:highlight>
                  <a:srgbClr val="FFFF00"/>
                </a:highlight>
              </a:rPr>
              <a:t>Al león+ hacerle un Gif animado, como que está girando de vez en cuando</a:t>
            </a:r>
          </a:p>
        </p:txBody>
      </p:sp>
    </p:spTree>
    <p:extLst>
      <p:ext uri="{BB962C8B-B14F-4D97-AF65-F5344CB8AC3E}">
        <p14:creationId xmlns:p14="http://schemas.microsoft.com/office/powerpoint/2010/main" val="1632273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ettyimages-1423949088-640_adpp">
            <a:hlinkClick r:id="" action="ppaction://media"/>
            <a:extLst>
              <a:ext uri="{FF2B5EF4-FFF2-40B4-BE49-F238E27FC236}">
                <a16:creationId xmlns:a16="http://schemas.microsoft.com/office/drawing/2014/main" id="{22D35FEC-CFC2-C6A5-73C5-DABEC4D3BD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D77FA8-0646-8563-870F-A72AE8AA7C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73"/>
            <a:ext cx="12186361" cy="686117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9935F63-CC48-7415-C5DD-CD837B85542F}"/>
              </a:ext>
            </a:extLst>
          </p:cNvPr>
          <p:cNvSpPr txBox="1"/>
          <p:nvPr/>
        </p:nvSpPr>
        <p:spPr>
          <a:xfrm>
            <a:off x="743712" y="1630552"/>
            <a:ext cx="5852160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s-ES" sz="2400" b="1" dirty="0">
                <a:solidFill>
                  <a:schemeClr val="bg1"/>
                </a:solidFill>
                <a:latin typeface="Graphik-Semibold" panose="020B0503030202060203" pitchFamily="34" charset="77"/>
              </a:rPr>
              <a:t>Educación financiera:</a:t>
            </a:r>
          </a:p>
          <a:p>
            <a:pPr marL="0" indent="0">
              <a:buNone/>
            </a:pPr>
            <a:endParaRPr lang="es-ES" sz="2400" b="1" dirty="0">
              <a:solidFill>
                <a:schemeClr val="bg1"/>
              </a:solidFill>
              <a:latin typeface="Graphik-Semibold" panose="020B0503030202060203" pitchFamily="34" charset="77"/>
            </a:endParaRPr>
          </a:p>
          <a:p>
            <a:pPr marL="0" indent="0">
              <a:buNone/>
            </a:pPr>
            <a:r>
              <a:rPr lang="es-ES" sz="2800" b="1" dirty="0">
                <a:solidFill>
                  <a:srgbClr val="E4002B"/>
                </a:solidFill>
                <a:latin typeface="Graphik-Semibold" panose="020B0503030202060203" pitchFamily="34" charset="77"/>
              </a:rPr>
              <a:t>+220,000</a:t>
            </a:r>
          </a:p>
          <a:p>
            <a:pPr marL="0" indent="0">
              <a:buNone/>
            </a:pPr>
            <a:r>
              <a:rPr lang="es-ES" sz="1800" dirty="0">
                <a:solidFill>
                  <a:schemeClr val="bg1"/>
                </a:solidFill>
                <a:latin typeface="Graphik Regular" panose="020B0503030202060203" pitchFamily="34" charset="77"/>
              </a:rPr>
              <a:t>personas capacitadas (este dato es Honduras, desde el 2009 a la fecha) entre adultos, jóvenes y niños </a:t>
            </a:r>
          </a:p>
          <a:p>
            <a:pPr marL="0" indent="0">
              <a:buNone/>
            </a:pPr>
            <a:endParaRPr lang="es-ES" dirty="0">
              <a:solidFill>
                <a:schemeClr val="bg1"/>
              </a:solidFill>
              <a:latin typeface="Graphik Regular" panose="020B0503030202060203" pitchFamily="34" charset="77"/>
            </a:endParaRPr>
          </a:p>
          <a:p>
            <a:pPr marL="0" indent="0">
              <a:buNone/>
            </a:pPr>
            <a:r>
              <a:rPr lang="es-ES" sz="3200" b="1" dirty="0">
                <a:solidFill>
                  <a:srgbClr val="E4002B"/>
                </a:solidFill>
                <a:latin typeface="Graphik-Semibold" panose="020B0503030202060203" pitchFamily="34" charset="77"/>
              </a:rPr>
              <a:t>+18,000</a:t>
            </a:r>
          </a:p>
          <a:p>
            <a:pPr marL="0" indent="0">
              <a:buNone/>
            </a:pPr>
            <a:r>
              <a:rPr lang="es-ES" sz="1600" dirty="0">
                <a:solidFill>
                  <a:schemeClr val="bg1"/>
                </a:solidFill>
                <a:latin typeface="Graphik Regular" panose="020B0503030202060203" pitchFamily="34" charset="77"/>
              </a:rPr>
              <a:t>personas anualmente </a:t>
            </a:r>
            <a:endParaRPr lang="es-ES" dirty="0">
              <a:solidFill>
                <a:schemeClr val="bg1"/>
              </a:solidFill>
              <a:latin typeface="Graphik Regular" panose="020B0503030202060203" pitchFamily="34" charset="77"/>
            </a:endParaRPr>
          </a:p>
          <a:p>
            <a:pPr marL="0" indent="0">
              <a:buNone/>
            </a:pPr>
            <a:endParaRPr lang="es-ES" dirty="0">
              <a:solidFill>
                <a:schemeClr val="bg1"/>
              </a:solidFill>
              <a:latin typeface="Graphik Regular" panose="020B0503030202060203" pitchFamily="34" charset="77"/>
            </a:endParaRPr>
          </a:p>
          <a:p>
            <a:pPr marL="0" indent="0">
              <a:buNone/>
            </a:pPr>
            <a:r>
              <a:rPr lang="es-ES" sz="2800" b="1" dirty="0">
                <a:solidFill>
                  <a:srgbClr val="E4002B"/>
                </a:solidFill>
                <a:latin typeface="Graphik-Semibold" panose="020B0503030202060203" pitchFamily="34" charset="77"/>
              </a:rPr>
              <a:t>+164,000</a:t>
            </a:r>
          </a:p>
          <a:p>
            <a:pPr marL="0" indent="0">
              <a:buNone/>
            </a:pPr>
            <a:r>
              <a:rPr lang="es-ES" sz="1800" dirty="0">
                <a:solidFill>
                  <a:schemeClr val="bg1"/>
                </a:solidFill>
                <a:latin typeface="Graphik Regular" panose="020B0503030202060203" pitchFamily="34" charset="77"/>
              </a:rPr>
              <a:t>visitas en el sitio Finanzas Positivas (desde el 2022  a la fecha) con +900 contenidos </a:t>
            </a:r>
            <a:endParaRPr lang="es-ES" dirty="0">
              <a:solidFill>
                <a:schemeClr val="bg1"/>
              </a:solidFill>
              <a:latin typeface="Graphik Regular" panose="020B0503030202060203" pitchFamily="34" charset="77"/>
            </a:endParaRPr>
          </a:p>
          <a:p>
            <a:endParaRPr lang="en-HN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C0AB45-770C-DF44-B76D-F84E2E02359A}"/>
              </a:ext>
            </a:extLst>
          </p:cNvPr>
          <p:cNvSpPr txBox="1"/>
          <p:nvPr/>
        </p:nvSpPr>
        <p:spPr>
          <a:xfrm>
            <a:off x="711750" y="1660621"/>
            <a:ext cx="59515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N" dirty="0">
                <a:highlight>
                  <a:srgbClr val="FFFF00"/>
                </a:highlight>
              </a:rPr>
              <a:t>Meter un bloque rojo donde quede el titular para resaltarlo</a:t>
            </a:r>
          </a:p>
          <a:p>
            <a:r>
              <a:rPr lang="en-HN" dirty="0">
                <a:highlight>
                  <a:srgbClr val="FFFF00"/>
                </a:highlight>
              </a:rPr>
              <a:t>Algo con un diseño bonito</a:t>
            </a:r>
          </a:p>
        </p:txBody>
      </p:sp>
      <p:sp>
        <p:nvSpPr>
          <p:cNvPr id="10" name="Snip Same Side Corner Rectangle 9">
            <a:extLst>
              <a:ext uri="{FF2B5EF4-FFF2-40B4-BE49-F238E27FC236}">
                <a16:creationId xmlns:a16="http://schemas.microsoft.com/office/drawing/2014/main" id="{87CC039E-2687-CA41-8468-4EBE05FB0B45}"/>
              </a:ext>
            </a:extLst>
          </p:cNvPr>
          <p:cNvSpPr/>
          <p:nvPr/>
        </p:nvSpPr>
        <p:spPr>
          <a:xfrm flipV="1">
            <a:off x="4148488" y="0"/>
            <a:ext cx="3667226" cy="1164659"/>
          </a:xfrm>
          <a:prstGeom prst="snip2Same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N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76C820D6-AE31-ABFB-097A-12197F367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2767"/>
            <a:ext cx="10515600" cy="756539"/>
          </a:xfrm>
        </p:spPr>
        <p:txBody>
          <a:bodyPr/>
          <a:lstStyle/>
          <a:p>
            <a:pPr algn="ctr"/>
            <a:r>
              <a:rPr lang="es-ES" b="1" dirty="0">
                <a:solidFill>
                  <a:schemeClr val="bg1"/>
                </a:solidFill>
                <a:latin typeface="Graphik-Semibold" panose="020B0503030202060203" pitchFamily="34" charset="77"/>
              </a:rPr>
              <a:t>Valor social</a:t>
            </a:r>
            <a:endParaRPr lang="es-HN" b="1" dirty="0">
              <a:solidFill>
                <a:schemeClr val="bg1"/>
              </a:solidFill>
              <a:latin typeface="Graphik-Semibold" panose="020B050303020206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18635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4780CD6-640B-AECA-772F-062CD3F028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8904" y="2337689"/>
            <a:ext cx="3355848" cy="38070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000" b="1" dirty="0">
                <a:solidFill>
                  <a:srgbClr val="4D4D4F"/>
                </a:solidFill>
                <a:latin typeface="Graphik-Semibold" panose="020B0503030202060203" pitchFamily="34" charset="77"/>
              </a:rPr>
              <a:t>XXXX Alumnos</a:t>
            </a:r>
          </a:p>
          <a:p>
            <a:pPr marL="0" indent="0">
              <a:buNone/>
            </a:pPr>
            <a:r>
              <a:rPr lang="es-ES" sz="1800" dirty="0">
                <a:solidFill>
                  <a:srgbClr val="4D4D4F"/>
                </a:solidFill>
                <a:latin typeface="Graphik Regular" panose="020B0503030202060203" pitchFamily="34" charset="77"/>
              </a:rPr>
              <a:t>Alianza con el Bachillerato Técnico Profesional en Banca Finanzas desde el 2015</a:t>
            </a:r>
          </a:p>
          <a:p>
            <a:pPr marL="0" indent="0">
              <a:buNone/>
            </a:pPr>
            <a:endParaRPr lang="es-ES" sz="1800" b="1" dirty="0">
              <a:solidFill>
                <a:srgbClr val="4D4D4F"/>
              </a:solidFill>
              <a:latin typeface="Graphik-Semibold" panose="020B0503030202060203" pitchFamily="34" charset="77"/>
            </a:endParaRPr>
          </a:p>
          <a:p>
            <a:pPr marL="0" indent="0">
              <a:buNone/>
            </a:pPr>
            <a:r>
              <a:rPr lang="es-ES" sz="2000" b="1" dirty="0">
                <a:solidFill>
                  <a:srgbClr val="4D4D4F"/>
                </a:solidFill>
                <a:latin typeface="Graphik-Semibold" panose="020B0503030202060203" pitchFamily="34" charset="77"/>
              </a:rPr>
              <a:t>XXXX personas</a:t>
            </a:r>
            <a:endParaRPr lang="es-ES" sz="2000" dirty="0">
              <a:solidFill>
                <a:srgbClr val="4D4D4F"/>
              </a:solidFill>
              <a:latin typeface="Graphik Regular" panose="020B0503030202060203" pitchFamily="34" charset="77"/>
            </a:endParaRPr>
          </a:p>
          <a:p>
            <a:pPr marL="0" indent="0">
              <a:buNone/>
            </a:pPr>
            <a:r>
              <a:rPr lang="es-ES" sz="1800" dirty="0">
                <a:solidFill>
                  <a:srgbClr val="4D4D4F"/>
                </a:solidFill>
                <a:latin typeface="Graphik Regular" panose="020B0503030202060203" pitchFamily="34" charset="77"/>
              </a:rPr>
              <a:t>Programa de Vinculación con UNITEC</a:t>
            </a:r>
          </a:p>
          <a:p>
            <a:pPr marL="0" indent="0">
              <a:buNone/>
            </a:pPr>
            <a:endParaRPr lang="es-ES" sz="1800" dirty="0">
              <a:solidFill>
                <a:srgbClr val="4D4D4F"/>
              </a:solidFill>
              <a:latin typeface="Graphik Regular" panose="020B0503030202060203" pitchFamily="34" charset="77"/>
            </a:endParaRPr>
          </a:p>
          <a:p>
            <a:pPr marL="0" indent="0">
              <a:buNone/>
            </a:pPr>
            <a:r>
              <a:rPr lang="es-ES" sz="2000" b="1" dirty="0">
                <a:solidFill>
                  <a:srgbClr val="4D4D4F"/>
                </a:solidFill>
                <a:latin typeface="Graphik-Semibold" panose="020B0503030202060203" pitchFamily="34" charset="77"/>
              </a:rPr>
              <a:t>+8,000 clientes</a:t>
            </a:r>
            <a:endParaRPr lang="es-ES" sz="2000" dirty="0">
              <a:solidFill>
                <a:srgbClr val="4D4D4F"/>
              </a:solidFill>
              <a:latin typeface="Graphik Regular" panose="020B0503030202060203" pitchFamily="34" charset="77"/>
            </a:endParaRPr>
          </a:p>
          <a:p>
            <a:pPr marL="0" indent="0">
              <a:buNone/>
            </a:pPr>
            <a:r>
              <a:rPr lang="es-ES" sz="1800" dirty="0">
                <a:solidFill>
                  <a:srgbClr val="4D4D4F"/>
                </a:solidFill>
                <a:latin typeface="Graphik Regular" panose="020B0503030202060203" pitchFamily="34" charset="77"/>
              </a:rPr>
              <a:t>planilleros capacitados </a:t>
            </a:r>
            <a:endParaRPr lang="es-HN" sz="1800" dirty="0">
              <a:solidFill>
                <a:srgbClr val="4D4D4F"/>
              </a:solidFill>
              <a:latin typeface="Graphik Regular" panose="020B0503030202060203" pitchFamily="34" charset="77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3ED831-7E58-AACB-53ED-F1ED15C47F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00" y="2337689"/>
            <a:ext cx="1070736" cy="11589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82989C9-2304-77A6-B301-9124CFD390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00" y="3758057"/>
            <a:ext cx="1070736" cy="11589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2E5FD5F-6E52-7977-AA1B-3BBAFEFFB3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00" y="5178425"/>
            <a:ext cx="1070736" cy="11589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E410D62-7E03-324E-A519-A8B06B43DE48}"/>
              </a:ext>
            </a:extLst>
          </p:cNvPr>
          <p:cNvSpPr txBox="1"/>
          <p:nvPr/>
        </p:nvSpPr>
        <p:spPr>
          <a:xfrm>
            <a:off x="4229462" y="959694"/>
            <a:ext cx="59515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N" dirty="0">
                <a:highlight>
                  <a:srgbClr val="FFFF00"/>
                </a:highlight>
              </a:rPr>
              <a:t>Meter un bloque rojo donde quede el titular para resaltarlo</a:t>
            </a:r>
          </a:p>
          <a:p>
            <a:r>
              <a:rPr lang="en-HN" dirty="0">
                <a:highlight>
                  <a:srgbClr val="FFFF00"/>
                </a:highlight>
              </a:rPr>
              <a:t>Algo con un diseño bonito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9EA5F05-1498-4449-8984-466DF78B7A99}"/>
              </a:ext>
            </a:extLst>
          </p:cNvPr>
          <p:cNvSpPr/>
          <p:nvPr/>
        </p:nvSpPr>
        <p:spPr>
          <a:xfrm>
            <a:off x="0" y="520661"/>
            <a:ext cx="3913372" cy="131776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N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E69D1AE1-6546-92AE-2729-AC231228246B}"/>
              </a:ext>
            </a:extLst>
          </p:cNvPr>
          <p:cNvSpPr txBox="1">
            <a:spLocks/>
          </p:cNvSpPr>
          <p:nvPr/>
        </p:nvSpPr>
        <p:spPr>
          <a:xfrm>
            <a:off x="545592" y="384936"/>
            <a:ext cx="3953256" cy="16113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800" b="1" dirty="0">
                <a:solidFill>
                  <a:schemeClr val="bg1"/>
                </a:solidFill>
                <a:latin typeface="Graphik-Semibold" panose="020B0503030202060203" pitchFamily="34" charset="77"/>
              </a:rPr>
              <a:t>Educación</a:t>
            </a:r>
          </a:p>
          <a:p>
            <a:r>
              <a:rPr lang="es-ES" sz="4800" b="1" dirty="0">
                <a:solidFill>
                  <a:schemeClr val="bg1"/>
                </a:solidFill>
                <a:latin typeface="Graphik-Semibold" panose="020B0503030202060203" pitchFamily="34" charset="77"/>
              </a:rPr>
              <a:t>financiera</a:t>
            </a:r>
            <a:endParaRPr lang="es-HN" sz="4800" b="1" dirty="0">
              <a:solidFill>
                <a:schemeClr val="bg1"/>
              </a:solidFill>
              <a:latin typeface="Graphik-Semibold" panose="020B050303020206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876948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17E7CBA-7A96-FD55-EA0D-365FF41AF085}"/>
              </a:ext>
            </a:extLst>
          </p:cNvPr>
          <p:cNvSpPr txBox="1"/>
          <p:nvPr/>
        </p:nvSpPr>
        <p:spPr>
          <a:xfrm>
            <a:off x="1452745" y="1847415"/>
            <a:ext cx="4993675" cy="10364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 algn="ctr">
              <a:buNone/>
            </a:pPr>
            <a:r>
              <a:rPr lang="es-ES" sz="2400" b="1" dirty="0">
                <a:solidFill>
                  <a:srgbClr val="4D4D4F"/>
                </a:solidFill>
                <a:latin typeface="Graphik-Semibold" panose="020B0503030202060203" pitchFamily="34" charset="77"/>
              </a:rPr>
              <a:t>+24,000 PYME capacitados</a:t>
            </a:r>
          </a:p>
          <a:p>
            <a:pPr marL="0" indent="0" algn="ctr">
              <a:buNone/>
            </a:pPr>
            <a:r>
              <a:rPr lang="es-ES" sz="1600" dirty="0">
                <a:solidFill>
                  <a:srgbClr val="4D4D4F"/>
                </a:solidFill>
                <a:latin typeface="Graphik Regular" panose="020B0503030202060203" pitchFamily="34" charset="77"/>
              </a:rPr>
              <a:t>(este dato es Honduras, desde el 2009 a la fecha)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64A33F-02FB-B6BD-F7A6-910ACB00B444}"/>
              </a:ext>
            </a:extLst>
          </p:cNvPr>
          <p:cNvSpPr txBox="1"/>
          <p:nvPr/>
        </p:nvSpPr>
        <p:spPr>
          <a:xfrm>
            <a:off x="6769964" y="1847415"/>
            <a:ext cx="3964547" cy="10364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 algn="ctr">
              <a:buNone/>
            </a:pPr>
            <a:r>
              <a:rPr lang="es-ES" sz="2400" b="1" dirty="0">
                <a:solidFill>
                  <a:srgbClr val="4D4D4F"/>
                </a:solidFill>
                <a:latin typeface="Graphik-Semibold" panose="020B0503030202060203" pitchFamily="34" charset="77"/>
              </a:rPr>
              <a:t>+2000 pyme capacitadas</a:t>
            </a:r>
          </a:p>
          <a:p>
            <a:pPr marL="0" indent="0" algn="ctr">
              <a:buNone/>
            </a:pPr>
            <a:r>
              <a:rPr lang="es-ES" sz="1600" dirty="0">
                <a:solidFill>
                  <a:srgbClr val="4D4D4F"/>
                </a:solidFill>
                <a:latin typeface="Graphik Regular" panose="020B0503030202060203" pitchFamily="34" charset="77"/>
              </a:rPr>
              <a:t>anualmente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CBB38D-1910-624A-9133-97C95B6B4436}"/>
              </a:ext>
            </a:extLst>
          </p:cNvPr>
          <p:cNvSpPr txBox="1"/>
          <p:nvPr/>
        </p:nvSpPr>
        <p:spPr>
          <a:xfrm>
            <a:off x="420972" y="1374018"/>
            <a:ext cx="8854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N" dirty="0">
                <a:highlight>
                  <a:srgbClr val="FFFF00"/>
                </a:highlight>
              </a:rPr>
              <a:t>Poner íconos al lado de cada texto y algún tipo de Caja de un color que resalte la lectura</a:t>
            </a:r>
          </a:p>
        </p:txBody>
      </p:sp>
    </p:spTree>
    <p:extLst>
      <p:ext uri="{BB962C8B-B14F-4D97-AF65-F5344CB8AC3E}">
        <p14:creationId xmlns:p14="http://schemas.microsoft.com/office/powerpoint/2010/main" val="40550055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EBA512C1-7FCC-8DD4-144C-867C7D04CA06}"/>
              </a:ext>
            </a:extLst>
          </p:cNvPr>
          <p:cNvSpPr txBox="1">
            <a:spLocks/>
          </p:cNvSpPr>
          <p:nvPr/>
        </p:nvSpPr>
        <p:spPr>
          <a:xfrm>
            <a:off x="7226808" y="1472057"/>
            <a:ext cx="4319016" cy="41728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2000" b="1" dirty="0">
                <a:solidFill>
                  <a:srgbClr val="4D4D4F"/>
                </a:solidFill>
                <a:latin typeface="Graphik-Semibold" panose="020B0503030202060203" pitchFamily="34" charset="77"/>
              </a:rPr>
              <a:t>Programa de Mentorías  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ES" sz="2000" b="1" dirty="0">
                <a:solidFill>
                  <a:srgbClr val="4D4D4F"/>
                </a:solidFill>
                <a:latin typeface="Graphik-Semibold" panose="020B0503030202060203" pitchFamily="34" charset="77"/>
              </a:rPr>
              <a:t>     Mujeres BAC </a:t>
            </a:r>
          </a:p>
          <a:p>
            <a:r>
              <a:rPr lang="es-ES" sz="1800" dirty="0">
                <a:solidFill>
                  <a:srgbClr val="4D4D4F"/>
                </a:solidFill>
                <a:latin typeface="Graphik Regular" panose="020B0503030202060203" pitchFamily="34" charset="77"/>
              </a:rPr>
              <a:t>Capacitación, mentoría, bancarización, planes de negocio </a:t>
            </a:r>
          </a:p>
          <a:p>
            <a:r>
              <a:rPr lang="es-ES" sz="1800" dirty="0">
                <a:solidFill>
                  <a:srgbClr val="4D4D4F"/>
                </a:solidFill>
                <a:latin typeface="Graphik Regular" panose="020B0503030202060203" pitchFamily="34" charset="77"/>
              </a:rPr>
              <a:t>3 ganadoras</a:t>
            </a:r>
          </a:p>
          <a:p>
            <a:r>
              <a:rPr lang="es-ES" sz="1800" dirty="0">
                <a:solidFill>
                  <a:srgbClr val="4D4D4F"/>
                </a:solidFill>
                <a:latin typeface="Graphik Regular" panose="020B0503030202060203" pitchFamily="34" charset="77"/>
              </a:rPr>
              <a:t>L300K en premios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s-ES" sz="1800" b="1" dirty="0">
              <a:solidFill>
                <a:srgbClr val="4D4D4F"/>
              </a:solidFill>
              <a:latin typeface="Graphik-Semibold" panose="020B0503030202060203" pitchFamily="34" charset="77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s-ES" sz="2000" b="1" dirty="0">
                <a:solidFill>
                  <a:srgbClr val="4D4D4F"/>
                </a:solidFill>
                <a:latin typeface="Graphik-Semibold" panose="020B0503030202060203" pitchFamily="34" charset="77"/>
              </a:rPr>
              <a:t>Único banco miembro de la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ES" sz="2000" b="1" dirty="0">
                <a:solidFill>
                  <a:srgbClr val="4D4D4F"/>
                </a:solidFill>
                <a:latin typeface="Graphik-Semibold" panose="020B0503030202060203" pitchFamily="34" charset="77"/>
              </a:rPr>
              <a:t>     Iniciativa de Paridad de Género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s-ES" sz="1800" dirty="0">
              <a:solidFill>
                <a:srgbClr val="4D4D4F"/>
              </a:solidFill>
              <a:latin typeface="Graphik Regular" panose="020B0503030202060203" pitchFamily="34" charset="77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s-ES" sz="2000" b="1" dirty="0">
                <a:solidFill>
                  <a:srgbClr val="4D4D4F"/>
                </a:solidFill>
                <a:latin typeface="Graphik-Semibold" panose="020B0503030202060203" pitchFamily="34" charset="77"/>
              </a:rPr>
              <a:t>+2000 Mujeres capacitadas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9D076F-46D0-AD4A-ABFB-594057C90000}"/>
              </a:ext>
            </a:extLst>
          </p:cNvPr>
          <p:cNvSpPr txBox="1"/>
          <p:nvPr/>
        </p:nvSpPr>
        <p:spPr>
          <a:xfrm>
            <a:off x="711750" y="1660621"/>
            <a:ext cx="59515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N" dirty="0">
                <a:highlight>
                  <a:srgbClr val="FFFF00"/>
                </a:highlight>
              </a:rPr>
              <a:t>Meter un bloque rojo donde quede el titular para resaltarlo</a:t>
            </a:r>
          </a:p>
          <a:p>
            <a:r>
              <a:rPr lang="en-HN" dirty="0">
                <a:highlight>
                  <a:srgbClr val="FFFF00"/>
                </a:highlight>
              </a:rPr>
              <a:t>Algo con un diseño bonito</a:t>
            </a:r>
          </a:p>
        </p:txBody>
      </p:sp>
      <p:sp>
        <p:nvSpPr>
          <p:cNvPr id="5" name="Snip Same Side Corner Rectangle 4">
            <a:extLst>
              <a:ext uri="{FF2B5EF4-FFF2-40B4-BE49-F238E27FC236}">
                <a16:creationId xmlns:a16="http://schemas.microsoft.com/office/drawing/2014/main" id="{CE8A0069-43B4-1B44-98F1-9122E0BBE040}"/>
              </a:ext>
            </a:extLst>
          </p:cNvPr>
          <p:cNvSpPr/>
          <p:nvPr/>
        </p:nvSpPr>
        <p:spPr>
          <a:xfrm flipV="1">
            <a:off x="1251284" y="0"/>
            <a:ext cx="3185962" cy="1164659"/>
          </a:xfrm>
          <a:prstGeom prst="snip2Same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7F2317-F5ED-0245-A99D-AA2769FC3A45}"/>
              </a:ext>
            </a:extLst>
          </p:cNvPr>
          <p:cNvSpPr txBox="1"/>
          <p:nvPr/>
        </p:nvSpPr>
        <p:spPr>
          <a:xfrm>
            <a:off x="4001570" y="3350720"/>
            <a:ext cx="308262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N" dirty="0">
                <a:highlight>
                  <a:srgbClr val="FFFF00"/>
                </a:highlight>
              </a:rPr>
              <a:t>Eliminar los 1. 2. 3.Poner íconos al lado de cada texto y algún tipo de Caja de un color que resalte la lectura</a:t>
            </a:r>
          </a:p>
          <a:p>
            <a:r>
              <a:rPr lang="en-HN" dirty="0">
                <a:highlight>
                  <a:srgbClr val="FFFF00"/>
                </a:highlight>
              </a:rPr>
              <a:t>Resaltar los L 300k de premios, lo de único banco y los +2000</a:t>
            </a:r>
          </a:p>
        </p:txBody>
      </p:sp>
    </p:spTree>
    <p:extLst>
      <p:ext uri="{BB962C8B-B14F-4D97-AF65-F5344CB8AC3E}">
        <p14:creationId xmlns:p14="http://schemas.microsoft.com/office/powerpoint/2010/main" val="34848065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9E0196D0-9FFB-DEFF-10CE-4D2F577C13E6}"/>
              </a:ext>
            </a:extLst>
          </p:cNvPr>
          <p:cNvSpPr txBox="1">
            <a:spLocks/>
          </p:cNvSpPr>
          <p:nvPr/>
        </p:nvSpPr>
        <p:spPr>
          <a:xfrm>
            <a:off x="1898904" y="2496185"/>
            <a:ext cx="3355848" cy="38070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2000" b="1" dirty="0">
                <a:solidFill>
                  <a:srgbClr val="4D4D4F"/>
                </a:solidFill>
                <a:latin typeface="Graphik-Semibold" panose="020B0503030202060203" pitchFamily="34" charset="77"/>
              </a:rPr>
              <a:t>+800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ES" sz="1800" dirty="0">
                <a:solidFill>
                  <a:srgbClr val="4D4D4F"/>
                </a:solidFill>
                <a:latin typeface="Graphik Regular" panose="020B0503030202060203" pitchFamily="34" charset="77"/>
              </a:rPr>
              <a:t>colaboradores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s-ES" sz="1800" b="1" dirty="0">
              <a:solidFill>
                <a:srgbClr val="4D4D4F"/>
              </a:solidFill>
              <a:latin typeface="Graphik-Semibold" panose="020B0503030202060203" pitchFamily="34" charset="77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s-ES" sz="2000" b="1" dirty="0">
                <a:solidFill>
                  <a:srgbClr val="4D4D4F"/>
                </a:solidFill>
                <a:latin typeface="Graphik-Semibold" panose="020B0503030202060203" pitchFamily="34" charset="77"/>
              </a:rPr>
              <a:t>+3,000</a:t>
            </a:r>
            <a:endParaRPr lang="es-ES" sz="2000" dirty="0">
              <a:solidFill>
                <a:srgbClr val="4D4D4F"/>
              </a:solidFill>
              <a:latin typeface="Graphik Regular" panose="020B0503030202060203" pitchFamily="34" charset="77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s-ES" sz="1800" dirty="0">
                <a:solidFill>
                  <a:srgbClr val="4D4D4F"/>
                </a:solidFill>
                <a:latin typeface="Graphik Regular" panose="020B0503030202060203" pitchFamily="34" charset="77"/>
              </a:rPr>
              <a:t>horas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s-ES" sz="1800" dirty="0">
              <a:solidFill>
                <a:srgbClr val="4D4D4F"/>
              </a:solidFill>
              <a:latin typeface="Graphik Regular" panose="020B0503030202060203" pitchFamily="34" charset="77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s-ES" sz="2000" b="1" dirty="0">
                <a:solidFill>
                  <a:srgbClr val="4D4D4F"/>
                </a:solidFill>
                <a:latin typeface="Graphik-Semibold" panose="020B0503030202060203" pitchFamily="34" charset="77"/>
              </a:rPr>
              <a:t>11 proyectos</a:t>
            </a:r>
            <a:endParaRPr lang="es-ES" sz="2000" dirty="0">
              <a:solidFill>
                <a:srgbClr val="4D4D4F"/>
              </a:solidFill>
              <a:latin typeface="Graphik Regular" panose="020B0503030202060203" pitchFamily="34" charset="77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s-ES" sz="1800" dirty="0">
                <a:solidFill>
                  <a:srgbClr val="4D4D4F"/>
                </a:solidFill>
                <a:latin typeface="Graphik Regular" panose="020B0503030202060203" pitchFamily="34" charset="77"/>
              </a:rPr>
              <a:t>estratégicos (ambientales, educación financiera y mentorías a empresarias)</a:t>
            </a:r>
            <a:endParaRPr lang="es-HN" sz="1800" dirty="0">
              <a:solidFill>
                <a:srgbClr val="4D4D4F"/>
              </a:solidFill>
              <a:latin typeface="Graphik Regular" panose="020B0503030202060203" pitchFamily="34" charset="77"/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47CF2472-A7D2-F69E-15D2-86DBE77ABB60}"/>
              </a:ext>
            </a:extLst>
          </p:cNvPr>
          <p:cNvSpPr txBox="1">
            <a:spLocks/>
          </p:cNvSpPr>
          <p:nvPr/>
        </p:nvSpPr>
        <p:spPr>
          <a:xfrm>
            <a:off x="545592" y="384936"/>
            <a:ext cx="3953256" cy="16113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800" b="1" dirty="0">
                <a:solidFill>
                  <a:srgbClr val="4D4D4F"/>
                </a:solidFill>
                <a:latin typeface="Graphik-Semibold" panose="020B0503030202060203" pitchFamily="34" charset="77"/>
              </a:rPr>
              <a:t>Voluntariado (datos 2023) </a:t>
            </a:r>
            <a:endParaRPr lang="es-HN" sz="4800" b="1" dirty="0">
              <a:solidFill>
                <a:srgbClr val="4D4D4F"/>
              </a:solidFill>
              <a:latin typeface="Graphik-Semibold" panose="020B0503030202060203" pitchFamily="34" charset="77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D33A2B2-D5E7-4139-2813-6A8303E833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92" y="2332398"/>
            <a:ext cx="1070736" cy="116199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057CD33-E18A-53A2-B62E-59CB0E990D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92" y="3671979"/>
            <a:ext cx="1070736" cy="116199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A9CE74A-24B1-5640-6D11-EAD4783658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92" y="5011560"/>
            <a:ext cx="1070736" cy="11619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A48EA0F-E435-4141-8EDB-4F179C5965FB}"/>
              </a:ext>
            </a:extLst>
          </p:cNvPr>
          <p:cNvSpPr txBox="1"/>
          <p:nvPr/>
        </p:nvSpPr>
        <p:spPr>
          <a:xfrm>
            <a:off x="711750" y="1660621"/>
            <a:ext cx="59515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N" dirty="0">
                <a:highlight>
                  <a:srgbClr val="FFFF00"/>
                </a:highlight>
              </a:rPr>
              <a:t>Meter un bloque rojo donde quede el titular para resaltarlo</a:t>
            </a:r>
          </a:p>
          <a:p>
            <a:r>
              <a:rPr lang="en-HN" dirty="0">
                <a:highlight>
                  <a:srgbClr val="FFFF00"/>
                </a:highlight>
              </a:rPr>
              <a:t>Algo con un diseño bonito</a:t>
            </a:r>
          </a:p>
        </p:txBody>
      </p:sp>
      <p:sp>
        <p:nvSpPr>
          <p:cNvPr id="8" name="Snip Same Side Corner Rectangle 7">
            <a:extLst>
              <a:ext uri="{FF2B5EF4-FFF2-40B4-BE49-F238E27FC236}">
                <a16:creationId xmlns:a16="http://schemas.microsoft.com/office/drawing/2014/main" id="{DC74CB84-0720-AB48-9991-A60CF5B9A8A1}"/>
              </a:ext>
            </a:extLst>
          </p:cNvPr>
          <p:cNvSpPr/>
          <p:nvPr/>
        </p:nvSpPr>
        <p:spPr>
          <a:xfrm flipV="1">
            <a:off x="1251284" y="0"/>
            <a:ext cx="3185962" cy="1164659"/>
          </a:xfrm>
          <a:prstGeom prst="snip2Same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N"/>
          </a:p>
        </p:txBody>
      </p:sp>
    </p:spTree>
    <p:extLst>
      <p:ext uri="{BB962C8B-B14F-4D97-AF65-F5344CB8AC3E}">
        <p14:creationId xmlns:p14="http://schemas.microsoft.com/office/powerpoint/2010/main" val="37299446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27F6A44-033A-2340-8D97-512CDBFF4639}"/>
              </a:ext>
            </a:extLst>
          </p:cNvPr>
          <p:cNvSpPr txBox="1"/>
          <p:nvPr/>
        </p:nvSpPr>
        <p:spPr>
          <a:xfrm>
            <a:off x="844483" y="1913032"/>
            <a:ext cx="740324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N" dirty="0">
                <a:highlight>
                  <a:srgbClr val="FFFF00"/>
                </a:highlight>
              </a:rPr>
              <a:t>Aquí agregar 10 plantillas solo de fondos asociadas a la dimensión social</a:t>
            </a:r>
          </a:p>
          <a:p>
            <a:endParaRPr lang="en-HN" dirty="0">
              <a:highlight>
                <a:srgbClr val="FFFF00"/>
              </a:highlight>
            </a:endParaRPr>
          </a:p>
          <a:p>
            <a:endParaRPr lang="en-HN" dirty="0">
              <a:highlight>
                <a:srgbClr val="FFFF00"/>
              </a:highlight>
            </a:endParaRPr>
          </a:p>
          <a:p>
            <a:r>
              <a:rPr lang="en-HN" dirty="0">
                <a:highlight>
                  <a:srgbClr val="FFFF00"/>
                </a:highlight>
              </a:rPr>
              <a:t>Son:</a:t>
            </a:r>
          </a:p>
          <a:p>
            <a:r>
              <a:rPr lang="en-HN" dirty="0">
                <a:highlight>
                  <a:srgbClr val="FFFF00"/>
                </a:highlight>
              </a:rPr>
              <a:t>- 6 diseñadas para “poca información”</a:t>
            </a:r>
          </a:p>
          <a:p>
            <a:r>
              <a:rPr lang="en-HN" dirty="0">
                <a:highlight>
                  <a:srgbClr val="FFFF00"/>
                </a:highlight>
              </a:rPr>
              <a:t>- 4 diseñadas para más información</a:t>
            </a:r>
          </a:p>
        </p:txBody>
      </p:sp>
    </p:spTree>
    <p:extLst>
      <p:ext uri="{BB962C8B-B14F-4D97-AF65-F5344CB8AC3E}">
        <p14:creationId xmlns:p14="http://schemas.microsoft.com/office/powerpoint/2010/main" val="39440982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ettyimages-1669741905-640_adpp">
            <a:hlinkClick r:id="" action="ppaction://media"/>
            <a:extLst>
              <a:ext uri="{FF2B5EF4-FFF2-40B4-BE49-F238E27FC236}">
                <a16:creationId xmlns:a16="http://schemas.microsoft.com/office/drawing/2014/main" id="{AA7AF9C1-58B1-2EB1-9BB3-669290B9CD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092"/>
            <a:ext cx="12193940" cy="68590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4970472-B3A2-2895-E00B-28041B1EFF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0725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19133E7-6E19-B16F-0471-94BFB8F6B7FD}"/>
              </a:ext>
            </a:extLst>
          </p:cNvPr>
          <p:cNvSpPr txBox="1"/>
          <p:nvPr/>
        </p:nvSpPr>
        <p:spPr>
          <a:xfrm>
            <a:off x="8710510" y="290173"/>
            <a:ext cx="347021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s-ES" sz="4800" b="1" dirty="0">
                <a:solidFill>
                  <a:srgbClr val="E4002B"/>
                </a:solidFill>
                <a:latin typeface="Graphik-Semibold" panose="020B0503030202060203" pitchFamily="34" charset="77"/>
              </a:rPr>
              <a:t>35 </a:t>
            </a:r>
            <a:r>
              <a:rPr lang="es-ES" sz="2400" dirty="0">
                <a:solidFill>
                  <a:schemeClr val="bg1"/>
                </a:solidFill>
                <a:latin typeface="Graphik Regular" panose="020B0503030202060203" pitchFamily="34" charset="77"/>
              </a:rPr>
              <a:t>Organizaciones</a:t>
            </a:r>
            <a:endParaRPr lang="es-ES" sz="1800" dirty="0">
              <a:solidFill>
                <a:schemeClr val="bg1"/>
              </a:solidFill>
              <a:latin typeface="Graphik Regular" panose="020B0503030202060203" pitchFamily="34" charset="77"/>
            </a:endParaRPr>
          </a:p>
          <a:p>
            <a:pPr marL="0" indent="0">
              <a:buNone/>
            </a:pPr>
            <a:endParaRPr lang="es-ES" dirty="0">
              <a:solidFill>
                <a:schemeClr val="bg1"/>
              </a:solidFill>
              <a:latin typeface="Graphik Regular" panose="020B0503030202060203" pitchFamily="34" charset="77"/>
            </a:endParaRPr>
          </a:p>
          <a:p>
            <a:pPr marL="0" indent="0">
              <a:buNone/>
            </a:pPr>
            <a:r>
              <a:rPr lang="es-ES" sz="4800" b="1" dirty="0">
                <a:solidFill>
                  <a:srgbClr val="E4002B"/>
                </a:solidFill>
                <a:latin typeface="Graphik-Semibold" panose="020B0503030202060203" pitchFamily="34" charset="77"/>
              </a:rPr>
              <a:t>11 </a:t>
            </a:r>
            <a:r>
              <a:rPr lang="es-ES" sz="2400" dirty="0">
                <a:solidFill>
                  <a:schemeClr val="bg1"/>
                </a:solidFill>
                <a:latin typeface="Graphik Regular" panose="020B0503030202060203" pitchFamily="34" charset="77"/>
              </a:rPr>
              <a:t>campañas </a:t>
            </a:r>
          </a:p>
          <a:p>
            <a:pPr marL="0" indent="0">
              <a:buNone/>
            </a:pPr>
            <a:r>
              <a:rPr lang="es-ES" sz="2400" dirty="0">
                <a:solidFill>
                  <a:schemeClr val="bg1"/>
                </a:solidFill>
                <a:latin typeface="Graphik Regular" panose="020B0503030202060203" pitchFamily="34" charset="77"/>
              </a:rPr>
              <a:t>durante el 2023</a:t>
            </a:r>
            <a:endParaRPr lang="en-HN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AF70BAF-88E8-6138-3C28-D9B5DED0CD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76" y="1142428"/>
            <a:ext cx="4447639" cy="13637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8E5A54-EB12-D943-9680-01443335DCB7}"/>
              </a:ext>
            </a:extLst>
          </p:cNvPr>
          <p:cNvSpPr txBox="1"/>
          <p:nvPr/>
        </p:nvSpPr>
        <p:spPr>
          <a:xfrm>
            <a:off x="2127919" y="3061896"/>
            <a:ext cx="77813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N" dirty="0">
                <a:highlight>
                  <a:srgbClr val="FFFF00"/>
                </a:highlight>
              </a:rPr>
              <a:t>Resaltar los números y siempre evitar poner datos tan cerca del piso, todo más arriba, donde los expositores que se mueven en el escenario no lo puedan tapar</a:t>
            </a:r>
          </a:p>
        </p:txBody>
      </p:sp>
    </p:spTree>
    <p:extLst>
      <p:ext uri="{BB962C8B-B14F-4D97-AF65-F5344CB8AC3E}">
        <p14:creationId xmlns:p14="http://schemas.microsoft.com/office/powerpoint/2010/main" val="3518385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9BFEA5-A140-A662-40C7-07F66BE1E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Reto Yo me uno – Una voz por Honduras </a:t>
            </a:r>
            <a:endParaRPr lang="es-HN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41F2E83-8A74-6062-14CA-FAB71F5EDD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Rediseño del sitio (podemos usar el video) </a:t>
            </a:r>
            <a:endParaRPr lang="es-HN" dirty="0"/>
          </a:p>
          <a:p>
            <a:endParaRPr lang="es-HN" dirty="0"/>
          </a:p>
          <a:p>
            <a:r>
              <a:rPr lang="es-HN" dirty="0"/>
              <a:t>Lanzamiento Reto Yo me uno </a:t>
            </a:r>
          </a:p>
          <a:p>
            <a:endParaRPr lang="es-HN" dirty="0"/>
          </a:p>
          <a:p>
            <a:r>
              <a:rPr lang="es-HN" dirty="0"/>
              <a:t>20 </a:t>
            </a:r>
            <a:r>
              <a:rPr lang="es-HN" dirty="0" err="1"/>
              <a:t>Ongs</a:t>
            </a:r>
            <a:r>
              <a:rPr lang="es-HN" dirty="0"/>
              <a:t> participantes, 3 ganadoras </a:t>
            </a:r>
          </a:p>
          <a:p>
            <a:endParaRPr lang="es-HN" dirty="0"/>
          </a:p>
          <a:p>
            <a:r>
              <a:rPr lang="es-HN" dirty="0"/>
              <a:t>Anuncio de las finalistas (preparación de video)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568C83-0A7F-4C45-8148-403F3F80F67E}"/>
              </a:ext>
            </a:extLst>
          </p:cNvPr>
          <p:cNvSpPr txBox="1"/>
          <p:nvPr/>
        </p:nvSpPr>
        <p:spPr>
          <a:xfrm>
            <a:off x="1401417" y="5942568"/>
            <a:ext cx="9863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N" dirty="0">
                <a:highlight>
                  <a:srgbClr val="FFFF00"/>
                </a:highlight>
              </a:rPr>
              <a:t>Esta no debemos diseñarla, dejarla tal cual está, solo es que ellas están organizando el contenido)</a:t>
            </a:r>
          </a:p>
        </p:txBody>
      </p:sp>
    </p:spTree>
    <p:extLst>
      <p:ext uri="{BB962C8B-B14F-4D97-AF65-F5344CB8AC3E}">
        <p14:creationId xmlns:p14="http://schemas.microsoft.com/office/powerpoint/2010/main" val="20842643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5A0884-38DE-8D54-65EB-5B3B1DDBD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Diversidad e Inclusión </a:t>
            </a:r>
            <a:endParaRPr lang="es-HN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825440A-44C0-7776-A2C2-65BDFAD466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38151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5400" b="1" dirty="0"/>
              <a:t>XXX</a:t>
            </a:r>
            <a:r>
              <a:rPr lang="es-ES" sz="5400" dirty="0"/>
              <a:t> </a:t>
            </a:r>
            <a:r>
              <a:rPr lang="es-ES" dirty="0"/>
              <a:t>Cantidad de personas capacitadas </a:t>
            </a:r>
          </a:p>
          <a:p>
            <a:endParaRPr lang="es-ES" dirty="0"/>
          </a:p>
          <a:p>
            <a:pPr marL="0" indent="0">
              <a:buNone/>
            </a:pPr>
            <a:r>
              <a:rPr lang="es-ES" sz="5400" b="1" dirty="0"/>
              <a:t>XXX</a:t>
            </a:r>
            <a:r>
              <a:rPr lang="es-ES" sz="3600" dirty="0"/>
              <a:t> </a:t>
            </a:r>
            <a:r>
              <a:rPr lang="es-ES" dirty="0"/>
              <a:t>Mujeres en puestos de liderazgo 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500753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5A0884-38DE-8D54-65EB-5B3B1DDBD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Diversidad e Inclusión </a:t>
            </a:r>
            <a:endParaRPr lang="es-HN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825440A-44C0-7776-A2C2-65BDFAD466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38151"/>
            <a:ext cx="10515600" cy="4351338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s-ES" sz="4800" b="1" dirty="0"/>
              <a:t>XXX</a:t>
            </a:r>
            <a:r>
              <a:rPr lang="es-ES" sz="4800" dirty="0"/>
              <a:t> </a:t>
            </a:r>
            <a:r>
              <a:rPr lang="es-ES" sz="2400" dirty="0"/>
              <a:t>personas con discapacidad v</a:t>
            </a:r>
            <a:r>
              <a:rPr lang="es-ES" dirty="0"/>
              <a:t>isual </a:t>
            </a:r>
          </a:p>
          <a:p>
            <a:pPr marL="457200" lvl="1" indent="0">
              <a:buNone/>
            </a:pPr>
            <a:r>
              <a:rPr lang="es-ES" sz="4800" b="1" dirty="0"/>
              <a:t>XXX</a:t>
            </a:r>
            <a:r>
              <a:rPr lang="es-ES" sz="4800" dirty="0"/>
              <a:t> </a:t>
            </a:r>
            <a:r>
              <a:rPr lang="es-ES" sz="2400" dirty="0"/>
              <a:t>personas con discapacidad auditiva</a:t>
            </a:r>
          </a:p>
          <a:p>
            <a:pPr marL="457200" lvl="1" indent="0">
              <a:buNone/>
            </a:pPr>
            <a:r>
              <a:rPr lang="es-ES" sz="4800" b="1" dirty="0"/>
              <a:t>XXX</a:t>
            </a:r>
            <a:r>
              <a:rPr lang="es-ES" sz="4800" dirty="0"/>
              <a:t> </a:t>
            </a:r>
            <a:r>
              <a:rPr lang="es-ES" sz="2400" dirty="0"/>
              <a:t>personas con discapacidad </a:t>
            </a:r>
            <a:r>
              <a:rPr lang="es-ES" dirty="0"/>
              <a:t>Física </a:t>
            </a:r>
          </a:p>
          <a:p>
            <a:pPr marL="457200" lvl="1" indent="0">
              <a:buNone/>
            </a:pPr>
            <a:r>
              <a:rPr lang="es-ES" sz="4800" b="1" dirty="0"/>
              <a:t>XXX</a:t>
            </a:r>
            <a:r>
              <a:rPr lang="es-ES" sz="4800" dirty="0"/>
              <a:t> </a:t>
            </a:r>
            <a:r>
              <a:rPr lang="es-ES" sz="2400" dirty="0"/>
              <a:t>personas con discapacidad </a:t>
            </a:r>
            <a:r>
              <a:rPr lang="es-ES" dirty="0"/>
              <a:t>Cognitiva</a:t>
            </a:r>
            <a:endParaRPr lang="es-H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DDE35E-3CEC-6746-AB5B-460F7747488A}"/>
              </a:ext>
            </a:extLst>
          </p:cNvPr>
          <p:cNvSpPr txBox="1"/>
          <p:nvPr/>
        </p:nvSpPr>
        <p:spPr>
          <a:xfrm>
            <a:off x="838200" y="5394359"/>
            <a:ext cx="5888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N" dirty="0">
                <a:highlight>
                  <a:srgbClr val="FFFF00"/>
                </a:highlight>
              </a:rPr>
              <a:t>Usar íconos y elementos rojos que hagan reslatar la cifras</a:t>
            </a:r>
          </a:p>
        </p:txBody>
      </p:sp>
    </p:spTree>
    <p:extLst>
      <p:ext uri="{BB962C8B-B14F-4D97-AF65-F5344CB8AC3E}">
        <p14:creationId xmlns:p14="http://schemas.microsoft.com/office/powerpoint/2010/main" val="9066149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96C5D4B0-EA78-CE51-BD54-5AB3BA4A1F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020" y="2246998"/>
            <a:ext cx="4633044" cy="4118429"/>
          </a:xfrm>
        </p:spPr>
        <p:txBody>
          <a:bodyPr>
            <a:normAutofit lnSpcReduction="10000"/>
          </a:bodyPr>
          <a:lstStyle/>
          <a:p>
            <a:r>
              <a:rPr lang="es-ES" sz="2000" dirty="0">
                <a:solidFill>
                  <a:srgbClr val="4D4D4F"/>
                </a:solidFill>
                <a:latin typeface="Graphik Regular" panose="020B0503030202060203" pitchFamily="34" charset="77"/>
              </a:rPr>
              <a:t>Generamos mas valor ambiental. </a:t>
            </a:r>
          </a:p>
          <a:p>
            <a:r>
              <a:rPr lang="es-ES" sz="2000" dirty="0">
                <a:solidFill>
                  <a:srgbClr val="4D4D4F"/>
                </a:solidFill>
                <a:latin typeface="Graphik Regular" panose="020B0503030202060203" pitchFamily="34" charset="77"/>
              </a:rPr>
              <a:t>Nuestra país lo necesita. </a:t>
            </a:r>
          </a:p>
          <a:p>
            <a:r>
              <a:rPr lang="es-ES" sz="2000" dirty="0">
                <a:solidFill>
                  <a:srgbClr val="4D4D4F"/>
                </a:solidFill>
                <a:latin typeface="Graphik Regular" panose="020B0503030202060203" pitchFamily="34" charset="77"/>
              </a:rPr>
              <a:t>Contaminación, desastres naturales, cambio climático, deforestación. </a:t>
            </a:r>
          </a:p>
          <a:p>
            <a:r>
              <a:rPr lang="es-ES" sz="2000" dirty="0">
                <a:solidFill>
                  <a:srgbClr val="4D4D4F"/>
                </a:solidFill>
                <a:latin typeface="Graphik Regular" panose="020B0503030202060203" pitchFamily="34" charset="77"/>
              </a:rPr>
              <a:t>¿Qué hacemos?</a:t>
            </a:r>
          </a:p>
          <a:p>
            <a:pPr marL="457200" indent="-457200">
              <a:buAutoNum type="arabicPeriod"/>
            </a:pPr>
            <a:r>
              <a:rPr lang="es-ES" sz="2000" dirty="0">
                <a:solidFill>
                  <a:srgbClr val="4D4D4F"/>
                </a:solidFill>
                <a:latin typeface="Graphik Regular" panose="020B0503030202060203" pitchFamily="34" charset="77"/>
              </a:rPr>
              <a:t>Medimos nuestra huella para poder reducirla con proyectos y acciones concretas.</a:t>
            </a:r>
          </a:p>
          <a:p>
            <a:pPr marL="457200" indent="-457200">
              <a:buAutoNum type="arabicPeriod"/>
            </a:pPr>
            <a:r>
              <a:rPr lang="es-HN" sz="2000" dirty="0">
                <a:solidFill>
                  <a:srgbClr val="4D4D4F"/>
                </a:solidFill>
                <a:latin typeface="Graphik Regular" panose="020B0503030202060203" pitchFamily="34" charset="77"/>
              </a:rPr>
              <a:t>Impulsamos el financiamiento de proyectos ambientales.</a:t>
            </a:r>
          </a:p>
          <a:p>
            <a:pPr marL="457200" indent="-457200">
              <a:buAutoNum type="arabicPeriod"/>
            </a:pPr>
            <a:r>
              <a:rPr lang="es-HN" sz="2000" dirty="0">
                <a:solidFill>
                  <a:srgbClr val="4D4D4F"/>
                </a:solidFill>
                <a:latin typeface="Graphik Regular" panose="020B0503030202060203" pitchFamily="34" charset="77"/>
              </a:rPr>
              <a:t>Incentivamos la movilidad eléctrica y la economía circular. </a:t>
            </a:r>
            <a:endParaRPr lang="es-ES" sz="2000" dirty="0">
              <a:solidFill>
                <a:srgbClr val="4D4D4F"/>
              </a:solidFill>
              <a:latin typeface="Graphik Regular" panose="020B0503030202060203" pitchFamily="34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86CD9C-4A57-4AA2-65D0-DB2B38377DF6}"/>
              </a:ext>
            </a:extLst>
          </p:cNvPr>
          <p:cNvSpPr txBox="1"/>
          <p:nvPr/>
        </p:nvSpPr>
        <p:spPr>
          <a:xfrm>
            <a:off x="451020" y="492573"/>
            <a:ext cx="49378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err="1">
                <a:solidFill>
                  <a:srgbClr val="4D4D4F"/>
                </a:solidFill>
                <a:latin typeface="Graphik-Semibold" panose="020B0503030202060203" pitchFamily="34" charset="77"/>
              </a:rPr>
              <a:t>Reimaginamos</a:t>
            </a:r>
            <a:r>
              <a:rPr lang="es-ES" sz="2800" b="1" dirty="0">
                <a:solidFill>
                  <a:srgbClr val="4D4D4F"/>
                </a:solidFill>
                <a:latin typeface="Graphik-Semibold" panose="020B0503030202060203" pitchFamily="34" charset="77"/>
              </a:rPr>
              <a:t> la banca a una banca más sostenible con el ambiente</a:t>
            </a:r>
            <a:endParaRPr lang="en-HN" sz="2800" dirty="0"/>
          </a:p>
        </p:txBody>
      </p:sp>
    </p:spTree>
    <p:extLst>
      <p:ext uri="{BB962C8B-B14F-4D97-AF65-F5344CB8AC3E}">
        <p14:creationId xmlns:p14="http://schemas.microsoft.com/office/powerpoint/2010/main" val="3426975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DDBB7A-A926-052B-EE60-FB286BACD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Bienestar integral </a:t>
            </a:r>
            <a:endParaRPr lang="es-HN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0B10212-87E9-7B46-1CD6-43326C2F77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s-ES" sz="4800" b="1" dirty="0"/>
              <a:t>XXXXXXXX</a:t>
            </a:r>
            <a:r>
              <a:rPr lang="es-ES" dirty="0"/>
              <a:t> de Inversión</a:t>
            </a:r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r>
              <a:rPr lang="es-ES" sz="4800" b="1" dirty="0"/>
              <a:t>XXXXXXX</a:t>
            </a:r>
            <a:r>
              <a:rPr lang="es-ES" dirty="0"/>
              <a:t> horas de capacitación</a:t>
            </a:r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r>
              <a:rPr lang="es-ES" dirty="0"/>
              <a:t>Programas de salud </a:t>
            </a:r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r>
              <a:rPr lang="es-ES" dirty="0"/>
              <a:t>Apoyo a la excelencia </a:t>
            </a:r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r>
              <a:rPr lang="es-ES" dirty="0"/>
              <a:t>Posibilidades </a:t>
            </a:r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HN" dirty="0"/>
          </a:p>
        </p:txBody>
      </p:sp>
    </p:spTree>
    <p:extLst>
      <p:ext uri="{BB962C8B-B14F-4D97-AF65-F5344CB8AC3E}">
        <p14:creationId xmlns:p14="http://schemas.microsoft.com/office/powerpoint/2010/main" val="32741931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27F6A44-033A-2340-8D97-512CDBFF4639}"/>
              </a:ext>
            </a:extLst>
          </p:cNvPr>
          <p:cNvSpPr txBox="1"/>
          <p:nvPr/>
        </p:nvSpPr>
        <p:spPr>
          <a:xfrm>
            <a:off x="844483" y="1913032"/>
            <a:ext cx="775661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N" dirty="0">
                <a:highlight>
                  <a:srgbClr val="FFFF00"/>
                </a:highlight>
              </a:rPr>
              <a:t>Aquí agregar 10 plantillas solo de fondos asociadas a la dimensión ambiental</a:t>
            </a:r>
          </a:p>
          <a:p>
            <a:endParaRPr lang="en-HN" dirty="0">
              <a:highlight>
                <a:srgbClr val="FFFF00"/>
              </a:highlight>
            </a:endParaRPr>
          </a:p>
          <a:p>
            <a:endParaRPr lang="en-HN" dirty="0">
              <a:highlight>
                <a:srgbClr val="FFFF00"/>
              </a:highlight>
            </a:endParaRPr>
          </a:p>
          <a:p>
            <a:r>
              <a:rPr lang="en-HN" dirty="0">
                <a:highlight>
                  <a:srgbClr val="FFFF00"/>
                </a:highlight>
              </a:rPr>
              <a:t>Son:</a:t>
            </a:r>
          </a:p>
          <a:p>
            <a:r>
              <a:rPr lang="en-HN" dirty="0">
                <a:highlight>
                  <a:srgbClr val="FFFF00"/>
                </a:highlight>
              </a:rPr>
              <a:t>- 6 diseñadas para “poca información”</a:t>
            </a:r>
          </a:p>
          <a:p>
            <a:r>
              <a:rPr lang="en-HN" dirty="0">
                <a:highlight>
                  <a:srgbClr val="FFFF00"/>
                </a:highlight>
              </a:rPr>
              <a:t>- 4 diseñadas para más información</a:t>
            </a:r>
          </a:p>
        </p:txBody>
      </p:sp>
    </p:spTree>
    <p:extLst>
      <p:ext uri="{BB962C8B-B14F-4D97-AF65-F5344CB8AC3E}">
        <p14:creationId xmlns:p14="http://schemas.microsoft.com/office/powerpoint/2010/main" val="4775599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A95F6B-CFB0-EB5D-EF98-13050C288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Valor Ambiental </a:t>
            </a:r>
            <a:endParaRPr lang="es-HN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64DE176-5722-298F-3897-A4B2E5FEDB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8869" y="1606964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dirty="0"/>
              <a:t>Medición de huella ambiental en </a:t>
            </a:r>
          </a:p>
          <a:p>
            <a:pPr marL="0" indent="0">
              <a:buNone/>
            </a:pPr>
            <a:r>
              <a:rPr lang="es-ES" sz="4400" b="1" dirty="0"/>
              <a:t>90 edificios y agencias</a:t>
            </a:r>
            <a:r>
              <a:rPr lang="es-ES" dirty="0"/>
              <a:t> </a:t>
            </a:r>
          </a:p>
          <a:p>
            <a:pPr marL="457200" lvl="1" indent="0">
              <a:buNone/>
            </a:pPr>
            <a:r>
              <a:rPr lang="es-ES" sz="4400" b="1" dirty="0"/>
              <a:t>XXXXXX </a:t>
            </a:r>
            <a:r>
              <a:rPr lang="es-ES" dirty="0"/>
              <a:t>Agua</a:t>
            </a:r>
          </a:p>
          <a:p>
            <a:pPr marL="457200" lvl="1" indent="0">
              <a:buNone/>
            </a:pPr>
            <a:r>
              <a:rPr lang="es-ES" sz="4400" b="1" dirty="0"/>
              <a:t>XXXXXX </a:t>
            </a:r>
            <a:r>
              <a:rPr lang="es-ES" dirty="0"/>
              <a:t>Residuos </a:t>
            </a:r>
          </a:p>
          <a:p>
            <a:pPr marL="457200" lvl="1" indent="0">
              <a:buNone/>
            </a:pPr>
            <a:r>
              <a:rPr lang="es-ES" sz="4400" b="1" dirty="0"/>
              <a:t>XXXXXX </a:t>
            </a:r>
            <a:r>
              <a:rPr lang="es-ES" dirty="0"/>
              <a:t>Carbono </a:t>
            </a:r>
          </a:p>
          <a:p>
            <a:pPr marL="457200" lvl="1" indent="0">
              <a:buNone/>
            </a:pPr>
            <a:endParaRPr lang="es-ES" dirty="0"/>
          </a:p>
          <a:p>
            <a:pPr marL="457200" lvl="1" indent="0">
              <a:buNone/>
            </a:pPr>
            <a:r>
              <a:rPr lang="es-ES" dirty="0"/>
              <a:t>Proyectos de reducción </a:t>
            </a:r>
          </a:p>
          <a:p>
            <a:pPr marL="457200" lvl="1" indent="0">
              <a:buNone/>
            </a:pPr>
            <a:endParaRPr lang="es-E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06DA71-53A4-004E-AAC9-97FE69F72C53}"/>
              </a:ext>
            </a:extLst>
          </p:cNvPr>
          <p:cNvSpPr txBox="1"/>
          <p:nvPr/>
        </p:nvSpPr>
        <p:spPr>
          <a:xfrm>
            <a:off x="2736574" y="5493750"/>
            <a:ext cx="5888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N" dirty="0">
                <a:highlight>
                  <a:srgbClr val="FFFF00"/>
                </a:highlight>
              </a:rPr>
              <a:t>Usar íconos y elementos rojos que hagan reslatar la cifras</a:t>
            </a:r>
          </a:p>
        </p:txBody>
      </p:sp>
    </p:spTree>
    <p:extLst>
      <p:ext uri="{BB962C8B-B14F-4D97-AF65-F5344CB8AC3E}">
        <p14:creationId xmlns:p14="http://schemas.microsoft.com/office/powerpoint/2010/main" val="39191637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9EFD873C-6AB4-C0E1-5E6A-ADE89F786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Valor ambiental</a:t>
            </a:r>
            <a:endParaRPr lang="es-HN" dirty="0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73727DA-F3FD-83C6-4765-E34BBB40B9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379" y="241236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s-ES" sz="4400" b="1" dirty="0"/>
              <a:t>3 Cargadores </a:t>
            </a:r>
            <a:r>
              <a:rPr lang="es-ES" dirty="0"/>
              <a:t>(Choluteca, Tegucigalpa y SPS )</a:t>
            </a:r>
          </a:p>
          <a:p>
            <a:pPr marL="0" indent="0">
              <a:buNone/>
            </a:pPr>
            <a:r>
              <a:rPr lang="es-ES" sz="4400" b="1" dirty="0"/>
              <a:t>XXX</a:t>
            </a:r>
            <a:r>
              <a:rPr lang="es-ES" dirty="0"/>
              <a:t> Cargadores en la región </a:t>
            </a:r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r>
              <a:rPr lang="es-ES" dirty="0"/>
              <a:t>Financiamiento de vehículos eléctricos </a:t>
            </a:r>
            <a:endParaRPr lang="es-HN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C79B2F-EAE8-0AFA-A056-B857D7C0AB24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683379" y="1691724"/>
            <a:ext cx="5157788" cy="823912"/>
          </a:xfrm>
        </p:spPr>
        <p:txBody>
          <a:bodyPr/>
          <a:lstStyle/>
          <a:p>
            <a:pPr marL="0" indent="0">
              <a:buNone/>
            </a:pPr>
            <a:r>
              <a:rPr lang="es-ES" dirty="0"/>
              <a:t>Movilidad Sostenible </a:t>
            </a:r>
            <a:endParaRPr lang="es-HN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AFB9EE-7D8E-6C44-95E4-229D740EBAA1}"/>
              </a:ext>
            </a:extLst>
          </p:cNvPr>
          <p:cNvSpPr txBox="1"/>
          <p:nvPr/>
        </p:nvSpPr>
        <p:spPr>
          <a:xfrm>
            <a:off x="993021" y="5166276"/>
            <a:ext cx="107251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N" dirty="0">
                <a:highlight>
                  <a:srgbClr val="FFFF00"/>
                </a:highlight>
              </a:rPr>
              <a:t>Usar íconos y elementos rojos que hagan resaltar la cifras, en esta caeb colocar el mapa de centroamerica</a:t>
            </a:r>
          </a:p>
          <a:p>
            <a:r>
              <a:rPr lang="en-HN" dirty="0">
                <a:highlight>
                  <a:srgbClr val="FFFF00"/>
                </a:highlight>
              </a:rPr>
              <a:t>resaltando el montón de puntos de location que hay ya con cargadores en toda la región,</a:t>
            </a:r>
          </a:p>
          <a:p>
            <a:r>
              <a:rPr lang="en-HN" dirty="0">
                <a:highlight>
                  <a:srgbClr val="FFFF00"/>
                </a:highlight>
              </a:rPr>
              <a:t>Dejar los location editables, para que ellos puedan actualizarlos, moverlos, copiarlos etc</a:t>
            </a:r>
          </a:p>
        </p:txBody>
      </p:sp>
    </p:spTree>
    <p:extLst>
      <p:ext uri="{BB962C8B-B14F-4D97-AF65-F5344CB8AC3E}">
        <p14:creationId xmlns:p14="http://schemas.microsoft.com/office/powerpoint/2010/main" val="2352489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C7AC97-A8EC-D338-D4BD-CB62CB1B6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Valor ambiental</a:t>
            </a:r>
            <a:endParaRPr lang="es-HN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FBF5FF2-DEB9-E087-E98D-7CDCECB31F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Tarjeta BIO </a:t>
            </a:r>
            <a:endParaRPr lang="es-HN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61B644D-A6CC-6FFB-61D1-78A35073174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s-ES" dirty="0"/>
              <a:t>12 agencias a nivel nacional para recolección de tarjetas en desuso </a:t>
            </a:r>
            <a:endParaRPr lang="es-HN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0F9D1F-1F3D-8048-B204-2410F1DBFB7F}"/>
              </a:ext>
            </a:extLst>
          </p:cNvPr>
          <p:cNvSpPr txBox="1"/>
          <p:nvPr/>
        </p:nvSpPr>
        <p:spPr>
          <a:xfrm>
            <a:off x="743960" y="4877523"/>
            <a:ext cx="10900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N" dirty="0">
                <a:highlight>
                  <a:srgbClr val="FFFF00"/>
                </a:highlight>
              </a:rPr>
              <a:t>Usar íconos de reciclaje, buzones tijeras cortando los plasticos y elementos rojos que hagan reslatar la cifras</a:t>
            </a:r>
          </a:p>
        </p:txBody>
      </p:sp>
    </p:spTree>
    <p:extLst>
      <p:ext uri="{BB962C8B-B14F-4D97-AF65-F5344CB8AC3E}">
        <p14:creationId xmlns:p14="http://schemas.microsoft.com/office/powerpoint/2010/main" val="1621854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C7AC97-A8EC-D338-D4BD-CB62CB1B6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Valor ambiental – Economía Circular</a:t>
            </a:r>
            <a:endParaRPr lang="es-HN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B865463-78BD-73A3-0DA7-A84A138346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013791" y="1690688"/>
            <a:ext cx="5183188" cy="823912"/>
          </a:xfrm>
        </p:spPr>
        <p:txBody>
          <a:bodyPr/>
          <a:lstStyle/>
          <a:p>
            <a:r>
              <a:rPr lang="es-ES" dirty="0"/>
              <a:t>Transformación de material publicitario </a:t>
            </a:r>
            <a:endParaRPr lang="es-HN" dirty="0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A2BCD8A-E8F2-8245-F429-57F3C1A1D1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013791" y="2514600"/>
            <a:ext cx="5183188" cy="3684588"/>
          </a:xfrm>
        </p:spPr>
        <p:txBody>
          <a:bodyPr/>
          <a:lstStyle/>
          <a:p>
            <a:r>
              <a:rPr lang="es-ES" dirty="0"/>
              <a:t>Le damos una nueva vida convirtiéndolos en bolsas reutilizables </a:t>
            </a:r>
            <a:endParaRPr lang="es-HN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D00523-CAF1-864F-BD12-12E934FC4D06}"/>
              </a:ext>
            </a:extLst>
          </p:cNvPr>
          <p:cNvSpPr txBox="1"/>
          <p:nvPr/>
        </p:nvSpPr>
        <p:spPr>
          <a:xfrm>
            <a:off x="743960" y="4877523"/>
            <a:ext cx="8205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N" dirty="0">
                <a:highlight>
                  <a:srgbClr val="FFFF00"/>
                </a:highlight>
              </a:rPr>
              <a:t>Usar íconos de reciclaje, nueva vida y elementos rojos que hagan reslatar la cifras</a:t>
            </a:r>
          </a:p>
        </p:txBody>
      </p:sp>
    </p:spTree>
    <p:extLst>
      <p:ext uri="{BB962C8B-B14F-4D97-AF65-F5344CB8AC3E}">
        <p14:creationId xmlns:p14="http://schemas.microsoft.com/office/powerpoint/2010/main" val="26593977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CA83EA-E045-6A95-75FA-AD348CDFC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Valor ambiental </a:t>
            </a:r>
            <a:endParaRPr lang="es-HN" dirty="0"/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06536EC2-DEFC-7096-FA48-32ABD7C69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99221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dirty="0"/>
              <a:t> +Digitales  - residuos: </a:t>
            </a:r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r>
              <a:rPr lang="es-ES" dirty="0"/>
              <a:t>Billeteras digitales – </a:t>
            </a:r>
          </a:p>
          <a:p>
            <a:pPr marL="0" indent="0">
              <a:buNone/>
            </a:pPr>
            <a:r>
              <a:rPr lang="es-ES" sz="4000" b="1" dirty="0"/>
              <a:t>16% usuarios </a:t>
            </a:r>
            <a:endParaRPr lang="es-ES" b="1" dirty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831F81-384D-554D-B007-CED7B2A78383}"/>
              </a:ext>
            </a:extLst>
          </p:cNvPr>
          <p:cNvSpPr txBox="1"/>
          <p:nvPr/>
        </p:nvSpPr>
        <p:spPr>
          <a:xfrm>
            <a:off x="5973417" y="3279913"/>
            <a:ext cx="4104861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/>
              <a:t>XXXXX Comercios usando HIT </a:t>
            </a:r>
          </a:p>
          <a:p>
            <a:r>
              <a:rPr lang="es-ES" dirty="0"/>
              <a:t>(verificar con CA el dato mas relevante que podemos usar) </a:t>
            </a:r>
            <a:endParaRPr lang="es-HN" dirty="0"/>
          </a:p>
          <a:p>
            <a:endParaRPr lang="en-H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EEF9FB-CCC6-B046-A08C-63EFD5072B38}"/>
              </a:ext>
            </a:extLst>
          </p:cNvPr>
          <p:cNvSpPr txBox="1"/>
          <p:nvPr/>
        </p:nvSpPr>
        <p:spPr>
          <a:xfrm>
            <a:off x="1476183" y="5323065"/>
            <a:ext cx="7299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N" dirty="0">
                <a:highlight>
                  <a:srgbClr val="FFFF00"/>
                </a:highlight>
              </a:rPr>
              <a:t>Usar íconos de vida digital y elementos rojos que hagan reslatar la cifras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00C899-8B7B-9449-9A53-599E32537AC1}"/>
              </a:ext>
            </a:extLst>
          </p:cNvPr>
          <p:cNvSpPr txBox="1"/>
          <p:nvPr/>
        </p:nvSpPr>
        <p:spPr>
          <a:xfrm>
            <a:off x="2377121" y="1400304"/>
            <a:ext cx="7845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N" dirty="0">
                <a:highlight>
                  <a:srgbClr val="FFFF00"/>
                </a:highlight>
              </a:rPr>
              <a:t>Hacer un diseño bonito para esto, que resalte el +Digitales sobre el -Residuos</a:t>
            </a:r>
          </a:p>
        </p:txBody>
      </p:sp>
    </p:spTree>
    <p:extLst>
      <p:ext uri="{BB962C8B-B14F-4D97-AF65-F5344CB8AC3E}">
        <p14:creationId xmlns:p14="http://schemas.microsoft.com/office/powerpoint/2010/main" val="25450149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96C5D4B0-EA78-CE51-BD54-5AB3BA4A1F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894" y="1072716"/>
            <a:ext cx="4633044" cy="4118429"/>
          </a:xfrm>
        </p:spPr>
        <p:txBody>
          <a:bodyPr>
            <a:normAutofit/>
          </a:bodyPr>
          <a:lstStyle/>
          <a:p>
            <a:r>
              <a:rPr lang="es-ES" sz="2000" dirty="0">
                <a:solidFill>
                  <a:srgbClr val="4D4D4F"/>
                </a:solidFill>
                <a:latin typeface="Graphik Regular" panose="020B0503030202060203" pitchFamily="34" charset="77"/>
              </a:rPr>
              <a:t>Generamos mas valor ambiental. </a:t>
            </a:r>
          </a:p>
          <a:p>
            <a:r>
              <a:rPr lang="es-ES" sz="2000" dirty="0">
                <a:solidFill>
                  <a:srgbClr val="4D4D4F"/>
                </a:solidFill>
                <a:latin typeface="Graphik Regular" panose="020B0503030202060203" pitchFamily="34" charset="77"/>
              </a:rPr>
              <a:t>Nuestra país lo necesita. </a:t>
            </a:r>
          </a:p>
          <a:p>
            <a:r>
              <a:rPr lang="es-ES" sz="2000" dirty="0">
                <a:solidFill>
                  <a:srgbClr val="4D4D4F"/>
                </a:solidFill>
                <a:latin typeface="Graphik Regular" panose="020B0503030202060203" pitchFamily="34" charset="77"/>
              </a:rPr>
              <a:t>Contaminación, desastres naturales, cambio climático, deforestación. </a:t>
            </a:r>
          </a:p>
        </p:txBody>
      </p:sp>
    </p:spTree>
    <p:extLst>
      <p:ext uri="{BB962C8B-B14F-4D97-AF65-F5344CB8AC3E}">
        <p14:creationId xmlns:p14="http://schemas.microsoft.com/office/powerpoint/2010/main" val="24907663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96C5D4B0-EA78-CE51-BD54-5AB3BA4A1F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020" y="2246998"/>
            <a:ext cx="4633044" cy="4118429"/>
          </a:xfrm>
        </p:spPr>
        <p:txBody>
          <a:bodyPr>
            <a:normAutofit/>
          </a:bodyPr>
          <a:lstStyle/>
          <a:p>
            <a:r>
              <a:rPr lang="es-ES" sz="2000" dirty="0">
                <a:solidFill>
                  <a:srgbClr val="4D4D4F"/>
                </a:solidFill>
                <a:latin typeface="Graphik Regular" panose="020B0503030202060203" pitchFamily="34" charset="77"/>
              </a:rPr>
              <a:t>¿Qué hacemos?</a:t>
            </a:r>
          </a:p>
        </p:txBody>
      </p:sp>
    </p:spTree>
    <p:extLst>
      <p:ext uri="{BB962C8B-B14F-4D97-AF65-F5344CB8AC3E}">
        <p14:creationId xmlns:p14="http://schemas.microsoft.com/office/powerpoint/2010/main" val="7612778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96C5D4B0-EA78-CE51-BD54-5AB3BA4A1F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020" y="2246998"/>
            <a:ext cx="4633044" cy="4118429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s-ES" sz="2000" dirty="0">
                <a:solidFill>
                  <a:srgbClr val="4D4D4F"/>
                </a:solidFill>
                <a:latin typeface="Graphik Regular" panose="020B0503030202060203" pitchFamily="34" charset="77"/>
              </a:rPr>
              <a:t>Medimos nuestra huella para poder reducirla con proyectos y acciones concretas.</a:t>
            </a:r>
          </a:p>
          <a:p>
            <a:pPr marL="457200" indent="-457200">
              <a:buAutoNum type="arabicPeriod"/>
            </a:pPr>
            <a:r>
              <a:rPr lang="es-HN" sz="2000" dirty="0">
                <a:solidFill>
                  <a:srgbClr val="4D4D4F"/>
                </a:solidFill>
                <a:latin typeface="Graphik Regular" panose="020B0503030202060203" pitchFamily="34" charset="77"/>
              </a:rPr>
              <a:t>Impulsamos el financiamiento de proyectos ambientales.</a:t>
            </a:r>
          </a:p>
          <a:p>
            <a:pPr marL="457200" indent="-457200">
              <a:buAutoNum type="arabicPeriod"/>
            </a:pPr>
            <a:r>
              <a:rPr lang="es-HN" sz="2000" dirty="0">
                <a:solidFill>
                  <a:srgbClr val="4D4D4F"/>
                </a:solidFill>
                <a:latin typeface="Graphik Regular" panose="020B0503030202060203" pitchFamily="34" charset="77"/>
              </a:rPr>
              <a:t>Incentivamos la movilidad eléctrica y la economía circular. </a:t>
            </a:r>
            <a:endParaRPr lang="es-ES" sz="2000" dirty="0">
              <a:solidFill>
                <a:srgbClr val="4D4D4F"/>
              </a:solidFill>
              <a:latin typeface="Graphik Regular" panose="020B050303020206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702959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78CF8C-9CC5-5698-A577-B774430C2409}"/>
              </a:ext>
            </a:extLst>
          </p:cNvPr>
          <p:cNvSpPr txBox="1"/>
          <p:nvPr/>
        </p:nvSpPr>
        <p:spPr>
          <a:xfrm>
            <a:off x="4433526" y="1731264"/>
            <a:ext cx="332494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000" b="1" dirty="0">
                <a:solidFill>
                  <a:srgbClr val="4D4D4F"/>
                </a:solidFill>
                <a:latin typeface="Graphik-Semibold" panose="020B0503030202060203" pitchFamily="34" charset="77"/>
              </a:rPr>
              <a:t>Comparación de la banca</a:t>
            </a:r>
          </a:p>
          <a:p>
            <a:pPr algn="ctr"/>
            <a:r>
              <a:rPr lang="es-ES" sz="2000" b="1" dirty="0">
                <a:solidFill>
                  <a:srgbClr val="4D4D4F"/>
                </a:solidFill>
                <a:latin typeface="Graphik-Semibold" panose="020B0503030202060203" pitchFamily="34" charset="77"/>
              </a:rPr>
              <a:t>convencional o nuestro</a:t>
            </a:r>
          </a:p>
          <a:p>
            <a:pPr algn="ctr"/>
            <a:r>
              <a:rPr lang="es-ES" sz="2000" b="1" dirty="0">
                <a:solidFill>
                  <a:srgbClr val="4D4D4F"/>
                </a:solidFill>
                <a:latin typeface="Graphik-Semibold" panose="020B0503030202060203" pitchFamily="34" charset="77"/>
              </a:rPr>
              <a:t>enfoque de proyectos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A63D9B-C030-80B4-4E8C-6E7170E19D3A}"/>
              </a:ext>
            </a:extLst>
          </p:cNvPr>
          <p:cNvSpPr txBox="1"/>
          <p:nvPr/>
        </p:nvSpPr>
        <p:spPr>
          <a:xfrm>
            <a:off x="8462923" y="1869763"/>
            <a:ext cx="16369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000" b="1" dirty="0" err="1">
                <a:solidFill>
                  <a:srgbClr val="4D4D4F"/>
                </a:solidFill>
                <a:latin typeface="Graphik-Semibold" panose="020B0503030202060203" pitchFamily="34" charset="77"/>
              </a:rPr>
              <a:t>Storytelling</a:t>
            </a:r>
            <a:endParaRPr lang="es-ES" sz="2000" b="1" dirty="0">
              <a:solidFill>
                <a:srgbClr val="4D4D4F"/>
              </a:solidFill>
              <a:latin typeface="Graphik-Semibold" panose="020B0503030202060203" pitchFamily="34" charset="77"/>
            </a:endParaRPr>
          </a:p>
          <a:p>
            <a:pPr algn="ctr"/>
            <a:r>
              <a:rPr lang="es-ES" sz="2000" b="1" dirty="0">
                <a:solidFill>
                  <a:srgbClr val="4D4D4F"/>
                </a:solidFill>
                <a:latin typeface="Graphik-Semibold" panose="020B0503030202060203" pitchFamily="34" charset="77"/>
              </a:rPr>
              <a:t>ambiental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5D3749-EB23-844E-9174-64ED0C87F2CC}"/>
              </a:ext>
            </a:extLst>
          </p:cNvPr>
          <p:cNvSpPr txBox="1"/>
          <p:nvPr/>
        </p:nvSpPr>
        <p:spPr>
          <a:xfrm>
            <a:off x="1620808" y="1869763"/>
            <a:ext cx="21082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000" b="1" dirty="0">
                <a:solidFill>
                  <a:srgbClr val="4D4D4F"/>
                </a:solidFill>
                <a:latin typeface="Graphik-Semibold" panose="020B0503030202060203" pitchFamily="34" charset="77"/>
              </a:rPr>
              <a:t>Analogías en</a:t>
            </a:r>
          </a:p>
          <a:p>
            <a:pPr algn="ctr"/>
            <a:r>
              <a:rPr lang="es-ES" sz="2000" b="1" dirty="0">
                <a:solidFill>
                  <a:srgbClr val="4D4D4F"/>
                </a:solidFill>
                <a:latin typeface="Graphik-Semibold" panose="020B0503030202060203" pitchFamily="34" charset="77"/>
              </a:rPr>
              <a:t>tema ambiental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1BB8C3-250C-6B49-9E2F-F13933BF43EF}"/>
              </a:ext>
            </a:extLst>
          </p:cNvPr>
          <p:cNvSpPr txBox="1"/>
          <p:nvPr/>
        </p:nvSpPr>
        <p:spPr>
          <a:xfrm>
            <a:off x="420972" y="1374018"/>
            <a:ext cx="8854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N" dirty="0">
                <a:highlight>
                  <a:srgbClr val="FFFF00"/>
                </a:highlight>
              </a:rPr>
              <a:t>Poner íconos al lado de cada texto y algún tipo de Caja de un color que resalte la lectura</a:t>
            </a:r>
          </a:p>
        </p:txBody>
      </p:sp>
    </p:spTree>
    <p:extLst>
      <p:ext uri="{BB962C8B-B14F-4D97-AF65-F5344CB8AC3E}">
        <p14:creationId xmlns:p14="http://schemas.microsoft.com/office/powerpoint/2010/main" val="17122187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12CBE4-5211-0971-3289-46A41AC8C6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0192" y="1891221"/>
            <a:ext cx="4834128" cy="3075559"/>
          </a:xfrm>
        </p:spPr>
        <p:txBody>
          <a:bodyPr/>
          <a:lstStyle/>
          <a:p>
            <a:pPr marL="0" indent="0">
              <a:buNone/>
            </a:pPr>
            <a:r>
              <a:rPr lang="es-ES" b="1" dirty="0">
                <a:solidFill>
                  <a:srgbClr val="4D4D4F"/>
                </a:solidFill>
                <a:latin typeface="Graphik-Semibold" panose="020B0503030202060203" pitchFamily="34" charset="77"/>
              </a:rPr>
              <a:t>Ambiental</a:t>
            </a:r>
            <a:r>
              <a:rPr lang="es-ES" dirty="0">
                <a:solidFill>
                  <a:srgbClr val="4D4D4F"/>
                </a:solidFill>
                <a:latin typeface="Graphik Regular" panose="020B0503030202060203" pitchFamily="34" charset="77"/>
              </a:rPr>
              <a:t>: </a:t>
            </a:r>
          </a:p>
          <a:p>
            <a:pPr marL="0" indent="0">
              <a:buNone/>
            </a:pPr>
            <a:r>
              <a:rPr lang="es-ES" dirty="0">
                <a:solidFill>
                  <a:srgbClr val="4D4D4F"/>
                </a:solidFill>
                <a:latin typeface="Graphik Regular" panose="020B0503030202060203" pitchFamily="34" charset="77"/>
              </a:rPr>
              <a:t>Financiamientos verdes para casa, auto y empresas.</a:t>
            </a:r>
          </a:p>
          <a:p>
            <a:pPr marL="0" indent="0">
              <a:buNone/>
            </a:pPr>
            <a:endParaRPr lang="es-ES" dirty="0">
              <a:solidFill>
                <a:srgbClr val="4D4D4F"/>
              </a:solidFill>
              <a:latin typeface="Graphik Regular" panose="020B0503030202060203" pitchFamily="34" charset="77"/>
            </a:endParaRPr>
          </a:p>
          <a:p>
            <a:pPr marL="0" indent="0">
              <a:buNone/>
            </a:pPr>
            <a:r>
              <a:rPr lang="es-ES" b="1" dirty="0">
                <a:solidFill>
                  <a:srgbClr val="4D4D4F"/>
                </a:solidFill>
                <a:latin typeface="Graphik-Semibold" panose="020B0503030202060203" pitchFamily="34" charset="77"/>
              </a:rPr>
              <a:t>Social</a:t>
            </a:r>
            <a:r>
              <a:rPr lang="es-ES" dirty="0">
                <a:solidFill>
                  <a:srgbClr val="4D4D4F"/>
                </a:solidFill>
                <a:latin typeface="Graphik Regular" panose="020B0503030202060203" pitchFamily="34" charset="77"/>
              </a:rPr>
              <a:t>: 	</a:t>
            </a:r>
          </a:p>
          <a:p>
            <a:pPr marL="0" indent="0">
              <a:buNone/>
            </a:pPr>
            <a:r>
              <a:rPr lang="es-ES" dirty="0">
                <a:solidFill>
                  <a:srgbClr val="4D4D4F"/>
                </a:solidFill>
                <a:latin typeface="Graphik Regular" panose="020B0503030202060203" pitchFamily="34" charset="77"/>
              </a:rPr>
              <a:t>Remesas.</a:t>
            </a:r>
          </a:p>
        </p:txBody>
      </p:sp>
    </p:spTree>
    <p:extLst>
      <p:ext uri="{BB962C8B-B14F-4D97-AF65-F5344CB8AC3E}">
        <p14:creationId xmlns:p14="http://schemas.microsoft.com/office/powerpoint/2010/main" val="39055981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27F6A44-033A-2340-8D97-512CDBFF4639}"/>
              </a:ext>
            </a:extLst>
          </p:cNvPr>
          <p:cNvSpPr txBox="1"/>
          <p:nvPr/>
        </p:nvSpPr>
        <p:spPr>
          <a:xfrm>
            <a:off x="844483" y="1913032"/>
            <a:ext cx="792447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N" dirty="0">
                <a:highlight>
                  <a:srgbClr val="FFFF00"/>
                </a:highlight>
              </a:rPr>
              <a:t>Aquí agregar 10 plantillas solo de fondos asociadas a la dimensión económica</a:t>
            </a:r>
          </a:p>
          <a:p>
            <a:endParaRPr lang="en-HN" dirty="0">
              <a:highlight>
                <a:srgbClr val="FFFF00"/>
              </a:highlight>
            </a:endParaRPr>
          </a:p>
          <a:p>
            <a:endParaRPr lang="en-HN" dirty="0">
              <a:highlight>
                <a:srgbClr val="FFFF00"/>
              </a:highlight>
            </a:endParaRPr>
          </a:p>
          <a:p>
            <a:r>
              <a:rPr lang="en-HN" dirty="0">
                <a:highlight>
                  <a:srgbClr val="FFFF00"/>
                </a:highlight>
              </a:rPr>
              <a:t>Son:</a:t>
            </a:r>
          </a:p>
          <a:p>
            <a:r>
              <a:rPr lang="en-HN" dirty="0">
                <a:highlight>
                  <a:srgbClr val="FFFF00"/>
                </a:highlight>
              </a:rPr>
              <a:t>- 6 diseñadas para “poca información”</a:t>
            </a:r>
          </a:p>
          <a:p>
            <a:r>
              <a:rPr lang="en-HN" dirty="0">
                <a:highlight>
                  <a:srgbClr val="FFFF00"/>
                </a:highlight>
              </a:rPr>
              <a:t>- 4 diseñadas para más información</a:t>
            </a:r>
          </a:p>
        </p:txBody>
      </p:sp>
    </p:spTree>
    <p:extLst>
      <p:ext uri="{BB962C8B-B14F-4D97-AF65-F5344CB8AC3E}">
        <p14:creationId xmlns:p14="http://schemas.microsoft.com/office/powerpoint/2010/main" val="23194440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CF7EC0AF-2D8A-A900-77AE-D8CE1F5F2A0E}"/>
              </a:ext>
            </a:extLst>
          </p:cNvPr>
          <p:cNvSpPr txBox="1"/>
          <p:nvPr/>
        </p:nvSpPr>
        <p:spPr>
          <a:xfrm>
            <a:off x="770578" y="4596384"/>
            <a:ext cx="21355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HN" sz="2000" b="1" dirty="0">
                <a:solidFill>
                  <a:srgbClr val="E4002B"/>
                </a:solidFill>
                <a:latin typeface="Graphik-Semibold" panose="020B0503030202060203" pitchFamily="34" charset="77"/>
              </a:rPr>
              <a:t>Préstamo PYME</a:t>
            </a:r>
          </a:p>
          <a:p>
            <a:pPr algn="ctr"/>
            <a:r>
              <a:rPr lang="en-HN" sz="2000" dirty="0">
                <a:solidFill>
                  <a:srgbClr val="4D4D4F"/>
                </a:solidFill>
                <a:latin typeface="Graphik Regular" panose="020B0503030202060203" pitchFamily="34" charset="77"/>
              </a:rPr>
              <a:t>$16.2M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5B4E70-FB8E-24BA-CA20-EE3A89F10DC7}"/>
              </a:ext>
            </a:extLst>
          </p:cNvPr>
          <p:cNvSpPr txBox="1"/>
          <p:nvPr/>
        </p:nvSpPr>
        <p:spPr>
          <a:xfrm>
            <a:off x="3687501" y="4575188"/>
            <a:ext cx="21483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HN" sz="2000" b="1" dirty="0">
                <a:solidFill>
                  <a:srgbClr val="E4002B"/>
                </a:solidFill>
                <a:latin typeface="Graphik-Semibold" panose="020B0503030202060203" pitchFamily="34" charset="77"/>
              </a:rPr>
              <a:t>Medios de Pago</a:t>
            </a:r>
          </a:p>
          <a:p>
            <a:pPr algn="ctr"/>
            <a:r>
              <a:rPr lang="en-HN" sz="2000" dirty="0">
                <a:solidFill>
                  <a:srgbClr val="4D4D4F"/>
                </a:solidFill>
                <a:latin typeface="Graphik Regular" panose="020B0503030202060203" pitchFamily="34" charset="77"/>
              </a:rPr>
              <a:t>2,000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4BD332-656B-8ECD-BAEA-915FCDA2B087}"/>
              </a:ext>
            </a:extLst>
          </p:cNvPr>
          <p:cNvSpPr txBox="1"/>
          <p:nvPr/>
        </p:nvSpPr>
        <p:spPr>
          <a:xfrm>
            <a:off x="6987681" y="4596384"/>
            <a:ext cx="13965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HN" sz="2000" b="1" dirty="0">
                <a:solidFill>
                  <a:srgbClr val="E4002B"/>
                </a:solidFill>
                <a:latin typeface="Graphik-Semibold" panose="020B0503030202060203" pitchFamily="34" charset="77"/>
              </a:rPr>
              <a:t>Casa BAC</a:t>
            </a:r>
          </a:p>
          <a:p>
            <a:pPr algn="ctr"/>
            <a:r>
              <a:rPr lang="en-HN" sz="2000" dirty="0">
                <a:solidFill>
                  <a:srgbClr val="4D4D4F"/>
                </a:solidFill>
                <a:latin typeface="Graphik Regular" panose="020B0503030202060203" pitchFamily="34" charset="77"/>
              </a:rPr>
              <a:t>$1.8M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65F054-D02A-C360-921C-AA8BF041F49D}"/>
              </a:ext>
            </a:extLst>
          </p:cNvPr>
          <p:cNvSpPr txBox="1"/>
          <p:nvPr/>
        </p:nvSpPr>
        <p:spPr>
          <a:xfrm>
            <a:off x="9919343" y="4596384"/>
            <a:ext cx="13837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HN" sz="2000" b="1" dirty="0">
                <a:solidFill>
                  <a:srgbClr val="E4002B"/>
                </a:solidFill>
                <a:latin typeface="Graphik-Semibold" panose="020B0503030202060203" pitchFamily="34" charset="77"/>
              </a:rPr>
              <a:t>Auto BAC</a:t>
            </a:r>
          </a:p>
          <a:p>
            <a:pPr algn="ctr"/>
            <a:r>
              <a:rPr lang="en-HN" sz="2000" dirty="0">
                <a:solidFill>
                  <a:srgbClr val="4D4D4F"/>
                </a:solidFill>
                <a:latin typeface="Graphik Regular" panose="020B0503030202060203" pitchFamily="34" charset="77"/>
              </a:rPr>
              <a:t>$700K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C200BA5-57DA-4D12-4A60-B8B2B81D94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050" y="1916684"/>
            <a:ext cx="2237299" cy="250901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8DDBA90-C2E1-97E1-FB87-B194F7DD20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550" y="1916684"/>
            <a:ext cx="2237299" cy="250901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5DD59C8-C760-B026-7D53-DF4DA4F0E4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410" y="1916684"/>
            <a:ext cx="2243079" cy="250901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AB01CD4-CC11-2FAA-EF21-A361EE99D7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90" y="1916684"/>
            <a:ext cx="2237299" cy="250901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31EB69F-F25A-DA47-A1D1-C97B52523DBD}"/>
              </a:ext>
            </a:extLst>
          </p:cNvPr>
          <p:cNvSpPr txBox="1"/>
          <p:nvPr/>
        </p:nvSpPr>
        <p:spPr>
          <a:xfrm>
            <a:off x="711750" y="1660621"/>
            <a:ext cx="59515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N" dirty="0">
                <a:highlight>
                  <a:srgbClr val="FFFF00"/>
                </a:highlight>
              </a:rPr>
              <a:t>Meter un bloque rojo donde quede el titular para resaltarlo</a:t>
            </a:r>
          </a:p>
          <a:p>
            <a:r>
              <a:rPr lang="en-HN" dirty="0">
                <a:highlight>
                  <a:srgbClr val="FFFF00"/>
                </a:highlight>
              </a:rPr>
              <a:t>Algo con un diseño bonito</a:t>
            </a:r>
          </a:p>
        </p:txBody>
      </p:sp>
      <p:sp>
        <p:nvSpPr>
          <p:cNvPr id="4" name="Snip Same Side Corner Rectangle 3">
            <a:extLst>
              <a:ext uri="{FF2B5EF4-FFF2-40B4-BE49-F238E27FC236}">
                <a16:creationId xmlns:a16="http://schemas.microsoft.com/office/drawing/2014/main" id="{CCF9BF7C-C0D3-6B40-8364-1F618B25A1A4}"/>
              </a:ext>
            </a:extLst>
          </p:cNvPr>
          <p:cNvSpPr/>
          <p:nvPr/>
        </p:nvSpPr>
        <p:spPr>
          <a:xfrm flipV="1">
            <a:off x="2827089" y="0"/>
            <a:ext cx="6341015" cy="1511129"/>
          </a:xfrm>
          <a:prstGeom prst="snip2Same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N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32BDA35-DADE-4C3E-CE6F-FAB165A00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2767"/>
            <a:ext cx="10515600" cy="756539"/>
          </a:xfrm>
        </p:spPr>
        <p:txBody>
          <a:bodyPr/>
          <a:lstStyle/>
          <a:p>
            <a:pPr algn="ctr"/>
            <a:r>
              <a:rPr lang="es-ES" b="1" dirty="0">
                <a:solidFill>
                  <a:schemeClr val="bg1"/>
                </a:solidFill>
                <a:latin typeface="Graphik-Semibold" panose="020B0503030202060203" pitchFamily="34" charset="77"/>
              </a:rPr>
              <a:t>Valor económico</a:t>
            </a:r>
            <a:endParaRPr lang="es-HN" b="1" dirty="0">
              <a:solidFill>
                <a:schemeClr val="bg1"/>
              </a:solidFill>
              <a:latin typeface="Graphik-Semibold" panose="020B0503030202060203" pitchFamily="34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F1BACE-448B-77B8-452A-D5C80A0D52EA}"/>
              </a:ext>
            </a:extLst>
          </p:cNvPr>
          <p:cNvSpPr txBox="1"/>
          <p:nvPr/>
        </p:nvSpPr>
        <p:spPr>
          <a:xfrm>
            <a:off x="2995633" y="1059306"/>
            <a:ext cx="6200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400" dirty="0">
                <a:solidFill>
                  <a:schemeClr val="bg1"/>
                </a:solidFill>
                <a:latin typeface="Graphik Regular" panose="020B0503030202060203" pitchFamily="34" charset="77"/>
              </a:rPr>
              <a:t>Mujeres BAC (desde sept 2022 – dic2023)</a:t>
            </a:r>
          </a:p>
        </p:txBody>
      </p:sp>
    </p:spTree>
    <p:extLst>
      <p:ext uri="{BB962C8B-B14F-4D97-AF65-F5344CB8AC3E}">
        <p14:creationId xmlns:p14="http://schemas.microsoft.com/office/powerpoint/2010/main" val="137271917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1855</TotalTime>
  <Words>1011</Words>
  <Application>Microsoft Macintosh PowerPoint</Application>
  <PresentationFormat>Widescreen</PresentationFormat>
  <Paragraphs>187</Paragraphs>
  <Slides>26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Aptos</vt:lpstr>
      <vt:lpstr>Aptos Display</vt:lpstr>
      <vt:lpstr>Arial</vt:lpstr>
      <vt:lpstr>Graphik Regular</vt:lpstr>
      <vt:lpstr>Graphik Semibold</vt:lpstr>
      <vt:lpstr>Graphik-Semibold</vt:lpstr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Valor económico</vt:lpstr>
      <vt:lpstr>Valor social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Reto Yo me uno – Una voz por Honduras </vt:lpstr>
      <vt:lpstr>Diversidad e Inclusión </vt:lpstr>
      <vt:lpstr>Diversidad e Inclusión </vt:lpstr>
      <vt:lpstr>Bienestar integral </vt:lpstr>
      <vt:lpstr>PowerPoint Presentation</vt:lpstr>
      <vt:lpstr>Valor Ambiental </vt:lpstr>
      <vt:lpstr>Valor ambiental</vt:lpstr>
      <vt:lpstr>Valor ambiental</vt:lpstr>
      <vt:lpstr>Valor ambiental – Economía Circular</vt:lpstr>
      <vt:lpstr>Valor ambiental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Andrea Maria Gonzales Vasquez</dc:creator>
  <cp:lastModifiedBy>Microsoft Office User</cp:lastModifiedBy>
  <cp:revision>23</cp:revision>
  <dcterms:created xsi:type="dcterms:W3CDTF">2024-08-08T18:50:28Z</dcterms:created>
  <dcterms:modified xsi:type="dcterms:W3CDTF">2024-08-17T19:05:49Z</dcterms:modified>
</cp:coreProperties>
</file>