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57" r:id="rId4"/>
    <p:sldId id="258" r:id="rId5"/>
    <p:sldId id="271" r:id="rId6"/>
    <p:sldId id="270" r:id="rId7"/>
    <p:sldId id="259" r:id="rId8"/>
    <p:sldId id="269" r:id="rId9"/>
    <p:sldId id="272" r:id="rId10"/>
    <p:sldId id="260" r:id="rId11"/>
    <p:sldId id="261" r:id="rId12"/>
    <p:sldId id="262" r:id="rId13"/>
    <p:sldId id="264" r:id="rId14"/>
    <p:sldId id="265" r:id="rId15"/>
    <p:sldId id="263" r:id="rId16"/>
    <p:sldId id="266" r:id="rId17"/>
    <p:sldId id="267" r:id="rId18"/>
    <p:sldId id="268" r:id="rId19"/>
  </p:sldIdLst>
  <p:sldSz cx="12192000" cy="6858000"/>
  <p:notesSz cx="6858000" cy="9144000"/>
  <p:defaultTextStyle>
    <a:defPPr>
      <a:defRPr lang="es-H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F"/>
    <a:srgbClr val="E40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09" autoAdjust="0"/>
    <p:restoredTop sz="94674"/>
  </p:normalViewPr>
  <p:slideViewPr>
    <p:cSldViewPr snapToGrid="0">
      <p:cViewPr varScale="1">
        <p:scale>
          <a:sx n="105" d="100"/>
          <a:sy n="105" d="100"/>
        </p:scale>
        <p:origin x="216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66C8FB-D84D-B104-8A10-8BBB22AA0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18A7A0-DEDB-DE92-F304-7F8D6976E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3594A6-49FA-8A25-BB2D-2C00A5463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5035-07A9-4B8F-B7C9-E7088A329984}" type="datetimeFigureOut">
              <a:rPr lang="es-HN" smtClean="0"/>
              <a:t>16/8/24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EA931F-55D2-4C18-D541-308882D52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EDE423-5161-E8A8-0385-30731CA9D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10154-2F82-4044-A634-CC24C478BAA4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84327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F4B719-09F8-2B45-E395-A9B9D1BFD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0A9C1BC-1B25-5173-E617-F0EAE6AA0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02BC0C-9947-782B-9F76-160DCF23A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5035-07A9-4B8F-B7C9-E7088A329984}" type="datetimeFigureOut">
              <a:rPr lang="es-HN" smtClean="0"/>
              <a:t>16/8/24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05ED65-5140-7579-2D76-2B01BA59B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B4D236-C512-F81E-9383-CD9EBE9A9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10154-2F82-4044-A634-CC24C478BAA4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199867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E9018E1-94B2-3FD8-780F-2B3C9C6989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E455594-5D23-1FBE-877A-3D668E41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370BDC-3C43-61C1-D011-D8210A425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5035-07A9-4B8F-B7C9-E7088A329984}" type="datetimeFigureOut">
              <a:rPr lang="es-HN" smtClean="0"/>
              <a:t>16/8/24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AA9B5-CB9F-6122-AFB7-A03DF5BF6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ED233B-1E20-D984-D26C-49A789FD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10154-2F82-4044-A634-CC24C478BAA4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606534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0866EE-4618-F0D3-A188-6FC4AF6A1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E8E344-0210-F9D8-A9EE-DC16841C1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6B732F-ACEC-1F40-DBD9-69950B178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5035-07A9-4B8F-B7C9-E7088A329984}" type="datetimeFigureOut">
              <a:rPr lang="es-HN" smtClean="0"/>
              <a:t>16/8/24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C39C33-A528-7228-57C6-63B106B6B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39436E-BDC5-5CC9-09B8-0BF852F29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10154-2F82-4044-A634-CC24C478BAA4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0144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2A8A1F-FA87-146C-EDF1-A350E981E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98D2AA-B915-23F4-0537-BD8722414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01085A-26F2-FE65-0CCC-FD18595F7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5035-07A9-4B8F-B7C9-E7088A329984}" type="datetimeFigureOut">
              <a:rPr lang="es-HN" smtClean="0"/>
              <a:t>16/8/24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F5E8A4-50D5-3BD0-D511-1C7E9D2F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29DBE7-FE00-F76C-4E14-A565DF7B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10154-2F82-4044-A634-CC24C478BAA4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869584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0124A2-35C0-BB1A-EC04-ED8352A14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72F7D3-076B-4188-8BDF-BDAD81F3CD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9BEBAD7-88EF-8C0E-B7BB-D010057F99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69030B0-06E4-FCCF-8A59-4910BAC3B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5035-07A9-4B8F-B7C9-E7088A329984}" type="datetimeFigureOut">
              <a:rPr lang="es-HN" smtClean="0"/>
              <a:t>16/8/24</a:t>
            </a:fld>
            <a:endParaRPr lang="es-HN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27BDA0D-CF9C-50FA-50C3-5223F7B58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F8C3984-7E85-F4A6-5C00-FD06D0B3E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10154-2F82-4044-A634-CC24C478BAA4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345454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CD1B80-707B-4AED-F164-91D771B9A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4C28CF-E73E-A520-F632-B82F32F6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92783E7-7DB9-A540-B97C-EC172C417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D55BEFA-AEAF-F1F6-EDD8-D343B861CF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0B92CC0-665E-637A-207E-D8605F1118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261B6E5-4040-A58B-1C0A-920CD01DD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5035-07A9-4B8F-B7C9-E7088A329984}" type="datetimeFigureOut">
              <a:rPr lang="es-HN" smtClean="0"/>
              <a:t>16/8/24</a:t>
            </a:fld>
            <a:endParaRPr lang="es-HN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5587512-5C6D-8A5C-B473-E1345361E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08FDE5-3FE0-2E82-7E1A-9A9457ED5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10154-2F82-4044-A634-CC24C478BAA4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679061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AA644D-717C-605E-13B5-DC35B16BE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AEC4C1C-3314-3DEA-7867-F91C1DC6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5035-07A9-4B8F-B7C9-E7088A329984}" type="datetimeFigureOut">
              <a:rPr lang="es-HN" smtClean="0"/>
              <a:t>16/8/24</a:t>
            </a:fld>
            <a:endParaRPr lang="es-HN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60A88B5-EB7A-5086-1AB7-010A75828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CEAB923-10EF-C1E5-A251-D488196EE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10154-2F82-4044-A634-CC24C478BAA4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902179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0A1AAD9-8CE1-8026-7E6D-8DE82A5EB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5035-07A9-4B8F-B7C9-E7088A329984}" type="datetimeFigureOut">
              <a:rPr lang="es-HN" smtClean="0"/>
              <a:t>16/8/24</a:t>
            </a:fld>
            <a:endParaRPr lang="es-HN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23E00E9-AD87-9D92-F682-2E1F19062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7D0513-598D-6CEB-1419-274238EE7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10154-2F82-4044-A634-CC24C478BAA4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581728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60C5AA-4C44-29B7-8EC4-E6ADFF522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752648-558E-9965-5F25-EA36DCAAC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ABCC69E-5BD6-D8B2-26E4-C8337CBA1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17F385-533F-8AD1-305E-25487C7FE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5035-07A9-4B8F-B7C9-E7088A329984}" type="datetimeFigureOut">
              <a:rPr lang="es-HN" smtClean="0"/>
              <a:t>16/8/24</a:t>
            </a:fld>
            <a:endParaRPr lang="es-HN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31A8CB9-7FC6-C330-6381-4043DF273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8E4F03-8C81-3AFD-C47F-3D6F25A6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10154-2F82-4044-A634-CC24C478BAA4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056367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66E0E4-B21D-8445-BF61-6026C4520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CD76BC0-E5DF-A03E-E30B-F97012C7E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HN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6D02F3-462F-784A-1552-1FAB34D40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A5CDBE0-3962-DEE1-E196-4EA8E7B26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5035-07A9-4B8F-B7C9-E7088A329984}" type="datetimeFigureOut">
              <a:rPr lang="es-HN" smtClean="0"/>
              <a:t>16/8/24</a:t>
            </a:fld>
            <a:endParaRPr lang="es-HN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E482EF-2E94-44C8-10E8-2D3A5E5A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391EC15-8A4A-2160-38A7-EB1ECD78B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10154-2F82-4044-A634-CC24C478BAA4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423596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BC32E41-0D34-BBCF-ADD3-8B83E24CC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02ECD1-729A-E9CA-A59E-BD9C609E4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CE6174-0819-B973-417F-209216978F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195035-07A9-4B8F-B7C9-E7088A329984}" type="datetimeFigureOut">
              <a:rPr lang="es-HN" smtClean="0"/>
              <a:t>16/8/24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CA1489-1983-DE14-BE92-82DF407A8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DED1DB-D546-38C9-7FEE-0D6BE5597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D10154-2F82-4044-A634-CC24C478BAA4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311720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ettyimages-1482475350-640_adpp">
            <a:hlinkClick r:id="" action="ppaction://media"/>
            <a:extLst>
              <a:ext uri="{FF2B5EF4-FFF2-40B4-BE49-F238E27FC236}">
                <a16:creationId xmlns:a16="http://schemas.microsoft.com/office/drawing/2014/main" id="{E1C6C9E7-E2E6-7DED-725F-DD3BF8563A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DC3B39-4BB6-58BC-B50B-225868C800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270" y="0"/>
            <a:ext cx="12180730" cy="685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7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9E0196D0-9FFB-DEFF-10CE-4D2F577C13E6}"/>
              </a:ext>
            </a:extLst>
          </p:cNvPr>
          <p:cNvSpPr txBox="1">
            <a:spLocks/>
          </p:cNvSpPr>
          <p:nvPr/>
        </p:nvSpPr>
        <p:spPr>
          <a:xfrm>
            <a:off x="1898904" y="2496185"/>
            <a:ext cx="3355848" cy="3807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000" b="1" dirty="0">
                <a:solidFill>
                  <a:srgbClr val="4D4D4F"/>
                </a:solidFill>
                <a:latin typeface="Graphik Semibold" panose="020B0503030202060203" pitchFamily="34" charset="77"/>
              </a:rPr>
              <a:t>+800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1800" dirty="0">
                <a:solidFill>
                  <a:srgbClr val="4D4D4F"/>
                </a:solidFill>
                <a:latin typeface="Graphik Regular" panose="020B0503030202060203" pitchFamily="34" charset="77"/>
              </a:rPr>
              <a:t>colaboradores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sz="1800" b="1" dirty="0">
              <a:solidFill>
                <a:srgbClr val="4D4D4F"/>
              </a:solidFill>
              <a:latin typeface="Graphik Semibold" panose="020B0503030202060203" pitchFamily="34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000" b="1" dirty="0">
                <a:solidFill>
                  <a:srgbClr val="4D4D4F"/>
                </a:solidFill>
                <a:latin typeface="Graphik Semibold" panose="020B0503030202060203" pitchFamily="34" charset="77"/>
              </a:rPr>
              <a:t>+3,000</a:t>
            </a:r>
            <a:endParaRPr lang="es-ES" sz="2000" dirty="0">
              <a:solidFill>
                <a:srgbClr val="4D4D4F"/>
              </a:solidFill>
              <a:latin typeface="Graphik Regular" panose="020B0503030202060203" pitchFamily="34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1800" dirty="0">
                <a:solidFill>
                  <a:srgbClr val="4D4D4F"/>
                </a:solidFill>
                <a:latin typeface="Graphik Regular" panose="020B0503030202060203" pitchFamily="34" charset="77"/>
              </a:rPr>
              <a:t>horas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>
              <a:solidFill>
                <a:srgbClr val="4D4D4F"/>
              </a:solidFill>
              <a:latin typeface="Graphik Regular" panose="020B0503030202060203" pitchFamily="34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000" b="1" dirty="0">
                <a:solidFill>
                  <a:srgbClr val="4D4D4F"/>
                </a:solidFill>
                <a:latin typeface="Graphik Semibold" panose="020B0503030202060203" pitchFamily="34" charset="77"/>
              </a:rPr>
              <a:t>11 proyectos</a:t>
            </a:r>
            <a:endParaRPr lang="es-ES" sz="2000" dirty="0">
              <a:solidFill>
                <a:srgbClr val="4D4D4F"/>
              </a:solidFill>
              <a:latin typeface="Graphik Regular" panose="020B0503030202060203" pitchFamily="34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1800" dirty="0">
                <a:solidFill>
                  <a:srgbClr val="4D4D4F"/>
                </a:solidFill>
                <a:latin typeface="Graphik Regular" panose="020B0503030202060203" pitchFamily="34" charset="77"/>
              </a:rPr>
              <a:t>estratégicos (ambientales, educación financiera y mentorías a empresarias)</a:t>
            </a:r>
            <a:endParaRPr lang="es-HN" sz="1800" dirty="0">
              <a:solidFill>
                <a:srgbClr val="4D4D4F"/>
              </a:solidFill>
              <a:latin typeface="Graphik Regular" panose="020B0503030202060203" pitchFamily="34" charset="77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7CF2472-A7D2-F69E-15D2-86DBE77ABB60}"/>
              </a:ext>
            </a:extLst>
          </p:cNvPr>
          <p:cNvSpPr txBox="1">
            <a:spLocks/>
          </p:cNvSpPr>
          <p:nvPr/>
        </p:nvSpPr>
        <p:spPr>
          <a:xfrm>
            <a:off x="545592" y="384936"/>
            <a:ext cx="3953256" cy="1611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rgbClr val="4D4D4F"/>
                </a:solidFill>
                <a:latin typeface="Graphik Semibold" panose="020B0503030202060203" pitchFamily="34" charset="77"/>
              </a:rPr>
              <a:t>Voluntariado (datos 2023) </a:t>
            </a:r>
            <a:endParaRPr lang="es-HN" sz="4800" b="1" dirty="0">
              <a:solidFill>
                <a:srgbClr val="4D4D4F"/>
              </a:solidFill>
              <a:latin typeface="Graphik Semibold" panose="020B0503030202060203" pitchFamily="34" charset="77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33A2B2-D5E7-4139-2813-6A8303E83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92" y="2332398"/>
            <a:ext cx="1070736" cy="11619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57CD33-E18A-53A2-B62E-59CB0E990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92" y="3671979"/>
            <a:ext cx="1070736" cy="11619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9CE74A-24B1-5640-6D11-EAD4783658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92" y="5011560"/>
            <a:ext cx="1070736" cy="116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44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ettyimages-1669741905-640_adpp">
            <a:hlinkClick r:id="" action="ppaction://media"/>
            <a:extLst>
              <a:ext uri="{FF2B5EF4-FFF2-40B4-BE49-F238E27FC236}">
                <a16:creationId xmlns:a16="http://schemas.microsoft.com/office/drawing/2014/main" id="{AA7AF9C1-58B1-2EB1-9BB3-669290B9CD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92"/>
            <a:ext cx="12193940" cy="68590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970472-B3A2-2895-E00B-28041B1EF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072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9133E7-6E19-B16F-0471-94BFB8F6B7FD}"/>
              </a:ext>
            </a:extLst>
          </p:cNvPr>
          <p:cNvSpPr txBox="1"/>
          <p:nvPr/>
        </p:nvSpPr>
        <p:spPr>
          <a:xfrm>
            <a:off x="646176" y="4227448"/>
            <a:ext cx="585216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s-ES" sz="4800" b="1" dirty="0">
                <a:solidFill>
                  <a:srgbClr val="E4002B"/>
                </a:solidFill>
                <a:latin typeface="Graphik Semibold" panose="020B0503030202060203" pitchFamily="34" charset="77"/>
              </a:rPr>
              <a:t>35 </a:t>
            </a:r>
            <a:r>
              <a:rPr lang="es-ES" sz="2400" dirty="0">
                <a:solidFill>
                  <a:schemeClr val="bg1"/>
                </a:solidFill>
                <a:latin typeface="Graphik Regular" panose="020B0503030202060203" pitchFamily="34" charset="77"/>
              </a:rPr>
              <a:t>Organizaciones</a:t>
            </a:r>
            <a:endParaRPr lang="es-ES" sz="1800" dirty="0">
              <a:solidFill>
                <a:schemeClr val="bg1"/>
              </a:solidFill>
              <a:latin typeface="Graphik Regular" panose="020B0503030202060203" pitchFamily="34" charset="77"/>
            </a:endParaRPr>
          </a:p>
          <a:p>
            <a:pPr marL="0" indent="0">
              <a:buNone/>
            </a:pPr>
            <a:endParaRPr lang="es-ES" dirty="0">
              <a:solidFill>
                <a:schemeClr val="bg1"/>
              </a:solidFill>
              <a:latin typeface="Graphik Regular" panose="020B0503030202060203" pitchFamily="34" charset="77"/>
            </a:endParaRPr>
          </a:p>
          <a:p>
            <a:pPr marL="0" indent="0">
              <a:buNone/>
            </a:pPr>
            <a:r>
              <a:rPr lang="es-ES" sz="4800" b="1" dirty="0">
                <a:solidFill>
                  <a:srgbClr val="E4002B"/>
                </a:solidFill>
                <a:latin typeface="Graphik Semibold" panose="020B0503030202060203" pitchFamily="34" charset="77"/>
              </a:rPr>
              <a:t>11 </a:t>
            </a:r>
            <a:r>
              <a:rPr lang="es-ES" sz="2400" dirty="0">
                <a:solidFill>
                  <a:schemeClr val="bg1"/>
                </a:solidFill>
                <a:latin typeface="Graphik Regular" panose="020B0503030202060203" pitchFamily="34" charset="77"/>
              </a:rPr>
              <a:t>campañas durante el 2023</a:t>
            </a:r>
            <a:endParaRPr lang="en-HN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F70BAF-88E8-6138-3C28-D9B5DED0CD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" y="1142428"/>
            <a:ext cx="4447639" cy="136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8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9BFEA5-A140-A662-40C7-07F66BE1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Reto Yo me uno – Una voz por Honduras </a:t>
            </a:r>
            <a:endParaRPr lang="es-HN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1F2E83-8A74-6062-14CA-FAB71F5ED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Rediseño del sitio (podemos usar el video) </a:t>
            </a:r>
            <a:endParaRPr lang="es-HN" dirty="0"/>
          </a:p>
          <a:p>
            <a:endParaRPr lang="es-HN" dirty="0"/>
          </a:p>
          <a:p>
            <a:r>
              <a:rPr lang="es-HN" dirty="0"/>
              <a:t>Lanzamiento Reto Yo me uno </a:t>
            </a:r>
          </a:p>
          <a:p>
            <a:endParaRPr lang="es-HN" dirty="0"/>
          </a:p>
          <a:p>
            <a:r>
              <a:rPr lang="es-HN" dirty="0"/>
              <a:t>20 </a:t>
            </a:r>
            <a:r>
              <a:rPr lang="es-HN" dirty="0" err="1"/>
              <a:t>Ongs</a:t>
            </a:r>
            <a:r>
              <a:rPr lang="es-HN" dirty="0"/>
              <a:t> participantes, 3 ganadoras </a:t>
            </a:r>
          </a:p>
          <a:p>
            <a:endParaRPr lang="es-HN" dirty="0"/>
          </a:p>
          <a:p>
            <a:r>
              <a:rPr lang="es-HN" dirty="0"/>
              <a:t>Anuncio de las finalistas (preparación de video)</a:t>
            </a:r>
          </a:p>
        </p:txBody>
      </p:sp>
    </p:spTree>
    <p:extLst>
      <p:ext uri="{BB962C8B-B14F-4D97-AF65-F5344CB8AC3E}">
        <p14:creationId xmlns:p14="http://schemas.microsoft.com/office/powerpoint/2010/main" val="2084264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5A0884-38DE-8D54-65EB-5B3B1DDB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Diversidad e Inclusión </a:t>
            </a:r>
            <a:endParaRPr lang="es-HN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25440A-44C0-7776-A2C2-65BDFAD46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8151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Pedir información a Talento de datos relevantes de las comunidades </a:t>
            </a:r>
          </a:p>
          <a:p>
            <a:endParaRPr lang="es-ES" dirty="0"/>
          </a:p>
          <a:p>
            <a:r>
              <a:rPr lang="es-ES" dirty="0"/>
              <a:t>Cantidad de personas capacitadas </a:t>
            </a:r>
          </a:p>
          <a:p>
            <a:endParaRPr lang="es-ES" dirty="0"/>
          </a:p>
          <a:p>
            <a:r>
              <a:rPr lang="es-ES" dirty="0"/>
              <a:t>Mujeres en puestos de liderazgo </a:t>
            </a:r>
          </a:p>
          <a:p>
            <a:endParaRPr lang="es-ES" dirty="0"/>
          </a:p>
          <a:p>
            <a:r>
              <a:rPr lang="es-ES" dirty="0"/>
              <a:t>Cantidad de personas con discapacidad</a:t>
            </a:r>
          </a:p>
          <a:p>
            <a:pPr lvl="1"/>
            <a:r>
              <a:rPr lang="es-ES" dirty="0"/>
              <a:t>Visual </a:t>
            </a:r>
          </a:p>
          <a:p>
            <a:pPr lvl="1"/>
            <a:r>
              <a:rPr lang="es-ES" dirty="0"/>
              <a:t>Auditiva </a:t>
            </a:r>
          </a:p>
          <a:p>
            <a:pPr lvl="1"/>
            <a:r>
              <a:rPr lang="es-ES" dirty="0"/>
              <a:t>Física </a:t>
            </a:r>
          </a:p>
          <a:p>
            <a:pPr lvl="1"/>
            <a:r>
              <a:rPr lang="es-ES" dirty="0"/>
              <a:t>Cognitiva</a:t>
            </a:r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1750075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DDBB7A-A926-052B-EE60-FB286BACD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Bienestar integral </a:t>
            </a:r>
            <a:endParaRPr lang="es-HN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B10212-87E9-7B46-1CD6-43326C2F7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Inversión/ horas de capacitación</a:t>
            </a:r>
          </a:p>
          <a:p>
            <a:endParaRPr lang="es-ES" dirty="0"/>
          </a:p>
          <a:p>
            <a:r>
              <a:rPr lang="es-ES" dirty="0"/>
              <a:t>Programas de salud </a:t>
            </a:r>
          </a:p>
          <a:p>
            <a:endParaRPr lang="es-ES" dirty="0"/>
          </a:p>
          <a:p>
            <a:r>
              <a:rPr lang="es-ES" dirty="0"/>
              <a:t>Apoyo a la excelencia </a:t>
            </a:r>
          </a:p>
          <a:p>
            <a:endParaRPr lang="es-ES" dirty="0"/>
          </a:p>
          <a:p>
            <a:r>
              <a:rPr lang="es-ES" dirty="0"/>
              <a:t>Posibilidades </a:t>
            </a:r>
          </a:p>
          <a:p>
            <a:endParaRPr lang="es-ES" dirty="0"/>
          </a:p>
          <a:p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3274193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A95F6B-CFB0-EB5D-EF98-13050C288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Valor Ambiental </a:t>
            </a:r>
            <a:endParaRPr lang="es-HN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4DE176-5722-298F-3897-A4B2E5FEDB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Medición de huella ambiental en 90 edificios y agencias </a:t>
            </a:r>
          </a:p>
          <a:p>
            <a:pPr lvl="1"/>
            <a:r>
              <a:rPr lang="es-ES" dirty="0"/>
              <a:t>Agua</a:t>
            </a:r>
          </a:p>
          <a:p>
            <a:pPr lvl="1"/>
            <a:r>
              <a:rPr lang="es-ES" dirty="0"/>
              <a:t>Residuos </a:t>
            </a:r>
          </a:p>
          <a:p>
            <a:pPr lvl="1"/>
            <a:r>
              <a:rPr lang="es-ES" dirty="0"/>
              <a:t>Carbono </a:t>
            </a:r>
          </a:p>
          <a:p>
            <a:pPr lvl="1"/>
            <a:endParaRPr lang="es-ES" dirty="0"/>
          </a:p>
          <a:p>
            <a:pPr lvl="1"/>
            <a:r>
              <a:rPr lang="es-ES" dirty="0"/>
              <a:t>Proyectos de reducción </a:t>
            </a:r>
          </a:p>
          <a:p>
            <a:pPr lvl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19163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EFD873C-6AB4-C0E1-5E6A-ADE89F786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Valor ambiental</a:t>
            </a:r>
            <a:endParaRPr lang="es-HN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73727DA-F3FD-83C6-4765-E34BBB40B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67" y="2799986"/>
            <a:ext cx="10515600" cy="4351338"/>
          </a:xfrm>
        </p:spPr>
        <p:txBody>
          <a:bodyPr/>
          <a:lstStyle/>
          <a:p>
            <a:r>
              <a:rPr lang="es-ES" dirty="0"/>
              <a:t>3 cargadores (Choluteca, Tegucigalpa y SPS ) </a:t>
            </a:r>
          </a:p>
          <a:p>
            <a:endParaRPr lang="es-ES" dirty="0"/>
          </a:p>
          <a:p>
            <a:r>
              <a:rPr lang="es-ES" dirty="0"/>
              <a:t>Financiamiento de vehículos eléctrico </a:t>
            </a:r>
            <a:endParaRPr lang="es-HN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79B2F-EAE8-0AFA-A056-B857D7C0AB2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1681163"/>
            <a:ext cx="5157788" cy="823912"/>
          </a:xfrm>
        </p:spPr>
        <p:txBody>
          <a:bodyPr/>
          <a:lstStyle/>
          <a:p>
            <a:r>
              <a:rPr lang="es-ES" dirty="0"/>
              <a:t>Movilidad Sostenible </a:t>
            </a:r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235248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C7AC97-A8EC-D338-D4BD-CB62CB1B6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Valor ambiental – Economía Circular</a:t>
            </a:r>
            <a:endParaRPr lang="es-HN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FBF5FF2-DEB9-E087-E98D-7CDCECB31F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Tarjeta BIO </a:t>
            </a:r>
            <a:endParaRPr lang="es-HN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61B644D-A6CC-6FFB-61D1-78A3507317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dirty="0"/>
              <a:t>12 agencias a nivel nacional para recolección de tarjetas en desuso </a:t>
            </a:r>
            <a:endParaRPr lang="es-HN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B865463-78BD-73A3-0DA7-A84A138346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/>
              <a:t>Transformación de material publicitario </a:t>
            </a:r>
            <a:endParaRPr lang="es-HN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A2BCD8A-E8F2-8245-F429-57F3C1A1D1C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" dirty="0"/>
              <a:t>Le damos una nueva vida convirtiéndolos en bolsas reutilizables </a:t>
            </a:r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162185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CA83EA-E045-6A95-75FA-AD348CDFC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Valor ambiental </a:t>
            </a:r>
            <a:endParaRPr lang="es-HN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06536EC2-DEFC-7096-FA48-32ABD7C69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 + Digitales  - residuos: </a:t>
            </a:r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  <a:p>
            <a:r>
              <a:rPr lang="es-ES" dirty="0"/>
              <a:t>Billeteras digitales – 16% usuarios 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HIT para comercios – (verificar con CA el dato mas relevante que podemos usar) </a:t>
            </a:r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2545014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6C5D4B0-EA78-CE51-BD54-5AB3BA4A1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020" y="2246998"/>
            <a:ext cx="4633044" cy="4118429"/>
          </a:xfrm>
        </p:spPr>
        <p:txBody>
          <a:bodyPr>
            <a:normAutofit lnSpcReduction="10000"/>
          </a:bodyPr>
          <a:lstStyle/>
          <a:p>
            <a:r>
              <a:rPr lang="es-ES" sz="2000" dirty="0">
                <a:solidFill>
                  <a:srgbClr val="4D4D4F"/>
                </a:solidFill>
                <a:latin typeface="Graphik Regular" panose="020B0503030202060203" pitchFamily="34" charset="77"/>
              </a:rPr>
              <a:t>Generamos mas valor ambiental. </a:t>
            </a:r>
          </a:p>
          <a:p>
            <a:r>
              <a:rPr lang="es-ES" sz="2000" dirty="0">
                <a:solidFill>
                  <a:srgbClr val="4D4D4F"/>
                </a:solidFill>
                <a:latin typeface="Graphik Regular" panose="020B0503030202060203" pitchFamily="34" charset="77"/>
              </a:rPr>
              <a:t>Nuestra país lo necesita. </a:t>
            </a:r>
          </a:p>
          <a:p>
            <a:r>
              <a:rPr lang="es-ES" sz="2000" dirty="0">
                <a:solidFill>
                  <a:srgbClr val="4D4D4F"/>
                </a:solidFill>
                <a:latin typeface="Graphik Regular" panose="020B0503030202060203" pitchFamily="34" charset="77"/>
              </a:rPr>
              <a:t>Contaminación, desastres naturales, cambio climático, deforestación. </a:t>
            </a:r>
          </a:p>
          <a:p>
            <a:r>
              <a:rPr lang="es-ES" sz="2000" dirty="0">
                <a:solidFill>
                  <a:srgbClr val="4D4D4F"/>
                </a:solidFill>
                <a:latin typeface="Graphik Regular" panose="020B0503030202060203" pitchFamily="34" charset="77"/>
              </a:rPr>
              <a:t>¿Qué hacemos?</a:t>
            </a:r>
          </a:p>
          <a:p>
            <a:pPr marL="457200" indent="-457200">
              <a:buAutoNum type="arabicPeriod"/>
            </a:pPr>
            <a:r>
              <a:rPr lang="es-ES" sz="2000" dirty="0">
                <a:solidFill>
                  <a:srgbClr val="4D4D4F"/>
                </a:solidFill>
                <a:latin typeface="Graphik Regular" panose="020B0503030202060203" pitchFamily="34" charset="77"/>
              </a:rPr>
              <a:t>Medimos nuestra huella para poder reducirla con proyectos y acciones concretas.</a:t>
            </a:r>
          </a:p>
          <a:p>
            <a:pPr marL="457200" indent="-457200">
              <a:buAutoNum type="arabicPeriod"/>
            </a:pPr>
            <a:r>
              <a:rPr lang="es-HN" sz="2000" dirty="0">
                <a:solidFill>
                  <a:srgbClr val="4D4D4F"/>
                </a:solidFill>
                <a:latin typeface="Graphik Regular" panose="020B0503030202060203" pitchFamily="34" charset="77"/>
              </a:rPr>
              <a:t>Impulsamos el financiamiento de proyectos ambientales.</a:t>
            </a:r>
          </a:p>
          <a:p>
            <a:pPr marL="457200" indent="-457200">
              <a:buAutoNum type="arabicPeriod"/>
            </a:pPr>
            <a:r>
              <a:rPr lang="es-HN" sz="2000" dirty="0">
                <a:solidFill>
                  <a:srgbClr val="4D4D4F"/>
                </a:solidFill>
                <a:latin typeface="Graphik Regular" panose="020B0503030202060203" pitchFamily="34" charset="77"/>
              </a:rPr>
              <a:t>Incentivamos la movilidad eléctrica y la economía circular. </a:t>
            </a:r>
            <a:endParaRPr lang="es-ES" sz="2000" dirty="0">
              <a:solidFill>
                <a:srgbClr val="4D4D4F"/>
              </a:solidFill>
              <a:latin typeface="Graphik Regular" panose="020B0503030202060203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86CD9C-4A57-4AA2-65D0-DB2B38377DF6}"/>
              </a:ext>
            </a:extLst>
          </p:cNvPr>
          <p:cNvSpPr txBox="1"/>
          <p:nvPr/>
        </p:nvSpPr>
        <p:spPr>
          <a:xfrm>
            <a:off x="451020" y="492573"/>
            <a:ext cx="49378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solidFill>
                  <a:srgbClr val="4D4D4F"/>
                </a:solidFill>
                <a:latin typeface="Graphik Semibold" panose="020B0503030202060203" pitchFamily="34" charset="77"/>
              </a:rPr>
              <a:t>Reimaginamos</a:t>
            </a:r>
            <a:r>
              <a:rPr lang="es-ES" sz="2800" b="1" dirty="0">
                <a:solidFill>
                  <a:srgbClr val="4D4D4F"/>
                </a:solidFill>
                <a:latin typeface="Graphik Semibold" panose="020B0503030202060203" pitchFamily="34" charset="77"/>
              </a:rPr>
              <a:t> la banca a una banca más sostenible con el ambiente</a:t>
            </a:r>
            <a:endParaRPr lang="en-HN" sz="2800" dirty="0"/>
          </a:p>
        </p:txBody>
      </p:sp>
    </p:spTree>
    <p:extLst>
      <p:ext uri="{BB962C8B-B14F-4D97-AF65-F5344CB8AC3E}">
        <p14:creationId xmlns:p14="http://schemas.microsoft.com/office/powerpoint/2010/main" val="342697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78CF8C-9CC5-5698-A577-B774430C2409}"/>
              </a:ext>
            </a:extLst>
          </p:cNvPr>
          <p:cNvSpPr txBox="1"/>
          <p:nvPr/>
        </p:nvSpPr>
        <p:spPr>
          <a:xfrm>
            <a:off x="4433526" y="1731264"/>
            <a:ext cx="33249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4D4F"/>
                </a:solidFill>
                <a:latin typeface="Graphik Semibold" panose="020B0503030202060203" pitchFamily="34" charset="77"/>
              </a:rPr>
              <a:t>Comparación de la banca</a:t>
            </a:r>
          </a:p>
          <a:p>
            <a:pPr algn="ctr"/>
            <a:r>
              <a:rPr lang="es-ES" sz="2000" b="1" dirty="0">
                <a:solidFill>
                  <a:srgbClr val="4D4D4F"/>
                </a:solidFill>
                <a:latin typeface="Graphik Semibold" panose="020B0503030202060203" pitchFamily="34" charset="77"/>
              </a:rPr>
              <a:t>convencional o nuestro</a:t>
            </a:r>
          </a:p>
          <a:p>
            <a:pPr algn="ctr"/>
            <a:r>
              <a:rPr lang="es-ES" sz="2000" b="1" dirty="0">
                <a:solidFill>
                  <a:srgbClr val="4D4D4F"/>
                </a:solidFill>
                <a:latin typeface="Graphik Semibold" panose="020B0503030202060203" pitchFamily="34" charset="77"/>
              </a:rPr>
              <a:t>enfoque de proyectos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A63D9B-C030-80B4-4E8C-6E7170E19D3A}"/>
              </a:ext>
            </a:extLst>
          </p:cNvPr>
          <p:cNvSpPr txBox="1"/>
          <p:nvPr/>
        </p:nvSpPr>
        <p:spPr>
          <a:xfrm>
            <a:off x="8462923" y="1869763"/>
            <a:ext cx="1636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 err="1">
                <a:solidFill>
                  <a:srgbClr val="4D4D4F"/>
                </a:solidFill>
                <a:latin typeface="Graphik Semibold" panose="020B0503030202060203" pitchFamily="34" charset="77"/>
              </a:rPr>
              <a:t>Storytelling</a:t>
            </a:r>
            <a:endParaRPr lang="es-ES" sz="2000" b="1" dirty="0">
              <a:solidFill>
                <a:srgbClr val="4D4D4F"/>
              </a:solidFill>
              <a:latin typeface="Graphik Semibold" panose="020B0503030202060203" pitchFamily="34" charset="77"/>
            </a:endParaRPr>
          </a:p>
          <a:p>
            <a:pPr algn="ctr"/>
            <a:r>
              <a:rPr lang="es-ES" sz="2000" b="1" dirty="0">
                <a:solidFill>
                  <a:srgbClr val="4D4D4F"/>
                </a:solidFill>
                <a:latin typeface="Graphik Semibold" panose="020B0503030202060203" pitchFamily="34" charset="77"/>
              </a:rPr>
              <a:t>ambiental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5D3749-EB23-844E-9174-64ED0C87F2CC}"/>
              </a:ext>
            </a:extLst>
          </p:cNvPr>
          <p:cNvSpPr txBox="1"/>
          <p:nvPr/>
        </p:nvSpPr>
        <p:spPr>
          <a:xfrm>
            <a:off x="1620808" y="1869763"/>
            <a:ext cx="2108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4D4F"/>
                </a:solidFill>
                <a:latin typeface="Graphik Semibold" panose="020B0503030202060203" pitchFamily="34" charset="77"/>
              </a:rPr>
              <a:t>Analogías en</a:t>
            </a:r>
          </a:p>
          <a:p>
            <a:pPr algn="ctr"/>
            <a:r>
              <a:rPr lang="es-ES" sz="2000" b="1" dirty="0">
                <a:solidFill>
                  <a:srgbClr val="4D4D4F"/>
                </a:solidFill>
                <a:latin typeface="Graphik Semibold" panose="020B0503030202060203" pitchFamily="34" charset="77"/>
              </a:rPr>
              <a:t>tema ambiental</a:t>
            </a:r>
          </a:p>
        </p:txBody>
      </p:sp>
    </p:spTree>
    <p:extLst>
      <p:ext uri="{BB962C8B-B14F-4D97-AF65-F5344CB8AC3E}">
        <p14:creationId xmlns:p14="http://schemas.microsoft.com/office/powerpoint/2010/main" val="1712218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12CBE4-5211-0971-3289-46A41AC8C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0192" y="1891221"/>
            <a:ext cx="4834128" cy="3075559"/>
          </a:xfrm>
        </p:spPr>
        <p:txBody>
          <a:bodyPr/>
          <a:lstStyle/>
          <a:p>
            <a:pPr marL="0" indent="0">
              <a:buNone/>
            </a:pPr>
            <a:r>
              <a:rPr lang="es-ES" b="1" dirty="0">
                <a:solidFill>
                  <a:srgbClr val="4D4D4F"/>
                </a:solidFill>
                <a:latin typeface="Graphik Semibold" panose="020B0503030202060203" pitchFamily="34" charset="77"/>
              </a:rPr>
              <a:t>Ambiental</a:t>
            </a:r>
            <a:r>
              <a:rPr lang="es-ES" dirty="0">
                <a:solidFill>
                  <a:srgbClr val="4D4D4F"/>
                </a:solidFill>
                <a:latin typeface="Graphik Regular" panose="020B0503030202060203" pitchFamily="34" charset="77"/>
              </a:rPr>
              <a:t>: </a:t>
            </a:r>
          </a:p>
          <a:p>
            <a:pPr marL="0" indent="0">
              <a:buNone/>
            </a:pPr>
            <a:r>
              <a:rPr lang="es-ES" dirty="0">
                <a:solidFill>
                  <a:srgbClr val="4D4D4F"/>
                </a:solidFill>
                <a:latin typeface="Graphik Regular" panose="020B0503030202060203" pitchFamily="34" charset="77"/>
              </a:rPr>
              <a:t>Financiamientos verdes para casa, auto y empresas.</a:t>
            </a:r>
          </a:p>
          <a:p>
            <a:pPr marL="0" indent="0">
              <a:buNone/>
            </a:pPr>
            <a:endParaRPr lang="es-ES" dirty="0">
              <a:solidFill>
                <a:srgbClr val="4D4D4F"/>
              </a:solidFill>
              <a:latin typeface="Graphik Regular" panose="020B0503030202060203" pitchFamily="34" charset="77"/>
            </a:endParaRPr>
          </a:p>
          <a:p>
            <a:pPr marL="0" indent="0">
              <a:buNone/>
            </a:pPr>
            <a:r>
              <a:rPr lang="es-ES" b="1" dirty="0">
                <a:solidFill>
                  <a:srgbClr val="4D4D4F"/>
                </a:solidFill>
                <a:latin typeface="Graphik Semibold" panose="020B0503030202060203" pitchFamily="34" charset="77"/>
              </a:rPr>
              <a:t>Social</a:t>
            </a:r>
            <a:r>
              <a:rPr lang="es-ES" dirty="0">
                <a:solidFill>
                  <a:srgbClr val="4D4D4F"/>
                </a:solidFill>
                <a:latin typeface="Graphik Regular" panose="020B0503030202060203" pitchFamily="34" charset="77"/>
              </a:rPr>
              <a:t>: 	</a:t>
            </a:r>
          </a:p>
          <a:p>
            <a:pPr marL="0" indent="0">
              <a:buNone/>
            </a:pPr>
            <a:r>
              <a:rPr lang="es-ES" dirty="0">
                <a:solidFill>
                  <a:srgbClr val="4D4D4F"/>
                </a:solidFill>
                <a:latin typeface="Graphik Regular" panose="020B0503030202060203" pitchFamily="34" charset="77"/>
              </a:rPr>
              <a:t>Remesas.</a:t>
            </a:r>
          </a:p>
        </p:txBody>
      </p:sp>
    </p:spTree>
    <p:extLst>
      <p:ext uri="{BB962C8B-B14F-4D97-AF65-F5344CB8AC3E}">
        <p14:creationId xmlns:p14="http://schemas.microsoft.com/office/powerpoint/2010/main" val="3905598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2BDA35-DADE-4C3E-CE6F-FAB165A00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2767"/>
            <a:ext cx="10515600" cy="756539"/>
          </a:xfrm>
        </p:spPr>
        <p:txBody>
          <a:bodyPr/>
          <a:lstStyle/>
          <a:p>
            <a:pPr algn="ctr"/>
            <a:r>
              <a:rPr lang="es-ES" b="1" dirty="0">
                <a:solidFill>
                  <a:srgbClr val="E4002B"/>
                </a:solidFill>
                <a:latin typeface="Graphik Semibold" panose="020B0503030202060203" pitchFamily="34" charset="77"/>
              </a:rPr>
              <a:t>Valor económico</a:t>
            </a:r>
            <a:endParaRPr lang="es-HN" b="1" dirty="0">
              <a:solidFill>
                <a:srgbClr val="E4002B"/>
              </a:solidFill>
              <a:latin typeface="Graphik Semibold" panose="020B0503030202060203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F1BACE-448B-77B8-452A-D5C80A0D52EA}"/>
              </a:ext>
            </a:extLst>
          </p:cNvPr>
          <p:cNvSpPr txBox="1"/>
          <p:nvPr/>
        </p:nvSpPr>
        <p:spPr>
          <a:xfrm>
            <a:off x="2995633" y="1059306"/>
            <a:ext cx="6200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>
                <a:solidFill>
                  <a:srgbClr val="4D4D4F"/>
                </a:solidFill>
                <a:latin typeface="Graphik Regular" panose="020B0503030202060203" pitchFamily="34" charset="77"/>
              </a:rPr>
              <a:t>Mujeres BAC (desde sept 2022 – dic2023)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7EC0AF-2D8A-A900-77AE-D8CE1F5F2A0E}"/>
              </a:ext>
            </a:extLst>
          </p:cNvPr>
          <p:cNvSpPr txBox="1"/>
          <p:nvPr/>
        </p:nvSpPr>
        <p:spPr>
          <a:xfrm>
            <a:off x="770578" y="4596384"/>
            <a:ext cx="2135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HN" sz="2000" b="1" dirty="0">
                <a:solidFill>
                  <a:srgbClr val="E4002B"/>
                </a:solidFill>
                <a:latin typeface="Graphik Semibold" panose="020B0503030202060203" pitchFamily="34" charset="77"/>
              </a:rPr>
              <a:t>Préstamo PYME</a:t>
            </a:r>
          </a:p>
          <a:p>
            <a:pPr algn="ctr"/>
            <a:r>
              <a:rPr lang="en-HN" sz="2000" dirty="0">
                <a:solidFill>
                  <a:srgbClr val="4D4D4F"/>
                </a:solidFill>
                <a:latin typeface="Graphik Regular" panose="020B0503030202060203" pitchFamily="34" charset="77"/>
              </a:rPr>
              <a:t>$16.2M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5B4E70-FB8E-24BA-CA20-EE3A89F10DC7}"/>
              </a:ext>
            </a:extLst>
          </p:cNvPr>
          <p:cNvSpPr txBox="1"/>
          <p:nvPr/>
        </p:nvSpPr>
        <p:spPr>
          <a:xfrm>
            <a:off x="3687501" y="4575188"/>
            <a:ext cx="21483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HN" sz="2000" b="1" dirty="0">
                <a:solidFill>
                  <a:srgbClr val="E4002B"/>
                </a:solidFill>
                <a:latin typeface="Graphik Semibold" panose="020B0503030202060203" pitchFamily="34" charset="77"/>
              </a:rPr>
              <a:t>Medios de Pago</a:t>
            </a:r>
          </a:p>
          <a:p>
            <a:pPr algn="ctr"/>
            <a:r>
              <a:rPr lang="en-HN" sz="2000" dirty="0">
                <a:solidFill>
                  <a:srgbClr val="4D4D4F"/>
                </a:solidFill>
                <a:latin typeface="Graphik Regular" panose="020B0503030202060203" pitchFamily="34" charset="77"/>
              </a:rPr>
              <a:t>2,000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4BD332-656B-8ECD-BAEA-915FCDA2B087}"/>
              </a:ext>
            </a:extLst>
          </p:cNvPr>
          <p:cNvSpPr txBox="1"/>
          <p:nvPr/>
        </p:nvSpPr>
        <p:spPr>
          <a:xfrm>
            <a:off x="6987681" y="4596384"/>
            <a:ext cx="13965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HN" sz="2000" b="1" dirty="0">
                <a:solidFill>
                  <a:srgbClr val="E4002B"/>
                </a:solidFill>
                <a:latin typeface="Graphik Semibold" panose="020B0503030202060203" pitchFamily="34" charset="77"/>
              </a:rPr>
              <a:t>Casa BAC</a:t>
            </a:r>
          </a:p>
          <a:p>
            <a:pPr algn="ctr"/>
            <a:r>
              <a:rPr lang="en-HN" sz="2000" dirty="0">
                <a:solidFill>
                  <a:srgbClr val="4D4D4F"/>
                </a:solidFill>
                <a:latin typeface="Graphik Regular" panose="020B0503030202060203" pitchFamily="34" charset="77"/>
              </a:rPr>
              <a:t>$1.8M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65F054-D02A-C360-921C-AA8BF041F49D}"/>
              </a:ext>
            </a:extLst>
          </p:cNvPr>
          <p:cNvSpPr txBox="1"/>
          <p:nvPr/>
        </p:nvSpPr>
        <p:spPr>
          <a:xfrm>
            <a:off x="9919343" y="4596384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HN" sz="2000" b="1" dirty="0">
                <a:solidFill>
                  <a:srgbClr val="E4002B"/>
                </a:solidFill>
                <a:latin typeface="Graphik Semibold" panose="020B0503030202060203" pitchFamily="34" charset="77"/>
              </a:rPr>
              <a:t>Auto BAC</a:t>
            </a:r>
          </a:p>
          <a:p>
            <a:pPr algn="ctr"/>
            <a:r>
              <a:rPr lang="en-HN" sz="2000" dirty="0">
                <a:solidFill>
                  <a:srgbClr val="4D4D4F"/>
                </a:solidFill>
                <a:latin typeface="Graphik Regular" panose="020B0503030202060203" pitchFamily="34" charset="77"/>
              </a:rPr>
              <a:t>$700K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C200BA5-57DA-4D12-4A60-B8B2B81D9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050" y="1916684"/>
            <a:ext cx="2237299" cy="25090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8DDBA90-C2E1-97E1-FB87-B194F7DD2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550" y="1916684"/>
            <a:ext cx="2237299" cy="25090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5DD59C8-C760-B026-7D53-DF4DA4F0E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410" y="1916684"/>
            <a:ext cx="2243079" cy="25090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AB01CD4-CC11-2FAA-EF21-A361EE99D7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90" y="1916684"/>
            <a:ext cx="2237299" cy="250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19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ettyimages-1423949088-640_adpp">
            <a:hlinkClick r:id="" action="ppaction://media"/>
            <a:extLst>
              <a:ext uri="{FF2B5EF4-FFF2-40B4-BE49-F238E27FC236}">
                <a16:creationId xmlns:a16="http://schemas.microsoft.com/office/drawing/2014/main" id="{22D35FEC-CFC2-C6A5-73C5-DABEC4D3BD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D77FA8-0646-8563-870F-A72AE8AA7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3"/>
            <a:ext cx="12186361" cy="6861173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76C820D6-AE31-ABFB-097A-12197F367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2767"/>
            <a:ext cx="10515600" cy="756539"/>
          </a:xfrm>
        </p:spPr>
        <p:txBody>
          <a:bodyPr/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Graphik Semibold" panose="020B0503030202060203" pitchFamily="34" charset="77"/>
              </a:rPr>
              <a:t>Valor social</a:t>
            </a:r>
            <a:endParaRPr lang="es-HN" b="1" dirty="0">
              <a:solidFill>
                <a:schemeClr val="bg1"/>
              </a:solidFill>
              <a:latin typeface="Graphik Semibold" panose="020B0503030202060203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935F63-CC48-7415-C5DD-CD837B85542F}"/>
              </a:ext>
            </a:extLst>
          </p:cNvPr>
          <p:cNvSpPr txBox="1"/>
          <p:nvPr/>
        </p:nvSpPr>
        <p:spPr>
          <a:xfrm>
            <a:off x="743712" y="1630552"/>
            <a:ext cx="585216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s-ES" sz="2400" b="1" dirty="0">
                <a:solidFill>
                  <a:schemeClr val="bg1"/>
                </a:solidFill>
                <a:latin typeface="Graphik Semibold" panose="020B0503030202060203" pitchFamily="34" charset="77"/>
              </a:rPr>
              <a:t>Educación financiera:</a:t>
            </a:r>
          </a:p>
          <a:p>
            <a:pPr marL="0" indent="0">
              <a:buNone/>
            </a:pPr>
            <a:endParaRPr lang="es-ES" sz="2400" b="1" dirty="0">
              <a:solidFill>
                <a:schemeClr val="bg1"/>
              </a:solidFill>
              <a:latin typeface="Graphik Semibold" panose="020B0503030202060203" pitchFamily="34" charset="77"/>
            </a:endParaRPr>
          </a:p>
          <a:p>
            <a:pPr marL="0" indent="0">
              <a:buNone/>
            </a:pPr>
            <a:r>
              <a:rPr lang="es-ES" sz="2800" b="1" dirty="0">
                <a:solidFill>
                  <a:srgbClr val="E4002B"/>
                </a:solidFill>
                <a:latin typeface="Graphik Semibold" panose="020B0503030202060203" pitchFamily="34" charset="77"/>
              </a:rPr>
              <a:t>+220,000</a:t>
            </a:r>
          </a:p>
          <a:p>
            <a:pPr marL="0" indent="0">
              <a:buNone/>
            </a:pPr>
            <a:r>
              <a:rPr lang="es-ES" sz="1800" dirty="0">
                <a:solidFill>
                  <a:schemeClr val="bg1"/>
                </a:solidFill>
                <a:latin typeface="Graphik Regular" panose="020B0503030202060203" pitchFamily="34" charset="77"/>
              </a:rPr>
              <a:t>personas capacitadas (este dato es Honduras, desde el 2009 a la fecha) entre adultos, jóvenes y niños </a:t>
            </a:r>
          </a:p>
          <a:p>
            <a:pPr marL="0" indent="0">
              <a:buNone/>
            </a:pPr>
            <a:endParaRPr lang="es-ES" dirty="0">
              <a:solidFill>
                <a:schemeClr val="bg1"/>
              </a:solidFill>
              <a:latin typeface="Graphik Regular" panose="020B0503030202060203" pitchFamily="34" charset="77"/>
            </a:endParaRPr>
          </a:p>
          <a:p>
            <a:pPr marL="0" indent="0">
              <a:buNone/>
            </a:pPr>
            <a:r>
              <a:rPr lang="es-ES" sz="3200" b="1" dirty="0">
                <a:solidFill>
                  <a:srgbClr val="E4002B"/>
                </a:solidFill>
                <a:latin typeface="Graphik Semibold" panose="020B0503030202060203" pitchFamily="34" charset="77"/>
              </a:rPr>
              <a:t>+18,000</a:t>
            </a:r>
          </a:p>
          <a:p>
            <a:pPr marL="0" indent="0">
              <a:buNone/>
            </a:pPr>
            <a:r>
              <a:rPr lang="es-ES" sz="1600" dirty="0">
                <a:solidFill>
                  <a:schemeClr val="bg1"/>
                </a:solidFill>
                <a:latin typeface="Graphik Regular" panose="020B0503030202060203" pitchFamily="34" charset="77"/>
              </a:rPr>
              <a:t>personas anualmente </a:t>
            </a:r>
            <a:endParaRPr lang="es-ES" dirty="0">
              <a:solidFill>
                <a:schemeClr val="bg1"/>
              </a:solidFill>
              <a:latin typeface="Graphik Regular" panose="020B0503030202060203" pitchFamily="34" charset="77"/>
            </a:endParaRPr>
          </a:p>
          <a:p>
            <a:pPr marL="0" indent="0">
              <a:buNone/>
            </a:pPr>
            <a:endParaRPr lang="es-ES" dirty="0">
              <a:solidFill>
                <a:schemeClr val="bg1"/>
              </a:solidFill>
              <a:latin typeface="Graphik Regular" panose="020B0503030202060203" pitchFamily="34" charset="77"/>
            </a:endParaRPr>
          </a:p>
          <a:p>
            <a:pPr marL="0" indent="0">
              <a:buNone/>
            </a:pPr>
            <a:r>
              <a:rPr lang="es-ES" sz="2800" b="1" dirty="0">
                <a:solidFill>
                  <a:srgbClr val="E4002B"/>
                </a:solidFill>
                <a:latin typeface="Graphik Semibold" panose="020B0503030202060203" pitchFamily="34" charset="77"/>
              </a:rPr>
              <a:t>+164,000</a:t>
            </a:r>
          </a:p>
          <a:p>
            <a:pPr marL="0" indent="0">
              <a:buNone/>
            </a:pPr>
            <a:r>
              <a:rPr lang="es-ES" sz="1800" dirty="0">
                <a:solidFill>
                  <a:schemeClr val="bg1"/>
                </a:solidFill>
                <a:latin typeface="Graphik Regular" panose="020B0503030202060203" pitchFamily="34" charset="77"/>
              </a:rPr>
              <a:t>visitas en el sitio Finanzas Positivas (desde el 2022  a la fecha) con +900 contenidos </a:t>
            </a:r>
            <a:endParaRPr lang="es-ES" dirty="0">
              <a:solidFill>
                <a:schemeClr val="bg1"/>
              </a:solidFill>
              <a:latin typeface="Graphik Regular" panose="020B0503030202060203" pitchFamily="34" charset="77"/>
            </a:endParaRPr>
          </a:p>
          <a:p>
            <a:endParaRPr lang="en-HN" dirty="0"/>
          </a:p>
        </p:txBody>
      </p:sp>
    </p:spTree>
    <p:extLst>
      <p:ext uri="{BB962C8B-B14F-4D97-AF65-F5344CB8AC3E}">
        <p14:creationId xmlns:p14="http://schemas.microsoft.com/office/powerpoint/2010/main" val="361863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780CD6-640B-AECA-772F-062CD3F02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8904" y="2337689"/>
            <a:ext cx="3355848" cy="38070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b="1" dirty="0">
                <a:solidFill>
                  <a:srgbClr val="4D4D4F"/>
                </a:solidFill>
                <a:latin typeface="Graphik Semibold" panose="020B0503030202060203" pitchFamily="34" charset="77"/>
              </a:rPr>
              <a:t>XXXX Alumnos</a:t>
            </a:r>
          </a:p>
          <a:p>
            <a:pPr marL="0" indent="0">
              <a:buNone/>
            </a:pPr>
            <a:r>
              <a:rPr lang="es-ES" sz="1800" dirty="0">
                <a:solidFill>
                  <a:srgbClr val="4D4D4F"/>
                </a:solidFill>
                <a:latin typeface="Graphik Regular" panose="020B0503030202060203" pitchFamily="34" charset="77"/>
              </a:rPr>
              <a:t>Alianza con el Bachillerato Técnico Profesional en Banca Finanzas desde el 2015</a:t>
            </a:r>
          </a:p>
          <a:p>
            <a:pPr marL="0" indent="0">
              <a:buNone/>
            </a:pPr>
            <a:endParaRPr lang="es-ES" sz="1800" b="1" dirty="0">
              <a:solidFill>
                <a:srgbClr val="4D4D4F"/>
              </a:solidFill>
              <a:latin typeface="Graphik Semibold" panose="020B0503030202060203" pitchFamily="34" charset="77"/>
            </a:endParaRPr>
          </a:p>
          <a:p>
            <a:pPr marL="0" indent="0">
              <a:buNone/>
            </a:pPr>
            <a:r>
              <a:rPr lang="es-ES" sz="2000" b="1" dirty="0">
                <a:solidFill>
                  <a:srgbClr val="4D4D4F"/>
                </a:solidFill>
                <a:latin typeface="Graphik Semibold" panose="020B0503030202060203" pitchFamily="34" charset="77"/>
              </a:rPr>
              <a:t>XXXX personas</a:t>
            </a:r>
            <a:endParaRPr lang="es-ES" sz="2000" dirty="0">
              <a:solidFill>
                <a:srgbClr val="4D4D4F"/>
              </a:solidFill>
              <a:latin typeface="Graphik Regular" panose="020B0503030202060203" pitchFamily="34" charset="77"/>
            </a:endParaRPr>
          </a:p>
          <a:p>
            <a:pPr marL="0" indent="0">
              <a:buNone/>
            </a:pPr>
            <a:r>
              <a:rPr lang="es-ES" sz="1800" dirty="0">
                <a:solidFill>
                  <a:srgbClr val="4D4D4F"/>
                </a:solidFill>
                <a:latin typeface="Graphik Regular" panose="020B0503030202060203" pitchFamily="34" charset="77"/>
              </a:rPr>
              <a:t>Programa de Vinculación con UNITEC</a:t>
            </a:r>
          </a:p>
          <a:p>
            <a:pPr marL="0" indent="0">
              <a:buNone/>
            </a:pPr>
            <a:endParaRPr lang="es-ES" sz="1800" dirty="0">
              <a:solidFill>
                <a:srgbClr val="4D4D4F"/>
              </a:solidFill>
              <a:latin typeface="Graphik Regular" panose="020B0503030202060203" pitchFamily="34" charset="77"/>
            </a:endParaRPr>
          </a:p>
          <a:p>
            <a:pPr marL="0" indent="0">
              <a:buNone/>
            </a:pPr>
            <a:r>
              <a:rPr lang="es-ES" sz="2000" b="1" dirty="0">
                <a:solidFill>
                  <a:srgbClr val="4D4D4F"/>
                </a:solidFill>
                <a:latin typeface="Graphik Semibold" panose="020B0503030202060203" pitchFamily="34" charset="77"/>
              </a:rPr>
              <a:t>+8,000 clientes</a:t>
            </a:r>
            <a:endParaRPr lang="es-ES" sz="2000" dirty="0">
              <a:solidFill>
                <a:srgbClr val="4D4D4F"/>
              </a:solidFill>
              <a:latin typeface="Graphik Regular" panose="020B0503030202060203" pitchFamily="34" charset="77"/>
            </a:endParaRPr>
          </a:p>
          <a:p>
            <a:pPr marL="0" indent="0">
              <a:buNone/>
            </a:pPr>
            <a:r>
              <a:rPr lang="es-ES" sz="1800" dirty="0">
                <a:solidFill>
                  <a:srgbClr val="4D4D4F"/>
                </a:solidFill>
                <a:latin typeface="Graphik Regular" panose="020B0503030202060203" pitchFamily="34" charset="77"/>
              </a:rPr>
              <a:t>planilleros capacitados </a:t>
            </a:r>
            <a:endParaRPr lang="es-HN" sz="1800" dirty="0">
              <a:solidFill>
                <a:srgbClr val="4D4D4F"/>
              </a:solidFill>
              <a:latin typeface="Graphik Regular" panose="020B0503030202060203" pitchFamily="34" charset="77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69D1AE1-6546-92AE-2729-AC231228246B}"/>
              </a:ext>
            </a:extLst>
          </p:cNvPr>
          <p:cNvSpPr txBox="1">
            <a:spLocks/>
          </p:cNvSpPr>
          <p:nvPr/>
        </p:nvSpPr>
        <p:spPr>
          <a:xfrm>
            <a:off x="545592" y="384936"/>
            <a:ext cx="3953256" cy="1611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rgbClr val="4D4D4F"/>
                </a:solidFill>
                <a:latin typeface="Graphik Semibold" panose="020B0503030202060203" pitchFamily="34" charset="77"/>
              </a:rPr>
              <a:t>Educación</a:t>
            </a:r>
          </a:p>
          <a:p>
            <a:r>
              <a:rPr lang="es-ES" sz="4800" b="1" dirty="0">
                <a:solidFill>
                  <a:srgbClr val="4D4D4F"/>
                </a:solidFill>
                <a:latin typeface="Graphik Semibold" panose="020B0503030202060203" pitchFamily="34" charset="77"/>
              </a:rPr>
              <a:t>financiera</a:t>
            </a:r>
            <a:endParaRPr lang="es-HN" sz="4800" b="1" dirty="0">
              <a:solidFill>
                <a:srgbClr val="4D4D4F"/>
              </a:solidFill>
              <a:latin typeface="Graphik Semibold" panose="020B0503030202060203" pitchFamily="34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3ED831-7E58-AACB-53ED-F1ED15C47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2337689"/>
            <a:ext cx="1070736" cy="1158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2989C9-2304-77A6-B301-9124CFD390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3758057"/>
            <a:ext cx="1070736" cy="11589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E5FD5F-6E52-7977-AA1B-3BBAFEFFB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5178425"/>
            <a:ext cx="1070736" cy="115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94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7E7CBA-7A96-FD55-EA0D-365FF41AF085}"/>
              </a:ext>
            </a:extLst>
          </p:cNvPr>
          <p:cNvSpPr txBox="1"/>
          <p:nvPr/>
        </p:nvSpPr>
        <p:spPr>
          <a:xfrm>
            <a:off x="1452745" y="1847415"/>
            <a:ext cx="4993675" cy="1036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es-ES" sz="2400" b="1" dirty="0">
                <a:solidFill>
                  <a:srgbClr val="4D4D4F"/>
                </a:solidFill>
                <a:latin typeface="Graphik Semibold" panose="020B0503030202060203" pitchFamily="34" charset="77"/>
              </a:rPr>
              <a:t>+24,000 PYME capacitados</a:t>
            </a:r>
          </a:p>
          <a:p>
            <a:pPr marL="0" indent="0" algn="ctr">
              <a:buNone/>
            </a:pPr>
            <a:r>
              <a:rPr lang="es-ES" sz="1600" dirty="0">
                <a:solidFill>
                  <a:srgbClr val="4D4D4F"/>
                </a:solidFill>
                <a:latin typeface="Graphik Regular" panose="020B0503030202060203" pitchFamily="34" charset="77"/>
              </a:rPr>
              <a:t>(este dato es Honduras, desde el 2009 a la fecha)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64A33F-02FB-B6BD-F7A6-910ACB00B444}"/>
              </a:ext>
            </a:extLst>
          </p:cNvPr>
          <p:cNvSpPr txBox="1"/>
          <p:nvPr/>
        </p:nvSpPr>
        <p:spPr>
          <a:xfrm>
            <a:off x="6769964" y="1847415"/>
            <a:ext cx="3964547" cy="1036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es-ES" sz="2400" b="1" dirty="0">
                <a:solidFill>
                  <a:srgbClr val="4D4D4F"/>
                </a:solidFill>
                <a:latin typeface="Graphik Semibold" panose="020B0503030202060203" pitchFamily="34" charset="77"/>
              </a:rPr>
              <a:t>+2000 pyme capacitadas</a:t>
            </a:r>
          </a:p>
          <a:p>
            <a:pPr marL="0" indent="0" algn="ctr">
              <a:buNone/>
            </a:pPr>
            <a:r>
              <a:rPr lang="es-ES" sz="1600" dirty="0">
                <a:solidFill>
                  <a:srgbClr val="4D4D4F"/>
                </a:solidFill>
                <a:latin typeface="Graphik Regular" panose="020B0503030202060203" pitchFamily="34" charset="77"/>
              </a:rPr>
              <a:t>anualmente </a:t>
            </a:r>
          </a:p>
        </p:txBody>
      </p:sp>
    </p:spTree>
    <p:extLst>
      <p:ext uri="{BB962C8B-B14F-4D97-AF65-F5344CB8AC3E}">
        <p14:creationId xmlns:p14="http://schemas.microsoft.com/office/powerpoint/2010/main" val="4055005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EBA512C1-7FCC-8DD4-144C-867C7D04CA06}"/>
              </a:ext>
            </a:extLst>
          </p:cNvPr>
          <p:cNvSpPr txBox="1">
            <a:spLocks/>
          </p:cNvSpPr>
          <p:nvPr/>
        </p:nvSpPr>
        <p:spPr>
          <a:xfrm>
            <a:off x="7226808" y="1472057"/>
            <a:ext cx="4319016" cy="4172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000" b="1" dirty="0">
                <a:solidFill>
                  <a:srgbClr val="4D4D4F"/>
                </a:solidFill>
                <a:latin typeface="Graphik Semibold" panose="020B0503030202060203" pitchFamily="34" charset="77"/>
              </a:rPr>
              <a:t>1. Programa de Mentorías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000" b="1" dirty="0">
                <a:solidFill>
                  <a:srgbClr val="4D4D4F"/>
                </a:solidFill>
                <a:latin typeface="Graphik Semibold" panose="020B0503030202060203" pitchFamily="34" charset="77"/>
              </a:rPr>
              <a:t>     Mujeres BAC </a:t>
            </a:r>
          </a:p>
          <a:p>
            <a:r>
              <a:rPr lang="es-ES" sz="1800" dirty="0">
                <a:solidFill>
                  <a:srgbClr val="4D4D4F"/>
                </a:solidFill>
                <a:latin typeface="Graphik Regular" panose="020B0503030202060203" pitchFamily="34" charset="77"/>
              </a:rPr>
              <a:t>Capacitación, mentoría, bancarización, planes de negocio </a:t>
            </a:r>
          </a:p>
          <a:p>
            <a:r>
              <a:rPr lang="es-ES" sz="1800" dirty="0">
                <a:solidFill>
                  <a:srgbClr val="4D4D4F"/>
                </a:solidFill>
                <a:latin typeface="Graphik Regular" panose="020B0503030202060203" pitchFamily="34" charset="77"/>
              </a:rPr>
              <a:t>3 ganadoras</a:t>
            </a:r>
          </a:p>
          <a:p>
            <a:r>
              <a:rPr lang="es-ES" sz="1800" dirty="0">
                <a:solidFill>
                  <a:srgbClr val="4D4D4F"/>
                </a:solidFill>
                <a:latin typeface="Graphik Regular" panose="020B0503030202060203" pitchFamily="34" charset="77"/>
              </a:rPr>
              <a:t>L300K en premios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sz="1800" b="1" dirty="0">
              <a:solidFill>
                <a:srgbClr val="4D4D4F"/>
              </a:solidFill>
              <a:latin typeface="Graphik Semibold" panose="020B0503030202060203" pitchFamily="34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000" b="1" dirty="0">
                <a:solidFill>
                  <a:srgbClr val="4D4D4F"/>
                </a:solidFill>
                <a:latin typeface="Graphik Semibold" panose="020B0503030202060203" pitchFamily="34" charset="77"/>
              </a:rPr>
              <a:t>2. Único banco miembro de la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000" b="1" dirty="0">
                <a:solidFill>
                  <a:srgbClr val="4D4D4F"/>
                </a:solidFill>
                <a:latin typeface="Graphik Semibold" panose="020B0503030202060203" pitchFamily="34" charset="77"/>
              </a:rPr>
              <a:t>     Iniciativa de Paridad de Género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>
              <a:solidFill>
                <a:srgbClr val="4D4D4F"/>
              </a:solidFill>
              <a:latin typeface="Graphik Regular" panose="020B0503030202060203" pitchFamily="34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000" b="1" dirty="0">
                <a:solidFill>
                  <a:srgbClr val="4D4D4F"/>
                </a:solidFill>
                <a:latin typeface="Graphik Semibold" panose="020B0503030202060203" pitchFamily="34" charset="77"/>
              </a:rPr>
              <a:t>3. +2000 Mujeres capacitadas </a:t>
            </a:r>
          </a:p>
        </p:txBody>
      </p:sp>
    </p:spTree>
    <p:extLst>
      <p:ext uri="{BB962C8B-B14F-4D97-AF65-F5344CB8AC3E}">
        <p14:creationId xmlns:p14="http://schemas.microsoft.com/office/powerpoint/2010/main" val="34848065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1698</TotalTime>
  <Words>475</Words>
  <Application>Microsoft Macintosh PowerPoint</Application>
  <PresentationFormat>Widescreen</PresentationFormat>
  <Paragraphs>130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Graphik Regular</vt:lpstr>
      <vt:lpstr>Graphik Semibold</vt:lpstr>
      <vt:lpstr>Tema de Office</vt:lpstr>
      <vt:lpstr>PowerPoint Presentation</vt:lpstr>
      <vt:lpstr>PowerPoint Presentation</vt:lpstr>
      <vt:lpstr>PowerPoint Presentation</vt:lpstr>
      <vt:lpstr>PowerPoint Presentation</vt:lpstr>
      <vt:lpstr>Valor económico</vt:lpstr>
      <vt:lpstr>Valor social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Reto Yo me uno – Una voz por Honduras </vt:lpstr>
      <vt:lpstr>Diversidad e Inclusión </vt:lpstr>
      <vt:lpstr>Bienestar integral </vt:lpstr>
      <vt:lpstr>Valor Ambiental </vt:lpstr>
      <vt:lpstr>Valor ambiental</vt:lpstr>
      <vt:lpstr>Valor ambiental – Economía Circular</vt:lpstr>
      <vt:lpstr>Valor ambiental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Andrea Maria Gonzales Vasquez</dc:creator>
  <cp:lastModifiedBy>Microsoft Office User</cp:lastModifiedBy>
  <cp:revision>20</cp:revision>
  <dcterms:created xsi:type="dcterms:W3CDTF">2024-08-08T18:50:28Z</dcterms:created>
  <dcterms:modified xsi:type="dcterms:W3CDTF">2024-08-16T21:21:05Z</dcterms:modified>
</cp:coreProperties>
</file>