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8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1054" r:id="rId6"/>
    <p:sldId id="261" r:id="rId7"/>
    <p:sldId id="1055" r:id="rId8"/>
    <p:sldId id="263" r:id="rId9"/>
    <p:sldId id="1056" r:id="rId10"/>
    <p:sldId id="265" r:id="rId11"/>
    <p:sldId id="1058" r:id="rId12"/>
    <p:sldId id="267" r:id="rId13"/>
    <p:sldId id="1079" r:id="rId14"/>
    <p:sldId id="269" r:id="rId15"/>
    <p:sldId id="1081" r:id="rId16"/>
    <p:sldId id="271" r:id="rId17"/>
    <p:sldId id="1083" r:id="rId18"/>
    <p:sldId id="273" r:id="rId19"/>
    <p:sldId id="1094" r:id="rId20"/>
    <p:sldId id="275" r:id="rId21"/>
    <p:sldId id="276" r:id="rId22"/>
    <p:sldId id="277" r:id="rId23"/>
    <p:sldId id="283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Paniagua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750"/>
    <a:srgbClr val="8ECCBB"/>
    <a:srgbClr val="5EACE6"/>
    <a:srgbClr val="555555"/>
    <a:srgbClr val="EB353B"/>
    <a:srgbClr val="EB3D34"/>
    <a:srgbClr val="0233FF"/>
    <a:srgbClr val="1D6FA9"/>
    <a:srgbClr val="36AFCE"/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55" autoAdjust="0"/>
    <p:restoredTop sz="96625"/>
  </p:normalViewPr>
  <p:slideViewPr>
    <p:cSldViewPr snapToGrid="0">
      <p:cViewPr varScale="1">
        <p:scale>
          <a:sx n="142" d="100"/>
          <a:sy n="142" d="100"/>
        </p:scale>
        <p:origin x="392" y="16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gelica/Desktop/25/Reporte%20JTS%2025/Q4%202024/data%20Q4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1544199999999999E-2"/>
          <c:y val="0.14776500000000001"/>
          <c:w val="0.983456"/>
          <c:h val="0.638502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E5E5E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404040"/>
                    </a:solidFill>
                    <a:latin typeface="Myriad Pro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0.96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C-7741-A7EE-C49AFDCC41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BB34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404040"/>
                    </a:solidFill>
                    <a:latin typeface="Myriad Pro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Tienda</c:v>
                </c:pt>
                <c:pt idx="1">
                  <c:v>Crédito</c:v>
                </c:pt>
                <c:pt idx="2">
                  <c:v>Comunicaciones</c:v>
                </c:pt>
                <c:pt idx="3">
                  <c:v>Electrónica</c:v>
                </c:pt>
                <c:pt idx="4">
                  <c:v>Linea Blanca</c:v>
                </c:pt>
                <c:pt idx="5">
                  <c:v>Online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0.05</c:v>
                </c:pt>
                <c:pt idx="2">
                  <c:v>0.01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C-7741-A7EE-C49AFDCC4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595959"/>
                </a:solidFill>
                <a:latin typeface="Myriad Pro"/>
              </a:defRPr>
            </a:pPr>
            <a:endParaRPr lang="es-HN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Myriad Pro"/>
              </a:defRPr>
            </a:pPr>
            <a:endParaRPr lang="es-HN"/>
          </a:p>
        </c:txPr>
        <c:crossAx val="2094734552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6866299999999996"/>
          <c:y val="0.17482600000000001"/>
          <c:w val="0.103018"/>
          <c:h val="0.23498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100" b="0" i="0" u="none" strike="noStrike">
              <a:solidFill>
                <a:srgbClr val="595959"/>
              </a:solidFill>
              <a:latin typeface="Myriad Pro"/>
            </a:defRPr>
          </a:pPr>
          <a:endParaRPr lang="es-HN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4754964089564851"/>
          <c:w val="0.94327243342784539"/>
          <c:h val="0.437970004224757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C-7F46-B605-200F3AC8AB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C-7F46-B605-200F3AC8AB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0-194E-B6D2-5410E15100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TSI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4109E-3"/>
                  <c:y val="-4.9068441064638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89-D446-BE3A-2855F9DE9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4-CB4E-A7B5-54F39C365A9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4-314C-A4CC-75D1E3FCF0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4-314C-A4CC-75D1E3FCF05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F-A249-BE76-7C7F04C6E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06498697032361"/>
          <c:y val="0.7062420785804816"/>
          <c:w val="0.70975464413806677"/>
          <c:h val="0.2132762991128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42424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115854.47007225627</c:v>
                </c:pt>
                <c:pt idx="1">
                  <c:v>144716.01274152834</c:v>
                </c:pt>
                <c:pt idx="2">
                  <c:v>110488.88830476197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46B-474E-8008-FA16975742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EF363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52644.38171268002</c:v>
                </c:pt>
                <c:pt idx="1">
                  <c:v>158710.83250975024</c:v>
                </c:pt>
                <c:pt idx="2">
                  <c:v>135639.98766330059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46B-474E-8008-FA169757428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89136663442992"/>
          <c:y val="3.6948325794745343E-2"/>
          <c:w val="0.21254710343921754"/>
          <c:h val="0.10918262208394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42424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87402.460651395726</c:v>
                </c:pt>
                <c:pt idx="1">
                  <c:v>267344.00700124446</c:v>
                </c:pt>
                <c:pt idx="2">
                  <c:v>155192.29038573254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EF363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62485.22191263469</c:v>
                </c:pt>
                <c:pt idx="1">
                  <c:v>315158.46024549153</c:v>
                </c:pt>
                <c:pt idx="2">
                  <c:v>203720.09478923798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4147725319846"/>
          <c:y val="5.8388595383729057E-2"/>
          <c:w val="0.19445481441137513"/>
          <c:h val="0.10616360835652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1522323055153073"/>
          <c:w val="0.94327243342784539"/>
          <c:h val="0.39139653138483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27-2845-BC22-2DE7470DE3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C-F046-9A33-EE202C3223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7-2845-BC22-2DE7470DE3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4544852096725017E-17"/>
                  <c:y val="-1.371673003802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4C-D24A-B5C0-948B61FBA2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C-D24A-B5C0-948B61FBA2B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TSI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51-E44C-ABCF-381A99BFA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1-E44C-ABCF-381A99BFA63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0-9340-A9CC-CEDA3D84B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966603905752174E-2"/>
          <c:y val="0.7062420785804816"/>
          <c:w val="0.93949984489567739"/>
          <c:h val="0.2132762991128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24597149054849707"/>
          <c:w val="0.94327243342784539"/>
          <c:h val="0.386189325858523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Cromos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1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9-6C4F-BB1B-B2642A8E1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B-E848-84AE-72B975BD1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62-9E41-94F7-857E687E2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62-9E41-94F7-857E687E27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 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636213024181254E-17"/>
                  <c:y val="-2.42163075623151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62-9E41-94F7-857E687E2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62-9E41-94F7-857E687E27C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Vox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3059E-3"/>
                  <c:y val="-2.652408111533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62-9E41-94F7-857E687E2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62-9E41-94F7-857E687E27C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62-9E41-94F7-857E687E27C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D-D542-8972-3ED41C04DCE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Love98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D542-8972-3ED41C04DCE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R Luz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D542-8972-3ED41C04DCE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Kairos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D542-8972-3ED41C04DCEF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El Mundo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Sheet1!$B$10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D542-8972-3ED41C04D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42424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192451.30147054428</c:v>
                </c:pt>
                <c:pt idx="1">
                  <c:v>702125.93558686983</c:v>
                </c:pt>
                <c:pt idx="2">
                  <c:v>231357.22058642123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EF363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351706.66084488813</c:v>
                </c:pt>
                <c:pt idx="1">
                  <c:v>966462.03028400964</c:v>
                </c:pt>
                <c:pt idx="2">
                  <c:v>290912.05007869279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45140377919198"/>
          <c:y val="5.4065131417273218E-2"/>
          <c:w val="0.19445481441137513"/>
          <c:h val="0.1122167943401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378328607728E-2"/>
          <c:y val="0.13152530755926878"/>
          <c:w val="0.94327243342784539"/>
          <c:h val="0.387450772158060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F-6B40-9FC0-3378D95B96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Logos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F-6B40-9FC0-3378D95B96C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DF-6B40-9FC0-3378D95B9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DF-6B40-9FC0-3378D95B96C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 Activa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DF-6B40-9FC0-3378D95B9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DF-6B40-9FC0-3378D95B96C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St Luz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DF-6B40-9FC0-3378D95B96C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8-D642-87D3-5FC8CA776298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Suave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8E-8A4B-83E2-8141D66FFE37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St Sula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Sheet1!$B$10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8E-8A4B-83E2-8141D66FFE37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Ultra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8E-8A4B-83E2-8141D66FF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Sheet1!$B$11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8E-8A4B-83E2-8141D66FF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72260116951136044"/>
          <c:w val="0.92605749399732373"/>
          <c:h val="0.19999683143219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38261907653605459"/>
          <c:w val="0.94327243342784539"/>
          <c:h val="0.355525992959583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A-224E-9854-596D2B463B0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CA-224E-9854-596D2B463B0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TSI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8-734D-A133-7366ABB0B4E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8-734D-A133-7366ABB0B4E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8-734D-A133-7366ABB0B4E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C8-734D-A133-7366ABB0B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995092033196395E-2"/>
          <c:y val="0.77401560792089263"/>
          <c:w val="0.92959172394979639"/>
          <c:h val="0.18595960330828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96592356298073"/>
          <c:y val="3.117916151787687E-2"/>
          <c:w val="0.73623970269466221"/>
          <c:h val="0.94283820388389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EA3D34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.10814199597554246"/>
                  <c:y val="-2.4341933608991364E-17"/>
                </c:manualLayout>
              </c:layout>
              <c:tx>
                <c:rich>
                  <a:bodyPr/>
                  <a:lstStyle/>
                  <a:p>
                    <a:fld id="{B0CAA426-56A6-294C-8126-66706E23C8A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3EF-374B-B1B5-8CDFA8A531D0}"/>
                </c:ext>
              </c:extLst>
            </c:dLbl>
            <c:dLbl>
              <c:idx val="7"/>
              <c:layout>
                <c:manualLayout>
                  <c:x val="0.11828030809824956"/>
                  <c:y val="5.2786188648993489E-3"/>
                </c:manualLayout>
              </c:layout>
              <c:tx>
                <c:rich>
                  <a:bodyPr/>
                  <a:lstStyle/>
                  <a:p>
                    <a:fld id="{E87129AC-70EE-4849-BB1F-BEB62ED9922C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HN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5A-E34F-BA74-CFB95562B6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Hoja1!$B$2:$B$9</c:f>
              <c:numCache>
                <c:formatCode>_-* #,##0.0_-;\-* #,##0.0_-;_-* "-"??_-;_-@_-</c:formatCode>
                <c:ptCount val="8"/>
                <c:pt idx="0">
                  <c:v>1609.1</c:v>
                </c:pt>
                <c:pt idx="1">
                  <c:v>1534.7</c:v>
                </c:pt>
                <c:pt idx="2">
                  <c:v>581.4</c:v>
                </c:pt>
                <c:pt idx="3">
                  <c:v>557.5</c:v>
                </c:pt>
                <c:pt idx="4">
                  <c:v>396.8</c:v>
                </c:pt>
                <c:pt idx="5">
                  <c:v>347</c:v>
                </c:pt>
                <c:pt idx="6">
                  <c:v>239</c:v>
                </c:pt>
                <c:pt idx="7">
                  <c:v>201.8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5A-E34F-BA74-CFB95562B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129055631"/>
        <c:axId val="1128410607"/>
      </c:barChart>
      <c:catAx>
        <c:axId val="1129055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j-cs"/>
              </a:defRPr>
            </a:pPr>
            <a:endParaRPr lang="es-HN"/>
          </a:p>
        </c:txPr>
        <c:crossAx val="1128410607"/>
        <c:crosses val="autoZero"/>
        <c:auto val="1"/>
        <c:lblAlgn val="ctr"/>
        <c:lblOffset val="100"/>
        <c:noMultiLvlLbl val="0"/>
      </c:catAx>
      <c:valAx>
        <c:axId val="1128410607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29055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0.16118301867094631"/>
          <c:w val="0.96306470418714585"/>
          <c:h val="0.6196048006910768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42424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61779.996929730063</c:v>
                </c:pt>
                <c:pt idx="1">
                  <c:v>100043.00717125059</c:v>
                </c:pt>
                <c:pt idx="2">
                  <c:v>46798.713521642821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EF363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76085.414693353479</c:v>
                </c:pt>
                <c:pt idx="1">
                  <c:v>96051.891950468882</c:v>
                </c:pt>
                <c:pt idx="2">
                  <c:v>66880.55354458098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45140377919198"/>
          <c:y val="3.5715323850132957E-2"/>
          <c:w val="0.19445481441137513"/>
          <c:h val="0.10637506064321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4754964089564851"/>
          <c:w val="0.94327243342784539"/>
          <c:h val="0.432336290663286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 América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6-FB4D-8F00-2C1231DCABA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6-FB4D-8F00-2C1231DCABA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Logos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5054E-3"/>
                  <c:y val="4.964437816507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20-BD48-B091-0A85EC078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BC-F945-BBC9-586B59D08E8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D-B044-8FD1-A7941FD853F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2-744C-9F35-42DABF52E02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St Luz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E-9140-9B35-65FF981C8B5A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St Mass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EE-9140-9B35-65FF981C8B5A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Sheet1!$B$10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EE-9140-9B35-65FF981C8B5A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Sheet1!$B$11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EE-9140-9B35-65FF981C8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74026840741189E-2"/>
          <c:y val="0.7274355724545839"/>
          <c:w val="0.95922520412813039"/>
          <c:h val="0.19999683143219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8-B544-8A4B-EDFDCA8F5F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8-B544-8A4B-EDFDCA8F5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8997396299041239E-2"/>
          <c:w val="0.96306470418714585"/>
          <c:h val="0.619590733160719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42424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33620.582931498218</c:v>
                </c:pt>
                <c:pt idx="1">
                  <c:v>252535.6269195333</c:v>
                </c:pt>
                <c:pt idx="2">
                  <c:v>37086.413950886905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65-A54F-9E5D-463274428D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EF363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39731.507262596278</c:v>
                </c:pt>
                <c:pt idx="1">
                  <c:v>276505.29390820663</c:v>
                </c:pt>
                <c:pt idx="2">
                  <c:v>80592.024678457063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65-A54F-9E5D-463274428D8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109364961438704"/>
          <c:y val="5.7570983285239831E-2"/>
          <c:w val="0.19445481441137513"/>
          <c:h val="0.11051920564055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705968228054755"/>
          <c:w val="0.94327243342784539"/>
          <c:h val="0.516044571187156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71154519678515E-2"/>
                  <c:y val="7.57139839459230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Logos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91349809885931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E4-7A40-8E61-D45E48AC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F-9C44-AECB-45F0C985BB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 Activa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2-BF48-9FBA-6304E0F8B0A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 Luz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32-BF48-9FBA-6304E0F8B0A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1-CA49-AF3A-02B96D70B88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La Buenisima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1-CA49-AF3A-02B96D70B8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785257532797527E-2"/>
          <c:y val="0.6550116180819604"/>
          <c:w val="0.93867778478243458"/>
          <c:h val="0.2132762991128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D34-3D47-908A-A463367A76F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6D34-3D47-908A-A463367A7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4754964089564851"/>
          <c:w val="0.94327243342784539"/>
          <c:h val="0.5184516265314743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B8-D744-84FA-24203E3A02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8-D744-84FA-24203E3A02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8-D744-84FA-24203E3A02E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TSI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B-1E44-9AF4-EFD91B1A846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B-1E44-9AF4-EFD91B1A8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12274840457565"/>
          <c:y val="0.7062420785804816"/>
          <c:w val="0.60973256337525106"/>
          <c:h val="0.2132762991128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67647906427059E-2"/>
          <c:y val="6.3247613274121137E-2"/>
          <c:w val="0.96306470418714585"/>
          <c:h val="0.61953278259164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42424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56491.939244961577</c:v>
                </c:pt>
                <c:pt idx="1">
                  <c:v>77333.17009049347</c:v>
                </c:pt>
                <c:pt idx="2">
                  <c:v>66331.664458773535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80E-7748-B41F-E600207575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EF363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52451.161735780785</c:v>
                </c:pt>
                <c:pt idx="1">
                  <c:v>79127.471846852248</c:v>
                </c:pt>
                <c:pt idx="2">
                  <c:v>70244.401948322193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E80E-7748-B41F-E6002075753A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80915794399691"/>
          <c:y val="3.9275941557903114E-2"/>
          <c:w val="0.19445481441137513"/>
          <c:h val="0.107724837891175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378328607728E-2"/>
          <c:y val="0.18902875307457448"/>
          <c:w val="0.94327243342784539"/>
          <c:h val="0.517376425855513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E-7A4C-8877-66CC6DF608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A-3B4D-8347-667AF576675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TSI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A-3B4D-8347-667AF5766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29631874922508"/>
          <c:y val="0.7062420785804816"/>
          <c:w val="0.31487989997220234"/>
          <c:h val="0.2132762991128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Mes!$B$3</c:f>
              <c:strCache>
                <c:ptCount val="1"/>
                <c:pt idx="0">
                  <c:v>Curacao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Mes!$C$2:$E$2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Mes!$C$3:$E$3</c:f>
              <c:numCache>
                <c:formatCode>0.0,\k</c:formatCode>
                <c:ptCount val="3"/>
                <c:pt idx="0">
                  <c:v>351706.66084488813</c:v>
                </c:pt>
                <c:pt idx="1">
                  <c:v>966462.03028400964</c:v>
                </c:pt>
                <c:pt idx="2">
                  <c:v>290912.05007869279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33-554F-9EC3-6575CDF8BEA4}"/>
            </c:ext>
          </c:extLst>
        </c:ser>
        <c:ser>
          <c:idx val="1"/>
          <c:order val="1"/>
          <c:tx>
            <c:strRef>
              <c:f>Mes!$B$4</c:f>
              <c:strCache>
                <c:ptCount val="1"/>
                <c:pt idx="0">
                  <c:v>Diunsa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Mes!$C$2:$E$2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Mes!$C$4:$E$4</c:f>
              <c:numCache>
                <c:formatCode>0.0,\k</c:formatCode>
                <c:ptCount val="3"/>
                <c:pt idx="0">
                  <c:v>519519.66381545126</c:v>
                </c:pt>
                <c:pt idx="1">
                  <c:v>502576.30651951814</c:v>
                </c:pt>
                <c:pt idx="2">
                  <c:v>512633.65576216095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33-554F-9EC3-6575CDF8BEA4}"/>
            </c:ext>
          </c:extLst>
        </c:ser>
        <c:ser>
          <c:idx val="2"/>
          <c:order val="2"/>
          <c:tx>
            <c:strRef>
              <c:f>Mes!$B$5</c:f>
              <c:strCache>
                <c:ptCount val="1"/>
                <c:pt idx="0">
                  <c:v>Jetstereo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Mes!$C$2:$E$2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Mes!$C$5:$E$5</c:f>
              <c:numCache>
                <c:formatCode>0.0,\k</c:formatCode>
                <c:ptCount val="3"/>
                <c:pt idx="0">
                  <c:v>62485.22191263469</c:v>
                </c:pt>
                <c:pt idx="1">
                  <c:v>315158.46024549153</c:v>
                </c:pt>
                <c:pt idx="2">
                  <c:v>203720.09478923798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33-554F-9EC3-6575CDF8BEA4}"/>
            </c:ext>
          </c:extLst>
        </c:ser>
        <c:ser>
          <c:idx val="3"/>
          <c:order val="3"/>
          <c:tx>
            <c:strRef>
              <c:f>Mes!$B$6</c:f>
              <c:strCache>
                <c:ptCount val="1"/>
                <c:pt idx="0">
                  <c:v>Molineros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Mes!$C$2:$E$2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Mes!$C$6:$E$6</c:f>
              <c:numCache>
                <c:formatCode>0.0,\k</c:formatCode>
                <c:ptCount val="3"/>
                <c:pt idx="0">
                  <c:v>116058.72815936639</c:v>
                </c:pt>
                <c:pt idx="1">
                  <c:v>217555.26565973408</c:v>
                </c:pt>
                <c:pt idx="2">
                  <c:v>223861.28688459998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33-554F-9EC3-6575CDF8BEA4}"/>
            </c:ext>
          </c:extLst>
        </c:ser>
        <c:ser>
          <c:idx val="4"/>
          <c:order val="4"/>
          <c:tx>
            <c:strRef>
              <c:f>Mes!$B$7</c:f>
              <c:strCache>
                <c:ptCount val="1"/>
                <c:pt idx="0">
                  <c:v>Tropigas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Mes!$C$2:$E$2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Mes!$C$7:$E$7</c:f>
              <c:numCache>
                <c:formatCode>0.0,\k</c:formatCode>
                <c:ptCount val="3"/>
                <c:pt idx="0">
                  <c:v>39731.507262596278</c:v>
                </c:pt>
                <c:pt idx="1">
                  <c:v>276505.29390820663</c:v>
                </c:pt>
                <c:pt idx="2">
                  <c:v>80592.024678457063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33-554F-9EC3-6575CDF8BEA4}"/>
            </c:ext>
          </c:extLst>
        </c:ser>
        <c:ser>
          <c:idx val="5"/>
          <c:order val="5"/>
          <c:tx>
            <c:strRef>
              <c:f>Mes!$B$8</c:f>
              <c:strCache>
                <c:ptCount val="1"/>
                <c:pt idx="0">
                  <c:v>Elektra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Mes!$C$2:$E$2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Mes!$C$8:$E$8</c:f>
              <c:numCache>
                <c:formatCode>0.0,\k</c:formatCode>
                <c:ptCount val="3"/>
                <c:pt idx="0">
                  <c:v>52644.38171268002</c:v>
                </c:pt>
                <c:pt idx="1">
                  <c:v>158710.83250975024</c:v>
                </c:pt>
                <c:pt idx="2">
                  <c:v>135639.98766330059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33-554F-9EC3-6575CDF8BEA4}"/>
            </c:ext>
          </c:extLst>
        </c:ser>
        <c:ser>
          <c:idx val="6"/>
          <c:order val="6"/>
          <c:tx>
            <c:strRef>
              <c:f>Mes!$B$9</c:f>
              <c:strCache>
                <c:ptCount val="1"/>
                <c:pt idx="0">
                  <c:v>Lady lee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Mes!$C$2:$E$2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Mes!$C$9:$E$9</c:f>
              <c:numCache>
                <c:formatCode>0.0,\k</c:formatCode>
                <c:ptCount val="3"/>
                <c:pt idx="0">
                  <c:v>76085.414693353479</c:v>
                </c:pt>
                <c:pt idx="1">
                  <c:v>96051.891950468882</c:v>
                </c:pt>
                <c:pt idx="2">
                  <c:v>66880.55354458098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33-554F-9EC3-6575CDF8BEA4}"/>
            </c:ext>
          </c:extLst>
        </c:ser>
        <c:ser>
          <c:idx val="7"/>
          <c:order val="7"/>
          <c:tx>
            <c:strRef>
              <c:f>Mes!$B$10</c:f>
              <c:strCache>
                <c:ptCount val="1"/>
                <c:pt idx="0">
                  <c:v>Gallo +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Mes!$C$2:$E$2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Mes!$C$10:$E$10</c:f>
              <c:numCache>
                <c:formatCode>0.0,\k</c:formatCode>
                <c:ptCount val="3"/>
                <c:pt idx="0">
                  <c:v>52451.161735780785</c:v>
                </c:pt>
                <c:pt idx="1">
                  <c:v>79127.471846852248</c:v>
                </c:pt>
                <c:pt idx="2">
                  <c:v>70244.401948322193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033-554F-9EC3-6575CDF8B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615616"/>
        <c:axId val="565617264"/>
      </c:lineChart>
      <c:catAx>
        <c:axId val="5656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8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565617264"/>
        <c:crosses val="autoZero"/>
        <c:auto val="1"/>
        <c:lblAlgn val="ctr"/>
        <c:lblOffset val="100"/>
        <c:noMultiLvlLbl val="0"/>
      </c:catAx>
      <c:valAx>
        <c:axId val="565617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,\k" sourceLinked="1"/>
        <c:majorTickMark val="none"/>
        <c:minorTickMark val="none"/>
        <c:tickLblPos val="nextTo"/>
        <c:crossAx val="5656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22427948009544141"/>
          <c:w val="0.94327243342784539"/>
          <c:h val="0.45968314321926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E-2"/>
                  <c:y val="-5.710754123903857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52-B543-AD76-0151B9BC5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7-FC40-9D7F-0E608F02EB4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 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A-E241-ACCD-3860FF866C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A-E241-ACCD-3860FF866CE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2-824C-A63C-A2E2CEEC362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Progreso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D1-F74A-B58F-322F5451B2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17935269212627558"/>
          <c:w val="0.94327243342784539"/>
          <c:h val="0.427267069810093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1B1-CD4E-B400-B5E895CDC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3152530755926878"/>
          <c:w val="0.94327243342784539"/>
          <c:h val="0.463137608235348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5.978423070875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12-444B-BE95-B0DAA80B6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HRN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4109E-3"/>
                  <c:y val="2.3913692283503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8A-8E47-8FF9-9F6881335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12-444B-BE95-B0DAA80B6F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7-494F-B45C-5DB670B16A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570515065596E-3"/>
                  <c:y val="2.391369228350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7C-1442-A408-3DCD9E621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C-1442-A408-3DCD9E62158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Exz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3-2740-8DD9-FCEDF5DC1D6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HCH 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A3-2740-8DD9-FCEDF5DC1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455038733720521E-2"/>
          <c:y val="0.67477378494435358"/>
          <c:w val="0.92971822539284343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title>
    <c:autoTitleDeleted val="0"/>
    <c:plotArea>
      <c:layout>
        <c:manualLayout>
          <c:layoutTarget val="inner"/>
          <c:xMode val="edge"/>
          <c:yMode val="edge"/>
          <c:x val="2.836378328607728E-2"/>
          <c:y val="0.2906935797391329"/>
          <c:w val="0.94327243342784539"/>
          <c:h val="0.386189325858523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4E-124C-AD4B-166EB49FD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913095382680273"/>
          <c:w val="0.94327243342784539"/>
          <c:h val="0.463137608235348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3557725983925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E-3541-A7B6-F5B3D49D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E-3541-A7B6-F5B3D49DC9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C-CC4D-86A8-2EEB9D638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7C-CC4D-86A8-2EEB9D63816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TSI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F-5E49-A912-2A03330FDF8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Deportes TVC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F-5E49-A912-2A03330FD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629744319249641"/>
          <c:y val="0.73814506949563763"/>
          <c:w val="0.52796828783817773"/>
          <c:h val="0.19011385365385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42424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28543.758247500969</c:v>
                </c:pt>
                <c:pt idx="1">
                  <c:v>85627.876012608191</c:v>
                </c:pt>
                <c:pt idx="2">
                  <c:v>282532.72241129394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54-EA4F-BE5E-52618DF62AA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EF363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116058.72815936639</c:v>
                </c:pt>
                <c:pt idx="1">
                  <c:v>217555.26565973408</c:v>
                </c:pt>
                <c:pt idx="2">
                  <c:v>223861.28688459998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54-EA4F-BE5E-52618DF62AA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0.46783197810399796</c:v>
                </c:pt>
                <c:pt idx="1">
                  <c:v>0.10190098130993377</c:v>
                </c:pt>
                <c:pt idx="2">
                  <c:v>0.54352372680856154</c:v>
                </c:pt>
                <c:pt idx="3">
                  <c:v>0.4018421527564483</c:v>
                </c:pt>
                <c:pt idx="4">
                  <c:v>0.40899594150510216</c:v>
                </c:pt>
                <c:pt idx="5">
                  <c:v>0.16414980906005461</c:v>
                </c:pt>
                <c:pt idx="7">
                  <c:v>5.6965622164990314E-2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8-9042-B50F-0E8CCEC2C66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2.171680769766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BA-A849-9D9E-2A242B137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8.3153593529543698E-2</c:v>
                </c:pt>
                <c:pt idx="1">
                  <c:v>0.12033935453475088</c:v>
                </c:pt>
                <c:pt idx="2">
                  <c:v>0.15206171519430775</c:v>
                </c:pt>
                <c:pt idx="3">
                  <c:v>0.18133310215478191</c:v>
                </c:pt>
                <c:pt idx="4">
                  <c:v>0.12608617938628544</c:v>
                </c:pt>
                <c:pt idx="5">
                  <c:v>0.30816717170858104</c:v>
                </c:pt>
                <c:pt idx="6">
                  <c:v>0.80295599767630099</c:v>
                </c:pt>
                <c:pt idx="7">
                  <c:v>0.83272468695212387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28-9042-B50F-0E8CCEC2C66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3611614279841729E-16"/>
                  <c:y val="8.1438028866254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79-B645-885A-85023D353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Hoja1!$D$2:$D$9</c:f>
              <c:numCache>
                <c:formatCode>0%</c:formatCode>
                <c:ptCount val="8"/>
                <c:pt idx="0">
                  <c:v>4.2589543960638007E-2</c:v>
                </c:pt>
                <c:pt idx="1">
                  <c:v>0.49073359177433751</c:v>
                </c:pt>
                <c:pt idx="2">
                  <c:v>0.17342626520141946</c:v>
                </c:pt>
                <c:pt idx="5">
                  <c:v>5.8243003484677792E-2</c:v>
                </c:pt>
                <c:pt idx="6">
                  <c:v>0.19704400232369906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28-9042-B50F-0E8CCEC2C66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TSI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1.357300481104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BA-A849-9D9E-2A242B1374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Hoja1!$E$2:$E$9</c:f>
              <c:numCache>
                <c:formatCode>0%</c:formatCode>
                <c:ptCount val="8"/>
                <c:pt idx="0">
                  <c:v>0.1944169336257095</c:v>
                </c:pt>
                <c:pt idx="1">
                  <c:v>6.1373546916793899E-2</c:v>
                </c:pt>
                <c:pt idx="2">
                  <c:v>7.4080068244738673E-2</c:v>
                </c:pt>
                <c:pt idx="3">
                  <c:v>0.38518894047333374</c:v>
                </c:pt>
                <c:pt idx="4">
                  <c:v>0.27195770130533031</c:v>
                </c:pt>
                <c:pt idx="5">
                  <c:v>0.15437415838146668</c:v>
                </c:pt>
                <c:pt idx="7">
                  <c:v>0.11030969088288596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28-9042-B50F-0E8CCEC2C661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Hoja1!$F$2:$F$9</c:f>
              <c:numCache>
                <c:formatCode>0%</c:formatCode>
                <c:ptCount val="8"/>
                <c:pt idx="0">
                  <c:v>0.18461948433892175</c:v>
                </c:pt>
                <c:pt idx="1">
                  <c:v>8.6981987068531497E-3</c:v>
                </c:pt>
                <c:pt idx="2">
                  <c:v>4.5477034675320729E-2</c:v>
                </c:pt>
                <c:pt idx="4">
                  <c:v>0.19084363522683553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28-9042-B50F-0E8CCEC2C661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BA-A849-9D9E-2A242B137483}"/>
                </c:ext>
              </c:extLst>
            </c:dLbl>
            <c:dLbl>
              <c:idx val="2"/>
              <c:layout>
                <c:manualLayout>
                  <c:x val="-1.3611614279841729E-16"/>
                  <c:y val="1.0858403848833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BC-AE45-9664-AAEF3E1FAB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Hoja1!$G$2:$G$9</c:f>
              <c:numCache>
                <c:formatCode>0%</c:formatCode>
                <c:ptCount val="8"/>
                <c:pt idx="1">
                  <c:v>0.11532102523665834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A-A849-9D9E-2A242B137483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443140865987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79-B645-885A-85023D3532AA}"/>
                </c:ext>
              </c:extLst>
            </c:dLbl>
            <c:dLbl>
              <c:idx val="2"/>
              <c:layout>
                <c:manualLayout>
                  <c:x val="-1.3611614279841729E-16"/>
                  <c:y val="-1.9002206735459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79-B645-885A-85023D353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Hoja1!$H$2:$H$9</c:f>
              <c:numCache>
                <c:formatCode>0%</c:formatCode>
                <c:ptCount val="8"/>
                <c:pt idx="0">
                  <c:v>1.1890492521328061E-2</c:v>
                </c:pt>
                <c:pt idx="1">
                  <c:v>6.6746700453571062E-2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C-AE45-9664-AAEF3E1FAB44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Azteca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8561506621415564E-3"/>
                  <c:y val="-1.6287605773250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8-8140-B719-5BCB4FB1FA47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3B-4941-971B-2E4B46C88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Hoja1!$I$2:$I$9</c:f>
              <c:numCache>
                <c:formatCode>General</c:formatCode>
                <c:ptCount val="8"/>
                <c:pt idx="5" formatCode="0%">
                  <c:v>0.25643842791281346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BC-AE45-9664-AAEF3E1FAB44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61506621415564E-3"/>
                  <c:y val="9.9534218786521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8-8140-B719-5BCB4FB1F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Hoja1!$J$2:$J$9</c:f>
              <c:numCache>
                <c:formatCode>0%</c:formatCode>
                <c:ptCount val="8"/>
                <c:pt idx="0">
                  <c:v>8.7704037967473378E-3</c:v>
                </c:pt>
                <c:pt idx="1">
                  <c:v>1.5867951733439339E-2</c:v>
                </c:pt>
                <c:pt idx="5">
                  <c:v>5.7049764940059602E-2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BC-AE45-9664-AAEF3E1FAB44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Deportes TVC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3B-4941-971B-2E4B46C88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Hoja1!$K$2:$K$9</c:f>
              <c:numCache>
                <c:formatCode>General</c:formatCode>
                <c:ptCount val="8"/>
                <c:pt idx="3" formatCode="0%">
                  <c:v>3.0445821710956382E-2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B-4941-971B-2E4B46C88768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DTV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3B-4941-971B-2E4B46C887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Curacao</c:v>
                </c:pt>
                <c:pt idx="1">
                  <c:v>Diunsa</c:v>
                </c:pt>
                <c:pt idx="2">
                  <c:v>Jetstereo</c:v>
                </c:pt>
                <c:pt idx="3">
                  <c:v>Molineros</c:v>
                </c:pt>
                <c:pt idx="4">
                  <c:v>Tropigas</c:v>
                </c:pt>
                <c:pt idx="5">
                  <c:v>Elektra</c:v>
                </c:pt>
                <c:pt idx="6">
                  <c:v>Lady Lee</c:v>
                </c:pt>
                <c:pt idx="7">
                  <c:v>Gallo +</c:v>
                </c:pt>
              </c:strCache>
            </c:strRef>
          </c:cat>
          <c:val>
            <c:numRef>
              <c:f>Hoja1!$L$2:$L$9</c:f>
              <c:numCache>
                <c:formatCode>0%</c:formatCode>
                <c:ptCount val="8"/>
                <c:pt idx="1">
                  <c:v>1.4008082448173243E-2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3B-4941-971B-2E4B46C88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1155073871"/>
        <c:axId val="1155292879"/>
      </c:barChart>
      <c:catAx>
        <c:axId val="1155073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n-cs"/>
              </a:defRPr>
            </a:pPr>
            <a:endParaRPr lang="es-HN"/>
          </a:p>
        </c:txPr>
        <c:crossAx val="1155292879"/>
        <c:crosses val="autoZero"/>
        <c:auto val="1"/>
        <c:lblAlgn val="ctr"/>
        <c:lblOffset val="100"/>
        <c:noMultiLvlLbl val="0"/>
      </c:catAx>
      <c:valAx>
        <c:axId val="115529287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507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276022133568409E-2"/>
          <c:y val="0.93653464892213023"/>
          <c:w val="0.74983954325027435"/>
          <c:h val="4.9076255972560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13153212544646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C8-F949-8A75-8962060613ED}"/>
                </c:ext>
              </c:extLst>
            </c:dLbl>
            <c:dLbl>
              <c:idx val="3"/>
              <c:layout>
                <c:manualLayout>
                  <c:x val="3.56576606272322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8A-2C42-9B27-4AAE9FCA8F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0.12735507875710697</c:v>
                </c:pt>
                <c:pt idx="1">
                  <c:v>0.36343975803486289</c:v>
                </c:pt>
                <c:pt idx="3">
                  <c:v>1.3459697240311338E-2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0-944B-AF01-191904244FB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5087095005952776E-3"/>
                  <c:y val="-4.5409574698215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810-944B-AF01-191904244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0.28754860005018862</c:v>
                </c:pt>
                <c:pt idx="1">
                  <c:v>0.24631700508284743</c:v>
                </c:pt>
                <c:pt idx="2">
                  <c:v>0.24100125342394005</c:v>
                </c:pt>
                <c:pt idx="5">
                  <c:v>5.6414406139344293E-2</c:v>
                </c:pt>
                <c:pt idx="6">
                  <c:v>0.3959799451752718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0-944B-AF01-191904244FB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 América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  <c:pt idx="0" formatCode="0%">
                  <c:v>0.2215293879614724</c:v>
                </c:pt>
                <c:pt idx="2" formatCode="0%">
                  <c:v>0.11459562141625849</c:v>
                </c:pt>
                <c:pt idx="3" formatCode="0%">
                  <c:v>4.6498653808220144E-2</c:v>
                </c:pt>
                <c:pt idx="6" formatCode="0%">
                  <c:v>0.43331699064779122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10-944B-AF01-191904244FB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Exa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885886875744085E-2"/>
                  <c:y val="2.2704787349107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10-944B-AF01-191904244FBA}"/>
                </c:ext>
              </c:extLst>
            </c:dLbl>
            <c:dLbl>
              <c:idx val="7"/>
              <c:layout>
                <c:manualLayout>
                  <c:x val="5.9429434378720373E-3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810-944B-AF01-191904244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Hoja1!$E$2:$E$9</c:f>
              <c:numCache>
                <c:formatCode>0%</c:formatCode>
                <c:ptCount val="8"/>
                <c:pt idx="0">
                  <c:v>0.2001274324502838</c:v>
                </c:pt>
                <c:pt idx="1">
                  <c:v>0.16693836526898848</c:v>
                </c:pt>
                <c:pt idx="2">
                  <c:v>0.11946460909916455</c:v>
                </c:pt>
                <c:pt idx="5">
                  <c:v>3.7609604092896154E-2</c:v>
                </c:pt>
                <c:pt idx="6">
                  <c:v>3.5415007258706999E-2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10-944B-AF01-191904244FBA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Vox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Hoja1!$F$2:$F$9</c:f>
              <c:numCache>
                <c:formatCode>General</c:formatCode>
                <c:ptCount val="8"/>
                <c:pt idx="0" formatCode="0%">
                  <c:v>2.4007364496031268E-2</c:v>
                </c:pt>
                <c:pt idx="3" formatCode="0%">
                  <c:v>0.31934154859096009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10-944B-AF01-191904244FBA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8.32012081302086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C8-F949-8A75-8962060613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Hoja1!$G$2:$G$9</c:f>
              <c:numCache>
                <c:formatCode>0%</c:formatCode>
                <c:ptCount val="8"/>
                <c:pt idx="1">
                  <c:v>5.1386339207885601E-3</c:v>
                </c:pt>
                <c:pt idx="2">
                  <c:v>4.1770831639112271E-2</c:v>
                </c:pt>
                <c:pt idx="3">
                  <c:v>8.9223675290787244E-2</c:v>
                </c:pt>
                <c:pt idx="4">
                  <c:v>7.6975124886592361E-2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10-944B-AF01-191904244FBA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Logos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Hoja1!$H$2:$H$9</c:f>
              <c:numCache>
                <c:formatCode>General</c:formatCode>
                <c:ptCount val="8"/>
                <c:pt idx="2" formatCode="0%">
                  <c:v>9.4253948413889371E-2</c:v>
                </c:pt>
                <c:pt idx="4" formatCode="0%">
                  <c:v>0.2549039481734236</c:v>
                </c:pt>
                <c:pt idx="5" formatCode="0%">
                  <c:v>0.22483032303756004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10-944B-AF01-191904244FBA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Ambienta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Hoja1!$I$2:$I$9</c:f>
              <c:numCache>
                <c:formatCode>General</c:formatCode>
                <c:ptCount val="8"/>
                <c:pt idx="0" formatCode="0%">
                  <c:v>3.4465101630613823E-2</c:v>
                </c:pt>
                <c:pt idx="2" formatCode="0%">
                  <c:v>0.12530343216244103</c:v>
                </c:pt>
                <c:pt idx="5" formatCode="0%">
                  <c:v>6.3309500223041909E-2</c:v>
                </c:pt>
                <c:pt idx="7" formatCode="0%">
                  <c:v>0.2615931951654164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10-944B-AF01-191904244FBA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R Activa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Hoja1!$J$2:$J$9</c:f>
              <c:numCache>
                <c:formatCode>General</c:formatCode>
                <c:ptCount val="8"/>
                <c:pt idx="4" formatCode="0%">
                  <c:v>0.30763244072738827</c:v>
                </c:pt>
                <c:pt idx="5" formatCode="0%">
                  <c:v>0.31357780890887976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10-944B-AF01-191904244FBA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Musiquera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Hoja1!$K$2:$K$9</c:f>
              <c:numCache>
                <c:formatCode>0%</c:formatCode>
                <c:ptCount val="8"/>
                <c:pt idx="1">
                  <c:v>0.21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10-944B-AF01-191904244FBA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RCV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Hoja1!$L$2:$L$9</c:f>
              <c:numCache>
                <c:formatCode>General</c:formatCode>
                <c:ptCount val="8"/>
                <c:pt idx="2" formatCode="0%">
                  <c:v>1.3925096079048167E-2</c:v>
                </c:pt>
                <c:pt idx="3" formatCode="0%">
                  <c:v>0.38542943634003807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10-944B-AF01-191904244FBA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St Luz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Hoja1!$M$2:$M$9</c:f>
              <c:numCache>
                <c:formatCode>General</c:formatCode>
                <c:ptCount val="8"/>
                <c:pt idx="2" formatCode="0%">
                  <c:v>7.7925377273707006E-2</c:v>
                </c:pt>
                <c:pt idx="4" formatCode="0%">
                  <c:v>9.4220917893970954E-2</c:v>
                </c:pt>
                <c:pt idx="5" formatCode="0%">
                  <c:v>4.0743737767304118E-2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810-944B-AF01-191904244FBA}"/>
            </c:ext>
          </c:extLst>
        </c:ser>
        <c:ser>
          <c:idx val="12"/>
          <c:order val="12"/>
          <c:tx>
            <c:strRef>
              <c:f>Hoja1!$N$1</c:f>
              <c:strCache>
                <c:ptCount val="1"/>
                <c:pt idx="0">
                  <c:v>St Mass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Hoja1!$N$2:$N$9</c:f>
              <c:numCache>
                <c:formatCode>General</c:formatCode>
                <c:ptCount val="8"/>
                <c:pt idx="0" formatCode="0%">
                  <c:v>8.1355862818254607E-3</c:v>
                </c:pt>
                <c:pt idx="2" formatCode="0%">
                  <c:v>7.3319836911291181E-2</c:v>
                </c:pt>
                <c:pt idx="7" formatCode="0%">
                  <c:v>0.19813847002785184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10-944B-AF01-191904244FBA}"/>
            </c:ext>
          </c:extLst>
        </c:ser>
        <c:ser>
          <c:idx val="13"/>
          <c:order val="13"/>
          <c:tx>
            <c:strRef>
              <c:f>Hoja1!$O$1</c:f>
              <c:strCache>
                <c:ptCount val="1"/>
                <c:pt idx="0">
                  <c:v>W107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Hoja1!$O$2:$O$9</c:f>
              <c:numCache>
                <c:formatCode>General</c:formatCode>
                <c:ptCount val="8"/>
                <c:pt idx="2" formatCode="0%">
                  <c:v>9.8255286076779524E-2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10-944B-AF01-191904244FBA}"/>
            </c:ext>
          </c:extLst>
        </c:ser>
        <c:ser>
          <c:idx val="14"/>
          <c:order val="14"/>
          <c:tx>
            <c:strRef>
              <c:f>Hoja1!$P$1</c:f>
              <c:strCache>
                <c:ptCount val="1"/>
                <c:pt idx="0">
                  <c:v>Suyapa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Hoja1!$P$2:$P$9</c:f>
              <c:numCache>
                <c:formatCode>General</c:formatCode>
                <c:ptCount val="8"/>
                <c:pt idx="4" formatCode="0%">
                  <c:v>9.4032330509879108E-2</c:v>
                </c:pt>
                <c:pt idx="5" formatCode="0%">
                  <c:v>0.13014535423128248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810-944B-AF01-191904244FBA}"/>
            </c:ext>
          </c:extLst>
        </c:ser>
        <c:ser>
          <c:idx val="15"/>
          <c:order val="15"/>
          <c:tx>
            <c:strRef>
              <c:f>Hoja1!$Q$1</c:f>
              <c:strCache>
                <c:ptCount val="1"/>
                <c:pt idx="0">
                  <c:v>La Buenisima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Hoja1!$Q$2:$Q$9</c:f>
              <c:numCache>
                <c:formatCode>General</c:formatCode>
                <c:ptCount val="8"/>
                <c:pt idx="4" formatCode="0%">
                  <c:v>0.17117461736137435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810-944B-AF01-191904244FBA}"/>
            </c:ext>
          </c:extLst>
        </c:ser>
        <c:ser>
          <c:idx val="16"/>
          <c:order val="16"/>
          <c:tx>
            <c:strRef>
              <c:f>Hoja1!$R$1</c:f>
              <c:strCache>
                <c:ptCount val="1"/>
                <c:pt idx="0">
                  <c:v>XY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Hoja1!$R$2:$R$9</c:f>
              <c:numCache>
                <c:formatCode>General</c:formatCode>
                <c:ptCount val="8"/>
                <c:pt idx="0" formatCode="0%">
                  <c:v>3.0172967519480828E-2</c:v>
                </c:pt>
                <c:pt idx="7" formatCode="0%">
                  <c:v>0.1909740485140676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810-944B-AF01-191904244FBA}"/>
            </c:ext>
          </c:extLst>
        </c:ser>
        <c:ser>
          <c:idx val="17"/>
          <c:order val="17"/>
          <c:tx>
            <c:strRef>
              <c:f>Hoja1!$S$1</c:f>
              <c:strCache>
                <c:ptCount val="1"/>
                <c:pt idx="0">
                  <c:v>Suave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Hoja1!$S$2:$S$9</c:f>
              <c:numCache>
                <c:formatCode>General</c:formatCode>
                <c:ptCount val="8"/>
                <c:pt idx="0" formatCode="0%">
                  <c:v>1.8822767320344536E-2</c:v>
                </c:pt>
                <c:pt idx="5" formatCode="0%">
                  <c:v>9.9163434798544919E-2</c:v>
                </c:pt>
                <c:pt idx="7" formatCode="0%">
                  <c:v>0.17380043204935811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810-944B-AF01-191904244FBA}"/>
            </c:ext>
          </c:extLst>
        </c:ser>
        <c:ser>
          <c:idx val="18"/>
          <c:order val="18"/>
          <c:tx>
            <c:strRef>
              <c:f>Hoja1!$T$1</c:f>
              <c:strCache>
                <c:ptCount val="1"/>
                <c:pt idx="0">
                  <c:v>Rock n Pop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Hoja1!$T$2:$T$9</c:f>
              <c:numCache>
                <c:formatCode>General</c:formatCode>
                <c:ptCount val="8"/>
                <c:pt idx="0" formatCode="0%">
                  <c:v>2.9709392922066081E-2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810-944B-AF01-191904244FBA}"/>
            </c:ext>
          </c:extLst>
        </c:ser>
        <c:ser>
          <c:idx val="19"/>
          <c:order val="19"/>
          <c:tx>
            <c:strRef>
              <c:f>Hoja1!$U$1</c:f>
              <c:strCache>
                <c:ptCount val="1"/>
                <c:pt idx="0">
                  <c:v>Progreso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Hoja1!$U$2:$U$9</c:f>
              <c:numCache>
                <c:formatCode>General</c:formatCode>
                <c:ptCount val="8"/>
                <c:pt idx="0" formatCode="0%">
                  <c:v>1.15334151967368E-2</c:v>
                </c:pt>
                <c:pt idx="6" formatCode="0%">
                  <c:v>9.3771090968206502E-2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2-7742-A5BE-088A63BFEF71}"/>
            </c:ext>
          </c:extLst>
        </c:ser>
        <c:ser>
          <c:idx val="20"/>
          <c:order val="20"/>
          <c:tx>
            <c:strRef>
              <c:f>Hoja1!$V$1</c:f>
              <c:strCache>
                <c:ptCount val="1"/>
                <c:pt idx="0">
                  <c:v>Love98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Hoja1!$V$2:$V$9</c:f>
              <c:numCache>
                <c:formatCode>General</c:formatCode>
                <c:ptCount val="8"/>
                <c:pt idx="3" formatCode="0%">
                  <c:v>5.5246807110310249E-2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2-7742-A5BE-088A63BFEF71}"/>
            </c:ext>
          </c:extLst>
        </c:ser>
        <c:ser>
          <c:idx val="21"/>
          <c:order val="21"/>
          <c:tx>
            <c:strRef>
              <c:f>Hoja1!$W$1</c:f>
              <c:strCache>
                <c:ptCount val="1"/>
                <c:pt idx="0">
                  <c:v>St Sula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E1-854A-9C3C-3A3871FE3C5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E1-854A-9C3C-3A3871FE3C5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E1-854A-9C3C-3A3871FE3C5D}"/>
                </c:ext>
              </c:extLst>
            </c:dLbl>
            <c:dLbl>
              <c:idx val="5"/>
              <c:layout>
                <c:manualLayout>
                  <c:x val="0"/>
                  <c:y val="6.8204361749489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E1-854A-9C3C-3A3871FE3C5D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E1-854A-9C3C-3A3871FE3C5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E1-854A-9C3C-3A3871FE3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Hoja1!$W$2:$W$9</c:f>
              <c:numCache>
                <c:formatCode>General</c:formatCode>
                <c:ptCount val="8"/>
                <c:pt idx="5" formatCode="0%">
                  <c:v>1.0154593105081964E-2</c:v>
                </c:pt>
                <c:pt idx="7" formatCode="0%">
                  <c:v>0.13046509755298025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0-7443-A1FA-30A3122867F8}"/>
            </c:ext>
          </c:extLst>
        </c:ser>
        <c:ser>
          <c:idx val="22"/>
          <c:order val="22"/>
          <c:tx>
            <c:strRef>
              <c:f>Hoja1!$X$1</c:f>
              <c:strCache>
                <c:ptCount val="1"/>
                <c:pt idx="0">
                  <c:v>R Luz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Hoja1!$X$2:$X$9</c:f>
              <c:numCache>
                <c:formatCode>General</c:formatCode>
                <c:ptCount val="8"/>
                <c:pt idx="3" formatCode="0%">
                  <c:v>3.3496673504681017E-2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0-7443-A1FA-30A3122867F8}"/>
            </c:ext>
          </c:extLst>
        </c:ser>
        <c:ser>
          <c:idx val="23"/>
          <c:order val="23"/>
          <c:tx>
            <c:strRef>
              <c:f>Hoja1!$Y$1</c:f>
              <c:strCache>
                <c:ptCount val="1"/>
                <c:pt idx="0">
                  <c:v>HCH R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Hoja1!$Y$2:$Y$9</c:f>
              <c:numCache>
                <c:formatCode>0%</c:formatCode>
                <c:ptCount val="8"/>
                <c:pt idx="1">
                  <c:v>7.2564788866794445E-3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D0-7443-A1FA-30A3122867F8}"/>
            </c:ext>
          </c:extLst>
        </c:ser>
        <c:ser>
          <c:idx val="24"/>
          <c:order val="24"/>
          <c:tx>
            <c:strRef>
              <c:f>Hoja1!$Z$1</c:f>
              <c:strCache>
                <c:ptCount val="1"/>
                <c:pt idx="0">
                  <c:v>Kairos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Hoja1!$Z$2:$Z$9</c:f>
              <c:numCache>
                <c:formatCode>General</c:formatCode>
                <c:ptCount val="8"/>
                <c:pt idx="3" formatCode="0%">
                  <c:v>1.9127458983917163E-2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D0-7443-A1FA-30A3122867F8}"/>
            </c:ext>
          </c:extLst>
        </c:ser>
        <c:ser>
          <c:idx val="25"/>
          <c:order val="25"/>
          <c:tx>
            <c:strRef>
              <c:f>Hoja1!$AA$1</c:f>
              <c:strCache>
                <c:ptCount val="1"/>
                <c:pt idx="0">
                  <c:v>El Mundo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Hoja1!$AA$2:$AA$9</c:f>
              <c:numCache>
                <c:formatCode>General</c:formatCode>
                <c:ptCount val="8"/>
                <c:pt idx="3" formatCode="0%">
                  <c:v>1.8865533465012161E-2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D-2F49-8867-4799B0B93DD5}"/>
            </c:ext>
          </c:extLst>
        </c:ser>
        <c:ser>
          <c:idx val="26"/>
          <c:order val="26"/>
          <c:tx>
            <c:strRef>
              <c:f>Hoja1!$AB$1</c:f>
              <c:strCache>
                <c:ptCount val="1"/>
                <c:pt idx="0">
                  <c:v>94.1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Hoja1!$AB$2:$AB$9</c:f>
              <c:numCache>
                <c:formatCode>General</c:formatCode>
                <c:ptCount val="8"/>
                <c:pt idx="7" formatCode="0%">
                  <c:v>4.5028756690325883E-2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D-2F49-8867-4799B0B93DD5}"/>
            </c:ext>
          </c:extLst>
        </c:ser>
        <c:ser>
          <c:idx val="27"/>
          <c:order val="27"/>
          <c:tx>
            <c:strRef>
              <c:f>Hoja1!$AC$1</c:f>
              <c:strCache>
                <c:ptCount val="1"/>
                <c:pt idx="0">
                  <c:v>Ultra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1885886875744097E-3"/>
                  <c:y val="-1.1367393624915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E1-854A-9C3C-3A3871FE3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Diunsa</c:v>
                </c:pt>
                <c:pt idx="1">
                  <c:v>Molineros</c:v>
                </c:pt>
                <c:pt idx="2">
                  <c:v>Lady Lee</c:v>
                </c:pt>
                <c:pt idx="3">
                  <c:v>Jetstereo</c:v>
                </c:pt>
                <c:pt idx="4">
                  <c:v>Tropigas</c:v>
                </c:pt>
                <c:pt idx="5">
                  <c:v>Curacao</c:v>
                </c:pt>
                <c:pt idx="6">
                  <c:v>Gallo +</c:v>
                </c:pt>
                <c:pt idx="7">
                  <c:v>Elektra</c:v>
                </c:pt>
              </c:strCache>
            </c:strRef>
          </c:cat>
          <c:val>
            <c:numRef>
              <c:f>Hoja1!$AC$2:$AC$9</c:f>
              <c:numCache>
                <c:formatCode>General</c:formatCode>
                <c:ptCount val="8"/>
                <c:pt idx="5" formatCode="0%">
                  <c:v>1.9274922097609275E-2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E-6342-BA8F-1405C2C6A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211089263"/>
        <c:axId val="1208600847"/>
      </c:barChart>
      <c:catAx>
        <c:axId val="1211089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208600847"/>
        <c:crosses val="autoZero"/>
        <c:auto val="1"/>
        <c:lblAlgn val="ctr"/>
        <c:lblOffset val="100"/>
        <c:noMultiLvlLbl val="0"/>
      </c:catAx>
      <c:valAx>
        <c:axId val="120860084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11089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642304820508858"/>
          <c:w val="1"/>
          <c:h val="0.20357695179491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42424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Sheet1!$B$2:$D$2</c:f>
              <c:numCache>
                <c:formatCode>_-* #,##0_-;\-* #,##0_-;_-* "-"??_-;_-@_-</c:formatCode>
                <c:ptCount val="3"/>
                <c:pt idx="0">
                  <c:v>348851.57427777478</c:v>
                </c:pt>
                <c:pt idx="1">
                  <c:v>452983.11237162381</c:v>
                </c:pt>
                <c:pt idx="2">
                  <c:v>344140.99451380293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C5-2A43-B643-87195EEFA3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EF363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Sheet1!$B$1:$D$1</c:f>
              <c:strCache>
                <c:ptCount val="3"/>
                <c:pt idx="0">
                  <c:v>Oct</c:v>
                </c:pt>
                <c:pt idx="1">
                  <c:v>Nov</c:v>
                </c:pt>
                <c:pt idx="2">
                  <c:v>Dic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519519.66381545126</c:v>
                </c:pt>
                <c:pt idx="1">
                  <c:v>502576.30651951814</c:v>
                </c:pt>
                <c:pt idx="2">
                  <c:v>512633.65576216095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C5-2A43-B643-87195EEFA3CF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83195936"/>
        <c:axId val="2053502352"/>
      </c:lineChart>
      <c:catAx>
        <c:axId val="20831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053502352"/>
        <c:crosses val="autoZero"/>
        <c:auto val="1"/>
        <c:lblAlgn val="ctr"/>
        <c:lblOffset val="100"/>
        <c:noMultiLvlLbl val="0"/>
      </c:catAx>
      <c:valAx>
        <c:axId val="20535023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8319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69926420237478"/>
          <c:y val="7.9750252826511197E-3"/>
          <c:w val="0.19445481441137513"/>
          <c:h val="0.10826766649985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6378328607728E-2"/>
          <c:y val="0.14754964089564851"/>
          <c:w val="0.94327243342784539"/>
          <c:h val="0.5184516265314743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926287663987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D1-0B4D-8C9C-1DCDBFDFA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D-7C45-A951-21F911E64A2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E9-F349-A843-5CE43100D4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 América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3-0E42-90C7-7334FC71FA8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3-0E42-90C7-7334FC71FA8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Vox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6-A547-80AD-8A9BC6C9393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St Mass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6-A547-80AD-8A9BC6C93937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Ambienta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6-A547-80AD-8A9BC6C93937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XY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16-A547-80AD-8A9BC6C93937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Suave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Sheet1!$B$10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16-A547-80AD-8A9BC6C93937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Rock n Pop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Sheet1!$B$11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16-A547-80AD-8A9BC6C93937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Progreso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Sheet1!$B$12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16-A547-80AD-8A9BC6C93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989957781604862E-2"/>
          <c:y val="0.74245880861850444"/>
          <c:w val="0.94931004132747376"/>
          <c:h val="0.24412758766370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68007714188302E-2"/>
          <c:y val="0.14754964089564851"/>
          <c:w val="0.96606398457162335"/>
          <c:h val="0.491624419095901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01-3644-8691-87C9BBDA03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6-7D43-B544-8C4B1D048D2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6-7D43-B544-8C4B1D048D2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1-9442-883D-4041CC0E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1-9442-883D-4041CC0EA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TSI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570515065595054E-3"/>
                  <c:y val="1.341360371778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82-F84F-80A0-923199C98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2-F84F-80A0-923199C98C2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14103013119011E-2"/>
                  <c:y val="1.341360371778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2-F84F-80A0-923199C98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2-F84F-80A0-923199C98C2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TDTV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B-8C4F-BCED-366FB64E1A3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VTV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08970419345003E-16"/>
                  <c:y val="-8.048162230671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2B-8C4F-BCED-366FB64E1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B-8C4F-BCED-366FB64E1A3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C6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Sheet1!$B$9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F-5B44-A9A3-F3DD68844B10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DTV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76384675059011E-3"/>
                  <c:y val="1.341360371778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3F-5B44-A9A3-F3DD68844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Sheet1!$B$10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F-5B44-A9A3-F3DD68844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846992921236191E-2"/>
          <c:y val="0.7062420785804816"/>
          <c:w val="0.96438746767485217"/>
          <c:h val="0.21327629911280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378328607728E-2"/>
          <c:y val="0.17420471660413281"/>
          <c:w val="0.94327243342784539"/>
          <c:h val="0.524187790452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734-A24B-8D3B-6F79F6143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378328607728E-2"/>
          <c:y val="0.1565273121672254"/>
          <c:w val="0.94327243342784539"/>
          <c:h val="0.475633504239794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2-E34E-A55F-CA4E3A4B3F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6-F148-BDDA-68AECEC17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Ambiental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4-2441-ABF4-02F3D57545E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94.1 FM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2-BC4B-B645-95230416F4E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 Sula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A-A444-A25B-22B090408D8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St Mass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A-A444-A25B-22B090408D8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XY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F-AF4A-9B09-E6E9EAD7BE6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Suave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Helvetica Light" panose="020B0403020202020204" pitchFamily="34" charset="0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0-8C49-9F80-2BC595182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89735375"/>
        <c:axId val="1672538831"/>
      </c:barChart>
      <c:catAx>
        <c:axId val="1589735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2538831"/>
        <c:crosses val="autoZero"/>
        <c:auto val="1"/>
        <c:lblAlgn val="ctr"/>
        <c:lblOffset val="100"/>
        <c:noMultiLvlLbl val="0"/>
      </c:catAx>
      <c:valAx>
        <c:axId val="16725388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8973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Helvetica Light" panose="020B0403020202020204" pitchFamily="34" charset="0"/>
              <a:ea typeface="+mn-ea"/>
              <a:cs typeface="+mn-cs"/>
            </a:defRPr>
          </a:pPr>
          <a:endParaRPr lang="es-H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bg1"/>
          </a:solidFill>
          <a:latin typeface="Helvetica Light" panose="020B0403020202020204" pitchFamily="34" charset="0"/>
        </a:defRPr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B8C8B-BBB7-47EE-B7A9-2350C0B0DA19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BC0C-C4AB-4F3C-BA19-8DBDA49188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4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73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34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46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0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52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5722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ABC0C-C4AB-4F3C-BA19-8DBDA49188C7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06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69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14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79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folio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8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37893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2B2B2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9397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9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35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28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03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67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6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00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818-2986-4D9E-9AA2-42DF3914AD8F}" type="datetimeFigureOut">
              <a:rPr lang="es-MX" smtClean="0"/>
              <a:t>16/10/25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6B5D-4C6B-44EC-833A-32EE5A77FE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47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1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Placeholder 16" descr="Picture Placeholder 1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4" name="shutterstock_454176937.jpg" descr="shutterstock_454176937.jpg"/>
          <p:cNvPicPr>
            <a:picLocks noChangeAspect="1"/>
          </p:cNvPicPr>
          <p:nvPr/>
        </p:nvPicPr>
        <p:blipFill>
          <a:blip r:embed="rId3"/>
          <a:srcRect l="8222" t="26273" r="1042"/>
          <a:stretch>
            <a:fillRect/>
          </a:stretch>
        </p:blipFill>
        <p:spPr>
          <a:xfrm>
            <a:off x="0" y="0"/>
            <a:ext cx="12192000" cy="658290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11"/>
          <p:cNvSpPr/>
          <p:nvPr/>
        </p:nvSpPr>
        <p:spPr>
          <a:xfrm>
            <a:off x="-3" y="4165600"/>
            <a:ext cx="12192005" cy="27186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TextBox 12"/>
          <p:cNvSpPr txBox="1"/>
          <p:nvPr/>
        </p:nvSpPr>
        <p:spPr>
          <a:xfrm>
            <a:off x="455355" y="4521201"/>
            <a:ext cx="5842236" cy="66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700" b="1"/>
            </a:pPr>
            <a:r>
              <a:rPr dirty="0"/>
              <a:t>REPORTE DE COMPETENCIA </a:t>
            </a:r>
            <a:endParaRPr b="0" dirty="0"/>
          </a:p>
        </p:txBody>
      </p:sp>
      <p:sp>
        <p:nvSpPr>
          <p:cNvPr id="137" name="TextBox 13"/>
          <p:cNvSpPr txBox="1"/>
          <p:nvPr/>
        </p:nvSpPr>
        <p:spPr>
          <a:xfrm>
            <a:off x="473136" y="5077458"/>
            <a:ext cx="4432908" cy="42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700">
                <a:solidFill>
                  <a:srgbClr val="BB3430"/>
                </a:solidFill>
                <a:latin typeface="Myriad Pro Light"/>
                <a:ea typeface="Myriad Pro Light"/>
                <a:cs typeface="Myriad Pro Light"/>
                <a:sym typeface="Myriad Pro Semibold"/>
              </a:defRPr>
            </a:lvl1pPr>
          </a:lstStyle>
          <a:p>
            <a:r>
              <a:t>TIENDAS DEPARTAMENTALES</a:t>
            </a:r>
          </a:p>
        </p:txBody>
      </p:sp>
      <p:sp>
        <p:nvSpPr>
          <p:cNvPr id="138" name="Straight Connector 14"/>
          <p:cNvSpPr/>
          <p:nvPr/>
        </p:nvSpPr>
        <p:spPr>
          <a:xfrm>
            <a:off x="473136" y="5594350"/>
            <a:ext cx="4603628" cy="0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9" name="TextBox 15"/>
          <p:cNvSpPr txBox="1"/>
          <p:nvPr/>
        </p:nvSpPr>
        <p:spPr>
          <a:xfrm>
            <a:off x="468056" y="5775955"/>
            <a:ext cx="2496833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/>
            </a:pPr>
            <a:r>
              <a:rPr lang="en-US" dirty="0"/>
              <a:t>Q4</a:t>
            </a:r>
            <a:r>
              <a:rPr dirty="0"/>
              <a:t> 202</a:t>
            </a:r>
            <a:r>
              <a:rPr lang="en-US" dirty="0"/>
              <a:t>4</a:t>
            </a:r>
            <a:endParaRPr dirty="0"/>
          </a:p>
          <a:p>
            <a:r>
              <a:rPr dirty="0" err="1"/>
              <a:t>Preparado</a:t>
            </a:r>
            <a:r>
              <a:rPr dirty="0"/>
              <a:t> para </a:t>
            </a:r>
            <a:r>
              <a:rPr dirty="0" err="1"/>
              <a:t>Jetstereo</a:t>
            </a:r>
            <a:endParaRPr dirty="0"/>
          </a:p>
        </p:txBody>
      </p:sp>
      <p:pic>
        <p:nvPicPr>
          <p:cNvPr id="140" name="LOGO MASS.png" descr="LOGO MA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330" y="6090913"/>
            <a:ext cx="1456328" cy="460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Box 8"/>
          <p:cNvSpPr txBox="1"/>
          <p:nvPr/>
        </p:nvSpPr>
        <p:spPr>
          <a:xfrm>
            <a:off x="2209800" y="653410"/>
            <a:ext cx="7772400" cy="292384"/>
          </a:xfrm>
          <a:prstGeom prst="rect">
            <a:avLst/>
          </a:prstGeom>
          <a:solidFill>
            <a:srgbClr val="5E5E5E"/>
          </a:solidFill>
          <a:ln w="38100">
            <a:solidFill>
              <a:srgbClr val="5E5E5E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3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76000"/>
                    </a:srgbClr>
                  </a:outerShdw>
                </a:effectLst>
              </a:defRPr>
            </a:lvl1pPr>
          </a:lstStyle>
          <a:p>
            <a:r>
              <a:rPr lang="es-HN" b="0" i="0" dirty="0">
                <a:effectLst/>
                <a:latin typeface="Google Sans"/>
              </a:rPr>
              <a:t>versión</a:t>
            </a:r>
            <a:endParaRPr dirty="0"/>
          </a:p>
        </p:txBody>
      </p:sp>
      <p:sp>
        <p:nvSpPr>
          <p:cNvPr id="296" name="Title 1"/>
          <p:cNvSpPr txBox="1"/>
          <p:nvPr/>
        </p:nvSpPr>
        <p:spPr>
          <a:xfrm>
            <a:off x="45719" y="45862"/>
            <a:ext cx="12100563" cy="46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700"/>
            </a:lvl1pPr>
          </a:lstStyle>
          <a:p>
            <a:r>
              <a:rPr dirty="0" err="1"/>
              <a:t>Detalle</a:t>
            </a:r>
            <a:r>
              <a:rPr dirty="0"/>
              <a:t> de </a:t>
            </a:r>
            <a:r>
              <a:rPr dirty="0" err="1"/>
              <a:t>pauta</a:t>
            </a:r>
            <a:r>
              <a:rPr dirty="0"/>
              <a:t> – </a:t>
            </a:r>
            <a:r>
              <a:rPr lang="es-HN" b="0" i="0" dirty="0">
                <a:effectLst/>
                <a:latin typeface="Google Sans"/>
              </a:rPr>
              <a:t>versión</a:t>
            </a:r>
            <a:r>
              <a:rPr dirty="0"/>
              <a:t> </a:t>
            </a:r>
            <a:r>
              <a:rPr lang="en-US" dirty="0"/>
              <a:t>Q4</a:t>
            </a:r>
            <a:r>
              <a:rPr dirty="0"/>
              <a:t> 202</a:t>
            </a:r>
            <a:r>
              <a:rPr lang="en-US" dirty="0"/>
              <a:t>4</a:t>
            </a:r>
            <a:endParaRPr dirty="0"/>
          </a:p>
        </p:txBody>
      </p:sp>
      <p:pic>
        <p:nvPicPr>
          <p:cNvPr id="299" name="Picture 51" descr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829" y="-95411"/>
            <a:ext cx="1797168" cy="74882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traight Connector 7"/>
          <p:cNvSpPr/>
          <p:nvPr/>
        </p:nvSpPr>
        <p:spPr>
          <a:xfrm>
            <a:off x="-1" y="540620"/>
            <a:ext cx="12192002" cy="1"/>
          </a:xfrm>
          <a:prstGeom prst="line">
            <a:avLst/>
          </a:prstGeom>
          <a:ln w="38100">
            <a:solidFill>
              <a:srgbClr val="EB3D3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03FCED-A610-5750-047D-8BC4551CC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38925"/>
            <a:ext cx="7772400" cy="478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0" y="6597986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692473"/>
              </p:ext>
            </p:extLst>
          </p:nvPr>
        </p:nvGraphicFramePr>
        <p:xfrm>
          <a:off x="2886269" y="734445"/>
          <a:ext cx="8457578" cy="231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799266"/>
              </p:ext>
            </p:extLst>
          </p:nvPr>
        </p:nvGraphicFramePr>
        <p:xfrm>
          <a:off x="1323566" y="5489531"/>
          <a:ext cx="8504540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962289"/>
              </p:ext>
            </p:extLst>
          </p:nvPr>
        </p:nvGraphicFramePr>
        <p:xfrm>
          <a:off x="1349830" y="4401677"/>
          <a:ext cx="8504540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254842"/>
              </p:ext>
            </p:extLst>
          </p:nvPr>
        </p:nvGraphicFramePr>
        <p:xfrm>
          <a:off x="1349830" y="3174741"/>
          <a:ext cx="8504540" cy="108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TodosLosLogosUnicomer-02.png" descr="TodosLosLogosUnicomer-02.png">
            <a:extLst>
              <a:ext uri="{FF2B5EF4-FFF2-40B4-BE49-F238E27FC236}">
                <a16:creationId xmlns:a16="http://schemas.microsoft.com/office/drawing/2014/main" id="{B432224D-6D73-20B7-1A5B-0C8A5818CA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4102"/>
          <a:stretch>
            <a:fillRect/>
          </a:stretch>
        </p:blipFill>
        <p:spPr>
          <a:xfrm>
            <a:off x="621001" y="1001791"/>
            <a:ext cx="2151768" cy="38134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2BB38820-9C7B-7A88-AA76-4890E4C7E147}"/>
              </a:ext>
            </a:extLst>
          </p:cNvPr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Estrategia de Medios: DIUNSA">
            <a:extLst>
              <a:ext uri="{FF2B5EF4-FFF2-40B4-BE49-F238E27FC236}">
                <a16:creationId xmlns:a16="http://schemas.microsoft.com/office/drawing/2014/main" id="{1528C574-2D91-6781-E9C8-5D4C786AECB6}"/>
              </a:ext>
            </a:extLst>
          </p:cNvPr>
          <p:cNvSpPr txBox="1"/>
          <p:nvPr/>
        </p:nvSpPr>
        <p:spPr>
          <a:xfrm>
            <a:off x="187614" y="163934"/>
            <a:ext cx="5170487" cy="42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</a:t>
            </a:r>
            <a:r>
              <a:rPr dirty="0">
                <a:latin typeface="Myriad Pro Light"/>
                <a:ea typeface="Myriad Pro Light"/>
                <a:cs typeface="Myriad Pro Light"/>
                <a:sym typeface="Myriad Pro Semibold"/>
              </a:rPr>
              <a:t>LA CURACAO</a:t>
            </a:r>
          </a:p>
        </p:txBody>
      </p:sp>
      <p:graphicFrame>
        <p:nvGraphicFramePr>
          <p:cNvPr id="3" name="Table 29">
            <a:extLst>
              <a:ext uri="{FF2B5EF4-FFF2-40B4-BE49-F238E27FC236}">
                <a16:creationId xmlns:a16="http://schemas.microsoft.com/office/drawing/2014/main" id="{B52791EB-B79D-0B93-A289-2B98BCBE8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320604"/>
              </p:ext>
            </p:extLst>
          </p:nvPr>
        </p:nvGraphicFramePr>
        <p:xfrm>
          <a:off x="621001" y="3383966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TV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29">
            <a:extLst>
              <a:ext uri="{FF2B5EF4-FFF2-40B4-BE49-F238E27FC236}">
                <a16:creationId xmlns:a16="http://schemas.microsoft.com/office/drawing/2014/main" id="{9338E8DC-B7DB-897D-4140-03D067E02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061886"/>
              </p:ext>
            </p:extLst>
          </p:nvPr>
        </p:nvGraphicFramePr>
        <p:xfrm>
          <a:off x="621001" y="4410096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PR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29">
            <a:extLst>
              <a:ext uri="{FF2B5EF4-FFF2-40B4-BE49-F238E27FC236}">
                <a16:creationId xmlns:a16="http://schemas.microsoft.com/office/drawing/2014/main" id="{FB993DD4-F8F2-B22A-77C3-3F70FE433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750184"/>
              </p:ext>
            </p:extLst>
          </p:nvPr>
        </p:nvGraphicFramePr>
        <p:xfrm>
          <a:off x="621001" y="5436226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RA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9">
            <a:extLst>
              <a:ext uri="{FF2B5EF4-FFF2-40B4-BE49-F238E27FC236}">
                <a16:creationId xmlns:a16="http://schemas.microsoft.com/office/drawing/2014/main" id="{CECF8CA9-ADA4-6629-6755-1D7C7379B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296486"/>
              </p:ext>
            </p:extLst>
          </p:nvPr>
        </p:nvGraphicFramePr>
        <p:xfrm>
          <a:off x="9992376" y="3533028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1,596.4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38">
            <a:extLst>
              <a:ext uri="{FF2B5EF4-FFF2-40B4-BE49-F238E27FC236}">
                <a16:creationId xmlns:a16="http://schemas.microsoft.com/office/drawing/2014/main" id="{8B35E012-7BD8-5F9A-62CE-EAAB24042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4760194"/>
              </p:ext>
            </p:extLst>
          </p:nvPr>
        </p:nvGraphicFramePr>
        <p:xfrm>
          <a:off x="9992376" y="4557991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40">
            <a:extLst>
              <a:ext uri="{FF2B5EF4-FFF2-40B4-BE49-F238E27FC236}">
                <a16:creationId xmlns:a16="http://schemas.microsoft.com/office/drawing/2014/main" id="{020C4D2D-C016-2C6B-11E9-DEB50F379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609356"/>
              </p:ext>
            </p:extLst>
          </p:nvPr>
        </p:nvGraphicFramePr>
        <p:xfrm>
          <a:off x="9992376" y="5582953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12.6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">
            <a:extLst>
              <a:ext uri="{FF2B5EF4-FFF2-40B4-BE49-F238E27FC236}">
                <a16:creationId xmlns:a16="http://schemas.microsoft.com/office/drawing/2014/main" id="{FEBB0DDA-351F-D809-22EC-E2B8E9FED82D}"/>
              </a:ext>
            </a:extLst>
          </p:cNvPr>
          <p:cNvSpPr txBox="1"/>
          <p:nvPr/>
        </p:nvSpPr>
        <p:spPr>
          <a:xfrm>
            <a:off x="9953776" y="3169548"/>
            <a:ext cx="928935" cy="28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424242"/>
                </a:solidFill>
              </a:defRPr>
            </a:lvl1pPr>
          </a:lstStyle>
          <a:p>
            <a:r>
              <a:rPr dirty="0"/>
              <a:t>Media mix</a:t>
            </a:r>
          </a:p>
        </p:txBody>
      </p:sp>
    </p:spTree>
    <p:extLst>
      <p:ext uri="{BB962C8B-B14F-4D97-AF65-F5344CB8AC3E}">
        <p14:creationId xmlns:p14="http://schemas.microsoft.com/office/powerpoint/2010/main" val="70915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Box 8"/>
          <p:cNvSpPr txBox="1"/>
          <p:nvPr/>
        </p:nvSpPr>
        <p:spPr>
          <a:xfrm>
            <a:off x="2209799" y="644912"/>
            <a:ext cx="7383651" cy="299718"/>
          </a:xfrm>
          <a:prstGeom prst="rect">
            <a:avLst/>
          </a:prstGeom>
          <a:solidFill>
            <a:srgbClr val="5E5E5E"/>
          </a:solidFill>
          <a:ln w="38100">
            <a:solidFill>
              <a:srgbClr val="5E5E5E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3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76000"/>
                    </a:srgbClr>
                  </a:outerShdw>
                </a:effectLst>
              </a:defRPr>
            </a:lvl1pPr>
          </a:lstStyle>
          <a:p>
            <a:r>
              <a:rPr lang="es-HN" b="0" i="0" dirty="0">
                <a:effectLst/>
                <a:latin typeface="Google Sans"/>
              </a:rPr>
              <a:t>versión</a:t>
            </a:r>
            <a:endParaRPr dirty="0"/>
          </a:p>
        </p:txBody>
      </p:sp>
      <p:sp>
        <p:nvSpPr>
          <p:cNvPr id="329" name="Title 1"/>
          <p:cNvSpPr txBox="1"/>
          <p:nvPr/>
        </p:nvSpPr>
        <p:spPr>
          <a:xfrm>
            <a:off x="45719" y="45862"/>
            <a:ext cx="12100563" cy="46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700"/>
            </a:lvl1pPr>
          </a:lstStyle>
          <a:p>
            <a:r>
              <a:rPr dirty="0" err="1"/>
              <a:t>Detalle</a:t>
            </a:r>
            <a:r>
              <a:rPr dirty="0"/>
              <a:t> de </a:t>
            </a:r>
            <a:r>
              <a:rPr dirty="0" err="1"/>
              <a:t>pauta</a:t>
            </a:r>
            <a:r>
              <a:rPr dirty="0"/>
              <a:t> – </a:t>
            </a:r>
            <a:r>
              <a:rPr lang="es-HN" b="0" i="0" dirty="0">
                <a:effectLst/>
                <a:latin typeface="Google Sans"/>
              </a:rPr>
              <a:t>versión</a:t>
            </a:r>
            <a:r>
              <a:rPr dirty="0"/>
              <a:t> </a:t>
            </a:r>
            <a:r>
              <a:rPr lang="en-US" dirty="0"/>
              <a:t>Q4</a:t>
            </a:r>
            <a:r>
              <a:rPr dirty="0"/>
              <a:t> 202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333" name="Straight Connector 7"/>
          <p:cNvSpPr/>
          <p:nvPr/>
        </p:nvSpPr>
        <p:spPr>
          <a:xfrm>
            <a:off x="-1" y="540620"/>
            <a:ext cx="12192002" cy="1"/>
          </a:xfrm>
          <a:prstGeom prst="line">
            <a:avLst/>
          </a:prstGeom>
          <a:ln w="38100">
            <a:solidFill>
              <a:srgbClr val="EB3D3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34" name="TodosLosLogosUnicomer-02.png" descr="TodosLosLogosUnicomer-02.png"/>
          <p:cNvPicPr>
            <a:picLocks noChangeAspect="1"/>
          </p:cNvPicPr>
          <p:nvPr/>
        </p:nvPicPr>
        <p:blipFill>
          <a:blip r:embed="rId2"/>
          <a:srcRect b="34102"/>
          <a:stretch>
            <a:fillRect/>
          </a:stretch>
        </p:blipFill>
        <p:spPr>
          <a:xfrm>
            <a:off x="9967992" y="77071"/>
            <a:ext cx="1987670" cy="35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D472F4E-1177-5B03-58CB-DF0808549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03574"/>
            <a:ext cx="7383651" cy="5854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2">
            <a:extLst>
              <a:ext uri="{FF2B5EF4-FFF2-40B4-BE49-F238E27FC236}">
                <a16:creationId xmlns:a16="http://schemas.microsoft.com/office/drawing/2014/main" id="{3B97FE03-D84C-30C2-0A3C-731456D6E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2" y="1000293"/>
            <a:ext cx="1658130" cy="54083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-57853" y="6611779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023797"/>
              </p:ext>
            </p:extLst>
          </p:nvPr>
        </p:nvGraphicFramePr>
        <p:xfrm>
          <a:off x="2303662" y="757127"/>
          <a:ext cx="9068212" cy="233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669084"/>
              </p:ext>
            </p:extLst>
          </p:nvPr>
        </p:nvGraphicFramePr>
        <p:xfrm>
          <a:off x="1449356" y="5489531"/>
          <a:ext cx="8361170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809699"/>
              </p:ext>
            </p:extLst>
          </p:nvPr>
        </p:nvGraphicFramePr>
        <p:xfrm>
          <a:off x="1446523" y="3389234"/>
          <a:ext cx="8182124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Table 38">
            <a:extLst>
              <a:ext uri="{FF2B5EF4-FFF2-40B4-BE49-F238E27FC236}">
                <a16:creationId xmlns:a16="http://schemas.microsoft.com/office/drawing/2014/main" id="{EB63349B-73D9-81EE-D2D1-4C163A56A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626106"/>
              </p:ext>
            </p:extLst>
          </p:nvPr>
        </p:nvGraphicFramePr>
        <p:xfrm>
          <a:off x="9992376" y="4557991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0.0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690B1FFA-2DD5-47D2-6B5B-F9CAB72B25DA}"/>
              </a:ext>
            </a:extLst>
          </p:cNvPr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Estrategia de Medios: DIUNSA">
            <a:extLst>
              <a:ext uri="{FF2B5EF4-FFF2-40B4-BE49-F238E27FC236}">
                <a16:creationId xmlns:a16="http://schemas.microsoft.com/office/drawing/2014/main" id="{7B300C1C-2A8B-0D6F-C8A7-9AEB979C3C8A}"/>
              </a:ext>
            </a:extLst>
          </p:cNvPr>
          <p:cNvSpPr txBox="1"/>
          <p:nvPr/>
        </p:nvSpPr>
        <p:spPr>
          <a:xfrm>
            <a:off x="187615" y="163934"/>
            <a:ext cx="4618074" cy="42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</a:t>
            </a:r>
            <a:r>
              <a:rPr dirty="0">
                <a:latin typeface="Myriad Pro Light"/>
                <a:ea typeface="Myriad Pro Light"/>
                <a:cs typeface="Myriad Pro Light"/>
                <a:sym typeface="Myriad Pro Semibold"/>
              </a:rPr>
              <a:t>LADY LEE</a:t>
            </a:r>
          </a:p>
        </p:txBody>
      </p:sp>
      <p:graphicFrame>
        <p:nvGraphicFramePr>
          <p:cNvPr id="3" name="Table 29">
            <a:extLst>
              <a:ext uri="{FF2B5EF4-FFF2-40B4-BE49-F238E27FC236}">
                <a16:creationId xmlns:a16="http://schemas.microsoft.com/office/drawing/2014/main" id="{76115850-737E-59E4-18CD-A7A1DA83D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104642"/>
              </p:ext>
            </p:extLst>
          </p:nvPr>
        </p:nvGraphicFramePr>
        <p:xfrm>
          <a:off x="645532" y="3533028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TV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29">
            <a:extLst>
              <a:ext uri="{FF2B5EF4-FFF2-40B4-BE49-F238E27FC236}">
                <a16:creationId xmlns:a16="http://schemas.microsoft.com/office/drawing/2014/main" id="{D095B61D-9F66-FD0F-63D3-5C271435E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886804"/>
              </p:ext>
            </p:extLst>
          </p:nvPr>
        </p:nvGraphicFramePr>
        <p:xfrm>
          <a:off x="645532" y="4559158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PR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29">
            <a:extLst>
              <a:ext uri="{FF2B5EF4-FFF2-40B4-BE49-F238E27FC236}">
                <a16:creationId xmlns:a16="http://schemas.microsoft.com/office/drawing/2014/main" id="{B50AAC4D-558A-4632-B651-5CD4E5CBC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045272"/>
              </p:ext>
            </p:extLst>
          </p:nvPr>
        </p:nvGraphicFramePr>
        <p:xfrm>
          <a:off x="645532" y="5585288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RA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29">
            <a:extLst>
              <a:ext uri="{FF2B5EF4-FFF2-40B4-BE49-F238E27FC236}">
                <a16:creationId xmlns:a16="http://schemas.microsoft.com/office/drawing/2014/main" id="{EA8578ED-7D5A-004E-DB20-119B2BF93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709527"/>
              </p:ext>
            </p:extLst>
          </p:nvPr>
        </p:nvGraphicFramePr>
        <p:xfrm>
          <a:off x="9992376" y="3533028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196.1k</a:t>
                      </a:r>
                      <a:endParaRPr sz="1300" dirty="0"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82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40">
            <a:extLst>
              <a:ext uri="{FF2B5EF4-FFF2-40B4-BE49-F238E27FC236}">
                <a16:creationId xmlns:a16="http://schemas.microsoft.com/office/drawing/2014/main" id="{FA9F910F-A4AC-8292-C1EA-F6E0D7BF1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524"/>
              </p:ext>
            </p:extLst>
          </p:nvPr>
        </p:nvGraphicFramePr>
        <p:xfrm>
          <a:off x="9992376" y="5582953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42.9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18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">
            <a:extLst>
              <a:ext uri="{FF2B5EF4-FFF2-40B4-BE49-F238E27FC236}">
                <a16:creationId xmlns:a16="http://schemas.microsoft.com/office/drawing/2014/main" id="{47B96303-FABC-3CE5-149F-42A30B01F76F}"/>
              </a:ext>
            </a:extLst>
          </p:cNvPr>
          <p:cNvSpPr txBox="1"/>
          <p:nvPr/>
        </p:nvSpPr>
        <p:spPr>
          <a:xfrm>
            <a:off x="9953776" y="3169548"/>
            <a:ext cx="928935" cy="28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424242"/>
                </a:solidFill>
              </a:defRPr>
            </a:lvl1pPr>
          </a:lstStyle>
          <a:p>
            <a:r>
              <a:rPr dirty="0"/>
              <a:t>Media mix</a:t>
            </a:r>
          </a:p>
        </p:txBody>
      </p:sp>
    </p:spTree>
    <p:extLst>
      <p:ext uri="{BB962C8B-B14F-4D97-AF65-F5344CB8AC3E}">
        <p14:creationId xmlns:p14="http://schemas.microsoft.com/office/powerpoint/2010/main" val="159578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8"/>
          <p:cNvSpPr txBox="1"/>
          <p:nvPr/>
        </p:nvSpPr>
        <p:spPr>
          <a:xfrm>
            <a:off x="2692400" y="716802"/>
            <a:ext cx="6807200" cy="299718"/>
          </a:xfrm>
          <a:prstGeom prst="rect">
            <a:avLst/>
          </a:prstGeom>
          <a:solidFill>
            <a:srgbClr val="5E5E5E"/>
          </a:solidFill>
          <a:ln w="38100">
            <a:solidFill>
              <a:srgbClr val="5E5E5E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3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76000"/>
                    </a:srgbClr>
                  </a:outerShdw>
                </a:effectLst>
              </a:defRPr>
            </a:lvl1pPr>
          </a:lstStyle>
          <a:p>
            <a:r>
              <a:rPr lang="es-HN" b="0" i="0" dirty="0">
                <a:effectLst/>
                <a:latin typeface="Google Sans"/>
              </a:rPr>
              <a:t>versión</a:t>
            </a:r>
            <a:endParaRPr dirty="0"/>
          </a:p>
        </p:txBody>
      </p:sp>
      <p:sp>
        <p:nvSpPr>
          <p:cNvPr id="361" name="Title 1"/>
          <p:cNvSpPr txBox="1"/>
          <p:nvPr/>
        </p:nvSpPr>
        <p:spPr>
          <a:xfrm>
            <a:off x="45719" y="45316"/>
            <a:ext cx="12100563" cy="46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700"/>
            </a:lvl1pPr>
          </a:lstStyle>
          <a:p>
            <a:r>
              <a:rPr dirty="0" err="1"/>
              <a:t>Detalle</a:t>
            </a:r>
            <a:r>
              <a:rPr dirty="0"/>
              <a:t> de </a:t>
            </a:r>
            <a:r>
              <a:rPr dirty="0" err="1"/>
              <a:t>pauta</a:t>
            </a:r>
            <a:r>
              <a:rPr dirty="0"/>
              <a:t> – </a:t>
            </a:r>
            <a:r>
              <a:rPr lang="es-HN" b="0" i="0" dirty="0">
                <a:effectLst/>
                <a:latin typeface="Google Sans"/>
              </a:rPr>
              <a:t>versión</a:t>
            </a:r>
            <a:r>
              <a:rPr dirty="0"/>
              <a:t> </a:t>
            </a:r>
            <a:r>
              <a:rPr lang="en-US" dirty="0"/>
              <a:t>Q4</a:t>
            </a:r>
            <a:r>
              <a:rPr dirty="0"/>
              <a:t> 202</a:t>
            </a:r>
            <a:r>
              <a:rPr lang="en-US" dirty="0"/>
              <a:t>4</a:t>
            </a:r>
            <a:endParaRPr dirty="0"/>
          </a:p>
        </p:txBody>
      </p:sp>
      <p:pic>
        <p:nvPicPr>
          <p:cNvPr id="36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769" y="80668"/>
            <a:ext cx="1212775" cy="395571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traight Connector 7"/>
          <p:cNvSpPr/>
          <p:nvPr/>
        </p:nvSpPr>
        <p:spPr>
          <a:xfrm>
            <a:off x="-1" y="540620"/>
            <a:ext cx="12192002" cy="1"/>
          </a:xfrm>
          <a:prstGeom prst="line">
            <a:avLst/>
          </a:prstGeom>
          <a:ln w="38100">
            <a:solidFill>
              <a:srgbClr val="EB3D3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5B0EE5-A88C-7435-B029-458E6859E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1130622"/>
            <a:ext cx="6807200" cy="509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0" y="6588072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267744"/>
              </p:ext>
            </p:extLst>
          </p:nvPr>
        </p:nvGraphicFramePr>
        <p:xfrm>
          <a:off x="1891004" y="745961"/>
          <a:ext cx="9480448" cy="229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578465"/>
              </p:ext>
            </p:extLst>
          </p:nvPr>
        </p:nvGraphicFramePr>
        <p:xfrm>
          <a:off x="1309289" y="5451740"/>
          <a:ext cx="8421584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886271"/>
              </p:ext>
            </p:extLst>
          </p:nvPr>
        </p:nvGraphicFramePr>
        <p:xfrm>
          <a:off x="4712820" y="4462328"/>
          <a:ext cx="4925295" cy="9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079199"/>
              </p:ext>
            </p:extLst>
          </p:nvPr>
        </p:nvGraphicFramePr>
        <p:xfrm>
          <a:off x="1309290" y="3287101"/>
          <a:ext cx="8421584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Imagen 7" descr="Imagen 7">
            <a:extLst>
              <a:ext uri="{FF2B5EF4-FFF2-40B4-BE49-F238E27FC236}">
                <a16:creationId xmlns:a16="http://schemas.microsoft.com/office/drawing/2014/main" id="{7FE8EFF0-29D3-2BBF-4148-65F3CA3B2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974" y="782825"/>
            <a:ext cx="1304152" cy="47159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D551B9B5-6948-8BB1-268E-4A5BE9BEB4D2}"/>
              </a:ext>
            </a:extLst>
          </p:cNvPr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Estrategia de Medios: DIUNSA">
            <a:extLst>
              <a:ext uri="{FF2B5EF4-FFF2-40B4-BE49-F238E27FC236}">
                <a16:creationId xmlns:a16="http://schemas.microsoft.com/office/drawing/2014/main" id="{5052450A-9F1E-D91B-F22C-F570C06F6DD2}"/>
              </a:ext>
            </a:extLst>
          </p:cNvPr>
          <p:cNvSpPr txBox="1"/>
          <p:nvPr/>
        </p:nvSpPr>
        <p:spPr>
          <a:xfrm>
            <a:off x="187614" y="163934"/>
            <a:ext cx="4739462" cy="42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</a:t>
            </a:r>
            <a:r>
              <a:rPr dirty="0">
                <a:latin typeface="Myriad Pro Light"/>
                <a:ea typeface="Myriad Pro Light"/>
                <a:cs typeface="Myriad Pro Light"/>
                <a:sym typeface="Myriad Pro Semibold"/>
              </a:rPr>
              <a:t>TROPIGAS</a:t>
            </a:r>
          </a:p>
        </p:txBody>
      </p:sp>
      <p:graphicFrame>
        <p:nvGraphicFramePr>
          <p:cNvPr id="3" name="Table 29">
            <a:extLst>
              <a:ext uri="{FF2B5EF4-FFF2-40B4-BE49-F238E27FC236}">
                <a16:creationId xmlns:a16="http://schemas.microsoft.com/office/drawing/2014/main" id="{BD272AF1-42F1-52DE-9BCC-146E82523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410504"/>
              </p:ext>
            </p:extLst>
          </p:nvPr>
        </p:nvGraphicFramePr>
        <p:xfrm>
          <a:off x="539974" y="3423308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TV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29">
            <a:extLst>
              <a:ext uri="{FF2B5EF4-FFF2-40B4-BE49-F238E27FC236}">
                <a16:creationId xmlns:a16="http://schemas.microsoft.com/office/drawing/2014/main" id="{E6ADB928-D2D6-D62F-3310-63B76BB13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540166"/>
              </p:ext>
            </p:extLst>
          </p:nvPr>
        </p:nvGraphicFramePr>
        <p:xfrm>
          <a:off x="539974" y="4554268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PR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29">
            <a:extLst>
              <a:ext uri="{FF2B5EF4-FFF2-40B4-BE49-F238E27FC236}">
                <a16:creationId xmlns:a16="http://schemas.microsoft.com/office/drawing/2014/main" id="{4847163D-F145-5759-4895-FAECEC7FE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362255"/>
              </p:ext>
            </p:extLst>
          </p:nvPr>
        </p:nvGraphicFramePr>
        <p:xfrm>
          <a:off x="539974" y="5580398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RA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9">
            <a:extLst>
              <a:ext uri="{FF2B5EF4-FFF2-40B4-BE49-F238E27FC236}">
                <a16:creationId xmlns:a16="http://schemas.microsoft.com/office/drawing/2014/main" id="{AE72EBE8-19BD-6339-4DE0-BE4E012DC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994887"/>
              </p:ext>
            </p:extLst>
          </p:nvPr>
        </p:nvGraphicFramePr>
        <p:xfrm>
          <a:off x="9992376" y="3533028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200" dirty="0"/>
                        <a:t>378.0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95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38">
            <a:extLst>
              <a:ext uri="{FF2B5EF4-FFF2-40B4-BE49-F238E27FC236}">
                <a16:creationId xmlns:a16="http://schemas.microsoft.com/office/drawing/2014/main" id="{B58C843A-766F-527B-3084-ABA5FCBD42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698074"/>
              </p:ext>
            </p:extLst>
          </p:nvPr>
        </p:nvGraphicFramePr>
        <p:xfrm>
          <a:off x="9992376" y="4557991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40">
            <a:extLst>
              <a:ext uri="{FF2B5EF4-FFF2-40B4-BE49-F238E27FC236}">
                <a16:creationId xmlns:a16="http://schemas.microsoft.com/office/drawing/2014/main" id="{5AA69AAB-659D-8143-5EA8-FB8FC3F3B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976399"/>
              </p:ext>
            </p:extLst>
          </p:nvPr>
        </p:nvGraphicFramePr>
        <p:xfrm>
          <a:off x="9992376" y="5582953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18.8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extBox 2">
            <a:extLst>
              <a:ext uri="{FF2B5EF4-FFF2-40B4-BE49-F238E27FC236}">
                <a16:creationId xmlns:a16="http://schemas.microsoft.com/office/drawing/2014/main" id="{929CFF9A-5FD3-6647-AC6E-8533D786C8B9}"/>
              </a:ext>
            </a:extLst>
          </p:cNvPr>
          <p:cNvSpPr txBox="1"/>
          <p:nvPr/>
        </p:nvSpPr>
        <p:spPr>
          <a:xfrm>
            <a:off x="9953776" y="3169548"/>
            <a:ext cx="928935" cy="28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424242"/>
                </a:solidFill>
              </a:defRPr>
            </a:lvl1pPr>
          </a:lstStyle>
          <a:p>
            <a:r>
              <a:rPr dirty="0"/>
              <a:t>Media mix</a:t>
            </a:r>
          </a:p>
        </p:txBody>
      </p:sp>
    </p:spTree>
    <p:extLst>
      <p:ext uri="{BB962C8B-B14F-4D97-AF65-F5344CB8AC3E}">
        <p14:creationId xmlns:p14="http://schemas.microsoft.com/office/powerpoint/2010/main" val="190101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Box 8"/>
          <p:cNvSpPr txBox="1"/>
          <p:nvPr/>
        </p:nvSpPr>
        <p:spPr>
          <a:xfrm>
            <a:off x="2209800" y="696049"/>
            <a:ext cx="7772400" cy="292384"/>
          </a:xfrm>
          <a:prstGeom prst="rect">
            <a:avLst/>
          </a:prstGeom>
          <a:solidFill>
            <a:srgbClr val="5E5E5E"/>
          </a:solidFill>
          <a:ln w="38100">
            <a:solidFill>
              <a:srgbClr val="5E5E5E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3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76000"/>
                    </a:srgbClr>
                  </a:outerShdw>
                </a:effectLst>
              </a:defRPr>
            </a:lvl1pPr>
          </a:lstStyle>
          <a:p>
            <a:r>
              <a:rPr lang="es-HN" b="0" i="0" dirty="0">
                <a:effectLst/>
                <a:latin typeface="Google Sans"/>
              </a:rPr>
              <a:t>versión</a:t>
            </a:r>
            <a:endParaRPr dirty="0"/>
          </a:p>
        </p:txBody>
      </p:sp>
      <p:sp>
        <p:nvSpPr>
          <p:cNvPr id="391" name="Title 1"/>
          <p:cNvSpPr txBox="1"/>
          <p:nvPr/>
        </p:nvSpPr>
        <p:spPr>
          <a:xfrm>
            <a:off x="45719" y="45316"/>
            <a:ext cx="12100563" cy="46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700"/>
            </a:lvl1pPr>
          </a:lstStyle>
          <a:p>
            <a:r>
              <a:rPr dirty="0" err="1"/>
              <a:t>Detalle</a:t>
            </a:r>
            <a:r>
              <a:rPr dirty="0"/>
              <a:t> de </a:t>
            </a:r>
            <a:r>
              <a:rPr dirty="0" err="1"/>
              <a:t>pauta</a:t>
            </a:r>
            <a:r>
              <a:rPr dirty="0"/>
              <a:t> – </a:t>
            </a:r>
            <a:r>
              <a:rPr lang="es-HN" b="0" i="0" dirty="0">
                <a:effectLst/>
                <a:latin typeface="Google Sans"/>
              </a:rPr>
              <a:t>versión</a:t>
            </a:r>
            <a:r>
              <a:rPr dirty="0"/>
              <a:t> </a:t>
            </a:r>
            <a:r>
              <a:rPr lang="en-US" dirty="0"/>
              <a:t>Q4</a:t>
            </a:r>
            <a:r>
              <a:rPr dirty="0"/>
              <a:t> 202</a:t>
            </a:r>
            <a:r>
              <a:rPr lang="en-US" dirty="0"/>
              <a:t>4</a:t>
            </a:r>
            <a:endParaRPr dirty="0"/>
          </a:p>
        </p:txBody>
      </p:sp>
      <p:pic>
        <p:nvPicPr>
          <p:cNvPr id="393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388" y="46442"/>
            <a:ext cx="1283212" cy="464025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traight Connector 7"/>
          <p:cNvSpPr/>
          <p:nvPr/>
        </p:nvSpPr>
        <p:spPr>
          <a:xfrm>
            <a:off x="-1" y="540620"/>
            <a:ext cx="12192002" cy="1"/>
          </a:xfrm>
          <a:prstGeom prst="line">
            <a:avLst/>
          </a:prstGeom>
          <a:ln w="38100">
            <a:solidFill>
              <a:srgbClr val="EB3D3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ABC062-6002-6312-C9C1-549DCC6C7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131293"/>
            <a:ext cx="7772400" cy="3386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-15112" y="6620476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/>
        </p:nvGraphicFramePr>
        <p:xfrm>
          <a:off x="4703352" y="3053750"/>
          <a:ext cx="4925295" cy="126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97334"/>
              </p:ext>
            </p:extLst>
          </p:nvPr>
        </p:nvGraphicFramePr>
        <p:xfrm>
          <a:off x="2226906" y="736688"/>
          <a:ext cx="9156241" cy="226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FEEFC9E-98C2-A642-BF4A-0B9A7FD76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592408"/>
              </p:ext>
            </p:extLst>
          </p:nvPr>
        </p:nvGraphicFramePr>
        <p:xfrm>
          <a:off x="1576000" y="3294845"/>
          <a:ext cx="8234511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AutoShape 2" descr="El Gallo Más Gallo – Paseo La Sexta | Mas que compras">
            <a:extLst>
              <a:ext uri="{FF2B5EF4-FFF2-40B4-BE49-F238E27FC236}">
                <a16:creationId xmlns:a16="http://schemas.microsoft.com/office/drawing/2014/main" id="{3408C1B5-2B83-AD49-A00B-823BE0E37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N"/>
          </a:p>
        </p:txBody>
      </p:sp>
      <p:graphicFrame>
        <p:nvGraphicFramePr>
          <p:cNvPr id="34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555447"/>
              </p:ext>
            </p:extLst>
          </p:nvPr>
        </p:nvGraphicFramePr>
        <p:xfrm>
          <a:off x="1561322" y="5460762"/>
          <a:ext cx="8234511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28">
            <a:extLst>
              <a:ext uri="{FF2B5EF4-FFF2-40B4-BE49-F238E27FC236}">
                <a16:creationId xmlns:a16="http://schemas.microsoft.com/office/drawing/2014/main" id="{1430A8FD-5EC9-9F4A-B0B3-5907BAB74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11739"/>
              </p:ext>
            </p:extLst>
          </p:nvPr>
        </p:nvGraphicFramePr>
        <p:xfrm>
          <a:off x="1364780" y="4445191"/>
          <a:ext cx="8234511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Picture 4" descr="Picture 4">
            <a:extLst>
              <a:ext uri="{FF2B5EF4-FFF2-40B4-BE49-F238E27FC236}">
                <a16:creationId xmlns:a16="http://schemas.microsoft.com/office/drawing/2014/main" id="{3043ACF0-C5C4-6792-1527-53F6FDC627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71" y="827819"/>
            <a:ext cx="1202911" cy="703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5B81A1F-B978-92D2-FB9F-3C2960B73004}"/>
              </a:ext>
            </a:extLst>
          </p:cNvPr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Estrategia de Medios: EL GALLO MÁS GALLO">
            <a:extLst>
              <a:ext uri="{FF2B5EF4-FFF2-40B4-BE49-F238E27FC236}">
                <a16:creationId xmlns:a16="http://schemas.microsoft.com/office/drawing/2014/main" id="{3089C3CB-A1CC-8F33-92E5-FB1E2DE7D683}"/>
              </a:ext>
            </a:extLst>
          </p:cNvPr>
          <p:cNvSpPr txBox="1"/>
          <p:nvPr/>
        </p:nvSpPr>
        <p:spPr>
          <a:xfrm>
            <a:off x="187614" y="163934"/>
            <a:ext cx="6477622" cy="42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</a:t>
            </a:r>
            <a:r>
              <a:rPr dirty="0">
                <a:latin typeface="Myriad Pro Light"/>
                <a:ea typeface="Myriad Pro Light"/>
                <a:cs typeface="Myriad Pro Light"/>
                <a:sym typeface="Myriad Pro Semibold"/>
              </a:rPr>
              <a:t>EL GALLO MÁS GALLO</a:t>
            </a:r>
          </a:p>
        </p:txBody>
      </p:sp>
      <p:graphicFrame>
        <p:nvGraphicFramePr>
          <p:cNvPr id="3" name="Table 29">
            <a:extLst>
              <a:ext uri="{FF2B5EF4-FFF2-40B4-BE49-F238E27FC236}">
                <a16:creationId xmlns:a16="http://schemas.microsoft.com/office/drawing/2014/main" id="{7809E5C8-AA83-6D95-04D2-96DE90D1C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319906"/>
              </p:ext>
            </p:extLst>
          </p:nvPr>
        </p:nvGraphicFramePr>
        <p:xfrm>
          <a:off x="602571" y="3531861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TV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29">
            <a:extLst>
              <a:ext uri="{FF2B5EF4-FFF2-40B4-BE49-F238E27FC236}">
                <a16:creationId xmlns:a16="http://schemas.microsoft.com/office/drawing/2014/main" id="{65A9BB11-4290-2C22-53AD-5F134E5E3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887251"/>
              </p:ext>
            </p:extLst>
          </p:nvPr>
        </p:nvGraphicFramePr>
        <p:xfrm>
          <a:off x="602571" y="4557991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PR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29">
            <a:extLst>
              <a:ext uri="{FF2B5EF4-FFF2-40B4-BE49-F238E27FC236}">
                <a16:creationId xmlns:a16="http://schemas.microsoft.com/office/drawing/2014/main" id="{920286F5-C950-3C9E-CF3E-56BA384A9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074570"/>
              </p:ext>
            </p:extLst>
          </p:nvPr>
        </p:nvGraphicFramePr>
        <p:xfrm>
          <a:off x="602571" y="5584121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RA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9">
            <a:extLst>
              <a:ext uri="{FF2B5EF4-FFF2-40B4-BE49-F238E27FC236}">
                <a16:creationId xmlns:a16="http://schemas.microsoft.com/office/drawing/2014/main" id="{0B2A7FE7-B3B4-5007-1965-1973D8CEA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69042"/>
              </p:ext>
            </p:extLst>
          </p:nvPr>
        </p:nvGraphicFramePr>
        <p:xfrm>
          <a:off x="9992376" y="3533028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194.7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38">
            <a:extLst>
              <a:ext uri="{FF2B5EF4-FFF2-40B4-BE49-F238E27FC236}">
                <a16:creationId xmlns:a16="http://schemas.microsoft.com/office/drawing/2014/main" id="{684B4F64-FB62-5D4F-C88E-549315971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198060"/>
              </p:ext>
            </p:extLst>
          </p:nvPr>
        </p:nvGraphicFramePr>
        <p:xfrm>
          <a:off x="9992376" y="4557991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40">
            <a:extLst>
              <a:ext uri="{FF2B5EF4-FFF2-40B4-BE49-F238E27FC236}">
                <a16:creationId xmlns:a16="http://schemas.microsoft.com/office/drawing/2014/main" id="{8C795A71-E1DB-DB56-A2F5-555C8080D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524708"/>
              </p:ext>
            </p:extLst>
          </p:nvPr>
        </p:nvGraphicFramePr>
        <p:xfrm>
          <a:off x="9992376" y="5582953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7.2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">
            <a:extLst>
              <a:ext uri="{FF2B5EF4-FFF2-40B4-BE49-F238E27FC236}">
                <a16:creationId xmlns:a16="http://schemas.microsoft.com/office/drawing/2014/main" id="{9361917E-EE3F-EBE3-34E4-1D557A2A09CA}"/>
              </a:ext>
            </a:extLst>
          </p:cNvPr>
          <p:cNvSpPr txBox="1"/>
          <p:nvPr/>
        </p:nvSpPr>
        <p:spPr>
          <a:xfrm>
            <a:off x="9953776" y="3169548"/>
            <a:ext cx="928935" cy="28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424242"/>
                </a:solidFill>
              </a:defRPr>
            </a:lvl1pPr>
          </a:lstStyle>
          <a:p>
            <a:r>
              <a:rPr dirty="0"/>
              <a:t>Media mix</a:t>
            </a:r>
          </a:p>
        </p:txBody>
      </p:sp>
    </p:spTree>
    <p:extLst>
      <p:ext uri="{BB962C8B-B14F-4D97-AF65-F5344CB8AC3E}">
        <p14:creationId xmlns:p14="http://schemas.microsoft.com/office/powerpoint/2010/main" val="314482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Box 8"/>
          <p:cNvSpPr txBox="1"/>
          <p:nvPr/>
        </p:nvSpPr>
        <p:spPr>
          <a:xfrm>
            <a:off x="2669906" y="627382"/>
            <a:ext cx="6852188" cy="299719"/>
          </a:xfrm>
          <a:prstGeom prst="rect">
            <a:avLst/>
          </a:prstGeom>
          <a:solidFill>
            <a:srgbClr val="5E5E5E"/>
          </a:solidFill>
          <a:ln w="38100">
            <a:solidFill>
              <a:srgbClr val="5E5E5E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3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76000"/>
                    </a:srgbClr>
                  </a:outerShdw>
                </a:effectLst>
              </a:defRPr>
            </a:lvl1pPr>
          </a:lstStyle>
          <a:p>
            <a:r>
              <a:rPr lang="es-HN" b="0" i="0" dirty="0">
                <a:effectLst/>
                <a:latin typeface="Google Sans"/>
              </a:rPr>
              <a:t>versión</a:t>
            </a:r>
            <a:endParaRPr dirty="0"/>
          </a:p>
        </p:txBody>
      </p:sp>
      <p:sp>
        <p:nvSpPr>
          <p:cNvPr id="423" name="Title 1"/>
          <p:cNvSpPr txBox="1"/>
          <p:nvPr/>
        </p:nvSpPr>
        <p:spPr>
          <a:xfrm>
            <a:off x="45719" y="45316"/>
            <a:ext cx="12100563" cy="46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700"/>
            </a:lvl1pPr>
          </a:lstStyle>
          <a:p>
            <a:r>
              <a:rPr dirty="0" err="1"/>
              <a:t>Detalle</a:t>
            </a:r>
            <a:r>
              <a:rPr dirty="0"/>
              <a:t> de </a:t>
            </a:r>
            <a:r>
              <a:rPr dirty="0" err="1"/>
              <a:t>pauta</a:t>
            </a:r>
            <a:r>
              <a:rPr dirty="0"/>
              <a:t> – </a:t>
            </a:r>
            <a:r>
              <a:rPr lang="es-HN" b="0" i="0" dirty="0">
                <a:effectLst/>
                <a:latin typeface="Google Sans"/>
              </a:rPr>
              <a:t>versión</a:t>
            </a:r>
            <a:r>
              <a:rPr dirty="0"/>
              <a:t> </a:t>
            </a:r>
            <a:r>
              <a:rPr lang="en-US" dirty="0"/>
              <a:t>Q4</a:t>
            </a:r>
            <a:r>
              <a:rPr dirty="0"/>
              <a:t> 202</a:t>
            </a:r>
            <a:r>
              <a:rPr lang="en-US" dirty="0"/>
              <a:t>4</a:t>
            </a:r>
            <a:endParaRPr dirty="0"/>
          </a:p>
        </p:txBody>
      </p:sp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205" y="-9633"/>
            <a:ext cx="902762" cy="528117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traight Connector 7"/>
          <p:cNvSpPr/>
          <p:nvPr/>
        </p:nvSpPr>
        <p:spPr>
          <a:xfrm>
            <a:off x="-1" y="540620"/>
            <a:ext cx="12192002" cy="1"/>
          </a:xfrm>
          <a:prstGeom prst="line">
            <a:avLst/>
          </a:prstGeom>
          <a:ln w="38100">
            <a:solidFill>
              <a:srgbClr val="EB3D3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2D1B7A-3CA6-CC1D-E70E-9E23C5886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906" y="1013862"/>
            <a:ext cx="6852188" cy="579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-2" y="6599839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61DE5AC0-CCF8-7341-81CF-F9BF9BAAE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104962"/>
              </p:ext>
            </p:extLst>
          </p:nvPr>
        </p:nvGraphicFramePr>
        <p:xfrm>
          <a:off x="1231642" y="5409716"/>
          <a:ext cx="8494094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295132"/>
              </p:ext>
            </p:extLst>
          </p:nvPr>
        </p:nvGraphicFramePr>
        <p:xfrm>
          <a:off x="1050313" y="4233295"/>
          <a:ext cx="8646525" cy="1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5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631945"/>
              </p:ext>
            </p:extLst>
          </p:nvPr>
        </p:nvGraphicFramePr>
        <p:xfrm>
          <a:off x="1079210" y="3303107"/>
          <a:ext cx="8646525" cy="1062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D5842029-62F4-0218-EB0E-FF9D32A0943F}"/>
              </a:ext>
            </a:extLst>
          </p:cNvPr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Estrategia de Medios: DIUNSA">
            <a:extLst>
              <a:ext uri="{FF2B5EF4-FFF2-40B4-BE49-F238E27FC236}">
                <a16:creationId xmlns:a16="http://schemas.microsoft.com/office/drawing/2014/main" id="{6C3929E3-DD3C-4BE8-BE10-6EC6623D189D}"/>
              </a:ext>
            </a:extLst>
          </p:cNvPr>
          <p:cNvSpPr txBox="1"/>
          <p:nvPr/>
        </p:nvSpPr>
        <p:spPr>
          <a:xfrm>
            <a:off x="187615" y="163934"/>
            <a:ext cx="5102935" cy="42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</a:t>
            </a:r>
            <a:r>
              <a:rPr dirty="0">
                <a:latin typeface="Myriad Pro Light"/>
                <a:ea typeface="Myriad Pro Light"/>
                <a:cs typeface="Myriad Pro Light"/>
                <a:sym typeface="Myriad Pro Semibold"/>
              </a:rPr>
              <a:t>MOLINERO’S</a:t>
            </a:r>
          </a:p>
        </p:txBody>
      </p:sp>
      <p:graphicFrame>
        <p:nvGraphicFramePr>
          <p:cNvPr id="3" name="Table 29">
            <a:extLst>
              <a:ext uri="{FF2B5EF4-FFF2-40B4-BE49-F238E27FC236}">
                <a16:creationId xmlns:a16="http://schemas.microsoft.com/office/drawing/2014/main" id="{30C59ADD-519D-69A9-79FF-83E4A2C9A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51421"/>
              </p:ext>
            </p:extLst>
          </p:nvPr>
        </p:nvGraphicFramePr>
        <p:xfrm>
          <a:off x="415336" y="3454027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TV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29">
            <a:extLst>
              <a:ext uri="{FF2B5EF4-FFF2-40B4-BE49-F238E27FC236}">
                <a16:creationId xmlns:a16="http://schemas.microsoft.com/office/drawing/2014/main" id="{3EBE0EEA-0B79-568B-C960-135A979D1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978425"/>
              </p:ext>
            </p:extLst>
          </p:nvPr>
        </p:nvGraphicFramePr>
        <p:xfrm>
          <a:off x="415336" y="4480157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PR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29">
            <a:extLst>
              <a:ext uri="{FF2B5EF4-FFF2-40B4-BE49-F238E27FC236}">
                <a16:creationId xmlns:a16="http://schemas.microsoft.com/office/drawing/2014/main" id="{C3CAE393-4DE9-96B3-6DE6-09C3DED33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15033"/>
              </p:ext>
            </p:extLst>
          </p:nvPr>
        </p:nvGraphicFramePr>
        <p:xfrm>
          <a:off x="415336" y="5506287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RA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9">
            <a:extLst>
              <a:ext uri="{FF2B5EF4-FFF2-40B4-BE49-F238E27FC236}">
                <a16:creationId xmlns:a16="http://schemas.microsoft.com/office/drawing/2014/main" id="{8F2EB418-B76C-E41F-B7AE-5BC1186C9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481654"/>
              </p:ext>
            </p:extLst>
          </p:nvPr>
        </p:nvGraphicFramePr>
        <p:xfrm>
          <a:off x="9992376" y="3533028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496.5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89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38">
            <a:extLst>
              <a:ext uri="{FF2B5EF4-FFF2-40B4-BE49-F238E27FC236}">
                <a16:creationId xmlns:a16="http://schemas.microsoft.com/office/drawing/2014/main" id="{845E3354-FE04-58D0-1523-CEB705C09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373144"/>
              </p:ext>
            </p:extLst>
          </p:nvPr>
        </p:nvGraphicFramePr>
        <p:xfrm>
          <a:off x="9992376" y="4557991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0.0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40">
            <a:extLst>
              <a:ext uri="{FF2B5EF4-FFF2-40B4-BE49-F238E27FC236}">
                <a16:creationId xmlns:a16="http://schemas.microsoft.com/office/drawing/2014/main" id="{2ED8D0CB-967F-ABAC-5758-AF161A7A1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132759"/>
              </p:ext>
            </p:extLst>
          </p:nvPr>
        </p:nvGraphicFramePr>
        <p:xfrm>
          <a:off x="9992376" y="5582953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61.0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11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">
            <a:extLst>
              <a:ext uri="{FF2B5EF4-FFF2-40B4-BE49-F238E27FC236}">
                <a16:creationId xmlns:a16="http://schemas.microsoft.com/office/drawing/2014/main" id="{1B078CB2-97F1-B888-95FB-7BF578BD719C}"/>
              </a:ext>
            </a:extLst>
          </p:cNvPr>
          <p:cNvSpPr txBox="1"/>
          <p:nvPr/>
        </p:nvSpPr>
        <p:spPr>
          <a:xfrm>
            <a:off x="9953776" y="3169548"/>
            <a:ext cx="928935" cy="28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424242"/>
                </a:solidFill>
              </a:defRPr>
            </a:lvl1pPr>
          </a:lstStyle>
          <a:p>
            <a:r>
              <a:rPr dirty="0"/>
              <a:t>Media mix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C33D2AF6-F48D-7354-E430-07AF1BB2C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6" y="998421"/>
            <a:ext cx="1986444" cy="400001"/>
          </a:xfrm>
          <a:prstGeom prst="rect">
            <a:avLst/>
          </a:prstGeom>
        </p:spPr>
      </p:pic>
      <p:graphicFrame>
        <p:nvGraphicFramePr>
          <p:cNvPr id="1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643557"/>
              </p:ext>
            </p:extLst>
          </p:nvPr>
        </p:nvGraphicFramePr>
        <p:xfrm>
          <a:off x="2587690" y="748405"/>
          <a:ext cx="9078407" cy="220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3385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: Rounded Corners 14"/>
          <p:cNvSpPr/>
          <p:nvPr/>
        </p:nvSpPr>
        <p:spPr>
          <a:xfrm>
            <a:off x="684262" y="1356408"/>
            <a:ext cx="10836176" cy="5101662"/>
          </a:xfrm>
          <a:prstGeom prst="roundRect">
            <a:avLst>
              <a:gd name="adj" fmla="val 0"/>
            </a:avLst>
          </a:prstGeom>
          <a:solidFill>
            <a:srgbClr val="C52828">
              <a:alpha val="1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Rectangle: Rounded Corners 7"/>
          <p:cNvSpPr/>
          <p:nvPr/>
        </p:nvSpPr>
        <p:spPr>
          <a:xfrm>
            <a:off x="671562" y="431622"/>
            <a:ext cx="10848876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TextBox 2"/>
          <p:cNvSpPr txBox="1"/>
          <p:nvPr/>
        </p:nvSpPr>
        <p:spPr>
          <a:xfrm>
            <a:off x="4606061" y="559507"/>
            <a:ext cx="2979876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CONSIDERACIONES</a:t>
            </a:r>
          </a:p>
        </p:txBody>
      </p:sp>
      <p:sp>
        <p:nvSpPr>
          <p:cNvPr id="145" name="TextBox 18"/>
          <p:cNvSpPr txBox="1"/>
          <p:nvPr/>
        </p:nvSpPr>
        <p:spPr>
          <a:xfrm>
            <a:off x="1013910" y="1501859"/>
            <a:ext cx="10164180" cy="4810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numCol="2" spcCol="508207"/>
          <a:lstStyle/>
          <a:p>
            <a:pPr marL="140367" indent="-140367">
              <a:spcBef>
                <a:spcPts val="300"/>
              </a:spcBef>
              <a:buSzPct val="100000"/>
              <a:buChar char="•"/>
              <a:defRPr sz="1300">
                <a:latin typeface="Myriad Pro Light"/>
                <a:ea typeface="Myriad Pro Light"/>
                <a:cs typeface="Myriad Pro Light"/>
                <a:sym typeface="Myriad Pro Semibold"/>
              </a:defRPr>
            </a:pPr>
            <a:r>
              <a:rPr dirty="0"/>
              <a:t>Fuente: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Publisearch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</a:t>
            </a:r>
            <a:endParaRPr lang="en-US" dirty="0">
              <a:latin typeface="+mj-lt"/>
              <a:ea typeface="+mj-ea"/>
              <a:cs typeface="+mj-cs"/>
              <a:sym typeface="Myriad Pro"/>
            </a:endParaRPr>
          </a:p>
          <a:p>
            <a:pPr>
              <a:spcBef>
                <a:spcPts val="300"/>
              </a:spcBef>
              <a:defRPr sz="1300"/>
            </a:pPr>
            <a:endParaRPr dirty="0">
              <a:latin typeface="+mj-lt"/>
              <a:ea typeface="+mj-ea"/>
              <a:cs typeface="+mj-cs"/>
              <a:sym typeface="Myriad Pro"/>
            </a:endParaRP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>
                <a:latin typeface="Myriad Pro Light"/>
                <a:ea typeface="Myriad Pro Light"/>
                <a:cs typeface="Myriad Pro Light"/>
                <a:sym typeface="Myriad Pro Semibold"/>
              </a:defRPr>
            </a:pPr>
            <a:r>
              <a:rPr dirty="0" err="1"/>
              <a:t>Período</a:t>
            </a:r>
            <a:r>
              <a:rPr dirty="0"/>
              <a:t>: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  <a:sym typeface="Myriad Pro"/>
              </a:rPr>
              <a:t>Octubre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– </a:t>
            </a:r>
            <a:r>
              <a:rPr lang="en-US" dirty="0" err="1">
                <a:latin typeface="+mj-lt"/>
                <a:ea typeface="+mj-ea"/>
                <a:cs typeface="+mj-cs"/>
                <a:sym typeface="Myriad Pro"/>
              </a:rPr>
              <a:t>Diciembre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202</a:t>
            </a:r>
            <a:r>
              <a:rPr lang="en-US" dirty="0">
                <a:latin typeface="+mj-lt"/>
                <a:ea typeface="+mj-ea"/>
                <a:cs typeface="+mj-cs"/>
                <a:sym typeface="Myriad Pro"/>
              </a:rPr>
              <a:t>4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. El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reporte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se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detalla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en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miles de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dólares</a:t>
            </a: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>
              <a:spcBef>
                <a:spcPts val="300"/>
              </a:spcBef>
              <a:defRPr sz="1300"/>
            </a:pP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>
                <a:latin typeface="Myriad Pro Light"/>
                <a:ea typeface="Myriad Pro Light"/>
                <a:cs typeface="Myriad Pro Light"/>
                <a:sym typeface="Myriad Pro Semibold"/>
              </a:defRPr>
            </a:pPr>
            <a:r>
              <a:rPr dirty="0"/>
              <a:t>Target: 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Hombres y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mujeres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 de 25 a 50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años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de NSE ABC</a:t>
            </a: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>
              <a:spcBef>
                <a:spcPts val="300"/>
              </a:spcBef>
              <a:defRPr sz="1300"/>
            </a:pP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/>
            </a:pP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presentados</a:t>
            </a:r>
            <a:r>
              <a:rPr dirty="0"/>
              <a:t> no  </a:t>
            </a:r>
            <a:r>
              <a:rPr dirty="0" err="1"/>
              <a:t>incluyen</a:t>
            </a:r>
            <a:r>
              <a:rPr dirty="0"/>
              <a:t> </a:t>
            </a:r>
            <a:r>
              <a:rPr dirty="0" err="1"/>
              <a:t>bonificaciones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negociaciones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anunciantes</a:t>
            </a:r>
            <a:r>
              <a:rPr dirty="0"/>
              <a:t>, </a:t>
            </a:r>
            <a:r>
              <a:rPr dirty="0" err="1"/>
              <a:t>tarifas</a:t>
            </a:r>
            <a:r>
              <a:rPr dirty="0"/>
              <a:t> open rate. Se </a:t>
            </a:r>
            <a:r>
              <a:rPr dirty="0" err="1"/>
              <a:t>estima</a:t>
            </a:r>
            <a:r>
              <a:rPr dirty="0"/>
              <a:t> que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están</a:t>
            </a:r>
            <a:r>
              <a:rPr dirty="0"/>
              <a:t> </a:t>
            </a:r>
            <a:r>
              <a:rPr dirty="0" err="1"/>
              <a:t>inflados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un 45%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promedio</a:t>
            </a:r>
            <a:r>
              <a:rPr dirty="0"/>
              <a:t>, y que </a:t>
            </a:r>
            <a:r>
              <a:rPr dirty="0" err="1"/>
              <a:t>varía</a:t>
            </a:r>
            <a:r>
              <a:rPr dirty="0"/>
              <a:t> </a:t>
            </a:r>
            <a:r>
              <a:rPr dirty="0" err="1"/>
              <a:t>según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de medio. </a:t>
            </a:r>
          </a:p>
          <a:p>
            <a:pPr>
              <a:spcBef>
                <a:spcPts val="300"/>
              </a:spcBef>
              <a:defRPr sz="1300"/>
            </a:pPr>
            <a:r>
              <a:rPr dirty="0"/>
              <a:t> </a:t>
            </a: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>
                <a:latin typeface="Myriad Pro Light"/>
                <a:ea typeface="Myriad Pro Light"/>
                <a:cs typeface="Myriad Pro Light"/>
                <a:sym typeface="Myriad Pro Semibold"/>
              </a:defRPr>
            </a:pPr>
            <a:r>
              <a:rPr dirty="0" err="1"/>
              <a:t>Medios</a:t>
            </a:r>
            <a:r>
              <a:rPr dirty="0"/>
              <a:t> </a:t>
            </a:r>
            <a:r>
              <a:rPr dirty="0" err="1"/>
              <a:t>monitoreados</a:t>
            </a:r>
            <a:r>
              <a:rPr dirty="0"/>
              <a:t>: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TV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Abierta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Radio</a:t>
            </a:r>
            <a:r>
              <a:rPr lang="en-US" dirty="0">
                <a:latin typeface="+mj-lt"/>
                <a:ea typeface="+mj-ea"/>
                <a:cs typeface="+mj-cs"/>
                <a:sym typeface="Myriad Pro"/>
              </a:rPr>
              <a:t>,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Prensa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y Digital.</a:t>
            </a: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/>
            </a:pP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/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donde</a:t>
            </a:r>
            <a:r>
              <a:rPr dirty="0"/>
              <a:t> hay </a:t>
            </a:r>
            <a:r>
              <a:rPr dirty="0" err="1"/>
              <a:t>más</a:t>
            </a:r>
            <a:r>
              <a:rPr dirty="0"/>
              <a:t> de un canal de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misma</a:t>
            </a:r>
            <a:r>
              <a:rPr dirty="0"/>
              <a:t> </a:t>
            </a:r>
            <a:r>
              <a:rPr dirty="0" err="1"/>
              <a:t>empresa</a:t>
            </a:r>
            <a:r>
              <a:rPr dirty="0"/>
              <a:t> </a:t>
            </a:r>
            <a:r>
              <a:rPr dirty="0" err="1"/>
              <a:t>televisiva</a:t>
            </a:r>
            <a:r>
              <a:rPr dirty="0"/>
              <a:t>, se </a:t>
            </a:r>
            <a:r>
              <a:rPr dirty="0" err="1"/>
              <a:t>reporta</a:t>
            </a:r>
            <a:r>
              <a:rPr dirty="0"/>
              <a:t> la </a:t>
            </a:r>
            <a:r>
              <a:rPr dirty="0" err="1"/>
              <a:t>inversión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grupo</a:t>
            </a:r>
            <a:r>
              <a:rPr dirty="0"/>
              <a:t>:</a:t>
            </a:r>
          </a:p>
          <a:p>
            <a:pPr marL="521367" lvl="1" indent="-140367">
              <a:spcBef>
                <a:spcPts val="300"/>
              </a:spcBef>
              <a:buSzPct val="100000"/>
              <a:buChar char="•"/>
              <a:defRPr sz="1200"/>
            </a:pPr>
            <a:r>
              <a:rPr dirty="0"/>
              <a:t>TVC : Canal 5, Canal 7 y Canal 3</a:t>
            </a:r>
          </a:p>
          <a:p>
            <a:pPr marL="521367" lvl="1" indent="-140367">
              <a:spcBef>
                <a:spcPts val="300"/>
              </a:spcBef>
              <a:buSzPct val="100000"/>
              <a:buChar char="•"/>
              <a:defRPr sz="1200"/>
            </a:pPr>
            <a:r>
              <a:rPr dirty="0"/>
              <a:t>R Media: C 11, DTV, Beat TV y TDTV</a:t>
            </a:r>
          </a:p>
          <a:p>
            <a:pPr marL="521367" lvl="1" indent="-140367">
              <a:spcBef>
                <a:spcPts val="300"/>
              </a:spcBef>
              <a:buSzPct val="100000"/>
              <a:buChar char="•"/>
              <a:defRPr sz="1200"/>
            </a:pPr>
            <a:r>
              <a:rPr dirty="0"/>
              <a:t>Grupo ABC: Canal 10 y </a:t>
            </a:r>
            <a:r>
              <a:rPr dirty="0" err="1"/>
              <a:t>Abriendo</a:t>
            </a:r>
            <a:r>
              <a:rPr dirty="0"/>
              <a:t> </a:t>
            </a:r>
            <a:r>
              <a:rPr dirty="0" err="1"/>
              <a:t>Brecha</a:t>
            </a:r>
            <a:r>
              <a:rPr dirty="0"/>
              <a:t> de Canal 7</a:t>
            </a:r>
          </a:p>
          <a:p>
            <a:pPr marL="521367" lvl="1" indent="-140367">
              <a:spcBef>
                <a:spcPts val="300"/>
              </a:spcBef>
              <a:buSzPct val="100000"/>
              <a:buChar char="•"/>
              <a:defRPr sz="1200"/>
            </a:pPr>
            <a:r>
              <a:rPr dirty="0"/>
              <a:t>Grupo VTV: VTV, Canal 30, Canal 12, Canal 21 y Canal 54</a:t>
            </a: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 b="1"/>
            </a:pPr>
            <a:endParaRPr dirty="0"/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>
                <a:latin typeface="Myriad Pro Light"/>
                <a:ea typeface="Myriad Pro Light"/>
                <a:cs typeface="Myriad Pro Light"/>
                <a:sym typeface="Myriad Pro Semibold"/>
              </a:defRPr>
            </a:pPr>
            <a:r>
              <a:rPr dirty="0"/>
              <a:t>Radios </a:t>
            </a:r>
            <a:r>
              <a:rPr dirty="0" err="1"/>
              <a:t>en</a:t>
            </a:r>
            <a:r>
              <a:rPr dirty="0"/>
              <a:t> San Pedro Sula: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Exa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FM, Radio Conga,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Internacional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XY SPS, W 105, Radio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Activa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Musiquera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SPS, FM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Fama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.</a:t>
            </a: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>
              <a:spcBef>
                <a:spcPts val="300"/>
              </a:spcBef>
              <a:defRPr sz="1300"/>
            </a:pP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>
                <a:latin typeface="Myriad Pro Light"/>
                <a:ea typeface="Myriad Pro Light"/>
                <a:cs typeface="Myriad Pro Light"/>
                <a:sym typeface="Myriad Pro Semibold"/>
              </a:defRPr>
            </a:pPr>
            <a:r>
              <a:rPr dirty="0"/>
              <a:t>Radios </a:t>
            </a:r>
            <a:r>
              <a:rPr dirty="0" err="1"/>
              <a:t>en</a:t>
            </a:r>
            <a:r>
              <a:rPr dirty="0"/>
              <a:t> Tegucigalpa: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HRN, Radio América, Stereo Luz, XY TGU, W 107, Power FM, Rock &amp; Pop, Vox FM, Suave, Super Stereo. </a:t>
            </a: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>
              <a:spcBef>
                <a:spcPts val="300"/>
              </a:spcBef>
              <a:defRPr sz="1300"/>
            </a:pP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>
                <a:latin typeface="Myriad Pro Light"/>
                <a:ea typeface="Myriad Pro Light"/>
                <a:cs typeface="Myriad Pro Light"/>
                <a:sym typeface="Myriad Pro Semibold"/>
              </a:defRPr>
            </a:pPr>
            <a:r>
              <a:rPr dirty="0" err="1"/>
              <a:t>Impresos</a:t>
            </a:r>
            <a:r>
              <a:rPr dirty="0"/>
              <a:t>: </a:t>
            </a:r>
            <a:r>
              <a:rPr b="1" dirty="0">
                <a:latin typeface="+mj-lt"/>
                <a:ea typeface="+mj-ea"/>
                <a:cs typeface="+mj-cs"/>
                <a:sym typeface="Myriad Pro"/>
              </a:rPr>
              <a:t> 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Diez, El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Heraldo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La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Prensa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La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Tribuna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Tiempo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Cromos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Estilo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Click,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Vívela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Mía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Amiga, Cheque,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Buen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Provecho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Mujeres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Tecno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Estilo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Health&amp;Fitness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Casa y Hogar,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Hablemos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Claro,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Cromos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Hogar,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Bodas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, Eva y </a:t>
            </a:r>
            <a:r>
              <a:rPr dirty="0" err="1">
                <a:latin typeface="+mj-lt"/>
                <a:ea typeface="+mj-ea"/>
                <a:cs typeface="+mj-cs"/>
                <a:sym typeface="Myriad Pro"/>
              </a:rPr>
              <a:t>Motores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. </a:t>
            </a: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>
              <a:spcBef>
                <a:spcPts val="300"/>
              </a:spcBef>
              <a:defRPr sz="1300"/>
            </a:pPr>
            <a:endParaRPr b="1" dirty="0">
              <a:latin typeface="+mj-lt"/>
              <a:ea typeface="+mj-ea"/>
              <a:cs typeface="+mj-cs"/>
              <a:sym typeface="Myriad Pro"/>
            </a:endParaRPr>
          </a:p>
          <a:p>
            <a:pPr marL="140367" indent="-140367">
              <a:spcBef>
                <a:spcPts val="300"/>
              </a:spcBef>
              <a:buSzPct val="100000"/>
              <a:buChar char="•"/>
              <a:defRPr sz="1300"/>
            </a:pPr>
            <a:r>
              <a:rPr dirty="0" err="1"/>
              <a:t>En</a:t>
            </a:r>
            <a:r>
              <a:rPr dirty="0"/>
              <a:t> las </a:t>
            </a:r>
            <a:r>
              <a:rPr dirty="0" err="1"/>
              <a:t>cifras</a:t>
            </a:r>
            <a:r>
              <a:rPr dirty="0"/>
              <a:t> </a:t>
            </a:r>
            <a:r>
              <a:rPr dirty="0" err="1"/>
              <a:t>proporcionadas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proveedor</a:t>
            </a:r>
            <a:r>
              <a:rPr dirty="0"/>
              <a:t> se </a:t>
            </a:r>
            <a:r>
              <a:rPr dirty="0" err="1"/>
              <a:t>estima</a:t>
            </a:r>
            <a:r>
              <a:rPr dirty="0"/>
              <a:t> un </a:t>
            </a:r>
            <a:r>
              <a:rPr dirty="0" err="1"/>
              <a:t>margen</a:t>
            </a:r>
            <a:r>
              <a:rPr dirty="0"/>
              <a:t> de error de un 5%.</a:t>
            </a:r>
          </a:p>
          <a:p>
            <a:pPr>
              <a:spcBef>
                <a:spcPts val="300"/>
              </a:spcBef>
              <a:defRPr sz="1300"/>
            </a:pPr>
            <a:endParaRPr dirty="0"/>
          </a:p>
          <a:p>
            <a:pPr>
              <a:spcBef>
                <a:spcPts val="300"/>
              </a:spcBef>
              <a:defRPr sz="1300"/>
            </a:pPr>
            <a:endParaRPr dirty="0"/>
          </a:p>
          <a:p>
            <a:pPr>
              <a:spcBef>
                <a:spcPts val="300"/>
              </a:spcBef>
              <a:defRPr sz="1300"/>
            </a:pPr>
            <a:endParaRPr dirty="0"/>
          </a:p>
          <a:p>
            <a:pPr>
              <a:spcBef>
                <a:spcPts val="300"/>
              </a:spcBef>
              <a:defRPr sz="1300"/>
            </a:pPr>
            <a:r>
              <a:rPr dirty="0"/>
              <a:t>NOTA: NO SE MONITOREA CABLE NI PAUTA EN CABLERAS FORANEAS.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Box 8"/>
          <p:cNvSpPr txBox="1"/>
          <p:nvPr/>
        </p:nvSpPr>
        <p:spPr>
          <a:xfrm>
            <a:off x="2377266" y="772291"/>
            <a:ext cx="7050437" cy="299718"/>
          </a:xfrm>
          <a:prstGeom prst="rect">
            <a:avLst/>
          </a:prstGeom>
          <a:solidFill>
            <a:srgbClr val="5E5E5E"/>
          </a:solidFill>
          <a:ln w="38100">
            <a:solidFill>
              <a:srgbClr val="5E5E5E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3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76000"/>
                    </a:srgbClr>
                  </a:outerShdw>
                </a:effectLst>
              </a:defRPr>
            </a:lvl1pPr>
          </a:lstStyle>
          <a:p>
            <a:r>
              <a:rPr lang="es-HN" b="0" i="0" dirty="0">
                <a:effectLst/>
                <a:latin typeface="Google Sans"/>
              </a:rPr>
              <a:t>versión</a:t>
            </a:r>
            <a:endParaRPr dirty="0"/>
          </a:p>
        </p:txBody>
      </p:sp>
      <p:sp>
        <p:nvSpPr>
          <p:cNvPr id="454" name="Title 1"/>
          <p:cNvSpPr txBox="1"/>
          <p:nvPr/>
        </p:nvSpPr>
        <p:spPr>
          <a:xfrm>
            <a:off x="45719" y="45316"/>
            <a:ext cx="12100563" cy="46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700"/>
            </a:lvl1pPr>
          </a:lstStyle>
          <a:p>
            <a:r>
              <a:rPr dirty="0" err="1"/>
              <a:t>Detalle</a:t>
            </a:r>
            <a:r>
              <a:rPr dirty="0"/>
              <a:t> de </a:t>
            </a:r>
            <a:r>
              <a:rPr dirty="0" err="1"/>
              <a:t>pauta</a:t>
            </a:r>
            <a:r>
              <a:rPr dirty="0"/>
              <a:t> – </a:t>
            </a:r>
            <a:r>
              <a:rPr lang="es-HN" b="0" i="0" dirty="0">
                <a:effectLst/>
                <a:latin typeface="Google Sans"/>
              </a:rPr>
              <a:t>versión</a:t>
            </a:r>
            <a:r>
              <a:rPr dirty="0"/>
              <a:t> </a:t>
            </a:r>
            <a:r>
              <a:rPr lang="en-US" dirty="0"/>
              <a:t>Q4</a:t>
            </a:r>
            <a:r>
              <a:rPr dirty="0"/>
              <a:t> 202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459" name="Straight Connector 7"/>
          <p:cNvSpPr/>
          <p:nvPr/>
        </p:nvSpPr>
        <p:spPr>
          <a:xfrm>
            <a:off x="-1" y="540620"/>
            <a:ext cx="12192002" cy="1"/>
          </a:xfrm>
          <a:prstGeom prst="line">
            <a:avLst/>
          </a:prstGeom>
          <a:ln w="38100">
            <a:solidFill>
              <a:srgbClr val="EB3D3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A205F3-7CC6-8376-0912-AA571834D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15" y="94199"/>
            <a:ext cx="1656345" cy="33353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40BE04-6E95-C312-1679-77BEC3780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267" y="1153077"/>
            <a:ext cx="7050437" cy="5659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8BDD878-7AD0-9790-E65A-155E3B992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419791"/>
              </p:ext>
            </p:extLst>
          </p:nvPr>
        </p:nvGraphicFramePr>
        <p:xfrm>
          <a:off x="145140" y="1181102"/>
          <a:ext cx="12046860" cy="529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7" name="Table 17"/>
          <p:cNvGraphicFramePr/>
          <p:nvPr>
            <p:extLst>
              <p:ext uri="{D42A27DB-BD31-4B8C-83A1-F6EECF244321}">
                <p14:modId xmlns:p14="http://schemas.microsoft.com/office/powerpoint/2010/main" val="2233913273"/>
              </p:ext>
            </p:extLst>
          </p:nvPr>
        </p:nvGraphicFramePr>
        <p:xfrm>
          <a:off x="10307783" y="762222"/>
          <a:ext cx="1528046" cy="5295677"/>
        </p:xfrm>
        <a:graphic>
          <a:graphicData uri="http://schemas.openxmlformats.org/drawingml/2006/table">
            <a:tbl>
              <a:tblPr/>
              <a:tblGrid>
                <a:gridCol w="76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023">
                  <a:extLst>
                    <a:ext uri="{9D8B030D-6E8A-4147-A177-3AD203B41FA5}">
                      <a16:colId xmlns:a16="http://schemas.microsoft.com/office/drawing/2014/main" val="2749893300"/>
                    </a:ext>
                  </a:extLst>
                </a:gridCol>
              </a:tblGrid>
              <a:tr h="565165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200">
                          <a:latin typeface="Myriad Pro Light"/>
                          <a:ea typeface="Myriad Pro Light"/>
                          <a:cs typeface="Myriad Pro Light"/>
                          <a:sym typeface="Myriad Pro Semibold"/>
                        </a:rPr>
                        <a:t>INVERSIÓN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200" dirty="0">
                          <a:latin typeface="Myriad Pro Light"/>
                          <a:ea typeface="Myriad Pro Light"/>
                          <a:cs typeface="Myriad Pro Light"/>
                          <a:sym typeface="Myriad Pro Semibold"/>
                        </a:rPr>
                        <a:t>%</a:t>
                      </a:r>
                      <a:endParaRPr sz="1200" dirty="0">
                        <a:latin typeface="Myriad Pro Light"/>
                        <a:ea typeface="Myriad Pro Light"/>
                        <a:cs typeface="Myriad Pro Light"/>
                        <a:sym typeface="Myriad Pro Semibold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6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194.7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s-HN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4%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6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196.1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4%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89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 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336.4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6%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12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 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378.0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7%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89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 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496.5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10%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3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559.7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11%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1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1,458.1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28%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072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 1,596.4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31%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61" name="Conector recto 3"/>
          <p:cNvSpPr/>
          <p:nvPr/>
        </p:nvSpPr>
        <p:spPr>
          <a:xfrm>
            <a:off x="2369127" y="6432929"/>
            <a:ext cx="7938656" cy="1"/>
          </a:xfrm>
          <a:prstGeom prst="line">
            <a:avLst/>
          </a:prstGeom>
          <a:ln w="6350">
            <a:solidFill>
              <a:srgbClr val="F2F2F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9" name="Rectangle: Rounded Corners 7"/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Estrategia de Medios: TV"/>
          <p:cNvSpPr txBox="1"/>
          <p:nvPr/>
        </p:nvSpPr>
        <p:spPr>
          <a:xfrm>
            <a:off x="187614" y="163934"/>
            <a:ext cx="9465408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DISTRIBUCIÓN CANALES TV </a:t>
            </a:r>
            <a:r>
              <a:rPr lang="es-HN" dirty="0"/>
              <a:t>ABIERTA</a:t>
            </a:r>
            <a:r>
              <a:rPr dirty="0"/>
              <a:t> </a:t>
            </a:r>
            <a:r>
              <a:rPr lang="en-US" dirty="0"/>
              <a:t>Q4 </a:t>
            </a:r>
            <a:r>
              <a:rPr dirty="0"/>
              <a:t>202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DB81A59-1F45-F2EE-445C-912D74CE29FD}"/>
              </a:ext>
            </a:extLst>
          </p:cNvPr>
          <p:cNvSpPr txBox="1"/>
          <p:nvPr/>
        </p:nvSpPr>
        <p:spPr>
          <a:xfrm>
            <a:off x="77311" y="6432929"/>
            <a:ext cx="1203737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/>
            </a:lvl1pPr>
          </a:lstStyle>
          <a:p>
            <a:r>
              <a:rPr lang="es-HN" b="1" dirty="0"/>
              <a:t>Curacao</a:t>
            </a:r>
            <a:r>
              <a:rPr lang="es-HN" dirty="0"/>
              <a:t> y </a:t>
            </a:r>
            <a:r>
              <a:rPr lang="es-HN" b="1" dirty="0"/>
              <a:t>Diunsa</a:t>
            </a:r>
            <a:r>
              <a:rPr lang="es-HN" dirty="0"/>
              <a:t> concentran la mayor parte de la inversión total, sumando un 59% del tota, </a:t>
            </a:r>
            <a:r>
              <a:rPr lang="en-US" dirty="0"/>
              <a:t>Curacao</a:t>
            </a:r>
            <a:r>
              <a:rPr dirty="0"/>
              <a:t> </a:t>
            </a:r>
            <a:r>
              <a:rPr dirty="0" err="1"/>
              <a:t>tiene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primer </a:t>
            </a:r>
            <a:r>
              <a:rPr dirty="0" err="1"/>
              <a:t>lugar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SOI con </a:t>
            </a:r>
            <a:r>
              <a:rPr dirty="0" err="1"/>
              <a:t>el</a:t>
            </a:r>
            <a:r>
              <a:rPr dirty="0"/>
              <a:t> </a:t>
            </a:r>
            <a:r>
              <a:rPr lang="en-US" dirty="0"/>
              <a:t>31</a:t>
            </a:r>
            <a:r>
              <a:rPr dirty="0"/>
              <a:t>%</a:t>
            </a:r>
            <a:r>
              <a:rPr lang="en-US" dirty="0"/>
              <a:t> y </a:t>
            </a:r>
            <a:r>
              <a:rPr lang="en-US" dirty="0" err="1"/>
              <a:t>Diunsa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28%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 7"/>
          <p:cNvGraphicFramePr/>
          <p:nvPr>
            <p:extLst>
              <p:ext uri="{D42A27DB-BD31-4B8C-83A1-F6EECF244321}">
                <p14:modId xmlns:p14="http://schemas.microsoft.com/office/powerpoint/2010/main" val="3885986564"/>
              </p:ext>
            </p:extLst>
          </p:nvPr>
        </p:nvGraphicFramePr>
        <p:xfrm>
          <a:off x="10689887" y="1402079"/>
          <a:ext cx="1159606" cy="4362619"/>
        </p:xfrm>
        <a:graphic>
          <a:graphicData uri="http://schemas.openxmlformats.org/drawingml/2006/table">
            <a:tbl>
              <a:tblPr/>
              <a:tblGrid>
                <a:gridCol w="707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87">
                  <a:extLst>
                    <a:ext uri="{9D8B030D-6E8A-4147-A177-3AD203B41FA5}">
                      <a16:colId xmlns:a16="http://schemas.microsoft.com/office/drawing/2014/main" val="1793508201"/>
                    </a:ext>
                  </a:extLst>
                </a:gridCol>
              </a:tblGrid>
              <a:tr h="5212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6.1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24242"/>
                      </a:solidFill>
                    </a:lnT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2%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>
                      <a:solidFill>
                        <a:srgbClr val="424242"/>
                      </a:solidFill>
                    </a:lnR>
                    <a:lnT w="12700">
                      <a:solidFill>
                        <a:srgbClr val="424242"/>
                      </a:solidFill>
                    </a:lnT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7.2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3%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>
                      <a:solidFill>
                        <a:srgbClr val="424242"/>
                      </a:solidFill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12.6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5%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>
                      <a:solidFill>
                        <a:srgbClr val="424242"/>
                      </a:solidFill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31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18.8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8%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>
                      <a:solidFill>
                        <a:srgbClr val="424242"/>
                      </a:solidFill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19.5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8%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>
                      <a:solidFill>
                        <a:srgbClr val="424242"/>
                      </a:solidFill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31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42.9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18%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>
                      <a:solidFill>
                        <a:srgbClr val="424242"/>
                      </a:solidFill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34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61.0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25%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>
                      <a:solidFill>
                        <a:srgbClr val="424242"/>
                      </a:solidFill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56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76.6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424242"/>
                      </a:solidFill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31%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424242"/>
                      </a:solidFill>
                    </a:lnL>
                    <a:lnR w="12700">
                      <a:solidFill>
                        <a:srgbClr val="424242"/>
                      </a:solidFill>
                    </a:lnR>
                    <a:lnB w="12700">
                      <a:solidFill>
                        <a:srgbClr val="424242"/>
                      </a:solidFill>
                    </a:lnB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74" name="TextBox 9"/>
          <p:cNvSpPr txBox="1"/>
          <p:nvPr/>
        </p:nvSpPr>
        <p:spPr>
          <a:xfrm>
            <a:off x="10684941" y="5780440"/>
            <a:ext cx="1159607" cy="353939"/>
          </a:xfrm>
          <a:prstGeom prst="rect">
            <a:avLst/>
          </a:prstGeom>
          <a:solidFill>
            <a:srgbClr val="EB3D34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76000"/>
                    </a:srgbClr>
                  </a:outerShdw>
                </a:effectLst>
              </a:defRPr>
            </a:lvl1pPr>
          </a:lstStyle>
          <a:p>
            <a:r>
              <a:rPr sz="1700" dirty="0"/>
              <a:t>$ </a:t>
            </a:r>
            <a:r>
              <a:rPr lang="en-US" sz="1700" dirty="0"/>
              <a:t>244.7</a:t>
            </a:r>
            <a:r>
              <a:rPr sz="1700" dirty="0"/>
              <a:t>K</a:t>
            </a:r>
          </a:p>
        </p:txBody>
      </p:sp>
      <p:sp>
        <p:nvSpPr>
          <p:cNvPr id="475" name="Rectangle: Rounded Corners 7"/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6" name="Estrategia de Medios:  RADIO"/>
          <p:cNvSpPr txBox="1"/>
          <p:nvPr/>
        </p:nvSpPr>
        <p:spPr>
          <a:xfrm>
            <a:off x="187614" y="163934"/>
            <a:ext cx="7492303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DISTRIBUCIÓN RADIO </a:t>
            </a:r>
            <a:r>
              <a:rPr lang="en-US" dirty="0"/>
              <a:t>Q4 </a:t>
            </a:r>
            <a:r>
              <a:rPr dirty="0"/>
              <a:t>202</a:t>
            </a:r>
            <a:r>
              <a:rPr lang="en-US" dirty="0"/>
              <a:t>4</a:t>
            </a:r>
            <a:endParaRPr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8B12B51-764E-983F-5415-6BE032C15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579930"/>
              </p:ext>
            </p:extLst>
          </p:nvPr>
        </p:nvGraphicFramePr>
        <p:xfrm>
          <a:off x="0" y="1271847"/>
          <a:ext cx="10684941" cy="558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Box 3"/>
          <p:cNvSpPr txBox="1"/>
          <p:nvPr/>
        </p:nvSpPr>
        <p:spPr>
          <a:xfrm>
            <a:off x="5007249" y="2495007"/>
            <a:ext cx="277255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000"/>
            </a:pPr>
            <a:r>
              <a:rPr dirty="0" err="1"/>
              <a:t>Presentado</a:t>
            </a:r>
            <a:r>
              <a:rPr dirty="0"/>
              <a:t> </a:t>
            </a:r>
            <a:r>
              <a:rPr dirty="0" err="1"/>
              <a:t>por</a:t>
            </a:r>
            <a:br>
              <a:rPr dirty="0"/>
            </a:br>
            <a:r>
              <a:rPr dirty="0" err="1"/>
              <a:t>Departamento</a:t>
            </a:r>
            <a:r>
              <a:rPr dirty="0"/>
              <a:t> de </a:t>
            </a:r>
            <a:r>
              <a:rPr dirty="0" err="1"/>
              <a:t>Medios</a:t>
            </a:r>
            <a:endParaRPr dirty="0"/>
          </a:p>
          <a:p>
            <a:pPr algn="ctr">
              <a:defRPr sz="2000" b="1"/>
            </a:pPr>
            <a:r>
              <a:rPr dirty="0"/>
              <a:t>MASS PUBLICIDAD</a:t>
            </a:r>
          </a:p>
          <a:p>
            <a:pPr algn="ctr">
              <a:defRPr sz="2000" b="1"/>
            </a:pPr>
            <a:r>
              <a:rPr lang="en-US" dirty="0" err="1"/>
              <a:t>Octubre</a:t>
            </a:r>
            <a:r>
              <a:t> </a:t>
            </a:r>
            <a:r>
              <a:rPr lang="en-US"/>
              <a:t>16</a:t>
            </a:r>
            <a:r>
              <a:t>, </a:t>
            </a:r>
            <a:r>
              <a:rPr dirty="0"/>
              <a:t>2025</a:t>
            </a:r>
          </a:p>
        </p:txBody>
      </p:sp>
      <p:pic>
        <p:nvPicPr>
          <p:cNvPr id="55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660" y="4213397"/>
            <a:ext cx="2817810" cy="914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LOGO MASS.png" descr="LOGO M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330" y="6090913"/>
            <a:ext cx="1456328" cy="460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6"/>
          <p:cNvSpPr/>
          <p:nvPr/>
        </p:nvSpPr>
        <p:spPr>
          <a:xfrm>
            <a:off x="555985" y="2312373"/>
            <a:ext cx="4184565" cy="1799858"/>
          </a:xfrm>
          <a:prstGeom prst="rect">
            <a:avLst/>
          </a:prstGeom>
          <a:solidFill>
            <a:srgbClr val="44546A">
              <a:alpha val="15214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Rectangle 37"/>
          <p:cNvSpPr/>
          <p:nvPr/>
        </p:nvSpPr>
        <p:spPr>
          <a:xfrm>
            <a:off x="15766" y="31532"/>
            <a:ext cx="5849007" cy="429394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Conector recto 3"/>
          <p:cNvSpPr/>
          <p:nvPr/>
        </p:nvSpPr>
        <p:spPr>
          <a:xfrm>
            <a:off x="2369127" y="4051270"/>
            <a:ext cx="7938656" cy="1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0" name="Rectángulo 31"/>
          <p:cNvSpPr txBox="1"/>
          <p:nvPr/>
        </p:nvSpPr>
        <p:spPr>
          <a:xfrm>
            <a:off x="1748545" y="1529568"/>
            <a:ext cx="1454975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 b="1"/>
            </a:pPr>
            <a:r>
              <a:rPr dirty="0" err="1"/>
              <a:t>Inversión</a:t>
            </a:r>
            <a:r>
              <a:rPr b="0" dirty="0"/>
              <a:t> </a:t>
            </a:r>
          </a:p>
          <a:p>
            <a:pPr>
              <a:defRPr sz="1400"/>
            </a:pPr>
            <a:r>
              <a:rPr dirty="0"/>
              <a:t>$ </a:t>
            </a:r>
            <a:r>
              <a:rPr lang="en-US" dirty="0"/>
              <a:t>4,281.6</a:t>
            </a:r>
            <a:r>
              <a:rPr dirty="0"/>
              <a:t> K</a:t>
            </a:r>
          </a:p>
        </p:txBody>
      </p:sp>
      <p:sp>
        <p:nvSpPr>
          <p:cNvPr id="151" name="Conector recto 7"/>
          <p:cNvSpPr/>
          <p:nvPr/>
        </p:nvSpPr>
        <p:spPr>
          <a:xfrm flipH="1">
            <a:off x="6079516" y="1982716"/>
            <a:ext cx="1" cy="4061641"/>
          </a:xfrm>
          <a:prstGeom prst="line">
            <a:avLst/>
          </a:prstGeom>
          <a:ln w="6350">
            <a:solidFill>
              <a:srgbClr val="FFFFFF"/>
            </a:solidFill>
            <a:prstDash val="sysDot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TextBox 33"/>
          <p:cNvSpPr txBox="1"/>
          <p:nvPr/>
        </p:nvSpPr>
        <p:spPr>
          <a:xfrm>
            <a:off x="4986687" y="1179333"/>
            <a:ext cx="740467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500" b="1">
                <a:solidFill>
                  <a:srgbClr val="FFFFFF"/>
                </a:solidFill>
              </a:defRPr>
            </a:lvl1pPr>
          </a:lstStyle>
          <a:p>
            <a:r>
              <a:t>  27%</a:t>
            </a:r>
          </a:p>
        </p:txBody>
      </p:sp>
      <p:pic>
        <p:nvPicPr>
          <p:cNvPr id="15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17" y="2454211"/>
            <a:ext cx="666869" cy="66686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Box 2"/>
          <p:cNvSpPr txBox="1"/>
          <p:nvPr/>
        </p:nvSpPr>
        <p:spPr>
          <a:xfrm>
            <a:off x="4547669" y="946374"/>
            <a:ext cx="2858998" cy="33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/>
          </a:lstStyle>
          <a:p>
            <a:r>
              <a:t>Reporte anual de inversiones</a:t>
            </a:r>
          </a:p>
        </p:txBody>
      </p:sp>
      <p:sp>
        <p:nvSpPr>
          <p:cNvPr id="155" name="CuadroTexto 30"/>
          <p:cNvSpPr txBox="1"/>
          <p:nvPr/>
        </p:nvSpPr>
        <p:spPr>
          <a:xfrm>
            <a:off x="172020" y="1535550"/>
            <a:ext cx="167710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/>
            </a:lvl1pPr>
          </a:lstStyle>
          <a:p>
            <a:r>
              <a:rPr dirty="0"/>
              <a:t>202</a:t>
            </a:r>
            <a:r>
              <a:rPr lang="en-US" dirty="0"/>
              <a:t>3</a:t>
            </a:r>
            <a:endParaRPr dirty="0"/>
          </a:p>
        </p:txBody>
      </p:sp>
      <p:graphicFrame>
        <p:nvGraphicFramePr>
          <p:cNvPr id="156" name="Chart 4"/>
          <p:cNvGraphicFramePr/>
          <p:nvPr>
            <p:extLst>
              <p:ext uri="{D42A27DB-BD31-4B8C-83A1-F6EECF244321}">
                <p14:modId xmlns:p14="http://schemas.microsoft.com/office/powerpoint/2010/main" val="2763822864"/>
              </p:ext>
            </p:extLst>
          </p:nvPr>
        </p:nvGraphicFramePr>
        <p:xfrm>
          <a:off x="428985" y="4639955"/>
          <a:ext cx="11001237" cy="130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7" name="Rectangle: Rounded Corners 7"/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Tiendas Departamentales: Diciembre 2024"/>
          <p:cNvSpPr txBox="1"/>
          <p:nvPr/>
        </p:nvSpPr>
        <p:spPr>
          <a:xfrm>
            <a:off x="187614" y="163934"/>
            <a:ext cx="4935001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Semibold"/>
              </a:defRPr>
            </a:pPr>
            <a:r>
              <a:rPr dirty="0"/>
              <a:t>Tiendas </a:t>
            </a:r>
            <a:r>
              <a:rPr dirty="0" err="1"/>
              <a:t>Departamentales</a:t>
            </a:r>
            <a:r>
              <a:rPr dirty="0"/>
              <a:t>: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</a:t>
            </a:r>
            <a:r>
              <a:rPr lang="es-HN" dirty="0">
                <a:latin typeface="+mj-lt"/>
                <a:ea typeface="+mj-ea"/>
                <a:cs typeface="+mj-cs"/>
                <a:sym typeface="Myriad Pro"/>
              </a:rPr>
              <a:t>Q4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202</a:t>
            </a:r>
            <a:r>
              <a:rPr lang="en-US" dirty="0">
                <a:latin typeface="+mj-lt"/>
                <a:ea typeface="+mj-ea"/>
                <a:cs typeface="+mj-cs"/>
                <a:sym typeface="Myriad Pro"/>
              </a:rPr>
              <a:t>4</a:t>
            </a:r>
            <a:endParaRPr dirty="0">
              <a:latin typeface="+mj-lt"/>
              <a:ea typeface="+mj-ea"/>
              <a:cs typeface="+mj-cs"/>
              <a:sym typeface="Myriad Pro"/>
            </a:endParaRPr>
          </a:p>
        </p:txBody>
      </p:sp>
      <p:sp>
        <p:nvSpPr>
          <p:cNvPr id="159" name="Graphic 259"/>
          <p:cNvSpPr/>
          <p:nvPr/>
        </p:nvSpPr>
        <p:spPr>
          <a:xfrm>
            <a:off x="1236822" y="6117802"/>
            <a:ext cx="428627" cy="342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" y="0"/>
                </a:moveTo>
                <a:lnTo>
                  <a:pt x="2160" y="3291"/>
                </a:lnTo>
                <a:lnTo>
                  <a:pt x="0" y="6891"/>
                </a:lnTo>
                <a:lnTo>
                  <a:pt x="0" y="7200"/>
                </a:lnTo>
                <a:cubicBezTo>
                  <a:pt x="0" y="8680"/>
                  <a:pt x="976" y="9900"/>
                  <a:pt x="2160" y="9900"/>
                </a:cubicBezTo>
                <a:lnTo>
                  <a:pt x="2160" y="21600"/>
                </a:lnTo>
                <a:lnTo>
                  <a:pt x="13680" y="21600"/>
                </a:lnTo>
                <a:lnTo>
                  <a:pt x="13680" y="13500"/>
                </a:lnTo>
                <a:lnTo>
                  <a:pt x="15120" y="13500"/>
                </a:lnTo>
                <a:lnTo>
                  <a:pt x="15120" y="21600"/>
                </a:lnTo>
                <a:lnTo>
                  <a:pt x="19440" y="21600"/>
                </a:lnTo>
                <a:lnTo>
                  <a:pt x="19440" y="9900"/>
                </a:lnTo>
                <a:cubicBezTo>
                  <a:pt x="20624" y="9900"/>
                  <a:pt x="21600" y="8680"/>
                  <a:pt x="21600" y="7200"/>
                </a:cubicBezTo>
                <a:lnTo>
                  <a:pt x="21600" y="6891"/>
                </a:lnTo>
                <a:lnTo>
                  <a:pt x="19440" y="3291"/>
                </a:lnTo>
                <a:lnTo>
                  <a:pt x="19440" y="0"/>
                </a:lnTo>
                <a:close/>
                <a:moveTo>
                  <a:pt x="3600" y="1800"/>
                </a:moveTo>
                <a:lnTo>
                  <a:pt x="18000" y="1800"/>
                </a:lnTo>
                <a:lnTo>
                  <a:pt x="18000" y="2700"/>
                </a:lnTo>
                <a:lnTo>
                  <a:pt x="3600" y="2700"/>
                </a:lnTo>
                <a:close/>
                <a:moveTo>
                  <a:pt x="3240" y="4500"/>
                </a:moveTo>
                <a:lnTo>
                  <a:pt x="18360" y="4500"/>
                </a:lnTo>
                <a:lnTo>
                  <a:pt x="20092" y="7397"/>
                </a:lnTo>
                <a:cubicBezTo>
                  <a:pt x="20014" y="7787"/>
                  <a:pt x="19778" y="8100"/>
                  <a:pt x="19440" y="8100"/>
                </a:cubicBezTo>
                <a:cubicBezTo>
                  <a:pt x="19041" y="8100"/>
                  <a:pt x="18720" y="7699"/>
                  <a:pt x="18720" y="7200"/>
                </a:cubicBezTo>
                <a:lnTo>
                  <a:pt x="17280" y="7200"/>
                </a:lnTo>
                <a:cubicBezTo>
                  <a:pt x="17280" y="7699"/>
                  <a:pt x="16959" y="8100"/>
                  <a:pt x="16560" y="8100"/>
                </a:cubicBezTo>
                <a:cubicBezTo>
                  <a:pt x="16161" y="8100"/>
                  <a:pt x="15840" y="7699"/>
                  <a:pt x="15840" y="7200"/>
                </a:cubicBezTo>
                <a:lnTo>
                  <a:pt x="14400" y="7200"/>
                </a:lnTo>
                <a:cubicBezTo>
                  <a:pt x="14400" y="7699"/>
                  <a:pt x="14079" y="8100"/>
                  <a:pt x="13680" y="8100"/>
                </a:cubicBezTo>
                <a:cubicBezTo>
                  <a:pt x="13281" y="8100"/>
                  <a:pt x="12960" y="7699"/>
                  <a:pt x="12960" y="7200"/>
                </a:cubicBezTo>
                <a:lnTo>
                  <a:pt x="11520" y="7200"/>
                </a:lnTo>
                <a:cubicBezTo>
                  <a:pt x="11520" y="7699"/>
                  <a:pt x="11199" y="8100"/>
                  <a:pt x="10800" y="8100"/>
                </a:cubicBezTo>
                <a:cubicBezTo>
                  <a:pt x="10401" y="8100"/>
                  <a:pt x="10080" y="7699"/>
                  <a:pt x="10080" y="7200"/>
                </a:cubicBezTo>
                <a:lnTo>
                  <a:pt x="8640" y="7200"/>
                </a:lnTo>
                <a:cubicBezTo>
                  <a:pt x="8640" y="7699"/>
                  <a:pt x="8319" y="8100"/>
                  <a:pt x="7920" y="8100"/>
                </a:cubicBezTo>
                <a:cubicBezTo>
                  <a:pt x="7521" y="8100"/>
                  <a:pt x="7200" y="7699"/>
                  <a:pt x="7200" y="7200"/>
                </a:cubicBezTo>
                <a:lnTo>
                  <a:pt x="5760" y="7200"/>
                </a:lnTo>
                <a:cubicBezTo>
                  <a:pt x="5760" y="7699"/>
                  <a:pt x="5439" y="8100"/>
                  <a:pt x="5040" y="8100"/>
                </a:cubicBezTo>
                <a:cubicBezTo>
                  <a:pt x="4641" y="8100"/>
                  <a:pt x="4320" y="7699"/>
                  <a:pt x="4320" y="7200"/>
                </a:cubicBezTo>
                <a:lnTo>
                  <a:pt x="2880" y="7200"/>
                </a:lnTo>
                <a:cubicBezTo>
                  <a:pt x="2880" y="7699"/>
                  <a:pt x="2559" y="8100"/>
                  <a:pt x="2160" y="8100"/>
                </a:cubicBezTo>
                <a:cubicBezTo>
                  <a:pt x="1822" y="8100"/>
                  <a:pt x="1586" y="7787"/>
                  <a:pt x="1507" y="7397"/>
                </a:cubicBezTo>
                <a:close/>
                <a:moveTo>
                  <a:pt x="3600" y="9197"/>
                </a:moveTo>
                <a:cubicBezTo>
                  <a:pt x="3983" y="9629"/>
                  <a:pt x="4489" y="9900"/>
                  <a:pt x="5040" y="9900"/>
                </a:cubicBezTo>
                <a:cubicBezTo>
                  <a:pt x="5591" y="9900"/>
                  <a:pt x="6097" y="9629"/>
                  <a:pt x="6480" y="9197"/>
                </a:cubicBezTo>
                <a:cubicBezTo>
                  <a:pt x="6862" y="9629"/>
                  <a:pt x="7369" y="9900"/>
                  <a:pt x="7920" y="9900"/>
                </a:cubicBezTo>
                <a:cubicBezTo>
                  <a:pt x="8471" y="9900"/>
                  <a:pt x="8978" y="9629"/>
                  <a:pt x="9360" y="9197"/>
                </a:cubicBezTo>
                <a:cubicBezTo>
                  <a:pt x="9742" y="9629"/>
                  <a:pt x="10249" y="9900"/>
                  <a:pt x="10800" y="9900"/>
                </a:cubicBezTo>
                <a:cubicBezTo>
                  <a:pt x="11351" y="9900"/>
                  <a:pt x="11858" y="9629"/>
                  <a:pt x="12240" y="9197"/>
                </a:cubicBezTo>
                <a:cubicBezTo>
                  <a:pt x="12622" y="9629"/>
                  <a:pt x="13129" y="9900"/>
                  <a:pt x="13680" y="9900"/>
                </a:cubicBezTo>
                <a:cubicBezTo>
                  <a:pt x="14231" y="9900"/>
                  <a:pt x="14738" y="9629"/>
                  <a:pt x="15120" y="9197"/>
                </a:cubicBezTo>
                <a:cubicBezTo>
                  <a:pt x="15502" y="9629"/>
                  <a:pt x="16009" y="9900"/>
                  <a:pt x="16560" y="9900"/>
                </a:cubicBezTo>
                <a:cubicBezTo>
                  <a:pt x="17111" y="9900"/>
                  <a:pt x="17618" y="9629"/>
                  <a:pt x="18000" y="9197"/>
                </a:cubicBezTo>
                <a:lnTo>
                  <a:pt x="18000" y="19800"/>
                </a:lnTo>
                <a:lnTo>
                  <a:pt x="16560" y="19800"/>
                </a:lnTo>
                <a:lnTo>
                  <a:pt x="16560" y="11700"/>
                </a:lnTo>
                <a:lnTo>
                  <a:pt x="12240" y="11700"/>
                </a:lnTo>
                <a:lnTo>
                  <a:pt x="12240" y="19800"/>
                </a:lnTo>
                <a:lnTo>
                  <a:pt x="3600" y="19800"/>
                </a:lnTo>
                <a:close/>
                <a:moveTo>
                  <a:pt x="5040" y="11700"/>
                </a:moveTo>
                <a:lnTo>
                  <a:pt x="5040" y="18000"/>
                </a:lnTo>
                <a:lnTo>
                  <a:pt x="10800" y="18000"/>
                </a:lnTo>
                <a:lnTo>
                  <a:pt x="10800" y="11700"/>
                </a:lnTo>
                <a:close/>
                <a:moveTo>
                  <a:pt x="6480" y="13500"/>
                </a:moveTo>
                <a:lnTo>
                  <a:pt x="9360" y="13500"/>
                </a:lnTo>
                <a:lnTo>
                  <a:pt x="9360" y="16200"/>
                </a:lnTo>
                <a:lnTo>
                  <a:pt x="6480" y="162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60" name="Graphic 57"/>
          <p:cNvSpPr/>
          <p:nvPr/>
        </p:nvSpPr>
        <p:spPr>
          <a:xfrm>
            <a:off x="3079188" y="6089229"/>
            <a:ext cx="400052" cy="371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546" y="0"/>
                  <a:pt x="3086" y="3727"/>
                  <a:pt x="3086" y="8308"/>
                </a:cubicBezTo>
                <a:cubicBezTo>
                  <a:pt x="3086" y="12889"/>
                  <a:pt x="6546" y="16615"/>
                  <a:pt x="10800" y="16615"/>
                </a:cubicBezTo>
                <a:cubicBezTo>
                  <a:pt x="15054" y="16615"/>
                  <a:pt x="18514" y="12889"/>
                  <a:pt x="18514" y="8308"/>
                </a:cubicBezTo>
                <a:cubicBezTo>
                  <a:pt x="18514" y="3727"/>
                  <a:pt x="15054" y="0"/>
                  <a:pt x="10800" y="0"/>
                </a:cubicBezTo>
                <a:close/>
                <a:moveTo>
                  <a:pt x="10800" y="1662"/>
                </a:moveTo>
                <a:cubicBezTo>
                  <a:pt x="14203" y="1662"/>
                  <a:pt x="16971" y="4643"/>
                  <a:pt x="16971" y="8308"/>
                </a:cubicBezTo>
                <a:cubicBezTo>
                  <a:pt x="16971" y="11972"/>
                  <a:pt x="14203" y="14954"/>
                  <a:pt x="10800" y="14954"/>
                </a:cubicBezTo>
                <a:cubicBezTo>
                  <a:pt x="7397" y="14954"/>
                  <a:pt x="4629" y="11972"/>
                  <a:pt x="4629" y="8308"/>
                </a:cubicBezTo>
                <a:cubicBezTo>
                  <a:pt x="4629" y="4643"/>
                  <a:pt x="7397" y="1662"/>
                  <a:pt x="10800" y="1662"/>
                </a:cubicBezTo>
                <a:close/>
                <a:moveTo>
                  <a:pt x="10029" y="3323"/>
                </a:moveTo>
                <a:lnTo>
                  <a:pt x="10029" y="4311"/>
                </a:lnTo>
                <a:cubicBezTo>
                  <a:pt x="9917" y="4355"/>
                  <a:pt x="9808" y="4408"/>
                  <a:pt x="9705" y="4469"/>
                </a:cubicBezTo>
                <a:cubicBezTo>
                  <a:pt x="9601" y="4529"/>
                  <a:pt x="9503" y="4597"/>
                  <a:pt x="9409" y="4673"/>
                </a:cubicBezTo>
                <a:cubicBezTo>
                  <a:pt x="9316" y="4749"/>
                  <a:pt x="9229" y="4832"/>
                  <a:pt x="9147" y="4921"/>
                </a:cubicBezTo>
                <a:cubicBezTo>
                  <a:pt x="8984" y="5100"/>
                  <a:pt x="8845" y="5304"/>
                  <a:pt x="8737" y="5528"/>
                </a:cubicBezTo>
                <a:cubicBezTo>
                  <a:pt x="8684" y="5640"/>
                  <a:pt x="8638" y="5758"/>
                  <a:pt x="8600" y="5879"/>
                </a:cubicBezTo>
                <a:cubicBezTo>
                  <a:pt x="8526" y="6121"/>
                  <a:pt x="8486" y="6378"/>
                  <a:pt x="8486" y="6646"/>
                </a:cubicBezTo>
                <a:cubicBezTo>
                  <a:pt x="8486" y="6816"/>
                  <a:pt x="8503" y="6983"/>
                  <a:pt x="8534" y="7144"/>
                </a:cubicBezTo>
                <a:cubicBezTo>
                  <a:pt x="8596" y="7467"/>
                  <a:pt x="8718" y="7768"/>
                  <a:pt x="8885" y="8033"/>
                </a:cubicBezTo>
                <a:cubicBezTo>
                  <a:pt x="8969" y="8166"/>
                  <a:pt x="9063" y="8290"/>
                  <a:pt x="9168" y="8403"/>
                </a:cubicBezTo>
                <a:cubicBezTo>
                  <a:pt x="9378" y="8630"/>
                  <a:pt x="9629" y="8813"/>
                  <a:pt x="9905" y="8941"/>
                </a:cubicBezTo>
                <a:cubicBezTo>
                  <a:pt x="10181" y="9068"/>
                  <a:pt x="10484" y="9138"/>
                  <a:pt x="10800" y="9138"/>
                </a:cubicBezTo>
                <a:cubicBezTo>
                  <a:pt x="10910" y="9138"/>
                  <a:pt x="11013" y="9161"/>
                  <a:pt x="11106" y="9202"/>
                </a:cubicBezTo>
                <a:cubicBezTo>
                  <a:pt x="11199" y="9243"/>
                  <a:pt x="11281" y="9303"/>
                  <a:pt x="11350" y="9377"/>
                </a:cubicBezTo>
                <a:cubicBezTo>
                  <a:pt x="11419" y="9451"/>
                  <a:pt x="11475" y="9540"/>
                  <a:pt x="11513" y="9640"/>
                </a:cubicBezTo>
                <a:cubicBezTo>
                  <a:pt x="11551" y="9740"/>
                  <a:pt x="11571" y="9851"/>
                  <a:pt x="11571" y="9969"/>
                </a:cubicBezTo>
                <a:cubicBezTo>
                  <a:pt x="11571" y="10324"/>
                  <a:pt x="11385" y="10614"/>
                  <a:pt x="11106" y="10737"/>
                </a:cubicBezTo>
                <a:cubicBezTo>
                  <a:pt x="11013" y="10778"/>
                  <a:pt x="10910" y="10800"/>
                  <a:pt x="10800" y="10800"/>
                </a:cubicBezTo>
                <a:cubicBezTo>
                  <a:pt x="10690" y="10800"/>
                  <a:pt x="10587" y="10778"/>
                  <a:pt x="10494" y="10737"/>
                </a:cubicBezTo>
                <a:cubicBezTo>
                  <a:pt x="10401" y="10696"/>
                  <a:pt x="10319" y="10636"/>
                  <a:pt x="10250" y="10562"/>
                </a:cubicBezTo>
                <a:cubicBezTo>
                  <a:pt x="10112" y="10413"/>
                  <a:pt x="10029" y="10206"/>
                  <a:pt x="10029" y="9969"/>
                </a:cubicBezTo>
                <a:lnTo>
                  <a:pt x="8486" y="9969"/>
                </a:lnTo>
                <a:cubicBezTo>
                  <a:pt x="8486" y="10103"/>
                  <a:pt x="8496" y="10235"/>
                  <a:pt x="8516" y="10364"/>
                </a:cubicBezTo>
                <a:cubicBezTo>
                  <a:pt x="8535" y="10492"/>
                  <a:pt x="8563" y="10616"/>
                  <a:pt x="8600" y="10737"/>
                </a:cubicBezTo>
                <a:cubicBezTo>
                  <a:pt x="8638" y="10858"/>
                  <a:pt x="8684" y="10975"/>
                  <a:pt x="8737" y="11087"/>
                </a:cubicBezTo>
                <a:cubicBezTo>
                  <a:pt x="8791" y="11199"/>
                  <a:pt x="8853" y="11305"/>
                  <a:pt x="8921" y="11407"/>
                </a:cubicBezTo>
                <a:cubicBezTo>
                  <a:pt x="8990" y="11508"/>
                  <a:pt x="9066" y="11605"/>
                  <a:pt x="9147" y="11694"/>
                </a:cubicBezTo>
                <a:cubicBezTo>
                  <a:pt x="9229" y="11783"/>
                  <a:pt x="9316" y="11867"/>
                  <a:pt x="9409" y="11942"/>
                </a:cubicBezTo>
                <a:cubicBezTo>
                  <a:pt x="9503" y="12018"/>
                  <a:pt x="9601" y="12086"/>
                  <a:pt x="9705" y="12147"/>
                </a:cubicBezTo>
                <a:cubicBezTo>
                  <a:pt x="9808" y="12207"/>
                  <a:pt x="9917" y="12260"/>
                  <a:pt x="10029" y="12304"/>
                </a:cubicBezTo>
                <a:lnTo>
                  <a:pt x="10029" y="13292"/>
                </a:lnTo>
                <a:lnTo>
                  <a:pt x="11571" y="13292"/>
                </a:lnTo>
                <a:lnTo>
                  <a:pt x="11571" y="12304"/>
                </a:lnTo>
                <a:cubicBezTo>
                  <a:pt x="12354" y="11999"/>
                  <a:pt x="12948" y="11261"/>
                  <a:pt x="13084" y="10364"/>
                </a:cubicBezTo>
                <a:cubicBezTo>
                  <a:pt x="13104" y="10235"/>
                  <a:pt x="13114" y="10103"/>
                  <a:pt x="13114" y="9969"/>
                </a:cubicBezTo>
                <a:cubicBezTo>
                  <a:pt x="13114" y="9799"/>
                  <a:pt x="13097" y="9632"/>
                  <a:pt x="13066" y="9471"/>
                </a:cubicBezTo>
                <a:cubicBezTo>
                  <a:pt x="13035" y="9310"/>
                  <a:pt x="12990" y="9154"/>
                  <a:pt x="12930" y="9005"/>
                </a:cubicBezTo>
                <a:cubicBezTo>
                  <a:pt x="12871" y="8857"/>
                  <a:pt x="12799" y="8715"/>
                  <a:pt x="12715" y="8582"/>
                </a:cubicBezTo>
                <a:cubicBezTo>
                  <a:pt x="12631" y="8449"/>
                  <a:pt x="12537" y="8325"/>
                  <a:pt x="12432" y="8212"/>
                </a:cubicBezTo>
                <a:cubicBezTo>
                  <a:pt x="12327" y="8099"/>
                  <a:pt x="12211" y="7997"/>
                  <a:pt x="12088" y="7907"/>
                </a:cubicBezTo>
                <a:cubicBezTo>
                  <a:pt x="11965" y="7817"/>
                  <a:pt x="11833" y="7738"/>
                  <a:pt x="11695" y="7675"/>
                </a:cubicBezTo>
                <a:cubicBezTo>
                  <a:pt x="11557" y="7611"/>
                  <a:pt x="11412" y="7562"/>
                  <a:pt x="11263" y="7529"/>
                </a:cubicBezTo>
                <a:cubicBezTo>
                  <a:pt x="11113" y="7495"/>
                  <a:pt x="10958" y="7477"/>
                  <a:pt x="10800" y="7477"/>
                </a:cubicBezTo>
                <a:cubicBezTo>
                  <a:pt x="10690" y="7477"/>
                  <a:pt x="10587" y="7455"/>
                  <a:pt x="10494" y="7414"/>
                </a:cubicBezTo>
                <a:cubicBezTo>
                  <a:pt x="10401" y="7373"/>
                  <a:pt x="10319" y="7313"/>
                  <a:pt x="10250" y="7238"/>
                </a:cubicBezTo>
                <a:cubicBezTo>
                  <a:pt x="10181" y="7164"/>
                  <a:pt x="10125" y="7076"/>
                  <a:pt x="10087" y="6976"/>
                </a:cubicBezTo>
                <a:cubicBezTo>
                  <a:pt x="10049" y="6875"/>
                  <a:pt x="10029" y="6765"/>
                  <a:pt x="10029" y="6646"/>
                </a:cubicBezTo>
                <a:cubicBezTo>
                  <a:pt x="10029" y="6528"/>
                  <a:pt x="10049" y="6417"/>
                  <a:pt x="10087" y="6317"/>
                </a:cubicBezTo>
                <a:cubicBezTo>
                  <a:pt x="10125" y="6217"/>
                  <a:pt x="10181" y="6128"/>
                  <a:pt x="10250" y="6054"/>
                </a:cubicBezTo>
                <a:cubicBezTo>
                  <a:pt x="10319" y="5980"/>
                  <a:pt x="10401" y="5920"/>
                  <a:pt x="10494" y="5879"/>
                </a:cubicBezTo>
                <a:cubicBezTo>
                  <a:pt x="10587" y="5838"/>
                  <a:pt x="10690" y="5815"/>
                  <a:pt x="10800" y="5815"/>
                </a:cubicBezTo>
                <a:cubicBezTo>
                  <a:pt x="11240" y="5815"/>
                  <a:pt x="11571" y="6173"/>
                  <a:pt x="11571" y="6646"/>
                </a:cubicBezTo>
                <a:lnTo>
                  <a:pt x="13114" y="6646"/>
                </a:lnTo>
                <a:cubicBezTo>
                  <a:pt x="13114" y="6512"/>
                  <a:pt x="13104" y="6380"/>
                  <a:pt x="13084" y="6252"/>
                </a:cubicBezTo>
                <a:cubicBezTo>
                  <a:pt x="13065" y="6124"/>
                  <a:pt x="13037" y="6000"/>
                  <a:pt x="13000" y="5879"/>
                </a:cubicBezTo>
                <a:cubicBezTo>
                  <a:pt x="12776" y="5153"/>
                  <a:pt x="12243" y="4573"/>
                  <a:pt x="11571" y="4311"/>
                </a:cubicBezTo>
                <a:lnTo>
                  <a:pt x="11571" y="3323"/>
                </a:lnTo>
                <a:lnTo>
                  <a:pt x="10029" y="3323"/>
                </a:lnTo>
                <a:close/>
                <a:moveTo>
                  <a:pt x="0" y="14954"/>
                </a:moveTo>
                <a:lnTo>
                  <a:pt x="0" y="21600"/>
                </a:lnTo>
                <a:lnTo>
                  <a:pt x="1543" y="21600"/>
                </a:lnTo>
                <a:lnTo>
                  <a:pt x="1543" y="16615"/>
                </a:lnTo>
                <a:lnTo>
                  <a:pt x="5694" y="16615"/>
                </a:lnTo>
                <a:cubicBezTo>
                  <a:pt x="5037" y="16146"/>
                  <a:pt x="4444" y="15584"/>
                  <a:pt x="3919" y="14954"/>
                </a:cubicBezTo>
                <a:lnTo>
                  <a:pt x="0" y="14954"/>
                </a:lnTo>
                <a:close/>
                <a:moveTo>
                  <a:pt x="17681" y="14954"/>
                </a:moveTo>
                <a:cubicBezTo>
                  <a:pt x="17156" y="15584"/>
                  <a:pt x="16563" y="16146"/>
                  <a:pt x="15906" y="16615"/>
                </a:cubicBezTo>
                <a:lnTo>
                  <a:pt x="20057" y="16615"/>
                </a:lnTo>
                <a:lnTo>
                  <a:pt x="20057" y="21600"/>
                </a:lnTo>
                <a:lnTo>
                  <a:pt x="21600" y="21600"/>
                </a:lnTo>
                <a:lnTo>
                  <a:pt x="21600" y="14954"/>
                </a:lnTo>
                <a:lnTo>
                  <a:pt x="17681" y="14954"/>
                </a:lnTo>
                <a:close/>
                <a:moveTo>
                  <a:pt x="3086" y="18277"/>
                </a:moveTo>
                <a:lnTo>
                  <a:pt x="3086" y="19938"/>
                </a:lnTo>
                <a:lnTo>
                  <a:pt x="18514" y="19938"/>
                </a:lnTo>
                <a:lnTo>
                  <a:pt x="18514" y="18277"/>
                </a:lnTo>
                <a:lnTo>
                  <a:pt x="3086" y="18277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61" name="Graphic 305"/>
          <p:cNvSpPr/>
          <p:nvPr/>
        </p:nvSpPr>
        <p:spPr>
          <a:xfrm>
            <a:off x="6701576" y="6142752"/>
            <a:ext cx="400052" cy="285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14" y="0"/>
                </a:moveTo>
                <a:lnTo>
                  <a:pt x="2314" y="14647"/>
                </a:lnTo>
                <a:lnTo>
                  <a:pt x="554" y="17145"/>
                </a:lnTo>
                <a:cubicBezTo>
                  <a:pt x="205" y="17634"/>
                  <a:pt x="0" y="18309"/>
                  <a:pt x="0" y="19001"/>
                </a:cubicBezTo>
                <a:cubicBezTo>
                  <a:pt x="0" y="20427"/>
                  <a:pt x="838" y="21600"/>
                  <a:pt x="1856" y="21600"/>
                </a:cubicBezTo>
                <a:lnTo>
                  <a:pt x="19744" y="21600"/>
                </a:lnTo>
                <a:cubicBezTo>
                  <a:pt x="20762" y="21600"/>
                  <a:pt x="21600" y="20427"/>
                  <a:pt x="21600" y="19001"/>
                </a:cubicBezTo>
                <a:cubicBezTo>
                  <a:pt x="21600" y="18309"/>
                  <a:pt x="21395" y="17634"/>
                  <a:pt x="21045" y="17145"/>
                </a:cubicBezTo>
                <a:lnTo>
                  <a:pt x="19286" y="14647"/>
                </a:lnTo>
                <a:lnTo>
                  <a:pt x="19286" y="0"/>
                </a:lnTo>
                <a:close/>
                <a:moveTo>
                  <a:pt x="3857" y="2160"/>
                </a:moveTo>
                <a:lnTo>
                  <a:pt x="17743" y="2160"/>
                </a:lnTo>
                <a:lnTo>
                  <a:pt x="17743" y="14040"/>
                </a:lnTo>
                <a:lnTo>
                  <a:pt x="3857" y="14040"/>
                </a:lnTo>
                <a:close/>
                <a:moveTo>
                  <a:pt x="3423" y="16200"/>
                </a:moveTo>
                <a:lnTo>
                  <a:pt x="18177" y="16200"/>
                </a:lnTo>
                <a:lnTo>
                  <a:pt x="19961" y="18664"/>
                </a:lnTo>
                <a:cubicBezTo>
                  <a:pt x="20021" y="18748"/>
                  <a:pt x="20057" y="18883"/>
                  <a:pt x="20057" y="19001"/>
                </a:cubicBezTo>
                <a:cubicBezTo>
                  <a:pt x="20057" y="19263"/>
                  <a:pt x="19931" y="19440"/>
                  <a:pt x="19744" y="19440"/>
                </a:cubicBezTo>
                <a:lnTo>
                  <a:pt x="1856" y="19440"/>
                </a:lnTo>
                <a:cubicBezTo>
                  <a:pt x="1669" y="19440"/>
                  <a:pt x="1543" y="19263"/>
                  <a:pt x="1543" y="19001"/>
                </a:cubicBezTo>
                <a:cubicBezTo>
                  <a:pt x="1543" y="18883"/>
                  <a:pt x="1579" y="18748"/>
                  <a:pt x="1639" y="18664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62" name="Graphic 466"/>
          <p:cNvSpPr/>
          <p:nvPr/>
        </p:nvSpPr>
        <p:spPr>
          <a:xfrm>
            <a:off x="4986687" y="6120629"/>
            <a:ext cx="228602" cy="34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50" y="0"/>
                </a:moveTo>
                <a:cubicBezTo>
                  <a:pt x="1830" y="0"/>
                  <a:pt x="0" y="1220"/>
                  <a:pt x="0" y="2700"/>
                </a:cubicBezTo>
                <a:lnTo>
                  <a:pt x="0" y="18900"/>
                </a:lnTo>
                <a:cubicBezTo>
                  <a:pt x="0" y="20380"/>
                  <a:pt x="1830" y="21600"/>
                  <a:pt x="4050" y="21600"/>
                </a:cubicBezTo>
                <a:lnTo>
                  <a:pt x="17550" y="21600"/>
                </a:lnTo>
                <a:cubicBezTo>
                  <a:pt x="19770" y="21600"/>
                  <a:pt x="21600" y="20380"/>
                  <a:pt x="21600" y="18900"/>
                </a:cubicBezTo>
                <a:lnTo>
                  <a:pt x="21600" y="2700"/>
                </a:lnTo>
                <a:cubicBezTo>
                  <a:pt x="21600" y="1220"/>
                  <a:pt x="19770" y="0"/>
                  <a:pt x="17550" y="0"/>
                </a:cubicBezTo>
                <a:close/>
                <a:moveTo>
                  <a:pt x="4050" y="1800"/>
                </a:moveTo>
                <a:lnTo>
                  <a:pt x="17550" y="1800"/>
                </a:lnTo>
                <a:cubicBezTo>
                  <a:pt x="18299" y="1800"/>
                  <a:pt x="18900" y="2201"/>
                  <a:pt x="18900" y="2700"/>
                </a:cubicBezTo>
                <a:lnTo>
                  <a:pt x="18900" y="18900"/>
                </a:lnTo>
                <a:cubicBezTo>
                  <a:pt x="18900" y="19399"/>
                  <a:pt x="18299" y="19800"/>
                  <a:pt x="17550" y="19800"/>
                </a:cubicBezTo>
                <a:lnTo>
                  <a:pt x="4050" y="19800"/>
                </a:lnTo>
                <a:cubicBezTo>
                  <a:pt x="3301" y="19800"/>
                  <a:pt x="2700" y="19399"/>
                  <a:pt x="2700" y="18900"/>
                </a:cubicBezTo>
                <a:lnTo>
                  <a:pt x="2700" y="2700"/>
                </a:lnTo>
                <a:cubicBezTo>
                  <a:pt x="2700" y="2201"/>
                  <a:pt x="3301" y="1800"/>
                  <a:pt x="4050" y="1800"/>
                </a:cubicBezTo>
                <a:close/>
                <a:moveTo>
                  <a:pt x="10800" y="17100"/>
                </a:moveTo>
                <a:cubicBezTo>
                  <a:pt x="10056" y="17100"/>
                  <a:pt x="9450" y="17504"/>
                  <a:pt x="9450" y="18000"/>
                </a:cubicBezTo>
                <a:cubicBezTo>
                  <a:pt x="9450" y="18496"/>
                  <a:pt x="10056" y="18900"/>
                  <a:pt x="10800" y="18900"/>
                </a:cubicBezTo>
                <a:cubicBezTo>
                  <a:pt x="11544" y="18900"/>
                  <a:pt x="12150" y="18496"/>
                  <a:pt x="12150" y="18000"/>
                </a:cubicBezTo>
                <a:cubicBezTo>
                  <a:pt x="12150" y="17504"/>
                  <a:pt x="11544" y="17100"/>
                  <a:pt x="10800" y="171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63" name="Graphic 534"/>
          <p:cNvSpPr/>
          <p:nvPr/>
        </p:nvSpPr>
        <p:spPr>
          <a:xfrm>
            <a:off x="1037532" y="2541022"/>
            <a:ext cx="711015" cy="57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7673"/>
                </a:lnTo>
                <a:lnTo>
                  <a:pt x="10029" y="17673"/>
                </a:lnTo>
                <a:lnTo>
                  <a:pt x="10029" y="19636"/>
                </a:lnTo>
                <a:lnTo>
                  <a:pt x="6171" y="19636"/>
                </a:lnTo>
                <a:lnTo>
                  <a:pt x="6171" y="21600"/>
                </a:lnTo>
                <a:lnTo>
                  <a:pt x="15429" y="21600"/>
                </a:lnTo>
                <a:lnTo>
                  <a:pt x="15429" y="19636"/>
                </a:lnTo>
                <a:lnTo>
                  <a:pt x="11571" y="19636"/>
                </a:lnTo>
                <a:lnTo>
                  <a:pt x="11571" y="17673"/>
                </a:lnTo>
                <a:lnTo>
                  <a:pt x="21600" y="17673"/>
                </a:lnTo>
                <a:lnTo>
                  <a:pt x="21600" y="0"/>
                </a:lnTo>
                <a:close/>
                <a:moveTo>
                  <a:pt x="1543" y="1964"/>
                </a:moveTo>
                <a:lnTo>
                  <a:pt x="20057" y="1964"/>
                </a:lnTo>
                <a:lnTo>
                  <a:pt x="20057" y="15709"/>
                </a:lnTo>
                <a:lnTo>
                  <a:pt x="1543" y="157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64" name="Graphic 462"/>
          <p:cNvSpPr/>
          <p:nvPr/>
        </p:nvSpPr>
        <p:spPr>
          <a:xfrm>
            <a:off x="3657305" y="2466735"/>
            <a:ext cx="481367" cy="641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cubicBezTo>
                  <a:pt x="5887" y="0"/>
                  <a:pt x="4800" y="816"/>
                  <a:pt x="4800" y="1800"/>
                </a:cubicBezTo>
                <a:lnTo>
                  <a:pt x="4800" y="12600"/>
                </a:lnTo>
                <a:cubicBezTo>
                  <a:pt x="4800" y="13584"/>
                  <a:pt x="5887" y="14400"/>
                  <a:pt x="7200" y="14400"/>
                </a:cubicBezTo>
                <a:lnTo>
                  <a:pt x="14400" y="14400"/>
                </a:lnTo>
                <a:cubicBezTo>
                  <a:pt x="15713" y="14400"/>
                  <a:pt x="16800" y="13584"/>
                  <a:pt x="16800" y="12600"/>
                </a:cubicBezTo>
                <a:lnTo>
                  <a:pt x="16800" y="1800"/>
                </a:lnTo>
                <a:cubicBezTo>
                  <a:pt x="16800" y="816"/>
                  <a:pt x="15713" y="0"/>
                  <a:pt x="14400" y="0"/>
                </a:cubicBezTo>
                <a:close/>
                <a:moveTo>
                  <a:pt x="7200" y="1800"/>
                </a:moveTo>
                <a:lnTo>
                  <a:pt x="14400" y="1800"/>
                </a:lnTo>
                <a:lnTo>
                  <a:pt x="14400" y="12600"/>
                </a:lnTo>
                <a:lnTo>
                  <a:pt x="7200" y="12600"/>
                </a:lnTo>
                <a:close/>
                <a:moveTo>
                  <a:pt x="0" y="9000"/>
                </a:moveTo>
                <a:lnTo>
                  <a:pt x="0" y="12600"/>
                </a:lnTo>
                <a:cubicBezTo>
                  <a:pt x="0" y="15571"/>
                  <a:pt x="3239" y="18000"/>
                  <a:pt x="7200" y="18000"/>
                </a:cubicBezTo>
                <a:lnTo>
                  <a:pt x="9600" y="18000"/>
                </a:lnTo>
                <a:lnTo>
                  <a:pt x="9600" y="19800"/>
                </a:lnTo>
                <a:lnTo>
                  <a:pt x="4800" y="19800"/>
                </a:lnTo>
                <a:lnTo>
                  <a:pt x="4800" y="21600"/>
                </a:lnTo>
                <a:lnTo>
                  <a:pt x="16800" y="21600"/>
                </a:lnTo>
                <a:lnTo>
                  <a:pt x="16800" y="19800"/>
                </a:lnTo>
                <a:lnTo>
                  <a:pt x="12000" y="19800"/>
                </a:lnTo>
                <a:lnTo>
                  <a:pt x="12000" y="18000"/>
                </a:lnTo>
                <a:lnTo>
                  <a:pt x="14400" y="18000"/>
                </a:lnTo>
                <a:cubicBezTo>
                  <a:pt x="18361" y="18000"/>
                  <a:pt x="21600" y="15571"/>
                  <a:pt x="21600" y="12600"/>
                </a:cubicBezTo>
                <a:lnTo>
                  <a:pt x="21600" y="9000"/>
                </a:lnTo>
                <a:lnTo>
                  <a:pt x="19200" y="9000"/>
                </a:lnTo>
                <a:lnTo>
                  <a:pt x="19200" y="12600"/>
                </a:lnTo>
                <a:cubicBezTo>
                  <a:pt x="19200" y="14597"/>
                  <a:pt x="17063" y="16200"/>
                  <a:pt x="14400" y="16200"/>
                </a:cubicBezTo>
                <a:lnTo>
                  <a:pt x="7200" y="16200"/>
                </a:lnTo>
                <a:cubicBezTo>
                  <a:pt x="4537" y="16200"/>
                  <a:pt x="2400" y="14597"/>
                  <a:pt x="2400" y="12600"/>
                </a:cubicBezTo>
                <a:lnTo>
                  <a:pt x="2400" y="90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65" name="Straight Connector 2"/>
          <p:cNvSpPr/>
          <p:nvPr/>
        </p:nvSpPr>
        <p:spPr>
          <a:xfrm>
            <a:off x="5980519" y="2312373"/>
            <a:ext cx="1" cy="1799858"/>
          </a:xfrm>
          <a:prstGeom prst="line">
            <a:avLst/>
          </a:prstGeom>
          <a:ln w="28575">
            <a:solidFill>
              <a:srgbClr val="EA3D3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6" name="TextBox 2"/>
          <p:cNvSpPr txBox="1"/>
          <p:nvPr/>
        </p:nvSpPr>
        <p:spPr>
          <a:xfrm>
            <a:off x="4305961" y="4607532"/>
            <a:ext cx="3191154" cy="33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Distribución por giro de negocio</a:t>
            </a:r>
          </a:p>
        </p:txBody>
      </p:sp>
      <p:sp>
        <p:nvSpPr>
          <p:cNvPr id="167" name="Rectangle 6"/>
          <p:cNvSpPr/>
          <p:nvPr/>
        </p:nvSpPr>
        <p:spPr>
          <a:xfrm>
            <a:off x="7248494" y="2312373"/>
            <a:ext cx="4184564" cy="1799858"/>
          </a:xfrm>
          <a:prstGeom prst="rect">
            <a:avLst/>
          </a:prstGeom>
          <a:solidFill>
            <a:srgbClr val="44546A">
              <a:alpha val="15214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Rectángulo 31"/>
          <p:cNvSpPr txBox="1"/>
          <p:nvPr/>
        </p:nvSpPr>
        <p:spPr>
          <a:xfrm>
            <a:off x="8549037" y="1529568"/>
            <a:ext cx="1517370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400" b="1"/>
            </a:pPr>
            <a:r>
              <a:rPr dirty="0" err="1"/>
              <a:t>Inversión</a:t>
            </a:r>
            <a:r>
              <a:rPr b="0" dirty="0"/>
              <a:t> </a:t>
            </a:r>
          </a:p>
          <a:p>
            <a:pPr algn="r">
              <a:defRPr sz="1400"/>
            </a:pPr>
            <a:r>
              <a:rPr dirty="0"/>
              <a:t>$ </a:t>
            </a:r>
            <a:r>
              <a:rPr lang="en-US" dirty="0"/>
              <a:t>5,467.3</a:t>
            </a:r>
            <a:r>
              <a:rPr dirty="0"/>
              <a:t> K</a:t>
            </a:r>
          </a:p>
        </p:txBody>
      </p:sp>
      <p:pic>
        <p:nvPicPr>
          <p:cNvPr id="16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626" y="2454211"/>
            <a:ext cx="666869" cy="66686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0" name="Table 8"/>
          <p:cNvGraphicFramePr/>
          <p:nvPr>
            <p:extLst>
              <p:ext uri="{D42A27DB-BD31-4B8C-83A1-F6EECF244321}">
                <p14:modId xmlns:p14="http://schemas.microsoft.com/office/powerpoint/2010/main" val="131312401"/>
              </p:ext>
            </p:extLst>
          </p:nvPr>
        </p:nvGraphicFramePr>
        <p:xfrm>
          <a:off x="7451451" y="3243192"/>
          <a:ext cx="3778650" cy="580086"/>
        </p:xfrm>
        <a:graphic>
          <a:graphicData uri="http://schemas.openxmlformats.org/drawingml/2006/table">
            <a:tbl>
              <a:tblPr bandRow="1"/>
              <a:tblGrid>
                <a:gridCol w="125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086">
                <a:tc>
                  <a:txBody>
                    <a:bodyPr/>
                    <a:lstStyle/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dirty="0"/>
                        <a:t>9</a:t>
                      </a:r>
                      <a:r>
                        <a:rPr lang="es-HN" dirty="0"/>
                        <a:t>5</a:t>
                      </a:r>
                      <a:r>
                        <a:rPr dirty="0"/>
                        <a:t>%</a:t>
                      </a:r>
                      <a:endParaRPr sz="1400" dirty="0"/>
                    </a:p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dirty="0"/>
                        <a:t>TV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lang="en-US" dirty="0"/>
                        <a:t>1</a:t>
                      </a:r>
                      <a:r>
                        <a:rPr dirty="0"/>
                        <a:t>%</a:t>
                      </a:r>
                      <a:endParaRPr sz="1400" dirty="0"/>
                    </a:p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dirty="0"/>
                        <a:t>PR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lang="en-US" dirty="0"/>
                        <a:t>4</a:t>
                      </a:r>
                      <a:r>
                        <a:rPr dirty="0"/>
                        <a:t>%</a:t>
                      </a:r>
                      <a:endParaRPr sz="1400" dirty="0"/>
                    </a:p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dirty="0"/>
                        <a:t>RAD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1" name="CuadroTexto 30"/>
          <p:cNvSpPr txBox="1"/>
          <p:nvPr/>
        </p:nvSpPr>
        <p:spPr>
          <a:xfrm>
            <a:off x="10112934" y="1535550"/>
            <a:ext cx="167710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b="1">
                <a:solidFill>
                  <a:srgbClr val="EC3E34"/>
                </a:solidFill>
              </a:defRPr>
            </a:lvl1pPr>
          </a:lstStyle>
          <a:p>
            <a:r>
              <a:rPr dirty="0"/>
              <a:t>202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172" name="Graphic 534"/>
          <p:cNvSpPr/>
          <p:nvPr/>
        </p:nvSpPr>
        <p:spPr>
          <a:xfrm>
            <a:off x="7730041" y="2541022"/>
            <a:ext cx="711015" cy="57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7673"/>
                </a:lnTo>
                <a:lnTo>
                  <a:pt x="10029" y="17673"/>
                </a:lnTo>
                <a:lnTo>
                  <a:pt x="10029" y="19636"/>
                </a:lnTo>
                <a:lnTo>
                  <a:pt x="6171" y="19636"/>
                </a:lnTo>
                <a:lnTo>
                  <a:pt x="6171" y="21600"/>
                </a:lnTo>
                <a:lnTo>
                  <a:pt x="15429" y="21600"/>
                </a:lnTo>
                <a:lnTo>
                  <a:pt x="15429" y="19636"/>
                </a:lnTo>
                <a:lnTo>
                  <a:pt x="11571" y="19636"/>
                </a:lnTo>
                <a:lnTo>
                  <a:pt x="11571" y="17673"/>
                </a:lnTo>
                <a:lnTo>
                  <a:pt x="21600" y="17673"/>
                </a:lnTo>
                <a:lnTo>
                  <a:pt x="21600" y="0"/>
                </a:lnTo>
                <a:close/>
                <a:moveTo>
                  <a:pt x="1543" y="1964"/>
                </a:moveTo>
                <a:lnTo>
                  <a:pt x="20057" y="1964"/>
                </a:lnTo>
                <a:lnTo>
                  <a:pt x="20057" y="15709"/>
                </a:lnTo>
                <a:lnTo>
                  <a:pt x="1543" y="157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73" name="Graphic 462"/>
          <p:cNvSpPr/>
          <p:nvPr/>
        </p:nvSpPr>
        <p:spPr>
          <a:xfrm>
            <a:off x="10349813" y="2466735"/>
            <a:ext cx="481368" cy="641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cubicBezTo>
                  <a:pt x="5887" y="0"/>
                  <a:pt x="4800" y="816"/>
                  <a:pt x="4800" y="1800"/>
                </a:cubicBezTo>
                <a:lnTo>
                  <a:pt x="4800" y="12600"/>
                </a:lnTo>
                <a:cubicBezTo>
                  <a:pt x="4800" y="13584"/>
                  <a:pt x="5887" y="14400"/>
                  <a:pt x="7200" y="14400"/>
                </a:cubicBezTo>
                <a:lnTo>
                  <a:pt x="14400" y="14400"/>
                </a:lnTo>
                <a:cubicBezTo>
                  <a:pt x="15713" y="14400"/>
                  <a:pt x="16800" y="13584"/>
                  <a:pt x="16800" y="12600"/>
                </a:cubicBezTo>
                <a:lnTo>
                  <a:pt x="16800" y="1800"/>
                </a:lnTo>
                <a:cubicBezTo>
                  <a:pt x="16800" y="816"/>
                  <a:pt x="15713" y="0"/>
                  <a:pt x="14400" y="0"/>
                </a:cubicBezTo>
                <a:close/>
                <a:moveTo>
                  <a:pt x="7200" y="1800"/>
                </a:moveTo>
                <a:lnTo>
                  <a:pt x="14400" y="1800"/>
                </a:lnTo>
                <a:lnTo>
                  <a:pt x="14400" y="12600"/>
                </a:lnTo>
                <a:lnTo>
                  <a:pt x="7200" y="12600"/>
                </a:lnTo>
                <a:close/>
                <a:moveTo>
                  <a:pt x="0" y="9000"/>
                </a:moveTo>
                <a:lnTo>
                  <a:pt x="0" y="12600"/>
                </a:lnTo>
                <a:cubicBezTo>
                  <a:pt x="0" y="15571"/>
                  <a:pt x="3239" y="18000"/>
                  <a:pt x="7200" y="18000"/>
                </a:cubicBezTo>
                <a:lnTo>
                  <a:pt x="9600" y="18000"/>
                </a:lnTo>
                <a:lnTo>
                  <a:pt x="9600" y="19800"/>
                </a:lnTo>
                <a:lnTo>
                  <a:pt x="4800" y="19800"/>
                </a:lnTo>
                <a:lnTo>
                  <a:pt x="4800" y="21600"/>
                </a:lnTo>
                <a:lnTo>
                  <a:pt x="16800" y="21600"/>
                </a:lnTo>
                <a:lnTo>
                  <a:pt x="16800" y="19800"/>
                </a:lnTo>
                <a:lnTo>
                  <a:pt x="12000" y="19800"/>
                </a:lnTo>
                <a:lnTo>
                  <a:pt x="12000" y="18000"/>
                </a:lnTo>
                <a:lnTo>
                  <a:pt x="14400" y="18000"/>
                </a:lnTo>
                <a:cubicBezTo>
                  <a:pt x="18361" y="18000"/>
                  <a:pt x="21600" y="15571"/>
                  <a:pt x="21600" y="12600"/>
                </a:cubicBezTo>
                <a:lnTo>
                  <a:pt x="21600" y="9000"/>
                </a:lnTo>
                <a:lnTo>
                  <a:pt x="19200" y="9000"/>
                </a:lnTo>
                <a:lnTo>
                  <a:pt x="19200" y="12600"/>
                </a:lnTo>
                <a:cubicBezTo>
                  <a:pt x="19200" y="14597"/>
                  <a:pt x="17063" y="16200"/>
                  <a:pt x="14400" y="16200"/>
                </a:cubicBezTo>
                <a:lnTo>
                  <a:pt x="7200" y="16200"/>
                </a:lnTo>
                <a:cubicBezTo>
                  <a:pt x="4537" y="16200"/>
                  <a:pt x="2400" y="14597"/>
                  <a:pt x="2400" y="12600"/>
                </a:cubicBezTo>
                <a:lnTo>
                  <a:pt x="2400" y="90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22222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sp>
        <p:nvSpPr>
          <p:cNvPr id="174" name="Straight Arrow Connector 13"/>
          <p:cNvSpPr/>
          <p:nvPr/>
        </p:nvSpPr>
        <p:spPr>
          <a:xfrm flipV="1">
            <a:off x="10139177" y="1789838"/>
            <a:ext cx="1" cy="195659"/>
          </a:xfrm>
          <a:prstGeom prst="line">
            <a:avLst/>
          </a:prstGeom>
          <a:ln w="38100" cap="sq">
            <a:solidFill>
              <a:srgbClr val="88C04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175" name="Table 8"/>
          <p:cNvGraphicFramePr/>
          <p:nvPr>
            <p:extLst>
              <p:ext uri="{D42A27DB-BD31-4B8C-83A1-F6EECF244321}">
                <p14:modId xmlns:p14="http://schemas.microsoft.com/office/powerpoint/2010/main" val="2764309135"/>
              </p:ext>
            </p:extLst>
          </p:nvPr>
        </p:nvGraphicFramePr>
        <p:xfrm>
          <a:off x="770960" y="3261650"/>
          <a:ext cx="3766632" cy="580085"/>
        </p:xfrm>
        <a:graphic>
          <a:graphicData uri="http://schemas.openxmlformats.org/drawingml/2006/table">
            <a:tbl>
              <a:tblPr bandRow="1"/>
              <a:tblGrid>
                <a:gridCol w="125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085">
                <a:tc>
                  <a:txBody>
                    <a:bodyPr/>
                    <a:lstStyle/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lang="es-HN" dirty="0"/>
                        <a:t>95</a:t>
                      </a:r>
                      <a:r>
                        <a:rPr dirty="0"/>
                        <a:t>%</a:t>
                      </a:r>
                      <a:endParaRPr sz="1400" dirty="0"/>
                    </a:p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dirty="0"/>
                        <a:t>TV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lang="en-US" dirty="0"/>
                        <a:t>1</a:t>
                      </a:r>
                      <a:r>
                        <a:rPr dirty="0"/>
                        <a:t>%</a:t>
                      </a:r>
                      <a:endParaRPr sz="1400" dirty="0"/>
                    </a:p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dirty="0"/>
                        <a:t>PR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lang="es-HN" dirty="0"/>
                        <a:t>4</a:t>
                      </a:r>
                      <a:r>
                        <a:rPr dirty="0"/>
                        <a:t>%</a:t>
                      </a:r>
                      <a:endParaRPr sz="1400" dirty="0"/>
                    </a:p>
                    <a:p>
                      <a:pPr algn="ctr">
                        <a:defRPr sz="13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defRPr>
                      </a:pPr>
                      <a:r>
                        <a:rPr dirty="0"/>
                        <a:t>RAD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Straight Connector 62"/>
          <p:cNvSpPr/>
          <p:nvPr/>
        </p:nvSpPr>
        <p:spPr>
          <a:xfrm flipH="1">
            <a:off x="2940269" y="1827937"/>
            <a:ext cx="5787172" cy="3450"/>
          </a:xfrm>
          <a:prstGeom prst="line">
            <a:avLst/>
          </a:prstGeom>
          <a:ln w="28575" cap="rnd">
            <a:solidFill>
              <a:srgbClr val="EA3D33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Rectangle 28"/>
          <p:cNvSpPr/>
          <p:nvPr/>
        </p:nvSpPr>
        <p:spPr>
          <a:xfrm>
            <a:off x="4740549" y="1671757"/>
            <a:ext cx="2484815" cy="3693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/>
          </a:lstStyle>
          <a:p>
            <a:r>
              <a:rPr dirty="0" err="1"/>
              <a:t>Variación</a:t>
            </a:r>
            <a:r>
              <a:rPr dirty="0"/>
              <a:t>: +</a:t>
            </a:r>
            <a:r>
              <a:rPr lang="en-US" dirty="0"/>
              <a:t>28</a:t>
            </a:r>
            <a:r>
              <a:rPr dirty="0"/>
              <a:t>%</a:t>
            </a:r>
          </a:p>
        </p:txBody>
      </p:sp>
      <p:pic>
        <p:nvPicPr>
          <p:cNvPr id="178" name="Picture 57" descr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421" y="6053783"/>
            <a:ext cx="488685" cy="48868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traight Arrow Connector 87"/>
          <p:cNvSpPr/>
          <p:nvPr/>
        </p:nvSpPr>
        <p:spPr>
          <a:xfrm flipV="1">
            <a:off x="8344708" y="3355539"/>
            <a:ext cx="1" cy="177696"/>
          </a:xfrm>
          <a:prstGeom prst="line">
            <a:avLst/>
          </a:prstGeom>
          <a:ln w="38100" cap="sq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0" name="Straight Arrow Connector 88"/>
          <p:cNvSpPr/>
          <p:nvPr/>
        </p:nvSpPr>
        <p:spPr>
          <a:xfrm>
            <a:off x="10831181" y="3356540"/>
            <a:ext cx="1" cy="144919"/>
          </a:xfrm>
          <a:prstGeom prst="line">
            <a:avLst/>
          </a:prstGeom>
          <a:ln w="38100" cap="sq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1" name="Minus Sign 61"/>
          <p:cNvSpPr/>
          <p:nvPr/>
        </p:nvSpPr>
        <p:spPr>
          <a:xfrm>
            <a:off x="9524062" y="3380004"/>
            <a:ext cx="107039" cy="380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182" name="Picture 98" descr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753" y="6097961"/>
            <a:ext cx="369006" cy="3690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" name="Group 6"/>
          <p:cNvGrpSpPr/>
          <p:nvPr/>
        </p:nvGrpSpPr>
        <p:grpSpPr>
          <a:xfrm>
            <a:off x="4742381" y="1764892"/>
            <a:ext cx="74811" cy="136533"/>
            <a:chOff x="0" y="0"/>
            <a:chExt cx="74810" cy="136531"/>
          </a:xfrm>
        </p:grpSpPr>
        <p:sp>
          <p:nvSpPr>
            <p:cNvPr id="183" name="Straight Connector 3"/>
            <p:cNvSpPr/>
            <p:nvPr/>
          </p:nvSpPr>
          <p:spPr>
            <a:xfrm flipH="1" flipV="1">
              <a:off x="1730" y="0"/>
              <a:ext cx="72400" cy="72399"/>
            </a:xfrm>
            <a:prstGeom prst="line">
              <a:avLst/>
            </a:prstGeom>
            <a:noFill/>
            <a:ln w="19050" cap="rnd">
              <a:solidFill>
                <a:srgbClr val="EB3D3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Straight Connector 39"/>
            <p:cNvSpPr/>
            <p:nvPr/>
          </p:nvSpPr>
          <p:spPr>
            <a:xfrm flipH="1">
              <a:off x="-1" y="70646"/>
              <a:ext cx="74812" cy="65886"/>
            </a:xfrm>
            <a:prstGeom prst="line">
              <a:avLst/>
            </a:prstGeom>
            <a:noFill/>
            <a:ln w="19050" cap="rnd">
              <a:solidFill>
                <a:srgbClr val="EB3D3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88" name="Group 44"/>
          <p:cNvGrpSpPr/>
          <p:nvPr/>
        </p:nvGrpSpPr>
        <p:grpSpPr>
          <a:xfrm>
            <a:off x="8736562" y="1764892"/>
            <a:ext cx="74811" cy="136533"/>
            <a:chOff x="0" y="0"/>
            <a:chExt cx="74810" cy="136531"/>
          </a:xfrm>
        </p:grpSpPr>
        <p:sp>
          <p:nvSpPr>
            <p:cNvPr id="186" name="Straight Connector 45"/>
            <p:cNvSpPr/>
            <p:nvPr/>
          </p:nvSpPr>
          <p:spPr>
            <a:xfrm flipH="1" flipV="1">
              <a:off x="1730" y="0"/>
              <a:ext cx="72400" cy="72399"/>
            </a:xfrm>
            <a:prstGeom prst="line">
              <a:avLst/>
            </a:prstGeom>
            <a:noFill/>
            <a:ln w="19050" cap="rnd">
              <a:solidFill>
                <a:srgbClr val="EB3D3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Straight Connector 46"/>
            <p:cNvSpPr/>
            <p:nvPr/>
          </p:nvSpPr>
          <p:spPr>
            <a:xfrm flipH="1">
              <a:off x="-1" y="70646"/>
              <a:ext cx="74812" cy="65886"/>
            </a:xfrm>
            <a:prstGeom prst="line">
              <a:avLst/>
            </a:prstGeom>
            <a:noFill/>
            <a:ln w="19050" cap="rnd">
              <a:solidFill>
                <a:srgbClr val="EB3D3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9" name="Straight Arrow Connector 13"/>
          <p:cNvSpPr/>
          <p:nvPr/>
        </p:nvSpPr>
        <p:spPr>
          <a:xfrm flipV="1">
            <a:off x="5993103" y="1345372"/>
            <a:ext cx="1" cy="361308"/>
          </a:xfrm>
          <a:prstGeom prst="line">
            <a:avLst/>
          </a:prstGeom>
          <a:ln w="38100" cap="sq">
            <a:solidFill>
              <a:srgbClr val="88C04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Table 5"/>
          <p:cNvGraphicFramePr/>
          <p:nvPr>
            <p:extLst>
              <p:ext uri="{D42A27DB-BD31-4B8C-83A1-F6EECF244321}">
                <p14:modId xmlns:p14="http://schemas.microsoft.com/office/powerpoint/2010/main" val="1202504256"/>
              </p:ext>
            </p:extLst>
          </p:nvPr>
        </p:nvGraphicFramePr>
        <p:xfrm>
          <a:off x="3306063" y="1692675"/>
          <a:ext cx="777240" cy="4556384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95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212121"/>
                      </a:solidFill>
                    </a:lnT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5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5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5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7%</a:t>
                      </a:r>
                      <a:endParaRPr sz="13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5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5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11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5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28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5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29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95" name="TextBox 6"/>
          <p:cNvGrpSpPr/>
          <p:nvPr/>
        </p:nvGrpSpPr>
        <p:grpSpPr>
          <a:xfrm>
            <a:off x="3306063" y="1235289"/>
            <a:ext cx="777241" cy="418505"/>
            <a:chOff x="0" y="0"/>
            <a:chExt cx="777240" cy="418503"/>
          </a:xfrm>
        </p:grpSpPr>
        <p:sp>
          <p:nvSpPr>
            <p:cNvPr id="193" name="Rectangle"/>
            <p:cNvSpPr/>
            <p:nvPr/>
          </p:nvSpPr>
          <p:spPr>
            <a:xfrm>
              <a:off x="0" y="0"/>
              <a:ext cx="777241" cy="418504"/>
            </a:xfrm>
            <a:prstGeom prst="rect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OI"/>
            <p:cNvSpPr/>
            <p:nvPr/>
          </p:nvSpPr>
          <p:spPr>
            <a:xfrm>
              <a:off x="0" y="209251"/>
              <a:ext cx="77724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  <a:effectLst>
                    <a:outerShdw blurRad="50800" dist="38100" dir="2700000" rotWithShape="0">
                      <a:srgbClr val="000000">
                        <a:alpha val="76000"/>
                      </a:srgbClr>
                    </a:outerShdw>
                  </a:effectLst>
                </a:defRPr>
              </a:lvl1pPr>
            </a:lstStyle>
            <a:p>
              <a:r>
                <a:rPr dirty="0"/>
                <a:t>SOI</a:t>
              </a:r>
            </a:p>
          </p:txBody>
        </p:sp>
      </p:grpSp>
      <p:graphicFrame>
        <p:nvGraphicFramePr>
          <p:cNvPr id="197" name="Table 14"/>
          <p:cNvGraphicFramePr/>
          <p:nvPr>
            <p:extLst>
              <p:ext uri="{D42A27DB-BD31-4B8C-83A1-F6EECF244321}">
                <p14:modId xmlns:p14="http://schemas.microsoft.com/office/powerpoint/2010/main" val="1726563274"/>
              </p:ext>
            </p:extLst>
          </p:nvPr>
        </p:nvGraphicFramePr>
        <p:xfrm>
          <a:off x="4346829" y="925406"/>
          <a:ext cx="3305627" cy="5412724"/>
        </p:xfrm>
        <a:graphic>
          <a:graphicData uri="http://schemas.openxmlformats.org/drawingml/2006/table">
            <a:tbl>
              <a:tblPr/>
              <a:tblGrid>
                <a:gridCol w="71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393">
                  <a:extLst>
                    <a:ext uri="{9D8B030D-6E8A-4147-A177-3AD203B41FA5}">
                      <a16:colId xmlns:a16="http://schemas.microsoft.com/office/drawing/2014/main" val="2225784954"/>
                    </a:ext>
                  </a:extLst>
                </a:gridCol>
                <a:gridCol w="552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997">
                  <a:extLst>
                    <a:ext uri="{9D8B030D-6E8A-4147-A177-3AD203B41FA5}">
                      <a16:colId xmlns:a16="http://schemas.microsoft.com/office/drawing/2014/main" val="3032685804"/>
                    </a:ext>
                  </a:extLst>
                </a:gridCol>
              </a:tblGrid>
              <a:tr h="538734">
                <a:tc>
                  <a:txBody>
                    <a:bodyPr/>
                    <a:lstStyle/>
                    <a:p>
                      <a:pPr indent="457200"/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Oct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Nov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 err="1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Dic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Var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-1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miter lim="400000"/>
                    </a:lnT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Var-2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 err="1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Diunsa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519.5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502.6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512.6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-</a:t>
                      </a:r>
                      <a:endParaRPr sz="1100" dirty="0">
                        <a:solidFill>
                          <a:srgbClr val="FF0000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Elektra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52.6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158.7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135.6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201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15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-</a:t>
                      </a:r>
                      <a:endParaRPr sz="1100" dirty="0">
                        <a:solidFill>
                          <a:srgbClr val="FF0000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 err="1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Jetstereo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62.5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315.2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203.7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404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35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-</a:t>
                      </a:r>
                      <a:endParaRPr sz="1100" dirty="0">
                        <a:solidFill>
                          <a:srgbClr val="FF0000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7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La Curacao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351.7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966.5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290.9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175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70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-</a:t>
                      </a:r>
                      <a:endParaRPr sz="1100" dirty="0">
                        <a:solidFill>
                          <a:srgbClr val="FF0000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11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Lady Lee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76.1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96.1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66.9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26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30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-</a:t>
                      </a:r>
                      <a:endParaRPr sz="1100" dirty="0">
                        <a:solidFill>
                          <a:srgbClr val="FF0000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7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 err="1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Tropigas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39.7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276.5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80.6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596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71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-</a:t>
                      </a:r>
                      <a:endParaRPr sz="1100" dirty="0">
                        <a:solidFill>
                          <a:srgbClr val="FF0000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7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Gallo + Gallo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52.5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79.1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70.2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51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11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-</a:t>
                      </a:r>
                      <a:endParaRPr sz="1100" dirty="0">
                        <a:solidFill>
                          <a:srgbClr val="FF0000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7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 err="1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Molineros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116.1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217.6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223.9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87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7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B w="12700">
                      <a:solidFill>
                        <a:srgbClr val="000000"/>
                      </a:solidFill>
                    </a:lnB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1,270.7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000000"/>
                      </a:solidFill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2,612.1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000000"/>
                      </a:solidFill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1,584.5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000000"/>
                      </a:solidFill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106%</a:t>
                      </a:r>
                      <a:endParaRPr sz="1100" dirty="0">
                        <a:solidFill>
                          <a:schemeClr val="bg1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000000"/>
                      </a:solidFill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39%-</a:t>
                      </a:r>
                      <a:endParaRPr sz="1100" dirty="0">
                        <a:solidFill>
                          <a:srgbClr val="FF0000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8" name="TextBox 1"/>
          <p:cNvSpPr txBox="1"/>
          <p:nvPr/>
        </p:nvSpPr>
        <p:spPr>
          <a:xfrm>
            <a:off x="77312" y="6319352"/>
            <a:ext cx="1203737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/>
            </a:lvl1pPr>
          </a:lstStyle>
          <a:p>
            <a:r>
              <a:rPr dirty="0"/>
              <a:t>Para </a:t>
            </a:r>
            <a:r>
              <a:rPr dirty="0" err="1"/>
              <a:t>el</a:t>
            </a:r>
            <a:r>
              <a:rPr dirty="0"/>
              <a:t> </a:t>
            </a:r>
            <a:r>
              <a:rPr lang="en-US" dirty="0"/>
              <a:t>Q4</a:t>
            </a:r>
            <a:r>
              <a:rPr dirty="0"/>
              <a:t> de</a:t>
            </a:r>
            <a:r>
              <a:rPr lang="en-US" dirty="0"/>
              <a:t>l</a:t>
            </a:r>
            <a:r>
              <a:rPr dirty="0"/>
              <a:t> </a:t>
            </a:r>
            <a:r>
              <a:rPr lang="en-US" dirty="0"/>
              <a:t>2024</a:t>
            </a:r>
            <a:r>
              <a:rPr dirty="0"/>
              <a:t>, la </a:t>
            </a:r>
            <a:r>
              <a:rPr dirty="0" err="1"/>
              <a:t>categoría</a:t>
            </a:r>
            <a:r>
              <a:rPr dirty="0"/>
              <a:t> </a:t>
            </a:r>
            <a:r>
              <a:rPr dirty="0" err="1"/>
              <a:t>sube</a:t>
            </a:r>
            <a:r>
              <a:rPr dirty="0"/>
              <a:t> un </a:t>
            </a:r>
            <a:r>
              <a:rPr lang="en-US" dirty="0"/>
              <a:t>28</a:t>
            </a:r>
            <a:r>
              <a:rPr dirty="0"/>
              <a:t>%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comparación</a:t>
            </a:r>
            <a:r>
              <a:rPr dirty="0"/>
              <a:t> a </a:t>
            </a:r>
            <a:r>
              <a:rPr lang="en-US" dirty="0"/>
              <a:t>Q4</a:t>
            </a:r>
            <a:r>
              <a:rPr dirty="0"/>
              <a:t> del 2</a:t>
            </a:r>
            <a:r>
              <a:rPr lang="en-US" dirty="0"/>
              <a:t>3</a:t>
            </a:r>
            <a:r>
              <a:rPr dirty="0"/>
              <a:t>. </a:t>
            </a:r>
            <a:r>
              <a:rPr lang="en-US" dirty="0"/>
              <a:t>Curacao</a:t>
            </a:r>
            <a:r>
              <a:rPr dirty="0"/>
              <a:t> </a:t>
            </a:r>
            <a:r>
              <a:rPr dirty="0" err="1"/>
              <a:t>tiene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primer </a:t>
            </a:r>
            <a:r>
              <a:rPr dirty="0" err="1"/>
              <a:t>lugar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SOI con </a:t>
            </a:r>
            <a:r>
              <a:rPr dirty="0" err="1"/>
              <a:t>el</a:t>
            </a:r>
            <a:r>
              <a:rPr dirty="0"/>
              <a:t> </a:t>
            </a:r>
            <a:r>
              <a:rPr lang="en-US" dirty="0"/>
              <a:t>29</a:t>
            </a:r>
            <a:r>
              <a:rPr dirty="0"/>
              <a:t>%</a:t>
            </a:r>
          </a:p>
        </p:txBody>
      </p:sp>
      <p:grpSp>
        <p:nvGrpSpPr>
          <p:cNvPr id="201" name="Rectangle"/>
          <p:cNvGrpSpPr/>
          <p:nvPr/>
        </p:nvGrpSpPr>
        <p:grpSpPr>
          <a:xfrm>
            <a:off x="220560" y="974059"/>
            <a:ext cx="2275573" cy="556987"/>
            <a:chOff x="-1" y="0"/>
            <a:chExt cx="2275572" cy="556985"/>
          </a:xfrm>
        </p:grpSpPr>
        <p:sp>
          <p:nvSpPr>
            <p:cNvPr id="199" name="Rectangle"/>
            <p:cNvSpPr/>
            <p:nvPr/>
          </p:nvSpPr>
          <p:spPr>
            <a:xfrm>
              <a:off x="-1" y="0"/>
              <a:ext cx="2275572" cy="556985"/>
            </a:xfrm>
            <a:prstGeom prst="rect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Total TV         $ 15,135.9K"/>
            <p:cNvSpPr txBox="1"/>
            <p:nvPr/>
          </p:nvSpPr>
          <p:spPr>
            <a:xfrm>
              <a:off x="-1" y="116913"/>
              <a:ext cx="2275572" cy="323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>
                <a:defRPr sz="1400">
                  <a:solidFill>
                    <a:srgbClr val="FFFFFF"/>
                  </a:solidFill>
                </a:defRPr>
              </a:pPr>
              <a:r>
                <a:rPr sz="1500" dirty="0"/>
                <a:t>  </a:t>
              </a:r>
              <a:r>
                <a:rPr sz="1500" dirty="0">
                  <a:effectLst>
                    <a:outerShdw blurRad="50800" dist="38100" dir="2700000" rotWithShape="0">
                      <a:srgbClr val="000000">
                        <a:alpha val="76000"/>
                      </a:srgbClr>
                    </a:outerShdw>
                  </a:effectLst>
                </a:rPr>
                <a:t>Total         $ </a:t>
              </a:r>
              <a:r>
                <a:rPr lang="en-US" sz="1500" dirty="0">
                  <a:effectLst>
                    <a:outerShdw blurRad="50800" dist="38100" dir="2700000" rotWithShape="0">
                      <a:srgbClr val="000000">
                        <a:alpha val="76000"/>
                      </a:srgbClr>
                    </a:outerShdw>
                  </a:effectLst>
                </a:rPr>
                <a:t>5,467.3</a:t>
              </a:r>
              <a:r>
                <a:rPr sz="1500" dirty="0">
                  <a:effectLst>
                    <a:outerShdw blurRad="50800" dist="38100" dir="2700000" rotWithShape="0">
                      <a:srgbClr val="000000">
                        <a:alpha val="76000"/>
                      </a:srgbClr>
                    </a:outerShdw>
                  </a:effectLst>
                </a:rPr>
                <a:t>K</a:t>
              </a:r>
            </a:p>
          </p:txBody>
        </p:sp>
      </p:grpSp>
      <p:sp>
        <p:nvSpPr>
          <p:cNvPr id="202" name="Rectangle: Rounded Corners 7"/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Tiendas Departamentales: Diciembre 2024"/>
          <p:cNvSpPr txBox="1"/>
          <p:nvPr/>
        </p:nvSpPr>
        <p:spPr>
          <a:xfrm>
            <a:off x="187614" y="163934"/>
            <a:ext cx="4935001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  <a:latin typeface="Myriad Pro Light"/>
                <a:ea typeface="Myriad Pro Light"/>
                <a:cs typeface="Myriad Pro Light"/>
                <a:sym typeface="Myriad Pro Semibold"/>
              </a:defRPr>
            </a:pPr>
            <a:r>
              <a:rPr dirty="0"/>
              <a:t>Tiendas </a:t>
            </a:r>
            <a:r>
              <a:rPr dirty="0" err="1"/>
              <a:t>Departamentales</a:t>
            </a:r>
            <a:r>
              <a:rPr dirty="0"/>
              <a:t>: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</a:t>
            </a:r>
            <a:r>
              <a:rPr lang="en-US" dirty="0">
                <a:latin typeface="+mj-lt"/>
                <a:ea typeface="+mj-ea"/>
                <a:cs typeface="+mj-cs"/>
                <a:sym typeface="Myriad Pro"/>
              </a:rPr>
              <a:t>Q4</a:t>
            </a:r>
            <a:r>
              <a:rPr dirty="0">
                <a:latin typeface="+mj-lt"/>
                <a:ea typeface="+mj-ea"/>
                <a:cs typeface="+mj-cs"/>
                <a:sym typeface="Myriad Pro"/>
              </a:rPr>
              <a:t> 202</a:t>
            </a:r>
            <a:r>
              <a:rPr lang="en-US" dirty="0">
                <a:latin typeface="+mj-lt"/>
                <a:ea typeface="+mj-ea"/>
                <a:cs typeface="+mj-cs"/>
                <a:sym typeface="Myriad Pro"/>
              </a:rPr>
              <a:t>4</a:t>
            </a:r>
            <a:endParaRPr dirty="0">
              <a:latin typeface="+mj-lt"/>
              <a:ea typeface="+mj-ea"/>
              <a:cs typeface="+mj-cs"/>
              <a:sym typeface="Myriad Pro"/>
            </a:endParaRPr>
          </a:p>
        </p:txBody>
      </p:sp>
      <p:sp>
        <p:nvSpPr>
          <p:cNvPr id="204" name="Straight Connector 17"/>
          <p:cNvSpPr/>
          <p:nvPr/>
        </p:nvSpPr>
        <p:spPr>
          <a:xfrm flipH="1">
            <a:off x="4164179" y="906624"/>
            <a:ext cx="1" cy="5160029"/>
          </a:xfrm>
          <a:prstGeom prst="line">
            <a:avLst/>
          </a:prstGeom>
          <a:ln w="28575">
            <a:solidFill>
              <a:srgbClr val="EA3D3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59F385-E868-AC88-A3BB-1B539F4E0728}"/>
              </a:ext>
            </a:extLst>
          </p:cNvPr>
          <p:cNvSpPr txBox="1"/>
          <p:nvPr/>
        </p:nvSpPr>
        <p:spPr>
          <a:xfrm>
            <a:off x="3043646" y="1123406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H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Myriad Pro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35C3015-7670-5B03-36F9-CD9C1E9CD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157527"/>
              </p:ext>
            </p:extLst>
          </p:nvPr>
        </p:nvGraphicFramePr>
        <p:xfrm>
          <a:off x="45079" y="1440499"/>
          <a:ext cx="3758022" cy="488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AEE79CA-6431-49DA-31D5-04044A7D5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989243"/>
              </p:ext>
            </p:extLst>
          </p:nvPr>
        </p:nvGraphicFramePr>
        <p:xfrm>
          <a:off x="7775922" y="791347"/>
          <a:ext cx="43160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116C85E3-FBEC-3002-1C5A-62B249734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753967"/>
              </p:ext>
            </p:extLst>
          </p:nvPr>
        </p:nvGraphicFramePr>
        <p:xfrm>
          <a:off x="7986802" y="3630899"/>
          <a:ext cx="4073573" cy="2697480"/>
        </p:xfrm>
        <a:graphic>
          <a:graphicData uri="http://schemas.openxmlformats.org/drawingml/2006/table">
            <a:tbl>
              <a:tblPr/>
              <a:tblGrid>
                <a:gridCol w="128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969">
                  <a:extLst>
                    <a:ext uri="{9D8B030D-6E8A-4147-A177-3AD203B41FA5}">
                      <a16:colId xmlns:a16="http://schemas.microsoft.com/office/drawing/2014/main" val="2225784954"/>
                    </a:ext>
                  </a:extLst>
                </a:gridCol>
                <a:gridCol w="840684">
                  <a:extLst>
                    <a:ext uri="{9D8B030D-6E8A-4147-A177-3AD203B41FA5}">
                      <a16:colId xmlns:a16="http://schemas.microsoft.com/office/drawing/2014/main" val="3032685804"/>
                    </a:ext>
                  </a:extLst>
                </a:gridCol>
              </a:tblGrid>
              <a:tr h="346121">
                <a:tc>
                  <a:txBody>
                    <a:bodyPr/>
                    <a:lstStyle/>
                    <a:p>
                      <a:pPr indent="457200"/>
                      <a:endParaRPr dirty="0"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Q4 2023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Q4 2024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T w="12700">
                      <a:miter lim="400000"/>
                    </a:lnT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Var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 err="1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Diunsa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1,146.0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1,534.7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34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Elektra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371.1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347.0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-</a:t>
                      </a:r>
                      <a:endParaRPr sz="1100" dirty="0">
                        <a:solidFill>
                          <a:srgbClr val="FF0000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 err="1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Jetstereo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509.9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581.4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14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La Curacao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1,125.9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1,609.1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43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Lady Lee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208.6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239.0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15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 err="1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Tropigas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323.2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396.8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23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Gallo + Gallo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200.2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201.8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 err="1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Molineros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396.7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557.5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41</a:t>
                      </a:r>
                      <a:r>
                        <a:rPr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16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B w="12700">
                      <a:solidFill>
                        <a:srgbClr val="000000"/>
                      </a:solidFill>
                    </a:lnB>
                    <a:solidFill>
                      <a:srgbClr val="EA3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4,281.6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000000"/>
                      </a:solidFill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5,467.3</a:t>
                      </a:r>
                      <a:endParaRPr sz="1100" dirty="0">
                        <a:solidFill>
                          <a:srgbClr val="FFFFFF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B w="12700">
                      <a:solidFill>
                        <a:srgbClr val="000000"/>
                      </a:solidFill>
                    </a:lnB>
                    <a:solidFill>
                      <a:srgbClr val="5E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HN" sz="1100" dirty="0">
                          <a:solidFill>
                            <a:schemeClr val="bg1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39%</a:t>
                      </a:r>
                      <a:endParaRPr sz="1100" dirty="0">
                        <a:solidFill>
                          <a:schemeClr val="bg1"/>
                        </a:solidFill>
                        <a:effectLst>
                          <a:outerShdw blurRad="50800" dist="38100" dir="2700000" rotWithShape="0">
                            <a:srgbClr val="000000">
                              <a:alpha val="76000"/>
                            </a:srgbClr>
                          </a:outerShdw>
                        </a:effectLst>
                      </a:endParaRPr>
                    </a:p>
                  </a:txBody>
                  <a:tcPr marL="45720" marR="45720" anchor="ctr" horzOverflow="overflow">
                    <a:lnR w="12700">
                      <a:miter lim="400000"/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5E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-2" y="6628682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5B2900F-6839-8D4C-8C3A-13C31856B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067835"/>
              </p:ext>
            </p:extLst>
          </p:nvPr>
        </p:nvGraphicFramePr>
        <p:xfrm>
          <a:off x="2629709" y="781266"/>
          <a:ext cx="8655497" cy="239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AF983A0F-C327-9F49-BDA6-C4E9C563B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405703"/>
              </p:ext>
            </p:extLst>
          </p:nvPr>
        </p:nvGraphicFramePr>
        <p:xfrm>
          <a:off x="1430694" y="5433504"/>
          <a:ext cx="8233141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223215"/>
              </p:ext>
            </p:extLst>
          </p:nvPr>
        </p:nvGraphicFramePr>
        <p:xfrm>
          <a:off x="1421311" y="3412277"/>
          <a:ext cx="8233141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64319"/>
              </p:ext>
            </p:extLst>
          </p:nvPr>
        </p:nvGraphicFramePr>
        <p:xfrm>
          <a:off x="1421311" y="4414819"/>
          <a:ext cx="8233141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F303D2C0-C72A-9DD7-6EC2-E429EC798779}"/>
              </a:ext>
            </a:extLst>
          </p:cNvPr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Estrategia de Medios: DIUNSA">
            <a:extLst>
              <a:ext uri="{FF2B5EF4-FFF2-40B4-BE49-F238E27FC236}">
                <a16:creationId xmlns:a16="http://schemas.microsoft.com/office/drawing/2014/main" id="{823739DF-0379-7DE7-3F53-0F00E28D2334}"/>
              </a:ext>
            </a:extLst>
          </p:cNvPr>
          <p:cNvSpPr txBox="1"/>
          <p:nvPr/>
        </p:nvSpPr>
        <p:spPr>
          <a:xfrm>
            <a:off x="187615" y="163934"/>
            <a:ext cx="4397247" cy="42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</a:t>
            </a:r>
            <a:r>
              <a:rPr dirty="0">
                <a:latin typeface="Myriad Pro Light"/>
                <a:ea typeface="Myriad Pro Light"/>
                <a:cs typeface="Myriad Pro Light"/>
                <a:sym typeface="Myriad Pro Semibold"/>
              </a:rPr>
              <a:t>DIUNSA</a:t>
            </a:r>
          </a:p>
        </p:txBody>
      </p:sp>
      <p:pic>
        <p:nvPicPr>
          <p:cNvPr id="12" name="images.png" descr="images.png">
            <a:extLst>
              <a:ext uri="{FF2B5EF4-FFF2-40B4-BE49-F238E27FC236}">
                <a16:creationId xmlns:a16="http://schemas.microsoft.com/office/drawing/2014/main" id="{AE3D080A-ADA5-6311-3B5B-C2B4E346B42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7843" b="37842"/>
          <a:stretch>
            <a:fillRect/>
          </a:stretch>
        </p:blipFill>
        <p:spPr>
          <a:xfrm>
            <a:off x="533440" y="1000294"/>
            <a:ext cx="2096269" cy="5119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29">
            <a:extLst>
              <a:ext uri="{FF2B5EF4-FFF2-40B4-BE49-F238E27FC236}">
                <a16:creationId xmlns:a16="http://schemas.microsoft.com/office/drawing/2014/main" id="{0B673F84-C647-5B47-F435-F5197D665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050407"/>
              </p:ext>
            </p:extLst>
          </p:nvPr>
        </p:nvGraphicFramePr>
        <p:xfrm>
          <a:off x="671774" y="3454027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TV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29">
            <a:extLst>
              <a:ext uri="{FF2B5EF4-FFF2-40B4-BE49-F238E27FC236}">
                <a16:creationId xmlns:a16="http://schemas.microsoft.com/office/drawing/2014/main" id="{5DF371EE-0B60-E13A-02BB-91C5EADA7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839626"/>
              </p:ext>
            </p:extLst>
          </p:nvPr>
        </p:nvGraphicFramePr>
        <p:xfrm>
          <a:off x="671774" y="4480157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PR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29">
            <a:extLst>
              <a:ext uri="{FF2B5EF4-FFF2-40B4-BE49-F238E27FC236}">
                <a16:creationId xmlns:a16="http://schemas.microsoft.com/office/drawing/2014/main" id="{E14FD5BB-9A37-049F-DC41-1B82E5775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539310"/>
              </p:ext>
            </p:extLst>
          </p:nvPr>
        </p:nvGraphicFramePr>
        <p:xfrm>
          <a:off x="671774" y="5506287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RA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29">
            <a:extLst>
              <a:ext uri="{FF2B5EF4-FFF2-40B4-BE49-F238E27FC236}">
                <a16:creationId xmlns:a16="http://schemas.microsoft.com/office/drawing/2014/main" id="{8F6A31A5-260D-77A9-06C4-6AACCC5E0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088899"/>
              </p:ext>
            </p:extLst>
          </p:nvPr>
        </p:nvGraphicFramePr>
        <p:xfrm>
          <a:off x="9992376" y="3533028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1,458.1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95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38">
            <a:extLst>
              <a:ext uri="{FF2B5EF4-FFF2-40B4-BE49-F238E27FC236}">
                <a16:creationId xmlns:a16="http://schemas.microsoft.com/office/drawing/2014/main" id="{4DC05062-B678-EBA6-1131-E6A448692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431503"/>
              </p:ext>
            </p:extLst>
          </p:nvPr>
        </p:nvGraphicFramePr>
        <p:xfrm>
          <a:off x="9992376" y="4557991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0%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40">
            <a:extLst>
              <a:ext uri="{FF2B5EF4-FFF2-40B4-BE49-F238E27FC236}">
                <a16:creationId xmlns:a16="http://schemas.microsoft.com/office/drawing/2014/main" id="{D2DC7883-3317-2482-1EB6-5B58A5B56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351172"/>
              </p:ext>
            </p:extLst>
          </p:nvPr>
        </p:nvGraphicFramePr>
        <p:xfrm>
          <a:off x="9992376" y="5582953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76.6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">
            <a:extLst>
              <a:ext uri="{FF2B5EF4-FFF2-40B4-BE49-F238E27FC236}">
                <a16:creationId xmlns:a16="http://schemas.microsoft.com/office/drawing/2014/main" id="{04539E22-07D9-40D2-F933-58DB2C137905}"/>
              </a:ext>
            </a:extLst>
          </p:cNvPr>
          <p:cNvSpPr txBox="1"/>
          <p:nvPr/>
        </p:nvSpPr>
        <p:spPr>
          <a:xfrm>
            <a:off x="9953776" y="3169548"/>
            <a:ext cx="928935" cy="28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424242"/>
                </a:solidFill>
              </a:defRPr>
            </a:lvl1pPr>
          </a:lstStyle>
          <a:p>
            <a:r>
              <a:rPr dirty="0"/>
              <a:t>Media mix</a:t>
            </a:r>
          </a:p>
        </p:txBody>
      </p:sp>
    </p:spTree>
    <p:extLst>
      <p:ext uri="{BB962C8B-B14F-4D97-AF65-F5344CB8AC3E}">
        <p14:creationId xmlns:p14="http://schemas.microsoft.com/office/powerpoint/2010/main" val="18736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/>
        </p:nvSpPr>
        <p:spPr>
          <a:xfrm>
            <a:off x="45719" y="45316"/>
            <a:ext cx="12100563" cy="46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700"/>
            </a:lvl1pPr>
          </a:lstStyle>
          <a:p>
            <a:r>
              <a:rPr dirty="0" err="1"/>
              <a:t>Detalle</a:t>
            </a:r>
            <a:r>
              <a:rPr dirty="0"/>
              <a:t> de </a:t>
            </a:r>
            <a:r>
              <a:rPr dirty="0" err="1"/>
              <a:t>pauta</a:t>
            </a:r>
            <a:r>
              <a:rPr dirty="0"/>
              <a:t> – </a:t>
            </a:r>
            <a:r>
              <a:rPr lang="es-HN" b="0" i="0" dirty="0">
                <a:effectLst/>
                <a:latin typeface="Google Sans"/>
              </a:rPr>
              <a:t>versión</a:t>
            </a:r>
            <a:r>
              <a:rPr dirty="0"/>
              <a:t> </a:t>
            </a:r>
            <a:r>
              <a:rPr lang="en-US" dirty="0"/>
              <a:t>Q4</a:t>
            </a:r>
            <a:r>
              <a:rPr dirty="0"/>
              <a:t> 202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230" name="TextBox 8"/>
          <p:cNvSpPr txBox="1"/>
          <p:nvPr/>
        </p:nvSpPr>
        <p:spPr>
          <a:xfrm>
            <a:off x="3023775" y="663469"/>
            <a:ext cx="5221324" cy="299718"/>
          </a:xfrm>
          <a:prstGeom prst="rect">
            <a:avLst/>
          </a:prstGeom>
          <a:solidFill>
            <a:srgbClr val="5E5E5E"/>
          </a:solidFill>
          <a:ln w="38100">
            <a:solidFill>
              <a:srgbClr val="5E5E5E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3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76000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Versión</a:t>
            </a:r>
            <a:endParaRPr dirty="0"/>
          </a:p>
        </p:txBody>
      </p:sp>
      <p:pic>
        <p:nvPicPr>
          <p:cNvPr id="236" name="images.png" descr="images.png"/>
          <p:cNvPicPr>
            <a:picLocks noChangeAspect="1"/>
          </p:cNvPicPr>
          <p:nvPr/>
        </p:nvPicPr>
        <p:blipFill>
          <a:blip r:embed="rId2"/>
          <a:srcRect t="37843" b="37842"/>
          <a:stretch>
            <a:fillRect/>
          </a:stretch>
        </p:blipFill>
        <p:spPr>
          <a:xfrm>
            <a:off x="9952449" y="0"/>
            <a:ext cx="2096270" cy="51193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traight Connector 7"/>
          <p:cNvSpPr/>
          <p:nvPr/>
        </p:nvSpPr>
        <p:spPr>
          <a:xfrm>
            <a:off x="-1" y="540620"/>
            <a:ext cx="12192002" cy="1"/>
          </a:xfrm>
          <a:prstGeom prst="line">
            <a:avLst/>
          </a:prstGeom>
          <a:ln w="38100">
            <a:solidFill>
              <a:srgbClr val="EB3D3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60B4C9-4FC8-36C0-F39B-95D0645E5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775" y="1030328"/>
            <a:ext cx="5221324" cy="5827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16850" y="6616213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6A7A404-F5C1-AB44-A0C1-11B71E591E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977115"/>
              </p:ext>
            </p:extLst>
          </p:nvPr>
        </p:nvGraphicFramePr>
        <p:xfrm>
          <a:off x="1318725" y="4437696"/>
          <a:ext cx="8332361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E40CE9DC-E90B-3D42-A68A-0279B6E59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685216"/>
              </p:ext>
            </p:extLst>
          </p:nvPr>
        </p:nvGraphicFramePr>
        <p:xfrm>
          <a:off x="1318727" y="5478019"/>
          <a:ext cx="8332361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22967D1-B39C-8C4C-9916-3EBF9F8E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90397"/>
              </p:ext>
            </p:extLst>
          </p:nvPr>
        </p:nvGraphicFramePr>
        <p:xfrm>
          <a:off x="1318726" y="3386698"/>
          <a:ext cx="8332361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E7899067-FDF0-AD46-B35B-321370B18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737007"/>
              </p:ext>
            </p:extLst>
          </p:nvPr>
        </p:nvGraphicFramePr>
        <p:xfrm>
          <a:off x="2668556" y="736688"/>
          <a:ext cx="8103278" cy="237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4CE535A1-3DA8-D42D-7680-9DC683739F29}"/>
              </a:ext>
            </a:extLst>
          </p:cNvPr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Estrategia de Medios: DIUNSA">
            <a:extLst>
              <a:ext uri="{FF2B5EF4-FFF2-40B4-BE49-F238E27FC236}">
                <a16:creationId xmlns:a16="http://schemas.microsoft.com/office/drawing/2014/main" id="{3597D929-9B94-1D64-8602-925F2D44B009}"/>
              </a:ext>
            </a:extLst>
          </p:cNvPr>
          <p:cNvSpPr txBox="1"/>
          <p:nvPr/>
        </p:nvSpPr>
        <p:spPr>
          <a:xfrm>
            <a:off x="187614" y="163934"/>
            <a:ext cx="4538179" cy="42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</a:t>
            </a:r>
            <a:r>
              <a:rPr dirty="0">
                <a:latin typeface="Myriad Pro Light"/>
                <a:ea typeface="Myriad Pro Light"/>
                <a:cs typeface="Myriad Pro Light"/>
                <a:sym typeface="Myriad Pro Semibold"/>
              </a:rPr>
              <a:t>ELEKTRA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D11EBDB8-0C83-F35F-189A-4FED58889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74" y="635871"/>
            <a:ext cx="3043896" cy="7550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Table 29">
            <a:extLst>
              <a:ext uri="{FF2B5EF4-FFF2-40B4-BE49-F238E27FC236}">
                <a16:creationId xmlns:a16="http://schemas.microsoft.com/office/drawing/2014/main" id="{1AF85DA9-BF2C-0EFA-BCFD-7997E60DF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769997"/>
              </p:ext>
            </p:extLst>
          </p:nvPr>
        </p:nvGraphicFramePr>
        <p:xfrm>
          <a:off x="560274" y="3522989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TV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29">
            <a:extLst>
              <a:ext uri="{FF2B5EF4-FFF2-40B4-BE49-F238E27FC236}">
                <a16:creationId xmlns:a16="http://schemas.microsoft.com/office/drawing/2014/main" id="{D020D5E5-65CB-53E5-4C52-066C16A13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533348"/>
              </p:ext>
            </p:extLst>
          </p:nvPr>
        </p:nvGraphicFramePr>
        <p:xfrm>
          <a:off x="560274" y="4549119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PR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29">
            <a:extLst>
              <a:ext uri="{FF2B5EF4-FFF2-40B4-BE49-F238E27FC236}">
                <a16:creationId xmlns:a16="http://schemas.microsoft.com/office/drawing/2014/main" id="{30798C9A-4B3B-EF9D-C86D-7A86E4AD6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917808"/>
              </p:ext>
            </p:extLst>
          </p:nvPr>
        </p:nvGraphicFramePr>
        <p:xfrm>
          <a:off x="560274" y="5575249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RA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29">
            <a:extLst>
              <a:ext uri="{FF2B5EF4-FFF2-40B4-BE49-F238E27FC236}">
                <a16:creationId xmlns:a16="http://schemas.microsoft.com/office/drawing/2014/main" id="{CF5AE827-0730-CF6E-31FE-299D6425FC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794522"/>
              </p:ext>
            </p:extLst>
          </p:nvPr>
        </p:nvGraphicFramePr>
        <p:xfrm>
          <a:off x="9992376" y="3533028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336.4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38">
            <a:extLst>
              <a:ext uri="{FF2B5EF4-FFF2-40B4-BE49-F238E27FC236}">
                <a16:creationId xmlns:a16="http://schemas.microsoft.com/office/drawing/2014/main" id="{6B7465E4-8B42-352D-6014-B5EB242DD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856452"/>
              </p:ext>
            </p:extLst>
          </p:nvPr>
        </p:nvGraphicFramePr>
        <p:xfrm>
          <a:off x="9992376" y="4557991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4.5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40">
            <a:extLst>
              <a:ext uri="{FF2B5EF4-FFF2-40B4-BE49-F238E27FC236}">
                <a16:creationId xmlns:a16="http://schemas.microsoft.com/office/drawing/2014/main" id="{D04C7E97-0022-D2A4-C49F-409317928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40666"/>
              </p:ext>
            </p:extLst>
          </p:nvPr>
        </p:nvGraphicFramePr>
        <p:xfrm>
          <a:off x="9992376" y="5582953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6.1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">
            <a:extLst>
              <a:ext uri="{FF2B5EF4-FFF2-40B4-BE49-F238E27FC236}">
                <a16:creationId xmlns:a16="http://schemas.microsoft.com/office/drawing/2014/main" id="{FB38EC94-A9F6-A449-D8A5-0140E31E72CA}"/>
              </a:ext>
            </a:extLst>
          </p:cNvPr>
          <p:cNvSpPr txBox="1"/>
          <p:nvPr/>
        </p:nvSpPr>
        <p:spPr>
          <a:xfrm>
            <a:off x="9953776" y="3169548"/>
            <a:ext cx="928935" cy="28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424242"/>
                </a:solidFill>
              </a:defRPr>
            </a:lvl1pPr>
          </a:lstStyle>
          <a:p>
            <a:r>
              <a:rPr dirty="0"/>
              <a:t>Media mix</a:t>
            </a:r>
          </a:p>
        </p:txBody>
      </p:sp>
    </p:spTree>
    <p:extLst>
      <p:ext uri="{BB962C8B-B14F-4D97-AF65-F5344CB8AC3E}">
        <p14:creationId xmlns:p14="http://schemas.microsoft.com/office/powerpoint/2010/main" val="53243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8"/>
          <p:cNvSpPr txBox="1"/>
          <p:nvPr/>
        </p:nvSpPr>
        <p:spPr>
          <a:xfrm>
            <a:off x="2476775" y="601620"/>
            <a:ext cx="7093427" cy="299714"/>
          </a:xfrm>
          <a:prstGeom prst="rect">
            <a:avLst/>
          </a:prstGeom>
          <a:solidFill>
            <a:srgbClr val="5E5E5E"/>
          </a:solidFill>
          <a:ln w="38100">
            <a:solidFill>
              <a:srgbClr val="5E5E5E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13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76000"/>
                    </a:srgbClr>
                  </a:outerShdw>
                </a:effectLst>
              </a:defRPr>
            </a:lvl1pPr>
          </a:lstStyle>
          <a:p>
            <a:r>
              <a:rPr lang="es-HN" b="0" i="0" dirty="0">
                <a:effectLst/>
                <a:latin typeface="Google Sans"/>
              </a:rPr>
              <a:t>versión</a:t>
            </a:r>
            <a:endParaRPr dirty="0"/>
          </a:p>
        </p:txBody>
      </p:sp>
      <p:sp>
        <p:nvSpPr>
          <p:cNvPr id="263" name="Title 1"/>
          <p:cNvSpPr txBox="1"/>
          <p:nvPr/>
        </p:nvSpPr>
        <p:spPr>
          <a:xfrm>
            <a:off x="45719" y="45316"/>
            <a:ext cx="12100563" cy="46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700"/>
            </a:lvl1pPr>
          </a:lstStyle>
          <a:p>
            <a:r>
              <a:rPr dirty="0" err="1"/>
              <a:t>Detalle</a:t>
            </a:r>
            <a:r>
              <a:rPr dirty="0"/>
              <a:t> de </a:t>
            </a:r>
            <a:r>
              <a:rPr dirty="0" err="1"/>
              <a:t>pauta</a:t>
            </a:r>
            <a:r>
              <a:rPr dirty="0"/>
              <a:t> – </a:t>
            </a:r>
            <a:r>
              <a:rPr lang="es-HN" b="0" i="0" dirty="0">
                <a:effectLst/>
                <a:latin typeface="Google Sans"/>
              </a:rPr>
              <a:t>versión</a:t>
            </a:r>
            <a:r>
              <a:rPr dirty="0"/>
              <a:t> </a:t>
            </a:r>
            <a:r>
              <a:rPr lang="en-US" dirty="0"/>
              <a:t>Q4</a:t>
            </a:r>
            <a:r>
              <a:rPr dirty="0"/>
              <a:t> 202</a:t>
            </a:r>
            <a:r>
              <a:rPr lang="en-US" dirty="0"/>
              <a:t>4</a:t>
            </a:r>
            <a:endParaRPr dirty="0"/>
          </a:p>
        </p:txBody>
      </p:sp>
      <p:pic>
        <p:nvPicPr>
          <p:cNvPr id="2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659" y="-61586"/>
            <a:ext cx="2435854" cy="604207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traight Connector 7"/>
          <p:cNvSpPr/>
          <p:nvPr/>
        </p:nvSpPr>
        <p:spPr>
          <a:xfrm>
            <a:off x="-1" y="540620"/>
            <a:ext cx="12192002" cy="1"/>
          </a:xfrm>
          <a:prstGeom prst="line">
            <a:avLst/>
          </a:prstGeom>
          <a:ln w="38100">
            <a:solidFill>
              <a:srgbClr val="EB3D3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94F089-2736-1D06-CE59-AC810B46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776" y="962334"/>
            <a:ext cx="7093427" cy="585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35469A-BB67-7B4C-A732-352BA38BBB50}"/>
              </a:ext>
            </a:extLst>
          </p:cNvPr>
          <p:cNvSpPr txBox="1"/>
          <p:nvPr/>
        </p:nvSpPr>
        <p:spPr>
          <a:xfrm>
            <a:off x="20463" y="6620476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 Light" panose="020B0403020202020204" pitchFamily="34" charset="0"/>
              </a:rPr>
              <a:t>Inv. Miles $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45815EF-6ADF-2D4A-AC03-245F4EDE4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83427"/>
              </p:ext>
            </p:extLst>
          </p:nvPr>
        </p:nvGraphicFramePr>
        <p:xfrm>
          <a:off x="2974412" y="743911"/>
          <a:ext cx="8342772" cy="233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F32C18DF-D2CB-5A4C-8530-832E4F3C1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810597"/>
              </p:ext>
            </p:extLst>
          </p:nvPr>
        </p:nvGraphicFramePr>
        <p:xfrm>
          <a:off x="1321064" y="3341382"/>
          <a:ext cx="8342772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8">
            <a:extLst>
              <a:ext uri="{FF2B5EF4-FFF2-40B4-BE49-F238E27FC236}">
                <a16:creationId xmlns:a16="http://schemas.microsoft.com/office/drawing/2014/main" id="{7EB9CC50-C5EC-6B14-20B6-EADE6C3A7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079497"/>
              </p:ext>
            </p:extLst>
          </p:nvPr>
        </p:nvGraphicFramePr>
        <p:xfrm>
          <a:off x="1256523" y="4340881"/>
          <a:ext cx="8342772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40">
            <a:extLst>
              <a:ext uri="{FF2B5EF4-FFF2-40B4-BE49-F238E27FC236}">
                <a16:creationId xmlns:a16="http://schemas.microsoft.com/office/drawing/2014/main" id="{E1F06D37-9186-7AE8-DFFF-8C916C0DD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948004"/>
              </p:ext>
            </p:extLst>
          </p:nvPr>
        </p:nvGraphicFramePr>
        <p:xfrm>
          <a:off x="1331330" y="5439430"/>
          <a:ext cx="8342772" cy="9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51" descr="Picture 51">
            <a:extLst>
              <a:ext uri="{FF2B5EF4-FFF2-40B4-BE49-F238E27FC236}">
                <a16:creationId xmlns:a16="http://schemas.microsoft.com/office/drawing/2014/main" id="{537ABA81-E2C2-1468-F027-C71DCF4ABA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383" y="751048"/>
            <a:ext cx="2532693" cy="105528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ADA706CD-6B34-8A7B-2194-4D71C25C09D2}"/>
              </a:ext>
            </a:extLst>
          </p:cNvPr>
          <p:cNvSpPr/>
          <p:nvPr/>
        </p:nvSpPr>
        <p:spPr>
          <a:xfrm>
            <a:off x="-2" y="0"/>
            <a:ext cx="12192002" cy="70788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C52828"/>
              </a:gs>
              <a:gs pos="100000">
                <a:srgbClr val="F24136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Estrategia de Medios: DIUNSA">
            <a:extLst>
              <a:ext uri="{FF2B5EF4-FFF2-40B4-BE49-F238E27FC236}">
                <a16:creationId xmlns:a16="http://schemas.microsoft.com/office/drawing/2014/main" id="{B5B092D4-59C2-9870-A698-B628D7C5E651}"/>
              </a:ext>
            </a:extLst>
          </p:cNvPr>
          <p:cNvSpPr txBox="1"/>
          <p:nvPr/>
        </p:nvSpPr>
        <p:spPr>
          <a:xfrm>
            <a:off x="187615" y="163934"/>
            <a:ext cx="4855704" cy="42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700">
                <a:solidFill>
                  <a:srgbClr val="FFFFFF"/>
                </a:solidFill>
              </a:defRPr>
            </a:pPr>
            <a:r>
              <a:rPr dirty="0" err="1"/>
              <a:t>Estrategia</a:t>
            </a:r>
            <a:r>
              <a:rPr dirty="0"/>
              <a:t> de </a:t>
            </a:r>
            <a:r>
              <a:rPr dirty="0" err="1"/>
              <a:t>Medios</a:t>
            </a:r>
            <a:r>
              <a:rPr dirty="0"/>
              <a:t>: </a:t>
            </a:r>
            <a:r>
              <a:rPr dirty="0">
                <a:latin typeface="Myriad Pro Light"/>
                <a:ea typeface="Myriad Pro Light"/>
                <a:cs typeface="Myriad Pro Light"/>
                <a:sym typeface="Myriad Pro Semibold"/>
              </a:rPr>
              <a:t>JETSTEREO</a:t>
            </a:r>
          </a:p>
        </p:txBody>
      </p:sp>
      <p:graphicFrame>
        <p:nvGraphicFramePr>
          <p:cNvPr id="2" name="Table 29">
            <a:extLst>
              <a:ext uri="{FF2B5EF4-FFF2-40B4-BE49-F238E27FC236}">
                <a16:creationId xmlns:a16="http://schemas.microsoft.com/office/drawing/2014/main" id="{3F7BFE6C-48D7-02B2-5B6B-EF464E969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45303"/>
              </p:ext>
            </p:extLst>
          </p:nvPr>
        </p:nvGraphicFramePr>
        <p:xfrm>
          <a:off x="541838" y="3528079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TV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29">
            <a:extLst>
              <a:ext uri="{FF2B5EF4-FFF2-40B4-BE49-F238E27FC236}">
                <a16:creationId xmlns:a16="http://schemas.microsoft.com/office/drawing/2014/main" id="{45E243CA-F60C-F57C-6126-AC49AA8C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941900"/>
              </p:ext>
            </p:extLst>
          </p:nvPr>
        </p:nvGraphicFramePr>
        <p:xfrm>
          <a:off x="541838" y="4554209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PR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29">
            <a:extLst>
              <a:ext uri="{FF2B5EF4-FFF2-40B4-BE49-F238E27FC236}">
                <a16:creationId xmlns:a16="http://schemas.microsoft.com/office/drawing/2014/main" id="{E41E5BD2-665D-EE6A-2326-6253666D1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396403"/>
              </p:ext>
            </p:extLst>
          </p:nvPr>
        </p:nvGraphicFramePr>
        <p:xfrm>
          <a:off x="541838" y="5580339"/>
          <a:ext cx="483811" cy="486512"/>
        </p:xfrm>
        <a:graphic>
          <a:graphicData uri="http://schemas.openxmlformats.org/drawingml/2006/table">
            <a:tbl>
              <a:tblPr bandRow="1"/>
              <a:tblGrid>
                <a:gridCol w="48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RA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9">
            <a:extLst>
              <a:ext uri="{FF2B5EF4-FFF2-40B4-BE49-F238E27FC236}">
                <a16:creationId xmlns:a16="http://schemas.microsoft.com/office/drawing/2014/main" id="{AE2453AA-05D8-A7A1-7A0D-C26A6618B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224949"/>
              </p:ext>
            </p:extLst>
          </p:nvPr>
        </p:nvGraphicFramePr>
        <p:xfrm>
          <a:off x="9992376" y="3533028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559.7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38">
            <a:extLst>
              <a:ext uri="{FF2B5EF4-FFF2-40B4-BE49-F238E27FC236}">
                <a16:creationId xmlns:a16="http://schemas.microsoft.com/office/drawing/2014/main" id="{5FA89682-9218-A146-1A31-8F4CAB03D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7070452"/>
              </p:ext>
            </p:extLst>
          </p:nvPr>
        </p:nvGraphicFramePr>
        <p:xfrm>
          <a:off x="9992376" y="4557991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FFFFFF"/>
                          </a:solidFill>
                        </a:defRPr>
                      </a:pPr>
                      <a:r>
                        <a:rPr sz="1200" dirty="0"/>
                        <a:t>$</a:t>
                      </a:r>
                      <a:r>
                        <a:rPr lang="en-US"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2.2</a:t>
                      </a:r>
                      <a:r>
                        <a:rPr sz="1300" dirty="0"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40">
            <a:extLst>
              <a:ext uri="{FF2B5EF4-FFF2-40B4-BE49-F238E27FC236}">
                <a16:creationId xmlns:a16="http://schemas.microsoft.com/office/drawing/2014/main" id="{09802028-805A-8AA5-28DC-52E2FC3CB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948493"/>
              </p:ext>
            </p:extLst>
          </p:nvPr>
        </p:nvGraphicFramePr>
        <p:xfrm>
          <a:off x="9992376" y="5582953"/>
          <a:ext cx="1417744" cy="486512"/>
        </p:xfrm>
        <a:graphic>
          <a:graphicData uri="http://schemas.openxmlformats.org/drawingml/2006/table">
            <a:tbl>
              <a:tblPr bandRow="1"/>
              <a:tblGrid>
                <a:gridCol w="88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5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$</a:t>
                      </a: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19.5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k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effectLst>
                            <a:outerShdw blurRad="50800" dist="38100" dir="2700000" rotWithShape="0">
                              <a:srgbClr val="000000">
                                <a:alpha val="76000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 marL="45720" marR="4572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A3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">
            <a:extLst>
              <a:ext uri="{FF2B5EF4-FFF2-40B4-BE49-F238E27FC236}">
                <a16:creationId xmlns:a16="http://schemas.microsoft.com/office/drawing/2014/main" id="{62AC073E-9EF1-7B5F-CB2D-079B5131605D}"/>
              </a:ext>
            </a:extLst>
          </p:cNvPr>
          <p:cNvSpPr txBox="1"/>
          <p:nvPr/>
        </p:nvSpPr>
        <p:spPr>
          <a:xfrm>
            <a:off x="9953776" y="3169548"/>
            <a:ext cx="928935" cy="28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400">
                <a:solidFill>
                  <a:srgbClr val="424242"/>
                </a:solidFill>
              </a:defRPr>
            </a:lvl1pPr>
          </a:lstStyle>
          <a:p>
            <a:r>
              <a:rPr dirty="0"/>
              <a:t>Media mix</a:t>
            </a:r>
          </a:p>
        </p:txBody>
      </p:sp>
    </p:spTree>
    <p:extLst>
      <p:ext uri="{BB962C8B-B14F-4D97-AF65-F5344CB8AC3E}">
        <p14:creationId xmlns:p14="http://schemas.microsoft.com/office/powerpoint/2010/main" val="48105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77030</TotalTime>
  <Words>1077</Words>
  <Application>Microsoft Macintosh PowerPoint</Application>
  <PresentationFormat>Panorámica</PresentationFormat>
  <Paragraphs>374</Paragraphs>
  <Slides>23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Google Sans</vt:lpstr>
      <vt:lpstr>Helvetica Light</vt:lpstr>
      <vt:lpstr>Myriad Pro Light</vt:lpstr>
      <vt:lpstr>Open Sans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Paniagua</dc:creator>
  <cp:lastModifiedBy>Angelica Vega</cp:lastModifiedBy>
  <cp:revision>3915</cp:revision>
  <dcterms:created xsi:type="dcterms:W3CDTF">2018-11-08T16:44:16Z</dcterms:created>
  <dcterms:modified xsi:type="dcterms:W3CDTF">2025-10-16T21:18:56Z</dcterms:modified>
</cp:coreProperties>
</file>