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ppt/charts/chart4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5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6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7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8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9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2.xml" ContentType="application/vnd.openxmlformats-officedocument.presentationml.notesSlide+xml"/>
  <Override PartName="/ppt/charts/chart10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11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2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3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4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5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notesSlides/notesSlide3.xml" ContentType="application/vnd.openxmlformats-officedocument.presentationml.notesSlide+xml"/>
  <Override PartName="/ppt/charts/chart16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7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18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hart19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charts/chart20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charts/chart21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notesSlides/notesSlide4.xml" ContentType="application/vnd.openxmlformats-officedocument.presentationml.notesSlide+xml"/>
  <Override PartName="/ppt/charts/chart22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charts/chart23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charts/chart24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charts/chart25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charts/chart26.xml" ContentType="application/vnd.openxmlformats-officedocument.drawingml.chart+xml"/>
  <Override PartName="/ppt/charts/style24.xml" ContentType="application/vnd.ms-office.chartstyle+xml"/>
  <Override PartName="/ppt/charts/colors24.xml" ContentType="application/vnd.ms-office.chartcolorstyle+xml"/>
  <Override PartName="/ppt/charts/chart27.xml" ContentType="application/vnd.openxmlformats-officedocument.drawingml.chart+xml"/>
  <Override PartName="/ppt/charts/style25.xml" ContentType="application/vnd.ms-office.chartstyle+xml"/>
  <Override PartName="/ppt/charts/colors25.xml" ContentType="application/vnd.ms-office.chartcolorstyle+xml"/>
  <Override PartName="/ppt/notesSlides/notesSlide5.xml" ContentType="application/vnd.openxmlformats-officedocument.presentationml.notesSlide+xml"/>
  <Override PartName="/ppt/charts/chart28.xml" ContentType="application/vnd.openxmlformats-officedocument.drawingml.chart+xml"/>
  <Override PartName="/ppt/charts/style26.xml" ContentType="application/vnd.ms-office.chartstyle+xml"/>
  <Override PartName="/ppt/charts/colors26.xml" ContentType="application/vnd.ms-office.chartcolorstyle+xml"/>
  <Override PartName="/ppt/charts/chart29.xml" ContentType="application/vnd.openxmlformats-officedocument.drawingml.chart+xml"/>
  <Override PartName="/ppt/charts/style27.xml" ContentType="application/vnd.ms-office.chartstyle+xml"/>
  <Override PartName="/ppt/charts/colors27.xml" ContentType="application/vnd.ms-office.chartcolorstyle+xml"/>
  <Override PartName="/ppt/charts/chart30.xml" ContentType="application/vnd.openxmlformats-officedocument.drawingml.chart+xml"/>
  <Override PartName="/ppt/charts/style28.xml" ContentType="application/vnd.ms-office.chartstyle+xml"/>
  <Override PartName="/ppt/charts/colors28.xml" ContentType="application/vnd.ms-office.chartcolorstyle+xml"/>
  <Override PartName="/ppt/charts/chart31.xml" ContentType="application/vnd.openxmlformats-officedocument.drawingml.chart+xml"/>
  <Override PartName="/ppt/charts/style29.xml" ContentType="application/vnd.ms-office.chartstyle+xml"/>
  <Override PartName="/ppt/charts/colors29.xml" ContentType="application/vnd.ms-office.chartcolorstyle+xml"/>
  <Override PartName="/ppt/charts/chart32.xml" ContentType="application/vnd.openxmlformats-officedocument.drawingml.chart+xml"/>
  <Override PartName="/ppt/charts/style30.xml" ContentType="application/vnd.ms-office.chartstyle+xml"/>
  <Override PartName="/ppt/charts/colors30.xml" ContentType="application/vnd.ms-office.chartcolorstyle+xml"/>
  <Override PartName="/ppt/notesSlides/notesSlide6.xml" ContentType="application/vnd.openxmlformats-officedocument.presentationml.notesSlide+xml"/>
  <Override PartName="/ppt/charts/chart33.xml" ContentType="application/vnd.openxmlformats-officedocument.drawingml.chart+xml"/>
  <Override PartName="/ppt/charts/style31.xml" ContentType="application/vnd.ms-office.chartstyle+xml"/>
  <Override PartName="/ppt/charts/colors31.xml" ContentType="application/vnd.ms-office.chartcolorstyle+xml"/>
  <Override PartName="/ppt/charts/chart34.xml" ContentType="application/vnd.openxmlformats-officedocument.drawingml.chart+xml"/>
  <Override PartName="/ppt/charts/style32.xml" ContentType="application/vnd.ms-office.chartstyle+xml"/>
  <Override PartName="/ppt/charts/colors32.xml" ContentType="application/vnd.ms-office.chartcolorstyle+xml"/>
  <Override PartName="/ppt/charts/chart35.xml" ContentType="application/vnd.openxmlformats-officedocument.drawingml.chart+xml"/>
  <Override PartName="/ppt/charts/style33.xml" ContentType="application/vnd.ms-office.chartstyle+xml"/>
  <Override PartName="/ppt/charts/colors33.xml" ContentType="application/vnd.ms-office.chartcolorstyle+xml"/>
  <Override PartName="/ppt/charts/chart36.xml" ContentType="application/vnd.openxmlformats-officedocument.drawingml.chart+xml"/>
  <Override PartName="/ppt/charts/style34.xml" ContentType="application/vnd.ms-office.chartstyle+xml"/>
  <Override PartName="/ppt/charts/colors34.xml" ContentType="application/vnd.ms-office.chartcolorstyle+xml"/>
  <Override PartName="/ppt/charts/chart37.xml" ContentType="application/vnd.openxmlformats-officedocument.drawingml.chart+xml"/>
  <Override PartName="/ppt/charts/style35.xml" ContentType="application/vnd.ms-office.chartstyle+xml"/>
  <Override PartName="/ppt/charts/colors35.xml" ContentType="application/vnd.ms-office.chartcolorstyle+xml"/>
  <Override PartName="/ppt/charts/chart38.xml" ContentType="application/vnd.openxmlformats-officedocument.drawingml.chart+xml"/>
  <Override PartName="/ppt/charts/style36.xml" ContentType="application/vnd.ms-office.chartstyle+xml"/>
  <Override PartName="/ppt/charts/colors36.xml" ContentType="application/vnd.ms-office.chartcolorstyle+xml"/>
  <Override PartName="/ppt/notesSlides/notesSlide7.xml" ContentType="application/vnd.openxmlformats-officedocument.presentationml.notesSlide+xml"/>
  <Override PartName="/ppt/charts/chart39.xml" ContentType="application/vnd.openxmlformats-officedocument.drawingml.chart+xml"/>
  <Override PartName="/ppt/charts/style37.xml" ContentType="application/vnd.ms-office.chartstyle+xml"/>
  <Override PartName="/ppt/charts/colors37.xml" ContentType="application/vnd.ms-office.chartcolorstyle+xml"/>
  <Override PartName="/ppt/charts/chart40.xml" ContentType="application/vnd.openxmlformats-officedocument.drawingml.chart+xml"/>
  <Override PartName="/ppt/charts/style38.xml" ContentType="application/vnd.ms-office.chartstyle+xml"/>
  <Override PartName="/ppt/charts/colors38.xml" ContentType="application/vnd.ms-office.chartcolorstyle+xml"/>
  <Override PartName="/ppt/charts/chart41.xml" ContentType="application/vnd.openxmlformats-officedocument.drawingml.chart+xml"/>
  <Override PartName="/ppt/charts/style39.xml" ContentType="application/vnd.ms-office.chartstyle+xml"/>
  <Override PartName="/ppt/charts/colors39.xml" ContentType="application/vnd.ms-office.chartcolorstyle+xml"/>
  <Override PartName="/ppt/charts/chart42.xml" ContentType="application/vnd.openxmlformats-officedocument.drawingml.chart+xml"/>
  <Override PartName="/ppt/charts/style40.xml" ContentType="application/vnd.ms-office.chartstyle+xml"/>
  <Override PartName="/ppt/charts/colors40.xml" ContentType="application/vnd.ms-office.chartcolorstyle+xml"/>
  <Override PartName="/ppt/charts/chart43.xml" ContentType="application/vnd.openxmlformats-officedocument.drawingml.chart+xml"/>
  <Override PartName="/ppt/charts/style41.xml" ContentType="application/vnd.ms-office.chartstyle+xml"/>
  <Override PartName="/ppt/charts/colors41.xml" ContentType="application/vnd.ms-office.chartcolorstyle+xml"/>
  <Override PartName="/ppt/charts/chart44.xml" ContentType="application/vnd.openxmlformats-officedocument.drawingml.chart+xml"/>
  <Override PartName="/ppt/charts/style42.xml" ContentType="application/vnd.ms-office.chartstyle+xml"/>
  <Override PartName="/ppt/charts/colors42.xml" ContentType="application/vnd.ms-office.chartcolorstyle+xml"/>
  <Override PartName="/ppt/charts/chart45.xml" ContentType="application/vnd.openxmlformats-officedocument.drawingml.chart+xml"/>
  <Override PartName="/ppt/charts/style43.xml" ContentType="application/vnd.ms-office.chartstyle+xml"/>
  <Override PartName="/ppt/charts/colors43.xml" ContentType="application/vnd.ms-office.chartcolorstyle+xml"/>
  <Override PartName="/ppt/notesSlides/notesSlide8.xml" ContentType="application/vnd.openxmlformats-officedocument.presentationml.notesSlide+xml"/>
  <Override PartName="/ppt/charts/chart46.xml" ContentType="application/vnd.openxmlformats-officedocument.drawingml.chart+xml"/>
  <Override PartName="/ppt/charts/style44.xml" ContentType="application/vnd.ms-office.chartstyle+xml"/>
  <Override PartName="/ppt/charts/colors44.xml" ContentType="application/vnd.ms-office.chartcolorstyle+xml"/>
  <Override PartName="/ppt/charts/chart47.xml" ContentType="application/vnd.openxmlformats-officedocument.drawingml.chart+xml"/>
  <Override PartName="/ppt/charts/style45.xml" ContentType="application/vnd.ms-office.chartstyle+xml"/>
  <Override PartName="/ppt/charts/colors45.xml" ContentType="application/vnd.ms-office.chartcolorstyle+xml"/>
  <Override PartName="/ppt/charts/chart48.xml" ContentType="application/vnd.openxmlformats-officedocument.drawingml.chart+xml"/>
  <Override PartName="/ppt/charts/style46.xml" ContentType="application/vnd.ms-office.chartstyle+xml"/>
  <Override PartName="/ppt/charts/colors46.xml" ContentType="application/vnd.ms-office.chartcolorstyle+xml"/>
  <Override PartName="/ppt/charts/chart49.xml" ContentType="application/vnd.openxmlformats-officedocument.drawingml.chart+xml"/>
  <Override PartName="/ppt/charts/style47.xml" ContentType="application/vnd.ms-office.chartstyle+xml"/>
  <Override PartName="/ppt/charts/colors47.xml" ContentType="application/vnd.ms-office.chartcolorstyle+xml"/>
  <Override PartName="/ppt/charts/chart50.xml" ContentType="application/vnd.openxmlformats-officedocument.drawingml.chart+xml"/>
  <Override PartName="/ppt/charts/style48.xml" ContentType="application/vnd.ms-office.chartstyle+xml"/>
  <Override PartName="/ppt/charts/colors48.xml" ContentType="application/vnd.ms-office.chartcolorstyle+xml"/>
  <Override PartName="/ppt/drawings/drawing1.xml" ContentType="application/vnd.openxmlformats-officedocument.drawingml.chartshapes+xml"/>
  <Override PartName="/ppt/charts/chart51.xml" ContentType="application/vnd.openxmlformats-officedocument.drawingml.chart+xml"/>
  <Override PartName="/ppt/charts/style49.xml" ContentType="application/vnd.ms-office.chartstyle+xml"/>
  <Override PartName="/ppt/charts/colors49.xml" ContentType="application/vnd.ms-office.chartcolorstyle+xml"/>
  <Override PartName="/ppt/charts/chart52.xml" ContentType="application/vnd.openxmlformats-officedocument.drawingml.chart+xml"/>
  <Override PartName="/ppt/charts/style50.xml" ContentType="application/vnd.ms-office.chartstyle+xml"/>
  <Override PartName="/ppt/charts/colors50.xml" ContentType="application/vnd.ms-office.chartcolorstyle+xml"/>
  <Override PartName="/ppt/charts/chart53.xml" ContentType="application/vnd.openxmlformats-officedocument.drawingml.chart+xml"/>
  <Override PartName="/ppt/charts/chart54.xml" ContentType="application/vnd.openxmlformats-officedocument.drawingml.chart+xml"/>
  <Override PartName="/ppt/charts/style51.xml" ContentType="application/vnd.ms-office.chartstyle+xml"/>
  <Override PartName="/ppt/charts/colors51.xml" ContentType="application/vnd.ms-office.chartcolorstyle+xml"/>
  <Override PartName="/ppt/charts/chart55.xml" ContentType="application/vnd.openxmlformats-officedocument.drawingml.chart+xml"/>
  <Override PartName="/ppt/charts/style52.xml" ContentType="application/vnd.ms-office.chartstyle+xml"/>
  <Override PartName="/ppt/charts/colors52.xml" ContentType="application/vnd.ms-office.chartcolorstyle+xml"/>
  <Override PartName="/ppt/charts/chart56.xml" ContentType="application/vnd.openxmlformats-officedocument.drawingml.chart+xml"/>
  <Override PartName="/ppt/charts/style53.xml" ContentType="application/vnd.ms-office.chartstyle+xml"/>
  <Override PartName="/ppt/charts/colors5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29"/>
  </p:notesMasterIdLst>
  <p:sldIdLst>
    <p:sldId id="256" r:id="rId2"/>
    <p:sldId id="257" r:id="rId3"/>
    <p:sldId id="258" r:id="rId4"/>
    <p:sldId id="259" r:id="rId5"/>
    <p:sldId id="1054" r:id="rId6"/>
    <p:sldId id="261" r:id="rId7"/>
    <p:sldId id="1055" r:id="rId8"/>
    <p:sldId id="263" r:id="rId9"/>
    <p:sldId id="1056" r:id="rId10"/>
    <p:sldId id="265" r:id="rId11"/>
    <p:sldId id="1058" r:id="rId12"/>
    <p:sldId id="267" r:id="rId13"/>
    <p:sldId id="1079" r:id="rId14"/>
    <p:sldId id="269" r:id="rId15"/>
    <p:sldId id="1081" r:id="rId16"/>
    <p:sldId id="271" r:id="rId17"/>
    <p:sldId id="1083" r:id="rId18"/>
    <p:sldId id="273" r:id="rId19"/>
    <p:sldId id="1094" r:id="rId20"/>
    <p:sldId id="275" r:id="rId21"/>
    <p:sldId id="276" r:id="rId22"/>
    <p:sldId id="277" r:id="rId23"/>
    <p:sldId id="279" r:id="rId24"/>
    <p:sldId id="280" r:id="rId25"/>
    <p:sldId id="281" r:id="rId26"/>
    <p:sldId id="282" r:id="rId27"/>
    <p:sldId id="283" r:id="rId28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blo Paniagua" initials="PP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ECCBB"/>
    <a:srgbClr val="EB3D34"/>
    <a:srgbClr val="EE5750"/>
    <a:srgbClr val="5EACE6"/>
    <a:srgbClr val="555555"/>
    <a:srgbClr val="EB353B"/>
    <a:srgbClr val="0233FF"/>
    <a:srgbClr val="1D6FA9"/>
    <a:srgbClr val="36AFCE"/>
    <a:srgbClr val="1D9A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681" autoAdjust="0"/>
    <p:restoredTop sz="96625"/>
  </p:normalViewPr>
  <p:slideViewPr>
    <p:cSldViewPr snapToGrid="0">
      <p:cViewPr varScale="1">
        <p:scale>
          <a:sx n="224" d="100"/>
          <a:sy n="224" d="100"/>
        </p:scale>
        <p:origin x="1256" y="176"/>
      </p:cViewPr>
      <p:guideLst>
        <p:guide orient="horz" pos="2136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.xlsx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9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0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1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2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3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4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5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6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7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8.xlsx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1.xlsx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9.xlsx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0.xlsx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1.xlsx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2.xlsx"/><Relationship Id="rId2" Type="http://schemas.microsoft.com/office/2011/relationships/chartColorStyle" Target="colors21.xml"/><Relationship Id="rId1" Type="http://schemas.microsoft.com/office/2011/relationships/chartStyle" Target="style21.xm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3.xlsx"/><Relationship Id="rId2" Type="http://schemas.microsoft.com/office/2011/relationships/chartColorStyle" Target="colors22.xml"/><Relationship Id="rId1" Type="http://schemas.microsoft.com/office/2011/relationships/chartStyle" Target="style22.xml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4.xlsx"/><Relationship Id="rId2" Type="http://schemas.microsoft.com/office/2011/relationships/chartColorStyle" Target="colors23.xml"/><Relationship Id="rId1" Type="http://schemas.microsoft.com/office/2011/relationships/chartStyle" Target="style23.xml"/></Relationships>
</file>

<file path=ppt/charts/_rels/chart2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5.xlsx"/><Relationship Id="rId2" Type="http://schemas.microsoft.com/office/2011/relationships/chartColorStyle" Target="colors24.xml"/><Relationship Id="rId1" Type="http://schemas.microsoft.com/office/2011/relationships/chartStyle" Target="style24.xml"/></Relationships>
</file>

<file path=ppt/charts/_rels/chart2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6.xlsx"/><Relationship Id="rId2" Type="http://schemas.microsoft.com/office/2011/relationships/chartColorStyle" Target="colors25.xml"/><Relationship Id="rId1" Type="http://schemas.microsoft.com/office/2011/relationships/chartStyle" Target="style25.xml"/></Relationships>
</file>

<file path=ppt/charts/_rels/chart2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7.xlsx"/><Relationship Id="rId2" Type="http://schemas.microsoft.com/office/2011/relationships/chartColorStyle" Target="colors26.xml"/><Relationship Id="rId1" Type="http://schemas.microsoft.com/office/2011/relationships/chartStyle" Target="style26.xml"/></Relationships>
</file>

<file path=ppt/charts/_rels/chart2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8.xlsx"/><Relationship Id="rId2" Type="http://schemas.microsoft.com/office/2011/relationships/chartColorStyle" Target="colors27.xml"/><Relationship Id="rId1" Type="http://schemas.microsoft.com/office/2011/relationships/chartStyle" Target="style27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3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9.xlsx"/><Relationship Id="rId2" Type="http://schemas.microsoft.com/office/2011/relationships/chartColorStyle" Target="colors28.xml"/><Relationship Id="rId1" Type="http://schemas.microsoft.com/office/2011/relationships/chartStyle" Target="style28.xml"/></Relationships>
</file>

<file path=ppt/charts/_rels/chart3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30.xlsx"/><Relationship Id="rId2" Type="http://schemas.microsoft.com/office/2011/relationships/chartColorStyle" Target="colors29.xml"/><Relationship Id="rId1" Type="http://schemas.microsoft.com/office/2011/relationships/chartStyle" Target="style29.xml"/></Relationships>
</file>

<file path=ppt/charts/_rels/chart3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31.xlsx"/><Relationship Id="rId2" Type="http://schemas.microsoft.com/office/2011/relationships/chartColorStyle" Target="colors30.xml"/><Relationship Id="rId1" Type="http://schemas.microsoft.com/office/2011/relationships/chartStyle" Target="style30.xml"/></Relationships>
</file>

<file path=ppt/charts/_rels/chart3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32.xlsx"/><Relationship Id="rId2" Type="http://schemas.microsoft.com/office/2011/relationships/chartColorStyle" Target="colors31.xml"/><Relationship Id="rId1" Type="http://schemas.microsoft.com/office/2011/relationships/chartStyle" Target="style31.xml"/></Relationships>
</file>

<file path=ppt/charts/_rels/chart3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33.xlsx"/><Relationship Id="rId2" Type="http://schemas.microsoft.com/office/2011/relationships/chartColorStyle" Target="colors32.xml"/><Relationship Id="rId1" Type="http://schemas.microsoft.com/office/2011/relationships/chartStyle" Target="style32.xml"/></Relationships>
</file>

<file path=ppt/charts/_rels/chart3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34.xlsx"/><Relationship Id="rId2" Type="http://schemas.microsoft.com/office/2011/relationships/chartColorStyle" Target="colors33.xml"/><Relationship Id="rId1" Type="http://schemas.microsoft.com/office/2011/relationships/chartStyle" Target="style33.xml"/></Relationships>
</file>

<file path=ppt/charts/_rels/chart3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35.xlsx"/><Relationship Id="rId2" Type="http://schemas.microsoft.com/office/2011/relationships/chartColorStyle" Target="colors34.xml"/><Relationship Id="rId1" Type="http://schemas.microsoft.com/office/2011/relationships/chartStyle" Target="style34.xml"/></Relationships>
</file>

<file path=ppt/charts/_rels/chart3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36.xlsx"/><Relationship Id="rId2" Type="http://schemas.microsoft.com/office/2011/relationships/chartColorStyle" Target="colors35.xml"/><Relationship Id="rId1" Type="http://schemas.microsoft.com/office/2011/relationships/chartStyle" Target="style35.xml"/></Relationships>
</file>

<file path=ppt/charts/_rels/chart3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37.xlsx"/><Relationship Id="rId2" Type="http://schemas.microsoft.com/office/2011/relationships/chartColorStyle" Target="colors36.xml"/><Relationship Id="rId1" Type="http://schemas.microsoft.com/office/2011/relationships/chartStyle" Target="style36.xml"/></Relationships>
</file>

<file path=ppt/charts/_rels/chart3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38.xlsx"/><Relationship Id="rId2" Type="http://schemas.microsoft.com/office/2011/relationships/chartColorStyle" Target="colors37.xml"/><Relationship Id="rId1" Type="http://schemas.microsoft.com/office/2011/relationships/chartStyle" Target="style37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3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4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39.xlsx"/><Relationship Id="rId2" Type="http://schemas.microsoft.com/office/2011/relationships/chartColorStyle" Target="colors38.xml"/><Relationship Id="rId1" Type="http://schemas.microsoft.com/office/2011/relationships/chartStyle" Target="style38.xml"/></Relationships>
</file>

<file path=ppt/charts/_rels/chart4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40.xlsx"/><Relationship Id="rId2" Type="http://schemas.microsoft.com/office/2011/relationships/chartColorStyle" Target="colors39.xml"/><Relationship Id="rId1" Type="http://schemas.microsoft.com/office/2011/relationships/chartStyle" Target="style39.xml"/></Relationships>
</file>

<file path=ppt/charts/_rels/chart4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41.xlsx"/><Relationship Id="rId2" Type="http://schemas.microsoft.com/office/2011/relationships/chartColorStyle" Target="colors40.xml"/><Relationship Id="rId1" Type="http://schemas.microsoft.com/office/2011/relationships/chartStyle" Target="style40.xml"/></Relationships>
</file>

<file path=ppt/charts/_rels/chart4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42.xlsx"/><Relationship Id="rId2" Type="http://schemas.microsoft.com/office/2011/relationships/chartColorStyle" Target="colors41.xml"/><Relationship Id="rId1" Type="http://schemas.microsoft.com/office/2011/relationships/chartStyle" Target="style41.xml"/></Relationships>
</file>

<file path=ppt/charts/_rels/chart4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43.xlsx"/><Relationship Id="rId2" Type="http://schemas.microsoft.com/office/2011/relationships/chartColorStyle" Target="colors42.xml"/><Relationship Id="rId1" Type="http://schemas.microsoft.com/office/2011/relationships/chartStyle" Target="style42.xml"/></Relationships>
</file>

<file path=ppt/charts/_rels/chart4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44.xlsx"/><Relationship Id="rId2" Type="http://schemas.microsoft.com/office/2011/relationships/chartColorStyle" Target="colors43.xml"/><Relationship Id="rId1" Type="http://schemas.microsoft.com/office/2011/relationships/chartStyle" Target="style43.xml"/></Relationships>
</file>

<file path=ppt/charts/_rels/chart4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45.xlsx"/><Relationship Id="rId2" Type="http://schemas.microsoft.com/office/2011/relationships/chartColorStyle" Target="colors44.xml"/><Relationship Id="rId1" Type="http://schemas.microsoft.com/office/2011/relationships/chartStyle" Target="style44.xml"/></Relationships>
</file>

<file path=ppt/charts/_rels/chart4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46.xlsx"/><Relationship Id="rId2" Type="http://schemas.microsoft.com/office/2011/relationships/chartColorStyle" Target="colors45.xml"/><Relationship Id="rId1" Type="http://schemas.microsoft.com/office/2011/relationships/chartStyle" Target="style45.xml"/></Relationships>
</file>

<file path=ppt/charts/_rels/chart4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47.xlsx"/><Relationship Id="rId2" Type="http://schemas.microsoft.com/office/2011/relationships/chartColorStyle" Target="colors46.xml"/><Relationship Id="rId1" Type="http://schemas.microsoft.com/office/2011/relationships/chartStyle" Target="style46.xml"/></Relationships>
</file>

<file path=ppt/charts/_rels/chart4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48.xlsx"/><Relationship Id="rId2" Type="http://schemas.microsoft.com/office/2011/relationships/chartColorStyle" Target="colors47.xml"/><Relationship Id="rId1" Type="http://schemas.microsoft.com/office/2011/relationships/chartStyle" Target="style47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4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5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49.xlsx"/><Relationship Id="rId2" Type="http://schemas.microsoft.com/office/2011/relationships/chartColorStyle" Target="colors48.xml"/><Relationship Id="rId1" Type="http://schemas.microsoft.com/office/2011/relationships/chartStyle" Target="style48.xml"/><Relationship Id="rId4" Type="http://schemas.openxmlformats.org/officeDocument/2006/relationships/chartUserShapes" Target="../drawings/drawing1.xml"/></Relationships>
</file>

<file path=ppt/charts/_rels/chart5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50.xlsx"/><Relationship Id="rId2" Type="http://schemas.microsoft.com/office/2011/relationships/chartColorStyle" Target="colors49.xml"/><Relationship Id="rId1" Type="http://schemas.microsoft.com/office/2011/relationships/chartStyle" Target="style49.xml"/></Relationships>
</file>

<file path=ppt/charts/_rels/chart5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51.xlsx"/><Relationship Id="rId2" Type="http://schemas.microsoft.com/office/2011/relationships/chartColorStyle" Target="colors50.xml"/><Relationship Id="rId1" Type="http://schemas.microsoft.com/office/2011/relationships/chartStyle" Target="style50.xml"/></Relationships>
</file>

<file path=ppt/charts/_rels/chart5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52.xlsx"/></Relationships>
</file>

<file path=ppt/charts/_rels/chart5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53.xlsx"/><Relationship Id="rId2" Type="http://schemas.microsoft.com/office/2011/relationships/chartColorStyle" Target="colors51.xml"/><Relationship Id="rId1" Type="http://schemas.microsoft.com/office/2011/relationships/chartStyle" Target="style51.xml"/></Relationships>
</file>

<file path=ppt/charts/_rels/chart5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54.xlsx"/><Relationship Id="rId2" Type="http://schemas.microsoft.com/office/2011/relationships/chartColorStyle" Target="colors52.xml"/><Relationship Id="rId1" Type="http://schemas.microsoft.com/office/2011/relationships/chartStyle" Target="style52.xml"/></Relationships>
</file>

<file path=ppt/charts/_rels/chart5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55.xlsx"/><Relationship Id="rId2" Type="http://schemas.microsoft.com/office/2011/relationships/chartColorStyle" Target="colors53.xml"/><Relationship Id="rId1" Type="http://schemas.microsoft.com/office/2011/relationships/chartStyle" Target="style53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5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6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7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8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s-ES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1.1544199999999999E-2"/>
          <c:y val="0.14776500000000001"/>
          <c:w val="0.983456"/>
          <c:h val="0.6385020000000000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5E5E5E"/>
            </a:solidFill>
            <a:ln w="12700" cap="flat">
              <a:noFill/>
              <a:miter lim="400000"/>
            </a:ln>
            <a:effectLst/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0" i="0" u="none" strike="noStrike">
                    <a:solidFill>
                      <a:srgbClr val="404040"/>
                    </a:solidFill>
                    <a:latin typeface="Myriad Pro"/>
                  </a:defRPr>
                </a:pPr>
                <a:endParaRPr lang="es-H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Sheet1!$A$2:$A$7</c:f>
              <c:strCache>
                <c:ptCount val="6"/>
                <c:pt idx="0">
                  <c:v>Tienda</c:v>
                </c:pt>
                <c:pt idx="1">
                  <c:v>Crédito</c:v>
                </c:pt>
                <c:pt idx="2">
                  <c:v>Comunicaciones</c:v>
                </c:pt>
                <c:pt idx="3">
                  <c:v>Electrónica</c:v>
                </c:pt>
                <c:pt idx="4">
                  <c:v>Linea Blanca</c:v>
                </c:pt>
                <c:pt idx="5">
                  <c:v>Online</c:v>
                </c:pt>
              </c:strCache>
            </c:strRef>
          </c:cat>
          <c:val>
            <c:numRef>
              <c:f>Sheet1!$B$2:$B$7</c:f>
              <c:numCache>
                <c:formatCode>0%</c:formatCode>
                <c:ptCount val="6"/>
                <c:pt idx="0">
                  <c:v>0.9</c:v>
                </c:pt>
                <c:pt idx="1">
                  <c:v>0.03</c:v>
                </c:pt>
                <c:pt idx="2">
                  <c:v>0.01</c:v>
                </c:pt>
                <c:pt idx="3">
                  <c:v>0.02</c:v>
                </c:pt>
                <c:pt idx="4">
                  <c:v>0.04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81C-7741-A7EE-C49AFDCC417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BB3430"/>
            </a:solidFill>
            <a:ln w="12700" cap="flat">
              <a:noFill/>
              <a:miter lim="400000"/>
            </a:ln>
            <a:effectLst/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0" i="0" u="none" strike="noStrike">
                    <a:solidFill>
                      <a:srgbClr val="404040"/>
                    </a:solidFill>
                    <a:latin typeface="Myriad Pro"/>
                  </a:defRPr>
                </a:pPr>
                <a:endParaRPr lang="es-H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Sheet1!$A$2:$A$7</c:f>
              <c:strCache>
                <c:ptCount val="6"/>
                <c:pt idx="0">
                  <c:v>Tienda</c:v>
                </c:pt>
                <c:pt idx="1">
                  <c:v>Crédito</c:v>
                </c:pt>
                <c:pt idx="2">
                  <c:v>Comunicaciones</c:v>
                </c:pt>
                <c:pt idx="3">
                  <c:v>Electrónica</c:v>
                </c:pt>
                <c:pt idx="4">
                  <c:v>Linea Blanca</c:v>
                </c:pt>
                <c:pt idx="5">
                  <c:v>Online</c:v>
                </c:pt>
              </c:strCache>
            </c:strRef>
          </c:cat>
          <c:val>
            <c:numRef>
              <c:f>Sheet1!$C$2:$C$7</c:f>
              <c:numCache>
                <c:formatCode>0%</c:formatCode>
                <c:ptCount val="6"/>
                <c:pt idx="0">
                  <c:v>0.84</c:v>
                </c:pt>
                <c:pt idx="1">
                  <c:v>0.1</c:v>
                </c:pt>
                <c:pt idx="2">
                  <c:v>0.01</c:v>
                </c:pt>
                <c:pt idx="3">
                  <c:v>0.02</c:v>
                </c:pt>
                <c:pt idx="4">
                  <c:v>0.03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81C-7741-A7EE-C49AFDCC417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94734552"/>
        <c:axId val="2094734553"/>
      </c:barChart>
      <c:catAx>
        <c:axId val="209473455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solidFill>
              <a:srgbClr val="888888"/>
            </a:solidFill>
            <a:prstDash val="solid"/>
            <a:miter lim="800000"/>
          </a:ln>
        </c:spPr>
        <c:txPr>
          <a:bodyPr rot="0"/>
          <a:lstStyle/>
          <a:p>
            <a:pPr>
              <a:defRPr sz="1400" b="0" i="0" u="none" strike="noStrike">
                <a:solidFill>
                  <a:srgbClr val="595959"/>
                </a:solidFill>
                <a:latin typeface="Myriad Pro"/>
              </a:defRPr>
            </a:pPr>
            <a:endParaRPr lang="es-HN"/>
          </a:p>
        </c:txPr>
        <c:crossAx val="2094734553"/>
        <c:crosses val="autoZero"/>
        <c:auto val="1"/>
        <c:lblAlgn val="ctr"/>
        <c:lblOffset val="100"/>
        <c:noMultiLvlLbl val="1"/>
      </c:catAx>
      <c:valAx>
        <c:axId val="2094734553"/>
        <c:scaling>
          <c:orientation val="minMax"/>
        </c:scaling>
        <c:delete val="0"/>
        <c:axPos val="l"/>
        <c:numFmt formatCode="0%" sourceLinked="0"/>
        <c:majorTickMark val="none"/>
        <c:minorTickMark val="none"/>
        <c:tickLblPos val="none"/>
        <c:spPr>
          <a:ln w="12700" cap="flat">
            <a:noFill/>
            <a:prstDash val="solid"/>
            <a:miter lim="800000"/>
          </a:ln>
        </c:spPr>
        <c:txPr>
          <a:bodyPr rot="0"/>
          <a:lstStyle/>
          <a:p>
            <a:pPr>
              <a:defRPr sz="1000" b="0" i="0" u="none" strike="noStrike">
                <a:solidFill>
                  <a:srgbClr val="000000"/>
                </a:solidFill>
                <a:latin typeface="Myriad Pro"/>
              </a:defRPr>
            </a:pPr>
            <a:endParaRPr lang="es-HN"/>
          </a:p>
        </c:txPr>
        <c:crossAx val="2094734552"/>
        <c:crosses val="autoZero"/>
        <c:crossBetween val="between"/>
        <c:majorUnit val="0.25"/>
        <c:minorUnit val="0.125"/>
      </c:valAx>
      <c:spPr>
        <a:noFill/>
        <a:ln w="12700" cap="flat">
          <a:noFill/>
          <a:miter lim="400000"/>
        </a:ln>
        <a:effectLst/>
      </c:spPr>
    </c:plotArea>
    <c:legend>
      <c:legendPos val="r"/>
      <c:layout>
        <c:manualLayout>
          <c:xMode val="edge"/>
          <c:yMode val="edge"/>
          <c:x val="0.86866299999999996"/>
          <c:y val="0.17482600000000001"/>
          <c:w val="0.103018"/>
          <c:h val="0.234982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sz="1100" b="0" i="0" u="none" strike="noStrike">
              <a:solidFill>
                <a:srgbClr val="595959"/>
              </a:solidFill>
              <a:latin typeface="Myriad Pro"/>
            </a:defRPr>
          </a:pPr>
          <a:endParaRPr lang="es-HN"/>
        </a:p>
      </c:txPr>
    </c:legend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Inversión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59A9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5460-EB4C-BAD3-3BEF2F70BFDE}"/>
              </c:ext>
            </c:extLst>
          </c:dPt>
          <c:dPt>
            <c:idx val="1"/>
            <c:invertIfNegative val="0"/>
            <c:bubble3D val="0"/>
            <c:spPr>
              <a:solidFill>
                <a:srgbClr val="EF645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5460-EB4C-BAD3-3BEF2F70BFDE}"/>
              </c:ext>
            </c:extLst>
          </c:dPt>
          <c:dPt>
            <c:idx val="2"/>
            <c:invertIfNegative val="0"/>
            <c:bubble3D val="0"/>
            <c:spPr>
              <a:solidFill>
                <a:srgbClr val="EA3D3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5460-EB4C-BAD3-3BEF2F70BFDE}"/>
              </c:ext>
            </c:extLst>
          </c:dPt>
          <c:dLbls>
            <c:dLbl>
              <c:idx val="1"/>
              <c:layout>
                <c:manualLayout>
                  <c:x val="-0.22680768007590521"/>
                  <c:y val="-6.0697940284697794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151870221487688"/>
                      <c:h val="0.1635202511269743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5460-EB4C-BAD3-3BEF2F70BFDE}"/>
                </c:ext>
              </c:extLst>
            </c:dLbl>
            <c:dLbl>
              <c:idx val="2"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725603176260078"/>
                      <c:h val="0.1635202511269743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5460-EB4C-BAD3-3BEF2F70BFD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Sheet1!$B$2:$B$4</c:f>
              <c:numCache>
                <c:formatCode>_-* #,##0.0_-;\-* #,##0.0_-;_-* "-"??_-;_-@_-</c:formatCode>
                <c:ptCount val="3"/>
                <c:pt idx="0">
                  <c:v>668</c:v>
                </c:pt>
                <c:pt idx="1">
                  <c:v>781.4</c:v>
                </c:pt>
                <c:pt idx="2">
                  <c:v>1476.1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BA6-014E-8C0F-315E0F0518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8"/>
        <c:axId val="2082962592"/>
        <c:axId val="2087669968"/>
      </c:barChart>
      <c:catAx>
        <c:axId val="208296259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HN"/>
          </a:p>
        </c:txPr>
        <c:crossAx val="2087669968"/>
        <c:crosses val="autoZero"/>
        <c:auto val="1"/>
        <c:lblAlgn val="ctr"/>
        <c:lblOffset val="100"/>
        <c:noMultiLvlLbl val="0"/>
      </c:catAx>
      <c:valAx>
        <c:axId val="2087669968"/>
        <c:scaling>
          <c:orientation val="minMax"/>
        </c:scaling>
        <c:delete val="1"/>
        <c:axPos val="b"/>
        <c:numFmt formatCode="_-* #,##0.0_-;\-* #,##0.0_-;_-* &quot;-&quot;??_-;_-@_-" sourceLinked="1"/>
        <c:majorTickMark val="none"/>
        <c:minorTickMark val="none"/>
        <c:tickLblPos val="nextTo"/>
        <c:crossAx val="2082962592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HN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836378328607728E-2"/>
          <c:y val="0.1565273121672254"/>
          <c:w val="0.94327243342784539"/>
          <c:h val="0.47563350423979489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LP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  <c:pt idx="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F32-E34E-A55F-CA4E3A4B3F7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589735375"/>
        <c:axId val="1672538831"/>
      </c:barChart>
      <c:catAx>
        <c:axId val="1589735375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672538831"/>
        <c:crosses val="autoZero"/>
        <c:auto val="1"/>
        <c:lblAlgn val="ctr"/>
        <c:lblOffset val="100"/>
        <c:noMultiLvlLbl val="0"/>
      </c:catAx>
      <c:valAx>
        <c:axId val="1672538831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5897353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/>
              </a:solidFill>
              <a:latin typeface="Helvetica Light" panose="020B0403020202020204" pitchFamily="34" charset="0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 b="1" i="0">
          <a:solidFill>
            <a:schemeClr val="bg1"/>
          </a:solidFill>
          <a:latin typeface="Helvetica Light" panose="020B0403020202020204" pitchFamily="34" charset="0"/>
        </a:defRPr>
      </a:pPr>
      <a:endParaRPr lang="es-HN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Ambiental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  <c:pt idx="0">
                  <c:v>0.22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044-2441-ABF4-02F3D57545E5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Grupo América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Sheet1!$B$3</c:f>
              <c:numCache>
                <c:formatCode>0%</c:formatCode>
                <c:ptCount val="1"/>
                <c:pt idx="0">
                  <c:v>0.16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F12-BC4B-B645-95230416F4E3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Stereo Sula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Sheet1!$B$4</c:f>
              <c:numCache>
                <c:formatCode>0%</c:formatCode>
                <c:ptCount val="1"/>
                <c:pt idx="0">
                  <c:v>0.08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AFA-A444-A25B-22B090408D81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Stereo Mass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Sheet1!$B$5</c:f>
              <c:numCache>
                <c:formatCode>0%</c:formatCode>
                <c:ptCount val="1"/>
                <c:pt idx="0">
                  <c:v>7.0000000000000007E-2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AFA-A444-A25B-22B090408D81}"/>
            </c:ext>
          </c:extLst>
        </c:ser>
        <c:ser>
          <c:idx val="4"/>
          <c:order val="4"/>
          <c:tx>
            <c:strRef>
              <c:f>Sheet1!$A$6</c:f>
              <c:strCache>
                <c:ptCount val="1"/>
                <c:pt idx="0">
                  <c:v>EU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Sheet1!$B$6</c:f>
              <c:numCache>
                <c:formatCode>0%</c:formatCode>
                <c:ptCount val="1"/>
                <c:pt idx="0">
                  <c:v>0.27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65F-AF4A-9B09-E6E9EAD7BE66}"/>
            </c:ext>
          </c:extLst>
        </c:ser>
        <c:ser>
          <c:idx val="5"/>
          <c:order val="5"/>
          <c:tx>
            <c:strRef>
              <c:f>Sheet1!$A$7</c:f>
              <c:strCache>
                <c:ptCount val="1"/>
                <c:pt idx="0">
                  <c:v>Invosa</c:v>
                </c:pt>
              </c:strCache>
            </c:strRef>
          </c:tx>
          <c:spPr>
            <a:solidFill>
              <a:schemeClr val="accent5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Sheet1!$B$7</c:f>
              <c:numCache>
                <c:formatCode>0%</c:formatCode>
                <c:ptCount val="1"/>
                <c:pt idx="0">
                  <c:v>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990-8C49-9F80-2BC59518203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589735375"/>
        <c:axId val="1672538831"/>
      </c:barChart>
      <c:catAx>
        <c:axId val="1589735375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672538831"/>
        <c:crosses val="autoZero"/>
        <c:auto val="1"/>
        <c:lblAlgn val="ctr"/>
        <c:lblOffset val="100"/>
        <c:noMultiLvlLbl val="0"/>
      </c:catAx>
      <c:valAx>
        <c:axId val="1672538831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15897353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/>
              </a:solidFill>
              <a:latin typeface="Helvetica Light" panose="020B0403020202020204" pitchFamily="34" charset="0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 b="1" i="0">
          <a:solidFill>
            <a:schemeClr val="bg1"/>
          </a:solidFill>
          <a:latin typeface="Helvetica Light" panose="020B0403020202020204" pitchFamily="34" charset="0"/>
        </a:defRPr>
      </a:pPr>
      <a:endParaRPr lang="es-HN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2.836378328607728E-2"/>
          <c:y val="0.14754964089564851"/>
          <c:w val="0.94327243342784539"/>
          <c:h val="0.43797000422475701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TVC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  <c:pt idx="0">
                  <c:v>0.28999999999999998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E9C-7F46-B605-200F3AC8ABAD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Azteca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Sheet1!$B$3</c:f>
              <c:numCache>
                <c:formatCode>0%</c:formatCode>
                <c:ptCount val="1"/>
                <c:pt idx="0">
                  <c:v>0.27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E9C-7F46-B605-200F3AC8ABAD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HCH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Sheet1!$B$4</c:f>
              <c:numCache>
                <c:formatCode>0%</c:formatCode>
                <c:ptCount val="1"/>
                <c:pt idx="0">
                  <c:v>0.18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830-194E-B6D2-5410E1510057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C11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5.1570515065594109E-3"/>
                  <c:y val="-4.90684410646388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189-D446-BE3A-2855F9DE955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Sheet1!$B$5</c:f>
              <c:numCache>
                <c:formatCode>0%</c:formatCode>
                <c:ptCount val="1"/>
                <c:pt idx="0">
                  <c:v>0.08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844-CB4E-A7B5-54F39C365A90}"/>
            </c:ext>
          </c:extLst>
        </c:ser>
        <c:ser>
          <c:idx val="4"/>
          <c:order val="4"/>
          <c:tx>
            <c:strRef>
              <c:f>Sheet1!$A$6</c:f>
              <c:strCache>
                <c:ptCount val="1"/>
                <c:pt idx="0">
                  <c:v>TDTV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574-314C-A4CC-75D1E3FCF05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Sheet1!$B$6</c:f>
              <c:numCache>
                <c:formatCode>0%</c:formatCode>
                <c:ptCount val="1"/>
                <c:pt idx="0">
                  <c:v>0.16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574-314C-A4CC-75D1E3FCF055}"/>
            </c:ext>
          </c:extLst>
        </c:ser>
        <c:ser>
          <c:idx val="5"/>
          <c:order val="5"/>
          <c:tx>
            <c:strRef>
              <c:f>Sheet1!$A$7</c:f>
              <c:strCache>
                <c:ptCount val="1"/>
                <c:pt idx="0">
                  <c:v>DTV</c:v>
                </c:pt>
              </c:strCache>
            </c:strRef>
          </c:tx>
          <c:spPr>
            <a:solidFill>
              <a:schemeClr val="accent5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Sheet1!$B$7</c:f>
              <c:numCache>
                <c:formatCode>0%</c:formatCode>
                <c:ptCount val="1"/>
                <c:pt idx="0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7AF-A249-BE76-7C7F04C6E184}"/>
            </c:ext>
          </c:extLst>
        </c:ser>
        <c:ser>
          <c:idx val="6"/>
          <c:order val="6"/>
          <c:tx>
            <c:strRef>
              <c:f>Sheet1!$A$8</c:f>
              <c:strCache>
                <c:ptCount val="1"/>
                <c:pt idx="0">
                  <c:v>C6</c:v>
                </c:pt>
              </c:strCache>
            </c:strRef>
          </c:tx>
          <c:spPr>
            <a:solidFill>
              <a:schemeClr val="accent1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7D2-614F-9DBD-750CF3E9F87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Sheet1!$B$8</c:f>
              <c:numCache>
                <c:formatCode>0%</c:formatCode>
                <c:ptCount val="1"/>
                <c:pt idx="0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7D2-614F-9DBD-750CF3E9F87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589735375"/>
        <c:axId val="1672538831"/>
      </c:barChart>
      <c:catAx>
        <c:axId val="1589735375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672538831"/>
        <c:crosses val="autoZero"/>
        <c:auto val="1"/>
        <c:lblAlgn val="ctr"/>
        <c:lblOffset val="100"/>
        <c:noMultiLvlLbl val="0"/>
      </c:catAx>
      <c:valAx>
        <c:axId val="1672538831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15897353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7606498697032361"/>
          <c:y val="0.7062420785804816"/>
          <c:w val="0.70975464413806677"/>
          <c:h val="0.2132762991128010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/>
              </a:solidFill>
              <a:latin typeface="Helvetica Light" panose="020B0403020202020204" pitchFamily="34" charset="0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 b="1" i="0">
          <a:solidFill>
            <a:schemeClr val="bg1"/>
          </a:solidFill>
          <a:latin typeface="Helvetica Light" panose="020B0403020202020204" pitchFamily="34" charset="0"/>
        </a:defRPr>
      </a:pPr>
      <a:endParaRPr lang="es-HN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2024</c:v>
                </c:pt>
              </c:strCache>
            </c:strRef>
          </c:tx>
          <c:spPr>
            <a:ln w="28575" cap="rnd">
              <a:solidFill>
                <a:srgbClr val="424242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Sheet1!$B$1:$J$1</c:f>
              <c:strCache>
                <c:ptCount val="9"/>
                <c:pt idx="0">
                  <c:v>Ene</c:v>
                </c:pt>
                <c:pt idx="1">
                  <c:v>Feb</c:v>
                </c:pt>
                <c:pt idx="2">
                  <c:v>Mar</c:v>
                </c:pt>
                <c:pt idx="3">
                  <c:v>Abr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Sep</c:v>
                </c:pt>
              </c:strCache>
            </c:strRef>
          </c:cat>
          <c:val>
            <c:numRef>
              <c:f>Sheet1!$B$2:$J$2</c:f>
              <c:numCache>
                <c:formatCode>_-* #,##0_-;\-* #,##0_-;_-* "-"??_-;_-@_-</c:formatCode>
                <c:ptCount val="9"/>
                <c:pt idx="0">
                  <c:v>38448.453689743343</c:v>
                </c:pt>
                <c:pt idx="1">
                  <c:v>40291.696621329298</c:v>
                </c:pt>
                <c:pt idx="2">
                  <c:v>104580.60452218731</c:v>
                </c:pt>
                <c:pt idx="3">
                  <c:v>93299.134880384649</c:v>
                </c:pt>
                <c:pt idx="4">
                  <c:v>177047.55561705964</c:v>
                </c:pt>
                <c:pt idx="5">
                  <c:v>141702.75840998164</c:v>
                </c:pt>
                <c:pt idx="6">
                  <c:v>68104.748520919209</c:v>
                </c:pt>
                <c:pt idx="7">
                  <c:v>59588.613463996946</c:v>
                </c:pt>
                <c:pt idx="8">
                  <c:v>58334.177298169983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C-F46B-474E-8008-FA169757428B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2025</c:v>
                </c:pt>
              </c:strCache>
            </c:strRef>
          </c:tx>
          <c:spPr>
            <a:ln w="28575" cap="rnd">
              <a:solidFill>
                <a:srgbClr val="EF363C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Sheet1!$B$1:$J$1</c:f>
              <c:strCache>
                <c:ptCount val="9"/>
                <c:pt idx="0">
                  <c:v>Ene</c:v>
                </c:pt>
                <c:pt idx="1">
                  <c:v>Feb</c:v>
                </c:pt>
                <c:pt idx="2">
                  <c:v>Mar</c:v>
                </c:pt>
                <c:pt idx="3">
                  <c:v>Abr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Sep</c:v>
                </c:pt>
              </c:strCache>
            </c:strRef>
          </c:cat>
          <c:val>
            <c:numRef>
              <c:f>Sheet1!$B$3:$J$3</c:f>
              <c:numCache>
                <c:formatCode>_-* #,##0_-;\-* #,##0_-;_-* "-"??_-;_-@_-</c:formatCode>
                <c:ptCount val="9"/>
                <c:pt idx="0">
                  <c:v>147065.87668713331</c:v>
                </c:pt>
                <c:pt idx="1">
                  <c:v>130278.19866354617</c:v>
                </c:pt>
                <c:pt idx="2">
                  <c:v>154199.92868749771</c:v>
                </c:pt>
                <c:pt idx="3">
                  <c:v>190681.38896541507</c:v>
                </c:pt>
                <c:pt idx="4">
                  <c:v>227169.20144753956</c:v>
                </c:pt>
                <c:pt idx="5">
                  <c:v>175512.15740417389</c:v>
                </c:pt>
                <c:pt idx="6">
                  <c:v>157627.50009218993</c:v>
                </c:pt>
                <c:pt idx="7">
                  <c:v>116736.41064808112</c:v>
                </c:pt>
                <c:pt idx="8">
                  <c:v>176779.5703811844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9-F46B-474E-8008-FA169757428B}"/>
            </c:ext>
          </c:extLst>
        </c:ser>
        <c:dLbls>
          <c:dLblPos val="r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2083195936"/>
        <c:axId val="2053502352"/>
      </c:lineChart>
      <c:catAx>
        <c:axId val="2083195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HN"/>
          </a:p>
        </c:txPr>
        <c:crossAx val="2053502352"/>
        <c:crosses val="autoZero"/>
        <c:auto val="1"/>
        <c:lblAlgn val="ctr"/>
        <c:lblOffset val="100"/>
        <c:noMultiLvlLbl val="0"/>
      </c:catAx>
      <c:valAx>
        <c:axId val="2053502352"/>
        <c:scaling>
          <c:orientation val="minMax"/>
        </c:scaling>
        <c:delete val="1"/>
        <c:axPos val="l"/>
        <c:numFmt formatCode="_-* #,##0_-;\-* #,##0_-;_-* &quot;-&quot;??_-;_-@_-" sourceLinked="1"/>
        <c:majorTickMark val="none"/>
        <c:minorTickMark val="none"/>
        <c:tickLblPos val="nextTo"/>
        <c:crossAx val="20831959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9189136663442992"/>
          <c:y val="3.6948325794745343E-2"/>
          <c:w val="0.21254710343921754"/>
          <c:h val="0.1091826220839447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HN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TV</c:v>
                </c:pt>
              </c:strCache>
            </c:strRef>
          </c:tx>
          <c:spPr>
            <a:solidFill>
              <a:srgbClr val="5E5E5E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Hoja1!$B$2:$B$4</c:f>
              <c:numCache>
                <c:formatCode>0%</c:formatCode>
                <c:ptCount val="3"/>
                <c:pt idx="0">
                  <c:v>0.97</c:v>
                </c:pt>
                <c:pt idx="1">
                  <c:v>0.87</c:v>
                </c:pt>
                <c:pt idx="2">
                  <c:v>0.98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760-8142-9021-BB36411D7E21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Prensa</c:v>
                </c:pt>
              </c:strCache>
            </c:strRef>
          </c:tx>
          <c:spPr>
            <a:solidFill>
              <a:srgbClr val="5EACE5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3.3852655593963162E-17"/>
                  <c:y val="1.70979869476390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9DB-7742-8035-1DD30A62140C}"/>
                </c:ext>
              </c:extLst>
            </c:dLbl>
            <c:dLbl>
              <c:idx val="1"/>
              <c:layout>
                <c:manualLayout>
                  <c:x val="1.8465298179670551E-2"/>
                  <c:y val="1.28234902107293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9DB-7742-8035-1DD30A62140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Hoja1!$C$2:$C$4</c:f>
              <c:numCache>
                <c:formatCode>0%</c:formatCode>
                <c:ptCount val="3"/>
                <c:pt idx="0">
                  <c:v>0.01</c:v>
                </c:pt>
                <c:pt idx="1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760-8142-9021-BB36411D7E21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Radio</c:v>
                </c:pt>
              </c:strCache>
            </c:strRef>
          </c:tx>
          <c:spPr>
            <a:solidFill>
              <a:srgbClr val="EF363C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Hoja1!$D$2:$D$4</c:f>
              <c:numCache>
                <c:formatCode>0%</c:formatCode>
                <c:ptCount val="3"/>
                <c:pt idx="0">
                  <c:v>0.02</c:v>
                </c:pt>
                <c:pt idx="1">
                  <c:v>0.12</c:v>
                </c:pt>
                <c:pt idx="2">
                  <c:v>0.02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760-8142-9021-BB36411D7E2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762645439"/>
        <c:axId val="786127151"/>
      </c:barChart>
      <c:catAx>
        <c:axId val="76264543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HN"/>
          </a:p>
        </c:txPr>
        <c:crossAx val="786127151"/>
        <c:crosses val="autoZero"/>
        <c:auto val="1"/>
        <c:lblAlgn val="ctr"/>
        <c:lblOffset val="100"/>
        <c:noMultiLvlLbl val="0"/>
      </c:catAx>
      <c:valAx>
        <c:axId val="786127151"/>
        <c:scaling>
          <c:orientation val="minMax"/>
          <c:min val="0"/>
        </c:scaling>
        <c:delete val="1"/>
        <c:axPos val="l"/>
        <c:numFmt formatCode="0%" sourceLinked="1"/>
        <c:majorTickMark val="out"/>
        <c:minorTickMark val="none"/>
        <c:tickLblPos val="nextTo"/>
        <c:crossAx val="76264543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HN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845048908269681"/>
          <c:y val="6.676773431316696E-2"/>
          <c:w val="0.59989064739894871"/>
          <c:h val="0.8664645313736660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Inversión</c:v>
                </c:pt>
              </c:strCache>
            </c:strRef>
          </c:tx>
          <c:spPr>
            <a:solidFill>
              <a:srgbClr val="00206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59F9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5460-EB4C-BAD3-3BEF2F70BFDE}"/>
              </c:ext>
            </c:extLst>
          </c:dPt>
          <c:dPt>
            <c:idx val="1"/>
            <c:invertIfNegative val="0"/>
            <c:bubble3D val="0"/>
            <c:spPr>
              <a:solidFill>
                <a:srgbClr val="EF645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EEAC-484E-A98A-EEC415DDC5E1}"/>
              </c:ext>
            </c:extLst>
          </c:dPt>
          <c:dPt>
            <c:idx val="2"/>
            <c:invertIfNegative val="0"/>
            <c:bubble3D val="0"/>
            <c:spPr>
              <a:solidFill>
                <a:srgbClr val="EA3D3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1557-D645-9F62-2737EDB7E97E}"/>
              </c:ext>
            </c:extLst>
          </c:dPt>
          <c:dLbls>
            <c:dLbl>
              <c:idx val="0"/>
              <c:layout>
                <c:manualLayout>
                  <c:x val="-0.19972993337407258"/>
                  <c:y val="1.359260605042202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bg1"/>
                      </a:solidFill>
                      <a:latin typeface="Helvetica Light" panose="020B0403020202020204" pitchFamily="34" charset="0"/>
                      <a:ea typeface="+mn-ea"/>
                      <a:cs typeface="+mn-cs"/>
                    </a:defRPr>
                  </a:pPr>
                  <a:endParaRPr lang="es-HN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7154684189589559"/>
                      <c:h val="0.1830924034991863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5460-EB4C-BAD3-3BEF2F70BFDE}"/>
                </c:ext>
              </c:extLst>
            </c:dLbl>
            <c:dLbl>
              <c:idx val="1"/>
              <c:layout>
                <c:manualLayout>
                  <c:x val="-0.18258370202143995"/>
                  <c:y val="1.359260605042208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EAC-484E-A98A-EEC415DDC5E1}"/>
                </c:ext>
              </c:extLst>
            </c:dLbl>
            <c:dLbl>
              <c:idx val="2"/>
              <c:layout>
                <c:manualLayout>
                  <c:x val="-0.21405491677894195"/>
                  <c:y val="-3.1149362358792039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557-D645-9F62-2737EDB7E97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Sheet1!$B$2:$B$4</c:f>
              <c:numCache>
                <c:formatCode>_-* #,##0.0_-;\-* #,##0.0_-;_-* "-"??_-;_-@_-</c:formatCode>
                <c:ptCount val="3"/>
                <c:pt idx="0">
                  <c:v>976.2</c:v>
                </c:pt>
                <c:pt idx="1">
                  <c:v>976.4</c:v>
                </c:pt>
                <c:pt idx="2">
                  <c:v>977.1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BA6-014E-8C0F-315E0F0518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8"/>
        <c:axId val="2082962592"/>
        <c:axId val="2087669968"/>
      </c:barChart>
      <c:catAx>
        <c:axId val="208296259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HN"/>
          </a:p>
        </c:txPr>
        <c:crossAx val="2087669968"/>
        <c:crosses val="autoZero"/>
        <c:auto val="1"/>
        <c:lblAlgn val="ctr"/>
        <c:lblOffset val="100"/>
        <c:noMultiLvlLbl val="0"/>
      </c:catAx>
      <c:valAx>
        <c:axId val="2087669968"/>
        <c:scaling>
          <c:orientation val="minMax"/>
        </c:scaling>
        <c:delete val="1"/>
        <c:axPos val="b"/>
        <c:numFmt formatCode="_-* #,##0.0_-;\-* #,##0.0_-;_-* &quot;-&quot;??_-;_-@_-" sourceLinked="1"/>
        <c:majorTickMark val="none"/>
        <c:minorTickMark val="none"/>
        <c:tickLblPos val="nextTo"/>
        <c:crossAx val="2082962592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HN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2024</c:v>
                </c:pt>
              </c:strCache>
            </c:strRef>
          </c:tx>
          <c:spPr>
            <a:ln w="28575" cap="rnd">
              <a:solidFill>
                <a:srgbClr val="424242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Sheet1!$B$1:$J$1</c:f>
              <c:strCache>
                <c:ptCount val="9"/>
                <c:pt idx="0">
                  <c:v>Ene</c:v>
                </c:pt>
                <c:pt idx="1">
                  <c:v>Feb</c:v>
                </c:pt>
                <c:pt idx="2">
                  <c:v>Mar</c:v>
                </c:pt>
                <c:pt idx="3">
                  <c:v>Abr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Sep</c:v>
                </c:pt>
              </c:strCache>
            </c:strRef>
          </c:cat>
          <c:val>
            <c:numRef>
              <c:f>Sheet1!$B$2:$J$2</c:f>
              <c:numCache>
                <c:formatCode>_-* #,##0_-;\-* #,##0_-;_-* "-"??_-;_-@_-</c:formatCode>
                <c:ptCount val="9"/>
                <c:pt idx="0">
                  <c:v>37121.277012696497</c:v>
                </c:pt>
                <c:pt idx="1">
                  <c:v>205672.88249462366</c:v>
                </c:pt>
                <c:pt idx="2">
                  <c:v>46062.176505608404</c:v>
                </c:pt>
                <c:pt idx="3">
                  <c:v>181155.0701412762</c:v>
                </c:pt>
                <c:pt idx="4">
                  <c:v>139184.51152129823</c:v>
                </c:pt>
                <c:pt idx="5">
                  <c:v>49224.779394905607</c:v>
                </c:pt>
                <c:pt idx="6">
                  <c:v>66575.463186579087</c:v>
                </c:pt>
                <c:pt idx="7">
                  <c:v>175768.53765164586</c:v>
                </c:pt>
                <c:pt idx="8">
                  <c:v>75660.106542443551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1565-A54F-9E5D-463274428D80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2025</c:v>
                </c:pt>
              </c:strCache>
            </c:strRef>
          </c:tx>
          <c:spPr>
            <a:ln w="28575" cap="rnd">
              <a:solidFill>
                <a:srgbClr val="EF363C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Sheet1!$B$1:$J$1</c:f>
              <c:strCache>
                <c:ptCount val="9"/>
                <c:pt idx="0">
                  <c:v>Ene</c:v>
                </c:pt>
                <c:pt idx="1">
                  <c:v>Feb</c:v>
                </c:pt>
                <c:pt idx="2">
                  <c:v>Mar</c:v>
                </c:pt>
                <c:pt idx="3">
                  <c:v>Abr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Sep</c:v>
                </c:pt>
              </c:strCache>
            </c:strRef>
          </c:cat>
          <c:val>
            <c:numRef>
              <c:f>Sheet1!$B$3:$J$3</c:f>
              <c:numCache>
                <c:formatCode>_-* #,##0_-;\-* #,##0_-;_-* "-"??_-;_-@_-</c:formatCode>
                <c:ptCount val="9"/>
                <c:pt idx="0">
                  <c:v>62448.81090520649</c:v>
                </c:pt>
                <c:pt idx="1">
                  <c:v>103879.84858542173</c:v>
                </c:pt>
                <c:pt idx="2">
                  <c:v>106332.93331371785</c:v>
                </c:pt>
                <c:pt idx="3">
                  <c:v>91578.15770361558</c:v>
                </c:pt>
                <c:pt idx="4">
                  <c:v>139703.28915715963</c:v>
                </c:pt>
                <c:pt idx="5">
                  <c:v>163912.60008471349</c:v>
                </c:pt>
                <c:pt idx="6">
                  <c:v>96644.78075775005</c:v>
                </c:pt>
                <c:pt idx="7">
                  <c:v>86504.953299282221</c:v>
                </c:pt>
                <c:pt idx="8">
                  <c:v>126058.87437947818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D-1565-A54F-9E5D-463274428D80}"/>
            </c:ext>
          </c:extLst>
        </c:ser>
        <c:dLbls>
          <c:dLblPos val="r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2083195936"/>
        <c:axId val="2053502352"/>
      </c:lineChart>
      <c:catAx>
        <c:axId val="2083195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HN"/>
          </a:p>
        </c:txPr>
        <c:crossAx val="2053502352"/>
        <c:crosses val="autoZero"/>
        <c:auto val="1"/>
        <c:lblAlgn val="ctr"/>
        <c:lblOffset val="100"/>
        <c:noMultiLvlLbl val="0"/>
      </c:catAx>
      <c:valAx>
        <c:axId val="2053502352"/>
        <c:scaling>
          <c:orientation val="minMax"/>
        </c:scaling>
        <c:delete val="1"/>
        <c:axPos val="l"/>
        <c:numFmt formatCode="_-* #,##0_-;\-* #,##0_-;_-* &quot;-&quot;??_-;_-@_-" sourceLinked="1"/>
        <c:majorTickMark val="none"/>
        <c:minorTickMark val="none"/>
        <c:tickLblPos val="nextTo"/>
        <c:crossAx val="20831959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994147725319846"/>
          <c:y val="5.8388595383729057E-2"/>
          <c:w val="0.19445481441137513"/>
          <c:h val="0.1061636083565209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HN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2.836378328607728E-2"/>
          <c:y val="0.21522323055153073"/>
          <c:w val="0.94327243342784539"/>
          <c:h val="0.3913965313848381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C11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1.2892628766398764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827-2845-BC22-2DE7470DE37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  <c:pt idx="0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3AC-F046-9A33-EE202C3223ED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TVC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Sheet1!$B$3</c:f>
              <c:numCache>
                <c:formatCode>0%</c:formatCode>
                <c:ptCount val="1"/>
                <c:pt idx="0">
                  <c:v>0.59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827-2845-BC22-2DE7470DE37D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HCH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9.4544852096725017E-17"/>
                  <c:y val="-1.37167300380228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64C-D24A-B5C0-948B61FBA2B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Sheet1!$B$4</c:f>
              <c:numCache>
                <c:formatCode>0%</c:formatCode>
                <c:ptCount val="1"/>
                <c:pt idx="0">
                  <c:v>0.4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64C-D24A-B5C0-948B61FBA2BF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Q Hubo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451-E44C-ABCF-381A99BFA63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Sheet1!$B$5</c:f>
              <c:numCache>
                <c:formatCode>0%</c:formatCode>
                <c:ptCount val="1"/>
                <c:pt idx="0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451-E44C-ABCF-381A99BFA63B}"/>
            </c:ext>
          </c:extLst>
        </c:ser>
        <c:ser>
          <c:idx val="4"/>
          <c:order val="4"/>
          <c:tx>
            <c:strRef>
              <c:f>Sheet1!$A$6</c:f>
              <c:strCache>
                <c:ptCount val="1"/>
                <c:pt idx="0">
                  <c:v>Azteca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Sheet1!$B$6</c:f>
              <c:numCache>
                <c:formatCode>0%</c:formatCode>
                <c:ptCount val="1"/>
                <c:pt idx="0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800-9340-A9CC-CEDA3D84BEE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589735375"/>
        <c:axId val="1672538831"/>
      </c:barChart>
      <c:catAx>
        <c:axId val="1589735375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672538831"/>
        <c:crosses val="autoZero"/>
        <c:auto val="1"/>
        <c:lblAlgn val="ctr"/>
        <c:lblOffset val="100"/>
        <c:noMultiLvlLbl val="0"/>
      </c:catAx>
      <c:valAx>
        <c:axId val="1672538831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15897353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/>
              </a:solidFill>
              <a:latin typeface="Helvetica Light" panose="020B0403020202020204" pitchFamily="34" charset="0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 b="1" i="0">
          <a:solidFill>
            <a:schemeClr val="bg1"/>
          </a:solidFill>
          <a:latin typeface="Helvetica Light" panose="020B0403020202020204" pitchFamily="34" charset="0"/>
        </a:defRPr>
      </a:pPr>
      <a:endParaRPr lang="es-HN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2.836378328607728E-2"/>
          <c:y val="0.24597149054849707"/>
          <c:w val="0.94327243342784539"/>
          <c:h val="0.38618932585852328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LP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1.0314103013119014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729-6C4F-BB1B-B2642A8E118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  <c:pt idx="0">
                  <c:v>0.33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FBB-E848-84AE-72B975BD1A58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EH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Sheet1!$B$3</c:f>
              <c:numCache>
                <c:formatCode>0%</c:formatCode>
                <c:ptCount val="1"/>
                <c:pt idx="0">
                  <c:v>0.27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AB2-9A44-9F2A-0630667EFD86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LT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Sheet1!$B$4</c:f>
              <c:numCache>
                <c:formatCode>0%</c:formatCode>
                <c:ptCount val="1"/>
                <c:pt idx="0">
                  <c:v>0.4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AB2-9A44-9F2A-0630667EFD8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589735375"/>
        <c:axId val="1672538831"/>
      </c:barChart>
      <c:catAx>
        <c:axId val="1589735375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672538831"/>
        <c:crosses val="autoZero"/>
        <c:auto val="1"/>
        <c:lblAlgn val="ctr"/>
        <c:lblOffset val="100"/>
        <c:noMultiLvlLbl val="0"/>
      </c:catAx>
      <c:valAx>
        <c:axId val="1672538831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589735375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/>
              </a:solidFill>
              <a:latin typeface="Helvetica Light" panose="020B0403020202020204" pitchFamily="34" charset="0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 b="1" i="0">
          <a:solidFill>
            <a:schemeClr val="bg1"/>
          </a:solidFill>
          <a:latin typeface="Helvetica Light" panose="020B0403020202020204" pitchFamily="34" charset="0"/>
        </a:defRPr>
      </a:pPr>
      <a:endParaRPr lang="es-HN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s-ES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3.07021E-2"/>
          <c:y val="4.0261699999999997E-2"/>
          <c:w val="0.84630099999999997"/>
          <c:h val="0.74590299999999998"/>
        </c:manualLayout>
      </c:layout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 Diunsa </c:v>
                </c:pt>
              </c:strCache>
            </c:strRef>
          </c:tx>
          <c:spPr>
            <a:ln w="28575" cap="flat">
              <a:solidFill>
                <a:srgbClr val="7A81FF"/>
              </a:solidFill>
              <a:prstDash val="solid"/>
              <a:miter lim="800000"/>
            </a:ln>
            <a:effectLst/>
          </c:spPr>
          <c:marker>
            <c:symbol val="none"/>
          </c:marker>
          <c:cat>
            <c:strRef>
              <c:f>Sheet1!$B$1:$M$1</c:f>
              <c:strCache>
                <c:ptCount val="12"/>
                <c:pt idx="0">
                  <c:v> Ene </c:v>
                </c:pt>
                <c:pt idx="1">
                  <c:v> Feb </c:v>
                </c:pt>
                <c:pt idx="2">
                  <c:v> Mar </c:v>
                </c:pt>
                <c:pt idx="3">
                  <c:v> Abr </c:v>
                </c:pt>
                <c:pt idx="4">
                  <c:v>May</c:v>
                </c:pt>
                <c:pt idx="5">
                  <c:v> Jun </c:v>
                </c:pt>
                <c:pt idx="6">
                  <c:v> Jul </c:v>
                </c:pt>
                <c:pt idx="7">
                  <c:v> Ago </c:v>
                </c:pt>
                <c:pt idx="8">
                  <c:v> Sep </c:v>
                </c:pt>
                <c:pt idx="9">
                  <c:v> Oct </c:v>
                </c:pt>
                <c:pt idx="10">
                  <c:v> Nov </c:v>
                </c:pt>
                <c:pt idx="11">
                  <c:v> Dic </c:v>
                </c:pt>
              </c:strCache>
            </c:strRef>
          </c:cat>
          <c:val>
            <c:numRef>
              <c:f>Sheet1!$B$2:$M$2</c:f>
              <c:numCache>
                <c:formatCode>_-* #,##0.0_-;\-* #,##0.0_-;_-* "-"??_-;_-@_-</c:formatCode>
                <c:ptCount val="12"/>
                <c:pt idx="0">
                  <c:v>22004.63562997639</c:v>
                </c:pt>
                <c:pt idx="1">
                  <c:v>22094.081604382001</c:v>
                </c:pt>
                <c:pt idx="2">
                  <c:v>478959.88463781844</c:v>
                </c:pt>
                <c:pt idx="3">
                  <c:v>588100.31967048161</c:v>
                </c:pt>
                <c:pt idx="4">
                  <c:v>679516.34510756563</c:v>
                </c:pt>
                <c:pt idx="5">
                  <c:v>533910.99416000827</c:v>
                </c:pt>
                <c:pt idx="6">
                  <c:v>331918.62016860937</c:v>
                </c:pt>
                <c:pt idx="7">
                  <c:v>423459.15636386682</c:v>
                </c:pt>
                <c:pt idx="8">
                  <c:v>374127.29776957113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899-2C49-B4DD-7AC94E2D14CB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 Elektra </c:v>
                </c:pt>
              </c:strCache>
            </c:strRef>
          </c:tx>
          <c:spPr>
            <a:ln w="28575" cap="flat">
              <a:solidFill>
                <a:schemeClr val="accent1"/>
              </a:solidFill>
              <a:prstDash val="solid"/>
              <a:miter lim="800000"/>
            </a:ln>
            <a:effectLst/>
          </c:spPr>
          <c:marker>
            <c:symbol val="none"/>
          </c:marker>
          <c:cat>
            <c:strRef>
              <c:f>Sheet1!$B$1:$M$1</c:f>
              <c:strCache>
                <c:ptCount val="12"/>
                <c:pt idx="0">
                  <c:v> Ene </c:v>
                </c:pt>
                <c:pt idx="1">
                  <c:v> Feb </c:v>
                </c:pt>
                <c:pt idx="2">
                  <c:v> Mar </c:v>
                </c:pt>
                <c:pt idx="3">
                  <c:v> Abr </c:v>
                </c:pt>
                <c:pt idx="4">
                  <c:v>May</c:v>
                </c:pt>
                <c:pt idx="5">
                  <c:v> Jun </c:v>
                </c:pt>
                <c:pt idx="6">
                  <c:v> Jul </c:v>
                </c:pt>
                <c:pt idx="7">
                  <c:v> Ago </c:v>
                </c:pt>
                <c:pt idx="8">
                  <c:v> Sep </c:v>
                </c:pt>
                <c:pt idx="9">
                  <c:v> Oct </c:v>
                </c:pt>
                <c:pt idx="10">
                  <c:v> Nov </c:v>
                </c:pt>
                <c:pt idx="11">
                  <c:v> Dic </c:v>
                </c:pt>
              </c:strCache>
            </c:strRef>
          </c:cat>
          <c:val>
            <c:numRef>
              <c:f>Sheet1!$B$3:$M$3</c:f>
              <c:numCache>
                <c:formatCode>_-* #,##0.0_-;\-* #,##0.0_-;_-* "-"??_-;_-@_-</c:formatCode>
                <c:ptCount val="12"/>
                <c:pt idx="0">
                  <c:v>147065.87668713331</c:v>
                </c:pt>
                <c:pt idx="1">
                  <c:v>130278.19866354617</c:v>
                </c:pt>
                <c:pt idx="2">
                  <c:v>154199.92868749771</c:v>
                </c:pt>
                <c:pt idx="3">
                  <c:v>190681.38896541507</c:v>
                </c:pt>
                <c:pt idx="4">
                  <c:v>227169.20144753956</c:v>
                </c:pt>
                <c:pt idx="5">
                  <c:v>175512.15740417389</c:v>
                </c:pt>
                <c:pt idx="6">
                  <c:v>157627.50009218993</c:v>
                </c:pt>
                <c:pt idx="7">
                  <c:v>116736.41064808112</c:v>
                </c:pt>
                <c:pt idx="8">
                  <c:v>176779.5703811844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899-2C49-B4DD-7AC94E2D14CB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 Jetstereo </c:v>
                </c:pt>
              </c:strCache>
            </c:strRef>
          </c:tx>
          <c:spPr>
            <a:ln w="25400" cap="flat">
              <a:solidFill>
                <a:srgbClr val="0433FF"/>
              </a:solidFill>
              <a:prstDash val="solid"/>
              <a:miter lim="400000"/>
            </a:ln>
            <a:effectLst/>
          </c:spPr>
          <c:marker>
            <c:symbol val="circle"/>
            <c:size val="3"/>
            <c:spPr>
              <a:solidFill>
                <a:srgbClr val="0433FF"/>
              </a:solidFill>
              <a:ln w="6350" cap="flat">
                <a:solidFill>
                  <a:srgbClr val="0433FF"/>
                </a:solidFill>
                <a:prstDash val="solid"/>
                <a:miter lim="800000"/>
              </a:ln>
              <a:effectLst/>
            </c:spPr>
          </c:marker>
          <c:cat>
            <c:strRef>
              <c:f>Sheet1!$B$1:$M$1</c:f>
              <c:strCache>
                <c:ptCount val="12"/>
                <c:pt idx="0">
                  <c:v> Ene </c:v>
                </c:pt>
                <c:pt idx="1">
                  <c:v> Feb </c:v>
                </c:pt>
                <c:pt idx="2">
                  <c:v> Mar </c:v>
                </c:pt>
                <c:pt idx="3">
                  <c:v> Abr </c:v>
                </c:pt>
                <c:pt idx="4">
                  <c:v>May</c:v>
                </c:pt>
                <c:pt idx="5">
                  <c:v> Jun </c:v>
                </c:pt>
                <c:pt idx="6">
                  <c:v> Jul </c:v>
                </c:pt>
                <c:pt idx="7">
                  <c:v> Ago </c:v>
                </c:pt>
                <c:pt idx="8">
                  <c:v> Sep </c:v>
                </c:pt>
                <c:pt idx="9">
                  <c:v> Oct </c:v>
                </c:pt>
                <c:pt idx="10">
                  <c:v> Nov </c:v>
                </c:pt>
                <c:pt idx="11">
                  <c:v> Dic </c:v>
                </c:pt>
              </c:strCache>
            </c:strRef>
          </c:cat>
          <c:val>
            <c:numRef>
              <c:f>Sheet1!$B$4:$M$4</c:f>
              <c:numCache>
                <c:formatCode>_-* #,##0.0_-;\-* #,##0.0_-;_-* "-"??_-;_-@_-</c:formatCode>
                <c:ptCount val="12"/>
                <c:pt idx="0">
                  <c:v>62448.81090520649</c:v>
                </c:pt>
                <c:pt idx="1">
                  <c:v>103879.84858542173</c:v>
                </c:pt>
                <c:pt idx="2">
                  <c:v>106332.93331371785</c:v>
                </c:pt>
                <c:pt idx="3">
                  <c:v>91578.15770361558</c:v>
                </c:pt>
                <c:pt idx="4">
                  <c:v>139703.28915715963</c:v>
                </c:pt>
                <c:pt idx="5">
                  <c:v>163912.60008471349</c:v>
                </c:pt>
                <c:pt idx="6">
                  <c:v>96644.78075775005</c:v>
                </c:pt>
                <c:pt idx="7">
                  <c:v>86504.953299282221</c:v>
                </c:pt>
                <c:pt idx="8">
                  <c:v>126058.87437947818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E899-2C49-B4DD-7AC94E2D14CB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 La Curacao </c:v>
                </c:pt>
              </c:strCache>
            </c:strRef>
          </c:tx>
          <c:spPr>
            <a:ln w="19050" cap="flat">
              <a:solidFill>
                <a:srgbClr val="767171"/>
              </a:solidFill>
              <a:prstDash val="solid"/>
              <a:miter lim="800000"/>
            </a:ln>
            <a:effectLst/>
          </c:spPr>
          <c:marker>
            <c:symbol val="none"/>
          </c:marker>
          <c:cat>
            <c:strRef>
              <c:f>Sheet1!$B$1:$M$1</c:f>
              <c:strCache>
                <c:ptCount val="12"/>
                <c:pt idx="0">
                  <c:v> Ene </c:v>
                </c:pt>
                <c:pt idx="1">
                  <c:v> Feb </c:v>
                </c:pt>
                <c:pt idx="2">
                  <c:v> Mar </c:v>
                </c:pt>
                <c:pt idx="3">
                  <c:v> Abr </c:v>
                </c:pt>
                <c:pt idx="4">
                  <c:v>May</c:v>
                </c:pt>
                <c:pt idx="5">
                  <c:v> Jun </c:v>
                </c:pt>
                <c:pt idx="6">
                  <c:v> Jul </c:v>
                </c:pt>
                <c:pt idx="7">
                  <c:v> Ago </c:v>
                </c:pt>
                <c:pt idx="8">
                  <c:v> Sep </c:v>
                </c:pt>
                <c:pt idx="9">
                  <c:v> Oct </c:v>
                </c:pt>
                <c:pt idx="10">
                  <c:v> Nov </c:v>
                </c:pt>
                <c:pt idx="11">
                  <c:v> Dic </c:v>
                </c:pt>
              </c:strCache>
            </c:strRef>
          </c:cat>
          <c:val>
            <c:numRef>
              <c:f>Sheet1!$B$5:$M$5</c:f>
              <c:numCache>
                <c:formatCode>_-* #,##0.0_-;\-* #,##0.0_-;_-* "-"??_-;_-@_-</c:formatCode>
                <c:ptCount val="12"/>
                <c:pt idx="0">
                  <c:v>198209.68529609591</c:v>
                </c:pt>
                <c:pt idx="1">
                  <c:v>179485.13433820242</c:v>
                </c:pt>
                <c:pt idx="2">
                  <c:v>212714.39107213428</c:v>
                </c:pt>
                <c:pt idx="3">
                  <c:v>99228.265809469187</c:v>
                </c:pt>
                <c:pt idx="4">
                  <c:v>104023.52580796534</c:v>
                </c:pt>
                <c:pt idx="5">
                  <c:v>342237.12045886106</c:v>
                </c:pt>
                <c:pt idx="6">
                  <c:v>531899.13465299376</c:v>
                </c:pt>
                <c:pt idx="7">
                  <c:v>364466.37070982018</c:v>
                </c:pt>
                <c:pt idx="8">
                  <c:v>325251.72881001205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E899-2C49-B4DD-7AC94E2D14CB}"/>
            </c:ext>
          </c:extLst>
        </c:ser>
        <c:ser>
          <c:idx val="4"/>
          <c:order val="4"/>
          <c:tx>
            <c:strRef>
              <c:f>Sheet1!$A$6</c:f>
              <c:strCache>
                <c:ptCount val="1"/>
                <c:pt idx="0">
                  <c:v> Lady Lee </c:v>
                </c:pt>
              </c:strCache>
            </c:strRef>
          </c:tx>
          <c:spPr>
            <a:ln w="28575" cap="rnd">
              <a:solidFill>
                <a:srgbClr val="C354BE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Sheet1!$B$1:$M$1</c:f>
              <c:strCache>
                <c:ptCount val="12"/>
                <c:pt idx="0">
                  <c:v> Ene </c:v>
                </c:pt>
                <c:pt idx="1">
                  <c:v> Feb </c:v>
                </c:pt>
                <c:pt idx="2">
                  <c:v> Mar </c:v>
                </c:pt>
                <c:pt idx="3">
                  <c:v> Abr </c:v>
                </c:pt>
                <c:pt idx="4">
                  <c:v>May</c:v>
                </c:pt>
                <c:pt idx="5">
                  <c:v> Jun </c:v>
                </c:pt>
                <c:pt idx="6">
                  <c:v> Jul </c:v>
                </c:pt>
                <c:pt idx="7">
                  <c:v> Ago </c:v>
                </c:pt>
                <c:pt idx="8">
                  <c:v> Sep </c:v>
                </c:pt>
                <c:pt idx="9">
                  <c:v> Oct </c:v>
                </c:pt>
                <c:pt idx="10">
                  <c:v> Nov </c:v>
                </c:pt>
                <c:pt idx="11">
                  <c:v> Dic </c:v>
                </c:pt>
              </c:strCache>
            </c:strRef>
          </c:cat>
          <c:val>
            <c:numRef>
              <c:f>Sheet1!$B$6:$M$6</c:f>
              <c:numCache>
                <c:formatCode>_-* #,##0.0_-;\-* #,##0.0_-;_-* "-"??_-;_-@_-</c:formatCode>
                <c:ptCount val="12"/>
                <c:pt idx="0">
                  <c:v>115371.11007380408</c:v>
                </c:pt>
                <c:pt idx="1">
                  <c:v>107381.77762830954</c:v>
                </c:pt>
                <c:pt idx="2">
                  <c:v>122934.38261084905</c:v>
                </c:pt>
                <c:pt idx="3">
                  <c:v>131441.79999999999</c:v>
                </c:pt>
                <c:pt idx="4">
                  <c:v>88489.348428795449</c:v>
                </c:pt>
                <c:pt idx="5">
                  <c:v>75171.489450072695</c:v>
                </c:pt>
                <c:pt idx="6">
                  <c:v>89884.140184293792</c:v>
                </c:pt>
                <c:pt idx="7">
                  <c:v>72204.560281318103</c:v>
                </c:pt>
                <c:pt idx="8">
                  <c:v>71595.373086021558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E899-2C49-B4DD-7AC94E2D14CB}"/>
            </c:ext>
          </c:extLst>
        </c:ser>
        <c:ser>
          <c:idx val="5"/>
          <c:order val="5"/>
          <c:tx>
            <c:strRef>
              <c:f>Sheet1!$A$7</c:f>
              <c:strCache>
                <c:ptCount val="1"/>
                <c:pt idx="0">
                  <c:v> Molineros</c:v>
                </c:pt>
              </c:strCache>
            </c:strRef>
          </c:tx>
          <c:spPr>
            <a:ln w="19050" cap="flat">
              <a:solidFill>
                <a:srgbClr val="7030A0"/>
              </a:solidFill>
              <a:prstDash val="solid"/>
              <a:miter lim="800000"/>
            </a:ln>
            <a:effectLst/>
          </c:spPr>
          <c:marker>
            <c:symbol val="none"/>
          </c:marker>
          <c:cat>
            <c:strRef>
              <c:f>Sheet1!$B$1:$M$1</c:f>
              <c:strCache>
                <c:ptCount val="12"/>
                <c:pt idx="0">
                  <c:v> Ene </c:v>
                </c:pt>
                <c:pt idx="1">
                  <c:v> Feb </c:v>
                </c:pt>
                <c:pt idx="2">
                  <c:v> Mar </c:v>
                </c:pt>
                <c:pt idx="3">
                  <c:v> Abr </c:v>
                </c:pt>
                <c:pt idx="4">
                  <c:v>May</c:v>
                </c:pt>
                <c:pt idx="5">
                  <c:v> Jun </c:v>
                </c:pt>
                <c:pt idx="6">
                  <c:v> Jul </c:v>
                </c:pt>
                <c:pt idx="7">
                  <c:v> Ago </c:v>
                </c:pt>
                <c:pt idx="8">
                  <c:v> Sep </c:v>
                </c:pt>
                <c:pt idx="9">
                  <c:v> Oct </c:v>
                </c:pt>
                <c:pt idx="10">
                  <c:v> Nov </c:v>
                </c:pt>
                <c:pt idx="11">
                  <c:v> Dic </c:v>
                </c:pt>
              </c:strCache>
            </c:strRef>
          </c:cat>
          <c:val>
            <c:numRef>
              <c:f>Sheet1!$B$7:$M$7</c:f>
              <c:numCache>
                <c:formatCode>_-* #,##0.0_-;\-* #,##0.0_-;_-* "-"??_-;_-@_-</c:formatCode>
                <c:ptCount val="12"/>
                <c:pt idx="0">
                  <c:v>152077.97097789033</c:v>
                </c:pt>
                <c:pt idx="1">
                  <c:v>102525.53810413723</c:v>
                </c:pt>
                <c:pt idx="2">
                  <c:v>87382.365851443741</c:v>
                </c:pt>
                <c:pt idx="3">
                  <c:v>101406.20108855255</c:v>
                </c:pt>
                <c:pt idx="4">
                  <c:v>102324.54066117218</c:v>
                </c:pt>
                <c:pt idx="5">
                  <c:v>77879.45897616657</c:v>
                </c:pt>
                <c:pt idx="6">
                  <c:v>92328.08664290818</c:v>
                </c:pt>
                <c:pt idx="7">
                  <c:v>41217.585564943292</c:v>
                </c:pt>
                <c:pt idx="8">
                  <c:v>44220.947088181405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E899-2C49-B4DD-7AC94E2D14CB}"/>
            </c:ext>
          </c:extLst>
        </c:ser>
        <c:ser>
          <c:idx val="6"/>
          <c:order val="6"/>
          <c:tx>
            <c:strRef>
              <c:f>Sheet1!$A$8</c:f>
              <c:strCache>
                <c:ptCount val="1"/>
                <c:pt idx="0">
                  <c:v> Tropigas </c:v>
                </c:pt>
              </c:strCache>
            </c:strRef>
          </c:tx>
          <c:spPr>
            <a:ln w="19050" cap="flat">
              <a:solidFill>
                <a:schemeClr val="accent6"/>
              </a:solidFill>
              <a:prstDash val="solid"/>
              <a:miter lim="800000"/>
            </a:ln>
            <a:effectLst/>
          </c:spPr>
          <c:marker>
            <c:symbol val="none"/>
          </c:marker>
          <c:cat>
            <c:strRef>
              <c:f>Sheet1!$B$1:$M$1</c:f>
              <c:strCache>
                <c:ptCount val="12"/>
                <c:pt idx="0">
                  <c:v> Ene </c:v>
                </c:pt>
                <c:pt idx="1">
                  <c:v> Feb </c:v>
                </c:pt>
                <c:pt idx="2">
                  <c:v> Mar </c:v>
                </c:pt>
                <c:pt idx="3">
                  <c:v> Abr </c:v>
                </c:pt>
                <c:pt idx="4">
                  <c:v>May</c:v>
                </c:pt>
                <c:pt idx="5">
                  <c:v> Jun </c:v>
                </c:pt>
                <c:pt idx="6">
                  <c:v> Jul </c:v>
                </c:pt>
                <c:pt idx="7">
                  <c:v> Ago </c:v>
                </c:pt>
                <c:pt idx="8">
                  <c:v> Sep </c:v>
                </c:pt>
                <c:pt idx="9">
                  <c:v> Oct </c:v>
                </c:pt>
                <c:pt idx="10">
                  <c:v> Nov </c:v>
                </c:pt>
                <c:pt idx="11">
                  <c:v> Dic </c:v>
                </c:pt>
              </c:strCache>
            </c:strRef>
          </c:cat>
          <c:val>
            <c:numRef>
              <c:f>Sheet1!$B$8:$M$8</c:f>
              <c:numCache>
                <c:formatCode>_-* #,##0.0_-;\-* #,##0.0_-;_-* "-"??_-;_-@_-</c:formatCode>
                <c:ptCount val="12"/>
                <c:pt idx="0">
                  <c:v>84729.705349759126</c:v>
                </c:pt>
                <c:pt idx="1">
                  <c:v>44303.322730580039</c:v>
                </c:pt>
                <c:pt idx="2">
                  <c:v>92884.578791778025</c:v>
                </c:pt>
                <c:pt idx="3">
                  <c:v>32851.15716403455</c:v>
                </c:pt>
                <c:pt idx="4">
                  <c:v>16319.845202579876</c:v>
                </c:pt>
                <c:pt idx="5">
                  <c:v>148254.30186486791</c:v>
                </c:pt>
                <c:pt idx="6">
                  <c:v>190828.10714525875</c:v>
                </c:pt>
                <c:pt idx="7">
                  <c:v>155769.37005744121</c:v>
                </c:pt>
                <c:pt idx="8">
                  <c:v>170666.30413396357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E899-2C49-B4DD-7AC94E2D14CB}"/>
            </c:ext>
          </c:extLst>
        </c:ser>
        <c:ser>
          <c:idx val="7"/>
          <c:order val="7"/>
          <c:tx>
            <c:strRef>
              <c:f>Sheet1!$A$9</c:f>
              <c:strCache>
                <c:ptCount val="1"/>
                <c:pt idx="0">
                  <c:v> Gallo Mas Gallo </c:v>
                </c:pt>
              </c:strCache>
            </c:strRef>
          </c:tx>
          <c:spPr>
            <a:ln w="19050" cap="flat">
              <a:solidFill>
                <a:srgbClr val="941100"/>
              </a:solidFill>
              <a:prstDash val="solid"/>
              <a:miter lim="800000"/>
            </a:ln>
            <a:effectLst/>
          </c:spPr>
          <c:marker>
            <c:symbol val="none"/>
          </c:marker>
          <c:cat>
            <c:strRef>
              <c:f>Sheet1!$B$1:$M$1</c:f>
              <c:strCache>
                <c:ptCount val="12"/>
                <c:pt idx="0">
                  <c:v> Ene </c:v>
                </c:pt>
                <c:pt idx="1">
                  <c:v> Feb </c:v>
                </c:pt>
                <c:pt idx="2">
                  <c:v> Mar </c:v>
                </c:pt>
                <c:pt idx="3">
                  <c:v> Abr </c:v>
                </c:pt>
                <c:pt idx="4">
                  <c:v>May</c:v>
                </c:pt>
                <c:pt idx="5">
                  <c:v> Jun </c:v>
                </c:pt>
                <c:pt idx="6">
                  <c:v> Jul </c:v>
                </c:pt>
                <c:pt idx="7">
                  <c:v> Ago </c:v>
                </c:pt>
                <c:pt idx="8">
                  <c:v> Sep </c:v>
                </c:pt>
                <c:pt idx="9">
                  <c:v> Oct </c:v>
                </c:pt>
                <c:pt idx="10">
                  <c:v> Nov </c:v>
                </c:pt>
                <c:pt idx="11">
                  <c:v> Dic </c:v>
                </c:pt>
              </c:strCache>
            </c:strRef>
          </c:cat>
          <c:val>
            <c:numRef>
              <c:f>Sheet1!$B$9:$M$9</c:f>
              <c:numCache>
                <c:formatCode>_-* #,##0.0_-;\-* #,##0.0_-;_-* "-"??_-;_-@_-</c:formatCode>
                <c:ptCount val="12"/>
                <c:pt idx="0">
                  <c:v>85688.398171631852</c:v>
                </c:pt>
                <c:pt idx="1">
                  <c:v>66947.009720490794</c:v>
                </c:pt>
                <c:pt idx="2">
                  <c:v>62488.929105428964</c:v>
                </c:pt>
                <c:pt idx="3">
                  <c:v>57930.508929897172</c:v>
                </c:pt>
                <c:pt idx="4">
                  <c:v>70020.717442160851</c:v>
                </c:pt>
                <c:pt idx="5">
                  <c:v>59422.934131290247</c:v>
                </c:pt>
                <c:pt idx="6">
                  <c:v>60291.437155656989</c:v>
                </c:pt>
                <c:pt idx="7">
                  <c:v>58908.82937928605</c:v>
                </c:pt>
                <c:pt idx="8">
                  <c:v>44735.018665000265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E899-2C49-B4DD-7AC94E2D14C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094734552"/>
        <c:axId val="2094734553"/>
      </c:lineChart>
      <c:catAx>
        <c:axId val="2094734552"/>
        <c:scaling>
          <c:orientation val="minMax"/>
        </c:scaling>
        <c:delete val="0"/>
        <c:axPos val="b"/>
        <c:numFmt formatCode="#,##0" sourceLinked="0"/>
        <c:majorTickMark val="out"/>
        <c:minorTickMark val="none"/>
        <c:tickLblPos val="low"/>
        <c:spPr>
          <a:ln w="12700" cap="flat">
            <a:solidFill>
              <a:srgbClr val="888888"/>
            </a:solidFill>
            <a:prstDash val="solid"/>
            <a:round/>
          </a:ln>
        </c:spPr>
        <c:txPr>
          <a:bodyPr rot="0"/>
          <a:lstStyle/>
          <a:p>
            <a:pPr>
              <a:defRPr sz="1000" b="0" i="0" u="none" strike="noStrike">
                <a:solidFill>
                  <a:srgbClr val="000000"/>
                </a:solidFill>
                <a:latin typeface="Myriad Pro"/>
              </a:defRPr>
            </a:pPr>
            <a:endParaRPr lang="es-HN"/>
          </a:p>
        </c:txPr>
        <c:crossAx val="2094734553"/>
        <c:crosses val="autoZero"/>
        <c:auto val="1"/>
        <c:lblAlgn val="ctr"/>
        <c:lblOffset val="100"/>
        <c:noMultiLvlLbl val="1"/>
      </c:catAx>
      <c:valAx>
        <c:axId val="2094734553"/>
        <c:scaling>
          <c:orientation val="minMax"/>
        </c:scaling>
        <c:delete val="0"/>
        <c:axPos val="l"/>
        <c:majorGridlines>
          <c:spPr>
            <a:ln w="12700" cap="flat">
              <a:solidFill>
                <a:srgbClr val="941100">
                  <a:alpha val="29000"/>
                </a:srgbClr>
              </a:solidFill>
              <a:prstDash val="solid"/>
              <a:round/>
            </a:ln>
          </c:spPr>
        </c:majorGridlines>
        <c:numFmt formatCode="&quot; &quot;#,##0.0&quot; &quot;;&quot;-&quot;#,##0.0&quot; &quot;;&quot; '-&quot;??&quot; &quot;" sourceLinked="0"/>
        <c:majorTickMark val="none"/>
        <c:minorTickMark val="none"/>
        <c:tickLblPos val="none"/>
        <c:spPr>
          <a:ln w="12700" cap="flat">
            <a:noFill/>
            <a:prstDash val="solid"/>
            <a:round/>
          </a:ln>
        </c:spPr>
        <c:txPr>
          <a:bodyPr rot="0"/>
          <a:lstStyle/>
          <a:p>
            <a:pPr>
              <a:defRPr sz="1000" b="0" i="0" u="none" strike="noStrike">
                <a:solidFill>
                  <a:srgbClr val="000000"/>
                </a:solidFill>
                <a:latin typeface="Myriad Pro"/>
              </a:defRPr>
            </a:pPr>
            <a:endParaRPr lang="es-HN"/>
          </a:p>
        </c:txPr>
        <c:crossAx val="2094734552"/>
        <c:crosses val="autoZero"/>
        <c:crossBetween val="between"/>
        <c:majorUnit val="250000"/>
        <c:minorUnit val="125000"/>
      </c:valAx>
      <c:spPr>
        <a:solidFill>
          <a:srgbClr val="FFFFFF"/>
        </a:solidFill>
        <a:ln w="12700" cap="flat">
          <a:noFill/>
          <a:miter lim="400000"/>
        </a:ln>
        <a:effectLst/>
      </c:spPr>
    </c:plotArea>
    <c:legend>
      <c:legendPos val="b"/>
      <c:layout>
        <c:manualLayout>
          <c:xMode val="edge"/>
          <c:yMode val="edge"/>
          <c:x val="0"/>
          <c:y val="0.90258400000000005"/>
          <c:w val="1"/>
          <c:h val="9.7415600000000005E-2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sz="1000" b="0" i="0" u="none" strike="noStrike">
              <a:solidFill>
                <a:srgbClr val="000000"/>
              </a:solidFill>
              <a:latin typeface="Myriad Pro"/>
            </a:defRPr>
          </a:pPr>
          <a:endParaRPr lang="es-HN"/>
        </a:p>
      </c:txPr>
    </c:legend>
    <c:plotVisOnly val="1"/>
    <c:dispBlanksAs val="gap"/>
    <c:showDLblsOverMax val="1"/>
  </c:chart>
  <c:spPr>
    <a:solidFill>
      <a:srgbClr val="FFFFFF"/>
    </a:solidFill>
    <a:ln w="28575" cap="flat">
      <a:solidFill>
        <a:srgbClr val="000000"/>
      </a:solidFill>
      <a:prstDash val="solid"/>
      <a:round/>
    </a:ln>
    <a:effectLst/>
  </c:spPr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Invosa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1.289262876639876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362-9E41-94F7-857E687E27C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  <c:pt idx="0">
                  <c:v>0.62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362-9E41-94F7-857E687E27CC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Audio Sistemas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2.3636213024181254E-17"/>
                  <c:y val="-2.4216307562315166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362-9E41-94F7-857E687E27C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Sheet1!$B$3</c:f>
              <c:numCache>
                <c:formatCode>0%</c:formatCode>
                <c:ptCount val="1"/>
                <c:pt idx="0">
                  <c:v>0.28000000000000003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362-9E41-94F7-857E687E27CC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St Mass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7.7355772598393059E-3"/>
                  <c:y val="-2.65240811153358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3362-9E41-94F7-857E687E27C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Sheet1!$B$4</c:f>
              <c:numCache>
                <c:formatCode>0%</c:formatCode>
                <c:ptCount val="1"/>
                <c:pt idx="0">
                  <c:v>0.03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3362-9E41-94F7-857E687E27CC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Otros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Sheet1!$B$5</c:f>
              <c:numCache>
                <c:formatCode>0%</c:formatCode>
                <c:ptCount val="1"/>
                <c:pt idx="0">
                  <c:v>7.0000000000000007E-2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362-9E41-94F7-857E687E27C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589735375"/>
        <c:axId val="1672538831"/>
      </c:barChart>
      <c:catAx>
        <c:axId val="1589735375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672538831"/>
        <c:crosses val="autoZero"/>
        <c:auto val="1"/>
        <c:lblAlgn val="ctr"/>
        <c:lblOffset val="100"/>
        <c:noMultiLvlLbl val="0"/>
      </c:catAx>
      <c:valAx>
        <c:axId val="1672538831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15897353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/>
              </a:solidFill>
              <a:latin typeface="Helvetica Light" panose="020B0403020202020204" pitchFamily="34" charset="0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 b="1" i="0">
          <a:solidFill>
            <a:schemeClr val="bg1"/>
          </a:solidFill>
          <a:latin typeface="Helvetica Light" panose="020B0403020202020204" pitchFamily="34" charset="0"/>
        </a:defRPr>
      </a:pPr>
      <a:endParaRPr lang="es-HN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TV</c:v>
                </c:pt>
              </c:strCache>
            </c:strRef>
          </c:tx>
          <c:spPr>
            <a:solidFill>
              <a:srgbClr val="5E5E5E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Hoja1!$B$2:$B$4</c:f>
              <c:numCache>
                <c:formatCode>0%</c:formatCode>
                <c:ptCount val="3"/>
                <c:pt idx="0">
                  <c:v>0.94</c:v>
                </c:pt>
                <c:pt idx="1">
                  <c:v>0.98</c:v>
                </c:pt>
                <c:pt idx="2">
                  <c:v>0.92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30C-6147-8B4E-D33BC81AEB5B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Prensa</c:v>
                </c:pt>
              </c:strCache>
            </c:strRef>
          </c:tx>
          <c:spPr>
            <a:solidFill>
              <a:srgbClr val="5EACE5"/>
            </a:solidFill>
            <a:ln>
              <a:noFill/>
            </a:ln>
            <a:effectLst/>
          </c:spPr>
          <c:invertIfNegative val="0"/>
          <c:dLbls>
            <c:dLbl>
              <c:idx val="2"/>
              <c:layout>
                <c:manualLayout>
                  <c:x val="3.2431714641770006E-2"/>
                  <c:y val="1.72524226408840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4E1-8A48-879B-C4494FDF03C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Hoja1!$C$2:$C$4</c:f>
              <c:numCache>
                <c:formatCode>General</c:formatCode>
                <c:ptCount val="3"/>
                <c:pt idx="0" formatCode="0%">
                  <c:v>0.01</c:v>
                </c:pt>
                <c:pt idx="2" formatCode="0%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30C-6147-8B4E-D33BC81AEB5B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Radio</c:v>
                </c:pt>
              </c:strCache>
            </c:strRef>
          </c:tx>
          <c:spPr>
            <a:solidFill>
              <a:srgbClr val="EA3D3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Hoja1!$D$2:$D$4</c:f>
              <c:numCache>
                <c:formatCode>0%</c:formatCode>
                <c:ptCount val="3"/>
                <c:pt idx="0">
                  <c:v>0.05</c:v>
                </c:pt>
                <c:pt idx="1">
                  <c:v>0.02</c:v>
                </c:pt>
                <c:pt idx="2">
                  <c:v>7.0000000000000007E-2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30C-6147-8B4E-D33BC81AEB5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718551711"/>
        <c:axId val="786038111"/>
      </c:barChart>
      <c:catAx>
        <c:axId val="71855171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HN"/>
          </a:p>
        </c:txPr>
        <c:crossAx val="786038111"/>
        <c:crosses val="autoZero"/>
        <c:auto val="1"/>
        <c:lblAlgn val="ctr"/>
        <c:lblOffset val="100"/>
        <c:noMultiLvlLbl val="0"/>
      </c:catAx>
      <c:valAx>
        <c:axId val="786038111"/>
        <c:scaling>
          <c:orientation val="minMax"/>
          <c:min val="0"/>
        </c:scaling>
        <c:delete val="1"/>
        <c:axPos val="l"/>
        <c:numFmt formatCode="0%" sourceLinked="1"/>
        <c:majorTickMark val="out"/>
        <c:minorTickMark val="none"/>
        <c:tickLblPos val="nextTo"/>
        <c:crossAx val="71855171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HN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845048908269681"/>
          <c:y val="6.676773431316696E-2"/>
          <c:w val="0.59989064739894871"/>
          <c:h val="0.8664645313736660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Inversión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59F9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5460-EB4C-BAD3-3BEF2F70BFDE}"/>
              </c:ext>
            </c:extLst>
          </c:dPt>
          <c:dPt>
            <c:idx val="1"/>
            <c:invertIfNegative val="0"/>
            <c:bubble3D val="0"/>
            <c:spPr>
              <a:solidFill>
                <a:srgbClr val="EF645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85A1-FC4A-BAE5-9D6F52501A1D}"/>
              </c:ext>
            </c:extLst>
          </c:dPt>
          <c:dPt>
            <c:idx val="2"/>
            <c:invertIfNegative val="0"/>
            <c:bubble3D val="0"/>
            <c:spPr>
              <a:solidFill>
                <a:srgbClr val="EA3D3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F2E7-FD46-ACCF-17B34BAEC1B4}"/>
              </c:ext>
            </c:extLst>
          </c:dPt>
          <c:dLbls>
            <c:dLbl>
              <c:idx val="0"/>
              <c:layout>
                <c:manualLayout>
                  <c:x val="-0.22570318200253886"/>
                  <c:y val="3.398151512605412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chemeClr val="tx1"/>
                        </a:solidFill>
                        <a:latin typeface="Helvetica Light" panose="020B0403020202020204" pitchFamily="34" charset="0"/>
                        <a:ea typeface="+mn-ea"/>
                        <a:cs typeface="+mn-cs"/>
                      </a:defRPr>
                    </a:pPr>
                    <a:fld id="{76AE7C58-D4DA-7840-8413-B070AEFB1036}" type="VALUE">
                      <a:rPr lang="en-US">
                        <a:solidFill>
                          <a:schemeClr val="bg1"/>
                        </a:solidFill>
                      </a:rPr>
                      <a:pPr>
                        <a:defRPr b="1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</a:defRPr>
                      </a:pPr>
                      <a:t>[VALOR]</a:t>
                    </a:fld>
                    <a:endParaRPr lang="es-HN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/>
                      </a:solidFill>
                      <a:latin typeface="Helvetica Light" panose="020B0403020202020204" pitchFamily="34" charset="0"/>
                      <a:ea typeface="+mn-ea"/>
                      <a:cs typeface="+mn-cs"/>
                    </a:defRPr>
                  </a:pPr>
                  <a:endParaRPr lang="es-HN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1923551844306655"/>
                      <c:h val="0.17629610047397523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5460-EB4C-BAD3-3BEF2F70BFDE}"/>
                </c:ext>
              </c:extLst>
            </c:dLbl>
            <c:dLbl>
              <c:idx val="1"/>
              <c:layout>
                <c:manualLayout>
                  <c:x val="-0.20743138345341031"/>
                  <c:y val="-6.2298724717584078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5A1-FC4A-BAE5-9D6F52501A1D}"/>
                </c:ext>
              </c:extLst>
            </c:dLbl>
            <c:dLbl>
              <c:idx val="2"/>
              <c:layout>
                <c:manualLayout>
                  <c:x val="-0.20507595153144259"/>
                  <c:y val="-3.1149362358792039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2E7-FD46-ACCF-17B34BAEC1B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Sheet1!$B$2:$B$4</c:f>
              <c:numCache>
                <c:formatCode>_-* #,##0.0_-;\-* #,##0.0_-;_-* "-"??_-;_-@_-</c:formatCode>
                <c:ptCount val="3"/>
                <c:pt idx="0">
                  <c:v>1385</c:v>
                </c:pt>
                <c:pt idx="1">
                  <c:v>1278.0999999999999</c:v>
                </c:pt>
                <c:pt idx="2">
                  <c:v>2357.5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BA6-014E-8C0F-315E0F0518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8"/>
        <c:axId val="2082962592"/>
        <c:axId val="2087669968"/>
      </c:barChart>
      <c:catAx>
        <c:axId val="208296259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HN"/>
          </a:p>
        </c:txPr>
        <c:crossAx val="2087669968"/>
        <c:crosses val="autoZero"/>
        <c:auto val="1"/>
        <c:lblAlgn val="ctr"/>
        <c:lblOffset val="100"/>
        <c:noMultiLvlLbl val="0"/>
      </c:catAx>
      <c:valAx>
        <c:axId val="2087669968"/>
        <c:scaling>
          <c:orientation val="minMax"/>
        </c:scaling>
        <c:delete val="1"/>
        <c:axPos val="b"/>
        <c:numFmt formatCode="_-* #,##0.0_-;\-* #,##0.0_-;_-* &quot;-&quot;??_-;_-@_-" sourceLinked="1"/>
        <c:majorTickMark val="none"/>
        <c:minorTickMark val="none"/>
        <c:tickLblPos val="nextTo"/>
        <c:crossAx val="2082962592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HN"/>
    </a:p>
  </c:txPr>
  <c:externalData r:id="rId3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2024</c:v>
                </c:pt>
              </c:strCache>
            </c:strRef>
          </c:tx>
          <c:spPr>
            <a:ln w="28575" cap="rnd">
              <a:solidFill>
                <a:srgbClr val="424242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Sheet1!$B$1:$J$1</c:f>
              <c:strCache>
                <c:ptCount val="9"/>
                <c:pt idx="0">
                  <c:v>Ene</c:v>
                </c:pt>
                <c:pt idx="1">
                  <c:v>Feb</c:v>
                </c:pt>
                <c:pt idx="2">
                  <c:v>Mar</c:v>
                </c:pt>
                <c:pt idx="3">
                  <c:v>Abr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Sep</c:v>
                </c:pt>
              </c:strCache>
            </c:strRef>
          </c:cat>
          <c:val>
            <c:numRef>
              <c:f>Sheet1!$B$2:$J$2</c:f>
              <c:numCache>
                <c:formatCode>_-* #,##0_-;\-* #,##0_-;_-* "-"??_-;_-@_-</c:formatCode>
                <c:ptCount val="9"/>
                <c:pt idx="0">
                  <c:v>98001.209626491254</c:v>
                </c:pt>
                <c:pt idx="1">
                  <c:v>112054.16223415104</c:v>
                </c:pt>
                <c:pt idx="2">
                  <c:v>179288.26301669993</c:v>
                </c:pt>
                <c:pt idx="3">
                  <c:v>15570.136301801258</c:v>
                </c:pt>
                <c:pt idx="4">
                  <c:v>66768.012978370287</c:v>
                </c:pt>
                <c:pt idx="5">
                  <c:v>179885.35491678983</c:v>
                </c:pt>
                <c:pt idx="6">
                  <c:v>158388.65582787522</c:v>
                </c:pt>
                <c:pt idx="7">
                  <c:v>170906.51290891145</c:v>
                </c:pt>
                <c:pt idx="8">
                  <c:v>297224.10117274377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1565-A54F-9E5D-463274428D80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2025</c:v>
                </c:pt>
              </c:strCache>
            </c:strRef>
          </c:tx>
          <c:spPr>
            <a:ln w="28575" cap="rnd">
              <a:solidFill>
                <a:srgbClr val="EF363C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Sheet1!$B$1:$J$1</c:f>
              <c:strCache>
                <c:ptCount val="9"/>
                <c:pt idx="0">
                  <c:v>Ene</c:v>
                </c:pt>
                <c:pt idx="1">
                  <c:v>Feb</c:v>
                </c:pt>
                <c:pt idx="2">
                  <c:v>Mar</c:v>
                </c:pt>
                <c:pt idx="3">
                  <c:v>Abr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Sep</c:v>
                </c:pt>
              </c:strCache>
            </c:strRef>
          </c:cat>
          <c:val>
            <c:numRef>
              <c:f>Sheet1!$B$3:$J$3</c:f>
              <c:numCache>
                <c:formatCode>_-* #,##0_-;\-* #,##0_-;_-* "-"??_-;_-@_-</c:formatCode>
                <c:ptCount val="9"/>
                <c:pt idx="0">
                  <c:v>198209.68529609591</c:v>
                </c:pt>
                <c:pt idx="1">
                  <c:v>179485.13433820242</c:v>
                </c:pt>
                <c:pt idx="2">
                  <c:v>212714.39107213428</c:v>
                </c:pt>
                <c:pt idx="3">
                  <c:v>99228.265809469187</c:v>
                </c:pt>
                <c:pt idx="4">
                  <c:v>104023.52580796534</c:v>
                </c:pt>
                <c:pt idx="5">
                  <c:v>342237.12045886106</c:v>
                </c:pt>
                <c:pt idx="6">
                  <c:v>531899.13465299376</c:v>
                </c:pt>
                <c:pt idx="7">
                  <c:v>364466.37070982018</c:v>
                </c:pt>
                <c:pt idx="8">
                  <c:v>325251.72881001205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D-1565-A54F-9E5D-463274428D80}"/>
            </c:ext>
          </c:extLst>
        </c:ser>
        <c:dLbls>
          <c:dLblPos val="r"/>
          <c:showLegendKey val="0"/>
          <c:showVal val="1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tx1">
                  <a:lumMod val="35000"/>
                  <a:lumOff val="65000"/>
                </a:schemeClr>
              </a:solidFill>
              <a:round/>
            </a:ln>
            <a:effectLst/>
          </c:spPr>
        </c:dropLines>
        <c:smooth val="0"/>
        <c:axId val="2083195936"/>
        <c:axId val="2053502352"/>
      </c:lineChart>
      <c:catAx>
        <c:axId val="2083195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HN"/>
          </a:p>
        </c:txPr>
        <c:crossAx val="2053502352"/>
        <c:crosses val="autoZero"/>
        <c:auto val="1"/>
        <c:lblAlgn val="ctr"/>
        <c:lblOffset val="100"/>
        <c:noMultiLvlLbl val="0"/>
      </c:catAx>
      <c:valAx>
        <c:axId val="2053502352"/>
        <c:scaling>
          <c:orientation val="minMax"/>
        </c:scaling>
        <c:delete val="1"/>
        <c:axPos val="l"/>
        <c:numFmt formatCode="_-* #,##0_-;\-* #,##0_-;_-* &quot;-&quot;??_-;_-@_-" sourceLinked="1"/>
        <c:majorTickMark val="none"/>
        <c:minorTickMark val="none"/>
        <c:tickLblPos val="nextTo"/>
        <c:crossAx val="20831959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0445140377919198"/>
          <c:y val="5.4065131417273218E-2"/>
          <c:w val="0.19445481441137513"/>
          <c:h val="0.112216794340184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HN"/>
    </a:p>
  </c:txPr>
  <c:externalData r:id="rId3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836378328607728E-2"/>
          <c:y val="0.13152530755926878"/>
          <c:w val="0.94327243342784539"/>
          <c:h val="0.38745077215806006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Suyapa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  <c:pt idx="0">
                  <c:v>0.12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812-444B-BE95-B0DAA80B6F70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Invosa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Sheet1!$B$3</c:f>
              <c:numCache>
                <c:formatCode>0%</c:formatCode>
                <c:ptCount val="1"/>
                <c:pt idx="0">
                  <c:v>0.05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5DF-6B40-9FC0-3378D95B96C1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Audio Sistemas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Sheet1!$B$4</c:f>
              <c:numCache>
                <c:formatCode>0%</c:formatCode>
                <c:ptCount val="1"/>
                <c:pt idx="0">
                  <c:v>0.32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5DF-6B40-9FC0-3378D95B96C1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EU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5DF-6B40-9FC0-3378D95B96C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Sheet1!$B$5</c:f>
              <c:numCache>
                <c:formatCode>0%</c:formatCode>
                <c:ptCount val="1"/>
                <c:pt idx="0">
                  <c:v>0.09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5DF-6B40-9FC0-3378D95B96C1}"/>
            </c:ext>
          </c:extLst>
        </c:ser>
        <c:ser>
          <c:idx val="4"/>
          <c:order val="4"/>
          <c:tx>
            <c:strRef>
              <c:f>Sheet1!$A$6</c:f>
              <c:strCache>
                <c:ptCount val="1"/>
                <c:pt idx="0">
                  <c:v>R. Activa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F5DF-6B40-9FC0-3378D95B96C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Sheet1!$B$6</c:f>
              <c:numCache>
                <c:formatCode>0%</c:formatCode>
                <c:ptCount val="1"/>
                <c:pt idx="0">
                  <c:v>0.17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5DF-6B40-9FC0-3378D95B96C1}"/>
            </c:ext>
          </c:extLst>
        </c:ser>
        <c:ser>
          <c:idx val="5"/>
          <c:order val="5"/>
          <c:tx>
            <c:strRef>
              <c:f>Sheet1!$A$7</c:f>
              <c:strCache>
                <c:ptCount val="1"/>
                <c:pt idx="0">
                  <c:v>St Luz</c:v>
                </c:pt>
              </c:strCache>
            </c:strRef>
          </c:tx>
          <c:spPr>
            <a:solidFill>
              <a:schemeClr val="accent5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Sheet1!$B$7</c:f>
              <c:numCache>
                <c:formatCode>0%</c:formatCode>
                <c:ptCount val="1"/>
                <c:pt idx="0">
                  <c:v>0.09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5DF-6B40-9FC0-3378D95B96C1}"/>
            </c:ext>
          </c:extLst>
        </c:ser>
        <c:ser>
          <c:idx val="6"/>
          <c:order val="6"/>
          <c:tx>
            <c:strRef>
              <c:f>Sheet1!$A$8</c:f>
              <c:strCache>
                <c:ptCount val="1"/>
                <c:pt idx="0">
                  <c:v>Otros </c:v>
                </c:pt>
              </c:strCache>
            </c:strRef>
          </c:tx>
          <c:spPr>
            <a:solidFill>
              <a:schemeClr val="accent1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Sheet1!$B$8</c:f>
              <c:numCache>
                <c:formatCode>0%</c:formatCode>
                <c:ptCount val="1"/>
                <c:pt idx="0">
                  <c:v>0.16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1C8-D642-87D3-5FC8CA77629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589735375"/>
        <c:axId val="1672538831"/>
      </c:barChart>
      <c:catAx>
        <c:axId val="1589735375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672538831"/>
        <c:crosses val="autoZero"/>
        <c:auto val="1"/>
        <c:lblAlgn val="ctr"/>
        <c:lblOffset val="100"/>
        <c:noMultiLvlLbl val="0"/>
      </c:catAx>
      <c:valAx>
        <c:axId val="1672538831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15897353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4.0455038733720521E-2"/>
          <c:y val="0.72260116951136044"/>
          <c:w val="0.89613292198741412"/>
          <c:h val="0.1999968314321926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Helvetica Light" panose="020B0403020202020204" pitchFamily="34" charset="0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 b="1" i="0">
          <a:solidFill>
            <a:schemeClr val="bg1"/>
          </a:solidFill>
          <a:latin typeface="Helvetica Light" panose="020B0403020202020204" pitchFamily="34" charset="0"/>
        </a:defRPr>
      </a:pPr>
      <a:endParaRPr lang="es-HN"/>
    </a:p>
  </c:txPr>
  <c:externalData r:id="rId3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Sheet1!$A$2</c:f>
              <c:strCache>
                <c:ptCount val="1"/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0-7A4E-124C-AD4B-166EB49FD48D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Sheet1!$B$3</c:f>
              <c:numCache>
                <c:formatCode>0%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1-7A4E-124C-AD4B-166EB49FD48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589735375"/>
        <c:axId val="1672538831"/>
      </c:barChart>
      <c:catAx>
        <c:axId val="1589735375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672538831"/>
        <c:crosses val="autoZero"/>
        <c:auto val="1"/>
        <c:lblAlgn val="ctr"/>
        <c:lblOffset val="100"/>
        <c:noMultiLvlLbl val="0"/>
      </c:catAx>
      <c:valAx>
        <c:axId val="1672538831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5897353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/>
              </a:solidFill>
              <a:latin typeface="Helvetica Light" panose="020B0403020202020204" pitchFamily="34" charset="0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 b="1" i="0">
          <a:solidFill>
            <a:schemeClr val="bg1"/>
          </a:solidFill>
          <a:latin typeface="Helvetica Light" panose="020B0403020202020204" pitchFamily="34" charset="0"/>
        </a:defRPr>
      </a:pPr>
      <a:endParaRPr lang="es-HN"/>
    </a:p>
  </c:txPr>
  <c:externalData r:id="rId3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2.836378328607728E-2"/>
          <c:y val="0.38261907653605459"/>
          <c:w val="0.94327243342784539"/>
          <c:h val="0.35552599295958304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TVC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7.7355772598392582E-3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0FE-3541-A7B6-F5B3D49DC9A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  <c:pt idx="0">
                  <c:v>0.67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0FE-3541-A7B6-F5B3D49DC9A1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C11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Sheet1!$B$3</c:f>
              <c:numCache>
                <c:formatCode>0%</c:formatCode>
                <c:ptCount val="1"/>
                <c:pt idx="0">
                  <c:v>0.32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BCA-224E-9854-596D2B463B0C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HCH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Sheet1!$B$4</c:f>
              <c:numCache>
                <c:formatCode>0%</c:formatCode>
                <c:ptCount val="1"/>
                <c:pt idx="0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BCA-224E-9854-596D2B463B0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589735375"/>
        <c:axId val="1672538831"/>
      </c:barChart>
      <c:catAx>
        <c:axId val="1589735375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672538831"/>
        <c:crosses val="autoZero"/>
        <c:auto val="1"/>
        <c:lblAlgn val="ctr"/>
        <c:lblOffset val="100"/>
        <c:noMultiLvlLbl val="0"/>
      </c:catAx>
      <c:valAx>
        <c:axId val="1672538831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15897353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7888623930140227"/>
          <c:y val="0.77401560792089263"/>
          <c:w val="0.26604193251368702"/>
          <c:h val="0.2132762991128010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/>
              </a:solidFill>
              <a:latin typeface="Helvetica Light" panose="020B0403020202020204" pitchFamily="34" charset="0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 b="1" i="0">
          <a:solidFill>
            <a:schemeClr val="bg1"/>
          </a:solidFill>
          <a:latin typeface="Helvetica Light" panose="020B0403020202020204" pitchFamily="34" charset="0"/>
        </a:defRPr>
      </a:pPr>
      <a:endParaRPr lang="es-HN"/>
    </a:p>
  </c:txPr>
  <c:externalData r:id="rId3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TV</c:v>
                </c:pt>
              </c:strCache>
            </c:strRef>
          </c:tx>
          <c:spPr>
            <a:solidFill>
              <a:srgbClr val="5E5E5E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Hoja1!$B$2:$B$4</c:f>
              <c:numCache>
                <c:formatCode>0%</c:formatCode>
                <c:ptCount val="3"/>
                <c:pt idx="0">
                  <c:v>0.96</c:v>
                </c:pt>
                <c:pt idx="1">
                  <c:v>0.96</c:v>
                </c:pt>
                <c:pt idx="2">
                  <c:v>0.98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D63-D340-A10B-F33D32AB9E6E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Prensa</c:v>
                </c:pt>
              </c:strCache>
            </c:strRef>
          </c:tx>
          <c:spPr>
            <a:solidFill>
              <a:srgbClr val="5EACE5"/>
            </a:solidFill>
            <a:ln>
              <a:noFill/>
            </a:ln>
            <a:effectLst/>
          </c:spPr>
          <c:invertIfNegative val="0"/>
          <c:cat>
            <c:numRef>
              <c:f>Hoja1!$A$2:$A$4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Hoja1!$C$2:$C$4</c:f>
              <c:numCache>
                <c:formatCode>General</c:formatCode>
                <c:ptCount val="3"/>
                <c:pt idx="0" formatCode="0%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D63-D340-A10B-F33D32AB9E6E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Radio</c:v>
                </c:pt>
              </c:strCache>
            </c:strRef>
          </c:tx>
          <c:spPr>
            <a:solidFill>
              <a:srgbClr val="EF363C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Hoja1!$D$2:$D$4</c:f>
              <c:numCache>
                <c:formatCode>0%</c:formatCode>
                <c:ptCount val="3"/>
                <c:pt idx="0">
                  <c:v>0.03</c:v>
                </c:pt>
                <c:pt idx="1">
                  <c:v>0.04</c:v>
                </c:pt>
                <c:pt idx="2">
                  <c:v>0.02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D63-D340-A10B-F33D32AB9E6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802251023"/>
        <c:axId val="798708895"/>
      </c:barChart>
      <c:catAx>
        <c:axId val="80225102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HN"/>
          </a:p>
        </c:txPr>
        <c:crossAx val="798708895"/>
        <c:crosses val="autoZero"/>
        <c:auto val="1"/>
        <c:lblAlgn val="ctr"/>
        <c:lblOffset val="100"/>
        <c:noMultiLvlLbl val="0"/>
      </c:catAx>
      <c:valAx>
        <c:axId val="798708895"/>
        <c:scaling>
          <c:orientation val="minMax"/>
          <c:min val="0"/>
        </c:scaling>
        <c:delete val="1"/>
        <c:axPos val="l"/>
        <c:numFmt formatCode="0%" sourceLinked="1"/>
        <c:majorTickMark val="out"/>
        <c:minorTickMark val="none"/>
        <c:tickLblPos val="nextTo"/>
        <c:crossAx val="80225102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HN"/>
    </a:p>
  </c:txPr>
  <c:externalData r:id="rId3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845048908269681"/>
          <c:y val="6.676773431316696E-2"/>
          <c:w val="0.59989064739894871"/>
          <c:h val="0.8664645313736660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Inversión</c:v>
                </c:pt>
              </c:strCache>
            </c:strRef>
          </c:tx>
          <c:spPr>
            <a:solidFill>
              <a:srgbClr val="C354BE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59F9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ADF4-D74F-A638-BAA063DD8896}"/>
              </c:ext>
            </c:extLst>
          </c:dPt>
          <c:dPt>
            <c:idx val="1"/>
            <c:invertIfNegative val="0"/>
            <c:bubble3D val="0"/>
            <c:spPr>
              <a:solidFill>
                <a:srgbClr val="EF645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ADF4-D74F-A638-BAA063DD8896}"/>
              </c:ext>
            </c:extLst>
          </c:dPt>
          <c:dPt>
            <c:idx val="2"/>
            <c:invertIfNegative val="0"/>
            <c:bubble3D val="0"/>
            <c:spPr>
              <a:solidFill>
                <a:srgbClr val="EA3D3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ADF4-D74F-A638-BAA063DD8896}"/>
              </c:ext>
            </c:extLst>
          </c:dPt>
          <c:dLbls>
            <c:dLbl>
              <c:idx val="0"/>
              <c:layout>
                <c:manualLayout>
                  <c:x val="-0.33166904961263272"/>
                  <c:y val="0"/>
                </c:manualLayout>
              </c:layout>
              <c:tx>
                <c:rich>
                  <a:bodyPr/>
                  <a:lstStyle/>
                  <a:p>
                    <a:fld id="{A57E45A2-0C10-1748-845E-33C734F28AB4}" type="VALUE">
                      <a:rPr lang="en-US">
                        <a:solidFill>
                          <a:schemeClr val="bg1"/>
                        </a:solidFill>
                      </a:rPr>
                      <a:pPr/>
                      <a:t>[VALOR]</a:t>
                    </a:fld>
                    <a:endParaRPr lang="es-HN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004404311942897"/>
                      <c:h val="0.1830924034991863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ADF4-D74F-A638-BAA063DD8896}"/>
                </c:ext>
              </c:extLst>
            </c:dLbl>
            <c:dLbl>
              <c:idx val="1"/>
              <c:layout>
                <c:manualLayout>
                  <c:x val="-0.21560285068603821"/>
                  <c:y val="6.7963030252110113E-3"/>
                </c:manualLayout>
              </c:layout>
              <c:tx>
                <c:rich>
                  <a:bodyPr/>
                  <a:lstStyle/>
                  <a:p>
                    <a:fld id="{F1E273D9-DD62-754B-B36E-E3737EC2D358}" type="VALUE">
                      <a:rPr lang="en-US">
                        <a:solidFill>
                          <a:schemeClr val="bg1"/>
                        </a:solidFill>
                      </a:rPr>
                      <a:pPr/>
                      <a:t>[VALOR]</a:t>
                    </a:fld>
                    <a:endParaRPr lang="es-HN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ADF4-D74F-A638-BAA063DD8896}"/>
                </c:ext>
              </c:extLst>
            </c:dLbl>
            <c:dLbl>
              <c:idx val="2"/>
              <c:layout>
                <c:manualLayout>
                  <c:x val="-0.2965721081053504"/>
                  <c:y val="-3.1149362358792039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DF4-D74F-A638-BAA063DD8896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Sheet1!$B$2:$B$4</c:f>
              <c:numCache>
                <c:formatCode>0.0</c:formatCode>
                <c:ptCount val="3"/>
                <c:pt idx="0">
                  <c:v>681.5</c:v>
                </c:pt>
                <c:pt idx="1">
                  <c:v>706.1</c:v>
                </c:pt>
                <c:pt idx="2">
                  <c:v>874.5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ADF4-D74F-A638-BAA063DD889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8"/>
        <c:axId val="2082962592"/>
        <c:axId val="2087669968"/>
      </c:barChart>
      <c:catAx>
        <c:axId val="208296259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HN"/>
          </a:p>
        </c:txPr>
        <c:crossAx val="2087669968"/>
        <c:crosses val="autoZero"/>
        <c:auto val="1"/>
        <c:lblAlgn val="ctr"/>
        <c:lblOffset val="100"/>
        <c:noMultiLvlLbl val="0"/>
      </c:catAx>
      <c:valAx>
        <c:axId val="2087669968"/>
        <c:scaling>
          <c:orientation val="minMax"/>
        </c:scaling>
        <c:delete val="1"/>
        <c:axPos val="b"/>
        <c:numFmt formatCode="0.0" sourceLinked="1"/>
        <c:majorTickMark val="none"/>
        <c:minorTickMark val="none"/>
        <c:tickLblPos val="nextTo"/>
        <c:crossAx val="2082962592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HN"/>
    </a:p>
  </c:txPr>
  <c:externalData r:id="rId3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8467647906427059E-2"/>
          <c:y val="0.16118301867094631"/>
          <c:w val="0.96306470418714585"/>
          <c:h val="0.61960480069107682"/>
        </c:manualLayout>
      </c:layout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2024</c:v>
                </c:pt>
              </c:strCache>
            </c:strRef>
          </c:tx>
          <c:spPr>
            <a:ln w="28575" cap="rnd">
              <a:solidFill>
                <a:srgbClr val="424242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Sheet1!$B$1:$J$1</c:f>
              <c:strCache>
                <c:ptCount val="9"/>
                <c:pt idx="0">
                  <c:v>Ene</c:v>
                </c:pt>
                <c:pt idx="1">
                  <c:v>Feb</c:v>
                </c:pt>
                <c:pt idx="2">
                  <c:v>Mar</c:v>
                </c:pt>
                <c:pt idx="3">
                  <c:v>Abr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Sep</c:v>
                </c:pt>
              </c:strCache>
            </c:strRef>
          </c:cat>
          <c:val>
            <c:numRef>
              <c:f>Sheet1!$B$2:$J$2</c:f>
              <c:numCache>
                <c:formatCode>_-* #,##0_-;\-* #,##0_-;_-* "-"??_-;_-@_-</c:formatCode>
                <c:ptCount val="9"/>
                <c:pt idx="0">
                  <c:v>72401.213445490444</c:v>
                </c:pt>
                <c:pt idx="1">
                  <c:v>68654.634908902066</c:v>
                </c:pt>
                <c:pt idx="2">
                  <c:v>73948.46889745706</c:v>
                </c:pt>
                <c:pt idx="3">
                  <c:v>82258.594905951642</c:v>
                </c:pt>
                <c:pt idx="4">
                  <c:v>87630.058177692437</c:v>
                </c:pt>
                <c:pt idx="5">
                  <c:v>79228.035377968001</c:v>
                </c:pt>
                <c:pt idx="6">
                  <c:v>68340.909306551475</c:v>
                </c:pt>
                <c:pt idx="7">
                  <c:v>91119.659051386494</c:v>
                </c:pt>
                <c:pt idx="8">
                  <c:v>82494.816792140555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1565-A54F-9E5D-463274428D80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2025</c:v>
                </c:pt>
              </c:strCache>
            </c:strRef>
          </c:tx>
          <c:spPr>
            <a:ln w="28575" cap="rnd">
              <a:solidFill>
                <a:srgbClr val="EF363C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Sheet1!$B$1:$J$1</c:f>
              <c:strCache>
                <c:ptCount val="9"/>
                <c:pt idx="0">
                  <c:v>Ene</c:v>
                </c:pt>
                <c:pt idx="1">
                  <c:v>Feb</c:v>
                </c:pt>
                <c:pt idx="2">
                  <c:v>Mar</c:v>
                </c:pt>
                <c:pt idx="3">
                  <c:v>Abr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Sep</c:v>
                </c:pt>
              </c:strCache>
            </c:strRef>
          </c:cat>
          <c:val>
            <c:numRef>
              <c:f>Sheet1!$B$3:$J$3</c:f>
              <c:numCache>
                <c:formatCode>_-* #,##0_-;\-* #,##0_-;_-* "-"??_-;_-@_-</c:formatCode>
                <c:ptCount val="9"/>
                <c:pt idx="0">
                  <c:v>115371.11007380408</c:v>
                </c:pt>
                <c:pt idx="1">
                  <c:v>107381.77762830954</c:v>
                </c:pt>
                <c:pt idx="2">
                  <c:v>122934.38261084905</c:v>
                </c:pt>
                <c:pt idx="3">
                  <c:v>131441.77571614724</c:v>
                </c:pt>
                <c:pt idx="4">
                  <c:v>88489.348428795449</c:v>
                </c:pt>
                <c:pt idx="5">
                  <c:v>75171.489450072695</c:v>
                </c:pt>
                <c:pt idx="6">
                  <c:v>89884.140184293792</c:v>
                </c:pt>
                <c:pt idx="7">
                  <c:v>72204.560281318103</c:v>
                </c:pt>
                <c:pt idx="8">
                  <c:v>71595.373086021558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D-1565-A54F-9E5D-463274428D80}"/>
            </c:ext>
          </c:extLst>
        </c:ser>
        <c:dLbls>
          <c:dLblPos val="r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2083195936"/>
        <c:axId val="2053502352"/>
      </c:lineChart>
      <c:catAx>
        <c:axId val="2083195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HN"/>
          </a:p>
        </c:txPr>
        <c:crossAx val="2053502352"/>
        <c:crosses val="autoZero"/>
        <c:auto val="1"/>
        <c:lblAlgn val="ctr"/>
        <c:lblOffset val="100"/>
        <c:noMultiLvlLbl val="0"/>
      </c:catAx>
      <c:valAx>
        <c:axId val="2053502352"/>
        <c:scaling>
          <c:orientation val="minMax"/>
        </c:scaling>
        <c:delete val="1"/>
        <c:axPos val="l"/>
        <c:numFmt formatCode="_-* #,##0_-;\-* #,##0_-;_-* &quot;-&quot;??_-;_-@_-" sourceLinked="1"/>
        <c:majorTickMark val="none"/>
        <c:minorTickMark val="none"/>
        <c:tickLblPos val="nextTo"/>
        <c:crossAx val="20831959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0445140377919198"/>
          <c:y val="3.5715323850132957E-2"/>
          <c:w val="0.19445481441137513"/>
          <c:h val="0.1063750606432172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HN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TV</c:v>
                </c:pt>
              </c:strCache>
            </c:strRef>
          </c:tx>
          <c:spPr>
            <a:solidFill>
              <a:srgbClr val="EA3D34"/>
            </a:solidFill>
            <a:ln>
              <a:noFill/>
            </a:ln>
            <a:effectLst/>
          </c:spPr>
          <c:invertIfNegative val="0"/>
          <c:dLbls>
            <c:dLbl>
              <c:idx val="7"/>
              <c:layout>
                <c:manualLayout>
                  <c:x val="3.3794373742357018E-3"/>
                  <c:y val="2.623104522089999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45A-E34F-BA74-CFB95562B6A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Diunsa</c:v>
                </c:pt>
                <c:pt idx="1">
                  <c:v>Curacao</c:v>
                </c:pt>
                <c:pt idx="2">
                  <c:v>Elektra</c:v>
                </c:pt>
                <c:pt idx="3">
                  <c:v>Jetstereo</c:v>
                </c:pt>
                <c:pt idx="4">
                  <c:v>Tropigas</c:v>
                </c:pt>
                <c:pt idx="5">
                  <c:v>Lady Lee</c:v>
                </c:pt>
                <c:pt idx="6">
                  <c:v>Molineros</c:v>
                </c:pt>
                <c:pt idx="7">
                  <c:v>Gallo +</c:v>
                </c:pt>
              </c:strCache>
            </c:strRef>
          </c:cat>
          <c:val>
            <c:numRef>
              <c:f>Hoja1!$B$2:$B$9</c:f>
              <c:numCache>
                <c:formatCode>_-* #,##0.0_-;\-* #,##0.0_-;_-* "-"??_-;_-@_-</c:formatCode>
                <c:ptCount val="8"/>
                <c:pt idx="0">
                  <c:v>3454.1</c:v>
                </c:pt>
                <c:pt idx="1">
                  <c:v>2357.5</c:v>
                </c:pt>
                <c:pt idx="2">
                  <c:v>1476.1</c:v>
                </c:pt>
                <c:pt idx="3">
                  <c:v>977.1</c:v>
                </c:pt>
                <c:pt idx="4">
                  <c:v>936.6</c:v>
                </c:pt>
                <c:pt idx="5">
                  <c:v>874.5</c:v>
                </c:pt>
                <c:pt idx="6">
                  <c:v>801.4</c:v>
                </c:pt>
                <c:pt idx="7">
                  <c:v>566.4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45A-E34F-BA74-CFB95562B6A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2"/>
        <c:overlap val="100"/>
        <c:axId val="1129055631"/>
        <c:axId val="1128410607"/>
      </c:barChart>
      <c:catAx>
        <c:axId val="1129055631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j-cs"/>
              </a:defRPr>
            </a:pPr>
            <a:endParaRPr lang="es-HN"/>
          </a:p>
        </c:txPr>
        <c:crossAx val="1128410607"/>
        <c:crosses val="autoZero"/>
        <c:auto val="1"/>
        <c:lblAlgn val="ctr"/>
        <c:lblOffset val="100"/>
        <c:noMultiLvlLbl val="0"/>
      </c:catAx>
      <c:valAx>
        <c:axId val="1128410607"/>
        <c:scaling>
          <c:orientation val="minMax"/>
        </c:scaling>
        <c:delete val="1"/>
        <c:axPos val="b"/>
        <c:numFmt formatCode="_-* #,##0.0_-;\-* #,##0.0_-;_-* &quot;-&quot;??_-;_-@_-" sourceLinked="1"/>
        <c:majorTickMark val="none"/>
        <c:minorTickMark val="none"/>
        <c:tickLblPos val="nextTo"/>
        <c:crossAx val="112905563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HN"/>
    </a:p>
  </c:txPr>
  <c:externalData r:id="rId3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2.836378328607728E-2"/>
          <c:y val="0.14754964089564851"/>
          <c:w val="0.94327243342784539"/>
          <c:h val="0.43233629066328683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St Mass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  <c:pt idx="0">
                  <c:v>0.11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812-444B-BE95-B0DAA80B6F70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Audio Sistemas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Sheet1!$B$3</c:f>
              <c:numCache>
                <c:formatCode>0%</c:formatCode>
                <c:ptCount val="1"/>
                <c:pt idx="0">
                  <c:v>0.28999999999999998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006-FB4D-8F00-2C1231DCABA5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W 107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Sheet1!$B$4</c:f>
              <c:numCache>
                <c:formatCode>0%</c:formatCode>
                <c:ptCount val="1"/>
                <c:pt idx="0">
                  <c:v>0.17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006-FB4D-8F00-2C1231DCABA5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Ambiental FM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5.1570515065595054E-3"/>
                  <c:y val="4.96443781650734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F20-BD48-B091-0A85EC07878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Sheet1!$B$5</c:f>
              <c:numCache>
                <c:formatCode>0%</c:formatCode>
                <c:ptCount val="1"/>
                <c:pt idx="0">
                  <c:v>0.19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3BC-F945-BBC9-586B59D08E84}"/>
            </c:ext>
          </c:extLst>
        </c:ser>
        <c:ser>
          <c:idx val="4"/>
          <c:order val="4"/>
          <c:tx>
            <c:strRef>
              <c:f>Sheet1!$A$6</c:f>
              <c:strCache>
                <c:ptCount val="1"/>
                <c:pt idx="0">
                  <c:v>Stereo Luz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Sheet1!$B$6</c:f>
              <c:numCache>
                <c:formatCode>0%</c:formatCode>
                <c:ptCount val="1"/>
                <c:pt idx="0">
                  <c:v>0.15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3BD-B044-8FD1-A7941FD853F6}"/>
            </c:ext>
          </c:extLst>
        </c:ser>
        <c:ser>
          <c:idx val="5"/>
          <c:order val="5"/>
          <c:tx>
            <c:strRef>
              <c:f>Sheet1!$A$7</c:f>
              <c:strCache>
                <c:ptCount val="1"/>
                <c:pt idx="0">
                  <c:v>Otros</c:v>
                </c:pt>
              </c:strCache>
            </c:strRef>
          </c:tx>
          <c:spPr>
            <a:solidFill>
              <a:schemeClr val="accent5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Sheet1!$B$7</c:f>
              <c:numCache>
                <c:formatCode>0%</c:formatCode>
                <c:ptCount val="1"/>
                <c:pt idx="0">
                  <c:v>0.09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4D2-744C-9F35-42DABF52E02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589735375"/>
        <c:axId val="1672538831"/>
      </c:barChart>
      <c:catAx>
        <c:axId val="1589735375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672538831"/>
        <c:crosses val="autoZero"/>
        <c:auto val="1"/>
        <c:lblAlgn val="ctr"/>
        <c:lblOffset val="100"/>
        <c:noMultiLvlLbl val="0"/>
      </c:catAx>
      <c:valAx>
        <c:axId val="1672538831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15897353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1.977404399127362E-2"/>
          <c:y val="0.53964512040557666"/>
          <c:w val="0.98022595600872642"/>
          <c:h val="0.3798732572877059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Helvetica Light" panose="020B0403020202020204" pitchFamily="34" charset="0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 b="1" i="0">
          <a:solidFill>
            <a:schemeClr val="bg1"/>
          </a:solidFill>
          <a:latin typeface="Helvetica Light" panose="020B0403020202020204" pitchFamily="34" charset="0"/>
        </a:defRPr>
      </a:pPr>
      <a:endParaRPr lang="es-HN"/>
    </a:p>
  </c:txPr>
  <c:externalData r:id="rId3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HCH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  <c:pt idx="0">
                  <c:v>0.72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778-B544-8A4B-EDFDCA8F5F03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C11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Sheet1!$B$3</c:f>
              <c:numCache>
                <c:formatCode>0%</c:formatCode>
                <c:ptCount val="1"/>
                <c:pt idx="0">
                  <c:v>0.28000000000000003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778-B544-8A4B-EDFDCA8F5F0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589735375"/>
        <c:axId val="1672538831"/>
      </c:barChart>
      <c:catAx>
        <c:axId val="1589735375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672538831"/>
        <c:crosses val="autoZero"/>
        <c:auto val="1"/>
        <c:lblAlgn val="ctr"/>
        <c:lblOffset val="100"/>
        <c:noMultiLvlLbl val="0"/>
      </c:catAx>
      <c:valAx>
        <c:axId val="1672538831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15897353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/>
              </a:solidFill>
              <a:latin typeface="Helvetica Light" panose="020B0403020202020204" pitchFamily="34" charset="0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 b="1" i="0">
          <a:solidFill>
            <a:schemeClr val="bg1"/>
          </a:solidFill>
          <a:latin typeface="Helvetica Light" panose="020B0403020202020204" pitchFamily="34" charset="0"/>
        </a:defRPr>
      </a:pPr>
      <a:endParaRPr lang="es-HN"/>
    </a:p>
  </c:txPr>
  <c:externalData r:id="rId3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TV</c:v>
                </c:pt>
              </c:strCache>
            </c:strRef>
          </c:tx>
          <c:spPr>
            <a:solidFill>
              <a:srgbClr val="5E5E5E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Hoja1!$B$2:$B$4</c:f>
              <c:numCache>
                <c:formatCode>0%</c:formatCode>
                <c:ptCount val="3"/>
                <c:pt idx="0">
                  <c:v>0.84</c:v>
                </c:pt>
                <c:pt idx="1">
                  <c:v>0.73</c:v>
                </c:pt>
                <c:pt idx="2">
                  <c:v>0.93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11F-CD46-8FE4-FB04F8048CA0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Prensa</c:v>
                </c:pt>
              </c:strCache>
            </c:strRef>
          </c:tx>
          <c:spPr>
            <a:solidFill>
              <a:srgbClr val="5EACE5"/>
            </a:solidFill>
            <a:ln>
              <a:noFill/>
            </a:ln>
            <a:effectLst/>
          </c:spPr>
          <c:invertIfNegative val="0"/>
          <c:cat>
            <c:numRef>
              <c:f>Hoja1!$A$2:$A$4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Hoja1!$C$2:$C$4</c:f>
              <c:numCache>
                <c:formatCode>General</c:formatCode>
                <c:ptCount val="3"/>
              </c:numCache>
            </c:numRef>
          </c:val>
          <c:extLst>
            <c:ext xmlns:c16="http://schemas.microsoft.com/office/drawing/2014/chart" uri="{C3380CC4-5D6E-409C-BE32-E72D297353CC}">
              <c16:uniqueId val="{00000001-711F-CD46-8FE4-FB04F8048CA0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Radio</c:v>
                </c:pt>
              </c:strCache>
            </c:strRef>
          </c:tx>
          <c:spPr>
            <a:solidFill>
              <a:srgbClr val="EA3D3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Hoja1!$D$2:$D$4</c:f>
              <c:numCache>
                <c:formatCode>0%</c:formatCode>
                <c:ptCount val="3"/>
                <c:pt idx="0">
                  <c:v>0.16</c:v>
                </c:pt>
                <c:pt idx="1">
                  <c:v>0.27</c:v>
                </c:pt>
                <c:pt idx="2">
                  <c:v>7.0000000000000007E-2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11F-CD46-8FE4-FB04F8048CA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744827647"/>
        <c:axId val="802057423"/>
      </c:barChart>
      <c:catAx>
        <c:axId val="74482764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HN"/>
          </a:p>
        </c:txPr>
        <c:crossAx val="802057423"/>
        <c:crosses val="autoZero"/>
        <c:auto val="1"/>
        <c:lblAlgn val="ctr"/>
        <c:lblOffset val="100"/>
        <c:noMultiLvlLbl val="0"/>
      </c:catAx>
      <c:valAx>
        <c:axId val="802057423"/>
        <c:scaling>
          <c:orientation val="minMax"/>
          <c:min val="0"/>
        </c:scaling>
        <c:delete val="1"/>
        <c:axPos val="l"/>
        <c:numFmt formatCode="0%" sourceLinked="1"/>
        <c:majorTickMark val="out"/>
        <c:minorTickMark val="none"/>
        <c:tickLblPos val="nextTo"/>
        <c:crossAx val="74482764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HN"/>
    </a:p>
  </c:txPr>
  <c:externalData r:id="rId3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992514817814472"/>
          <c:y val="7.356382611524924E-2"/>
          <c:w val="0.66899664293254535"/>
          <c:h val="0.8664645313736660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Inversión</c:v>
                </c:pt>
              </c:strCache>
            </c:strRef>
          </c:tx>
          <c:spPr>
            <a:solidFill>
              <a:schemeClr val="tx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59F9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336C-0F4E-AED2-98B392620C2E}"/>
              </c:ext>
            </c:extLst>
          </c:dPt>
          <c:dPt>
            <c:idx val="1"/>
            <c:invertIfNegative val="0"/>
            <c:bubble3D val="0"/>
            <c:spPr>
              <a:solidFill>
                <a:srgbClr val="EF645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336C-0F4E-AED2-98B392620C2E}"/>
              </c:ext>
            </c:extLst>
          </c:dPt>
          <c:dPt>
            <c:idx val="2"/>
            <c:invertIfNegative val="0"/>
            <c:bubble3D val="0"/>
            <c:spPr>
              <a:solidFill>
                <a:srgbClr val="EA3D3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336C-0F4E-AED2-98B392620C2E}"/>
              </c:ext>
            </c:extLst>
          </c:dPt>
          <c:dLbls>
            <c:dLbl>
              <c:idx val="0"/>
              <c:layout>
                <c:manualLayout>
                  <c:x val="-0.24786453050028384"/>
                  <c:y val="1.359260605042214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36C-0F4E-AED2-98B392620C2E}"/>
                </c:ext>
              </c:extLst>
            </c:dLbl>
            <c:dLbl>
              <c:idx val="1"/>
              <c:layout>
                <c:manualLayout>
                  <c:x val="-0.29781501361213242"/>
                  <c:y val="-6.2298724717584078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36C-0F4E-AED2-98B392620C2E}"/>
                </c:ext>
              </c:extLst>
            </c:dLbl>
            <c:dLbl>
              <c:idx val="2"/>
              <c:layout>
                <c:manualLayout>
                  <c:x val="-0.29833280732975959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36C-0F4E-AED2-98B392620C2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Sheet1!$B$2:$B$4</c:f>
              <c:numCache>
                <c:formatCode>#,##0.0</c:formatCode>
                <c:ptCount val="3"/>
                <c:pt idx="0">
                  <c:v>412.5</c:v>
                </c:pt>
                <c:pt idx="1">
                  <c:v>552.29999999999995</c:v>
                </c:pt>
                <c:pt idx="2">
                  <c:v>936.6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36C-0F4E-AED2-98B392620C2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8"/>
        <c:axId val="2082962592"/>
        <c:axId val="2087669968"/>
      </c:barChart>
      <c:catAx>
        <c:axId val="208296259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HN"/>
          </a:p>
        </c:txPr>
        <c:crossAx val="2087669968"/>
        <c:crosses val="autoZero"/>
        <c:auto val="1"/>
        <c:lblAlgn val="ctr"/>
        <c:lblOffset val="100"/>
        <c:noMultiLvlLbl val="0"/>
      </c:catAx>
      <c:valAx>
        <c:axId val="2087669968"/>
        <c:scaling>
          <c:orientation val="minMax"/>
        </c:scaling>
        <c:delete val="1"/>
        <c:axPos val="b"/>
        <c:numFmt formatCode="#,##0.0" sourceLinked="1"/>
        <c:majorTickMark val="none"/>
        <c:minorTickMark val="none"/>
        <c:tickLblPos val="nextTo"/>
        <c:crossAx val="2082962592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HN"/>
    </a:p>
  </c:txPr>
  <c:externalData r:id="rId3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8467647906427059E-2"/>
          <c:y val="6.8997396299041239E-2"/>
          <c:w val="0.96306470418714585"/>
          <c:h val="0.61959073316071911"/>
        </c:manualLayout>
      </c:layout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2024</c:v>
                </c:pt>
              </c:strCache>
            </c:strRef>
          </c:tx>
          <c:spPr>
            <a:ln w="28575" cap="rnd">
              <a:solidFill>
                <a:srgbClr val="424242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Sheet1!$B$1:$J$1</c:f>
              <c:strCache>
                <c:ptCount val="9"/>
                <c:pt idx="0">
                  <c:v>Ene</c:v>
                </c:pt>
                <c:pt idx="1">
                  <c:v>Feb</c:v>
                </c:pt>
                <c:pt idx="2">
                  <c:v>Mar</c:v>
                </c:pt>
                <c:pt idx="3">
                  <c:v>Abr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Sep</c:v>
                </c:pt>
              </c:strCache>
            </c:strRef>
          </c:cat>
          <c:val>
            <c:numRef>
              <c:f>Sheet1!$B$2:$J$2</c:f>
              <c:numCache>
                <c:formatCode>_-* #,##0_-;\-* #,##0_-;_-* "-"??_-;_-@_-</c:formatCode>
                <c:ptCount val="9"/>
                <c:pt idx="0">
                  <c:v>75686.301773203159</c:v>
                </c:pt>
                <c:pt idx="1">
                  <c:v>75676.813100915504</c:v>
                </c:pt>
                <c:pt idx="2">
                  <c:v>35055.395418401349</c:v>
                </c:pt>
                <c:pt idx="3">
                  <c:v>4524.3039996935513</c:v>
                </c:pt>
                <c:pt idx="4">
                  <c:v>72930.931557925098</c:v>
                </c:pt>
                <c:pt idx="5">
                  <c:v>141360.06204457354</c:v>
                </c:pt>
                <c:pt idx="6">
                  <c:v>37602.060836395023</c:v>
                </c:pt>
                <c:pt idx="7">
                  <c:v>84209.432042425353</c:v>
                </c:pt>
                <c:pt idx="8">
                  <c:v>25272.750546002568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1565-A54F-9E5D-463274428D80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2025</c:v>
                </c:pt>
              </c:strCache>
            </c:strRef>
          </c:tx>
          <c:spPr>
            <a:ln w="28575" cap="rnd">
              <a:solidFill>
                <a:srgbClr val="EF363C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Sheet1!$B$1:$J$1</c:f>
              <c:strCache>
                <c:ptCount val="9"/>
                <c:pt idx="0">
                  <c:v>Ene</c:v>
                </c:pt>
                <c:pt idx="1">
                  <c:v>Feb</c:v>
                </c:pt>
                <c:pt idx="2">
                  <c:v>Mar</c:v>
                </c:pt>
                <c:pt idx="3">
                  <c:v>Abr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Sep</c:v>
                </c:pt>
              </c:strCache>
            </c:strRef>
          </c:cat>
          <c:val>
            <c:numRef>
              <c:f>Sheet1!$B$3:$J$3</c:f>
              <c:numCache>
                <c:formatCode>_-* #,##0_-;\-* #,##0_-;_-* "-"??_-;_-@_-</c:formatCode>
                <c:ptCount val="9"/>
                <c:pt idx="0">
                  <c:v>84729.705349759126</c:v>
                </c:pt>
                <c:pt idx="1">
                  <c:v>44303.322730580039</c:v>
                </c:pt>
                <c:pt idx="2">
                  <c:v>92884.578791778025</c:v>
                </c:pt>
                <c:pt idx="3">
                  <c:v>32851.15716403455</c:v>
                </c:pt>
                <c:pt idx="4">
                  <c:v>16319.845202579876</c:v>
                </c:pt>
                <c:pt idx="5">
                  <c:v>148254.30186486791</c:v>
                </c:pt>
                <c:pt idx="6">
                  <c:v>190828.10714525875</c:v>
                </c:pt>
                <c:pt idx="7">
                  <c:v>155769.37005744121</c:v>
                </c:pt>
                <c:pt idx="8">
                  <c:v>170666.30413396357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D-1565-A54F-9E5D-463274428D80}"/>
            </c:ext>
          </c:extLst>
        </c:ser>
        <c:dLbls>
          <c:dLblPos val="r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2083195936"/>
        <c:axId val="2053502352"/>
      </c:lineChart>
      <c:catAx>
        <c:axId val="2083195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HN"/>
          </a:p>
        </c:txPr>
        <c:crossAx val="2053502352"/>
        <c:crosses val="autoZero"/>
        <c:auto val="1"/>
        <c:lblAlgn val="ctr"/>
        <c:lblOffset val="100"/>
        <c:noMultiLvlLbl val="0"/>
      </c:catAx>
      <c:valAx>
        <c:axId val="2053502352"/>
        <c:scaling>
          <c:orientation val="minMax"/>
        </c:scaling>
        <c:delete val="1"/>
        <c:axPos val="l"/>
        <c:numFmt formatCode="_-* #,##0_-;\-* #,##0_-;_-* &quot;-&quot;??_-;_-@_-" sourceLinked="1"/>
        <c:majorTickMark val="none"/>
        <c:minorTickMark val="none"/>
        <c:tickLblPos val="nextTo"/>
        <c:crossAx val="20831959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0109364961438704"/>
          <c:y val="5.7570983285239831E-2"/>
          <c:w val="0.19445481441137513"/>
          <c:h val="0.1105192056405509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HN"/>
    </a:p>
  </c:txPr>
  <c:externalData r:id="rId3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2.836378328607728E-2"/>
          <c:y val="0.13705968228054755"/>
          <c:w val="0.94327243342784539"/>
          <c:h val="0.4355633084264724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Suyapa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1.5471154519678515E-2"/>
                  <c:y val="7.5713983945923047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BE4-7A40-8E61-D45E48ACAF2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  <c:pt idx="0">
                  <c:v>0.12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812-444B-BE95-B0DAA80B6F70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R Hit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1.9134980988593155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BE4-7A40-8E61-D45E48ACAF2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Sheet1!$B$3</c:f>
              <c:numCache>
                <c:formatCode>0%</c:formatCode>
                <c:ptCount val="1"/>
                <c:pt idx="0">
                  <c:v>0.12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4BF-9C44-AECB-45F0C985BB6F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R Activa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Sheet1!$B$4</c:f>
              <c:numCache>
                <c:formatCode>0%</c:formatCode>
                <c:ptCount val="1"/>
                <c:pt idx="0">
                  <c:v>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932-BF48-9FBA-6304E0F8B0A1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W 107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Sheet1!$B$5</c:f>
              <c:numCache>
                <c:formatCode>0%</c:formatCode>
                <c:ptCount val="1"/>
                <c:pt idx="0">
                  <c:v>0.28999999999999998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932-BF48-9FBA-6304E0F8B0A1}"/>
            </c:ext>
          </c:extLst>
        </c:ser>
        <c:ser>
          <c:idx val="4"/>
          <c:order val="4"/>
          <c:tx>
            <c:strRef>
              <c:f>Sheet1!$A$6</c:f>
              <c:strCache>
                <c:ptCount val="1"/>
                <c:pt idx="0">
                  <c:v>Kairos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Sheet1!$B$6</c:f>
              <c:numCache>
                <c:formatCode>0%</c:formatCode>
                <c:ptCount val="1"/>
                <c:pt idx="0">
                  <c:v>0.19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681-CA49-AF3A-02B96D70B887}"/>
            </c:ext>
          </c:extLst>
        </c:ser>
        <c:ser>
          <c:idx val="5"/>
          <c:order val="5"/>
          <c:tx>
            <c:strRef>
              <c:f>Sheet1!$A$7</c:f>
              <c:strCache>
                <c:ptCount val="1"/>
                <c:pt idx="0">
                  <c:v>St Luz</c:v>
                </c:pt>
              </c:strCache>
            </c:strRef>
          </c:tx>
          <c:spPr>
            <a:solidFill>
              <a:schemeClr val="accent5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Sheet1!$B$7</c:f>
              <c:numCache>
                <c:formatCode>0%</c:formatCode>
                <c:ptCount val="1"/>
                <c:pt idx="0">
                  <c:v>0.05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681-CA49-AF3A-02B96D70B887}"/>
            </c:ext>
          </c:extLst>
        </c:ser>
        <c:ser>
          <c:idx val="6"/>
          <c:order val="6"/>
          <c:tx>
            <c:strRef>
              <c:f>Sheet1!$A$8</c:f>
              <c:strCache>
                <c:ptCount val="1"/>
                <c:pt idx="0">
                  <c:v>Otros</c:v>
                </c:pt>
              </c:strCache>
            </c:strRef>
          </c:tx>
          <c:spPr>
            <a:solidFill>
              <a:schemeClr val="accent1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Sheet1!$B$8</c:f>
              <c:numCache>
                <c:formatCode>0%</c:formatCode>
                <c:ptCount val="1"/>
                <c:pt idx="0">
                  <c:v>0.03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6A1-4D46-B3AA-6A6F1861BC16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0"/>
        <c:overlap val="100"/>
        <c:axId val="1589735375"/>
        <c:axId val="1672538831"/>
      </c:barChart>
      <c:catAx>
        <c:axId val="1589735375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672538831"/>
        <c:crosses val="autoZero"/>
        <c:auto val="1"/>
        <c:lblAlgn val="ctr"/>
        <c:lblOffset val="100"/>
        <c:noMultiLvlLbl val="0"/>
      </c:catAx>
      <c:valAx>
        <c:axId val="1672538831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15897353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2.5785257532797527E-2"/>
          <c:y val="0.6550116180819604"/>
          <c:w val="0.93867778478243458"/>
          <c:h val="0.2132762991128010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Helvetica Light" panose="020B0403020202020204" pitchFamily="34" charset="0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 b="1" i="0">
          <a:solidFill>
            <a:schemeClr val="bg1"/>
          </a:solidFill>
          <a:latin typeface="Helvetica Light" panose="020B0403020202020204" pitchFamily="34" charset="0"/>
        </a:defRPr>
      </a:pPr>
      <a:endParaRPr lang="es-HN"/>
    </a:p>
  </c:txPr>
  <c:externalData r:id="rId3">
    <c:autoUpdate val="0"/>
  </c:externalData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LP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0-6D34-3D47-908A-A463367A76F4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EH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Sheet1!$B$3</c:f>
              <c:numCache>
                <c:formatCode>0%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1-6D34-3D47-908A-A463367A76F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589735375"/>
        <c:axId val="1672538831"/>
      </c:barChart>
      <c:catAx>
        <c:axId val="1589735375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672538831"/>
        <c:crosses val="autoZero"/>
        <c:auto val="1"/>
        <c:lblAlgn val="ctr"/>
        <c:lblOffset val="100"/>
        <c:noMultiLvlLbl val="0"/>
      </c:catAx>
      <c:valAx>
        <c:axId val="1672538831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58973537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 b="1" i="0">
          <a:solidFill>
            <a:schemeClr val="bg1"/>
          </a:solidFill>
          <a:latin typeface="Helvetica Light" panose="020B0403020202020204" pitchFamily="34" charset="0"/>
        </a:defRPr>
      </a:pPr>
      <a:endParaRPr lang="es-HN"/>
    </a:p>
  </c:txPr>
  <c:externalData r:id="rId3">
    <c:autoUpdate val="0"/>
  </c:externalData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2.836378328607728E-2"/>
          <c:y val="0.14754964089564851"/>
          <c:w val="0.94327243342784539"/>
          <c:h val="0.51845162653147436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HCH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7.7355772598392582E-3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DB8-D744-84FA-24203E3A02E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  <c:pt idx="0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DB8-D744-84FA-24203E3A02E8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TVC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Sheet1!$B$3</c:f>
              <c:numCache>
                <c:formatCode>0%</c:formatCode>
                <c:ptCount val="1"/>
                <c:pt idx="0">
                  <c:v>0.9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DB8-D744-84FA-24203E3A02E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589735375"/>
        <c:axId val="1672538831"/>
      </c:barChart>
      <c:catAx>
        <c:axId val="1589735375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672538831"/>
        <c:crosses val="autoZero"/>
        <c:auto val="1"/>
        <c:lblAlgn val="ctr"/>
        <c:lblOffset val="100"/>
        <c:noMultiLvlLbl val="0"/>
      </c:catAx>
      <c:valAx>
        <c:axId val="1672538831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15897353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/>
              </a:solidFill>
              <a:latin typeface="Helvetica Light" panose="020B0403020202020204" pitchFamily="34" charset="0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 b="1" i="0">
          <a:solidFill>
            <a:schemeClr val="bg1"/>
          </a:solidFill>
          <a:latin typeface="Helvetica Light" panose="020B0403020202020204" pitchFamily="34" charset="0"/>
        </a:defRPr>
      </a:pPr>
      <a:endParaRPr lang="es-HN"/>
    </a:p>
  </c:txPr>
  <c:externalData r:id="rId3">
    <c:autoUpdate val="0"/>
  </c:externalData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TV</c:v>
                </c:pt>
              </c:strCache>
            </c:strRef>
          </c:tx>
          <c:spPr>
            <a:solidFill>
              <a:srgbClr val="555555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55555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C4B1-6248-A1F0-E49D7BB145DB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Hoja1!$B$2:$B$4</c:f>
              <c:numCache>
                <c:formatCode>0%</c:formatCode>
                <c:ptCount val="3"/>
                <c:pt idx="0">
                  <c:v>0.87</c:v>
                </c:pt>
                <c:pt idx="1">
                  <c:v>0.89</c:v>
                </c:pt>
                <c:pt idx="2">
                  <c:v>0.97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D8E-B34D-8457-AE6B312B9CBF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Prensa</c:v>
                </c:pt>
              </c:strCache>
            </c:strRef>
          </c:tx>
          <c:spPr>
            <a:solidFill>
              <a:srgbClr val="5EACE6"/>
            </a:solidFill>
            <a:ln>
              <a:noFill/>
            </a:ln>
            <a:effectLst/>
          </c:spPr>
          <c:invertIfNegative val="0"/>
          <c:cat>
            <c:numRef>
              <c:f>Hoja1!$A$2:$A$4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Hoja1!$C$2:$C$4</c:f>
              <c:numCache>
                <c:formatCode>General</c:formatCode>
                <c:ptCount val="3"/>
              </c:numCache>
            </c:numRef>
          </c:val>
          <c:extLst>
            <c:ext xmlns:c16="http://schemas.microsoft.com/office/drawing/2014/chart" uri="{C3380CC4-5D6E-409C-BE32-E72D297353CC}">
              <c16:uniqueId val="{00000001-2D8E-B34D-8457-AE6B312B9CBF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Radio</c:v>
                </c:pt>
              </c:strCache>
            </c:strRef>
          </c:tx>
          <c:spPr>
            <a:solidFill>
              <a:srgbClr val="EB353B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Hoja1!$D$2:$D$4</c:f>
              <c:numCache>
                <c:formatCode>0%</c:formatCode>
                <c:ptCount val="3"/>
                <c:pt idx="0">
                  <c:v>0.13</c:v>
                </c:pt>
                <c:pt idx="1">
                  <c:v>0.11</c:v>
                </c:pt>
                <c:pt idx="2">
                  <c:v>0.03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D8E-B34D-8457-AE6B312B9CB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818697567"/>
        <c:axId val="798902223"/>
      </c:barChart>
      <c:catAx>
        <c:axId val="81869756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HN"/>
          </a:p>
        </c:txPr>
        <c:crossAx val="798902223"/>
        <c:crosses val="autoZero"/>
        <c:auto val="1"/>
        <c:lblAlgn val="ctr"/>
        <c:lblOffset val="100"/>
        <c:noMultiLvlLbl val="0"/>
      </c:catAx>
      <c:valAx>
        <c:axId val="798902223"/>
        <c:scaling>
          <c:orientation val="minMax"/>
          <c:min val="0"/>
        </c:scaling>
        <c:delete val="1"/>
        <c:axPos val="l"/>
        <c:numFmt formatCode="0%" sourceLinked="1"/>
        <c:majorTickMark val="none"/>
        <c:minorTickMark val="none"/>
        <c:tickLblPos val="nextTo"/>
        <c:crossAx val="81869756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HN"/>
    </a:p>
  </c:txPr>
  <c:externalData r:id="rId3">
    <c:autoUpdate val="0"/>
  </c:externalData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845048908269681"/>
          <c:y val="6.676773431316696E-2"/>
          <c:w val="0.6715037882508873"/>
          <c:h val="0.8664645313736660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Inversión</c:v>
                </c:pt>
              </c:strCache>
            </c:strRef>
          </c:tx>
          <c:spPr>
            <a:solidFill>
              <a:schemeClr val="bg2">
                <a:lumMod val="5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59F9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5460-EB4C-BAD3-3BEF2F70BFDE}"/>
              </c:ext>
            </c:extLst>
          </c:dPt>
          <c:dPt>
            <c:idx val="1"/>
            <c:invertIfNegative val="0"/>
            <c:bubble3D val="0"/>
            <c:spPr>
              <a:solidFill>
                <a:srgbClr val="EF645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D5C6-DC41-B185-892AA3228936}"/>
              </c:ext>
            </c:extLst>
          </c:dPt>
          <c:dPt>
            <c:idx val="2"/>
            <c:invertIfNegative val="0"/>
            <c:bubble3D val="0"/>
            <c:spPr>
              <a:solidFill>
                <a:srgbClr val="EA3D3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F2E7-FD46-ACCF-17B34BAEC1B4}"/>
              </c:ext>
            </c:extLst>
          </c:dPt>
          <c:dLbls>
            <c:dLbl>
              <c:idx val="0"/>
              <c:layout>
                <c:manualLayout>
                  <c:x val="-0.16791972214250375"/>
                  <c:y val="-1.359287362140751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bg1"/>
                      </a:solidFill>
                      <a:latin typeface="Helvetica Light" panose="020B0403020202020204" pitchFamily="34" charset="0"/>
                      <a:ea typeface="+mn-ea"/>
                      <a:cs typeface="+mn-cs"/>
                    </a:defRPr>
                  </a:pPr>
                  <a:endParaRPr lang="es-HN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6340963960967364"/>
                      <c:h val="0.1017406562874097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5460-EB4C-BAD3-3BEF2F70BFDE}"/>
                </c:ext>
              </c:extLst>
            </c:dLbl>
            <c:dLbl>
              <c:idx val="1"/>
              <c:layout>
                <c:manualLayout>
                  <c:x val="-0.29928740105719048"/>
                  <c:y val="-6.2298724717584078E-1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bg1"/>
                      </a:solidFill>
                      <a:latin typeface="Helvetica Light" panose="020B0403020202020204" pitchFamily="34" charset="0"/>
                      <a:ea typeface="+mn-ea"/>
                      <a:cs typeface="+mn-cs"/>
                    </a:defRPr>
                  </a:pPr>
                  <a:endParaRPr lang="es-HN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5C6-DC41-B185-892AA3228936}"/>
                </c:ext>
              </c:extLst>
            </c:dLbl>
            <c:dLbl>
              <c:idx val="2"/>
              <c:layout>
                <c:manualLayout>
                  <c:x val="-0.28401904708841147"/>
                  <c:y val="-3.1149362358792039E-1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bg1"/>
                      </a:solidFill>
                      <a:latin typeface="Helvetica Light" panose="020B0403020202020204" pitchFamily="34" charset="0"/>
                      <a:ea typeface="+mn-ea"/>
                      <a:cs typeface="+mn-cs"/>
                    </a:defRPr>
                  </a:pPr>
                  <a:endParaRPr lang="es-HN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2E7-FD46-ACCF-17B34BAEC1B4}"/>
                </c:ext>
              </c:extLst>
            </c:dLbl>
            <c:spPr>
              <a:solidFill>
                <a:schemeClr val="bg2">
                  <a:lumMod val="50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Sheet1!$B$2:$B$4</c:f>
              <c:numCache>
                <c:formatCode>0.0</c:formatCode>
                <c:ptCount val="3"/>
                <c:pt idx="0">
                  <c:v>375.7</c:v>
                </c:pt>
                <c:pt idx="1">
                  <c:v>798.7</c:v>
                </c:pt>
                <c:pt idx="2">
                  <c:v>566.4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BA6-014E-8C0F-315E0F0518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8"/>
        <c:axId val="2082962592"/>
        <c:axId val="2087669968"/>
      </c:barChart>
      <c:catAx>
        <c:axId val="208296259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HN"/>
          </a:p>
        </c:txPr>
        <c:crossAx val="2087669968"/>
        <c:crosses val="autoZero"/>
        <c:auto val="1"/>
        <c:lblAlgn val="ctr"/>
        <c:lblOffset val="100"/>
        <c:noMultiLvlLbl val="0"/>
      </c:catAx>
      <c:valAx>
        <c:axId val="2087669968"/>
        <c:scaling>
          <c:orientation val="minMax"/>
        </c:scaling>
        <c:delete val="1"/>
        <c:axPos val="b"/>
        <c:numFmt formatCode="0.0" sourceLinked="1"/>
        <c:majorTickMark val="none"/>
        <c:minorTickMark val="none"/>
        <c:tickLblPos val="nextTo"/>
        <c:crossAx val="2082962592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HN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Inversión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59A9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8C0F-914A-9536-F1D8A434C667}"/>
              </c:ext>
            </c:extLst>
          </c:dPt>
          <c:dPt>
            <c:idx val="1"/>
            <c:invertIfNegative val="0"/>
            <c:bubble3D val="0"/>
            <c:spPr>
              <a:solidFill>
                <a:srgbClr val="EF645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176-5E40-9204-CD7CCB27F159}"/>
              </c:ext>
            </c:extLst>
          </c:dPt>
          <c:dPt>
            <c:idx val="2"/>
            <c:invertIfNegative val="0"/>
            <c:bubble3D val="0"/>
            <c:spPr>
              <a:solidFill>
                <a:srgbClr val="EA3D3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8C0F-914A-9536-F1D8A434C667}"/>
              </c:ext>
            </c:extLst>
          </c:dPt>
          <c:dLbls>
            <c:dLbl>
              <c:idx val="0"/>
              <c:layout>
                <c:manualLayout>
                  <c:x val="-0.25070860871331341"/>
                  <c:y val="6.914017926360809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269531002200814"/>
                      <c:h val="0.1861945027568965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8C0F-914A-9536-F1D8A434C667}"/>
                </c:ext>
              </c:extLst>
            </c:dLbl>
            <c:dLbl>
              <c:idx val="1"/>
              <c:layout>
                <c:manualLayout>
                  <c:x val="-0.41209675086614644"/>
                  <c:y val="-6.9137457209306379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bg1"/>
                      </a:solidFill>
                      <a:latin typeface="Helvetica Light" panose="020B0403020202020204" pitchFamily="34" charset="0"/>
                      <a:ea typeface="+mn-ea"/>
                      <a:cs typeface="+mn-cs"/>
                    </a:defRPr>
                  </a:pPr>
                  <a:endParaRPr lang="es-HN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827134309538447"/>
                      <c:h val="0.227540329956534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6176-5E40-9204-CD7CCB27F159}"/>
                </c:ext>
              </c:extLst>
            </c:dLbl>
            <c:dLbl>
              <c:idx val="2"/>
              <c:layout>
                <c:manualLayout>
                  <c:x val="-0.38068578207292275"/>
                  <c:y val="-1.5844441378237993E-17"/>
                </c:manualLayout>
              </c:layout>
              <c:tx>
                <c:rich>
                  <a:bodyPr/>
                  <a:lstStyle/>
                  <a:p>
                    <a:fld id="{4D05002E-C024-2A49-92D0-298AC211DF40}" type="VALUE">
                      <a:rPr lang="en-US">
                        <a:solidFill>
                          <a:schemeClr val="bg1"/>
                        </a:solidFill>
                      </a:rPr>
                      <a:pPr/>
                      <a:t>[VALOR]</a:t>
                    </a:fld>
                    <a:endParaRPr lang="es-HN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84326395697321"/>
                      <c:h val="0.18619450275689658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8C0F-914A-9536-F1D8A434C66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Sheet1!$B$2:$B$4</c:f>
              <c:numCache>
                <c:formatCode>_-* #,##0.0_-;\-* #,##0.0_-;_-* "-"??_-;_-@_-</c:formatCode>
                <c:ptCount val="3"/>
                <c:pt idx="0">
                  <c:v>2883</c:v>
                </c:pt>
                <c:pt idx="1">
                  <c:v>3338.7</c:v>
                </c:pt>
                <c:pt idx="2">
                  <c:v>3454.1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BA6-014E-8C0F-315E0F0518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8"/>
        <c:axId val="2082962592"/>
        <c:axId val="2087669968"/>
      </c:barChart>
      <c:catAx>
        <c:axId val="208296259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HN"/>
          </a:p>
        </c:txPr>
        <c:crossAx val="2087669968"/>
        <c:crosses val="autoZero"/>
        <c:auto val="1"/>
        <c:lblAlgn val="ctr"/>
        <c:lblOffset val="100"/>
        <c:noMultiLvlLbl val="0"/>
      </c:catAx>
      <c:valAx>
        <c:axId val="2087669968"/>
        <c:scaling>
          <c:orientation val="minMax"/>
        </c:scaling>
        <c:delete val="1"/>
        <c:axPos val="b"/>
        <c:numFmt formatCode="_-* #,##0.0_-;\-* #,##0.0_-;_-* &quot;-&quot;??_-;_-@_-" sourceLinked="1"/>
        <c:majorTickMark val="none"/>
        <c:minorTickMark val="none"/>
        <c:tickLblPos val="nextTo"/>
        <c:crossAx val="2082962592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HN"/>
    </a:p>
  </c:txPr>
  <c:externalData r:id="rId3">
    <c:autoUpdate val="0"/>
  </c:externalData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percent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589735375"/>
        <c:axId val="1672538831"/>
      </c:barChart>
      <c:catAx>
        <c:axId val="1589735375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672538831"/>
        <c:crosses val="autoZero"/>
        <c:auto val="1"/>
        <c:lblAlgn val="ctr"/>
        <c:lblOffset val="100"/>
        <c:noMultiLvlLbl val="0"/>
      </c:catAx>
      <c:valAx>
        <c:axId val="1672538831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15897353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/>
              </a:solidFill>
              <a:latin typeface="Helvetica Light" panose="020B0403020202020204" pitchFamily="34" charset="0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 b="1" i="0">
          <a:solidFill>
            <a:schemeClr val="bg1"/>
          </a:solidFill>
          <a:latin typeface="Helvetica Light" panose="020B0403020202020204" pitchFamily="34" charset="0"/>
        </a:defRPr>
      </a:pPr>
      <a:endParaRPr lang="es-HN"/>
    </a:p>
  </c:txPr>
  <c:externalData r:id="rId3">
    <c:autoUpdate val="0"/>
  </c:externalData>
</c:chartSpace>
</file>

<file path=ppt/charts/chart4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8467647906427059E-2"/>
          <c:y val="6.3247613274121137E-2"/>
          <c:w val="0.96306470418714585"/>
          <c:h val="0.61953278259164901"/>
        </c:manualLayout>
      </c:layout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2024</c:v>
                </c:pt>
              </c:strCache>
            </c:strRef>
          </c:tx>
          <c:spPr>
            <a:ln w="28575" cap="rnd">
              <a:solidFill>
                <a:srgbClr val="424242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Sheet1!$B$1:$J$1</c:f>
              <c:strCache>
                <c:ptCount val="9"/>
                <c:pt idx="0">
                  <c:v>Ene</c:v>
                </c:pt>
                <c:pt idx="1">
                  <c:v>Feb</c:v>
                </c:pt>
                <c:pt idx="2">
                  <c:v>Mar</c:v>
                </c:pt>
                <c:pt idx="3">
                  <c:v>Abr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Sep</c:v>
                </c:pt>
              </c:strCache>
            </c:strRef>
          </c:cat>
          <c:val>
            <c:numRef>
              <c:f>Sheet1!$B$2:$J$2</c:f>
              <c:numCache>
                <c:formatCode>_-* #,##0_-;\-* #,##0_-;_-* "-"??_-;_-@_-</c:formatCode>
                <c:ptCount val="9"/>
                <c:pt idx="0">
                  <c:v>86469.244260121472</c:v>
                </c:pt>
                <c:pt idx="1">
                  <c:v>75698.4644977883</c:v>
                </c:pt>
                <c:pt idx="2">
                  <c:v>72924.443052549963</c:v>
                </c:pt>
                <c:pt idx="3">
                  <c:v>74244.021107859968</c:v>
                </c:pt>
                <c:pt idx="4">
                  <c:v>117354.73987555238</c:v>
                </c:pt>
                <c:pt idx="5">
                  <c:v>87196.351453593074</c:v>
                </c:pt>
                <c:pt idx="6">
                  <c:v>78888.972254309978</c:v>
                </c:pt>
                <c:pt idx="7">
                  <c:v>119019.97161368339</c:v>
                </c:pt>
                <c:pt idx="8">
                  <c:v>86878.930108297282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B-E80E-7748-B41F-E6002075753A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2025</c:v>
                </c:pt>
              </c:strCache>
            </c:strRef>
          </c:tx>
          <c:spPr>
            <a:ln w="28575" cap="rnd">
              <a:solidFill>
                <a:srgbClr val="EF363C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Sheet1!$B$1:$J$1</c:f>
              <c:strCache>
                <c:ptCount val="9"/>
                <c:pt idx="0">
                  <c:v>Ene</c:v>
                </c:pt>
                <c:pt idx="1">
                  <c:v>Feb</c:v>
                </c:pt>
                <c:pt idx="2">
                  <c:v>Mar</c:v>
                </c:pt>
                <c:pt idx="3">
                  <c:v>Abr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Sep</c:v>
                </c:pt>
              </c:strCache>
            </c:strRef>
          </c:cat>
          <c:val>
            <c:numRef>
              <c:f>Sheet1!$B$3:$J$3</c:f>
              <c:numCache>
                <c:formatCode>_-* #,##0_-;\-* #,##0_-;_-* "-"??_-;_-@_-</c:formatCode>
                <c:ptCount val="9"/>
                <c:pt idx="0">
                  <c:v>85688.398171631852</c:v>
                </c:pt>
                <c:pt idx="1">
                  <c:v>66947.009720490794</c:v>
                </c:pt>
                <c:pt idx="2">
                  <c:v>62488.929105428964</c:v>
                </c:pt>
                <c:pt idx="3">
                  <c:v>57930.508929897172</c:v>
                </c:pt>
                <c:pt idx="4">
                  <c:v>70020.717442160851</c:v>
                </c:pt>
                <c:pt idx="5">
                  <c:v>59422.934131290247</c:v>
                </c:pt>
                <c:pt idx="6">
                  <c:v>60291.437155656989</c:v>
                </c:pt>
                <c:pt idx="7">
                  <c:v>58908.82937928605</c:v>
                </c:pt>
                <c:pt idx="8">
                  <c:v>44735.018665000265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8-E80E-7748-B41F-E6002075753A}"/>
            </c:ext>
          </c:extLst>
        </c:ser>
        <c:dLbls>
          <c:dLblPos val="r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2083195936"/>
        <c:axId val="2053502352"/>
      </c:lineChart>
      <c:catAx>
        <c:axId val="2083195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HN"/>
          </a:p>
        </c:txPr>
        <c:crossAx val="2053502352"/>
        <c:crosses val="autoZero"/>
        <c:auto val="1"/>
        <c:lblAlgn val="ctr"/>
        <c:lblOffset val="100"/>
        <c:noMultiLvlLbl val="0"/>
      </c:catAx>
      <c:valAx>
        <c:axId val="2053502352"/>
        <c:scaling>
          <c:orientation val="minMax"/>
        </c:scaling>
        <c:delete val="1"/>
        <c:axPos val="l"/>
        <c:numFmt formatCode="_-* #,##0_-;\-* #,##0_-;_-* &quot;-&quot;??_-;_-@_-" sourceLinked="1"/>
        <c:majorTickMark val="none"/>
        <c:minorTickMark val="none"/>
        <c:tickLblPos val="nextTo"/>
        <c:crossAx val="20831959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0780915794399691"/>
          <c:y val="3.9275941557903114E-2"/>
          <c:w val="0.19445481441137513"/>
          <c:h val="0.1077248378911756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HN"/>
    </a:p>
  </c:txPr>
  <c:externalData r:id="rId3">
    <c:autoUpdate val="0"/>
  </c:externalData>
</c:chartSpace>
</file>

<file path=ppt/charts/chart4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836378328607728E-2"/>
          <c:y val="0.18902875307457448"/>
          <c:w val="0.94327243342784539"/>
          <c:h val="0.51737642585551324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HCH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  <c:pt idx="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6CE-7A4C-8877-66CC6DF608F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589735375"/>
        <c:axId val="1672538831"/>
      </c:barChart>
      <c:catAx>
        <c:axId val="1589735375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672538831"/>
        <c:crosses val="autoZero"/>
        <c:auto val="1"/>
        <c:lblAlgn val="ctr"/>
        <c:lblOffset val="100"/>
        <c:noMultiLvlLbl val="0"/>
      </c:catAx>
      <c:valAx>
        <c:axId val="1672538831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15897353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/>
              </a:solidFill>
              <a:latin typeface="Helvetica Light" panose="020B0403020202020204" pitchFamily="34" charset="0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 b="1" i="0">
          <a:solidFill>
            <a:schemeClr val="bg1"/>
          </a:solidFill>
          <a:latin typeface="Helvetica Light" panose="020B0403020202020204" pitchFamily="34" charset="0"/>
        </a:defRPr>
      </a:pPr>
      <a:endParaRPr lang="es-HN"/>
    </a:p>
  </c:txPr>
  <c:externalData r:id="rId3">
    <c:autoUpdate val="0"/>
  </c:externalData>
</c:chartSpace>
</file>

<file path=ppt/charts/chart4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2.836378328607728E-2"/>
          <c:y val="0.22427948009544141"/>
          <c:w val="0.94327243342784539"/>
          <c:h val="0.4596831432192649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 Progreso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1.289262876639876E-2"/>
                  <c:y val="-5.7107541239038572E-17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152-B543-AD76-0151B9BC5B0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  <c:pt idx="0">
                  <c:v>0.05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CB7-FC40-9D7F-0E608F02EB46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Musiquera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Sheet1!$B$3</c:f>
              <c:numCache>
                <c:formatCode>0%</c:formatCode>
                <c:ptCount val="1"/>
                <c:pt idx="0">
                  <c:v>0.33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D8A-E241-ACCD-3860FF866CE3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Grupo America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Sheet1!$B$4</c:f>
              <c:numCache>
                <c:formatCode>0%</c:formatCode>
                <c:ptCount val="1"/>
                <c:pt idx="0">
                  <c:v>0.45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D8A-E241-ACCD-3860FF866CE3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W 107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Sheet1!$B$5</c:f>
              <c:numCache>
                <c:formatCode>0%</c:formatCode>
                <c:ptCount val="1"/>
                <c:pt idx="0">
                  <c:v>0.04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D42-824C-A63C-A2E2CEEC3623}"/>
            </c:ext>
          </c:extLst>
        </c:ser>
        <c:ser>
          <c:idx val="4"/>
          <c:order val="4"/>
          <c:tx>
            <c:strRef>
              <c:f>Sheet1!$A$6</c:f>
              <c:strCache>
                <c:ptCount val="1"/>
                <c:pt idx="0">
                  <c:v>Otros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Sheet1!$B$6</c:f>
              <c:numCache>
                <c:formatCode>0%</c:formatCode>
                <c:ptCount val="1"/>
                <c:pt idx="0">
                  <c:v>0.13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9D1-F74A-B58F-322F5451B2BF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0"/>
        <c:overlap val="100"/>
        <c:axId val="1589735375"/>
        <c:axId val="1672538831"/>
      </c:barChart>
      <c:catAx>
        <c:axId val="1589735375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672538831"/>
        <c:crosses val="autoZero"/>
        <c:auto val="1"/>
        <c:lblAlgn val="ctr"/>
        <c:lblOffset val="100"/>
        <c:noMultiLvlLbl val="0"/>
      </c:catAx>
      <c:valAx>
        <c:axId val="1672538831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15897353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Helvetica Light" panose="020B0403020202020204" pitchFamily="34" charset="0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 b="1" i="0">
          <a:solidFill>
            <a:schemeClr val="bg1"/>
          </a:solidFill>
          <a:latin typeface="Helvetica Light" panose="020B0403020202020204" pitchFamily="34" charset="0"/>
        </a:defRPr>
      </a:pPr>
      <a:endParaRPr lang="es-HN"/>
    </a:p>
  </c:txPr>
  <c:externalData r:id="rId3">
    <c:autoUpdate val="0"/>
  </c:externalData>
</c:chartSpace>
</file>

<file path=ppt/charts/chart4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chemeClr val="bg1"/>
              </a:solidFill>
              <a:latin typeface="Helvetica Light" panose="020B0403020202020204" pitchFamily="34" charset="0"/>
              <a:ea typeface="+mn-ea"/>
              <a:cs typeface="+mn-cs"/>
            </a:defRPr>
          </a:pPr>
          <a:endParaRPr lang="es-HN"/>
        </a:p>
      </c:txPr>
    </c:title>
    <c:autoTitleDeleted val="0"/>
    <c:plotArea>
      <c:layout>
        <c:manualLayout>
          <c:layoutTarget val="inner"/>
          <c:xMode val="edge"/>
          <c:yMode val="edge"/>
          <c:x val="2.836378328607728E-2"/>
          <c:y val="0.17935269212627558"/>
          <c:w val="0.94327243342784539"/>
          <c:h val="0.42726706981009321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Sheet1!$A$2</c:f>
              <c:strCache>
                <c:ptCount val="1"/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0-71B1-CD4E-B400-B5E895CDCF4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589735375"/>
        <c:axId val="1672538831"/>
      </c:barChart>
      <c:catAx>
        <c:axId val="1589735375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672538831"/>
        <c:crosses val="autoZero"/>
        <c:auto val="1"/>
        <c:lblAlgn val="ctr"/>
        <c:lblOffset val="100"/>
        <c:noMultiLvlLbl val="0"/>
      </c:catAx>
      <c:valAx>
        <c:axId val="1672538831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5897353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/>
              </a:solidFill>
              <a:latin typeface="Helvetica Light" panose="020B0403020202020204" pitchFamily="34" charset="0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 b="1" i="0">
          <a:solidFill>
            <a:schemeClr val="bg1"/>
          </a:solidFill>
          <a:latin typeface="Helvetica Light" panose="020B0403020202020204" pitchFamily="34" charset="0"/>
        </a:defRPr>
      </a:pPr>
      <a:endParaRPr lang="es-HN"/>
    </a:p>
  </c:txPr>
  <c:externalData r:id="rId3">
    <c:autoUpdate val="0"/>
  </c:externalData>
</c:chartSpace>
</file>

<file path=ppt/charts/chart4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TV</c:v>
                </c:pt>
              </c:strCache>
            </c:strRef>
          </c:tx>
          <c:spPr>
            <a:solidFill>
              <a:srgbClr val="5E5E5E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Hoja1!$B$2:$B$4</c:f>
              <c:numCache>
                <c:formatCode>0%</c:formatCode>
                <c:ptCount val="3"/>
                <c:pt idx="0">
                  <c:v>0.98</c:v>
                </c:pt>
                <c:pt idx="1">
                  <c:v>0.9</c:v>
                </c:pt>
                <c:pt idx="2">
                  <c:v>0.9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285-0B46-933B-4DAD2D5AFB06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Prensa</c:v>
                </c:pt>
              </c:strCache>
            </c:strRef>
          </c:tx>
          <c:spPr>
            <a:solidFill>
              <a:srgbClr val="5EACE5"/>
            </a:solidFill>
            <a:ln>
              <a:noFill/>
            </a:ln>
            <a:effectLst/>
          </c:spPr>
          <c:invertIfNegative val="0"/>
          <c:cat>
            <c:numRef>
              <c:f>Hoja1!$A$2:$A$4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Hoja1!$C$2:$C$4</c:f>
              <c:numCache>
                <c:formatCode>General</c:formatCode>
                <c:ptCount val="3"/>
                <c:pt idx="0" formatCode="0%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285-0B46-933B-4DAD2D5AFB06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Radio</c:v>
                </c:pt>
              </c:strCache>
            </c:strRef>
          </c:tx>
          <c:spPr>
            <a:solidFill>
              <a:srgbClr val="EA3D34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1.0734523127966786E-2"/>
                  <c:y val="1.703381010118351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285-0B46-933B-4DAD2D5AFB0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Hoja1!$D$2:$D$4</c:f>
              <c:numCache>
                <c:formatCode>0%</c:formatCode>
                <c:ptCount val="3"/>
                <c:pt idx="0">
                  <c:v>0.01</c:v>
                </c:pt>
                <c:pt idx="1">
                  <c:v>0.1</c:v>
                </c:pt>
                <c:pt idx="2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285-0B46-933B-4DAD2D5AFB0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787872031"/>
        <c:axId val="788443647"/>
      </c:barChart>
      <c:catAx>
        <c:axId val="78787203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HN"/>
          </a:p>
        </c:txPr>
        <c:crossAx val="788443647"/>
        <c:crosses val="autoZero"/>
        <c:auto val="1"/>
        <c:lblAlgn val="ctr"/>
        <c:lblOffset val="100"/>
        <c:noMultiLvlLbl val="0"/>
      </c:catAx>
      <c:valAx>
        <c:axId val="788443647"/>
        <c:scaling>
          <c:orientation val="minMax"/>
          <c:max val="1.2"/>
        </c:scaling>
        <c:delete val="1"/>
        <c:axPos val="l"/>
        <c:numFmt formatCode="0%" sourceLinked="1"/>
        <c:majorTickMark val="out"/>
        <c:minorTickMark val="none"/>
        <c:tickLblPos val="nextTo"/>
        <c:crossAx val="78787203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HN"/>
    </a:p>
  </c:txPr>
  <c:externalData r:id="rId3">
    <c:autoUpdate val="0"/>
  </c:externalData>
</c:chartSpace>
</file>

<file path=ppt/charts/chart4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845048908269681"/>
          <c:y val="6.676773431316696E-2"/>
          <c:w val="0.59989064739894871"/>
          <c:h val="0.8664645313736660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Inversión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59F9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5460-EB4C-BAD3-3BEF2F70BFDE}"/>
              </c:ext>
            </c:extLst>
          </c:dPt>
          <c:dPt>
            <c:idx val="1"/>
            <c:invertIfNegative val="0"/>
            <c:bubble3D val="0"/>
            <c:spPr>
              <a:solidFill>
                <a:srgbClr val="EF645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85A1-FC4A-BAE5-9D6F52501A1D}"/>
              </c:ext>
            </c:extLst>
          </c:dPt>
          <c:dLbls>
            <c:dLbl>
              <c:idx val="0"/>
              <c:layout>
                <c:manualLayout>
                  <c:x val="-5.5822858184310487E-2"/>
                  <c:y val="1.019445453781648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/>
                      </a:solidFill>
                      <a:latin typeface="Helvetica Light" panose="020B0403020202020204" pitchFamily="34" charset="0"/>
                      <a:ea typeface="+mn-ea"/>
                      <a:cs typeface="+mn-cs"/>
                    </a:defRPr>
                  </a:pPr>
                  <a:endParaRPr lang="es-HN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446802040577266"/>
                      <c:h val="0.1762961004739752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5460-EB4C-BAD3-3BEF2F70BFDE}"/>
                </c:ext>
              </c:extLst>
            </c:dLbl>
            <c:dLbl>
              <c:idx val="1"/>
              <c:layout>
                <c:manualLayout>
                  <c:x val="-0.24217640478825411"/>
                  <c:y val="6.7963030252110113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chemeClr val="tx1"/>
                        </a:solidFill>
                        <a:latin typeface="Helvetica Light" panose="020B0403020202020204" pitchFamily="34" charset="0"/>
                        <a:ea typeface="+mn-ea"/>
                        <a:cs typeface="+mn-cs"/>
                      </a:defRPr>
                    </a:pPr>
                    <a:fld id="{6AA475B3-BF8B-DD44-9A8B-E6BF7B1265F0}" type="VALUE">
                      <a:rPr lang="en-US">
                        <a:solidFill>
                          <a:schemeClr val="bg1"/>
                        </a:solidFill>
                      </a:rPr>
                      <a:pPr>
                        <a:defRPr b="1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</a:defRPr>
                      </a:pPr>
                      <a:t>[VALOR]</a:t>
                    </a:fld>
                    <a:endParaRPr lang="es-HN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/>
                      </a:solidFill>
                      <a:latin typeface="Helvetica Light" panose="020B0403020202020204" pitchFamily="34" charset="0"/>
                      <a:ea typeface="+mn-ea"/>
                      <a:cs typeface="+mn-cs"/>
                    </a:defRPr>
                  </a:pPr>
                  <a:endParaRPr lang="es-HN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85A1-FC4A-BAE5-9D6F52501A1D}"/>
                </c:ext>
              </c:extLst>
            </c:dLbl>
            <c:dLbl>
              <c:idx val="2"/>
              <c:layout>
                <c:manualLayout>
                  <c:x val="-0.30410689939446811"/>
                  <c:y val="-3.1149362358792039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2E7-FD46-ACCF-17B34BAEC1B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Sheet1!$B$2:$B$4</c:f>
              <c:numCache>
                <c:formatCode>_-* #,##0.0_-;\-* #,##0.0_-;_-* "-"??_-;_-@_-</c:formatCode>
                <c:ptCount val="3"/>
                <c:pt idx="0">
                  <c:v>244.6</c:v>
                </c:pt>
                <c:pt idx="1">
                  <c:v>1237</c:v>
                </c:pt>
                <c:pt idx="2">
                  <c:v>801.4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BA6-014E-8C0F-315E0F0518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8"/>
        <c:axId val="2082962592"/>
        <c:axId val="2087669968"/>
      </c:barChart>
      <c:catAx>
        <c:axId val="208296259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HN"/>
          </a:p>
        </c:txPr>
        <c:crossAx val="2087669968"/>
        <c:crosses val="autoZero"/>
        <c:auto val="1"/>
        <c:lblAlgn val="ctr"/>
        <c:lblOffset val="100"/>
        <c:noMultiLvlLbl val="0"/>
      </c:catAx>
      <c:valAx>
        <c:axId val="2087669968"/>
        <c:scaling>
          <c:orientation val="minMax"/>
        </c:scaling>
        <c:delete val="1"/>
        <c:axPos val="b"/>
        <c:numFmt formatCode="_-* #,##0.0_-;\-* #,##0.0_-;_-* &quot;-&quot;??_-;_-@_-" sourceLinked="1"/>
        <c:majorTickMark val="none"/>
        <c:minorTickMark val="none"/>
        <c:tickLblPos val="nextTo"/>
        <c:crossAx val="2082962592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HN"/>
    </a:p>
  </c:txPr>
  <c:externalData r:id="rId3">
    <c:autoUpdate val="0"/>
  </c:externalData>
</c:chartSpace>
</file>

<file path=ppt/charts/chart4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2.836378328607728E-2"/>
          <c:y val="0.13152530755926878"/>
          <c:w val="0.94327243342784539"/>
          <c:h val="0.46313760823534844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Musiquera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7.7355772598392582E-3"/>
                  <c:y val="5.9784230708758532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D8A-8E47-8FF9-9F68813359D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  <c:pt idx="0">
                  <c:v>0.19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812-444B-BE95-B0DAA80B6F70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EU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5.1570515065594109E-3"/>
                  <c:y val="2.3913692283503412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D8A-8E47-8FF9-9F68813359D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Sheet1!$B$3</c:f>
              <c:numCache>
                <c:formatCode>0%</c:formatCode>
                <c:ptCount val="1"/>
                <c:pt idx="0">
                  <c:v>0.61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812-444B-BE95-B0DAA80B6F70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HCH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Sheet1!$B$4</c:f>
              <c:numCache>
                <c:formatCode>0%</c:formatCode>
                <c:ptCount val="1"/>
                <c:pt idx="0">
                  <c:v>0.03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C67-494F-B45C-5DB670B16A1B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Audio Sistemas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5.1570515065596E-3"/>
                  <c:y val="2.39136922835034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57C-1442-A408-3DCD9E62158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Sheet1!$B$5</c:f>
              <c:numCache>
                <c:formatCode>0%</c:formatCode>
                <c:ptCount val="1"/>
                <c:pt idx="0">
                  <c:v>0.17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57C-1442-A408-3DCD9E62158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589735375"/>
        <c:axId val="1672538831"/>
      </c:barChart>
      <c:catAx>
        <c:axId val="1589735375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672538831"/>
        <c:crosses val="autoZero"/>
        <c:auto val="1"/>
        <c:lblAlgn val="ctr"/>
        <c:lblOffset val="100"/>
        <c:noMultiLvlLbl val="0"/>
      </c:catAx>
      <c:valAx>
        <c:axId val="1672538831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15897353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4.0455038733720521E-2"/>
          <c:y val="0.67477378494435358"/>
          <c:w val="0.63017098468213584"/>
          <c:h val="0.1901138536538521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/>
              </a:solidFill>
              <a:latin typeface="Helvetica Light" panose="020B0403020202020204" pitchFamily="34" charset="0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 b="1" i="0">
          <a:solidFill>
            <a:schemeClr val="bg1"/>
          </a:solidFill>
          <a:latin typeface="Helvetica Light" panose="020B0403020202020204" pitchFamily="34" charset="0"/>
        </a:defRPr>
      </a:pPr>
      <a:endParaRPr lang="es-HN"/>
    </a:p>
  </c:txPr>
  <c:externalData r:id="rId3">
    <c:autoUpdate val="0"/>
  </c:externalData>
</c:chartSpace>
</file>

<file path=ppt/charts/chart4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chemeClr val="bg1"/>
              </a:solidFill>
              <a:latin typeface="Helvetica Light" panose="020B0403020202020204" pitchFamily="34" charset="0"/>
              <a:ea typeface="+mn-ea"/>
              <a:cs typeface="+mn-cs"/>
            </a:defRPr>
          </a:pPr>
          <a:endParaRPr lang="es-HN"/>
        </a:p>
      </c:txPr>
    </c:title>
    <c:autoTitleDeleted val="0"/>
    <c:plotArea>
      <c:layout>
        <c:manualLayout>
          <c:layoutTarget val="inner"/>
          <c:xMode val="edge"/>
          <c:yMode val="edge"/>
          <c:x val="2.836378328607728E-2"/>
          <c:y val="0.2906935797391329"/>
          <c:w val="0.94327243342784539"/>
          <c:h val="0.38618932585852328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Sheet1!$A$2</c:f>
              <c:strCache>
                <c:ptCount val="1"/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0-7A4E-124C-AD4B-166EB49FD48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589735375"/>
        <c:axId val="1672538831"/>
      </c:barChart>
      <c:catAx>
        <c:axId val="1589735375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672538831"/>
        <c:crosses val="autoZero"/>
        <c:auto val="1"/>
        <c:lblAlgn val="ctr"/>
        <c:lblOffset val="100"/>
        <c:noMultiLvlLbl val="0"/>
      </c:catAx>
      <c:valAx>
        <c:axId val="1672538831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5897353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/>
              </a:solidFill>
              <a:latin typeface="Helvetica Light" panose="020B0403020202020204" pitchFamily="34" charset="0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 b="1" i="0">
          <a:solidFill>
            <a:schemeClr val="bg1"/>
          </a:solidFill>
          <a:latin typeface="Helvetica Light" panose="020B0403020202020204" pitchFamily="34" charset="0"/>
        </a:defRPr>
      </a:pPr>
      <a:endParaRPr lang="es-HN"/>
    </a:p>
  </c:txPr>
  <c:externalData r:id="rId3">
    <c:autoUpdate val="0"/>
  </c:externalData>
</c:chartSpace>
</file>

<file path=ppt/charts/chart4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2.836378328607728E-2"/>
          <c:y val="0.1913095382680273"/>
          <c:w val="0.94327243342784539"/>
          <c:h val="0.46313760823534844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HCH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7.7355772598392582E-3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0FE-3541-A7B6-F5B3D49DC9A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  <c:pt idx="0">
                  <c:v>0.46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0FE-3541-A7B6-F5B3D49DC9A1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TVC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F7C-CC4D-86A8-2EEB9D63816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Sheet1!$B$3</c:f>
              <c:numCache>
                <c:formatCode>0%</c:formatCode>
                <c:ptCount val="1"/>
                <c:pt idx="0">
                  <c:v>0.54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F7C-CC4D-86A8-2EEB9D63816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589735375"/>
        <c:axId val="1672538831"/>
      </c:barChart>
      <c:catAx>
        <c:axId val="1589735375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672538831"/>
        <c:crosses val="autoZero"/>
        <c:auto val="1"/>
        <c:lblAlgn val="ctr"/>
        <c:lblOffset val="100"/>
        <c:noMultiLvlLbl val="0"/>
      </c:catAx>
      <c:valAx>
        <c:axId val="1672538831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15897353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/>
              </a:solidFill>
              <a:latin typeface="Helvetica Light" panose="020B0403020202020204" pitchFamily="34" charset="0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 b="1" i="0">
          <a:solidFill>
            <a:schemeClr val="bg1"/>
          </a:solidFill>
          <a:latin typeface="Helvetica Light" panose="020B0403020202020204" pitchFamily="34" charset="0"/>
        </a:defRPr>
      </a:pPr>
      <a:endParaRPr lang="es-HN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2024</c:v>
                </c:pt>
              </c:strCache>
            </c:strRef>
          </c:tx>
          <c:spPr>
            <a:ln w="28575" cap="rnd">
              <a:solidFill>
                <a:srgbClr val="424242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Sheet1!$B$1:$J$1</c:f>
              <c:strCache>
                <c:ptCount val="9"/>
                <c:pt idx="0">
                  <c:v>Ene</c:v>
                </c:pt>
                <c:pt idx="1">
                  <c:v>Feb</c:v>
                </c:pt>
                <c:pt idx="2">
                  <c:v>Mar</c:v>
                </c:pt>
                <c:pt idx="3">
                  <c:v>Abr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Sep</c:v>
                </c:pt>
              </c:strCache>
            </c:strRef>
          </c:cat>
          <c:val>
            <c:numRef>
              <c:f>Sheet1!$B$2:$J$2</c:f>
              <c:numCache>
                <c:formatCode>_-* #,##0_-;\-* #,##0_-;_-* "-"??_-;_-@_-</c:formatCode>
                <c:ptCount val="9"/>
                <c:pt idx="0">
                  <c:v>16740.224814882287</c:v>
                </c:pt>
                <c:pt idx="1">
                  <c:v>253311.83660215666</c:v>
                </c:pt>
                <c:pt idx="2">
                  <c:v>433594.98919369932</c:v>
                </c:pt>
                <c:pt idx="3">
                  <c:v>387148.31991944794</c:v>
                </c:pt>
                <c:pt idx="4">
                  <c:v>444585.9165582899</c:v>
                </c:pt>
                <c:pt idx="5">
                  <c:v>492169.00123633904</c:v>
                </c:pt>
                <c:pt idx="6">
                  <c:v>417010.1306262358</c:v>
                </c:pt>
                <c:pt idx="7">
                  <c:v>468276.71002682747</c:v>
                </c:pt>
                <c:pt idx="8">
                  <c:v>425822.98604210641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7C5-2A43-B643-87195EEFA3CF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2025</c:v>
                </c:pt>
              </c:strCache>
            </c:strRef>
          </c:tx>
          <c:spPr>
            <a:ln w="28575" cap="rnd">
              <a:solidFill>
                <a:srgbClr val="EF363C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Sheet1!$B$1:$J$1</c:f>
              <c:strCache>
                <c:ptCount val="9"/>
                <c:pt idx="0">
                  <c:v>Ene</c:v>
                </c:pt>
                <c:pt idx="1">
                  <c:v>Feb</c:v>
                </c:pt>
                <c:pt idx="2">
                  <c:v>Mar</c:v>
                </c:pt>
                <c:pt idx="3">
                  <c:v>Abr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Sep</c:v>
                </c:pt>
              </c:strCache>
            </c:strRef>
          </c:cat>
          <c:val>
            <c:numRef>
              <c:f>Sheet1!$B$3:$J$3</c:f>
              <c:numCache>
                <c:formatCode>_-* #,##0_-;\-* #,##0_-;_-* "-"??_-;_-@_-</c:formatCode>
                <c:ptCount val="9"/>
                <c:pt idx="0">
                  <c:v>22004.63562997639</c:v>
                </c:pt>
                <c:pt idx="1">
                  <c:v>22094.081604382001</c:v>
                </c:pt>
                <c:pt idx="2">
                  <c:v>478959.88463781844</c:v>
                </c:pt>
                <c:pt idx="3">
                  <c:v>588100.31967048161</c:v>
                </c:pt>
                <c:pt idx="4">
                  <c:v>679516.34510756563</c:v>
                </c:pt>
                <c:pt idx="5">
                  <c:v>533910.99416000827</c:v>
                </c:pt>
                <c:pt idx="6">
                  <c:v>331918.62016860937</c:v>
                </c:pt>
                <c:pt idx="7">
                  <c:v>423459.15636386682</c:v>
                </c:pt>
                <c:pt idx="8">
                  <c:v>374127.29776957113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7C5-2A43-B643-87195EEFA3CF}"/>
            </c:ext>
          </c:extLst>
        </c:ser>
        <c:dLbls>
          <c:dLblPos val="r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2083195936"/>
        <c:axId val="2053502352"/>
      </c:lineChart>
      <c:catAx>
        <c:axId val="2083195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HN"/>
          </a:p>
        </c:txPr>
        <c:crossAx val="2053502352"/>
        <c:crosses val="autoZero"/>
        <c:auto val="1"/>
        <c:lblAlgn val="ctr"/>
        <c:lblOffset val="100"/>
        <c:noMultiLvlLbl val="0"/>
      </c:catAx>
      <c:valAx>
        <c:axId val="2053502352"/>
        <c:scaling>
          <c:orientation val="minMax"/>
        </c:scaling>
        <c:delete val="1"/>
        <c:axPos val="l"/>
        <c:numFmt formatCode="_-* #,##0_-;\-* #,##0_-;_-* &quot;-&quot;??_-;_-@_-" sourceLinked="1"/>
        <c:majorTickMark val="none"/>
        <c:minorTickMark val="none"/>
        <c:tickLblPos val="nextTo"/>
        <c:crossAx val="20831959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9269926420237478"/>
          <c:y val="7.9750252826511197E-3"/>
          <c:w val="0.19445481441137513"/>
          <c:h val="0.1082676664998518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HN"/>
    </a:p>
  </c:txPr>
  <c:externalData r:id="rId3">
    <c:autoUpdate val="0"/>
  </c:externalData>
</c:chartSpace>
</file>

<file path=ppt/charts/chart5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9099858014617246E-2"/>
          <c:y val="4.3738642668126083E-2"/>
          <c:w val="0.92180028397076552"/>
          <c:h val="0.77548582141609257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TV</c:v>
                </c:pt>
              </c:strCache>
            </c:strRef>
          </c:tx>
          <c:spPr>
            <a:solidFill>
              <a:srgbClr val="5E5E5E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Hoja1!$B$2:$B$4</c:f>
              <c:numCache>
                <c:formatCode>0%</c:formatCode>
                <c:ptCount val="3"/>
                <c:pt idx="0">
                  <c:v>0.72</c:v>
                </c:pt>
                <c:pt idx="1">
                  <c:v>0.94</c:v>
                </c:pt>
                <c:pt idx="2">
                  <c:v>0.89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B98-F345-872A-A7D5818F0050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Prensa</c:v>
                </c:pt>
              </c:strCache>
            </c:strRef>
          </c:tx>
          <c:spPr>
            <a:solidFill>
              <a:srgbClr val="5EACE5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1.7772662733916946E-2"/>
                  <c:y val="4.0806910055786582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HN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16D-424D-ABFC-0A616D501DD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Hoja1!$C$2:$C$4</c:f>
              <c:numCache>
                <c:formatCode>General</c:formatCode>
                <c:ptCount val="3"/>
                <c:pt idx="0" formatCode="0%">
                  <c:v>0.06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B98-F345-872A-A7D5818F0050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Radio</c:v>
                </c:pt>
              </c:strCache>
            </c:strRef>
          </c:tx>
          <c:spPr>
            <a:solidFill>
              <a:srgbClr val="EF363C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2.8436260374267087E-2"/>
                  <c:y val="8.579286230436579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B98-F345-872A-A7D5818F005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Hoja1!$D$2:$D$4</c:f>
              <c:numCache>
                <c:formatCode>0%</c:formatCode>
                <c:ptCount val="3"/>
                <c:pt idx="0">
                  <c:v>0.21</c:v>
                </c:pt>
                <c:pt idx="1">
                  <c:v>0.06</c:v>
                </c:pt>
                <c:pt idx="2">
                  <c:v>0.11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B98-F345-872A-A7D5818F005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835269583"/>
        <c:axId val="797816383"/>
      </c:barChart>
      <c:catAx>
        <c:axId val="835269583"/>
        <c:scaling>
          <c:orientation val="minMax"/>
        </c:scaling>
        <c:delete val="1"/>
        <c:axPos val="t"/>
        <c:numFmt formatCode="General" sourceLinked="1"/>
        <c:majorTickMark val="none"/>
        <c:minorTickMark val="none"/>
        <c:tickLblPos val="nextTo"/>
        <c:crossAx val="797816383"/>
        <c:crosses val="max"/>
        <c:auto val="1"/>
        <c:lblAlgn val="ctr"/>
        <c:lblOffset val="100"/>
        <c:noMultiLvlLbl val="0"/>
      </c:catAx>
      <c:valAx>
        <c:axId val="797816383"/>
        <c:scaling>
          <c:logBase val="10"/>
          <c:orientation val="minMax"/>
        </c:scaling>
        <c:delete val="1"/>
        <c:axPos val="l"/>
        <c:numFmt formatCode="0%" sourceLinked="1"/>
        <c:majorTickMark val="out"/>
        <c:minorTickMark val="none"/>
        <c:tickLblPos val="nextTo"/>
        <c:crossAx val="83526958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5259207988573995"/>
          <c:y val="0.90272550917791394"/>
          <c:w val="0.48059743015693401"/>
          <c:h val="8.136952985185844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HN"/>
    </a:p>
  </c:txPr>
  <c:externalData r:id="rId3">
    <c:autoUpdate val="0"/>
  </c:externalData>
  <c:userShapes r:id="rId4"/>
</c:chartSpace>
</file>

<file path=ppt/charts/chart5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2024</c:v>
                </c:pt>
              </c:strCache>
            </c:strRef>
          </c:tx>
          <c:spPr>
            <a:ln w="28575" cap="rnd">
              <a:solidFill>
                <a:srgbClr val="424242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Sheet1!$B$1:$J$1</c:f>
              <c:strCache>
                <c:ptCount val="9"/>
                <c:pt idx="0">
                  <c:v>Ene</c:v>
                </c:pt>
                <c:pt idx="1">
                  <c:v>Feb</c:v>
                </c:pt>
                <c:pt idx="2">
                  <c:v>Mar</c:v>
                </c:pt>
                <c:pt idx="3">
                  <c:v>Abr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Sep</c:v>
                </c:pt>
              </c:strCache>
            </c:strRef>
          </c:cat>
          <c:val>
            <c:numRef>
              <c:f>Sheet1!$B$2:$J$2</c:f>
              <c:numCache>
                <c:formatCode>_-* #,##0_-;\-* #,##0_-;_-* "-"??_-;_-@_-</c:formatCode>
                <c:ptCount val="9"/>
                <c:pt idx="0">
                  <c:v>131409.07841809507</c:v>
                </c:pt>
                <c:pt idx="1">
                  <c:v>120198.17311995133</c:v>
                </c:pt>
                <c:pt idx="2">
                  <c:v>137540.84406048947</c:v>
                </c:pt>
                <c:pt idx="3">
                  <c:v>169712.83437511619</c:v>
                </c:pt>
                <c:pt idx="4">
                  <c:v>105753.2037924079</c:v>
                </c:pt>
                <c:pt idx="5">
                  <c:v>155546.06877445034</c:v>
                </c:pt>
                <c:pt idx="6">
                  <c:v>122127.71426821823</c:v>
                </c:pt>
                <c:pt idx="7">
                  <c:v>161842.26697362732</c:v>
                </c:pt>
                <c:pt idx="8">
                  <c:v>132842.81465143387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C54-EA4F-BE5E-52618DF62AA4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2025</c:v>
                </c:pt>
              </c:strCache>
            </c:strRef>
          </c:tx>
          <c:spPr>
            <a:ln w="28575" cap="rnd">
              <a:solidFill>
                <a:srgbClr val="EF363C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Sheet1!$B$1:$J$1</c:f>
              <c:strCache>
                <c:ptCount val="9"/>
                <c:pt idx="0">
                  <c:v>Ene</c:v>
                </c:pt>
                <c:pt idx="1">
                  <c:v>Feb</c:v>
                </c:pt>
                <c:pt idx="2">
                  <c:v>Mar</c:v>
                </c:pt>
                <c:pt idx="3">
                  <c:v>Abr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Sep</c:v>
                </c:pt>
              </c:strCache>
            </c:strRef>
          </c:cat>
          <c:val>
            <c:numRef>
              <c:f>Sheet1!$B$3:$J$3</c:f>
              <c:numCache>
                <c:formatCode>_-* #,##0_-;\-* #,##0_-;_-* "-"??_-;_-@_-</c:formatCode>
                <c:ptCount val="9"/>
                <c:pt idx="0">
                  <c:v>152077.97097789033</c:v>
                </c:pt>
                <c:pt idx="1">
                  <c:v>102525.53810413723</c:v>
                </c:pt>
                <c:pt idx="2">
                  <c:v>87382.365851443741</c:v>
                </c:pt>
                <c:pt idx="3">
                  <c:v>101406.20108855255</c:v>
                </c:pt>
                <c:pt idx="4">
                  <c:v>102324.54066117218</c:v>
                </c:pt>
                <c:pt idx="5">
                  <c:v>77879.45897616657</c:v>
                </c:pt>
                <c:pt idx="6">
                  <c:v>92328.08664290818</c:v>
                </c:pt>
                <c:pt idx="7">
                  <c:v>41217.585564943292</c:v>
                </c:pt>
                <c:pt idx="8">
                  <c:v>44220.947088181405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C54-EA4F-BE5E-52618DF62AA4}"/>
            </c:ext>
          </c:extLst>
        </c:ser>
        <c:dLbls>
          <c:dLblPos val="r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2083195936"/>
        <c:axId val="2053502352"/>
      </c:lineChart>
      <c:catAx>
        <c:axId val="2083195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HN"/>
          </a:p>
        </c:txPr>
        <c:crossAx val="2053502352"/>
        <c:crosses val="autoZero"/>
        <c:auto val="1"/>
        <c:lblAlgn val="ctr"/>
        <c:lblOffset val="100"/>
        <c:noMultiLvlLbl val="0"/>
      </c:catAx>
      <c:valAx>
        <c:axId val="2053502352"/>
        <c:scaling>
          <c:orientation val="minMax"/>
        </c:scaling>
        <c:delete val="1"/>
        <c:axPos val="l"/>
        <c:numFmt formatCode="_-* #,##0_-;\-* #,##0_-;_-* &quot;-&quot;??_-;_-@_-" sourceLinked="1"/>
        <c:majorTickMark val="none"/>
        <c:minorTickMark val="none"/>
        <c:tickLblPos val="nextTo"/>
        <c:crossAx val="20831959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HN"/>
    </a:p>
  </c:txPr>
  <c:externalData r:id="rId3">
    <c:autoUpdate val="0"/>
  </c:externalData>
</c:chartSpace>
</file>

<file path=ppt/charts/chart5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TVC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Diunsa</c:v>
                </c:pt>
                <c:pt idx="1">
                  <c:v>Curacao</c:v>
                </c:pt>
                <c:pt idx="2">
                  <c:v>Elektra</c:v>
                </c:pt>
                <c:pt idx="3">
                  <c:v>Tropigas</c:v>
                </c:pt>
                <c:pt idx="4">
                  <c:v>Jetstereo</c:v>
                </c:pt>
                <c:pt idx="5">
                  <c:v>Lady Lee</c:v>
                </c:pt>
                <c:pt idx="6">
                  <c:v>Molineros</c:v>
                </c:pt>
                <c:pt idx="7">
                  <c:v>Gallo +</c:v>
                </c:pt>
              </c:strCache>
            </c:strRef>
          </c:cat>
          <c:val>
            <c:numRef>
              <c:f>Hoja1!$B$2:$B$9</c:f>
              <c:numCache>
                <c:formatCode>0%</c:formatCode>
                <c:ptCount val="8"/>
                <c:pt idx="0">
                  <c:v>0.29333458570344167</c:v>
                </c:pt>
                <c:pt idx="1">
                  <c:v>0.66547471535155411</c:v>
                </c:pt>
                <c:pt idx="2">
                  <c:v>0.29242679585446302</c:v>
                </c:pt>
                <c:pt idx="3">
                  <c:v>0.899161163893618</c:v>
                </c:pt>
                <c:pt idx="4">
                  <c:v>0.58929756690153878</c:v>
                </c:pt>
                <c:pt idx="6">
                  <c:v>0.54204659112945208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428-9042-B50F-0E8CCEC2C661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HCH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7"/>
              <c:layout>
                <c:manualLayout>
                  <c:x val="0"/>
                  <c:y val="-2.171680769766783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2BA-A849-9D9E-2A242B13748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Diunsa</c:v>
                </c:pt>
                <c:pt idx="1">
                  <c:v>Curacao</c:v>
                </c:pt>
                <c:pt idx="2">
                  <c:v>Elektra</c:v>
                </c:pt>
                <c:pt idx="3">
                  <c:v>Tropigas</c:v>
                </c:pt>
                <c:pt idx="4">
                  <c:v>Jetstereo</c:v>
                </c:pt>
                <c:pt idx="5">
                  <c:v>Lady Lee</c:v>
                </c:pt>
                <c:pt idx="6">
                  <c:v>Molineros</c:v>
                </c:pt>
                <c:pt idx="7">
                  <c:v>Gallo +</c:v>
                </c:pt>
              </c:strCache>
            </c:strRef>
          </c:cat>
          <c:val>
            <c:numRef>
              <c:f>Hoja1!$C$2:$C$9</c:f>
              <c:numCache>
                <c:formatCode>0%</c:formatCode>
                <c:ptCount val="8"/>
                <c:pt idx="0">
                  <c:v>0.11293856704449694</c:v>
                </c:pt>
                <c:pt idx="1">
                  <c:v>1.1530094183696762E-2</c:v>
                </c:pt>
                <c:pt idx="2">
                  <c:v>0.1804211124506675</c:v>
                </c:pt>
                <c:pt idx="3">
                  <c:v>0.10025998674648129</c:v>
                </c:pt>
                <c:pt idx="4">
                  <c:v>0.39521210414653507</c:v>
                </c:pt>
                <c:pt idx="5">
                  <c:v>0.71709209299491428</c:v>
                </c:pt>
                <c:pt idx="6">
                  <c:v>0.45622325630349181</c:v>
                </c:pt>
                <c:pt idx="7">
                  <c:v>0.99760585153030812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428-9042-B50F-0E8CCEC2C661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Azteca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3"/>
              <c:layout>
                <c:manualLayout>
                  <c:x val="-1.3611614279841729E-16"/>
                  <c:y val="8.143802886625438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379-B645-885A-85023D3532A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Diunsa</c:v>
                </c:pt>
                <c:pt idx="1">
                  <c:v>Curacao</c:v>
                </c:pt>
                <c:pt idx="2">
                  <c:v>Elektra</c:v>
                </c:pt>
                <c:pt idx="3">
                  <c:v>Tropigas</c:v>
                </c:pt>
                <c:pt idx="4">
                  <c:v>Jetstereo</c:v>
                </c:pt>
                <c:pt idx="5">
                  <c:v>Lady Lee</c:v>
                </c:pt>
                <c:pt idx="6">
                  <c:v>Molineros</c:v>
                </c:pt>
                <c:pt idx="7">
                  <c:v>Gallo +</c:v>
                </c:pt>
              </c:strCache>
            </c:strRef>
          </c:cat>
          <c:val>
            <c:numRef>
              <c:f>Hoja1!$D$2:$D$9</c:f>
              <c:numCache>
                <c:formatCode>General</c:formatCode>
                <c:ptCount val="8"/>
                <c:pt idx="2" formatCode="0%">
                  <c:v>0.27075845189450892</c:v>
                </c:pt>
                <c:pt idx="4" formatCode="0%">
                  <c:v>1.0257975315371782E-2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428-9042-B50F-0E8CCEC2C661}"/>
            </c:ext>
          </c:extLst>
        </c:ser>
        <c:ser>
          <c:idx val="3"/>
          <c:order val="3"/>
          <c:tx>
            <c:strRef>
              <c:f>Hoja1!$E$1</c:f>
              <c:strCache>
                <c:ptCount val="1"/>
                <c:pt idx="0">
                  <c:v>C11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dLbl>
              <c:idx val="7"/>
              <c:layout>
                <c:manualLayout>
                  <c:x val="0"/>
                  <c:y val="1.35730048110423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2BA-A849-9D9E-2A242B13748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Diunsa</c:v>
                </c:pt>
                <c:pt idx="1">
                  <c:v>Curacao</c:v>
                </c:pt>
                <c:pt idx="2">
                  <c:v>Elektra</c:v>
                </c:pt>
                <c:pt idx="3">
                  <c:v>Tropigas</c:v>
                </c:pt>
                <c:pt idx="4">
                  <c:v>Jetstereo</c:v>
                </c:pt>
                <c:pt idx="5">
                  <c:v>Lady Lee</c:v>
                </c:pt>
                <c:pt idx="6">
                  <c:v>Molineros</c:v>
                </c:pt>
                <c:pt idx="7">
                  <c:v>Gallo +</c:v>
                </c:pt>
              </c:strCache>
            </c:strRef>
          </c:cat>
          <c:val>
            <c:numRef>
              <c:f>Hoja1!$E$2:$E$9</c:f>
              <c:numCache>
                <c:formatCode>0%</c:formatCode>
                <c:ptCount val="8"/>
                <c:pt idx="0">
                  <c:v>0.49444726718371723</c:v>
                </c:pt>
                <c:pt idx="1">
                  <c:v>0.32296460200935301</c:v>
                </c:pt>
                <c:pt idx="2">
                  <c:v>7.8158101014991391E-2</c:v>
                </c:pt>
                <c:pt idx="5">
                  <c:v>0.28290790700508567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428-9042-B50F-0E8CCEC2C661}"/>
            </c:ext>
          </c:extLst>
        </c:ser>
        <c:ser>
          <c:idx val="4"/>
          <c:order val="4"/>
          <c:tx>
            <c:strRef>
              <c:f>Hoja1!$F$1</c:f>
              <c:strCache>
                <c:ptCount val="1"/>
                <c:pt idx="0">
                  <c:v>TDTV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Diunsa</c:v>
                </c:pt>
                <c:pt idx="1">
                  <c:v>Curacao</c:v>
                </c:pt>
                <c:pt idx="2">
                  <c:v>Elektra</c:v>
                </c:pt>
                <c:pt idx="3">
                  <c:v>Tropigas</c:v>
                </c:pt>
                <c:pt idx="4">
                  <c:v>Jetstereo</c:v>
                </c:pt>
                <c:pt idx="5">
                  <c:v>Lady Lee</c:v>
                </c:pt>
                <c:pt idx="6">
                  <c:v>Molineros</c:v>
                </c:pt>
                <c:pt idx="7">
                  <c:v>Gallo +</c:v>
                </c:pt>
              </c:strCache>
            </c:strRef>
          </c:cat>
          <c:val>
            <c:numRef>
              <c:f>Hoja1!$F$2:$F$9</c:f>
              <c:numCache>
                <c:formatCode>General</c:formatCode>
                <c:ptCount val="8"/>
                <c:pt idx="0" formatCode="0%">
                  <c:v>4.7444773801853808E-2</c:v>
                </c:pt>
                <c:pt idx="2" formatCode="0%">
                  <c:v>0.15634767310894837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428-9042-B50F-0E8CCEC2C661}"/>
            </c:ext>
          </c:extLst>
        </c:ser>
        <c:ser>
          <c:idx val="5"/>
          <c:order val="5"/>
          <c:tx>
            <c:strRef>
              <c:f>Hoja1!$G$1</c:f>
              <c:strCache>
                <c:ptCount val="1"/>
                <c:pt idx="0">
                  <c:v>DTV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2BA-A849-9D9E-2A242B137483}"/>
                </c:ext>
              </c:extLst>
            </c:dLbl>
            <c:dLbl>
              <c:idx val="2"/>
              <c:layout>
                <c:manualLayout>
                  <c:x val="-1.3611614279841729E-16"/>
                  <c:y val="1.08584038488338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5BC-AE45-9664-AAEF3E1FAB4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Diunsa</c:v>
                </c:pt>
                <c:pt idx="1">
                  <c:v>Curacao</c:v>
                </c:pt>
                <c:pt idx="2">
                  <c:v>Elektra</c:v>
                </c:pt>
                <c:pt idx="3">
                  <c:v>Tropigas</c:v>
                </c:pt>
                <c:pt idx="4">
                  <c:v>Jetstereo</c:v>
                </c:pt>
                <c:pt idx="5">
                  <c:v>Lady Lee</c:v>
                </c:pt>
                <c:pt idx="6">
                  <c:v>Molineros</c:v>
                </c:pt>
                <c:pt idx="7">
                  <c:v>Gallo +</c:v>
                </c:pt>
              </c:strCache>
            </c:strRef>
          </c:cat>
          <c:val>
            <c:numRef>
              <c:f>Hoja1!$G$2:$G$9</c:f>
              <c:numCache>
                <c:formatCode>General</c:formatCode>
                <c:ptCount val="8"/>
                <c:pt idx="2" formatCode="0%">
                  <c:v>1.4730274008688576E-2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2BA-A849-9D9E-2A242B137483}"/>
            </c:ext>
          </c:extLst>
        </c:ser>
        <c:ser>
          <c:idx val="6"/>
          <c:order val="6"/>
          <c:tx>
            <c:strRef>
              <c:f>Hoja1!$H$1</c:f>
              <c:strCache>
                <c:ptCount val="1"/>
                <c:pt idx="0">
                  <c:v>C6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-2.443140865987641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379-B645-885A-85023D3532AA}"/>
                </c:ext>
              </c:extLst>
            </c:dLbl>
            <c:dLbl>
              <c:idx val="2"/>
              <c:layout>
                <c:manualLayout>
                  <c:x val="-1.3611614279841729E-16"/>
                  <c:y val="-1.90022067354594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379-B645-885A-85023D3532A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Diunsa</c:v>
                </c:pt>
                <c:pt idx="1">
                  <c:v>Curacao</c:v>
                </c:pt>
                <c:pt idx="2">
                  <c:v>Elektra</c:v>
                </c:pt>
                <c:pt idx="3">
                  <c:v>Tropigas</c:v>
                </c:pt>
                <c:pt idx="4">
                  <c:v>Jetstereo</c:v>
                </c:pt>
                <c:pt idx="5">
                  <c:v>Lady Lee</c:v>
                </c:pt>
                <c:pt idx="6">
                  <c:v>Molineros</c:v>
                </c:pt>
                <c:pt idx="7">
                  <c:v>Gallo +</c:v>
                </c:pt>
              </c:strCache>
            </c:strRef>
          </c:cat>
          <c:val>
            <c:numRef>
              <c:f>Hoja1!$H$2:$H$9</c:f>
              <c:numCache>
                <c:formatCode>General</c:formatCode>
                <c:ptCount val="8"/>
                <c:pt idx="0" formatCode="0%">
                  <c:v>9.1045348990761946E-3</c:v>
                </c:pt>
                <c:pt idx="2" formatCode="0%">
                  <c:v>7.1575916677323265E-3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5BC-AE45-9664-AAEF3E1FAB44}"/>
            </c:ext>
          </c:extLst>
        </c:ser>
        <c:ser>
          <c:idx val="7"/>
          <c:order val="7"/>
          <c:tx>
            <c:strRef>
              <c:f>Hoja1!$I$1</c:f>
              <c:strCache>
                <c:ptCount val="1"/>
                <c:pt idx="0">
                  <c:v>Q Hubo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3"/>
              <c:layout>
                <c:manualLayout>
                  <c:x val="-1.8561506621415564E-3"/>
                  <c:y val="-1.628760577325087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998-8140-B719-5BCB4FB1FA4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Diunsa</c:v>
                </c:pt>
                <c:pt idx="1">
                  <c:v>Curacao</c:v>
                </c:pt>
                <c:pt idx="2">
                  <c:v>Elektra</c:v>
                </c:pt>
                <c:pt idx="3">
                  <c:v>Tropigas</c:v>
                </c:pt>
                <c:pt idx="4">
                  <c:v>Jetstereo</c:v>
                </c:pt>
                <c:pt idx="5">
                  <c:v>Lady Lee</c:v>
                </c:pt>
                <c:pt idx="6">
                  <c:v>Molineros</c:v>
                </c:pt>
                <c:pt idx="7">
                  <c:v>Gallo +</c:v>
                </c:pt>
              </c:strCache>
            </c:strRef>
          </c:cat>
          <c:val>
            <c:numRef>
              <c:f>Hoja1!$I$2:$I$9</c:f>
              <c:numCache>
                <c:formatCode>General</c:formatCode>
                <c:ptCount val="8"/>
                <c:pt idx="4" formatCode="0%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5BC-AE45-9664-AAEF3E1FAB44}"/>
            </c:ext>
          </c:extLst>
        </c:ser>
        <c:ser>
          <c:idx val="8"/>
          <c:order val="8"/>
          <c:tx>
            <c:strRef>
              <c:f>Hoja1!$J$1</c:f>
              <c:strCache>
                <c:ptCount val="1"/>
                <c:pt idx="0">
                  <c:v>VTV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1.8561506621415564E-3"/>
                  <c:y val="9.953421878652191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998-8140-B719-5BCB4FB1FA4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Diunsa</c:v>
                </c:pt>
                <c:pt idx="1">
                  <c:v>Curacao</c:v>
                </c:pt>
                <c:pt idx="2">
                  <c:v>Elektra</c:v>
                </c:pt>
                <c:pt idx="3">
                  <c:v>Tropigas</c:v>
                </c:pt>
                <c:pt idx="4">
                  <c:v>Jetstereo</c:v>
                </c:pt>
                <c:pt idx="5">
                  <c:v>Lady Lee</c:v>
                </c:pt>
                <c:pt idx="6">
                  <c:v>Molineros</c:v>
                </c:pt>
                <c:pt idx="7">
                  <c:v>Gallo +</c:v>
                </c:pt>
              </c:strCache>
            </c:strRef>
          </c:cat>
          <c:val>
            <c:numRef>
              <c:f>Hoja1!$J$2:$J$9</c:f>
              <c:numCache>
                <c:formatCode>General</c:formatCode>
                <c:ptCount val="8"/>
                <c:pt idx="0" formatCode="0%">
                  <c:v>3.7851055359925737E-2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5BC-AE45-9664-AAEF3E1FAB4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6"/>
        <c:overlap val="100"/>
        <c:axId val="1155073871"/>
        <c:axId val="1155292879"/>
      </c:barChart>
      <c:catAx>
        <c:axId val="1155073871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j-lt"/>
                <a:ea typeface="+mj-ea"/>
                <a:cs typeface="+mn-cs"/>
              </a:defRPr>
            </a:pPr>
            <a:endParaRPr lang="es-HN"/>
          </a:p>
        </c:txPr>
        <c:crossAx val="1155292879"/>
        <c:crosses val="autoZero"/>
        <c:auto val="1"/>
        <c:lblAlgn val="ctr"/>
        <c:lblOffset val="100"/>
        <c:noMultiLvlLbl val="0"/>
      </c:catAx>
      <c:valAx>
        <c:axId val="1155292879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15507387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HN"/>
    </a:p>
  </c:txPr>
  <c:externalData r:id="rId3">
    <c:autoUpdate val="0"/>
  </c:externalData>
</c:chartSpace>
</file>

<file path=ppt/charts/chart5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s-ES"/>
  <c:roundedCorners val="0"/>
  <c:style val="2"/>
  <c:chart>
    <c:title>
      <c:tx>
        <c:rich>
          <a:bodyPr rot="0"/>
          <a:lstStyle/>
          <a:p>
            <a:pPr>
              <a:defRPr sz="1800" b="1" i="0" u="none" strike="noStrike">
                <a:solidFill>
                  <a:srgbClr val="000000"/>
                </a:solidFill>
                <a:latin typeface="Myriad Pro"/>
              </a:defRPr>
            </a:pPr>
            <a:r>
              <a:rPr lang="es-HN" sz="1800" b="1" i="0" u="none" strike="noStrike">
                <a:solidFill>
                  <a:srgbClr val="000000"/>
                </a:solidFill>
                <a:latin typeface="Myriad Pro"/>
              </a:rPr>
              <a:t>COE</a:t>
            </a:r>
          </a:p>
        </c:rich>
      </c:tx>
      <c:layout>
        <c:manualLayout>
          <c:xMode val="edge"/>
          <c:yMode val="edge"/>
          <c:x val="0.45173099999999999"/>
          <c:y val="0"/>
          <c:w val="9.6538299999999994E-2"/>
          <c:h val="0.15465200000000001"/>
        </c:manualLayout>
      </c:layout>
      <c:overlay val="1"/>
      <c:spPr>
        <a:noFill/>
        <a:effectLst/>
      </c:spPr>
    </c:title>
    <c:autoTitleDeleted val="0"/>
    <c:plotArea>
      <c:layout>
        <c:manualLayout>
          <c:layoutTarget val="inner"/>
          <c:xMode val="edge"/>
          <c:yMode val="edge"/>
          <c:x val="8.4138761218398556E-2"/>
          <c:y val="0.15465179691931658"/>
          <c:w val="0.86679099999999998"/>
          <c:h val="0.77221099999999998"/>
        </c:manualLayout>
      </c:layout>
      <c:area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COE</c:v>
                </c:pt>
              </c:strCache>
            </c:strRef>
          </c:tx>
          <c:spPr>
            <a:solidFill>
              <a:srgbClr val="EA3D34"/>
            </a:solidFill>
            <a:ln w="12700" cap="flat">
              <a:noFill/>
              <a:miter lim="400000"/>
            </a:ln>
            <a:effectLst/>
          </c:spP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c:spPr>
          </c:errBars>
          <c:cat>
            <c:strRef>
              <c:f>Sheet1!$A$2:$A$9</c:f>
              <c:strCache>
                <c:ptCount val="8"/>
                <c:pt idx="0">
                  <c:v>Diunsa</c:v>
                </c:pt>
                <c:pt idx="1">
                  <c:v>Curacao</c:v>
                </c:pt>
                <c:pt idx="2">
                  <c:v>Elektra</c:v>
                </c:pt>
                <c:pt idx="3">
                  <c:v>Tropigas</c:v>
                </c:pt>
                <c:pt idx="4">
                  <c:v>Jetstereo</c:v>
                </c:pt>
                <c:pt idx="5">
                  <c:v>Lady Lee</c:v>
                </c:pt>
                <c:pt idx="6">
                  <c:v>Molineros</c:v>
                </c:pt>
                <c:pt idx="7">
                  <c:v>Gallo +</c:v>
                </c:pt>
              </c:strCache>
            </c:strRef>
          </c:cat>
          <c:val>
            <c:numRef>
              <c:f>Sheet1!$B$2:$B$9</c:f>
              <c:numCache>
                <c:formatCode>_(* #,##0.00_);_(* \(#,##0.00\);_(* "-"??_);_(@_)</c:formatCode>
                <c:ptCount val="8"/>
                <c:pt idx="0">
                  <c:v>0.63222940717103426</c:v>
                </c:pt>
                <c:pt idx="1">
                  <c:v>0.80502071617712812</c:v>
                </c:pt>
                <c:pt idx="2">
                  <c:v>1.1308089313602252</c:v>
                </c:pt>
                <c:pt idx="3">
                  <c:v>0.78826252998126778</c:v>
                </c:pt>
                <c:pt idx="4">
                  <c:v>1.9971307398512985</c:v>
                </c:pt>
                <c:pt idx="5">
                  <c:v>1.0438015698500407</c:v>
                </c:pt>
                <c:pt idx="6">
                  <c:v>1.3018960790431469</c:v>
                </c:pt>
                <c:pt idx="7">
                  <c:v>2.04073486208407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DBE-6A40-8259-38E5C8A29BB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94734552"/>
        <c:axId val="2094734553"/>
      </c:areaChart>
      <c:catAx>
        <c:axId val="209473455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solidFill>
              <a:srgbClr val="D9D9D9"/>
            </a:solidFill>
            <a:prstDash val="solid"/>
            <a:round/>
          </a:ln>
        </c:spPr>
        <c:txPr>
          <a:bodyPr rot="0"/>
          <a:lstStyle/>
          <a:p>
            <a:pPr>
              <a:defRPr sz="800" b="0" i="0" u="none" strike="noStrike">
                <a:solidFill>
                  <a:srgbClr val="000000"/>
                </a:solidFill>
                <a:latin typeface="Myriad Pro"/>
              </a:defRPr>
            </a:pPr>
            <a:endParaRPr lang="es-HN"/>
          </a:p>
        </c:txPr>
        <c:crossAx val="2094734553"/>
        <c:crosses val="autoZero"/>
        <c:auto val="1"/>
        <c:lblAlgn val="ctr"/>
        <c:lblOffset val="100"/>
        <c:noMultiLvlLbl val="1"/>
      </c:catAx>
      <c:valAx>
        <c:axId val="2094734553"/>
        <c:scaling>
          <c:orientation val="minMax"/>
        </c:scaling>
        <c:delete val="0"/>
        <c:axPos val="l"/>
        <c:numFmt formatCode="0.##" sourceLinked="0"/>
        <c:majorTickMark val="none"/>
        <c:minorTickMark val="none"/>
        <c:tickLblPos val="nextTo"/>
        <c:spPr>
          <a:ln w="12700" cap="flat">
            <a:noFill/>
            <a:prstDash val="solid"/>
            <a:round/>
          </a:ln>
        </c:spPr>
        <c:txPr>
          <a:bodyPr rot="0"/>
          <a:lstStyle/>
          <a:p>
            <a:pPr>
              <a:defRPr sz="1100" b="0" i="0" u="none" strike="noStrike">
                <a:solidFill>
                  <a:srgbClr val="000000"/>
                </a:solidFill>
                <a:latin typeface="Myriad Pro"/>
              </a:defRPr>
            </a:pPr>
            <a:endParaRPr lang="es-HN"/>
          </a:p>
        </c:txPr>
        <c:crossAx val="2094734552"/>
        <c:crosses val="autoZero"/>
        <c:crossBetween val="midCat"/>
        <c:majorUnit val="0.55000000000000004"/>
        <c:minorUnit val="0.27500000000000002"/>
      </c:valAx>
      <c:spPr>
        <a:noFill/>
        <a:ln w="12700" cap="flat">
          <a:noFill/>
          <a:miter lim="400000"/>
        </a:ln>
        <a:effectLst/>
      </c:spPr>
    </c:plotArea>
    <c:legend>
      <c:legendPos val="r"/>
      <c:layout>
        <c:manualLayout>
          <c:xMode val="edge"/>
          <c:yMode val="edge"/>
          <c:x val="0.75374529971662751"/>
          <c:y val="0.25762319119904864"/>
          <c:w val="0.12202399999999999"/>
          <c:h val="8.6193199999999998E-2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sz="1000" b="0" i="0" u="none" strike="noStrike">
              <a:solidFill>
                <a:srgbClr val="000000"/>
              </a:solidFill>
              <a:latin typeface="Myriad Pro"/>
            </a:defRPr>
          </a:pPr>
          <a:endParaRPr lang="es-HN"/>
        </a:p>
      </c:txPr>
    </c:legend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5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Ambiental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7.1315321254464686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FC8-F949-8A75-8962060613E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Diunsa</c:v>
                </c:pt>
                <c:pt idx="1">
                  <c:v>Molineros</c:v>
                </c:pt>
                <c:pt idx="2">
                  <c:v>Jetstereo</c:v>
                </c:pt>
                <c:pt idx="3">
                  <c:v>Lady Lee</c:v>
                </c:pt>
                <c:pt idx="4">
                  <c:v>Curacao</c:v>
                </c:pt>
                <c:pt idx="5">
                  <c:v>Gallo +</c:v>
                </c:pt>
                <c:pt idx="6">
                  <c:v>Tropigas</c:v>
                </c:pt>
                <c:pt idx="7">
                  <c:v>Elektra</c:v>
                </c:pt>
              </c:strCache>
            </c:strRef>
          </c:cat>
          <c:val>
            <c:numRef>
              <c:f>Hoja1!$B$2:$B$9</c:f>
              <c:numCache>
                <c:formatCode>General</c:formatCode>
                <c:ptCount val="8"/>
                <c:pt idx="0" formatCode="0%">
                  <c:v>0.04</c:v>
                </c:pt>
                <c:pt idx="3" formatCode="0%">
                  <c:v>0.19</c:v>
                </c:pt>
                <c:pt idx="7" formatCode="0%">
                  <c:v>0.22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810-944B-AF01-191904244FBA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Exa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9.5087095005952776E-3"/>
                  <c:y val="-4.540957469821571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3810-944B-AF01-191904244FB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Diunsa</c:v>
                </c:pt>
                <c:pt idx="1">
                  <c:v>Molineros</c:v>
                </c:pt>
                <c:pt idx="2">
                  <c:v>Jetstereo</c:v>
                </c:pt>
                <c:pt idx="3">
                  <c:v>Lady Lee</c:v>
                </c:pt>
                <c:pt idx="4">
                  <c:v>Curacao</c:v>
                </c:pt>
                <c:pt idx="5">
                  <c:v>Gallo +</c:v>
                </c:pt>
                <c:pt idx="6">
                  <c:v>Tropigas</c:v>
                </c:pt>
                <c:pt idx="7">
                  <c:v>Elektra</c:v>
                </c:pt>
              </c:strCache>
            </c:strRef>
          </c:cat>
          <c:val>
            <c:numRef>
              <c:f>Hoja1!$C$2:$C$9</c:f>
              <c:numCache>
                <c:formatCode>General</c:formatCode>
                <c:ptCount val="8"/>
                <c:pt idx="0" formatCode="0%">
                  <c:v>0.31</c:v>
                </c:pt>
                <c:pt idx="2" formatCode="0%">
                  <c:v>0.12</c:v>
                </c:pt>
                <c:pt idx="3" formatCode="0%">
                  <c:v>0.08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810-944B-AF01-191904244FBA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Top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Diunsa</c:v>
                </c:pt>
                <c:pt idx="1">
                  <c:v>Molineros</c:v>
                </c:pt>
                <c:pt idx="2">
                  <c:v>Jetstereo</c:v>
                </c:pt>
                <c:pt idx="3">
                  <c:v>Lady Lee</c:v>
                </c:pt>
                <c:pt idx="4">
                  <c:v>Curacao</c:v>
                </c:pt>
                <c:pt idx="5">
                  <c:v>Gallo +</c:v>
                </c:pt>
                <c:pt idx="6">
                  <c:v>Tropigas</c:v>
                </c:pt>
                <c:pt idx="7">
                  <c:v>Elektra</c:v>
                </c:pt>
              </c:strCache>
            </c:strRef>
          </c:cat>
          <c:val>
            <c:numRef>
              <c:f>Hoja1!$D$2:$D$9</c:f>
              <c:numCache>
                <c:formatCode>General</c:formatCode>
                <c:ptCount val="8"/>
                <c:pt idx="2" formatCode="0%">
                  <c:v>0.18</c:v>
                </c:pt>
                <c:pt idx="3" formatCode="0%">
                  <c:v>0.05</c:v>
                </c:pt>
                <c:pt idx="4" formatCode="0%">
                  <c:v>0.04</c:v>
                </c:pt>
                <c:pt idx="7" formatCode="0%">
                  <c:v>0.05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810-944B-AF01-191904244FBA}"/>
            </c:ext>
          </c:extLst>
        </c:ser>
        <c:ser>
          <c:idx val="3"/>
          <c:order val="3"/>
          <c:tx>
            <c:strRef>
              <c:f>Hoja1!$E$1</c:f>
              <c:strCache>
                <c:ptCount val="1"/>
                <c:pt idx="0">
                  <c:v>HCH RADIO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1.1885886875744085E-2"/>
                  <c:y val="2.270478734910702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3810-944B-AF01-191904244FBA}"/>
                </c:ext>
              </c:extLst>
            </c:dLbl>
            <c:dLbl>
              <c:idx val="7"/>
              <c:layout>
                <c:manualLayout>
                  <c:x val="5.9429434378720373E-3"/>
                  <c:y val="-2.343749855822474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3810-944B-AF01-191904244FB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Diunsa</c:v>
                </c:pt>
                <c:pt idx="1">
                  <c:v>Molineros</c:v>
                </c:pt>
                <c:pt idx="2">
                  <c:v>Jetstereo</c:v>
                </c:pt>
                <c:pt idx="3">
                  <c:v>Lady Lee</c:v>
                </c:pt>
                <c:pt idx="4">
                  <c:v>Curacao</c:v>
                </c:pt>
                <c:pt idx="5">
                  <c:v>Gallo +</c:v>
                </c:pt>
                <c:pt idx="6">
                  <c:v>Tropigas</c:v>
                </c:pt>
                <c:pt idx="7">
                  <c:v>Elektra</c:v>
                </c:pt>
              </c:strCache>
            </c:strRef>
          </c:cat>
          <c:val>
            <c:numRef>
              <c:f>Hoja1!$E$2:$E$9</c:f>
              <c:numCache>
                <c:formatCode>0%</c:formatCode>
                <c:ptCount val="8"/>
                <c:pt idx="1">
                  <c:v>0.03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810-944B-AF01-191904244FBA}"/>
            </c:ext>
          </c:extLst>
        </c:ser>
        <c:ser>
          <c:idx val="4"/>
          <c:order val="4"/>
          <c:tx>
            <c:strRef>
              <c:f>Hoja1!$F$1</c:f>
              <c:strCache>
                <c:ptCount val="1"/>
                <c:pt idx="0">
                  <c:v>HRN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Diunsa</c:v>
                </c:pt>
                <c:pt idx="1">
                  <c:v>Molineros</c:v>
                </c:pt>
                <c:pt idx="2">
                  <c:v>Jetstereo</c:v>
                </c:pt>
                <c:pt idx="3">
                  <c:v>Lady Lee</c:v>
                </c:pt>
                <c:pt idx="4">
                  <c:v>Curacao</c:v>
                </c:pt>
                <c:pt idx="5">
                  <c:v>Gallo +</c:v>
                </c:pt>
                <c:pt idx="6">
                  <c:v>Tropigas</c:v>
                </c:pt>
                <c:pt idx="7">
                  <c:v>Elektra</c:v>
                </c:pt>
              </c:strCache>
            </c:strRef>
          </c:cat>
          <c:val>
            <c:numRef>
              <c:f>Hoja1!$F$2:$F$9</c:f>
              <c:numCache>
                <c:formatCode>0%</c:formatCode>
                <c:ptCount val="8"/>
                <c:pt idx="0">
                  <c:v>0.01</c:v>
                </c:pt>
                <c:pt idx="1">
                  <c:v>0.61</c:v>
                </c:pt>
                <c:pt idx="6">
                  <c:v>0.01</c:v>
                </c:pt>
                <c:pt idx="7">
                  <c:v>0.22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810-944B-AF01-191904244FBA}"/>
            </c:ext>
          </c:extLst>
        </c:ser>
        <c:ser>
          <c:idx val="5"/>
          <c:order val="5"/>
          <c:tx>
            <c:strRef>
              <c:f>Hoja1!$G$1</c:f>
              <c:strCache>
                <c:ptCount val="1"/>
                <c:pt idx="0">
                  <c:v>KAIROS FM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dLbl>
              <c:idx val="6"/>
              <c:layout>
                <c:manualLayout>
                  <c:x val="8.3201208130208679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FC8-F949-8A75-8962060613E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Diunsa</c:v>
                </c:pt>
                <c:pt idx="1">
                  <c:v>Molineros</c:v>
                </c:pt>
                <c:pt idx="2">
                  <c:v>Jetstereo</c:v>
                </c:pt>
                <c:pt idx="3">
                  <c:v>Lady Lee</c:v>
                </c:pt>
                <c:pt idx="4">
                  <c:v>Curacao</c:v>
                </c:pt>
                <c:pt idx="5">
                  <c:v>Gallo +</c:v>
                </c:pt>
                <c:pt idx="6">
                  <c:v>Tropigas</c:v>
                </c:pt>
                <c:pt idx="7">
                  <c:v>Elektra</c:v>
                </c:pt>
              </c:strCache>
            </c:strRef>
          </c:cat>
          <c:val>
            <c:numRef>
              <c:f>Hoja1!$G$2:$G$9</c:f>
              <c:numCache>
                <c:formatCode>General</c:formatCode>
                <c:ptCount val="8"/>
                <c:pt idx="2" formatCode="0%">
                  <c:v>0.01</c:v>
                </c:pt>
                <c:pt idx="6" formatCode="0%">
                  <c:v>0.19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3810-944B-AF01-191904244FBA}"/>
            </c:ext>
          </c:extLst>
        </c:ser>
        <c:ser>
          <c:idx val="6"/>
          <c:order val="6"/>
          <c:tx>
            <c:strRef>
              <c:f>Hoja1!$H$1</c:f>
              <c:strCache>
                <c:ptCount val="1"/>
                <c:pt idx="0">
                  <c:v>Musiquera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Diunsa</c:v>
                </c:pt>
                <c:pt idx="1">
                  <c:v>Molineros</c:v>
                </c:pt>
                <c:pt idx="2">
                  <c:v>Jetstereo</c:v>
                </c:pt>
                <c:pt idx="3">
                  <c:v>Lady Lee</c:v>
                </c:pt>
                <c:pt idx="4">
                  <c:v>Curacao</c:v>
                </c:pt>
                <c:pt idx="5">
                  <c:v>Gallo +</c:v>
                </c:pt>
                <c:pt idx="6">
                  <c:v>Tropigas</c:v>
                </c:pt>
                <c:pt idx="7">
                  <c:v>Elektra</c:v>
                </c:pt>
              </c:strCache>
            </c:strRef>
          </c:cat>
          <c:val>
            <c:numRef>
              <c:f>Hoja1!$H$2:$H$9</c:f>
              <c:numCache>
                <c:formatCode>0%</c:formatCode>
                <c:ptCount val="8"/>
                <c:pt idx="1">
                  <c:v>0.19</c:v>
                </c:pt>
                <c:pt idx="5">
                  <c:v>0.33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810-944B-AF01-191904244FBA}"/>
            </c:ext>
          </c:extLst>
        </c:ser>
        <c:ser>
          <c:idx val="7"/>
          <c:order val="7"/>
          <c:tx>
            <c:strRef>
              <c:f>Hoja1!$I$1</c:f>
              <c:strCache>
                <c:ptCount val="1"/>
                <c:pt idx="0">
                  <c:v>Power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Diunsa</c:v>
                </c:pt>
                <c:pt idx="1">
                  <c:v>Molineros</c:v>
                </c:pt>
                <c:pt idx="2">
                  <c:v>Jetstereo</c:v>
                </c:pt>
                <c:pt idx="3">
                  <c:v>Lady Lee</c:v>
                </c:pt>
                <c:pt idx="4">
                  <c:v>Curacao</c:v>
                </c:pt>
                <c:pt idx="5">
                  <c:v>Gallo +</c:v>
                </c:pt>
                <c:pt idx="6">
                  <c:v>Tropigas</c:v>
                </c:pt>
                <c:pt idx="7">
                  <c:v>Elektra</c:v>
                </c:pt>
              </c:strCache>
            </c:strRef>
          </c:cat>
          <c:val>
            <c:numRef>
              <c:f>Hoja1!$I$2:$I$9</c:f>
              <c:numCache>
                <c:formatCode>0%</c:formatCode>
                <c:ptCount val="8"/>
                <c:pt idx="0">
                  <c:v>0.39</c:v>
                </c:pt>
                <c:pt idx="1">
                  <c:v>0.16999999999999998</c:v>
                </c:pt>
                <c:pt idx="2">
                  <c:v>0.16</c:v>
                </c:pt>
                <c:pt idx="3">
                  <c:v>0.21000000000000002</c:v>
                </c:pt>
                <c:pt idx="4">
                  <c:v>0.32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3810-944B-AF01-191904244FBA}"/>
            </c:ext>
          </c:extLst>
        </c:ser>
        <c:ser>
          <c:idx val="8"/>
          <c:order val="8"/>
          <c:tx>
            <c:strRef>
              <c:f>Hoja1!$J$1</c:f>
              <c:strCache>
                <c:ptCount val="1"/>
                <c:pt idx="0">
                  <c:v>Logo 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Diunsa</c:v>
                </c:pt>
                <c:pt idx="1">
                  <c:v>Molineros</c:v>
                </c:pt>
                <c:pt idx="2">
                  <c:v>Jetstereo</c:v>
                </c:pt>
                <c:pt idx="3">
                  <c:v>Lady Lee</c:v>
                </c:pt>
                <c:pt idx="4">
                  <c:v>Curacao</c:v>
                </c:pt>
                <c:pt idx="5">
                  <c:v>Gallo +</c:v>
                </c:pt>
                <c:pt idx="6">
                  <c:v>Tropigas</c:v>
                </c:pt>
                <c:pt idx="7">
                  <c:v>Elektra</c:v>
                </c:pt>
              </c:strCache>
            </c:strRef>
          </c:cat>
          <c:val>
            <c:numRef>
              <c:f>Hoja1!$J$2:$J$9</c:f>
              <c:numCache>
                <c:formatCode>General</c:formatCode>
                <c:ptCount val="8"/>
                <c:pt idx="3" formatCode="0%">
                  <c:v>0.01</c:v>
                </c:pt>
                <c:pt idx="4" formatCode="0%">
                  <c:v>0.02</c:v>
                </c:pt>
                <c:pt idx="5" formatCode="0%">
                  <c:v>0.06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3810-944B-AF01-191904244FBA}"/>
            </c:ext>
          </c:extLst>
        </c:ser>
        <c:ser>
          <c:idx val="9"/>
          <c:order val="9"/>
          <c:tx>
            <c:strRef>
              <c:f>Hoja1!$K$1</c:f>
              <c:strCache>
                <c:ptCount val="1"/>
                <c:pt idx="0">
                  <c:v>Love98</c:v>
                </c:pt>
              </c:strCache>
            </c:strRef>
          </c:tx>
          <c:spPr>
            <a:solidFill>
              <a:schemeClr val="accent4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Diunsa</c:v>
                </c:pt>
                <c:pt idx="1">
                  <c:v>Molineros</c:v>
                </c:pt>
                <c:pt idx="2">
                  <c:v>Jetstereo</c:v>
                </c:pt>
                <c:pt idx="3">
                  <c:v>Lady Lee</c:v>
                </c:pt>
                <c:pt idx="4">
                  <c:v>Curacao</c:v>
                </c:pt>
                <c:pt idx="5">
                  <c:v>Gallo +</c:v>
                </c:pt>
                <c:pt idx="6">
                  <c:v>Tropigas</c:v>
                </c:pt>
                <c:pt idx="7">
                  <c:v>Elektra</c:v>
                </c:pt>
              </c:strCache>
            </c:strRef>
          </c:cat>
          <c:val>
            <c:numRef>
              <c:f>Hoja1!$K$2:$K$9</c:f>
              <c:numCache>
                <c:formatCode>General</c:formatCode>
                <c:ptCount val="8"/>
                <c:pt idx="2" formatCode="0%">
                  <c:v>0.04</c:v>
                </c:pt>
                <c:pt idx="7" formatCode="0%">
                  <c:v>0.02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3810-944B-AF01-191904244FBA}"/>
            </c:ext>
          </c:extLst>
        </c:ser>
        <c:ser>
          <c:idx val="10"/>
          <c:order val="10"/>
          <c:tx>
            <c:strRef>
              <c:f>Hoja1!$L$1</c:f>
              <c:strCache>
                <c:ptCount val="1"/>
                <c:pt idx="0">
                  <c:v>XY</c:v>
                </c:pt>
              </c:strCache>
            </c:strRef>
          </c:tx>
          <c:spPr>
            <a:solidFill>
              <a:schemeClr val="accent5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Diunsa</c:v>
                </c:pt>
                <c:pt idx="1">
                  <c:v>Molineros</c:v>
                </c:pt>
                <c:pt idx="2">
                  <c:v>Jetstereo</c:v>
                </c:pt>
                <c:pt idx="3">
                  <c:v>Lady Lee</c:v>
                </c:pt>
                <c:pt idx="4">
                  <c:v>Curacao</c:v>
                </c:pt>
                <c:pt idx="5">
                  <c:v>Gallo +</c:v>
                </c:pt>
                <c:pt idx="6">
                  <c:v>Tropigas</c:v>
                </c:pt>
                <c:pt idx="7">
                  <c:v>Elektra</c:v>
                </c:pt>
              </c:strCache>
            </c:strRef>
          </c:cat>
          <c:val>
            <c:numRef>
              <c:f>Hoja1!$L$2:$L$9</c:f>
              <c:numCache>
                <c:formatCode>General</c:formatCode>
                <c:ptCount val="8"/>
                <c:pt idx="0" formatCode="0%">
                  <c:v>0.02</c:v>
                </c:pt>
                <c:pt idx="7" formatCode="0%">
                  <c:v>0.05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3810-944B-AF01-191904244FBA}"/>
            </c:ext>
          </c:extLst>
        </c:ser>
        <c:ser>
          <c:idx val="11"/>
          <c:order val="11"/>
          <c:tx>
            <c:strRef>
              <c:f>Hoja1!$M$1</c:f>
              <c:strCache>
                <c:ptCount val="1"/>
                <c:pt idx="0">
                  <c:v>Vox</c:v>
                </c:pt>
              </c:strCache>
            </c:strRef>
          </c:tx>
          <c:spPr>
            <a:solidFill>
              <a:schemeClr val="accent6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Diunsa</c:v>
                </c:pt>
                <c:pt idx="1">
                  <c:v>Molineros</c:v>
                </c:pt>
                <c:pt idx="2">
                  <c:v>Jetstereo</c:v>
                </c:pt>
                <c:pt idx="3">
                  <c:v>Lady Lee</c:v>
                </c:pt>
                <c:pt idx="4">
                  <c:v>Curacao</c:v>
                </c:pt>
                <c:pt idx="5">
                  <c:v>Gallo +</c:v>
                </c:pt>
                <c:pt idx="6">
                  <c:v>Tropigas</c:v>
                </c:pt>
                <c:pt idx="7">
                  <c:v>Elektra</c:v>
                </c:pt>
              </c:strCache>
            </c:strRef>
          </c:cat>
          <c:val>
            <c:numRef>
              <c:f>Hoja1!$M$2:$M$9</c:f>
              <c:numCache>
                <c:formatCode>General</c:formatCode>
                <c:ptCount val="8"/>
                <c:pt idx="0" formatCode="0%">
                  <c:v>0.02</c:v>
                </c:pt>
                <c:pt idx="3" formatCode="0%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3810-944B-AF01-191904244FBA}"/>
            </c:ext>
          </c:extLst>
        </c:ser>
        <c:ser>
          <c:idx val="12"/>
          <c:order val="12"/>
          <c:tx>
            <c:strRef>
              <c:f>Hoja1!$N$1</c:f>
              <c:strCache>
                <c:ptCount val="1"/>
                <c:pt idx="0">
                  <c:v>W105</c:v>
                </c:pt>
              </c:strCache>
            </c:strRef>
          </c:tx>
          <c:spPr>
            <a:solidFill>
              <a:schemeClr val="accent1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Diunsa</c:v>
                </c:pt>
                <c:pt idx="1">
                  <c:v>Molineros</c:v>
                </c:pt>
                <c:pt idx="2">
                  <c:v>Jetstereo</c:v>
                </c:pt>
                <c:pt idx="3">
                  <c:v>Lady Lee</c:v>
                </c:pt>
                <c:pt idx="4">
                  <c:v>Curacao</c:v>
                </c:pt>
                <c:pt idx="5">
                  <c:v>Gallo +</c:v>
                </c:pt>
                <c:pt idx="6">
                  <c:v>Tropigas</c:v>
                </c:pt>
                <c:pt idx="7">
                  <c:v>Elektra</c:v>
                </c:pt>
              </c:strCache>
            </c:strRef>
          </c:cat>
          <c:val>
            <c:numRef>
              <c:f>Hoja1!$N$2:$N$9</c:f>
              <c:numCache>
                <c:formatCode>General</c:formatCode>
                <c:ptCount val="8"/>
                <c:pt idx="3" formatCode="0%">
                  <c:v>0.17</c:v>
                </c:pt>
                <c:pt idx="4" formatCode="0%">
                  <c:v>0.08</c:v>
                </c:pt>
                <c:pt idx="5" formatCode="0%">
                  <c:v>0.04</c:v>
                </c:pt>
                <c:pt idx="6" formatCode="0%">
                  <c:v>0.28999999999999998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3810-944B-AF01-191904244FBA}"/>
            </c:ext>
          </c:extLst>
        </c:ser>
        <c:ser>
          <c:idx val="13"/>
          <c:order val="13"/>
          <c:tx>
            <c:strRef>
              <c:f>Hoja1!$O$1</c:f>
              <c:strCache>
                <c:ptCount val="1"/>
                <c:pt idx="0">
                  <c:v>R Activa</c:v>
                </c:pt>
              </c:strCache>
            </c:strRef>
          </c:tx>
          <c:spPr>
            <a:solidFill>
              <a:schemeClr val="accent2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Diunsa</c:v>
                </c:pt>
                <c:pt idx="1">
                  <c:v>Molineros</c:v>
                </c:pt>
                <c:pt idx="2">
                  <c:v>Jetstereo</c:v>
                </c:pt>
                <c:pt idx="3">
                  <c:v>Lady Lee</c:v>
                </c:pt>
                <c:pt idx="4">
                  <c:v>Curacao</c:v>
                </c:pt>
                <c:pt idx="5">
                  <c:v>Gallo +</c:v>
                </c:pt>
                <c:pt idx="6">
                  <c:v>Tropigas</c:v>
                </c:pt>
                <c:pt idx="7">
                  <c:v>Elektra</c:v>
                </c:pt>
              </c:strCache>
            </c:strRef>
          </c:cat>
          <c:val>
            <c:numRef>
              <c:f>Hoja1!$O$2:$O$9</c:f>
              <c:numCache>
                <c:formatCode>General</c:formatCode>
                <c:ptCount val="8"/>
                <c:pt idx="4" formatCode="0%">
                  <c:v>0.17</c:v>
                </c:pt>
                <c:pt idx="6" formatCode="0%">
                  <c:v>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3810-944B-AF01-191904244FBA}"/>
            </c:ext>
          </c:extLst>
        </c:ser>
        <c:ser>
          <c:idx val="14"/>
          <c:order val="14"/>
          <c:tx>
            <c:strRef>
              <c:f>Hoja1!$P$1</c:f>
              <c:strCache>
                <c:ptCount val="1"/>
                <c:pt idx="0">
                  <c:v>R América</c:v>
                </c:pt>
              </c:strCache>
            </c:strRef>
          </c:tx>
          <c:spPr>
            <a:solidFill>
              <a:schemeClr val="accent3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Diunsa</c:v>
                </c:pt>
                <c:pt idx="1">
                  <c:v>Molineros</c:v>
                </c:pt>
                <c:pt idx="2">
                  <c:v>Jetstereo</c:v>
                </c:pt>
                <c:pt idx="3">
                  <c:v>Lady Lee</c:v>
                </c:pt>
                <c:pt idx="4">
                  <c:v>Curacao</c:v>
                </c:pt>
                <c:pt idx="5">
                  <c:v>Gallo +</c:v>
                </c:pt>
                <c:pt idx="6">
                  <c:v>Tropigas</c:v>
                </c:pt>
                <c:pt idx="7">
                  <c:v>Elektra</c:v>
                </c:pt>
              </c:strCache>
            </c:strRef>
          </c:cat>
          <c:val>
            <c:numRef>
              <c:f>Hoja1!$P$2:$P$9</c:f>
              <c:numCache>
                <c:formatCode>General</c:formatCode>
                <c:ptCount val="8"/>
                <c:pt idx="0" formatCode="0%">
                  <c:v>0.15</c:v>
                </c:pt>
                <c:pt idx="5" formatCode="0%">
                  <c:v>0.45</c:v>
                </c:pt>
                <c:pt idx="7" formatCode="0%">
                  <c:v>0.16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3810-944B-AF01-191904244FBA}"/>
            </c:ext>
          </c:extLst>
        </c:ser>
        <c:ser>
          <c:idx val="15"/>
          <c:order val="15"/>
          <c:tx>
            <c:strRef>
              <c:f>Hoja1!$Q$1</c:f>
              <c:strCache>
                <c:ptCount val="1"/>
                <c:pt idx="0">
                  <c:v>RCV</c:v>
                </c:pt>
              </c:strCache>
            </c:strRef>
          </c:tx>
          <c:spPr>
            <a:solidFill>
              <a:schemeClr val="accent4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Diunsa</c:v>
                </c:pt>
                <c:pt idx="1">
                  <c:v>Molineros</c:v>
                </c:pt>
                <c:pt idx="2">
                  <c:v>Jetstereo</c:v>
                </c:pt>
                <c:pt idx="3">
                  <c:v>Lady Lee</c:v>
                </c:pt>
                <c:pt idx="4">
                  <c:v>Curacao</c:v>
                </c:pt>
                <c:pt idx="5">
                  <c:v>Gallo +</c:v>
                </c:pt>
                <c:pt idx="6">
                  <c:v>Tropigas</c:v>
                </c:pt>
                <c:pt idx="7">
                  <c:v>Elektra</c:v>
                </c:pt>
              </c:strCache>
            </c:strRef>
          </c:cat>
          <c:val>
            <c:numRef>
              <c:f>Hoja1!$Q$2:$Q$9</c:f>
              <c:numCache>
                <c:formatCode>General</c:formatCode>
                <c:ptCount val="8"/>
                <c:pt idx="2" formatCode="0%">
                  <c:v>0.44</c:v>
                </c:pt>
                <c:pt idx="3" formatCode="0%">
                  <c:v>0.01</c:v>
                </c:pt>
                <c:pt idx="4" formatCode="0%">
                  <c:v>0.01</c:v>
                </c:pt>
                <c:pt idx="7" formatCode="0%">
                  <c:v>0.13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3810-944B-AF01-191904244FBA}"/>
            </c:ext>
          </c:extLst>
        </c:ser>
        <c:ser>
          <c:idx val="16"/>
          <c:order val="16"/>
          <c:tx>
            <c:strRef>
              <c:f>Hoja1!$R$1</c:f>
              <c:strCache>
                <c:ptCount val="1"/>
                <c:pt idx="0">
                  <c:v>R El mundo</c:v>
                </c:pt>
              </c:strCache>
            </c:strRef>
          </c:tx>
          <c:spPr>
            <a:solidFill>
              <a:schemeClr val="accent5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Diunsa</c:v>
                </c:pt>
                <c:pt idx="1">
                  <c:v>Molineros</c:v>
                </c:pt>
                <c:pt idx="2">
                  <c:v>Jetstereo</c:v>
                </c:pt>
                <c:pt idx="3">
                  <c:v>Lady Lee</c:v>
                </c:pt>
                <c:pt idx="4">
                  <c:v>Curacao</c:v>
                </c:pt>
                <c:pt idx="5">
                  <c:v>Gallo +</c:v>
                </c:pt>
                <c:pt idx="6">
                  <c:v>Tropigas</c:v>
                </c:pt>
                <c:pt idx="7">
                  <c:v>Elektra</c:v>
                </c:pt>
              </c:strCache>
            </c:strRef>
          </c:cat>
          <c:val>
            <c:numRef>
              <c:f>Hoja1!$R$2:$R$9</c:f>
              <c:numCache>
                <c:formatCode>General</c:formatCode>
                <c:ptCount val="8"/>
                <c:pt idx="2" formatCode="0%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3810-944B-AF01-191904244FBA}"/>
            </c:ext>
          </c:extLst>
        </c:ser>
        <c:ser>
          <c:idx val="17"/>
          <c:order val="17"/>
          <c:tx>
            <c:strRef>
              <c:f>Hoja1!$S$1</c:f>
              <c:strCache>
                <c:ptCount val="1"/>
                <c:pt idx="0">
                  <c:v>R. Hit</c:v>
                </c:pt>
              </c:strCache>
            </c:strRef>
          </c:tx>
          <c:spPr>
            <a:solidFill>
              <a:schemeClr val="accent6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Diunsa</c:v>
                </c:pt>
                <c:pt idx="1">
                  <c:v>Molineros</c:v>
                </c:pt>
                <c:pt idx="2">
                  <c:v>Jetstereo</c:v>
                </c:pt>
                <c:pt idx="3">
                  <c:v>Lady Lee</c:v>
                </c:pt>
                <c:pt idx="4">
                  <c:v>Curacao</c:v>
                </c:pt>
                <c:pt idx="5">
                  <c:v>Gallo +</c:v>
                </c:pt>
                <c:pt idx="6">
                  <c:v>Tropigas</c:v>
                </c:pt>
                <c:pt idx="7">
                  <c:v>Elektra</c:v>
                </c:pt>
              </c:strCache>
            </c:strRef>
          </c:cat>
          <c:val>
            <c:numRef>
              <c:f>Hoja1!$S$2:$S$9</c:f>
              <c:numCache>
                <c:formatCode>General</c:formatCode>
                <c:ptCount val="8"/>
                <c:pt idx="6" formatCode="0%">
                  <c:v>0.12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3810-944B-AF01-191904244FBA}"/>
            </c:ext>
          </c:extLst>
        </c:ser>
        <c:ser>
          <c:idx val="18"/>
          <c:order val="18"/>
          <c:tx>
            <c:strRef>
              <c:f>Hoja1!$T$1</c:f>
              <c:strCache>
                <c:ptCount val="1"/>
                <c:pt idx="0">
                  <c:v>R Luz</c:v>
                </c:pt>
              </c:strCache>
            </c:strRef>
          </c:tx>
          <c:spPr>
            <a:solidFill>
              <a:schemeClr val="accent1">
                <a:lumMod val="8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Diunsa</c:v>
                </c:pt>
                <c:pt idx="1">
                  <c:v>Molineros</c:v>
                </c:pt>
                <c:pt idx="2">
                  <c:v>Jetstereo</c:v>
                </c:pt>
                <c:pt idx="3">
                  <c:v>Lady Lee</c:v>
                </c:pt>
                <c:pt idx="4">
                  <c:v>Curacao</c:v>
                </c:pt>
                <c:pt idx="5">
                  <c:v>Gallo +</c:v>
                </c:pt>
                <c:pt idx="6">
                  <c:v>Tropigas</c:v>
                </c:pt>
                <c:pt idx="7">
                  <c:v>Elektra</c:v>
                </c:pt>
              </c:strCache>
            </c:strRef>
          </c:cat>
          <c:val>
            <c:numRef>
              <c:f>Hoja1!$T$2:$T$9</c:f>
              <c:numCache>
                <c:formatCode>General</c:formatCode>
                <c:ptCount val="8"/>
                <c:pt idx="0" formatCode="0%">
                  <c:v>0.02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3810-944B-AF01-191904244FBA}"/>
            </c:ext>
          </c:extLst>
        </c:ser>
        <c:ser>
          <c:idx val="19"/>
          <c:order val="19"/>
          <c:tx>
            <c:strRef>
              <c:f>Hoja1!$U$1</c:f>
              <c:strCache>
                <c:ptCount val="1"/>
                <c:pt idx="0">
                  <c:v>R Progreso</c:v>
                </c:pt>
              </c:strCache>
            </c:strRef>
          </c:tx>
          <c:spPr>
            <a:solidFill>
              <a:schemeClr val="accent2">
                <a:lumMod val="8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Diunsa</c:v>
                </c:pt>
                <c:pt idx="1">
                  <c:v>Molineros</c:v>
                </c:pt>
                <c:pt idx="2">
                  <c:v>Jetstereo</c:v>
                </c:pt>
                <c:pt idx="3">
                  <c:v>Lady Lee</c:v>
                </c:pt>
                <c:pt idx="4">
                  <c:v>Curacao</c:v>
                </c:pt>
                <c:pt idx="5">
                  <c:v>Gallo +</c:v>
                </c:pt>
                <c:pt idx="6">
                  <c:v>Tropigas</c:v>
                </c:pt>
                <c:pt idx="7">
                  <c:v>Elektra</c:v>
                </c:pt>
              </c:strCache>
            </c:strRef>
          </c:cat>
          <c:val>
            <c:numRef>
              <c:f>Hoja1!$U$2:$U$9</c:f>
              <c:numCache>
                <c:formatCode>General</c:formatCode>
                <c:ptCount val="8"/>
                <c:pt idx="5" formatCode="0%">
                  <c:v>0.05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FC2-7742-A5BE-088A63BFEF71}"/>
            </c:ext>
          </c:extLst>
        </c:ser>
        <c:ser>
          <c:idx val="20"/>
          <c:order val="20"/>
          <c:tx>
            <c:strRef>
              <c:f>Hoja1!$V$1</c:f>
              <c:strCache>
                <c:ptCount val="1"/>
                <c:pt idx="0">
                  <c:v>R San Pedro</c:v>
                </c:pt>
              </c:strCache>
            </c:strRef>
          </c:tx>
          <c:spPr>
            <a:solidFill>
              <a:schemeClr val="accent3">
                <a:lumMod val="8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5"/>
              <c:layout>
                <c:manualLayout>
                  <c:x val="2.3771773751488194E-3"/>
                  <c:y val="-1.364087234989804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E1D-C240-BA9B-3BDADFD8A62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Diunsa</c:v>
                </c:pt>
                <c:pt idx="1">
                  <c:v>Molineros</c:v>
                </c:pt>
                <c:pt idx="2">
                  <c:v>Jetstereo</c:v>
                </c:pt>
                <c:pt idx="3">
                  <c:v>Lady Lee</c:v>
                </c:pt>
                <c:pt idx="4">
                  <c:v>Curacao</c:v>
                </c:pt>
                <c:pt idx="5">
                  <c:v>Gallo +</c:v>
                </c:pt>
                <c:pt idx="6">
                  <c:v>Tropigas</c:v>
                </c:pt>
                <c:pt idx="7">
                  <c:v>Elektra</c:v>
                </c:pt>
              </c:strCache>
            </c:strRef>
          </c:cat>
          <c:val>
            <c:numRef>
              <c:f>Hoja1!$V$2:$V$9</c:f>
              <c:numCache>
                <c:formatCode>General</c:formatCode>
                <c:ptCount val="8"/>
                <c:pt idx="4" formatCode="0%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FC2-7742-A5BE-088A63BFEF71}"/>
            </c:ext>
          </c:extLst>
        </c:ser>
        <c:ser>
          <c:idx val="21"/>
          <c:order val="21"/>
          <c:tx>
            <c:strRef>
              <c:f>Hoja1!$W$1</c:f>
              <c:strCache>
                <c:ptCount val="1"/>
                <c:pt idx="0">
                  <c:v>Rock n Pop</c:v>
                </c:pt>
              </c:strCache>
            </c:strRef>
          </c:tx>
          <c:spPr>
            <a:solidFill>
              <a:schemeClr val="accent4">
                <a:lumMod val="8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Diunsa</c:v>
                </c:pt>
                <c:pt idx="1">
                  <c:v>Molineros</c:v>
                </c:pt>
                <c:pt idx="2">
                  <c:v>Jetstereo</c:v>
                </c:pt>
                <c:pt idx="3">
                  <c:v>Lady Lee</c:v>
                </c:pt>
                <c:pt idx="4">
                  <c:v>Curacao</c:v>
                </c:pt>
                <c:pt idx="5">
                  <c:v>Gallo +</c:v>
                </c:pt>
                <c:pt idx="6">
                  <c:v>Tropigas</c:v>
                </c:pt>
                <c:pt idx="7">
                  <c:v>Elektra</c:v>
                </c:pt>
              </c:strCache>
            </c:strRef>
          </c:cat>
          <c:val>
            <c:numRef>
              <c:f>Hoja1!$W$2:$W$9</c:f>
              <c:numCache>
                <c:formatCode>General</c:formatCode>
                <c:ptCount val="8"/>
                <c:pt idx="0" formatCode="0%">
                  <c:v>0.02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3D0-7443-A1FA-30A3122867F8}"/>
            </c:ext>
          </c:extLst>
        </c:ser>
        <c:ser>
          <c:idx val="22"/>
          <c:order val="22"/>
          <c:tx>
            <c:strRef>
              <c:f>Hoja1!$X$1</c:f>
              <c:strCache>
                <c:ptCount val="1"/>
                <c:pt idx="0">
                  <c:v>St Luz</c:v>
                </c:pt>
              </c:strCache>
            </c:strRef>
          </c:tx>
          <c:spPr>
            <a:solidFill>
              <a:schemeClr val="accent5">
                <a:lumMod val="8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67C-9C4A-A981-DE5656B06683}"/>
                </c:ext>
              </c:extLst>
            </c:dLbl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67C-9C4A-A981-DE5656B06683}"/>
                </c:ext>
              </c:extLst>
            </c:dLbl>
            <c:dLbl>
              <c:idx val="3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67C-9C4A-A981-DE5656B06683}"/>
                </c:ext>
              </c:extLst>
            </c:dLbl>
            <c:dLbl>
              <c:idx val="4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E1D-C240-BA9B-3BDADFD8A62C}"/>
                </c:ext>
              </c:extLst>
            </c:dLbl>
            <c:dLbl>
              <c:idx val="5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67C-9C4A-A981-DE5656B06683}"/>
                </c:ext>
              </c:extLst>
            </c:dLbl>
            <c:dLbl>
              <c:idx val="6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D67C-9C4A-A981-DE5656B06683}"/>
                </c:ext>
              </c:extLst>
            </c:dLbl>
            <c:dLbl>
              <c:idx val="7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67C-9C4A-A981-DE5656B0668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Diunsa</c:v>
                </c:pt>
                <c:pt idx="1">
                  <c:v>Molineros</c:v>
                </c:pt>
                <c:pt idx="2">
                  <c:v>Jetstereo</c:v>
                </c:pt>
                <c:pt idx="3">
                  <c:v>Lady Lee</c:v>
                </c:pt>
                <c:pt idx="4">
                  <c:v>Curacao</c:v>
                </c:pt>
                <c:pt idx="5">
                  <c:v>Gallo +</c:v>
                </c:pt>
                <c:pt idx="6">
                  <c:v>Tropigas</c:v>
                </c:pt>
                <c:pt idx="7">
                  <c:v>Elektra</c:v>
                </c:pt>
              </c:strCache>
            </c:strRef>
          </c:cat>
          <c:val>
            <c:numRef>
              <c:f>Hoja1!$X$2:$X$9</c:f>
              <c:numCache>
                <c:formatCode>General</c:formatCode>
                <c:ptCount val="8"/>
                <c:pt idx="3" formatCode="0%">
                  <c:v>0.15</c:v>
                </c:pt>
                <c:pt idx="4" formatCode="0%">
                  <c:v>0.09</c:v>
                </c:pt>
                <c:pt idx="5" formatCode="0%">
                  <c:v>0.03</c:v>
                </c:pt>
                <c:pt idx="6" formatCode="0%">
                  <c:v>0.05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3D0-7443-A1FA-30A3122867F8}"/>
            </c:ext>
          </c:extLst>
        </c:ser>
        <c:ser>
          <c:idx val="23"/>
          <c:order val="23"/>
          <c:tx>
            <c:strRef>
              <c:f>Hoja1!$Y$1</c:f>
              <c:strCache>
                <c:ptCount val="1"/>
                <c:pt idx="0">
                  <c:v>St Mass</c:v>
                </c:pt>
              </c:strCache>
            </c:strRef>
          </c:tx>
          <c:spPr>
            <a:solidFill>
              <a:schemeClr val="accent6">
                <a:lumMod val="8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Diunsa</c:v>
                </c:pt>
                <c:pt idx="1">
                  <c:v>Molineros</c:v>
                </c:pt>
                <c:pt idx="2">
                  <c:v>Jetstereo</c:v>
                </c:pt>
                <c:pt idx="3">
                  <c:v>Lady Lee</c:v>
                </c:pt>
                <c:pt idx="4">
                  <c:v>Curacao</c:v>
                </c:pt>
                <c:pt idx="5">
                  <c:v>Gallo +</c:v>
                </c:pt>
                <c:pt idx="6">
                  <c:v>Tropigas</c:v>
                </c:pt>
                <c:pt idx="7">
                  <c:v>Elektra</c:v>
                </c:pt>
              </c:strCache>
            </c:strRef>
          </c:cat>
          <c:val>
            <c:numRef>
              <c:f>Hoja1!$Y$2:$Y$9</c:f>
              <c:numCache>
                <c:formatCode>General</c:formatCode>
                <c:ptCount val="8"/>
                <c:pt idx="0" formatCode="0%">
                  <c:v>0.01</c:v>
                </c:pt>
                <c:pt idx="2" formatCode="0%">
                  <c:v>0.03</c:v>
                </c:pt>
                <c:pt idx="3" formatCode="0%">
                  <c:v>0.11</c:v>
                </c:pt>
                <c:pt idx="7" formatCode="0%">
                  <c:v>7.0000000000000007E-2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3D0-7443-A1FA-30A3122867F8}"/>
            </c:ext>
          </c:extLst>
        </c:ser>
        <c:ser>
          <c:idx val="24"/>
          <c:order val="24"/>
          <c:tx>
            <c:strRef>
              <c:f>Hoja1!$Z$1</c:f>
              <c:strCache>
                <c:ptCount val="1"/>
                <c:pt idx="0">
                  <c:v>St Sula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Diunsa</c:v>
                </c:pt>
                <c:pt idx="1">
                  <c:v>Molineros</c:v>
                </c:pt>
                <c:pt idx="2">
                  <c:v>Jetstereo</c:v>
                </c:pt>
                <c:pt idx="3">
                  <c:v>Lady Lee</c:v>
                </c:pt>
                <c:pt idx="4">
                  <c:v>Curacao</c:v>
                </c:pt>
                <c:pt idx="5">
                  <c:v>Gallo +</c:v>
                </c:pt>
                <c:pt idx="6">
                  <c:v>Tropigas</c:v>
                </c:pt>
                <c:pt idx="7">
                  <c:v>Elektra</c:v>
                </c:pt>
              </c:strCache>
            </c:strRef>
          </c:cat>
          <c:val>
            <c:numRef>
              <c:f>Hoja1!$Z$2:$Z$9</c:f>
              <c:numCache>
                <c:formatCode>General</c:formatCode>
                <c:ptCount val="8"/>
                <c:pt idx="7" formatCode="0%">
                  <c:v>0.08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3D0-7443-A1FA-30A3122867F8}"/>
            </c:ext>
          </c:extLst>
        </c:ser>
        <c:ser>
          <c:idx val="25"/>
          <c:order val="25"/>
          <c:tx>
            <c:strRef>
              <c:f>Hoja1!$AA$1</c:f>
              <c:strCache>
                <c:ptCount val="1"/>
                <c:pt idx="0">
                  <c:v>Suave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Diunsa</c:v>
                </c:pt>
                <c:pt idx="1">
                  <c:v>Molineros</c:v>
                </c:pt>
                <c:pt idx="2">
                  <c:v>Jetstereo</c:v>
                </c:pt>
                <c:pt idx="3">
                  <c:v>Lady Lee</c:v>
                </c:pt>
                <c:pt idx="4">
                  <c:v>Curacao</c:v>
                </c:pt>
                <c:pt idx="5">
                  <c:v>Gallo +</c:v>
                </c:pt>
                <c:pt idx="6">
                  <c:v>Tropigas</c:v>
                </c:pt>
                <c:pt idx="7">
                  <c:v>Elektra</c:v>
                </c:pt>
              </c:strCache>
            </c:strRef>
          </c:cat>
          <c:val>
            <c:numRef>
              <c:f>Hoja1!$AA$2:$AA$9</c:f>
              <c:numCache>
                <c:formatCode>General</c:formatCode>
                <c:ptCount val="8"/>
                <c:pt idx="4" formatCode="0%">
                  <c:v>0.09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47D-2F49-8867-4799B0B93DD5}"/>
            </c:ext>
          </c:extLst>
        </c:ser>
        <c:ser>
          <c:idx val="26"/>
          <c:order val="26"/>
          <c:tx>
            <c:strRef>
              <c:f>Hoja1!$AB$1</c:f>
              <c:strCache>
                <c:ptCount val="1"/>
                <c:pt idx="0">
                  <c:v>Super 100</c:v>
                </c:pt>
              </c:strCache>
            </c:strRef>
          </c:tx>
          <c:spPr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Diunsa</c:v>
                </c:pt>
                <c:pt idx="1">
                  <c:v>Molineros</c:v>
                </c:pt>
                <c:pt idx="2">
                  <c:v>Jetstereo</c:v>
                </c:pt>
                <c:pt idx="3">
                  <c:v>Lady Lee</c:v>
                </c:pt>
                <c:pt idx="4">
                  <c:v>Curacao</c:v>
                </c:pt>
                <c:pt idx="5">
                  <c:v>Gallo +</c:v>
                </c:pt>
                <c:pt idx="6">
                  <c:v>Tropigas</c:v>
                </c:pt>
                <c:pt idx="7">
                  <c:v>Elektra</c:v>
                </c:pt>
              </c:strCache>
            </c:strRef>
          </c:cat>
          <c:val>
            <c:numRef>
              <c:f>Hoja1!$AB$2:$AB$9</c:f>
              <c:numCache>
                <c:formatCode>General</c:formatCode>
                <c:ptCount val="8"/>
                <c:pt idx="5" formatCode="0%">
                  <c:v>0.02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47D-2F49-8867-4799B0B93DD5}"/>
            </c:ext>
          </c:extLst>
        </c:ser>
        <c:ser>
          <c:idx val="27"/>
          <c:order val="27"/>
          <c:tx>
            <c:strRef>
              <c:f>Hoja1!$AC$1</c:f>
              <c:strCache>
                <c:ptCount val="1"/>
                <c:pt idx="0">
                  <c:v>Suyapa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Diunsa</c:v>
                </c:pt>
                <c:pt idx="1">
                  <c:v>Molineros</c:v>
                </c:pt>
                <c:pt idx="2">
                  <c:v>Jetstereo</c:v>
                </c:pt>
                <c:pt idx="3">
                  <c:v>Lady Lee</c:v>
                </c:pt>
                <c:pt idx="4">
                  <c:v>Curacao</c:v>
                </c:pt>
                <c:pt idx="5">
                  <c:v>Gallo +</c:v>
                </c:pt>
                <c:pt idx="6">
                  <c:v>Tropigas</c:v>
                </c:pt>
                <c:pt idx="7">
                  <c:v>Elektra</c:v>
                </c:pt>
              </c:strCache>
            </c:strRef>
          </c:cat>
          <c:val>
            <c:numRef>
              <c:f>Hoja1!$AC$2:$AC$9</c:f>
              <c:numCache>
                <c:formatCode>General</c:formatCode>
                <c:ptCount val="8"/>
                <c:pt idx="0" formatCode="0%">
                  <c:v>0.01</c:v>
                </c:pt>
                <c:pt idx="4" formatCode="0%">
                  <c:v>0.12</c:v>
                </c:pt>
                <c:pt idx="6" formatCode="0%">
                  <c:v>0.12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7DE-6342-BA8F-1405C2C6A7CD}"/>
            </c:ext>
          </c:extLst>
        </c:ser>
        <c:ser>
          <c:idx val="28"/>
          <c:order val="28"/>
          <c:tx>
            <c:strRef>
              <c:f>Hoja1!$AD$1</c:f>
              <c:strCache>
                <c:ptCount val="1"/>
                <c:pt idx="0">
                  <c:v>Ultra</c:v>
                </c:pt>
              </c:strCache>
            </c:strRef>
          </c:tx>
          <c:spPr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Diunsa</c:v>
                </c:pt>
                <c:pt idx="1">
                  <c:v>Molineros</c:v>
                </c:pt>
                <c:pt idx="2">
                  <c:v>Jetstereo</c:v>
                </c:pt>
                <c:pt idx="3">
                  <c:v>Lady Lee</c:v>
                </c:pt>
                <c:pt idx="4">
                  <c:v>Curacao</c:v>
                </c:pt>
                <c:pt idx="5">
                  <c:v>Gallo +</c:v>
                </c:pt>
                <c:pt idx="6">
                  <c:v>Tropigas</c:v>
                </c:pt>
                <c:pt idx="7">
                  <c:v>Elektra</c:v>
                </c:pt>
              </c:strCache>
            </c:strRef>
          </c:cat>
          <c:val>
            <c:numRef>
              <c:f>Hoja1!$AD$2:$AD$9</c:f>
              <c:numCache>
                <c:formatCode>General</c:formatCode>
                <c:ptCount val="8"/>
                <c:pt idx="2" formatCode="0%">
                  <c:v>0.01</c:v>
                </c:pt>
                <c:pt idx="4" formatCode="0%">
                  <c:v>0.05</c:v>
                </c:pt>
                <c:pt idx="6" formatCode="0%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C99-1E4D-837C-56F144A1530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6"/>
        <c:overlap val="100"/>
        <c:axId val="1211089263"/>
        <c:axId val="1208600847"/>
      </c:barChart>
      <c:catAx>
        <c:axId val="1211089263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HN"/>
          </a:p>
        </c:txPr>
        <c:crossAx val="1208600847"/>
        <c:crosses val="autoZero"/>
        <c:auto val="1"/>
        <c:lblAlgn val="ctr"/>
        <c:lblOffset val="100"/>
        <c:noMultiLvlLbl val="0"/>
      </c:catAx>
      <c:valAx>
        <c:axId val="1208600847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21108926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89872959082932391"/>
          <c:w val="0.99954038117758437"/>
          <c:h val="0.1012704091706761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HN"/>
    </a:p>
  </c:txPr>
  <c:externalData r:id="rId3">
    <c:autoUpdate val="0"/>
  </c:externalData>
</c:chartSpace>
</file>

<file path=ppt/charts/chart5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BB332F"/>
            </a:solidFill>
          </c:spPr>
          <c:explosion val="3"/>
          <c:dPt>
            <c:idx val="0"/>
            <c:bubble3D val="0"/>
            <c:spPr>
              <a:solidFill>
                <a:srgbClr val="BB332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8D8-6A45-A9C6-2090BD84EC70}"/>
              </c:ext>
            </c:extLst>
          </c:dPt>
          <c:dPt>
            <c:idx val="1"/>
            <c:bubble3D val="0"/>
            <c:spPr>
              <a:solidFill>
                <a:srgbClr val="EF363C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8D8-6A45-A9C6-2090BD84EC70}"/>
              </c:ext>
            </c:extLst>
          </c:dPt>
          <c:dPt>
            <c:idx val="2"/>
            <c:bubble3D val="0"/>
            <c:spPr>
              <a:solidFill>
                <a:srgbClr val="EF645E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8D8-6A45-A9C6-2090BD84EC70}"/>
              </c:ext>
            </c:extLst>
          </c:dPt>
          <c:dPt>
            <c:idx val="3"/>
            <c:bubble3D val="0"/>
            <c:spPr>
              <a:solidFill>
                <a:srgbClr val="F59F9B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38D8-6A45-A9C6-2090BD84EC70}"/>
              </c:ext>
            </c:extLst>
          </c:dPt>
          <c:dPt>
            <c:idx val="4"/>
            <c:bubble3D val="0"/>
            <c:spPr>
              <a:solidFill>
                <a:srgbClr val="FFD1C8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38D8-6A45-A9C6-2090BD84EC70}"/>
              </c:ext>
            </c:extLst>
          </c:dPt>
          <c:dLbls>
            <c:dLbl>
              <c:idx val="4"/>
              <c:layout>
                <c:manualLayout>
                  <c:x val="-1.0993085320480243E-2"/>
                  <c:y val="-0.13411505186251349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800" b="0" i="0" u="none" strike="noStrike" kern="1200" baseline="0">
                      <a:solidFill>
                        <a:schemeClr val="tx1"/>
                      </a:solidFill>
                      <a:latin typeface="Helvetica Light" panose="020B0403020202020204" pitchFamily="34" charset="0"/>
                      <a:ea typeface="+mn-ea"/>
                      <a:cs typeface="+mn-cs"/>
                    </a:defRPr>
                  </a:pPr>
                  <a:endParaRPr lang="es-HN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38D8-6A45-A9C6-2090BD84EC7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TV</c:v>
                </c:pt>
                <c:pt idx="1">
                  <c:v>Ra</c:v>
                </c:pt>
                <c:pt idx="2">
                  <c:v>Pr</c:v>
                </c:pt>
                <c:pt idx="3">
                  <c:v>Ext</c:v>
                </c:pt>
                <c:pt idx="4">
                  <c:v>Cab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0.79</c:v>
                </c:pt>
                <c:pt idx="1">
                  <c:v>0.11</c:v>
                </c:pt>
                <c:pt idx="2">
                  <c:v>0.05</c:v>
                </c:pt>
                <c:pt idx="3">
                  <c:v>0.05</c:v>
                </c:pt>
                <c:pt idx="4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38D8-6A45-A9C6-2090BD84EC70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b="0" i="0">
          <a:latin typeface="Helvetica Light" panose="020B0403020202020204" pitchFamily="34" charset="0"/>
        </a:defRPr>
      </a:pPr>
      <a:endParaRPr lang="es-HN"/>
    </a:p>
  </c:txPr>
  <c:externalData r:id="rId3">
    <c:autoUpdate val="0"/>
  </c:externalData>
</c:chartSpace>
</file>

<file path=ppt/charts/chart5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424242"/>
            </a:solidFill>
          </c:spPr>
          <c:dPt>
            <c:idx val="0"/>
            <c:bubble3D val="0"/>
            <c:spPr>
              <a:solidFill>
                <a:srgbClr val="42424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7CF-774E-BCDA-3DDFF0C77165}"/>
              </c:ext>
            </c:extLst>
          </c:dPt>
          <c:dPt>
            <c:idx val="1"/>
            <c:bubble3D val="0"/>
            <c:spPr>
              <a:solidFill>
                <a:srgbClr val="69656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7CF-774E-BCDA-3DDFF0C77165}"/>
              </c:ext>
            </c:extLst>
          </c:dPt>
          <c:dPt>
            <c:idx val="2"/>
            <c:bubble3D val="0"/>
            <c:spPr>
              <a:solidFill>
                <a:srgbClr val="9C9999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B7CF-774E-BCDA-3DDFF0C77165}"/>
              </c:ext>
            </c:extLst>
          </c:dPt>
          <c:dPt>
            <c:idx val="3"/>
            <c:bubble3D val="0"/>
            <c:spPr>
              <a:solidFill>
                <a:srgbClr val="C4C4C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B7CF-774E-BCDA-3DDFF0C77165}"/>
              </c:ext>
            </c:extLst>
          </c:dPt>
          <c:dPt>
            <c:idx val="4"/>
            <c:bubble3D val="0"/>
            <c:spPr>
              <a:solidFill>
                <a:schemeClr val="bg1">
                  <a:lumMod val="8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B7CF-774E-BCDA-3DDFF0C77165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CBDC25D1-8ABB-DD44-B3EA-3E6D665FC828}" type="CATEGORYNAME">
                      <a:rPr lang="en-US"/>
                      <a:pPr/>
                      <a:t>[NOMBRE DE CATEGORÍA]</a:t>
                    </a:fld>
                    <a:r>
                      <a:rPr lang="en-US" baseline="0"/>
                      <a:t>
84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B7CF-774E-BCDA-3DDFF0C77165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22A20F78-51A4-2146-B52A-EEE920EFF0B6}" type="CATEGORYNAME">
                      <a:rPr lang="en-US"/>
                      <a:pPr/>
                      <a:t>[NOMBRE DE CATEGORÍA]</a:t>
                    </a:fld>
                    <a:r>
                      <a:rPr lang="en-US" baseline="0"/>
                      <a:t>
7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B7CF-774E-BCDA-3DDFF0C77165}"/>
                </c:ext>
              </c:extLst>
            </c:dLbl>
            <c:dLbl>
              <c:idx val="3"/>
              <c:layout>
                <c:manualLayout>
                  <c:x val="-1.4657447093973567E-2"/>
                  <c:y val="-1.986889657222422E-2"/>
                </c:manualLayout>
              </c:layout>
              <c:tx>
                <c:rich>
                  <a:bodyPr/>
                  <a:lstStyle/>
                  <a:p>
                    <a:fld id="{04360ED1-CA4F-054C-813B-528A27B8650E}" type="CATEGORYNAME">
                      <a:rPr lang="en-US"/>
                      <a:pPr/>
                      <a:t>[NOMBRE DE CATEGORÍA]</a:t>
                    </a:fld>
                    <a:r>
                      <a:rPr lang="en-US" baseline="0" dirty="0"/>
                      <a:t>
5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B7CF-774E-BCDA-3DDFF0C77165}"/>
                </c:ext>
              </c:extLst>
            </c:dLbl>
            <c:dLbl>
              <c:idx val="4"/>
              <c:layout>
                <c:manualLayout>
                  <c:x val="-7.3287235469867837E-3"/>
                  <c:y val="-1.490167242916816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800" b="0" i="0" u="none" strike="noStrike" kern="1200" baseline="0">
                      <a:solidFill>
                        <a:schemeClr val="tx1"/>
                      </a:solidFill>
                      <a:latin typeface="Helvetica Light" panose="020B0403020202020204" pitchFamily="34" charset="0"/>
                      <a:ea typeface="+mn-ea"/>
                      <a:cs typeface="+mn-cs"/>
                    </a:defRPr>
                  </a:pPr>
                  <a:endParaRPr lang="es-HN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B7CF-774E-BCDA-3DDFF0C7716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TV</c:v>
                </c:pt>
                <c:pt idx="1">
                  <c:v>Ra</c:v>
                </c:pt>
                <c:pt idx="2">
                  <c:v>Pr</c:v>
                </c:pt>
                <c:pt idx="3">
                  <c:v>Ext</c:v>
                </c:pt>
                <c:pt idx="4">
                  <c:v>Cab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0.84</c:v>
                </c:pt>
                <c:pt idx="1">
                  <c:v>0.08</c:v>
                </c:pt>
                <c:pt idx="2">
                  <c:v>0.04</c:v>
                </c:pt>
                <c:pt idx="3">
                  <c:v>0.04</c:v>
                </c:pt>
                <c:pt idx="4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B7CF-774E-BCDA-3DDFF0C77165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b="0" i="0">
          <a:latin typeface="Helvetica Light" panose="020B0403020202020204" pitchFamily="34" charset="0"/>
        </a:defRPr>
      </a:pPr>
      <a:endParaRPr lang="es-HN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2.836378328607728E-2"/>
          <c:y val="0.14754964089564851"/>
          <c:w val="0.94327243342784539"/>
          <c:h val="0.51845162653147436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EU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1.2892628766398764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9D1-0B4D-8C9C-1DCDBFDFA5D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  <c:pt idx="0">
                  <c:v>7.0000000000000007E-2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48D-7C45-A951-21F911E64A28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Audio Sistemas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Sheet1!$B$3</c:f>
              <c:numCache>
                <c:formatCode>0%</c:formatCode>
                <c:ptCount val="1"/>
                <c:pt idx="0">
                  <c:v>0.7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3E9-F349-A843-5CE43100D4C9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Grupo América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Sheet1!$B$4</c:f>
              <c:numCache>
                <c:formatCode>0%</c:formatCode>
                <c:ptCount val="1"/>
                <c:pt idx="0">
                  <c:v>0.15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C13-0E42-90C7-7334FC71FA83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Otros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Sheet1!$B$5</c:f>
              <c:numCache>
                <c:formatCode>0%</c:formatCode>
                <c:ptCount val="1"/>
                <c:pt idx="0">
                  <c:v>0.08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C13-0E42-90C7-7334FC71FA8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589735375"/>
        <c:axId val="1672538831"/>
      </c:barChart>
      <c:catAx>
        <c:axId val="1589735375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672538831"/>
        <c:crosses val="autoZero"/>
        <c:auto val="1"/>
        <c:lblAlgn val="ctr"/>
        <c:lblOffset val="100"/>
        <c:noMultiLvlLbl val="0"/>
      </c:catAx>
      <c:valAx>
        <c:axId val="1672538831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5897353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/>
              </a:solidFill>
              <a:latin typeface="Helvetica Light" panose="020B0403020202020204" pitchFamily="34" charset="0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 b="1" i="0">
          <a:solidFill>
            <a:schemeClr val="bg1"/>
          </a:solidFill>
          <a:latin typeface="Helvetica Light" panose="020B0403020202020204" pitchFamily="34" charset="0"/>
        </a:defRPr>
      </a:pPr>
      <a:endParaRPr lang="es-HN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C11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1.0314103013119007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B01-3644-8691-87C9BBDA034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  <c:pt idx="0">
                  <c:v>0.49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426-7D43-B544-8C4B1D048D24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TVC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Sheet1!$B$3</c:f>
              <c:numCache>
                <c:formatCode>0%</c:formatCode>
                <c:ptCount val="1"/>
                <c:pt idx="0">
                  <c:v>0.28999999999999998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426-7D43-B544-8C4B1D048D24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HCH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0D1-9442-883D-4041CC0EA46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Sheet1!$B$4</c:f>
              <c:numCache>
                <c:formatCode>0%</c:formatCode>
                <c:ptCount val="1"/>
                <c:pt idx="0">
                  <c:v>0.11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0D1-9442-883D-4041CC0EA460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VTV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5.1570515065595054E-3"/>
                  <c:y val="1.34136037177862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782-F84F-80A0-923199C98C2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Sheet1!$B$5</c:f>
              <c:numCache>
                <c:formatCode>0%</c:formatCode>
                <c:ptCount val="1"/>
                <c:pt idx="0">
                  <c:v>0.04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782-F84F-80A0-923199C98C2B}"/>
            </c:ext>
          </c:extLst>
        </c:ser>
        <c:ser>
          <c:idx val="4"/>
          <c:order val="4"/>
          <c:tx>
            <c:strRef>
              <c:f>Sheet1!$A$6</c:f>
              <c:strCache>
                <c:ptCount val="1"/>
                <c:pt idx="0">
                  <c:v>C6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1.0314103013119011E-2"/>
                  <c:y val="1.34136037177862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782-F84F-80A0-923199C98C2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Sheet1!$B$6</c:f>
              <c:numCache>
                <c:formatCode>0%</c:formatCode>
                <c:ptCount val="1"/>
                <c:pt idx="0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782-F84F-80A0-923199C98C2B}"/>
            </c:ext>
          </c:extLst>
        </c:ser>
        <c:ser>
          <c:idx val="5"/>
          <c:order val="5"/>
          <c:tx>
            <c:strRef>
              <c:f>Sheet1!$A$7</c:f>
              <c:strCache>
                <c:ptCount val="1"/>
                <c:pt idx="0">
                  <c:v>DTV</c:v>
                </c:pt>
              </c:strCache>
            </c:strRef>
          </c:tx>
          <c:spPr>
            <a:solidFill>
              <a:schemeClr val="accent5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Sheet1!$B$7</c:f>
              <c:numCache>
                <c:formatCode>0%</c:formatCode>
                <c:ptCount val="1"/>
                <c:pt idx="0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02B-8C4F-BCED-366FB64E1A3F}"/>
            </c:ext>
          </c:extLst>
        </c:ser>
        <c:ser>
          <c:idx val="6"/>
          <c:order val="6"/>
          <c:tx>
            <c:strRef>
              <c:f>Sheet1!$A$8</c:f>
              <c:strCache>
                <c:ptCount val="1"/>
                <c:pt idx="0">
                  <c:v>TDTV</c:v>
                </c:pt>
              </c:strCache>
            </c:strRef>
          </c:tx>
          <c:spPr>
            <a:solidFill>
              <a:schemeClr val="accent1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1.8908970419345003E-16"/>
                  <c:y val="-8.048162230671736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02B-8C4F-BCED-366FB64E1A3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Sheet1!$B$8</c:f>
              <c:numCache>
                <c:formatCode>0%</c:formatCode>
                <c:ptCount val="1"/>
                <c:pt idx="0">
                  <c:v>0.05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02B-8C4F-BCED-366FB64E1A3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589735375"/>
        <c:axId val="1672538831"/>
      </c:barChart>
      <c:catAx>
        <c:axId val="1589735375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672538831"/>
        <c:crosses val="autoZero"/>
        <c:auto val="1"/>
        <c:lblAlgn val="ctr"/>
        <c:lblOffset val="100"/>
        <c:noMultiLvlLbl val="0"/>
      </c:catAx>
      <c:valAx>
        <c:axId val="1672538831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15897353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1.8846992921236191E-2"/>
          <c:y val="0.7062420785804816"/>
          <c:w val="0.9468346566043252"/>
          <c:h val="0.2132762991128010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/>
              </a:solidFill>
              <a:latin typeface="Helvetica Light" panose="020B0403020202020204" pitchFamily="34" charset="0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 b="1" i="0">
          <a:solidFill>
            <a:schemeClr val="bg1"/>
          </a:solidFill>
          <a:latin typeface="Helvetica Light" panose="020B0403020202020204" pitchFamily="34" charset="0"/>
        </a:defRPr>
      </a:pPr>
      <a:endParaRPr lang="es-HN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836378328607728E-2"/>
          <c:y val="0.17420471660413281"/>
          <c:w val="0.94327243342784539"/>
          <c:h val="0.4437062716441359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LP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  <c:pt idx="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734-A24B-8D3B-6F79F614329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589735375"/>
        <c:axId val="1672538831"/>
      </c:barChart>
      <c:catAx>
        <c:axId val="1589735375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672538831"/>
        <c:crosses val="autoZero"/>
        <c:auto val="1"/>
        <c:lblAlgn val="ctr"/>
        <c:lblOffset val="100"/>
        <c:noMultiLvlLbl val="0"/>
      </c:catAx>
      <c:valAx>
        <c:axId val="1672538831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5897353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/>
              </a:solidFill>
              <a:latin typeface="Helvetica Light" panose="020B0403020202020204" pitchFamily="34" charset="0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 b="1" i="0">
          <a:solidFill>
            <a:schemeClr val="bg1"/>
          </a:solidFill>
          <a:latin typeface="Helvetica Light" panose="020B0403020202020204" pitchFamily="34" charset="0"/>
        </a:defRPr>
      </a:pPr>
      <a:endParaRPr lang="es-HN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TV</c:v>
                </c:pt>
              </c:strCache>
            </c:strRef>
          </c:tx>
          <c:spPr>
            <a:solidFill>
              <a:srgbClr val="5E5E5E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Hoja1!$B$2:$B$4</c:f>
              <c:numCache>
                <c:formatCode>0%</c:formatCode>
                <c:ptCount val="3"/>
                <c:pt idx="0">
                  <c:v>0.96</c:v>
                </c:pt>
                <c:pt idx="1">
                  <c:v>0.95</c:v>
                </c:pt>
                <c:pt idx="2">
                  <c:v>0.97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902-8547-A088-7D1DAEC11542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Prensa</c:v>
                </c:pt>
              </c:strCache>
            </c:strRef>
          </c:tx>
          <c:spPr>
            <a:solidFill>
              <a:srgbClr val="5EACE5"/>
            </a:solidFill>
            <a:ln>
              <a:noFill/>
            </a:ln>
            <a:effectLst/>
          </c:spPr>
          <c:invertIfNegative val="0"/>
          <c:cat>
            <c:numRef>
              <c:f>Hoja1!$A$2:$A$4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Hoja1!$C$2:$C$4</c:f>
              <c:numCache>
                <c:formatCode>General</c:formatCode>
                <c:ptCount val="3"/>
                <c:pt idx="0" formatCode="0%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902-8547-A088-7D1DAEC11542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Radio</c:v>
                </c:pt>
              </c:strCache>
            </c:strRef>
          </c:tx>
          <c:spPr>
            <a:solidFill>
              <a:srgbClr val="EA3D34"/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7.1713772827707942E-3"/>
                  <c:y val="1.85044472597754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902-8547-A088-7D1DAEC1154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Hoja1!$D$2:$D$4</c:f>
              <c:numCache>
                <c:formatCode>0%</c:formatCode>
                <c:ptCount val="3"/>
                <c:pt idx="0">
                  <c:v>0.03</c:v>
                </c:pt>
                <c:pt idx="1">
                  <c:v>0.05</c:v>
                </c:pt>
                <c:pt idx="2">
                  <c:v>0.03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902-8547-A088-7D1DAEC1154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708700079"/>
        <c:axId val="708493935"/>
      </c:barChart>
      <c:catAx>
        <c:axId val="70870007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HN"/>
          </a:p>
        </c:txPr>
        <c:crossAx val="708493935"/>
        <c:crosses val="autoZero"/>
        <c:auto val="1"/>
        <c:lblAlgn val="ctr"/>
        <c:lblOffset val="100"/>
        <c:noMultiLvlLbl val="0"/>
      </c:catAx>
      <c:valAx>
        <c:axId val="708493935"/>
        <c:scaling>
          <c:orientation val="minMax"/>
          <c:min val="0"/>
        </c:scaling>
        <c:delete val="1"/>
        <c:axPos val="l"/>
        <c:numFmt formatCode="0%" sourceLinked="1"/>
        <c:majorTickMark val="out"/>
        <c:minorTickMark val="none"/>
        <c:tickLblPos val="nextTo"/>
        <c:crossAx val="70870007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H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4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8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9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3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4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5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8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0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2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5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6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7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2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colors53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6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7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8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9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0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7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8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9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0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8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9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0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2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0.05251</cdr:x>
      <cdr:y>0.82685</cdr:y>
    </cdr:from>
    <cdr:to>
      <cdr:x>0.93869</cdr:x>
      <cdr:y>0.92511</cdr:y>
    </cdr:to>
    <cdr:pic>
      <cdr:nvPicPr>
        <cdr:cNvPr id="3" name="Imagen 2">
          <a:extLst xmlns:a="http://schemas.openxmlformats.org/drawingml/2006/main">
            <a:ext uri="{FF2B5EF4-FFF2-40B4-BE49-F238E27FC236}">
              <a16:creationId xmlns:a16="http://schemas.microsoft.com/office/drawing/2014/main" id="{47538AB4-74E5-A18D-B3D1-129B6424933F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>
          <a:extLst>
            <a:ext uri="{28A0092B-C50C-407E-A947-70E740481C1C}">
              <a14:useLocalDpi xmlns:a14="http://schemas.microsoft.com/office/drawing/2010/main" val="0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187617" y="2640951"/>
          <a:ext cx="3166242" cy="313817"/>
        </a:xfrm>
        <a:prstGeom xmlns:a="http://schemas.openxmlformats.org/drawingml/2006/main" prst="rect">
          <a:avLst/>
        </a:prstGeom>
      </cdr:spPr>
    </cdr:pic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FB8C8B-BBB7-47EE-B7A9-2350C0B0DA19}" type="datetimeFigureOut">
              <a:rPr lang="es-MX" smtClean="0"/>
              <a:t>04/11/25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3ABC0C-C4AB-4F3C-BA19-8DBDA49188C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194496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3ABC0C-C4AB-4F3C-BA19-8DBDA49188C7}" type="slidenum">
              <a:rPr lang="es-MX" smtClean="0"/>
              <a:t>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827316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3ABC0C-C4AB-4F3C-BA19-8DBDA49188C7}" type="slidenum">
              <a:rPr lang="es-MX" smtClean="0"/>
              <a:t>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963482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3ABC0C-C4AB-4F3C-BA19-8DBDA49188C7}" type="slidenum">
              <a:rPr lang="es-MX" smtClean="0"/>
              <a:t>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344672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3ABC0C-C4AB-4F3C-BA19-8DBDA49188C7}" type="slidenum">
              <a:rPr lang="es-MX" smtClean="0"/>
              <a:t>11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910626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3ABC0C-C4AB-4F3C-BA19-8DBDA49188C7}" type="slidenum">
              <a:rPr lang="es-MX" smtClean="0"/>
              <a:t>13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709006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3ABC0C-C4AB-4F3C-BA19-8DBDA49188C7}" type="slidenum">
              <a:rPr lang="es-MX" smtClean="0"/>
              <a:t>15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355262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3ABC0C-C4AB-4F3C-BA19-8DBDA49188C7}" type="slidenum">
              <a:rPr lang="es-MX" smtClean="0"/>
              <a:t>17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257226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3ABC0C-C4AB-4F3C-BA19-8DBDA49188C7}" type="slidenum">
              <a:rPr lang="es-MX" smtClean="0"/>
              <a:t>19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910626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E1818-2986-4D9E-9AA2-42DF3914AD8F}" type="datetimeFigureOut">
              <a:rPr lang="es-MX" smtClean="0"/>
              <a:t>04/11/25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56B5D-4C6B-44EC-833A-32EE5A77FE8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286932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E1818-2986-4D9E-9AA2-42DF3914AD8F}" type="datetimeFigureOut">
              <a:rPr lang="es-MX" smtClean="0"/>
              <a:t>04/11/25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56B5D-4C6B-44EC-833A-32EE5A77FE8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271419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E1818-2986-4D9E-9AA2-42DF3914AD8F}" type="datetimeFigureOut">
              <a:rPr lang="es-MX" smtClean="0"/>
              <a:t>04/11/25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56B5D-4C6B-44EC-833A-32EE5A77FE8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587991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ortfolio 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icture Placeholder 8"/>
          <p:cNvSpPr>
            <a:spLocks noGrp="1"/>
          </p:cNvSpPr>
          <p:nvPr>
            <p:ph type="pic" idx="21"/>
          </p:nvPr>
        </p:nvSpPr>
        <p:spPr>
          <a:xfrm>
            <a:off x="0" y="0"/>
            <a:ext cx="12192000" cy="378936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 lIns="45719" tIns="45719" rIns="45719" bIns="45719"/>
          <a:lstStyle>
            <a:lvl1pPr>
              <a:defRPr>
                <a:solidFill>
                  <a:srgbClr val="2B2B2B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3939752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E1818-2986-4D9E-9AA2-42DF3914AD8F}" type="datetimeFigureOut">
              <a:rPr lang="es-MX" smtClean="0"/>
              <a:t>04/11/25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56B5D-4C6B-44EC-833A-32EE5A77FE8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776977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E1818-2986-4D9E-9AA2-42DF3914AD8F}" type="datetimeFigureOut">
              <a:rPr lang="es-MX" smtClean="0"/>
              <a:t>04/11/25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56B5D-4C6B-44EC-833A-32EE5A77FE8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133581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E1818-2986-4D9E-9AA2-42DF3914AD8F}" type="datetimeFigureOut">
              <a:rPr lang="es-MX" smtClean="0"/>
              <a:t>04/11/25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56B5D-4C6B-44EC-833A-32EE5A77FE8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328787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E1818-2986-4D9E-9AA2-42DF3914AD8F}" type="datetimeFigureOut">
              <a:rPr lang="es-MX" smtClean="0"/>
              <a:t>04/11/25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56B5D-4C6B-44EC-833A-32EE5A77FE8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803509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E1818-2986-4D9E-9AA2-42DF3914AD8F}" type="datetimeFigureOut">
              <a:rPr lang="es-MX" smtClean="0"/>
              <a:t>04/11/25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56B5D-4C6B-44EC-833A-32EE5A77FE8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286702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E1818-2986-4D9E-9AA2-42DF3914AD8F}" type="datetimeFigureOut">
              <a:rPr lang="es-MX" smtClean="0"/>
              <a:t>04/11/25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56B5D-4C6B-44EC-833A-32EE5A77FE8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8810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E1818-2986-4D9E-9AA2-42DF3914AD8F}" type="datetimeFigureOut">
              <a:rPr lang="es-MX" smtClean="0"/>
              <a:t>04/11/25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56B5D-4C6B-44EC-833A-32EE5A77FE8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956135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E1818-2986-4D9E-9AA2-42DF3914AD8F}" type="datetimeFigureOut">
              <a:rPr lang="es-MX" smtClean="0"/>
              <a:t>04/11/25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56B5D-4C6B-44EC-833A-32EE5A77FE8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660038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1E1818-2986-4D9E-9AA2-42DF3914AD8F}" type="datetimeFigureOut">
              <a:rPr lang="es-MX" smtClean="0"/>
              <a:t>04/11/25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556B5D-4C6B-44EC-833A-32EE5A77FE8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75474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t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7.xml"/><Relationship Id="rId3" Type="http://schemas.openxmlformats.org/officeDocument/2006/relationships/chart" Target="../charts/chart22.xml"/><Relationship Id="rId7" Type="http://schemas.openxmlformats.org/officeDocument/2006/relationships/chart" Target="../charts/chart26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25.xml"/><Relationship Id="rId5" Type="http://schemas.openxmlformats.org/officeDocument/2006/relationships/chart" Target="../charts/chart24.xml"/><Relationship Id="rId4" Type="http://schemas.openxmlformats.org/officeDocument/2006/relationships/chart" Target="../charts/chart23.xml"/><Relationship Id="rId9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chart" Target="../charts/chart32.xml"/><Relationship Id="rId3" Type="http://schemas.openxmlformats.org/officeDocument/2006/relationships/image" Target="../media/image22.jpeg"/><Relationship Id="rId7" Type="http://schemas.openxmlformats.org/officeDocument/2006/relationships/chart" Target="../charts/chart3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30.xml"/><Relationship Id="rId5" Type="http://schemas.openxmlformats.org/officeDocument/2006/relationships/chart" Target="../charts/chart29.xml"/><Relationship Id="rId4" Type="http://schemas.openxmlformats.org/officeDocument/2006/relationships/chart" Target="../charts/chart2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chart" Target="../charts/chart38.xml"/><Relationship Id="rId3" Type="http://schemas.openxmlformats.org/officeDocument/2006/relationships/chart" Target="../charts/chart33.xml"/><Relationship Id="rId7" Type="http://schemas.openxmlformats.org/officeDocument/2006/relationships/chart" Target="../charts/chart37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36.xml"/><Relationship Id="rId5" Type="http://schemas.openxmlformats.org/officeDocument/2006/relationships/chart" Target="../charts/chart35.xml"/><Relationship Id="rId4" Type="http://schemas.openxmlformats.org/officeDocument/2006/relationships/chart" Target="../charts/chart34.xml"/><Relationship Id="rId9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chart" Target="../charts/chart44.xml"/><Relationship Id="rId3" Type="http://schemas.openxmlformats.org/officeDocument/2006/relationships/chart" Target="../charts/chart39.xml"/><Relationship Id="rId7" Type="http://schemas.openxmlformats.org/officeDocument/2006/relationships/chart" Target="../charts/chart4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42.xml"/><Relationship Id="rId5" Type="http://schemas.openxmlformats.org/officeDocument/2006/relationships/chart" Target="../charts/chart41.xml"/><Relationship Id="rId10" Type="http://schemas.openxmlformats.org/officeDocument/2006/relationships/image" Target="../media/image29.png"/><Relationship Id="rId4" Type="http://schemas.openxmlformats.org/officeDocument/2006/relationships/chart" Target="../charts/chart40.xml"/><Relationship Id="rId9" Type="http://schemas.openxmlformats.org/officeDocument/2006/relationships/chart" Target="../charts/chart4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chart" Target="../charts/chart46.xml"/><Relationship Id="rId7" Type="http://schemas.openxmlformats.org/officeDocument/2006/relationships/chart" Target="../charts/chart50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49.xml"/><Relationship Id="rId5" Type="http://schemas.openxmlformats.org/officeDocument/2006/relationships/chart" Target="../charts/chart48.xml"/><Relationship Id="rId4" Type="http://schemas.openxmlformats.org/officeDocument/2006/relationships/chart" Target="../charts/chart47.xml"/><Relationship Id="rId9" Type="http://schemas.openxmlformats.org/officeDocument/2006/relationships/chart" Target="../charts/chart5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3.xml"/><Relationship Id="rId2" Type="http://schemas.openxmlformats.org/officeDocument/2006/relationships/chart" Target="../charts/chart5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6.xml"/><Relationship Id="rId2" Type="http://schemas.openxmlformats.org/officeDocument/2006/relationships/chart" Target="../charts/chart55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chart" Target="../charts/chart9.xml"/><Relationship Id="rId3" Type="http://schemas.openxmlformats.org/officeDocument/2006/relationships/chart" Target="../charts/chart4.xml"/><Relationship Id="rId7" Type="http://schemas.openxmlformats.org/officeDocument/2006/relationships/chart" Target="../charts/chart8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7.xml"/><Relationship Id="rId5" Type="http://schemas.openxmlformats.org/officeDocument/2006/relationships/chart" Target="../charts/chart6.xml"/><Relationship Id="rId4" Type="http://schemas.openxmlformats.org/officeDocument/2006/relationships/chart" Target="../charts/chart5.xml"/><Relationship Id="rId9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5.xml"/><Relationship Id="rId3" Type="http://schemas.openxmlformats.org/officeDocument/2006/relationships/chart" Target="../charts/chart10.xml"/><Relationship Id="rId7" Type="http://schemas.openxmlformats.org/officeDocument/2006/relationships/chart" Target="../charts/chart14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3.xml"/><Relationship Id="rId5" Type="http://schemas.openxmlformats.org/officeDocument/2006/relationships/chart" Target="../charts/chart12.xml"/><Relationship Id="rId4" Type="http://schemas.openxmlformats.org/officeDocument/2006/relationships/chart" Target="../charts/chart11.xml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1.xml"/><Relationship Id="rId3" Type="http://schemas.openxmlformats.org/officeDocument/2006/relationships/chart" Target="../charts/chart16.xml"/><Relationship Id="rId7" Type="http://schemas.openxmlformats.org/officeDocument/2006/relationships/chart" Target="../charts/chart20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9.xml"/><Relationship Id="rId5" Type="http://schemas.openxmlformats.org/officeDocument/2006/relationships/chart" Target="../charts/chart18.xml"/><Relationship Id="rId4" Type="http://schemas.openxmlformats.org/officeDocument/2006/relationships/chart" Target="../charts/chart17.xml"/><Relationship Id="rId9" Type="http://schemas.openxmlformats.org/officeDocument/2006/relationships/image" Target="../media/image15.t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Picture Placeholder 16" descr="Picture Placeholder 16"/>
          <p:cNvPicPr>
            <a:picLocks noGrp="1" noChangeAspect="1"/>
          </p:cNvPicPr>
          <p:nvPr>
            <p:ph type="pic" idx="21"/>
          </p:nvPr>
        </p:nvPicPr>
        <p:blipFill>
          <a:blip r:embed="rId2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34" name="shutterstock_454176937.jpg" descr="shutterstock_454176937.jpg"/>
          <p:cNvPicPr>
            <a:picLocks noChangeAspect="1"/>
          </p:cNvPicPr>
          <p:nvPr/>
        </p:nvPicPr>
        <p:blipFill>
          <a:blip r:embed="rId3"/>
          <a:srcRect l="8222" t="26273" r="1042"/>
          <a:stretch>
            <a:fillRect/>
          </a:stretch>
        </p:blipFill>
        <p:spPr>
          <a:xfrm>
            <a:off x="0" y="0"/>
            <a:ext cx="12192000" cy="6582905"/>
          </a:xfrm>
          <a:prstGeom prst="rect">
            <a:avLst/>
          </a:prstGeom>
          <a:ln w="12700">
            <a:miter lim="400000"/>
          </a:ln>
        </p:spPr>
      </p:pic>
      <p:sp>
        <p:nvSpPr>
          <p:cNvPr id="135" name="Rectangle 11"/>
          <p:cNvSpPr/>
          <p:nvPr/>
        </p:nvSpPr>
        <p:spPr>
          <a:xfrm>
            <a:off x="-3" y="4165600"/>
            <a:ext cx="12192005" cy="271866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381000" rotWithShape="0">
              <a:srgbClr val="000000">
                <a:alpha val="30000"/>
              </a:srgbClr>
            </a:outerShdw>
          </a:effectLst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36" name="TextBox 12"/>
          <p:cNvSpPr txBox="1"/>
          <p:nvPr/>
        </p:nvSpPr>
        <p:spPr>
          <a:xfrm>
            <a:off x="455355" y="4521201"/>
            <a:ext cx="8152933" cy="6617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sz="3700" b="1"/>
            </a:pPr>
            <a:r>
              <a:rPr dirty="0"/>
              <a:t>REPORTE DE COMPETENCIA </a:t>
            </a:r>
            <a:r>
              <a:rPr b="0" dirty="0"/>
              <a:t>/ </a:t>
            </a:r>
            <a:r>
              <a:rPr lang="en-US" b="0" dirty="0"/>
              <a:t>MENSUAL</a:t>
            </a:r>
            <a:endParaRPr b="0" dirty="0"/>
          </a:p>
        </p:txBody>
      </p:sp>
      <p:sp>
        <p:nvSpPr>
          <p:cNvPr id="137" name="TextBox 13"/>
          <p:cNvSpPr txBox="1"/>
          <p:nvPr/>
        </p:nvSpPr>
        <p:spPr>
          <a:xfrm>
            <a:off x="473136" y="5077458"/>
            <a:ext cx="4432908" cy="4292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2700">
                <a:solidFill>
                  <a:srgbClr val="BB3430"/>
                </a:solidFill>
                <a:latin typeface="Myriad Pro Light"/>
                <a:ea typeface="Myriad Pro Light"/>
                <a:cs typeface="Myriad Pro Light"/>
                <a:sym typeface="Myriad Pro Semibold"/>
              </a:defRPr>
            </a:lvl1pPr>
          </a:lstStyle>
          <a:p>
            <a:r>
              <a:t>TIENDAS DEPARTAMENTALES</a:t>
            </a:r>
          </a:p>
        </p:txBody>
      </p:sp>
      <p:sp>
        <p:nvSpPr>
          <p:cNvPr id="138" name="Straight Connector 14"/>
          <p:cNvSpPr/>
          <p:nvPr/>
        </p:nvSpPr>
        <p:spPr>
          <a:xfrm>
            <a:off x="473136" y="5594350"/>
            <a:ext cx="4603628" cy="0"/>
          </a:xfrm>
          <a:prstGeom prst="line">
            <a:avLst/>
          </a:prstGeom>
          <a:ln w="6350">
            <a:solidFill>
              <a:srgbClr val="000000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39" name="TextBox 15"/>
          <p:cNvSpPr txBox="1"/>
          <p:nvPr/>
        </p:nvSpPr>
        <p:spPr>
          <a:xfrm>
            <a:off x="468056" y="5775955"/>
            <a:ext cx="2496833" cy="7386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sz="2400"/>
            </a:pPr>
            <a:r>
              <a:rPr lang="en-US" dirty="0"/>
              <a:t>SEPTIEMBRE</a:t>
            </a:r>
            <a:r>
              <a:rPr dirty="0"/>
              <a:t> 202</a:t>
            </a:r>
            <a:r>
              <a:rPr lang="en-US" dirty="0"/>
              <a:t>5</a:t>
            </a:r>
            <a:endParaRPr dirty="0"/>
          </a:p>
          <a:p>
            <a:r>
              <a:rPr dirty="0" err="1"/>
              <a:t>Preparado</a:t>
            </a:r>
            <a:r>
              <a:rPr dirty="0"/>
              <a:t> para </a:t>
            </a:r>
            <a:r>
              <a:rPr dirty="0" err="1"/>
              <a:t>Jetstereo</a:t>
            </a:r>
            <a:endParaRPr dirty="0"/>
          </a:p>
        </p:txBody>
      </p:sp>
      <p:pic>
        <p:nvPicPr>
          <p:cNvPr id="140" name="LOGO MASS.png" descr="LOGO MASS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02330" y="6090913"/>
            <a:ext cx="1456328" cy="46062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TextBox 8"/>
          <p:cNvSpPr txBox="1"/>
          <p:nvPr/>
        </p:nvSpPr>
        <p:spPr>
          <a:xfrm>
            <a:off x="79510" y="610316"/>
            <a:ext cx="3779356" cy="292384"/>
          </a:xfrm>
          <a:prstGeom prst="rect">
            <a:avLst/>
          </a:prstGeom>
          <a:solidFill>
            <a:srgbClr val="5E5E5E"/>
          </a:solidFill>
          <a:ln w="38100">
            <a:solidFill>
              <a:srgbClr val="5E5E5E"/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ctr">
              <a:defRPr sz="1300">
                <a:solidFill>
                  <a:srgbClr val="FFFFFF"/>
                </a:solidFill>
                <a:effectLst>
                  <a:outerShdw blurRad="50800" dist="38100" dir="2700000" rotWithShape="0">
                    <a:srgbClr val="000000">
                      <a:alpha val="76000"/>
                    </a:srgbClr>
                  </a:outerShdw>
                </a:effectLst>
              </a:defRPr>
            </a:lvl1pPr>
          </a:lstStyle>
          <a:p>
            <a:r>
              <a:t>Televisión</a:t>
            </a:r>
          </a:p>
        </p:txBody>
      </p:sp>
      <p:sp>
        <p:nvSpPr>
          <p:cNvPr id="296" name="Title 1"/>
          <p:cNvSpPr txBox="1"/>
          <p:nvPr/>
        </p:nvSpPr>
        <p:spPr>
          <a:xfrm>
            <a:off x="45719" y="45862"/>
            <a:ext cx="12100563" cy="4662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spAutoFit/>
          </a:bodyPr>
          <a:lstStyle>
            <a:lvl1pPr>
              <a:lnSpc>
                <a:spcPct val="90000"/>
              </a:lnSpc>
              <a:defRPr sz="2700"/>
            </a:lvl1pPr>
          </a:lstStyle>
          <a:p>
            <a:r>
              <a:rPr dirty="0" err="1"/>
              <a:t>Detalle</a:t>
            </a:r>
            <a:r>
              <a:rPr dirty="0"/>
              <a:t> de </a:t>
            </a:r>
            <a:r>
              <a:rPr dirty="0" err="1"/>
              <a:t>pauta</a:t>
            </a:r>
            <a:r>
              <a:rPr dirty="0"/>
              <a:t> – </a:t>
            </a:r>
            <a:r>
              <a:rPr dirty="0" err="1"/>
              <a:t>acumulado</a:t>
            </a:r>
            <a:r>
              <a:rPr dirty="0"/>
              <a:t> </a:t>
            </a:r>
            <a:r>
              <a:rPr lang="en-US" dirty="0" err="1"/>
              <a:t>Septiembre</a:t>
            </a:r>
            <a:r>
              <a:rPr dirty="0"/>
              <a:t> 202</a:t>
            </a:r>
            <a:r>
              <a:rPr lang="en-US" dirty="0"/>
              <a:t>5</a:t>
            </a:r>
            <a:endParaRPr dirty="0"/>
          </a:p>
        </p:txBody>
      </p:sp>
      <p:sp>
        <p:nvSpPr>
          <p:cNvPr id="297" name="TextBox 8"/>
          <p:cNvSpPr txBox="1"/>
          <p:nvPr/>
        </p:nvSpPr>
        <p:spPr>
          <a:xfrm>
            <a:off x="4169345" y="610316"/>
            <a:ext cx="4682003" cy="292353"/>
          </a:xfrm>
          <a:prstGeom prst="rect">
            <a:avLst/>
          </a:prstGeom>
          <a:solidFill>
            <a:srgbClr val="5E5E5E"/>
          </a:solidFill>
          <a:ln w="38100">
            <a:solidFill>
              <a:srgbClr val="5E5E5E"/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ctr">
              <a:defRPr sz="1300">
                <a:solidFill>
                  <a:srgbClr val="FFFFFF"/>
                </a:solidFill>
                <a:effectLst>
                  <a:outerShdw blurRad="50800" dist="38100" dir="2700000" rotWithShape="0">
                    <a:srgbClr val="000000">
                      <a:alpha val="76000"/>
                    </a:srgbClr>
                  </a:outerShdw>
                </a:effectLst>
              </a:defRPr>
            </a:lvl1pPr>
          </a:lstStyle>
          <a:p>
            <a:r>
              <a:rPr dirty="0"/>
              <a:t>Radio</a:t>
            </a:r>
          </a:p>
        </p:txBody>
      </p:sp>
      <p:pic>
        <p:nvPicPr>
          <p:cNvPr id="299" name="Picture 51" descr="Picture 5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41829" y="-95411"/>
            <a:ext cx="1797168" cy="748821"/>
          </a:xfrm>
          <a:prstGeom prst="rect">
            <a:avLst/>
          </a:prstGeom>
          <a:ln w="12700">
            <a:miter lim="400000"/>
          </a:ln>
        </p:spPr>
      </p:pic>
      <p:sp>
        <p:nvSpPr>
          <p:cNvPr id="303" name="Straight Connector 7"/>
          <p:cNvSpPr/>
          <p:nvPr/>
        </p:nvSpPr>
        <p:spPr>
          <a:xfrm>
            <a:off x="-1" y="540620"/>
            <a:ext cx="12192002" cy="1"/>
          </a:xfrm>
          <a:prstGeom prst="line">
            <a:avLst/>
          </a:prstGeom>
          <a:ln w="38100">
            <a:solidFill>
              <a:srgbClr val="EB3D34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6" name="TextBox 8">
            <a:extLst>
              <a:ext uri="{FF2B5EF4-FFF2-40B4-BE49-F238E27FC236}">
                <a16:creationId xmlns:a16="http://schemas.microsoft.com/office/drawing/2014/main" id="{92ACD476-0A7F-D76A-4A29-9F3A8668FD5F}"/>
              </a:ext>
            </a:extLst>
          </p:cNvPr>
          <p:cNvSpPr txBox="1"/>
          <p:nvPr/>
        </p:nvSpPr>
        <p:spPr>
          <a:xfrm>
            <a:off x="9021393" y="610316"/>
            <a:ext cx="3124890" cy="299718"/>
          </a:xfrm>
          <a:prstGeom prst="rect">
            <a:avLst/>
          </a:prstGeom>
          <a:solidFill>
            <a:srgbClr val="5E5E5E"/>
          </a:solidFill>
          <a:ln w="38100">
            <a:solidFill>
              <a:srgbClr val="5E5E5E"/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ctr">
              <a:defRPr sz="1300">
                <a:solidFill>
                  <a:srgbClr val="FFFFFF"/>
                </a:solidFill>
                <a:effectLst>
                  <a:outerShdw blurRad="50800" dist="38100" dir="2700000" rotWithShape="0">
                    <a:srgbClr val="000000">
                      <a:alpha val="76000"/>
                    </a:srgbClr>
                  </a:outerShdw>
                </a:effectLst>
              </a:defRPr>
            </a:lvl1pPr>
          </a:lstStyle>
          <a:p>
            <a:r>
              <a:rPr lang="en-US" dirty="0" err="1"/>
              <a:t>Prensa</a:t>
            </a:r>
            <a:endParaRPr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214E7558-D84B-765D-EADA-58E34E5C90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1391" y="955717"/>
            <a:ext cx="3124891" cy="947233"/>
          </a:xfrm>
          <a:prstGeom prst="rect">
            <a:avLst/>
          </a:prstGeom>
          <a:ln>
            <a:solidFill>
              <a:srgbClr val="EF363C"/>
            </a:solidFill>
          </a:ln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BB47E94F-02C4-FCD9-FBA3-9A86171ADF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10" y="972363"/>
            <a:ext cx="3779356" cy="5839771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7BA5FBF8-0A64-382D-00F6-FEDDD99FAF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9347" y="972364"/>
            <a:ext cx="4682004" cy="51175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u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2640B050-BE73-0C4F-B2F9-4650B6763CC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58579155"/>
              </p:ext>
            </p:extLst>
          </p:nvPr>
        </p:nvGraphicFramePr>
        <p:xfrm>
          <a:off x="1" y="1480176"/>
          <a:ext cx="3520798" cy="18686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3F35469A-BB67-7B4C-A732-352BA38BBB50}"/>
              </a:ext>
            </a:extLst>
          </p:cNvPr>
          <p:cNvSpPr txBox="1"/>
          <p:nvPr/>
        </p:nvSpPr>
        <p:spPr>
          <a:xfrm>
            <a:off x="0" y="6597986"/>
            <a:ext cx="83067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Helvetica Light" panose="020B0403020202020204" pitchFamily="34" charset="0"/>
              </a:rPr>
              <a:t>Inv. Miles $</a:t>
            </a:r>
          </a:p>
        </p:txBody>
      </p:sp>
      <p:graphicFrame>
        <p:nvGraphicFramePr>
          <p:cNvPr id="24" name="Chart 23">
            <a:extLst>
              <a:ext uri="{FF2B5EF4-FFF2-40B4-BE49-F238E27FC236}">
                <a16:creationId xmlns:a16="http://schemas.microsoft.com/office/drawing/2014/main" id="{545815EF-6ADF-2D4A-AC03-245F4EDE48E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51374194"/>
              </p:ext>
            </p:extLst>
          </p:nvPr>
        </p:nvGraphicFramePr>
        <p:xfrm>
          <a:off x="3779267" y="734445"/>
          <a:ext cx="7564580" cy="23154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9" name="Chart 38">
            <a:extLst>
              <a:ext uri="{FF2B5EF4-FFF2-40B4-BE49-F238E27FC236}">
                <a16:creationId xmlns:a16="http://schemas.microsoft.com/office/drawing/2014/main" id="{61DE5AC0-CCF8-7341-81CF-F9BF9BAAEB8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81425197"/>
              </p:ext>
            </p:extLst>
          </p:nvPr>
        </p:nvGraphicFramePr>
        <p:xfrm>
          <a:off x="4902810" y="5489531"/>
          <a:ext cx="4925295" cy="94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5" name="Chart 28">
            <a:extLst>
              <a:ext uri="{FF2B5EF4-FFF2-40B4-BE49-F238E27FC236}">
                <a16:creationId xmlns:a16="http://schemas.microsoft.com/office/drawing/2014/main" id="{26A7A404-F5C1-AB44-A0C1-11B71E591EE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58662094"/>
              </p:ext>
            </p:extLst>
          </p:nvPr>
        </p:nvGraphicFramePr>
        <p:xfrm>
          <a:off x="4929074" y="4401677"/>
          <a:ext cx="4925295" cy="94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2" name="Chart 52">
            <a:extLst>
              <a:ext uri="{FF2B5EF4-FFF2-40B4-BE49-F238E27FC236}">
                <a16:creationId xmlns:a16="http://schemas.microsoft.com/office/drawing/2014/main" id="{722967D1-B39C-8C4C-9916-3EBF9F8EBED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93484850"/>
              </p:ext>
            </p:extLst>
          </p:nvPr>
        </p:nvGraphicFramePr>
        <p:xfrm>
          <a:off x="4929074" y="3174741"/>
          <a:ext cx="4925295" cy="10858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9" name="Gráfico 8">
            <a:extLst>
              <a:ext uri="{FF2B5EF4-FFF2-40B4-BE49-F238E27FC236}">
                <a16:creationId xmlns:a16="http://schemas.microsoft.com/office/drawing/2014/main" id="{91EF1D70-7D62-9E7D-455E-C2C4F605F41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55494136"/>
              </p:ext>
            </p:extLst>
          </p:nvPr>
        </p:nvGraphicFramePr>
        <p:xfrm>
          <a:off x="52103" y="3405358"/>
          <a:ext cx="3520798" cy="29881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pic>
        <p:nvPicPr>
          <p:cNvPr id="10" name="TodosLosLogosUnicomer-02.png" descr="TodosLosLogosUnicomer-02.png">
            <a:extLst>
              <a:ext uri="{FF2B5EF4-FFF2-40B4-BE49-F238E27FC236}">
                <a16:creationId xmlns:a16="http://schemas.microsoft.com/office/drawing/2014/main" id="{B432224D-6D73-20B7-1A5B-0C8A5818CA64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b="34102"/>
          <a:stretch>
            <a:fillRect/>
          </a:stretch>
        </p:blipFill>
        <p:spPr>
          <a:xfrm>
            <a:off x="621001" y="1001791"/>
            <a:ext cx="2151768" cy="381345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TextBox 22">
            <a:extLst>
              <a:ext uri="{FF2B5EF4-FFF2-40B4-BE49-F238E27FC236}">
                <a16:creationId xmlns:a16="http://schemas.microsoft.com/office/drawing/2014/main" id="{42510896-0E05-FFFE-B3DA-F25FBF40B7D9}"/>
              </a:ext>
            </a:extLst>
          </p:cNvPr>
          <p:cNvSpPr txBox="1"/>
          <p:nvPr/>
        </p:nvSpPr>
        <p:spPr>
          <a:xfrm>
            <a:off x="2902995" y="1802274"/>
            <a:ext cx="360031" cy="276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200"/>
            </a:lvl1pPr>
          </a:lstStyle>
          <a:p>
            <a:r>
              <a:rPr lang="en-US" dirty="0"/>
              <a:t>84</a:t>
            </a:r>
            <a:r>
              <a:rPr dirty="0"/>
              <a:t>%</a:t>
            </a:r>
          </a:p>
        </p:txBody>
      </p:sp>
      <p:sp>
        <p:nvSpPr>
          <p:cNvPr id="13" name="TextBox 49">
            <a:extLst>
              <a:ext uri="{FF2B5EF4-FFF2-40B4-BE49-F238E27FC236}">
                <a16:creationId xmlns:a16="http://schemas.microsoft.com/office/drawing/2014/main" id="{28A23C5E-2BD6-B697-800B-D0709CD619F5}"/>
              </a:ext>
            </a:extLst>
          </p:cNvPr>
          <p:cNvSpPr txBox="1"/>
          <p:nvPr/>
        </p:nvSpPr>
        <p:spPr>
          <a:xfrm>
            <a:off x="2906032" y="2447981"/>
            <a:ext cx="327971" cy="276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200"/>
            </a:lvl1pPr>
          </a:lstStyle>
          <a:p>
            <a:r>
              <a:rPr lang="en-US" dirty="0"/>
              <a:t>8</a:t>
            </a:r>
            <a:r>
              <a:rPr dirty="0"/>
              <a:t>%</a:t>
            </a:r>
            <a:r>
              <a:rPr lang="en-US" dirty="0"/>
              <a:t>-</a:t>
            </a:r>
            <a:endParaRPr dirty="0"/>
          </a:p>
        </p:txBody>
      </p:sp>
      <p:sp>
        <p:nvSpPr>
          <p:cNvPr id="15" name="Straight Arrow Connector 32">
            <a:extLst>
              <a:ext uri="{FF2B5EF4-FFF2-40B4-BE49-F238E27FC236}">
                <a16:creationId xmlns:a16="http://schemas.microsoft.com/office/drawing/2014/main" id="{4045F26F-0932-B41A-A44C-11D5576EB18C}"/>
              </a:ext>
            </a:extLst>
          </p:cNvPr>
          <p:cNvSpPr/>
          <p:nvPr/>
        </p:nvSpPr>
        <p:spPr>
          <a:xfrm flipV="1">
            <a:off x="3352499" y="1811284"/>
            <a:ext cx="1" cy="153346"/>
          </a:xfrm>
          <a:prstGeom prst="line">
            <a:avLst/>
          </a:prstGeom>
          <a:ln w="38100" cap="sq">
            <a:solidFill>
              <a:srgbClr val="88C040"/>
            </a:solidFill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6" name="Straight Arrow Connector 31">
            <a:extLst>
              <a:ext uri="{FF2B5EF4-FFF2-40B4-BE49-F238E27FC236}">
                <a16:creationId xmlns:a16="http://schemas.microsoft.com/office/drawing/2014/main" id="{466E47C1-64CB-C754-9E3A-0F7D1B5A7AC2}"/>
              </a:ext>
            </a:extLst>
          </p:cNvPr>
          <p:cNvSpPr/>
          <p:nvPr/>
        </p:nvSpPr>
        <p:spPr>
          <a:xfrm>
            <a:off x="3331553" y="2517164"/>
            <a:ext cx="3415" cy="169576"/>
          </a:xfrm>
          <a:prstGeom prst="line">
            <a:avLst/>
          </a:prstGeom>
          <a:ln w="38100" cap="sq">
            <a:solidFill>
              <a:srgbClr val="EA3D34"/>
            </a:solidFill>
            <a:tailEnd type="triangle"/>
          </a:ln>
        </p:spPr>
        <p:txBody>
          <a:bodyPr lIns="45718" tIns="45718" rIns="45718" bIns="45718"/>
          <a:lstStyle/>
          <a:p>
            <a:endParaRPr dirty="0"/>
          </a:p>
        </p:txBody>
      </p:sp>
      <p:sp>
        <p:nvSpPr>
          <p:cNvPr id="17" name="Straight Connector 10">
            <a:extLst>
              <a:ext uri="{FF2B5EF4-FFF2-40B4-BE49-F238E27FC236}">
                <a16:creationId xmlns:a16="http://schemas.microsoft.com/office/drawing/2014/main" id="{69E198D1-94B0-BF5B-9894-CB4468E67B2F}"/>
              </a:ext>
            </a:extLst>
          </p:cNvPr>
          <p:cNvSpPr/>
          <p:nvPr/>
        </p:nvSpPr>
        <p:spPr>
          <a:xfrm flipH="1">
            <a:off x="3572901" y="838195"/>
            <a:ext cx="1" cy="5598136"/>
          </a:xfrm>
          <a:prstGeom prst="line">
            <a:avLst/>
          </a:prstGeom>
          <a:ln w="19050">
            <a:solidFill>
              <a:srgbClr val="5E5E5E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8" name="Rectangle: Rounded Corners 7">
            <a:extLst>
              <a:ext uri="{FF2B5EF4-FFF2-40B4-BE49-F238E27FC236}">
                <a16:creationId xmlns:a16="http://schemas.microsoft.com/office/drawing/2014/main" id="{2BB38820-9C7B-7A88-AA76-4890E4C7E147}"/>
              </a:ext>
            </a:extLst>
          </p:cNvPr>
          <p:cNvSpPr/>
          <p:nvPr/>
        </p:nvSpPr>
        <p:spPr>
          <a:xfrm>
            <a:off x="-2" y="0"/>
            <a:ext cx="12192002" cy="707888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C52828"/>
              </a:gs>
              <a:gs pos="100000">
                <a:srgbClr val="F24136"/>
              </a:gs>
            </a:gsLst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" name="Estrategia de Medios: DIUNSA">
            <a:extLst>
              <a:ext uri="{FF2B5EF4-FFF2-40B4-BE49-F238E27FC236}">
                <a16:creationId xmlns:a16="http://schemas.microsoft.com/office/drawing/2014/main" id="{1528C574-2D91-6781-E9C8-5D4C786AECB6}"/>
              </a:ext>
            </a:extLst>
          </p:cNvPr>
          <p:cNvSpPr txBox="1"/>
          <p:nvPr/>
        </p:nvSpPr>
        <p:spPr>
          <a:xfrm>
            <a:off x="187614" y="163934"/>
            <a:ext cx="5170487" cy="4292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sz="2700">
                <a:solidFill>
                  <a:srgbClr val="FFFFFF"/>
                </a:solidFill>
              </a:defRPr>
            </a:pPr>
            <a:r>
              <a:rPr dirty="0" err="1"/>
              <a:t>Estrategia</a:t>
            </a:r>
            <a:r>
              <a:rPr dirty="0"/>
              <a:t> de </a:t>
            </a:r>
            <a:r>
              <a:rPr dirty="0" err="1"/>
              <a:t>Medios</a:t>
            </a:r>
            <a:r>
              <a:rPr dirty="0"/>
              <a:t>: </a:t>
            </a:r>
            <a:r>
              <a:rPr dirty="0">
                <a:latin typeface="Myriad Pro Light"/>
                <a:ea typeface="Myriad Pro Light"/>
                <a:cs typeface="Myriad Pro Light"/>
                <a:sym typeface="Myriad Pro Semibold"/>
              </a:rPr>
              <a:t>LA CURACAO</a:t>
            </a:r>
          </a:p>
        </p:txBody>
      </p:sp>
      <p:graphicFrame>
        <p:nvGraphicFramePr>
          <p:cNvPr id="3" name="Table 29">
            <a:extLst>
              <a:ext uri="{FF2B5EF4-FFF2-40B4-BE49-F238E27FC236}">
                <a16:creationId xmlns:a16="http://schemas.microsoft.com/office/drawing/2014/main" id="{B52791EB-B79D-0B93-A289-2B98BCBE88B5}"/>
              </a:ext>
            </a:extLst>
          </p:cNvPr>
          <p:cNvGraphicFramePr/>
          <p:nvPr/>
        </p:nvGraphicFramePr>
        <p:xfrm>
          <a:off x="4254729" y="3531861"/>
          <a:ext cx="483811" cy="486512"/>
        </p:xfrm>
        <a:graphic>
          <a:graphicData uri="http://schemas.openxmlformats.org/drawingml/2006/table">
            <a:tbl>
              <a:tblPr bandRow="1"/>
              <a:tblGrid>
                <a:gridCol w="4838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TV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7" name="Table 29">
            <a:extLst>
              <a:ext uri="{FF2B5EF4-FFF2-40B4-BE49-F238E27FC236}">
                <a16:creationId xmlns:a16="http://schemas.microsoft.com/office/drawing/2014/main" id="{9338E8DC-B7DB-897D-4140-03D067E02C28}"/>
              </a:ext>
            </a:extLst>
          </p:cNvPr>
          <p:cNvGraphicFramePr/>
          <p:nvPr/>
        </p:nvGraphicFramePr>
        <p:xfrm>
          <a:off x="4254729" y="4557991"/>
          <a:ext cx="483811" cy="486512"/>
        </p:xfrm>
        <a:graphic>
          <a:graphicData uri="http://schemas.openxmlformats.org/drawingml/2006/table">
            <a:tbl>
              <a:tblPr bandRow="1"/>
              <a:tblGrid>
                <a:gridCol w="4838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PR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8" name="Table 29">
            <a:extLst>
              <a:ext uri="{FF2B5EF4-FFF2-40B4-BE49-F238E27FC236}">
                <a16:creationId xmlns:a16="http://schemas.microsoft.com/office/drawing/2014/main" id="{FB993DD4-F8F2-B22A-77C3-3F70FE433A5F}"/>
              </a:ext>
            </a:extLst>
          </p:cNvPr>
          <p:cNvGraphicFramePr/>
          <p:nvPr/>
        </p:nvGraphicFramePr>
        <p:xfrm>
          <a:off x="4254729" y="5584121"/>
          <a:ext cx="483811" cy="486512"/>
        </p:xfrm>
        <a:graphic>
          <a:graphicData uri="http://schemas.openxmlformats.org/drawingml/2006/table">
            <a:tbl>
              <a:tblPr bandRow="1"/>
              <a:tblGrid>
                <a:gridCol w="4838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RA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2" name="Table 29">
            <a:extLst>
              <a:ext uri="{FF2B5EF4-FFF2-40B4-BE49-F238E27FC236}">
                <a16:creationId xmlns:a16="http://schemas.microsoft.com/office/drawing/2014/main" id="{CECF8CA9-ADA4-6629-6755-1D7C7379B17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99159156"/>
              </p:ext>
            </p:extLst>
          </p:nvPr>
        </p:nvGraphicFramePr>
        <p:xfrm>
          <a:off x="9992376" y="3533028"/>
          <a:ext cx="1417744" cy="486512"/>
        </p:xfrm>
        <a:graphic>
          <a:graphicData uri="http://schemas.openxmlformats.org/drawingml/2006/table">
            <a:tbl>
              <a:tblPr bandRow="1"/>
              <a:tblGrid>
                <a:gridCol w="8826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51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>
                          <a:solidFill>
                            <a:srgbClr val="FFFFFF"/>
                          </a:solidFill>
                        </a:defRPr>
                      </a:pPr>
                      <a:r>
                        <a:rPr sz="1200" dirty="0"/>
                        <a:t>$</a:t>
                      </a:r>
                      <a:r>
                        <a:rPr lang="en-US" sz="1300" dirty="0"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2,301.5</a:t>
                      </a:r>
                      <a:r>
                        <a:rPr sz="1300" dirty="0"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k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9</a:t>
                      </a: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8</a:t>
                      </a: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%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EA3D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3" name="Table 38">
            <a:extLst>
              <a:ext uri="{FF2B5EF4-FFF2-40B4-BE49-F238E27FC236}">
                <a16:creationId xmlns:a16="http://schemas.microsoft.com/office/drawing/2014/main" id="{8B35E012-7BD8-5F9A-62CE-EAAB240427D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94760194"/>
              </p:ext>
            </p:extLst>
          </p:nvPr>
        </p:nvGraphicFramePr>
        <p:xfrm>
          <a:off x="9992376" y="4557991"/>
          <a:ext cx="1417744" cy="486512"/>
        </p:xfrm>
        <a:graphic>
          <a:graphicData uri="http://schemas.openxmlformats.org/drawingml/2006/table">
            <a:tbl>
              <a:tblPr bandRow="1"/>
              <a:tblGrid>
                <a:gridCol w="8826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51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>
                          <a:solidFill>
                            <a:srgbClr val="FFFFFF"/>
                          </a:solidFill>
                        </a:defRPr>
                      </a:pPr>
                      <a:r>
                        <a:rPr sz="1200" dirty="0"/>
                        <a:t>$</a:t>
                      </a:r>
                      <a:r>
                        <a:rPr lang="en-US" sz="1300" dirty="0"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0</a:t>
                      </a:r>
                      <a:r>
                        <a:rPr sz="1300" dirty="0"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k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0%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EA3D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5" name="Table 40">
            <a:extLst>
              <a:ext uri="{FF2B5EF4-FFF2-40B4-BE49-F238E27FC236}">
                <a16:creationId xmlns:a16="http://schemas.microsoft.com/office/drawing/2014/main" id="{020C4D2D-C016-2C6B-11E9-DEB50F37951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73667030"/>
              </p:ext>
            </p:extLst>
          </p:nvPr>
        </p:nvGraphicFramePr>
        <p:xfrm>
          <a:off x="9992376" y="5582953"/>
          <a:ext cx="1417744" cy="486512"/>
        </p:xfrm>
        <a:graphic>
          <a:graphicData uri="http://schemas.openxmlformats.org/drawingml/2006/table">
            <a:tbl>
              <a:tblPr bandRow="1"/>
              <a:tblGrid>
                <a:gridCol w="8826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51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$</a:t>
                      </a: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56.0</a:t>
                      </a: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k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2</a:t>
                      </a: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%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EA3D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6" name="TextBox 2">
            <a:extLst>
              <a:ext uri="{FF2B5EF4-FFF2-40B4-BE49-F238E27FC236}">
                <a16:creationId xmlns:a16="http://schemas.microsoft.com/office/drawing/2014/main" id="{FEBB0DDA-351F-D809-22EC-E2B8E9FED82D}"/>
              </a:ext>
            </a:extLst>
          </p:cNvPr>
          <p:cNvSpPr txBox="1"/>
          <p:nvPr/>
        </p:nvSpPr>
        <p:spPr>
          <a:xfrm>
            <a:off x="9953776" y="3169548"/>
            <a:ext cx="928935" cy="284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1400">
                <a:solidFill>
                  <a:srgbClr val="424242"/>
                </a:solidFill>
              </a:defRPr>
            </a:lvl1pPr>
          </a:lstStyle>
          <a:p>
            <a:r>
              <a:rPr dirty="0"/>
              <a:t>Media mix</a:t>
            </a:r>
          </a:p>
        </p:txBody>
      </p:sp>
    </p:spTree>
    <p:extLst>
      <p:ext uri="{BB962C8B-B14F-4D97-AF65-F5344CB8AC3E}">
        <p14:creationId xmlns:p14="http://schemas.microsoft.com/office/powerpoint/2010/main" val="7091589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TextBox 8"/>
          <p:cNvSpPr txBox="1"/>
          <p:nvPr/>
        </p:nvSpPr>
        <p:spPr>
          <a:xfrm>
            <a:off x="45719" y="644913"/>
            <a:ext cx="6351501" cy="299718"/>
          </a:xfrm>
          <a:prstGeom prst="rect">
            <a:avLst/>
          </a:prstGeom>
          <a:solidFill>
            <a:srgbClr val="5E5E5E"/>
          </a:solidFill>
          <a:ln w="38100">
            <a:solidFill>
              <a:srgbClr val="5E5E5E"/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ctr">
              <a:defRPr sz="1300">
                <a:solidFill>
                  <a:srgbClr val="FFFFFF"/>
                </a:solidFill>
                <a:effectLst>
                  <a:outerShdw blurRad="50800" dist="38100" dir="2700000" rotWithShape="0">
                    <a:srgbClr val="000000">
                      <a:alpha val="76000"/>
                    </a:srgbClr>
                  </a:outerShdw>
                </a:effectLst>
              </a:defRPr>
            </a:lvl1pPr>
          </a:lstStyle>
          <a:p>
            <a:r>
              <a:t>Televisión</a:t>
            </a:r>
          </a:p>
        </p:txBody>
      </p:sp>
      <p:sp>
        <p:nvSpPr>
          <p:cNvPr id="329" name="Title 1"/>
          <p:cNvSpPr txBox="1"/>
          <p:nvPr/>
        </p:nvSpPr>
        <p:spPr>
          <a:xfrm>
            <a:off x="45719" y="45862"/>
            <a:ext cx="12100563" cy="4662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spAutoFit/>
          </a:bodyPr>
          <a:lstStyle>
            <a:lvl1pPr>
              <a:lnSpc>
                <a:spcPct val="90000"/>
              </a:lnSpc>
              <a:defRPr sz="2700"/>
            </a:lvl1pPr>
          </a:lstStyle>
          <a:p>
            <a:r>
              <a:rPr dirty="0" err="1"/>
              <a:t>Detalle</a:t>
            </a:r>
            <a:r>
              <a:rPr dirty="0"/>
              <a:t> de </a:t>
            </a:r>
            <a:r>
              <a:rPr dirty="0" err="1"/>
              <a:t>pauta</a:t>
            </a:r>
            <a:r>
              <a:rPr dirty="0"/>
              <a:t> – </a:t>
            </a:r>
            <a:r>
              <a:rPr dirty="0" err="1"/>
              <a:t>acumulado</a:t>
            </a:r>
            <a:r>
              <a:rPr dirty="0"/>
              <a:t> </a:t>
            </a:r>
            <a:r>
              <a:rPr lang="en-US" dirty="0" err="1"/>
              <a:t>Septiembre</a:t>
            </a:r>
            <a:r>
              <a:rPr dirty="0"/>
              <a:t> 202</a:t>
            </a:r>
            <a:r>
              <a:rPr lang="en-US" dirty="0"/>
              <a:t>5</a:t>
            </a:r>
            <a:endParaRPr dirty="0"/>
          </a:p>
        </p:txBody>
      </p:sp>
      <p:sp>
        <p:nvSpPr>
          <p:cNvPr id="330" name="TextBox 9"/>
          <p:cNvSpPr txBox="1"/>
          <p:nvPr/>
        </p:nvSpPr>
        <p:spPr>
          <a:xfrm>
            <a:off x="6951228" y="644913"/>
            <a:ext cx="4495800" cy="299718"/>
          </a:xfrm>
          <a:prstGeom prst="rect">
            <a:avLst/>
          </a:prstGeom>
          <a:solidFill>
            <a:srgbClr val="5E5E5E"/>
          </a:solidFill>
          <a:ln w="38100">
            <a:solidFill>
              <a:srgbClr val="5E5E5E"/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ctr">
              <a:defRPr sz="1300">
                <a:solidFill>
                  <a:srgbClr val="FFFFFF"/>
                </a:solidFill>
                <a:effectLst>
                  <a:outerShdw blurRad="50800" dist="38100" dir="2700000" rotWithShape="0">
                    <a:srgbClr val="000000">
                      <a:alpha val="76000"/>
                    </a:srgbClr>
                  </a:outerShdw>
                </a:effectLst>
              </a:defRPr>
            </a:lvl1pPr>
          </a:lstStyle>
          <a:p>
            <a:r>
              <a:t>Radio</a:t>
            </a:r>
          </a:p>
        </p:txBody>
      </p:sp>
      <p:sp>
        <p:nvSpPr>
          <p:cNvPr id="333" name="Straight Connector 7"/>
          <p:cNvSpPr/>
          <p:nvPr/>
        </p:nvSpPr>
        <p:spPr>
          <a:xfrm>
            <a:off x="-1" y="540620"/>
            <a:ext cx="12192002" cy="1"/>
          </a:xfrm>
          <a:prstGeom prst="line">
            <a:avLst/>
          </a:prstGeom>
          <a:ln w="38100">
            <a:solidFill>
              <a:srgbClr val="EB3D34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334" name="TodosLosLogosUnicomer-02.png" descr="TodosLosLogosUnicomer-02.png"/>
          <p:cNvPicPr>
            <a:picLocks noChangeAspect="1"/>
          </p:cNvPicPr>
          <p:nvPr/>
        </p:nvPicPr>
        <p:blipFill>
          <a:blip r:embed="rId2"/>
          <a:srcRect b="34102"/>
          <a:stretch>
            <a:fillRect/>
          </a:stretch>
        </p:blipFill>
        <p:spPr>
          <a:xfrm>
            <a:off x="9967992" y="77071"/>
            <a:ext cx="1987670" cy="352263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F3E2AD9A-FE3B-63B7-E6B6-99C33D88D6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1227" y="1048922"/>
            <a:ext cx="4499231" cy="246237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078F00F0-710A-A1BB-52E2-5D94C0C744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19" y="1044230"/>
            <a:ext cx="6351501" cy="57679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u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Picture 2">
            <a:extLst>
              <a:ext uri="{FF2B5EF4-FFF2-40B4-BE49-F238E27FC236}">
                <a16:creationId xmlns:a16="http://schemas.microsoft.com/office/drawing/2014/main" id="{3B97FE03-D84C-30C2-0A3C-731456D6EE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532" y="1000293"/>
            <a:ext cx="1658130" cy="540832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14" name="Chart 3">
            <a:extLst>
              <a:ext uri="{FF2B5EF4-FFF2-40B4-BE49-F238E27FC236}">
                <a16:creationId xmlns:a16="http://schemas.microsoft.com/office/drawing/2014/main" id="{38E65053-0D26-11CD-74D3-7D60F57D85C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29120361"/>
              </p:ext>
            </p:extLst>
          </p:nvPr>
        </p:nvGraphicFramePr>
        <p:xfrm>
          <a:off x="50046" y="1439835"/>
          <a:ext cx="3393518" cy="18686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Straight Arrow Connector 32">
            <a:extLst>
              <a:ext uri="{FF2B5EF4-FFF2-40B4-BE49-F238E27FC236}">
                <a16:creationId xmlns:a16="http://schemas.microsoft.com/office/drawing/2014/main" id="{318D9103-03BC-5A46-A1B7-E76E3F06F225}"/>
              </a:ext>
            </a:extLst>
          </p:cNvPr>
          <p:cNvSpPr/>
          <p:nvPr/>
        </p:nvSpPr>
        <p:spPr>
          <a:xfrm flipV="1">
            <a:off x="3352499" y="1811284"/>
            <a:ext cx="1" cy="153346"/>
          </a:xfrm>
          <a:prstGeom prst="line">
            <a:avLst/>
          </a:prstGeom>
          <a:ln w="38100" cap="sq">
            <a:solidFill>
              <a:srgbClr val="88C040"/>
            </a:solidFill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35469A-BB67-7B4C-A732-352BA38BBB50}"/>
              </a:ext>
            </a:extLst>
          </p:cNvPr>
          <p:cNvSpPr txBox="1"/>
          <p:nvPr/>
        </p:nvSpPr>
        <p:spPr>
          <a:xfrm>
            <a:off x="-57853" y="6611779"/>
            <a:ext cx="83067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Helvetica Light" panose="020B0403020202020204" pitchFamily="34" charset="0"/>
              </a:rPr>
              <a:t>Inv. Miles $</a:t>
            </a:r>
          </a:p>
        </p:txBody>
      </p:sp>
      <p:graphicFrame>
        <p:nvGraphicFramePr>
          <p:cNvPr id="24" name="Chart 23">
            <a:extLst>
              <a:ext uri="{FF2B5EF4-FFF2-40B4-BE49-F238E27FC236}">
                <a16:creationId xmlns:a16="http://schemas.microsoft.com/office/drawing/2014/main" id="{545815EF-6ADF-2D4A-AC03-245F4EDE48E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64262654"/>
              </p:ext>
            </p:extLst>
          </p:nvPr>
        </p:nvGraphicFramePr>
        <p:xfrm>
          <a:off x="3807294" y="645382"/>
          <a:ext cx="7564580" cy="24425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9" name="Chart 38">
            <a:extLst>
              <a:ext uri="{FF2B5EF4-FFF2-40B4-BE49-F238E27FC236}">
                <a16:creationId xmlns:a16="http://schemas.microsoft.com/office/drawing/2014/main" id="{61DE5AC0-CCF8-7341-81CF-F9BF9BAAEB8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56657859"/>
              </p:ext>
            </p:extLst>
          </p:nvPr>
        </p:nvGraphicFramePr>
        <p:xfrm>
          <a:off x="4777452" y="5489531"/>
          <a:ext cx="5033073" cy="94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53" name="Chart 52">
            <a:extLst>
              <a:ext uri="{FF2B5EF4-FFF2-40B4-BE49-F238E27FC236}">
                <a16:creationId xmlns:a16="http://schemas.microsoft.com/office/drawing/2014/main" id="{722967D1-B39C-8C4C-9916-3EBF9F8EBED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02723383"/>
              </p:ext>
            </p:extLst>
          </p:nvPr>
        </p:nvGraphicFramePr>
        <p:xfrm>
          <a:off x="4703351" y="3389234"/>
          <a:ext cx="4925295" cy="94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21" name="Table 38">
            <a:extLst>
              <a:ext uri="{FF2B5EF4-FFF2-40B4-BE49-F238E27FC236}">
                <a16:creationId xmlns:a16="http://schemas.microsoft.com/office/drawing/2014/main" id="{EB63349B-73D9-81EE-D2D1-4C163A56A07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16626106"/>
              </p:ext>
            </p:extLst>
          </p:nvPr>
        </p:nvGraphicFramePr>
        <p:xfrm>
          <a:off x="9992376" y="4557991"/>
          <a:ext cx="1417744" cy="486512"/>
        </p:xfrm>
        <a:graphic>
          <a:graphicData uri="http://schemas.openxmlformats.org/drawingml/2006/table">
            <a:tbl>
              <a:tblPr bandRow="1"/>
              <a:tblGrid>
                <a:gridCol w="8826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51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>
                          <a:solidFill>
                            <a:srgbClr val="FFFFFF"/>
                          </a:solidFill>
                        </a:defRPr>
                      </a:pPr>
                      <a:r>
                        <a:rPr sz="1200" dirty="0"/>
                        <a:t>$</a:t>
                      </a:r>
                      <a:r>
                        <a:rPr lang="en-US" sz="1300" dirty="0"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0.0</a:t>
                      </a:r>
                      <a:r>
                        <a:rPr sz="1300" dirty="0"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k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0%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EA3D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" name="Gráfico 1">
            <a:extLst>
              <a:ext uri="{FF2B5EF4-FFF2-40B4-BE49-F238E27FC236}">
                <a16:creationId xmlns:a16="http://schemas.microsoft.com/office/drawing/2014/main" id="{316B50B6-9608-8950-B931-C9B13A2874F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97062861"/>
              </p:ext>
            </p:extLst>
          </p:nvPr>
        </p:nvGraphicFramePr>
        <p:xfrm>
          <a:off x="50045" y="3446806"/>
          <a:ext cx="3494138" cy="28951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13" name="Straight Connector 10">
            <a:extLst>
              <a:ext uri="{FF2B5EF4-FFF2-40B4-BE49-F238E27FC236}">
                <a16:creationId xmlns:a16="http://schemas.microsoft.com/office/drawing/2014/main" id="{DA667BD2-D3E9-86D3-2BBA-378E5C6B35F7}"/>
              </a:ext>
            </a:extLst>
          </p:cNvPr>
          <p:cNvSpPr/>
          <p:nvPr/>
        </p:nvSpPr>
        <p:spPr>
          <a:xfrm flipH="1">
            <a:off x="3572901" y="838195"/>
            <a:ext cx="1" cy="5598136"/>
          </a:xfrm>
          <a:prstGeom prst="line">
            <a:avLst/>
          </a:prstGeom>
          <a:ln w="19050">
            <a:solidFill>
              <a:srgbClr val="5E5E5E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5" name="Rectangle: Rounded Corners 7">
            <a:extLst>
              <a:ext uri="{FF2B5EF4-FFF2-40B4-BE49-F238E27FC236}">
                <a16:creationId xmlns:a16="http://schemas.microsoft.com/office/drawing/2014/main" id="{690B1FFA-2DD5-47D2-6B5B-F9CAB72B25DA}"/>
              </a:ext>
            </a:extLst>
          </p:cNvPr>
          <p:cNvSpPr/>
          <p:nvPr/>
        </p:nvSpPr>
        <p:spPr>
          <a:xfrm>
            <a:off x="-2" y="0"/>
            <a:ext cx="12192002" cy="707888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C52828"/>
              </a:gs>
              <a:gs pos="100000">
                <a:srgbClr val="F24136"/>
              </a:gs>
            </a:gsLst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" name="Estrategia de Medios: DIUNSA">
            <a:extLst>
              <a:ext uri="{FF2B5EF4-FFF2-40B4-BE49-F238E27FC236}">
                <a16:creationId xmlns:a16="http://schemas.microsoft.com/office/drawing/2014/main" id="{7B300C1C-2A8B-0D6F-C8A7-9AEB979C3C8A}"/>
              </a:ext>
            </a:extLst>
          </p:cNvPr>
          <p:cNvSpPr txBox="1"/>
          <p:nvPr/>
        </p:nvSpPr>
        <p:spPr>
          <a:xfrm>
            <a:off x="187615" y="163934"/>
            <a:ext cx="4618074" cy="4292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sz="2700">
                <a:solidFill>
                  <a:srgbClr val="FFFFFF"/>
                </a:solidFill>
              </a:defRPr>
            </a:pPr>
            <a:r>
              <a:rPr dirty="0" err="1"/>
              <a:t>Estrategia</a:t>
            </a:r>
            <a:r>
              <a:rPr dirty="0"/>
              <a:t> de </a:t>
            </a:r>
            <a:r>
              <a:rPr dirty="0" err="1"/>
              <a:t>Medios</a:t>
            </a:r>
            <a:r>
              <a:rPr dirty="0"/>
              <a:t>: </a:t>
            </a:r>
            <a:r>
              <a:rPr dirty="0">
                <a:latin typeface="Myriad Pro Light"/>
                <a:ea typeface="Myriad Pro Light"/>
                <a:cs typeface="Myriad Pro Light"/>
                <a:sym typeface="Myriad Pro Semibold"/>
              </a:rPr>
              <a:t>LADY LEE</a:t>
            </a:r>
          </a:p>
        </p:txBody>
      </p:sp>
      <p:graphicFrame>
        <p:nvGraphicFramePr>
          <p:cNvPr id="3" name="Table 29">
            <a:extLst>
              <a:ext uri="{FF2B5EF4-FFF2-40B4-BE49-F238E27FC236}">
                <a16:creationId xmlns:a16="http://schemas.microsoft.com/office/drawing/2014/main" id="{76115850-737E-59E4-18CD-A7A1DA83DEBE}"/>
              </a:ext>
            </a:extLst>
          </p:cNvPr>
          <p:cNvGraphicFramePr/>
          <p:nvPr/>
        </p:nvGraphicFramePr>
        <p:xfrm>
          <a:off x="4254729" y="3531861"/>
          <a:ext cx="483811" cy="486512"/>
        </p:xfrm>
        <a:graphic>
          <a:graphicData uri="http://schemas.openxmlformats.org/drawingml/2006/table">
            <a:tbl>
              <a:tblPr bandRow="1"/>
              <a:tblGrid>
                <a:gridCol w="4838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TV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7" name="Table 29">
            <a:extLst>
              <a:ext uri="{FF2B5EF4-FFF2-40B4-BE49-F238E27FC236}">
                <a16:creationId xmlns:a16="http://schemas.microsoft.com/office/drawing/2014/main" id="{D095B61D-9F66-FD0F-63D3-5C271435E0D1}"/>
              </a:ext>
            </a:extLst>
          </p:cNvPr>
          <p:cNvGraphicFramePr/>
          <p:nvPr/>
        </p:nvGraphicFramePr>
        <p:xfrm>
          <a:off x="4254729" y="4557991"/>
          <a:ext cx="483811" cy="486512"/>
        </p:xfrm>
        <a:graphic>
          <a:graphicData uri="http://schemas.openxmlformats.org/drawingml/2006/table">
            <a:tbl>
              <a:tblPr bandRow="1"/>
              <a:tblGrid>
                <a:gridCol w="4838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PR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1" name="Table 29">
            <a:extLst>
              <a:ext uri="{FF2B5EF4-FFF2-40B4-BE49-F238E27FC236}">
                <a16:creationId xmlns:a16="http://schemas.microsoft.com/office/drawing/2014/main" id="{B50AAC4D-558A-4632-B651-5CD4E5CBCC68}"/>
              </a:ext>
            </a:extLst>
          </p:cNvPr>
          <p:cNvGraphicFramePr/>
          <p:nvPr/>
        </p:nvGraphicFramePr>
        <p:xfrm>
          <a:off x="4254729" y="5584121"/>
          <a:ext cx="483811" cy="486512"/>
        </p:xfrm>
        <a:graphic>
          <a:graphicData uri="http://schemas.openxmlformats.org/drawingml/2006/table">
            <a:tbl>
              <a:tblPr bandRow="1"/>
              <a:tblGrid>
                <a:gridCol w="4838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RA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0" name="Table 29">
            <a:extLst>
              <a:ext uri="{FF2B5EF4-FFF2-40B4-BE49-F238E27FC236}">
                <a16:creationId xmlns:a16="http://schemas.microsoft.com/office/drawing/2014/main" id="{EA8578ED-7D5A-004E-DB20-119B2BF9350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77535490"/>
              </p:ext>
            </p:extLst>
          </p:nvPr>
        </p:nvGraphicFramePr>
        <p:xfrm>
          <a:off x="9992376" y="3533028"/>
          <a:ext cx="1417744" cy="486512"/>
        </p:xfrm>
        <a:graphic>
          <a:graphicData uri="http://schemas.openxmlformats.org/drawingml/2006/table">
            <a:tbl>
              <a:tblPr bandRow="1"/>
              <a:tblGrid>
                <a:gridCol w="8826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51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>
                          <a:solidFill>
                            <a:srgbClr val="FFFFFF"/>
                          </a:solidFill>
                        </a:defRPr>
                      </a:pPr>
                      <a:r>
                        <a:rPr sz="1200" dirty="0"/>
                        <a:t>$</a:t>
                      </a:r>
                      <a:r>
                        <a:rPr lang="en-US" sz="1300" dirty="0"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814.1</a:t>
                      </a:r>
                      <a:endParaRPr sz="1300" dirty="0"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93</a:t>
                      </a: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%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EA3D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2" name="Table 40">
            <a:extLst>
              <a:ext uri="{FF2B5EF4-FFF2-40B4-BE49-F238E27FC236}">
                <a16:creationId xmlns:a16="http://schemas.microsoft.com/office/drawing/2014/main" id="{FA9F910F-A4AC-8292-C1EA-F6E0D7BF1A5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09513434"/>
              </p:ext>
            </p:extLst>
          </p:nvPr>
        </p:nvGraphicFramePr>
        <p:xfrm>
          <a:off x="9992376" y="5582953"/>
          <a:ext cx="1417744" cy="486512"/>
        </p:xfrm>
        <a:graphic>
          <a:graphicData uri="http://schemas.openxmlformats.org/drawingml/2006/table">
            <a:tbl>
              <a:tblPr bandRow="1"/>
              <a:tblGrid>
                <a:gridCol w="8826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51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$</a:t>
                      </a: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59.5</a:t>
                      </a: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k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7</a:t>
                      </a: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%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EA3D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3" name="TextBox 2">
            <a:extLst>
              <a:ext uri="{FF2B5EF4-FFF2-40B4-BE49-F238E27FC236}">
                <a16:creationId xmlns:a16="http://schemas.microsoft.com/office/drawing/2014/main" id="{47B96303-FABC-3CE5-149F-42A30B01F76F}"/>
              </a:ext>
            </a:extLst>
          </p:cNvPr>
          <p:cNvSpPr txBox="1"/>
          <p:nvPr/>
        </p:nvSpPr>
        <p:spPr>
          <a:xfrm>
            <a:off x="9953776" y="3169548"/>
            <a:ext cx="928935" cy="284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1400">
                <a:solidFill>
                  <a:srgbClr val="424242"/>
                </a:solidFill>
              </a:defRPr>
            </a:lvl1pPr>
          </a:lstStyle>
          <a:p>
            <a:r>
              <a:rPr dirty="0"/>
              <a:t>Media mix</a:t>
            </a:r>
          </a:p>
        </p:txBody>
      </p:sp>
      <p:sp>
        <p:nvSpPr>
          <p:cNvPr id="8" name="TextBox 22">
            <a:extLst>
              <a:ext uri="{FF2B5EF4-FFF2-40B4-BE49-F238E27FC236}">
                <a16:creationId xmlns:a16="http://schemas.microsoft.com/office/drawing/2014/main" id="{1CB85DB3-254E-7B69-4F82-026F2C99AEFC}"/>
              </a:ext>
            </a:extLst>
          </p:cNvPr>
          <p:cNvSpPr txBox="1"/>
          <p:nvPr/>
        </p:nvSpPr>
        <p:spPr>
          <a:xfrm>
            <a:off x="2952379" y="1807278"/>
            <a:ext cx="337589" cy="2616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100"/>
            </a:lvl1pPr>
          </a:lstStyle>
          <a:p>
            <a:r>
              <a:rPr lang="en-US" dirty="0"/>
              <a:t>24</a:t>
            </a:r>
            <a:r>
              <a:rPr dirty="0"/>
              <a:t>%</a:t>
            </a:r>
          </a:p>
        </p:txBody>
      </p:sp>
      <p:sp>
        <p:nvSpPr>
          <p:cNvPr id="9" name="TextBox 49">
            <a:extLst>
              <a:ext uri="{FF2B5EF4-FFF2-40B4-BE49-F238E27FC236}">
                <a16:creationId xmlns:a16="http://schemas.microsoft.com/office/drawing/2014/main" id="{E7E687F8-732F-E031-C603-7B6855781E4A}"/>
              </a:ext>
            </a:extLst>
          </p:cNvPr>
          <p:cNvSpPr txBox="1"/>
          <p:nvPr/>
        </p:nvSpPr>
        <p:spPr>
          <a:xfrm>
            <a:off x="2970583" y="2505761"/>
            <a:ext cx="265453" cy="2616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100"/>
            </a:lvl1pPr>
          </a:lstStyle>
          <a:p>
            <a:r>
              <a:rPr lang="en-US" dirty="0"/>
              <a:t>4</a:t>
            </a:r>
            <a:r>
              <a:rPr dirty="0"/>
              <a:t>%</a:t>
            </a:r>
          </a:p>
        </p:txBody>
      </p:sp>
      <p:sp>
        <p:nvSpPr>
          <p:cNvPr id="12" name="Straight Arrow Connector 32">
            <a:extLst>
              <a:ext uri="{FF2B5EF4-FFF2-40B4-BE49-F238E27FC236}">
                <a16:creationId xmlns:a16="http://schemas.microsoft.com/office/drawing/2014/main" id="{F8872354-4E8E-4A41-1EA0-8CA1EBCBBC18}"/>
              </a:ext>
            </a:extLst>
          </p:cNvPr>
          <p:cNvSpPr/>
          <p:nvPr/>
        </p:nvSpPr>
        <p:spPr>
          <a:xfrm flipV="1">
            <a:off x="3352499" y="2556266"/>
            <a:ext cx="1" cy="153346"/>
          </a:xfrm>
          <a:prstGeom prst="line">
            <a:avLst/>
          </a:prstGeom>
          <a:ln w="38100" cap="sq">
            <a:solidFill>
              <a:srgbClr val="88C040"/>
            </a:solidFill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957850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TextBox 8"/>
          <p:cNvSpPr txBox="1"/>
          <p:nvPr/>
        </p:nvSpPr>
        <p:spPr>
          <a:xfrm>
            <a:off x="279770" y="756835"/>
            <a:ext cx="6031614" cy="299718"/>
          </a:xfrm>
          <a:prstGeom prst="rect">
            <a:avLst/>
          </a:prstGeom>
          <a:solidFill>
            <a:srgbClr val="5E5E5E"/>
          </a:solidFill>
          <a:ln w="38100">
            <a:solidFill>
              <a:srgbClr val="5E5E5E"/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1300">
                <a:solidFill>
                  <a:srgbClr val="FFFFFF"/>
                </a:solidFill>
                <a:effectLst>
                  <a:outerShdw blurRad="50800" dist="38100" dir="2700000" rotWithShape="0">
                    <a:srgbClr val="000000">
                      <a:alpha val="76000"/>
                    </a:srgbClr>
                  </a:outerShdw>
                </a:effectLst>
              </a:defRPr>
            </a:lvl1pPr>
          </a:lstStyle>
          <a:p>
            <a:r>
              <a:t>Televisión</a:t>
            </a:r>
          </a:p>
        </p:txBody>
      </p:sp>
      <p:sp>
        <p:nvSpPr>
          <p:cNvPr id="360" name="TextBox 9"/>
          <p:cNvSpPr txBox="1"/>
          <p:nvPr/>
        </p:nvSpPr>
        <p:spPr>
          <a:xfrm>
            <a:off x="6581812" y="756835"/>
            <a:ext cx="5381970" cy="299718"/>
          </a:xfrm>
          <a:prstGeom prst="rect">
            <a:avLst/>
          </a:prstGeom>
          <a:solidFill>
            <a:srgbClr val="5E5E5E"/>
          </a:solidFill>
          <a:ln w="38100">
            <a:solidFill>
              <a:srgbClr val="5E5E5E"/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1300">
                <a:solidFill>
                  <a:srgbClr val="FFFFFF"/>
                </a:solidFill>
                <a:effectLst>
                  <a:outerShdw blurRad="50800" dist="38100" dir="2700000" rotWithShape="0">
                    <a:srgbClr val="000000">
                      <a:alpha val="76000"/>
                    </a:srgbClr>
                  </a:outerShdw>
                </a:effectLst>
              </a:defRPr>
            </a:lvl1pPr>
          </a:lstStyle>
          <a:p>
            <a:r>
              <a:t>Radio</a:t>
            </a:r>
          </a:p>
        </p:txBody>
      </p:sp>
      <p:sp>
        <p:nvSpPr>
          <p:cNvPr id="361" name="Title 1"/>
          <p:cNvSpPr txBox="1"/>
          <p:nvPr/>
        </p:nvSpPr>
        <p:spPr>
          <a:xfrm>
            <a:off x="45719" y="45316"/>
            <a:ext cx="12100563" cy="4662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spAutoFit/>
          </a:bodyPr>
          <a:lstStyle>
            <a:lvl1pPr>
              <a:lnSpc>
                <a:spcPct val="90000"/>
              </a:lnSpc>
              <a:defRPr sz="2700"/>
            </a:lvl1pPr>
          </a:lstStyle>
          <a:p>
            <a:r>
              <a:rPr dirty="0" err="1"/>
              <a:t>Detalle</a:t>
            </a:r>
            <a:r>
              <a:rPr dirty="0"/>
              <a:t> de </a:t>
            </a:r>
            <a:r>
              <a:rPr dirty="0" err="1"/>
              <a:t>pauta</a:t>
            </a:r>
            <a:r>
              <a:rPr dirty="0"/>
              <a:t> – </a:t>
            </a:r>
            <a:r>
              <a:rPr dirty="0" err="1"/>
              <a:t>acumulado</a:t>
            </a:r>
            <a:r>
              <a:rPr dirty="0"/>
              <a:t> </a:t>
            </a:r>
            <a:r>
              <a:rPr lang="en-US" dirty="0" err="1"/>
              <a:t>Septiembre</a:t>
            </a:r>
            <a:r>
              <a:rPr dirty="0"/>
              <a:t> 202</a:t>
            </a:r>
            <a:r>
              <a:rPr lang="en-US" dirty="0"/>
              <a:t>5</a:t>
            </a:r>
            <a:endParaRPr dirty="0"/>
          </a:p>
        </p:txBody>
      </p:sp>
      <p:pic>
        <p:nvPicPr>
          <p:cNvPr id="362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5769" y="80668"/>
            <a:ext cx="1212775" cy="395571"/>
          </a:xfrm>
          <a:prstGeom prst="rect">
            <a:avLst/>
          </a:prstGeom>
          <a:ln w="12700">
            <a:miter lim="400000"/>
          </a:ln>
        </p:spPr>
      </p:pic>
      <p:sp>
        <p:nvSpPr>
          <p:cNvPr id="365" name="Straight Connector 7"/>
          <p:cNvSpPr/>
          <p:nvPr/>
        </p:nvSpPr>
        <p:spPr>
          <a:xfrm>
            <a:off x="-1" y="540620"/>
            <a:ext cx="12192002" cy="1"/>
          </a:xfrm>
          <a:prstGeom prst="line">
            <a:avLst/>
          </a:prstGeom>
          <a:ln w="38100">
            <a:solidFill>
              <a:srgbClr val="EB3D34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FC75D2B-C814-ACE1-7004-EADC2DDC10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770" y="1115457"/>
            <a:ext cx="6055294" cy="1828907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63F30551-F43F-8609-D560-673190697F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0644" y="1115457"/>
            <a:ext cx="5383137" cy="29079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u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" name="Chart 3">
            <a:extLst>
              <a:ext uri="{FF2B5EF4-FFF2-40B4-BE49-F238E27FC236}">
                <a16:creationId xmlns:a16="http://schemas.microsoft.com/office/drawing/2014/main" id="{2640B050-BE73-0C4F-B2F9-4650B6763CC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28355999"/>
              </p:ext>
            </p:extLst>
          </p:nvPr>
        </p:nvGraphicFramePr>
        <p:xfrm>
          <a:off x="0" y="1277501"/>
          <a:ext cx="3491738" cy="18686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3F35469A-BB67-7B4C-A732-352BA38BBB50}"/>
              </a:ext>
            </a:extLst>
          </p:cNvPr>
          <p:cNvSpPr txBox="1"/>
          <p:nvPr/>
        </p:nvSpPr>
        <p:spPr>
          <a:xfrm>
            <a:off x="0" y="6588072"/>
            <a:ext cx="83067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Helvetica Light" panose="020B0403020202020204" pitchFamily="34" charset="0"/>
              </a:rPr>
              <a:t>Inv. Miles $</a:t>
            </a:r>
          </a:p>
        </p:txBody>
      </p:sp>
      <p:graphicFrame>
        <p:nvGraphicFramePr>
          <p:cNvPr id="24" name="Chart 23">
            <a:extLst>
              <a:ext uri="{FF2B5EF4-FFF2-40B4-BE49-F238E27FC236}">
                <a16:creationId xmlns:a16="http://schemas.microsoft.com/office/drawing/2014/main" id="{545815EF-6ADF-2D4A-AC03-245F4EDE48E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48614868"/>
              </p:ext>
            </p:extLst>
          </p:nvPr>
        </p:nvGraphicFramePr>
        <p:xfrm>
          <a:off x="3806872" y="688847"/>
          <a:ext cx="7564580" cy="23509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9" name="Chart 38">
            <a:extLst>
              <a:ext uri="{FF2B5EF4-FFF2-40B4-BE49-F238E27FC236}">
                <a16:creationId xmlns:a16="http://schemas.microsoft.com/office/drawing/2014/main" id="{61DE5AC0-CCF8-7341-81CF-F9BF9BAAEB8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45240068"/>
              </p:ext>
            </p:extLst>
          </p:nvPr>
        </p:nvGraphicFramePr>
        <p:xfrm>
          <a:off x="4805577" y="5451740"/>
          <a:ext cx="4925295" cy="94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" name="Chart 28">
            <a:extLst>
              <a:ext uri="{FF2B5EF4-FFF2-40B4-BE49-F238E27FC236}">
                <a16:creationId xmlns:a16="http://schemas.microsoft.com/office/drawing/2014/main" id="{26A7A404-F5C1-AB44-A0C1-11B71E591EE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81886271"/>
              </p:ext>
            </p:extLst>
          </p:nvPr>
        </p:nvGraphicFramePr>
        <p:xfrm>
          <a:off x="4712820" y="4462328"/>
          <a:ext cx="4925295" cy="9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4" name="Chart 52">
            <a:extLst>
              <a:ext uri="{FF2B5EF4-FFF2-40B4-BE49-F238E27FC236}">
                <a16:creationId xmlns:a16="http://schemas.microsoft.com/office/drawing/2014/main" id="{722967D1-B39C-8C4C-9916-3EBF9F8EBED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83125179"/>
              </p:ext>
            </p:extLst>
          </p:nvPr>
        </p:nvGraphicFramePr>
        <p:xfrm>
          <a:off x="4805578" y="3287101"/>
          <a:ext cx="4925295" cy="94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9" name="Gráfico 8">
            <a:extLst>
              <a:ext uri="{FF2B5EF4-FFF2-40B4-BE49-F238E27FC236}">
                <a16:creationId xmlns:a16="http://schemas.microsoft.com/office/drawing/2014/main" id="{CE29B2CF-EE69-8C91-37A5-4AC7FE9A105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07312807"/>
              </p:ext>
            </p:extLst>
          </p:nvPr>
        </p:nvGraphicFramePr>
        <p:xfrm>
          <a:off x="0" y="3531861"/>
          <a:ext cx="3551373" cy="28666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pic>
        <p:nvPicPr>
          <p:cNvPr id="10" name="Imagen 7" descr="Imagen 7">
            <a:extLst>
              <a:ext uri="{FF2B5EF4-FFF2-40B4-BE49-F238E27FC236}">
                <a16:creationId xmlns:a16="http://schemas.microsoft.com/office/drawing/2014/main" id="{7FE8EFF0-29D3-2BBF-4148-65F3CA3B2D9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4430" y="791090"/>
            <a:ext cx="1304152" cy="471598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TextBox 22">
            <a:extLst>
              <a:ext uri="{FF2B5EF4-FFF2-40B4-BE49-F238E27FC236}">
                <a16:creationId xmlns:a16="http://schemas.microsoft.com/office/drawing/2014/main" id="{DA7E9958-42E8-F74B-6311-02FC867C97CF}"/>
              </a:ext>
            </a:extLst>
          </p:cNvPr>
          <p:cNvSpPr txBox="1"/>
          <p:nvPr/>
        </p:nvSpPr>
        <p:spPr>
          <a:xfrm>
            <a:off x="2927107" y="1880085"/>
            <a:ext cx="337589" cy="2616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100"/>
            </a:lvl1pPr>
          </a:lstStyle>
          <a:p>
            <a:r>
              <a:rPr lang="en-US" dirty="0"/>
              <a:t>70</a:t>
            </a:r>
            <a:r>
              <a:rPr dirty="0"/>
              <a:t>%</a:t>
            </a:r>
          </a:p>
        </p:txBody>
      </p:sp>
      <p:sp>
        <p:nvSpPr>
          <p:cNvPr id="13" name="TextBox 49">
            <a:extLst>
              <a:ext uri="{FF2B5EF4-FFF2-40B4-BE49-F238E27FC236}">
                <a16:creationId xmlns:a16="http://schemas.microsoft.com/office/drawing/2014/main" id="{2E323FD1-0075-F74E-CEAB-0098FCEB5599}"/>
              </a:ext>
            </a:extLst>
          </p:cNvPr>
          <p:cNvSpPr txBox="1"/>
          <p:nvPr/>
        </p:nvSpPr>
        <p:spPr>
          <a:xfrm>
            <a:off x="2865135" y="2442906"/>
            <a:ext cx="337589" cy="2616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100"/>
            </a:lvl1pPr>
          </a:lstStyle>
          <a:p>
            <a:r>
              <a:rPr lang="en-US" dirty="0"/>
              <a:t>34</a:t>
            </a:r>
            <a:r>
              <a:rPr dirty="0"/>
              <a:t>%</a:t>
            </a:r>
          </a:p>
        </p:txBody>
      </p:sp>
      <p:sp>
        <p:nvSpPr>
          <p:cNvPr id="17" name="Straight Connector 10">
            <a:extLst>
              <a:ext uri="{FF2B5EF4-FFF2-40B4-BE49-F238E27FC236}">
                <a16:creationId xmlns:a16="http://schemas.microsoft.com/office/drawing/2014/main" id="{9404D1F4-089A-F629-4792-403A56EFEA7B}"/>
              </a:ext>
            </a:extLst>
          </p:cNvPr>
          <p:cNvSpPr/>
          <p:nvPr/>
        </p:nvSpPr>
        <p:spPr>
          <a:xfrm flipH="1">
            <a:off x="3572901" y="838195"/>
            <a:ext cx="1" cy="5598136"/>
          </a:xfrm>
          <a:prstGeom prst="line">
            <a:avLst/>
          </a:prstGeom>
          <a:ln w="19050">
            <a:solidFill>
              <a:srgbClr val="5E5E5E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8" name="Rectangle: Rounded Corners 7">
            <a:extLst>
              <a:ext uri="{FF2B5EF4-FFF2-40B4-BE49-F238E27FC236}">
                <a16:creationId xmlns:a16="http://schemas.microsoft.com/office/drawing/2014/main" id="{D551B9B5-6948-8BB1-268E-4A5BE9BEB4D2}"/>
              </a:ext>
            </a:extLst>
          </p:cNvPr>
          <p:cNvSpPr/>
          <p:nvPr/>
        </p:nvSpPr>
        <p:spPr>
          <a:xfrm>
            <a:off x="-2" y="0"/>
            <a:ext cx="12192002" cy="707888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C52828"/>
              </a:gs>
              <a:gs pos="100000">
                <a:srgbClr val="F24136"/>
              </a:gs>
            </a:gsLst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" name="Estrategia de Medios: DIUNSA">
            <a:extLst>
              <a:ext uri="{FF2B5EF4-FFF2-40B4-BE49-F238E27FC236}">
                <a16:creationId xmlns:a16="http://schemas.microsoft.com/office/drawing/2014/main" id="{5052450A-9F1E-D91B-F22C-F570C06F6DD2}"/>
              </a:ext>
            </a:extLst>
          </p:cNvPr>
          <p:cNvSpPr txBox="1"/>
          <p:nvPr/>
        </p:nvSpPr>
        <p:spPr>
          <a:xfrm>
            <a:off x="187614" y="163934"/>
            <a:ext cx="4739462" cy="4292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sz="2700">
                <a:solidFill>
                  <a:srgbClr val="FFFFFF"/>
                </a:solidFill>
              </a:defRPr>
            </a:pPr>
            <a:r>
              <a:rPr dirty="0" err="1"/>
              <a:t>Estrategia</a:t>
            </a:r>
            <a:r>
              <a:rPr dirty="0"/>
              <a:t> de </a:t>
            </a:r>
            <a:r>
              <a:rPr dirty="0" err="1"/>
              <a:t>Medios</a:t>
            </a:r>
            <a:r>
              <a:rPr dirty="0"/>
              <a:t>: </a:t>
            </a:r>
            <a:r>
              <a:rPr dirty="0">
                <a:latin typeface="Myriad Pro Light"/>
                <a:ea typeface="Myriad Pro Light"/>
                <a:cs typeface="Myriad Pro Light"/>
                <a:sym typeface="Myriad Pro Semibold"/>
              </a:rPr>
              <a:t>TROPIGAS</a:t>
            </a:r>
          </a:p>
        </p:txBody>
      </p:sp>
      <p:sp>
        <p:nvSpPr>
          <p:cNvPr id="20" name="Straight Arrow Connector 32">
            <a:extLst>
              <a:ext uri="{FF2B5EF4-FFF2-40B4-BE49-F238E27FC236}">
                <a16:creationId xmlns:a16="http://schemas.microsoft.com/office/drawing/2014/main" id="{02F841F0-0CD7-F035-E175-B069160AFF6E}"/>
              </a:ext>
            </a:extLst>
          </p:cNvPr>
          <p:cNvSpPr/>
          <p:nvPr/>
        </p:nvSpPr>
        <p:spPr>
          <a:xfrm flipV="1">
            <a:off x="3351997" y="1935683"/>
            <a:ext cx="1" cy="150409"/>
          </a:xfrm>
          <a:prstGeom prst="line">
            <a:avLst/>
          </a:prstGeom>
          <a:ln w="38100" cap="sq">
            <a:solidFill>
              <a:srgbClr val="88C040"/>
            </a:solidFill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graphicFrame>
        <p:nvGraphicFramePr>
          <p:cNvPr id="3" name="Table 29">
            <a:extLst>
              <a:ext uri="{FF2B5EF4-FFF2-40B4-BE49-F238E27FC236}">
                <a16:creationId xmlns:a16="http://schemas.microsoft.com/office/drawing/2014/main" id="{BD272AF1-42F1-52DE-9BCC-146E82523E3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18183494"/>
              </p:ext>
            </p:extLst>
          </p:nvPr>
        </p:nvGraphicFramePr>
        <p:xfrm>
          <a:off x="4254729" y="3427031"/>
          <a:ext cx="483811" cy="486512"/>
        </p:xfrm>
        <a:graphic>
          <a:graphicData uri="http://schemas.openxmlformats.org/drawingml/2006/table">
            <a:tbl>
              <a:tblPr bandRow="1"/>
              <a:tblGrid>
                <a:gridCol w="4838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TV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" name="Table 29">
            <a:extLst>
              <a:ext uri="{FF2B5EF4-FFF2-40B4-BE49-F238E27FC236}">
                <a16:creationId xmlns:a16="http://schemas.microsoft.com/office/drawing/2014/main" id="{E6ADB928-D2D6-D62F-3310-63B76BB136D9}"/>
              </a:ext>
            </a:extLst>
          </p:cNvPr>
          <p:cNvGraphicFramePr/>
          <p:nvPr/>
        </p:nvGraphicFramePr>
        <p:xfrm>
          <a:off x="4254729" y="4557991"/>
          <a:ext cx="483811" cy="486512"/>
        </p:xfrm>
        <a:graphic>
          <a:graphicData uri="http://schemas.openxmlformats.org/drawingml/2006/table">
            <a:tbl>
              <a:tblPr bandRow="1"/>
              <a:tblGrid>
                <a:gridCol w="4838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PR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7" name="Table 29">
            <a:extLst>
              <a:ext uri="{FF2B5EF4-FFF2-40B4-BE49-F238E27FC236}">
                <a16:creationId xmlns:a16="http://schemas.microsoft.com/office/drawing/2014/main" id="{4847163D-F145-5759-4895-FAECEC7FE182}"/>
              </a:ext>
            </a:extLst>
          </p:cNvPr>
          <p:cNvGraphicFramePr/>
          <p:nvPr/>
        </p:nvGraphicFramePr>
        <p:xfrm>
          <a:off x="4254729" y="5584121"/>
          <a:ext cx="483811" cy="486512"/>
        </p:xfrm>
        <a:graphic>
          <a:graphicData uri="http://schemas.openxmlformats.org/drawingml/2006/table">
            <a:tbl>
              <a:tblPr bandRow="1"/>
              <a:tblGrid>
                <a:gridCol w="4838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RA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1" name="Table 29">
            <a:extLst>
              <a:ext uri="{FF2B5EF4-FFF2-40B4-BE49-F238E27FC236}">
                <a16:creationId xmlns:a16="http://schemas.microsoft.com/office/drawing/2014/main" id="{AE72EBE8-19BD-6339-4DE0-BE4E012DC7A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21342913"/>
              </p:ext>
            </p:extLst>
          </p:nvPr>
        </p:nvGraphicFramePr>
        <p:xfrm>
          <a:off x="9992376" y="3533028"/>
          <a:ext cx="1417744" cy="486512"/>
        </p:xfrm>
        <a:graphic>
          <a:graphicData uri="http://schemas.openxmlformats.org/drawingml/2006/table">
            <a:tbl>
              <a:tblPr bandRow="1"/>
              <a:tblGrid>
                <a:gridCol w="8826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51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>
                          <a:solidFill>
                            <a:srgbClr val="FFFFFF"/>
                          </a:solidFill>
                        </a:defRPr>
                      </a:pPr>
                      <a:r>
                        <a:rPr sz="1200" dirty="0"/>
                        <a:t>$</a:t>
                      </a:r>
                      <a:r>
                        <a:rPr lang="en-US" sz="1300" dirty="0"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906.0</a:t>
                      </a:r>
                      <a:r>
                        <a:rPr sz="1300" dirty="0"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k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97</a:t>
                      </a: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%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EA3D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2" name="Table 38">
            <a:extLst>
              <a:ext uri="{FF2B5EF4-FFF2-40B4-BE49-F238E27FC236}">
                <a16:creationId xmlns:a16="http://schemas.microsoft.com/office/drawing/2014/main" id="{B58C843A-766F-527B-3084-ABA5FCBD42C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74698074"/>
              </p:ext>
            </p:extLst>
          </p:nvPr>
        </p:nvGraphicFramePr>
        <p:xfrm>
          <a:off x="9992376" y="4557991"/>
          <a:ext cx="1417744" cy="486512"/>
        </p:xfrm>
        <a:graphic>
          <a:graphicData uri="http://schemas.openxmlformats.org/drawingml/2006/table">
            <a:tbl>
              <a:tblPr bandRow="1"/>
              <a:tblGrid>
                <a:gridCol w="8826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51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>
                          <a:solidFill>
                            <a:srgbClr val="FFFFFF"/>
                          </a:solidFill>
                        </a:defRPr>
                      </a:pPr>
                      <a:r>
                        <a:rPr sz="1200" dirty="0"/>
                        <a:t>$</a:t>
                      </a:r>
                      <a:r>
                        <a:rPr lang="en-US" sz="1300" dirty="0"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0</a:t>
                      </a:r>
                      <a:r>
                        <a:rPr sz="1300" dirty="0"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k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0%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EA3D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3" name="Table 40">
            <a:extLst>
              <a:ext uri="{FF2B5EF4-FFF2-40B4-BE49-F238E27FC236}">
                <a16:creationId xmlns:a16="http://schemas.microsoft.com/office/drawing/2014/main" id="{5AA69AAB-659D-8143-5EA8-FB8FC3F3B6D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19412074"/>
              </p:ext>
            </p:extLst>
          </p:nvPr>
        </p:nvGraphicFramePr>
        <p:xfrm>
          <a:off x="9992376" y="5582953"/>
          <a:ext cx="1417744" cy="486512"/>
        </p:xfrm>
        <a:graphic>
          <a:graphicData uri="http://schemas.openxmlformats.org/drawingml/2006/table">
            <a:tbl>
              <a:tblPr bandRow="1"/>
              <a:tblGrid>
                <a:gridCol w="8826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51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$</a:t>
                      </a: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30.6</a:t>
                      </a: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k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3</a:t>
                      </a: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%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EA3D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5" name="TextBox 2">
            <a:extLst>
              <a:ext uri="{FF2B5EF4-FFF2-40B4-BE49-F238E27FC236}">
                <a16:creationId xmlns:a16="http://schemas.microsoft.com/office/drawing/2014/main" id="{929CFF9A-5FD3-6647-AC6E-8533D786C8B9}"/>
              </a:ext>
            </a:extLst>
          </p:cNvPr>
          <p:cNvSpPr txBox="1"/>
          <p:nvPr/>
        </p:nvSpPr>
        <p:spPr>
          <a:xfrm>
            <a:off x="9953776" y="3169548"/>
            <a:ext cx="928935" cy="284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1400">
                <a:solidFill>
                  <a:srgbClr val="424242"/>
                </a:solidFill>
              </a:defRPr>
            </a:lvl1pPr>
          </a:lstStyle>
          <a:p>
            <a:r>
              <a:rPr dirty="0"/>
              <a:t>Media mix</a:t>
            </a:r>
          </a:p>
        </p:txBody>
      </p:sp>
      <p:sp>
        <p:nvSpPr>
          <p:cNvPr id="8" name="Straight Arrow Connector 32">
            <a:extLst>
              <a:ext uri="{FF2B5EF4-FFF2-40B4-BE49-F238E27FC236}">
                <a16:creationId xmlns:a16="http://schemas.microsoft.com/office/drawing/2014/main" id="{D85A8AD3-32CA-81AB-5913-FBD5A8FC000D}"/>
              </a:ext>
            </a:extLst>
          </p:cNvPr>
          <p:cNvSpPr/>
          <p:nvPr/>
        </p:nvSpPr>
        <p:spPr>
          <a:xfrm flipV="1">
            <a:off x="3351997" y="2482530"/>
            <a:ext cx="1" cy="150409"/>
          </a:xfrm>
          <a:prstGeom prst="line">
            <a:avLst/>
          </a:prstGeom>
          <a:ln w="38100" cap="sq">
            <a:solidFill>
              <a:srgbClr val="88C040"/>
            </a:solidFill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010178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TextBox 8"/>
          <p:cNvSpPr txBox="1"/>
          <p:nvPr/>
        </p:nvSpPr>
        <p:spPr>
          <a:xfrm>
            <a:off x="123984" y="766743"/>
            <a:ext cx="5518716" cy="292384"/>
          </a:xfrm>
          <a:prstGeom prst="rect">
            <a:avLst/>
          </a:prstGeom>
          <a:solidFill>
            <a:srgbClr val="5E5E5E"/>
          </a:solidFill>
          <a:ln w="38100">
            <a:solidFill>
              <a:srgbClr val="5E5E5E"/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ctr">
              <a:defRPr sz="1300">
                <a:solidFill>
                  <a:srgbClr val="FFFFFF"/>
                </a:solidFill>
                <a:effectLst>
                  <a:outerShdw blurRad="50800" dist="38100" dir="2700000" rotWithShape="0">
                    <a:srgbClr val="000000">
                      <a:alpha val="76000"/>
                    </a:srgbClr>
                  </a:outerShdw>
                </a:effectLst>
              </a:defRPr>
            </a:lvl1pPr>
          </a:lstStyle>
          <a:p>
            <a:r>
              <a:t>Televisión</a:t>
            </a:r>
          </a:p>
        </p:txBody>
      </p:sp>
      <p:sp>
        <p:nvSpPr>
          <p:cNvPr id="391" name="Title 1"/>
          <p:cNvSpPr txBox="1"/>
          <p:nvPr/>
        </p:nvSpPr>
        <p:spPr>
          <a:xfrm>
            <a:off x="45719" y="45316"/>
            <a:ext cx="12100563" cy="4662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spAutoFit/>
          </a:bodyPr>
          <a:lstStyle>
            <a:lvl1pPr>
              <a:lnSpc>
                <a:spcPct val="90000"/>
              </a:lnSpc>
              <a:defRPr sz="2700"/>
            </a:lvl1pPr>
          </a:lstStyle>
          <a:p>
            <a:r>
              <a:rPr dirty="0" err="1"/>
              <a:t>Detalle</a:t>
            </a:r>
            <a:r>
              <a:rPr dirty="0"/>
              <a:t> de </a:t>
            </a:r>
            <a:r>
              <a:rPr dirty="0" err="1"/>
              <a:t>pauta</a:t>
            </a:r>
            <a:r>
              <a:rPr dirty="0"/>
              <a:t> – </a:t>
            </a:r>
            <a:r>
              <a:rPr dirty="0" err="1"/>
              <a:t>acumulado</a:t>
            </a:r>
            <a:r>
              <a:rPr dirty="0"/>
              <a:t> </a:t>
            </a:r>
            <a:r>
              <a:rPr lang="en-US" dirty="0" err="1"/>
              <a:t>Septiembre</a:t>
            </a:r>
            <a:r>
              <a:rPr dirty="0"/>
              <a:t> 202</a:t>
            </a:r>
            <a:r>
              <a:rPr lang="en-US" dirty="0"/>
              <a:t>5</a:t>
            </a:r>
            <a:endParaRPr dirty="0"/>
          </a:p>
        </p:txBody>
      </p:sp>
      <p:sp>
        <p:nvSpPr>
          <p:cNvPr id="392" name="TextBox 9"/>
          <p:cNvSpPr txBox="1"/>
          <p:nvPr/>
        </p:nvSpPr>
        <p:spPr>
          <a:xfrm>
            <a:off x="6522492" y="789747"/>
            <a:ext cx="5426832" cy="292384"/>
          </a:xfrm>
          <a:prstGeom prst="rect">
            <a:avLst/>
          </a:prstGeom>
          <a:solidFill>
            <a:srgbClr val="5E5E5E"/>
          </a:solidFill>
          <a:ln w="38100">
            <a:solidFill>
              <a:srgbClr val="5E5E5E"/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ctr">
              <a:defRPr sz="1300">
                <a:solidFill>
                  <a:srgbClr val="FFFFFF"/>
                </a:solidFill>
                <a:effectLst>
                  <a:outerShdw blurRad="50800" dist="38100" dir="2700000" rotWithShape="0">
                    <a:srgbClr val="000000">
                      <a:alpha val="76000"/>
                    </a:srgbClr>
                  </a:outerShdw>
                </a:effectLst>
              </a:defRPr>
            </a:lvl1pPr>
          </a:lstStyle>
          <a:p>
            <a:r>
              <a:t>Radio</a:t>
            </a:r>
          </a:p>
        </p:txBody>
      </p:sp>
      <p:pic>
        <p:nvPicPr>
          <p:cNvPr id="393" name="Imagen 3" descr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08388" y="46442"/>
            <a:ext cx="1283212" cy="464025"/>
          </a:xfrm>
          <a:prstGeom prst="rect">
            <a:avLst/>
          </a:prstGeom>
          <a:ln w="12700">
            <a:miter lim="400000"/>
          </a:ln>
        </p:spPr>
      </p:pic>
      <p:sp>
        <p:nvSpPr>
          <p:cNvPr id="396" name="Straight Connector 7"/>
          <p:cNvSpPr/>
          <p:nvPr/>
        </p:nvSpPr>
        <p:spPr>
          <a:xfrm>
            <a:off x="-1" y="540620"/>
            <a:ext cx="12192002" cy="1"/>
          </a:xfrm>
          <a:prstGeom prst="line">
            <a:avLst/>
          </a:prstGeom>
          <a:ln w="38100">
            <a:solidFill>
              <a:srgbClr val="EB3D34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3A5A341-5EAA-8FFC-C38E-287AD35ABA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3630" y="1162154"/>
            <a:ext cx="5445693" cy="168163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1A45854D-3AA1-298D-329E-1D2BD909E1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984" y="1156214"/>
            <a:ext cx="5518717" cy="56564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u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2640B050-BE73-0C4F-B2F9-4650B6763CC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37279916"/>
              </p:ext>
            </p:extLst>
          </p:nvPr>
        </p:nvGraphicFramePr>
        <p:xfrm>
          <a:off x="37053" y="1439835"/>
          <a:ext cx="3369497" cy="18686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3F35469A-BB67-7B4C-A732-352BA38BBB50}"/>
              </a:ext>
            </a:extLst>
          </p:cNvPr>
          <p:cNvSpPr txBox="1"/>
          <p:nvPr/>
        </p:nvSpPr>
        <p:spPr>
          <a:xfrm>
            <a:off x="-15112" y="6620476"/>
            <a:ext cx="83067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Helvetica Light" panose="020B0403020202020204" pitchFamily="34" charset="0"/>
              </a:rPr>
              <a:t>Inv. Miles $</a:t>
            </a:r>
          </a:p>
        </p:txBody>
      </p:sp>
      <p:graphicFrame>
        <p:nvGraphicFramePr>
          <p:cNvPr id="53" name="Chart 52">
            <a:extLst>
              <a:ext uri="{FF2B5EF4-FFF2-40B4-BE49-F238E27FC236}">
                <a16:creationId xmlns:a16="http://schemas.microsoft.com/office/drawing/2014/main" id="{722967D1-B39C-8C4C-9916-3EBF9F8EBED0}"/>
              </a:ext>
            </a:extLst>
          </p:cNvPr>
          <p:cNvGraphicFramePr/>
          <p:nvPr/>
        </p:nvGraphicFramePr>
        <p:xfrm>
          <a:off x="4703352" y="3053750"/>
          <a:ext cx="4925295" cy="12600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54" name="Chart 53">
            <a:extLst>
              <a:ext uri="{FF2B5EF4-FFF2-40B4-BE49-F238E27FC236}">
                <a16:creationId xmlns:a16="http://schemas.microsoft.com/office/drawing/2014/main" id="{45B2900F-6839-8D4C-8C3A-13C31856B7E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43064253"/>
              </p:ext>
            </p:extLst>
          </p:nvPr>
        </p:nvGraphicFramePr>
        <p:xfrm>
          <a:off x="3818567" y="736688"/>
          <a:ext cx="7564580" cy="22619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56" name="Chart 55">
            <a:extLst>
              <a:ext uri="{FF2B5EF4-FFF2-40B4-BE49-F238E27FC236}">
                <a16:creationId xmlns:a16="http://schemas.microsoft.com/office/drawing/2014/main" id="{4FEEFC9E-98C2-A642-BF4A-0B9A7FD7668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66515402"/>
              </p:ext>
            </p:extLst>
          </p:nvPr>
        </p:nvGraphicFramePr>
        <p:xfrm>
          <a:off x="4885216" y="3294845"/>
          <a:ext cx="4925295" cy="94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" name="AutoShape 2" descr="El Gallo Más Gallo – Paseo La Sexta | Mas que compras">
            <a:extLst>
              <a:ext uri="{FF2B5EF4-FFF2-40B4-BE49-F238E27FC236}">
                <a16:creationId xmlns:a16="http://schemas.microsoft.com/office/drawing/2014/main" id="{3408C1B5-2B83-AD49-A00B-823BE0E378A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HN"/>
          </a:p>
        </p:txBody>
      </p:sp>
      <p:graphicFrame>
        <p:nvGraphicFramePr>
          <p:cNvPr id="34" name="Chart 38">
            <a:extLst>
              <a:ext uri="{FF2B5EF4-FFF2-40B4-BE49-F238E27FC236}">
                <a16:creationId xmlns:a16="http://schemas.microsoft.com/office/drawing/2014/main" id="{61DE5AC0-CCF8-7341-81CF-F9BF9BAAEB8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02840591"/>
              </p:ext>
            </p:extLst>
          </p:nvPr>
        </p:nvGraphicFramePr>
        <p:xfrm>
          <a:off x="4870538" y="5460762"/>
          <a:ext cx="4925295" cy="94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39" name="Chart 28">
            <a:extLst>
              <a:ext uri="{FF2B5EF4-FFF2-40B4-BE49-F238E27FC236}">
                <a16:creationId xmlns:a16="http://schemas.microsoft.com/office/drawing/2014/main" id="{1430A8FD-5EC9-9F4A-B0B3-5907BAB74B3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59577360"/>
              </p:ext>
            </p:extLst>
          </p:nvPr>
        </p:nvGraphicFramePr>
        <p:xfrm>
          <a:off x="4673996" y="4445191"/>
          <a:ext cx="4925295" cy="10621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F7F689CF-0CC7-C3A5-7C7E-6F60BB8BE3A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41317312"/>
              </p:ext>
            </p:extLst>
          </p:nvPr>
        </p:nvGraphicFramePr>
        <p:xfrm>
          <a:off x="23605" y="3454028"/>
          <a:ext cx="3549296" cy="29823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pic>
        <p:nvPicPr>
          <p:cNvPr id="7" name="Picture 4" descr="Picture 4">
            <a:extLst>
              <a:ext uri="{FF2B5EF4-FFF2-40B4-BE49-F238E27FC236}">
                <a16:creationId xmlns:a16="http://schemas.microsoft.com/office/drawing/2014/main" id="{3043ACF0-C5C4-6792-1527-53F6FDC6273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2571" y="827819"/>
            <a:ext cx="1202911" cy="703704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TextBox 22">
            <a:extLst>
              <a:ext uri="{FF2B5EF4-FFF2-40B4-BE49-F238E27FC236}">
                <a16:creationId xmlns:a16="http://schemas.microsoft.com/office/drawing/2014/main" id="{E36B55BE-00FA-5815-4256-47C1FB6343D0}"/>
              </a:ext>
            </a:extLst>
          </p:cNvPr>
          <p:cNvSpPr txBox="1"/>
          <p:nvPr/>
        </p:nvSpPr>
        <p:spPr>
          <a:xfrm>
            <a:off x="2962599" y="1940645"/>
            <a:ext cx="380869" cy="2616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100"/>
            </a:lvl1pPr>
          </a:lstStyle>
          <a:p>
            <a:r>
              <a:rPr lang="en-US" dirty="0"/>
              <a:t>29</a:t>
            </a:r>
            <a:r>
              <a:rPr dirty="0"/>
              <a:t>%</a:t>
            </a:r>
            <a:r>
              <a:rPr lang="en-US" dirty="0"/>
              <a:t>-</a:t>
            </a:r>
            <a:endParaRPr dirty="0"/>
          </a:p>
        </p:txBody>
      </p:sp>
      <p:sp>
        <p:nvSpPr>
          <p:cNvPr id="9" name="TextBox 49">
            <a:extLst>
              <a:ext uri="{FF2B5EF4-FFF2-40B4-BE49-F238E27FC236}">
                <a16:creationId xmlns:a16="http://schemas.microsoft.com/office/drawing/2014/main" id="{573E8614-5851-A2D9-F7EF-3CE52EBB41CE}"/>
              </a:ext>
            </a:extLst>
          </p:cNvPr>
          <p:cNvSpPr txBox="1"/>
          <p:nvPr/>
        </p:nvSpPr>
        <p:spPr>
          <a:xfrm>
            <a:off x="2855890" y="2627528"/>
            <a:ext cx="409724" cy="2616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100"/>
            </a:lvl1pPr>
          </a:lstStyle>
          <a:p>
            <a:r>
              <a:rPr lang="en-US" dirty="0"/>
              <a:t>113</a:t>
            </a:r>
            <a:r>
              <a:rPr dirty="0"/>
              <a:t>%</a:t>
            </a:r>
          </a:p>
        </p:txBody>
      </p:sp>
      <p:sp>
        <p:nvSpPr>
          <p:cNvPr id="10" name="Straight Arrow Connector 32">
            <a:extLst>
              <a:ext uri="{FF2B5EF4-FFF2-40B4-BE49-F238E27FC236}">
                <a16:creationId xmlns:a16="http://schemas.microsoft.com/office/drawing/2014/main" id="{7B9CB37B-1D1F-0FDE-3266-5ABB6601297F}"/>
              </a:ext>
            </a:extLst>
          </p:cNvPr>
          <p:cNvSpPr/>
          <p:nvPr/>
        </p:nvSpPr>
        <p:spPr>
          <a:xfrm>
            <a:off x="3352499" y="2023361"/>
            <a:ext cx="0" cy="145883"/>
          </a:xfrm>
          <a:prstGeom prst="line">
            <a:avLst/>
          </a:prstGeom>
          <a:ln w="38100" cap="sq">
            <a:solidFill>
              <a:srgbClr val="EA3D34"/>
            </a:solidFill>
            <a:tailEnd type="triangle"/>
          </a:ln>
        </p:spPr>
        <p:txBody>
          <a:bodyPr lIns="45718" tIns="45718" rIns="45718" bIns="45718"/>
          <a:lstStyle/>
          <a:p>
            <a:endParaRPr dirty="0"/>
          </a:p>
        </p:txBody>
      </p:sp>
      <p:sp>
        <p:nvSpPr>
          <p:cNvPr id="12" name="Straight Arrow Connector 35">
            <a:extLst>
              <a:ext uri="{FF2B5EF4-FFF2-40B4-BE49-F238E27FC236}">
                <a16:creationId xmlns:a16="http://schemas.microsoft.com/office/drawing/2014/main" id="{D1B1FD7B-27AB-9A2A-FCF7-14B5071737BD}"/>
              </a:ext>
            </a:extLst>
          </p:cNvPr>
          <p:cNvSpPr/>
          <p:nvPr/>
        </p:nvSpPr>
        <p:spPr>
          <a:xfrm flipV="1">
            <a:off x="3352499" y="2649517"/>
            <a:ext cx="1" cy="145883"/>
          </a:xfrm>
          <a:prstGeom prst="line">
            <a:avLst/>
          </a:prstGeom>
          <a:ln w="38100" cap="sq">
            <a:solidFill>
              <a:srgbClr val="88C040"/>
            </a:solidFill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3" name="Straight Connector 10">
            <a:extLst>
              <a:ext uri="{FF2B5EF4-FFF2-40B4-BE49-F238E27FC236}">
                <a16:creationId xmlns:a16="http://schemas.microsoft.com/office/drawing/2014/main" id="{F6B02D71-A5B1-6390-4DCD-EFC004C298F5}"/>
              </a:ext>
            </a:extLst>
          </p:cNvPr>
          <p:cNvSpPr/>
          <p:nvPr/>
        </p:nvSpPr>
        <p:spPr>
          <a:xfrm flipH="1">
            <a:off x="3572901" y="838195"/>
            <a:ext cx="1" cy="5598136"/>
          </a:xfrm>
          <a:prstGeom prst="line">
            <a:avLst/>
          </a:prstGeom>
          <a:ln w="19050">
            <a:solidFill>
              <a:srgbClr val="5E5E5E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5" name="Rectangle: Rounded Corners 7">
            <a:extLst>
              <a:ext uri="{FF2B5EF4-FFF2-40B4-BE49-F238E27FC236}">
                <a16:creationId xmlns:a16="http://schemas.microsoft.com/office/drawing/2014/main" id="{75B81A1F-B978-92D2-FB9F-3C2960B73004}"/>
              </a:ext>
            </a:extLst>
          </p:cNvPr>
          <p:cNvSpPr/>
          <p:nvPr/>
        </p:nvSpPr>
        <p:spPr>
          <a:xfrm>
            <a:off x="-2" y="0"/>
            <a:ext cx="12192002" cy="707888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C52828"/>
              </a:gs>
              <a:gs pos="100000">
                <a:srgbClr val="F24136"/>
              </a:gs>
            </a:gsLst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" name="Estrategia de Medios: EL GALLO MÁS GALLO">
            <a:extLst>
              <a:ext uri="{FF2B5EF4-FFF2-40B4-BE49-F238E27FC236}">
                <a16:creationId xmlns:a16="http://schemas.microsoft.com/office/drawing/2014/main" id="{3089C3CB-A1CC-8F33-92E5-FB1E2DE7D683}"/>
              </a:ext>
            </a:extLst>
          </p:cNvPr>
          <p:cNvSpPr txBox="1"/>
          <p:nvPr/>
        </p:nvSpPr>
        <p:spPr>
          <a:xfrm>
            <a:off x="187614" y="163934"/>
            <a:ext cx="6477622" cy="4292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sz="2700">
                <a:solidFill>
                  <a:srgbClr val="FFFFFF"/>
                </a:solidFill>
              </a:defRPr>
            </a:pPr>
            <a:r>
              <a:rPr dirty="0" err="1"/>
              <a:t>Estrategia</a:t>
            </a:r>
            <a:r>
              <a:rPr dirty="0"/>
              <a:t> de </a:t>
            </a:r>
            <a:r>
              <a:rPr dirty="0" err="1"/>
              <a:t>Medios</a:t>
            </a:r>
            <a:r>
              <a:rPr dirty="0"/>
              <a:t>: </a:t>
            </a:r>
            <a:r>
              <a:rPr dirty="0">
                <a:latin typeface="Myriad Pro Light"/>
                <a:ea typeface="Myriad Pro Light"/>
                <a:cs typeface="Myriad Pro Light"/>
                <a:sym typeface="Myriad Pro Semibold"/>
              </a:rPr>
              <a:t>EL GALLO MÁS GALLO</a:t>
            </a:r>
          </a:p>
        </p:txBody>
      </p:sp>
      <p:graphicFrame>
        <p:nvGraphicFramePr>
          <p:cNvPr id="3" name="Table 29">
            <a:extLst>
              <a:ext uri="{FF2B5EF4-FFF2-40B4-BE49-F238E27FC236}">
                <a16:creationId xmlns:a16="http://schemas.microsoft.com/office/drawing/2014/main" id="{7809E5C8-AA83-6D95-04D2-96DE90D1C6D9}"/>
              </a:ext>
            </a:extLst>
          </p:cNvPr>
          <p:cNvGraphicFramePr/>
          <p:nvPr/>
        </p:nvGraphicFramePr>
        <p:xfrm>
          <a:off x="4254729" y="3531861"/>
          <a:ext cx="483811" cy="486512"/>
        </p:xfrm>
        <a:graphic>
          <a:graphicData uri="http://schemas.openxmlformats.org/drawingml/2006/table">
            <a:tbl>
              <a:tblPr bandRow="1"/>
              <a:tblGrid>
                <a:gridCol w="4838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TV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1" name="Table 29">
            <a:extLst>
              <a:ext uri="{FF2B5EF4-FFF2-40B4-BE49-F238E27FC236}">
                <a16:creationId xmlns:a16="http://schemas.microsoft.com/office/drawing/2014/main" id="{65A9BB11-4290-2C22-53AD-5F134E5E3591}"/>
              </a:ext>
            </a:extLst>
          </p:cNvPr>
          <p:cNvGraphicFramePr/>
          <p:nvPr/>
        </p:nvGraphicFramePr>
        <p:xfrm>
          <a:off x="4254729" y="4557991"/>
          <a:ext cx="483811" cy="486512"/>
        </p:xfrm>
        <a:graphic>
          <a:graphicData uri="http://schemas.openxmlformats.org/drawingml/2006/table">
            <a:tbl>
              <a:tblPr bandRow="1"/>
              <a:tblGrid>
                <a:gridCol w="4838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PR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4" name="Table 29">
            <a:extLst>
              <a:ext uri="{FF2B5EF4-FFF2-40B4-BE49-F238E27FC236}">
                <a16:creationId xmlns:a16="http://schemas.microsoft.com/office/drawing/2014/main" id="{920286F5-C950-3C9E-CF3E-56BA384A9513}"/>
              </a:ext>
            </a:extLst>
          </p:cNvPr>
          <p:cNvGraphicFramePr/>
          <p:nvPr/>
        </p:nvGraphicFramePr>
        <p:xfrm>
          <a:off x="4254729" y="5584121"/>
          <a:ext cx="483811" cy="486512"/>
        </p:xfrm>
        <a:graphic>
          <a:graphicData uri="http://schemas.openxmlformats.org/drawingml/2006/table">
            <a:tbl>
              <a:tblPr bandRow="1"/>
              <a:tblGrid>
                <a:gridCol w="4838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RA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1" name="Table 29">
            <a:extLst>
              <a:ext uri="{FF2B5EF4-FFF2-40B4-BE49-F238E27FC236}">
                <a16:creationId xmlns:a16="http://schemas.microsoft.com/office/drawing/2014/main" id="{0B2A7FE7-B3B4-5007-1965-1973D8CEA45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48352822"/>
              </p:ext>
            </p:extLst>
          </p:nvPr>
        </p:nvGraphicFramePr>
        <p:xfrm>
          <a:off x="9992376" y="3533028"/>
          <a:ext cx="1417744" cy="486512"/>
        </p:xfrm>
        <a:graphic>
          <a:graphicData uri="http://schemas.openxmlformats.org/drawingml/2006/table">
            <a:tbl>
              <a:tblPr bandRow="1"/>
              <a:tblGrid>
                <a:gridCol w="8826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51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>
                          <a:solidFill>
                            <a:srgbClr val="FFFFFF"/>
                          </a:solidFill>
                        </a:defRPr>
                      </a:pPr>
                      <a:r>
                        <a:rPr sz="1200" dirty="0"/>
                        <a:t>$</a:t>
                      </a:r>
                      <a:r>
                        <a:rPr lang="en-US" sz="1300" dirty="0"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511.6</a:t>
                      </a:r>
                      <a:r>
                        <a:rPr sz="1300" dirty="0"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k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9</a:t>
                      </a: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0</a:t>
                      </a: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%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EA3D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2" name="Table 38">
            <a:extLst>
              <a:ext uri="{FF2B5EF4-FFF2-40B4-BE49-F238E27FC236}">
                <a16:creationId xmlns:a16="http://schemas.microsoft.com/office/drawing/2014/main" id="{684B4F64-FB62-5D4F-C88E-5493159715D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45198060"/>
              </p:ext>
            </p:extLst>
          </p:nvPr>
        </p:nvGraphicFramePr>
        <p:xfrm>
          <a:off x="9992376" y="4557991"/>
          <a:ext cx="1417744" cy="486512"/>
        </p:xfrm>
        <a:graphic>
          <a:graphicData uri="http://schemas.openxmlformats.org/drawingml/2006/table">
            <a:tbl>
              <a:tblPr bandRow="1"/>
              <a:tblGrid>
                <a:gridCol w="8826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51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>
                          <a:solidFill>
                            <a:srgbClr val="FFFFFF"/>
                          </a:solidFill>
                        </a:defRPr>
                      </a:pPr>
                      <a:r>
                        <a:rPr sz="1200" dirty="0"/>
                        <a:t>$</a:t>
                      </a:r>
                      <a:r>
                        <a:rPr lang="en-US" sz="1300" dirty="0"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0</a:t>
                      </a:r>
                      <a:r>
                        <a:rPr sz="1300" dirty="0"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k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0%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EA3D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3" name="Table 40">
            <a:extLst>
              <a:ext uri="{FF2B5EF4-FFF2-40B4-BE49-F238E27FC236}">
                <a16:creationId xmlns:a16="http://schemas.microsoft.com/office/drawing/2014/main" id="{8C795A71-E1DB-DB56-A2F5-555C8080D6C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35461420"/>
              </p:ext>
            </p:extLst>
          </p:nvPr>
        </p:nvGraphicFramePr>
        <p:xfrm>
          <a:off x="9992376" y="5582953"/>
          <a:ext cx="1417744" cy="486512"/>
        </p:xfrm>
        <a:graphic>
          <a:graphicData uri="http://schemas.openxmlformats.org/drawingml/2006/table">
            <a:tbl>
              <a:tblPr bandRow="1"/>
              <a:tblGrid>
                <a:gridCol w="8826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51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$</a:t>
                      </a: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54.8</a:t>
                      </a: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k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10</a:t>
                      </a: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%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EA3D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4" name="TextBox 2">
            <a:extLst>
              <a:ext uri="{FF2B5EF4-FFF2-40B4-BE49-F238E27FC236}">
                <a16:creationId xmlns:a16="http://schemas.microsoft.com/office/drawing/2014/main" id="{9361917E-EE3F-EBE3-34E4-1D557A2A09CA}"/>
              </a:ext>
            </a:extLst>
          </p:cNvPr>
          <p:cNvSpPr txBox="1"/>
          <p:nvPr/>
        </p:nvSpPr>
        <p:spPr>
          <a:xfrm>
            <a:off x="9953776" y="3169548"/>
            <a:ext cx="928935" cy="284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1400">
                <a:solidFill>
                  <a:srgbClr val="424242"/>
                </a:solidFill>
              </a:defRPr>
            </a:lvl1pPr>
          </a:lstStyle>
          <a:p>
            <a:r>
              <a:rPr dirty="0"/>
              <a:t>Media mix</a:t>
            </a:r>
          </a:p>
        </p:txBody>
      </p:sp>
    </p:spTree>
    <p:extLst>
      <p:ext uri="{BB962C8B-B14F-4D97-AF65-F5344CB8AC3E}">
        <p14:creationId xmlns:p14="http://schemas.microsoft.com/office/powerpoint/2010/main" val="31448216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TextBox 8"/>
          <p:cNvSpPr txBox="1"/>
          <p:nvPr/>
        </p:nvSpPr>
        <p:spPr>
          <a:xfrm>
            <a:off x="123986" y="766742"/>
            <a:ext cx="6722823" cy="299719"/>
          </a:xfrm>
          <a:prstGeom prst="rect">
            <a:avLst/>
          </a:prstGeom>
          <a:solidFill>
            <a:srgbClr val="5E5E5E"/>
          </a:solidFill>
          <a:ln w="38100">
            <a:solidFill>
              <a:srgbClr val="5E5E5E"/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1300">
                <a:solidFill>
                  <a:srgbClr val="FFFFFF"/>
                </a:solidFill>
                <a:effectLst>
                  <a:outerShdw blurRad="50800" dist="38100" dir="2700000" rotWithShape="0">
                    <a:srgbClr val="000000">
                      <a:alpha val="76000"/>
                    </a:srgbClr>
                  </a:outerShdw>
                </a:effectLst>
              </a:defRPr>
            </a:lvl1pPr>
          </a:lstStyle>
          <a:p>
            <a:r>
              <a:t>Televisión</a:t>
            </a:r>
          </a:p>
        </p:txBody>
      </p:sp>
      <p:sp>
        <p:nvSpPr>
          <p:cNvPr id="423" name="Title 1"/>
          <p:cNvSpPr txBox="1"/>
          <p:nvPr/>
        </p:nvSpPr>
        <p:spPr>
          <a:xfrm>
            <a:off x="45719" y="45316"/>
            <a:ext cx="12100563" cy="4662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spAutoFit/>
          </a:bodyPr>
          <a:lstStyle>
            <a:lvl1pPr>
              <a:lnSpc>
                <a:spcPct val="90000"/>
              </a:lnSpc>
              <a:defRPr sz="2700"/>
            </a:lvl1pPr>
          </a:lstStyle>
          <a:p>
            <a:r>
              <a:rPr dirty="0" err="1"/>
              <a:t>Detalle</a:t>
            </a:r>
            <a:r>
              <a:rPr dirty="0"/>
              <a:t> de </a:t>
            </a:r>
            <a:r>
              <a:rPr dirty="0" err="1"/>
              <a:t>pauta</a:t>
            </a:r>
            <a:r>
              <a:rPr dirty="0"/>
              <a:t> – </a:t>
            </a:r>
            <a:r>
              <a:rPr dirty="0" err="1"/>
              <a:t>acumulado</a:t>
            </a:r>
            <a:r>
              <a:rPr dirty="0"/>
              <a:t> </a:t>
            </a:r>
            <a:r>
              <a:rPr lang="en-US" dirty="0" err="1"/>
              <a:t>Septiembre</a:t>
            </a:r>
            <a:r>
              <a:rPr dirty="0"/>
              <a:t> 202</a:t>
            </a:r>
            <a:r>
              <a:rPr lang="en-US" dirty="0"/>
              <a:t>5</a:t>
            </a:r>
            <a:endParaRPr dirty="0"/>
          </a:p>
        </p:txBody>
      </p:sp>
      <p:pic>
        <p:nvPicPr>
          <p:cNvPr id="424" name="Picture 4" descr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86205" y="-9633"/>
            <a:ext cx="902762" cy="528117"/>
          </a:xfrm>
          <a:prstGeom prst="rect">
            <a:avLst/>
          </a:prstGeom>
          <a:ln w="12700">
            <a:miter lim="400000"/>
          </a:ln>
        </p:spPr>
      </p:pic>
      <p:sp>
        <p:nvSpPr>
          <p:cNvPr id="425" name="TextBox 9"/>
          <p:cNvSpPr txBox="1"/>
          <p:nvPr/>
        </p:nvSpPr>
        <p:spPr>
          <a:xfrm>
            <a:off x="7064212" y="766742"/>
            <a:ext cx="5003801" cy="299718"/>
          </a:xfrm>
          <a:prstGeom prst="rect">
            <a:avLst/>
          </a:prstGeom>
          <a:solidFill>
            <a:srgbClr val="5E5E5E"/>
          </a:solidFill>
          <a:ln w="38100">
            <a:solidFill>
              <a:srgbClr val="5E5E5E"/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1300">
                <a:solidFill>
                  <a:srgbClr val="FFFFFF"/>
                </a:solidFill>
                <a:effectLst>
                  <a:outerShdw blurRad="50800" dist="38100" dir="2700000" rotWithShape="0">
                    <a:srgbClr val="000000">
                      <a:alpha val="76000"/>
                    </a:srgbClr>
                  </a:outerShdw>
                </a:effectLst>
              </a:defRPr>
            </a:lvl1pPr>
          </a:lstStyle>
          <a:p>
            <a:r>
              <a:t>Radio</a:t>
            </a:r>
          </a:p>
        </p:txBody>
      </p:sp>
      <p:sp>
        <p:nvSpPr>
          <p:cNvPr id="428" name="Straight Connector 7"/>
          <p:cNvSpPr/>
          <p:nvPr/>
        </p:nvSpPr>
        <p:spPr>
          <a:xfrm>
            <a:off x="-1" y="540620"/>
            <a:ext cx="12192002" cy="1"/>
          </a:xfrm>
          <a:prstGeom prst="line">
            <a:avLst/>
          </a:prstGeom>
          <a:ln w="38100">
            <a:solidFill>
              <a:srgbClr val="EB3D34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985B50A4-4471-6177-FF62-B02111CBFC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986" y="1128321"/>
            <a:ext cx="6722823" cy="1737138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06AB77E8-94BC-2FB6-0BBA-5CD3E3A4D7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9015" y="1161511"/>
            <a:ext cx="5018998" cy="17658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u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2640B050-BE73-0C4F-B2F9-4650B6763CC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03668761"/>
              </p:ext>
            </p:extLst>
          </p:nvPr>
        </p:nvGraphicFramePr>
        <p:xfrm>
          <a:off x="1" y="1480176"/>
          <a:ext cx="3521367" cy="18686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3F35469A-BB67-7B4C-A732-352BA38BBB50}"/>
              </a:ext>
            </a:extLst>
          </p:cNvPr>
          <p:cNvSpPr txBox="1"/>
          <p:nvPr/>
        </p:nvSpPr>
        <p:spPr>
          <a:xfrm>
            <a:off x="-2" y="6599839"/>
            <a:ext cx="83067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Helvetica Light" panose="020B0403020202020204" pitchFamily="34" charset="0"/>
              </a:rPr>
              <a:t>Inv. Miles $</a:t>
            </a:r>
          </a:p>
        </p:txBody>
      </p:sp>
      <p:graphicFrame>
        <p:nvGraphicFramePr>
          <p:cNvPr id="39" name="Chart 38">
            <a:extLst>
              <a:ext uri="{FF2B5EF4-FFF2-40B4-BE49-F238E27FC236}">
                <a16:creationId xmlns:a16="http://schemas.microsoft.com/office/drawing/2014/main" id="{61DE5AC0-CCF8-7341-81CF-F9BF9BAAEB8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78840241"/>
              </p:ext>
            </p:extLst>
          </p:nvPr>
        </p:nvGraphicFramePr>
        <p:xfrm>
          <a:off x="4800440" y="5409716"/>
          <a:ext cx="4925295" cy="10621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5" name="Chart 28">
            <a:extLst>
              <a:ext uri="{FF2B5EF4-FFF2-40B4-BE49-F238E27FC236}">
                <a16:creationId xmlns:a16="http://schemas.microsoft.com/office/drawing/2014/main" id="{26A7A404-F5C1-AB44-A0C1-11B71E591EE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3489718"/>
              </p:ext>
            </p:extLst>
          </p:nvPr>
        </p:nvGraphicFramePr>
        <p:xfrm>
          <a:off x="4683156" y="4233295"/>
          <a:ext cx="5013682" cy="11359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" name="Chart 52">
            <a:extLst>
              <a:ext uri="{FF2B5EF4-FFF2-40B4-BE49-F238E27FC236}">
                <a16:creationId xmlns:a16="http://schemas.microsoft.com/office/drawing/2014/main" id="{722967D1-B39C-8C4C-9916-3EBF9F8EBED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14934620"/>
              </p:ext>
            </p:extLst>
          </p:nvPr>
        </p:nvGraphicFramePr>
        <p:xfrm>
          <a:off x="4712053" y="3303107"/>
          <a:ext cx="5013682" cy="10621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DC6B5C77-68E1-55E1-B3E8-CC9B679C0DE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20889606"/>
              </p:ext>
            </p:extLst>
          </p:nvPr>
        </p:nvGraphicFramePr>
        <p:xfrm>
          <a:off x="-2" y="3324113"/>
          <a:ext cx="3572903" cy="31939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0" name="Straight Connector 10">
            <a:extLst>
              <a:ext uri="{FF2B5EF4-FFF2-40B4-BE49-F238E27FC236}">
                <a16:creationId xmlns:a16="http://schemas.microsoft.com/office/drawing/2014/main" id="{9ED3AABF-D93A-F40E-764C-9A100E7C1518}"/>
              </a:ext>
            </a:extLst>
          </p:cNvPr>
          <p:cNvSpPr/>
          <p:nvPr/>
        </p:nvSpPr>
        <p:spPr>
          <a:xfrm flipH="1">
            <a:off x="3572901" y="838195"/>
            <a:ext cx="1" cy="5598136"/>
          </a:xfrm>
          <a:prstGeom prst="line">
            <a:avLst/>
          </a:prstGeom>
          <a:ln w="19050">
            <a:solidFill>
              <a:srgbClr val="5E5E5E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2" name="TextBox 22">
            <a:extLst>
              <a:ext uri="{FF2B5EF4-FFF2-40B4-BE49-F238E27FC236}">
                <a16:creationId xmlns:a16="http://schemas.microsoft.com/office/drawing/2014/main" id="{436B9212-C741-59AB-6898-357363A28C0B}"/>
              </a:ext>
            </a:extLst>
          </p:cNvPr>
          <p:cNvSpPr txBox="1"/>
          <p:nvPr/>
        </p:nvSpPr>
        <p:spPr>
          <a:xfrm>
            <a:off x="2868393" y="1812313"/>
            <a:ext cx="380869" cy="2616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100"/>
            </a:lvl1pPr>
          </a:lstStyle>
          <a:p>
            <a:r>
              <a:rPr lang="en-US" dirty="0"/>
              <a:t>35</a:t>
            </a:r>
            <a:r>
              <a:rPr dirty="0"/>
              <a:t>%</a:t>
            </a:r>
            <a:r>
              <a:rPr lang="en-US" dirty="0"/>
              <a:t>-</a:t>
            </a:r>
            <a:endParaRPr dirty="0"/>
          </a:p>
        </p:txBody>
      </p:sp>
      <p:sp>
        <p:nvSpPr>
          <p:cNvPr id="13" name="TextBox 49">
            <a:extLst>
              <a:ext uri="{FF2B5EF4-FFF2-40B4-BE49-F238E27FC236}">
                <a16:creationId xmlns:a16="http://schemas.microsoft.com/office/drawing/2014/main" id="{23B8887B-2BB5-25E0-F10E-E9BF20387289}"/>
              </a:ext>
            </a:extLst>
          </p:cNvPr>
          <p:cNvSpPr txBox="1"/>
          <p:nvPr/>
        </p:nvSpPr>
        <p:spPr>
          <a:xfrm>
            <a:off x="2874674" y="2639411"/>
            <a:ext cx="409724" cy="2616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100"/>
            </a:lvl1pPr>
          </a:lstStyle>
          <a:p>
            <a:r>
              <a:rPr lang="en-US" dirty="0"/>
              <a:t>406</a:t>
            </a:r>
            <a:r>
              <a:rPr dirty="0"/>
              <a:t>%</a:t>
            </a:r>
          </a:p>
        </p:txBody>
      </p:sp>
      <p:sp>
        <p:nvSpPr>
          <p:cNvPr id="15" name="Straight Arrow Connector 32">
            <a:extLst>
              <a:ext uri="{FF2B5EF4-FFF2-40B4-BE49-F238E27FC236}">
                <a16:creationId xmlns:a16="http://schemas.microsoft.com/office/drawing/2014/main" id="{A874D285-63AE-8E8A-EC1D-2D5BD81D0F87}"/>
              </a:ext>
            </a:extLst>
          </p:cNvPr>
          <p:cNvSpPr/>
          <p:nvPr/>
        </p:nvSpPr>
        <p:spPr>
          <a:xfrm>
            <a:off x="3353857" y="1882078"/>
            <a:ext cx="0" cy="150090"/>
          </a:xfrm>
          <a:prstGeom prst="line">
            <a:avLst/>
          </a:prstGeom>
          <a:ln w="38100" cap="sq">
            <a:solidFill>
              <a:srgbClr val="FF0000"/>
            </a:solidFill>
            <a:tailEnd type="triangle"/>
          </a:ln>
        </p:spPr>
        <p:txBody>
          <a:bodyPr lIns="45718" tIns="45718" rIns="45718" bIns="45718"/>
          <a:lstStyle/>
          <a:p>
            <a:endParaRPr dirty="0"/>
          </a:p>
        </p:txBody>
      </p:sp>
      <p:sp>
        <p:nvSpPr>
          <p:cNvPr id="16" name="Straight Arrow Connector 34">
            <a:extLst>
              <a:ext uri="{FF2B5EF4-FFF2-40B4-BE49-F238E27FC236}">
                <a16:creationId xmlns:a16="http://schemas.microsoft.com/office/drawing/2014/main" id="{E9385404-BF27-6984-458A-8BE4161DEF19}"/>
              </a:ext>
            </a:extLst>
          </p:cNvPr>
          <p:cNvSpPr/>
          <p:nvPr/>
        </p:nvSpPr>
        <p:spPr>
          <a:xfrm flipV="1">
            <a:off x="3353857" y="2639411"/>
            <a:ext cx="1" cy="150091"/>
          </a:xfrm>
          <a:prstGeom prst="line">
            <a:avLst/>
          </a:prstGeom>
          <a:ln w="38100" cap="sq">
            <a:solidFill>
              <a:srgbClr val="88C040"/>
            </a:solidFill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7" name="Rectangle: Rounded Corners 7">
            <a:extLst>
              <a:ext uri="{FF2B5EF4-FFF2-40B4-BE49-F238E27FC236}">
                <a16:creationId xmlns:a16="http://schemas.microsoft.com/office/drawing/2014/main" id="{D5842029-62F4-0218-EB0E-FF9D32A0943F}"/>
              </a:ext>
            </a:extLst>
          </p:cNvPr>
          <p:cNvSpPr/>
          <p:nvPr/>
        </p:nvSpPr>
        <p:spPr>
          <a:xfrm>
            <a:off x="-2" y="0"/>
            <a:ext cx="12192002" cy="707888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C52828"/>
              </a:gs>
              <a:gs pos="100000">
                <a:srgbClr val="F24136"/>
              </a:gs>
            </a:gsLst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8" name="Estrategia de Medios: DIUNSA">
            <a:extLst>
              <a:ext uri="{FF2B5EF4-FFF2-40B4-BE49-F238E27FC236}">
                <a16:creationId xmlns:a16="http://schemas.microsoft.com/office/drawing/2014/main" id="{6C3929E3-DD3C-4BE8-BE10-6EC6623D189D}"/>
              </a:ext>
            </a:extLst>
          </p:cNvPr>
          <p:cNvSpPr txBox="1"/>
          <p:nvPr/>
        </p:nvSpPr>
        <p:spPr>
          <a:xfrm>
            <a:off x="187615" y="163934"/>
            <a:ext cx="5102935" cy="4292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sz="2700">
                <a:solidFill>
                  <a:srgbClr val="FFFFFF"/>
                </a:solidFill>
              </a:defRPr>
            </a:pPr>
            <a:r>
              <a:rPr dirty="0" err="1"/>
              <a:t>Estrategia</a:t>
            </a:r>
            <a:r>
              <a:rPr dirty="0"/>
              <a:t> de </a:t>
            </a:r>
            <a:r>
              <a:rPr dirty="0" err="1"/>
              <a:t>Medios</a:t>
            </a:r>
            <a:r>
              <a:rPr dirty="0"/>
              <a:t>: </a:t>
            </a:r>
            <a:r>
              <a:rPr dirty="0">
                <a:latin typeface="Myriad Pro Light"/>
                <a:ea typeface="Myriad Pro Light"/>
                <a:cs typeface="Myriad Pro Light"/>
                <a:sym typeface="Myriad Pro Semibold"/>
              </a:rPr>
              <a:t>MOLINERO’S</a:t>
            </a:r>
          </a:p>
        </p:txBody>
      </p:sp>
      <p:graphicFrame>
        <p:nvGraphicFramePr>
          <p:cNvPr id="3" name="Table 29">
            <a:extLst>
              <a:ext uri="{FF2B5EF4-FFF2-40B4-BE49-F238E27FC236}">
                <a16:creationId xmlns:a16="http://schemas.microsoft.com/office/drawing/2014/main" id="{30C59ADD-519D-69A9-79FF-83E4A2C9A020}"/>
              </a:ext>
            </a:extLst>
          </p:cNvPr>
          <p:cNvGraphicFramePr/>
          <p:nvPr/>
        </p:nvGraphicFramePr>
        <p:xfrm>
          <a:off x="4254729" y="3531861"/>
          <a:ext cx="483811" cy="486512"/>
        </p:xfrm>
        <a:graphic>
          <a:graphicData uri="http://schemas.openxmlformats.org/drawingml/2006/table">
            <a:tbl>
              <a:tblPr bandRow="1"/>
              <a:tblGrid>
                <a:gridCol w="4838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TV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8" name="Table 29">
            <a:extLst>
              <a:ext uri="{FF2B5EF4-FFF2-40B4-BE49-F238E27FC236}">
                <a16:creationId xmlns:a16="http://schemas.microsoft.com/office/drawing/2014/main" id="{3EBE0EEA-0B79-568B-C960-135A979D1350}"/>
              </a:ext>
            </a:extLst>
          </p:cNvPr>
          <p:cNvGraphicFramePr/>
          <p:nvPr/>
        </p:nvGraphicFramePr>
        <p:xfrm>
          <a:off x="4254729" y="4557991"/>
          <a:ext cx="483811" cy="486512"/>
        </p:xfrm>
        <a:graphic>
          <a:graphicData uri="http://schemas.openxmlformats.org/drawingml/2006/table">
            <a:tbl>
              <a:tblPr bandRow="1"/>
              <a:tblGrid>
                <a:gridCol w="4838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PR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1" name="Table 29">
            <a:extLst>
              <a:ext uri="{FF2B5EF4-FFF2-40B4-BE49-F238E27FC236}">
                <a16:creationId xmlns:a16="http://schemas.microsoft.com/office/drawing/2014/main" id="{C3CAE393-4DE9-96B3-6DE6-09C3DED334A4}"/>
              </a:ext>
            </a:extLst>
          </p:cNvPr>
          <p:cNvGraphicFramePr/>
          <p:nvPr/>
        </p:nvGraphicFramePr>
        <p:xfrm>
          <a:off x="4254729" y="5584121"/>
          <a:ext cx="483811" cy="486512"/>
        </p:xfrm>
        <a:graphic>
          <a:graphicData uri="http://schemas.openxmlformats.org/drawingml/2006/table">
            <a:tbl>
              <a:tblPr bandRow="1"/>
              <a:tblGrid>
                <a:gridCol w="4838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RA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2" name="Table 29">
            <a:extLst>
              <a:ext uri="{FF2B5EF4-FFF2-40B4-BE49-F238E27FC236}">
                <a16:creationId xmlns:a16="http://schemas.microsoft.com/office/drawing/2014/main" id="{8F2EB418-B76C-E41F-B7AE-5BC1186C965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39995991"/>
              </p:ext>
            </p:extLst>
          </p:nvPr>
        </p:nvGraphicFramePr>
        <p:xfrm>
          <a:off x="9992376" y="3533028"/>
          <a:ext cx="1417744" cy="486512"/>
        </p:xfrm>
        <a:graphic>
          <a:graphicData uri="http://schemas.openxmlformats.org/drawingml/2006/table">
            <a:tbl>
              <a:tblPr bandRow="1"/>
              <a:tblGrid>
                <a:gridCol w="8826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51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>
                          <a:solidFill>
                            <a:srgbClr val="FFFFFF"/>
                          </a:solidFill>
                        </a:defRPr>
                      </a:pPr>
                      <a:r>
                        <a:rPr sz="1200" dirty="0"/>
                        <a:t>$</a:t>
                      </a:r>
                      <a:r>
                        <a:rPr lang="en-US" sz="1300" dirty="0"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713.0</a:t>
                      </a:r>
                      <a:r>
                        <a:rPr sz="1300" dirty="0"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k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89</a:t>
                      </a: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%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EA3D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3" name="Table 38">
            <a:extLst>
              <a:ext uri="{FF2B5EF4-FFF2-40B4-BE49-F238E27FC236}">
                <a16:creationId xmlns:a16="http://schemas.microsoft.com/office/drawing/2014/main" id="{845E3354-FE04-58D0-1523-CEB705C0980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11373144"/>
              </p:ext>
            </p:extLst>
          </p:nvPr>
        </p:nvGraphicFramePr>
        <p:xfrm>
          <a:off x="9992376" y="4557991"/>
          <a:ext cx="1417744" cy="486512"/>
        </p:xfrm>
        <a:graphic>
          <a:graphicData uri="http://schemas.openxmlformats.org/drawingml/2006/table">
            <a:tbl>
              <a:tblPr bandRow="1"/>
              <a:tblGrid>
                <a:gridCol w="8826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51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>
                          <a:solidFill>
                            <a:srgbClr val="FFFFFF"/>
                          </a:solidFill>
                        </a:defRPr>
                      </a:pPr>
                      <a:r>
                        <a:rPr sz="1200" dirty="0"/>
                        <a:t>$</a:t>
                      </a:r>
                      <a:r>
                        <a:rPr lang="en-US" sz="1300" dirty="0"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0.0</a:t>
                      </a:r>
                      <a:r>
                        <a:rPr sz="1300" dirty="0"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k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0%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EA3D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5" name="Table 40">
            <a:extLst>
              <a:ext uri="{FF2B5EF4-FFF2-40B4-BE49-F238E27FC236}">
                <a16:creationId xmlns:a16="http://schemas.microsoft.com/office/drawing/2014/main" id="{2ED8D0CB-967F-ABAC-5758-AF161A7A1E4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37507242"/>
              </p:ext>
            </p:extLst>
          </p:nvPr>
        </p:nvGraphicFramePr>
        <p:xfrm>
          <a:off x="9992376" y="5582953"/>
          <a:ext cx="1417744" cy="486512"/>
        </p:xfrm>
        <a:graphic>
          <a:graphicData uri="http://schemas.openxmlformats.org/drawingml/2006/table">
            <a:tbl>
              <a:tblPr bandRow="1"/>
              <a:tblGrid>
                <a:gridCol w="8826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51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$</a:t>
                      </a: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88.3</a:t>
                      </a: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k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11</a:t>
                      </a: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%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EA3D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6" name="TextBox 2">
            <a:extLst>
              <a:ext uri="{FF2B5EF4-FFF2-40B4-BE49-F238E27FC236}">
                <a16:creationId xmlns:a16="http://schemas.microsoft.com/office/drawing/2014/main" id="{1B078CB2-97F1-B888-95FB-7BF578BD719C}"/>
              </a:ext>
            </a:extLst>
          </p:cNvPr>
          <p:cNvSpPr txBox="1"/>
          <p:nvPr/>
        </p:nvSpPr>
        <p:spPr>
          <a:xfrm>
            <a:off x="9953776" y="3169548"/>
            <a:ext cx="928935" cy="284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1400">
                <a:solidFill>
                  <a:srgbClr val="424242"/>
                </a:solidFill>
              </a:defRPr>
            </a:lvl1pPr>
          </a:lstStyle>
          <a:p>
            <a:r>
              <a:rPr dirty="0"/>
              <a:t>Media mix</a:t>
            </a:r>
          </a:p>
        </p:txBody>
      </p:sp>
      <p:pic>
        <p:nvPicPr>
          <p:cNvPr id="32" name="Imagen 31">
            <a:extLst>
              <a:ext uri="{FF2B5EF4-FFF2-40B4-BE49-F238E27FC236}">
                <a16:creationId xmlns:a16="http://schemas.microsoft.com/office/drawing/2014/main" id="{C33D2AF6-F48D-7354-E430-07AF1BB2CD5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336" y="998421"/>
            <a:ext cx="1986444" cy="400001"/>
          </a:xfrm>
          <a:prstGeom prst="rect">
            <a:avLst/>
          </a:prstGeom>
        </p:spPr>
      </p:pic>
      <p:graphicFrame>
        <p:nvGraphicFramePr>
          <p:cNvPr id="14" name="Chart 23">
            <a:extLst>
              <a:ext uri="{FF2B5EF4-FFF2-40B4-BE49-F238E27FC236}">
                <a16:creationId xmlns:a16="http://schemas.microsoft.com/office/drawing/2014/main" id="{545815EF-6ADF-2D4A-AC03-245F4EDE48E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05082469"/>
              </p:ext>
            </p:extLst>
          </p:nvPr>
        </p:nvGraphicFramePr>
        <p:xfrm>
          <a:off x="4101517" y="748405"/>
          <a:ext cx="7564580" cy="22087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</p:spTree>
    <p:extLst>
      <p:ext uri="{BB962C8B-B14F-4D97-AF65-F5344CB8AC3E}">
        <p14:creationId xmlns:p14="http://schemas.microsoft.com/office/powerpoint/2010/main" val="39338504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Rectangle: Rounded Corners 14"/>
          <p:cNvSpPr/>
          <p:nvPr/>
        </p:nvSpPr>
        <p:spPr>
          <a:xfrm>
            <a:off x="684262" y="1356408"/>
            <a:ext cx="10836176" cy="5101662"/>
          </a:xfrm>
          <a:prstGeom prst="roundRect">
            <a:avLst>
              <a:gd name="adj" fmla="val 0"/>
            </a:avLst>
          </a:prstGeom>
          <a:solidFill>
            <a:srgbClr val="C52828">
              <a:alpha val="10000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3" name="Rectangle: Rounded Corners 7"/>
          <p:cNvSpPr/>
          <p:nvPr/>
        </p:nvSpPr>
        <p:spPr>
          <a:xfrm>
            <a:off x="671562" y="431622"/>
            <a:ext cx="10848876" cy="707888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C52828"/>
              </a:gs>
              <a:gs pos="100000">
                <a:srgbClr val="F24136"/>
              </a:gs>
            </a:gsLst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4" name="TextBox 2"/>
          <p:cNvSpPr txBox="1"/>
          <p:nvPr/>
        </p:nvSpPr>
        <p:spPr>
          <a:xfrm>
            <a:off x="4606061" y="559507"/>
            <a:ext cx="2979876" cy="4521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2800">
                <a:solidFill>
                  <a:srgbClr val="FFFFFF"/>
                </a:solidFill>
              </a:defRPr>
            </a:lvl1pPr>
          </a:lstStyle>
          <a:p>
            <a:r>
              <a:t>CONSIDERACIONES</a:t>
            </a:r>
          </a:p>
        </p:txBody>
      </p:sp>
      <p:sp>
        <p:nvSpPr>
          <p:cNvPr id="145" name="TextBox 18"/>
          <p:cNvSpPr txBox="1"/>
          <p:nvPr/>
        </p:nvSpPr>
        <p:spPr>
          <a:xfrm>
            <a:off x="1013910" y="1501859"/>
            <a:ext cx="10164180" cy="48107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numCol="2" spcCol="508207"/>
          <a:lstStyle/>
          <a:p>
            <a:pPr marL="140367" indent="-140367">
              <a:spcBef>
                <a:spcPts val="300"/>
              </a:spcBef>
              <a:buSzPct val="100000"/>
              <a:buChar char="•"/>
              <a:defRPr sz="1300">
                <a:latin typeface="Myriad Pro Light"/>
                <a:ea typeface="Myriad Pro Light"/>
                <a:cs typeface="Myriad Pro Light"/>
                <a:sym typeface="Myriad Pro Semibold"/>
              </a:defRPr>
            </a:pPr>
            <a:r>
              <a:rPr dirty="0"/>
              <a:t>Fuente: </a:t>
            </a:r>
            <a:r>
              <a:rPr dirty="0" err="1">
                <a:latin typeface="+mj-lt"/>
                <a:ea typeface="+mj-ea"/>
                <a:cs typeface="+mj-cs"/>
                <a:sym typeface="Myriad Pro"/>
              </a:rPr>
              <a:t>Publisearch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 </a:t>
            </a:r>
            <a:endParaRPr lang="en-US" dirty="0">
              <a:latin typeface="+mj-lt"/>
              <a:ea typeface="+mj-ea"/>
              <a:cs typeface="+mj-cs"/>
              <a:sym typeface="Myriad Pro"/>
            </a:endParaRPr>
          </a:p>
          <a:p>
            <a:pPr marL="140367" indent="-140367">
              <a:spcBef>
                <a:spcPts val="300"/>
              </a:spcBef>
              <a:buSzPct val="100000"/>
              <a:buChar char="•"/>
              <a:defRPr sz="1300">
                <a:latin typeface="Myriad Pro Light"/>
                <a:ea typeface="Myriad Pro Light"/>
                <a:cs typeface="Myriad Pro Light"/>
                <a:sym typeface="Myriad Pro Semibold"/>
              </a:defRPr>
            </a:pPr>
            <a:r>
              <a:rPr lang="es-HN" dirty="0">
                <a:latin typeface="+mj-lt"/>
                <a:ea typeface="+mj-ea"/>
                <a:cs typeface="+mj-cs"/>
                <a:sym typeface="Myriad Pro"/>
              </a:rPr>
              <a:t>Fuente: Digital Adspend</a:t>
            </a:r>
            <a:endParaRPr dirty="0">
              <a:latin typeface="+mj-lt"/>
              <a:ea typeface="+mj-ea"/>
              <a:cs typeface="+mj-cs"/>
              <a:sym typeface="Myriad Pro"/>
            </a:endParaRPr>
          </a:p>
          <a:p>
            <a:pPr>
              <a:spcBef>
                <a:spcPts val="300"/>
              </a:spcBef>
              <a:defRPr sz="1300"/>
            </a:pPr>
            <a:endParaRPr dirty="0">
              <a:latin typeface="+mj-lt"/>
              <a:ea typeface="+mj-ea"/>
              <a:cs typeface="+mj-cs"/>
              <a:sym typeface="Myriad Pro"/>
            </a:endParaRPr>
          </a:p>
          <a:p>
            <a:pPr marL="140367" indent="-140367">
              <a:spcBef>
                <a:spcPts val="300"/>
              </a:spcBef>
              <a:buSzPct val="100000"/>
              <a:buChar char="•"/>
              <a:defRPr sz="1300">
                <a:latin typeface="Myriad Pro Light"/>
                <a:ea typeface="Myriad Pro Light"/>
                <a:cs typeface="Myriad Pro Light"/>
                <a:sym typeface="Myriad Pro Semibold"/>
              </a:defRPr>
            </a:pPr>
            <a:r>
              <a:rPr dirty="0" err="1"/>
              <a:t>Período</a:t>
            </a:r>
            <a:r>
              <a:rPr dirty="0"/>
              <a:t>: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 </a:t>
            </a:r>
            <a:r>
              <a:rPr dirty="0" err="1">
                <a:latin typeface="+mj-lt"/>
                <a:ea typeface="+mj-ea"/>
                <a:cs typeface="+mj-cs"/>
                <a:sym typeface="Myriad Pro"/>
              </a:rPr>
              <a:t>Enero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 – </a:t>
            </a:r>
            <a:r>
              <a:rPr lang="en-US" dirty="0" err="1">
                <a:latin typeface="+mj-lt"/>
                <a:ea typeface="+mj-ea"/>
                <a:cs typeface="+mj-cs"/>
                <a:sym typeface="Myriad Pro"/>
              </a:rPr>
              <a:t>Septiembre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, 202</a:t>
            </a:r>
            <a:r>
              <a:rPr lang="en-US" dirty="0">
                <a:latin typeface="+mj-lt"/>
                <a:ea typeface="+mj-ea"/>
                <a:cs typeface="+mj-cs"/>
                <a:sym typeface="Myriad Pro"/>
              </a:rPr>
              <a:t>5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. El </a:t>
            </a:r>
            <a:r>
              <a:rPr dirty="0" err="1">
                <a:latin typeface="+mj-lt"/>
                <a:ea typeface="+mj-ea"/>
                <a:cs typeface="+mj-cs"/>
                <a:sym typeface="Myriad Pro"/>
              </a:rPr>
              <a:t>reporte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 se </a:t>
            </a:r>
            <a:r>
              <a:rPr dirty="0" err="1">
                <a:latin typeface="+mj-lt"/>
                <a:ea typeface="+mj-ea"/>
                <a:cs typeface="+mj-cs"/>
                <a:sym typeface="Myriad Pro"/>
              </a:rPr>
              <a:t>detalla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 </a:t>
            </a:r>
            <a:r>
              <a:rPr dirty="0" err="1">
                <a:latin typeface="+mj-lt"/>
                <a:ea typeface="+mj-ea"/>
                <a:cs typeface="+mj-cs"/>
                <a:sym typeface="Myriad Pro"/>
              </a:rPr>
              <a:t>en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 miles de </a:t>
            </a:r>
            <a:r>
              <a:rPr dirty="0" err="1">
                <a:latin typeface="+mj-lt"/>
                <a:ea typeface="+mj-ea"/>
                <a:cs typeface="+mj-cs"/>
                <a:sym typeface="Myriad Pro"/>
              </a:rPr>
              <a:t>dólares</a:t>
            </a:r>
            <a:endParaRPr b="1" dirty="0">
              <a:latin typeface="+mj-lt"/>
              <a:ea typeface="+mj-ea"/>
              <a:cs typeface="+mj-cs"/>
              <a:sym typeface="Myriad Pro"/>
            </a:endParaRPr>
          </a:p>
          <a:p>
            <a:pPr>
              <a:spcBef>
                <a:spcPts val="300"/>
              </a:spcBef>
              <a:defRPr sz="1300"/>
            </a:pPr>
            <a:endParaRPr b="1" dirty="0">
              <a:latin typeface="+mj-lt"/>
              <a:ea typeface="+mj-ea"/>
              <a:cs typeface="+mj-cs"/>
              <a:sym typeface="Myriad Pro"/>
            </a:endParaRPr>
          </a:p>
          <a:p>
            <a:pPr marL="140367" indent="-140367">
              <a:spcBef>
                <a:spcPts val="300"/>
              </a:spcBef>
              <a:buSzPct val="100000"/>
              <a:buChar char="•"/>
              <a:defRPr sz="1300">
                <a:latin typeface="Myriad Pro Light"/>
                <a:ea typeface="Myriad Pro Light"/>
                <a:cs typeface="Myriad Pro Light"/>
                <a:sym typeface="Myriad Pro Semibold"/>
              </a:defRPr>
            </a:pPr>
            <a:r>
              <a:rPr dirty="0"/>
              <a:t>Target: 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Hombres y </a:t>
            </a:r>
            <a:r>
              <a:rPr dirty="0" err="1">
                <a:latin typeface="+mj-lt"/>
                <a:ea typeface="+mj-ea"/>
                <a:cs typeface="+mj-cs"/>
                <a:sym typeface="Myriad Pro"/>
              </a:rPr>
              <a:t>mujeres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  de 25 a 50 </a:t>
            </a:r>
            <a:r>
              <a:rPr dirty="0" err="1">
                <a:latin typeface="+mj-lt"/>
                <a:ea typeface="+mj-ea"/>
                <a:cs typeface="+mj-cs"/>
                <a:sym typeface="Myriad Pro"/>
              </a:rPr>
              <a:t>años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 de NSE ABC</a:t>
            </a:r>
            <a:endParaRPr b="1" dirty="0">
              <a:latin typeface="+mj-lt"/>
              <a:ea typeface="+mj-ea"/>
              <a:cs typeface="+mj-cs"/>
              <a:sym typeface="Myriad Pro"/>
            </a:endParaRPr>
          </a:p>
          <a:p>
            <a:pPr>
              <a:spcBef>
                <a:spcPts val="300"/>
              </a:spcBef>
              <a:defRPr sz="1300"/>
            </a:pPr>
            <a:endParaRPr b="1" dirty="0">
              <a:latin typeface="+mj-lt"/>
              <a:ea typeface="+mj-ea"/>
              <a:cs typeface="+mj-cs"/>
              <a:sym typeface="Myriad Pro"/>
            </a:endParaRPr>
          </a:p>
          <a:p>
            <a:pPr marL="140367" indent="-140367">
              <a:spcBef>
                <a:spcPts val="300"/>
              </a:spcBef>
              <a:buSzPct val="100000"/>
              <a:buChar char="•"/>
              <a:defRPr sz="1300"/>
            </a:pPr>
            <a:r>
              <a:rPr dirty="0" err="1"/>
              <a:t>Datos</a:t>
            </a:r>
            <a:r>
              <a:rPr dirty="0"/>
              <a:t> </a:t>
            </a:r>
            <a:r>
              <a:rPr dirty="0" err="1"/>
              <a:t>presentados</a:t>
            </a:r>
            <a:r>
              <a:rPr dirty="0"/>
              <a:t> no  </a:t>
            </a:r>
            <a:r>
              <a:rPr dirty="0" err="1"/>
              <a:t>incluyen</a:t>
            </a:r>
            <a:r>
              <a:rPr dirty="0"/>
              <a:t> </a:t>
            </a:r>
            <a:r>
              <a:rPr dirty="0" err="1"/>
              <a:t>bonificaciones</a:t>
            </a:r>
            <a:r>
              <a:rPr dirty="0"/>
              <a:t> </a:t>
            </a:r>
            <a:r>
              <a:rPr dirty="0" err="1"/>
              <a:t>ni</a:t>
            </a:r>
            <a:r>
              <a:rPr dirty="0"/>
              <a:t> </a:t>
            </a:r>
            <a:r>
              <a:rPr dirty="0" err="1"/>
              <a:t>negociaciones</a:t>
            </a:r>
            <a:r>
              <a:rPr dirty="0"/>
              <a:t> de </a:t>
            </a:r>
            <a:r>
              <a:rPr dirty="0" err="1"/>
              <a:t>los</a:t>
            </a:r>
            <a:r>
              <a:rPr dirty="0"/>
              <a:t> </a:t>
            </a:r>
            <a:r>
              <a:rPr dirty="0" err="1"/>
              <a:t>anunciantes</a:t>
            </a:r>
            <a:r>
              <a:rPr dirty="0"/>
              <a:t>, </a:t>
            </a:r>
            <a:r>
              <a:rPr dirty="0" err="1"/>
              <a:t>tarifas</a:t>
            </a:r>
            <a:r>
              <a:rPr dirty="0"/>
              <a:t> open rate. Se </a:t>
            </a:r>
            <a:r>
              <a:rPr dirty="0" err="1"/>
              <a:t>estima</a:t>
            </a:r>
            <a:r>
              <a:rPr dirty="0"/>
              <a:t> que </a:t>
            </a:r>
            <a:r>
              <a:rPr dirty="0" err="1"/>
              <a:t>los</a:t>
            </a:r>
            <a:r>
              <a:rPr dirty="0"/>
              <a:t> </a:t>
            </a:r>
            <a:r>
              <a:rPr dirty="0" err="1"/>
              <a:t>datos</a:t>
            </a:r>
            <a:r>
              <a:rPr dirty="0"/>
              <a:t> </a:t>
            </a:r>
            <a:r>
              <a:rPr dirty="0" err="1"/>
              <a:t>están</a:t>
            </a:r>
            <a:r>
              <a:rPr dirty="0"/>
              <a:t> </a:t>
            </a:r>
            <a:r>
              <a:rPr dirty="0" err="1"/>
              <a:t>inflados</a:t>
            </a:r>
            <a:r>
              <a:rPr dirty="0"/>
              <a:t> </a:t>
            </a:r>
            <a:r>
              <a:rPr dirty="0" err="1"/>
              <a:t>en</a:t>
            </a:r>
            <a:r>
              <a:rPr dirty="0"/>
              <a:t> un 45% </a:t>
            </a:r>
            <a:r>
              <a:rPr dirty="0" err="1"/>
              <a:t>en</a:t>
            </a:r>
            <a:r>
              <a:rPr dirty="0"/>
              <a:t> </a:t>
            </a:r>
            <a:r>
              <a:rPr dirty="0" err="1"/>
              <a:t>promedio</a:t>
            </a:r>
            <a:r>
              <a:rPr dirty="0"/>
              <a:t>, y que </a:t>
            </a:r>
            <a:r>
              <a:rPr dirty="0" err="1"/>
              <a:t>varía</a:t>
            </a:r>
            <a:r>
              <a:rPr dirty="0"/>
              <a:t> </a:t>
            </a:r>
            <a:r>
              <a:rPr dirty="0" err="1"/>
              <a:t>según</a:t>
            </a:r>
            <a:r>
              <a:rPr dirty="0"/>
              <a:t> </a:t>
            </a:r>
            <a:r>
              <a:rPr dirty="0" err="1"/>
              <a:t>el</a:t>
            </a:r>
            <a:r>
              <a:rPr dirty="0"/>
              <a:t> </a:t>
            </a:r>
            <a:r>
              <a:rPr dirty="0" err="1"/>
              <a:t>tipo</a:t>
            </a:r>
            <a:r>
              <a:rPr dirty="0"/>
              <a:t> de medio. </a:t>
            </a:r>
          </a:p>
          <a:p>
            <a:pPr>
              <a:spcBef>
                <a:spcPts val="300"/>
              </a:spcBef>
              <a:defRPr sz="1300"/>
            </a:pPr>
            <a:r>
              <a:rPr dirty="0"/>
              <a:t> </a:t>
            </a:r>
          </a:p>
          <a:p>
            <a:pPr marL="140367" indent="-140367">
              <a:spcBef>
                <a:spcPts val="300"/>
              </a:spcBef>
              <a:buSzPct val="100000"/>
              <a:buChar char="•"/>
              <a:defRPr sz="1300">
                <a:latin typeface="Myriad Pro Light"/>
                <a:ea typeface="Myriad Pro Light"/>
                <a:cs typeface="Myriad Pro Light"/>
                <a:sym typeface="Myriad Pro Semibold"/>
              </a:defRPr>
            </a:pPr>
            <a:r>
              <a:rPr dirty="0" err="1"/>
              <a:t>Medios</a:t>
            </a:r>
            <a:r>
              <a:rPr dirty="0"/>
              <a:t> </a:t>
            </a:r>
            <a:r>
              <a:rPr dirty="0" err="1"/>
              <a:t>monitoreados</a:t>
            </a:r>
            <a:r>
              <a:rPr dirty="0"/>
              <a:t>: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 TV </a:t>
            </a:r>
            <a:r>
              <a:rPr dirty="0" err="1">
                <a:latin typeface="+mj-lt"/>
                <a:ea typeface="+mj-ea"/>
                <a:cs typeface="+mj-cs"/>
                <a:sym typeface="Myriad Pro"/>
              </a:rPr>
              <a:t>Abierta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, Radio</a:t>
            </a:r>
            <a:r>
              <a:rPr lang="en-US" dirty="0">
                <a:latin typeface="+mj-lt"/>
                <a:ea typeface="+mj-ea"/>
                <a:cs typeface="+mj-cs"/>
                <a:sym typeface="Myriad Pro"/>
              </a:rPr>
              <a:t>,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 </a:t>
            </a:r>
            <a:r>
              <a:rPr dirty="0" err="1">
                <a:latin typeface="+mj-lt"/>
                <a:ea typeface="+mj-ea"/>
                <a:cs typeface="+mj-cs"/>
                <a:sym typeface="Myriad Pro"/>
              </a:rPr>
              <a:t>Prensa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 y Digital.</a:t>
            </a:r>
            <a:endParaRPr b="1" dirty="0">
              <a:latin typeface="+mj-lt"/>
              <a:ea typeface="+mj-ea"/>
              <a:cs typeface="+mj-cs"/>
              <a:sym typeface="Myriad Pro"/>
            </a:endParaRPr>
          </a:p>
          <a:p>
            <a:pPr marL="140367" indent="-140367">
              <a:spcBef>
                <a:spcPts val="300"/>
              </a:spcBef>
              <a:buSzPct val="100000"/>
              <a:buChar char="•"/>
              <a:defRPr sz="1300"/>
            </a:pPr>
            <a:endParaRPr b="1" dirty="0">
              <a:latin typeface="+mj-lt"/>
              <a:ea typeface="+mj-ea"/>
              <a:cs typeface="+mj-cs"/>
              <a:sym typeface="Myriad Pro"/>
            </a:endParaRPr>
          </a:p>
          <a:p>
            <a:pPr marL="140367" indent="-140367">
              <a:spcBef>
                <a:spcPts val="300"/>
              </a:spcBef>
              <a:buSzPct val="100000"/>
              <a:buChar char="•"/>
              <a:defRPr sz="1300"/>
            </a:pPr>
            <a:r>
              <a:rPr dirty="0" err="1"/>
              <a:t>En</a:t>
            </a:r>
            <a:r>
              <a:rPr dirty="0"/>
              <a:t> </a:t>
            </a:r>
            <a:r>
              <a:rPr dirty="0" err="1"/>
              <a:t>donde</a:t>
            </a:r>
            <a:r>
              <a:rPr dirty="0"/>
              <a:t> hay </a:t>
            </a:r>
            <a:r>
              <a:rPr dirty="0" err="1"/>
              <a:t>más</a:t>
            </a:r>
            <a:r>
              <a:rPr dirty="0"/>
              <a:t> de un canal de </a:t>
            </a:r>
            <a:r>
              <a:rPr dirty="0" err="1"/>
              <a:t>una</a:t>
            </a:r>
            <a:r>
              <a:rPr dirty="0"/>
              <a:t> </a:t>
            </a:r>
            <a:r>
              <a:rPr dirty="0" err="1"/>
              <a:t>misma</a:t>
            </a:r>
            <a:r>
              <a:rPr dirty="0"/>
              <a:t> </a:t>
            </a:r>
            <a:r>
              <a:rPr dirty="0" err="1"/>
              <a:t>empresa</a:t>
            </a:r>
            <a:r>
              <a:rPr dirty="0"/>
              <a:t> </a:t>
            </a:r>
            <a:r>
              <a:rPr dirty="0" err="1"/>
              <a:t>televisiva</a:t>
            </a:r>
            <a:r>
              <a:rPr dirty="0"/>
              <a:t>, se </a:t>
            </a:r>
            <a:r>
              <a:rPr dirty="0" err="1"/>
              <a:t>reporta</a:t>
            </a:r>
            <a:r>
              <a:rPr dirty="0"/>
              <a:t> la </a:t>
            </a:r>
            <a:r>
              <a:rPr dirty="0" err="1"/>
              <a:t>inversión</a:t>
            </a:r>
            <a:r>
              <a:rPr dirty="0"/>
              <a:t> </a:t>
            </a:r>
            <a:r>
              <a:rPr dirty="0" err="1"/>
              <a:t>como</a:t>
            </a:r>
            <a:r>
              <a:rPr dirty="0"/>
              <a:t> </a:t>
            </a:r>
            <a:r>
              <a:rPr dirty="0" err="1"/>
              <a:t>grupo</a:t>
            </a:r>
            <a:r>
              <a:rPr dirty="0"/>
              <a:t>:</a:t>
            </a:r>
          </a:p>
          <a:p>
            <a:pPr marL="521367" lvl="1" indent="-140367">
              <a:spcBef>
                <a:spcPts val="300"/>
              </a:spcBef>
              <a:buSzPct val="100000"/>
              <a:buChar char="•"/>
              <a:defRPr sz="1200"/>
            </a:pPr>
            <a:r>
              <a:rPr dirty="0"/>
              <a:t>TVC : Canal 5, Canal 7 y Canal 3</a:t>
            </a:r>
          </a:p>
          <a:p>
            <a:pPr marL="521367" lvl="1" indent="-140367">
              <a:spcBef>
                <a:spcPts val="300"/>
              </a:spcBef>
              <a:buSzPct val="100000"/>
              <a:buChar char="•"/>
              <a:defRPr sz="1200"/>
            </a:pPr>
            <a:r>
              <a:rPr dirty="0"/>
              <a:t>R Media: C 11, DTV, Beat TV y TDTV</a:t>
            </a:r>
          </a:p>
          <a:p>
            <a:pPr marL="521367" lvl="1" indent="-140367">
              <a:spcBef>
                <a:spcPts val="300"/>
              </a:spcBef>
              <a:buSzPct val="100000"/>
              <a:buChar char="•"/>
              <a:defRPr sz="1200"/>
            </a:pPr>
            <a:r>
              <a:rPr dirty="0"/>
              <a:t>Grupo ABC: Canal 10 y </a:t>
            </a:r>
            <a:r>
              <a:rPr dirty="0" err="1"/>
              <a:t>Abriendo</a:t>
            </a:r>
            <a:r>
              <a:rPr dirty="0"/>
              <a:t> </a:t>
            </a:r>
            <a:r>
              <a:rPr dirty="0" err="1"/>
              <a:t>Brecha</a:t>
            </a:r>
            <a:r>
              <a:rPr dirty="0"/>
              <a:t> de Canal 7</a:t>
            </a:r>
          </a:p>
          <a:p>
            <a:pPr marL="521367" lvl="1" indent="-140367">
              <a:spcBef>
                <a:spcPts val="300"/>
              </a:spcBef>
              <a:buSzPct val="100000"/>
              <a:buChar char="•"/>
              <a:defRPr sz="1200"/>
            </a:pPr>
            <a:r>
              <a:rPr dirty="0"/>
              <a:t>Grupo VTV: VTV, Canal 30, Canal 12, Canal 21 y Canal 54</a:t>
            </a:r>
          </a:p>
          <a:p>
            <a:pPr marL="140367" indent="-140367">
              <a:spcBef>
                <a:spcPts val="300"/>
              </a:spcBef>
              <a:buSzPct val="100000"/>
              <a:buChar char="•"/>
              <a:defRPr sz="1300" b="1"/>
            </a:pPr>
            <a:endParaRPr dirty="0"/>
          </a:p>
          <a:p>
            <a:pPr marL="140367" indent="-140367">
              <a:spcBef>
                <a:spcPts val="300"/>
              </a:spcBef>
              <a:buSzPct val="100000"/>
              <a:buChar char="•"/>
              <a:defRPr sz="1300">
                <a:latin typeface="Myriad Pro Light"/>
                <a:ea typeface="Myriad Pro Light"/>
                <a:cs typeface="Myriad Pro Light"/>
                <a:sym typeface="Myriad Pro Semibold"/>
              </a:defRPr>
            </a:pPr>
            <a:r>
              <a:rPr dirty="0"/>
              <a:t>Radios </a:t>
            </a:r>
            <a:r>
              <a:rPr dirty="0" err="1"/>
              <a:t>en</a:t>
            </a:r>
            <a:r>
              <a:rPr dirty="0"/>
              <a:t> San Pedro Sula: </a:t>
            </a:r>
            <a:r>
              <a:rPr dirty="0" err="1">
                <a:latin typeface="+mj-lt"/>
                <a:ea typeface="+mj-ea"/>
                <a:cs typeface="+mj-cs"/>
                <a:sym typeface="Myriad Pro"/>
              </a:rPr>
              <a:t>Exa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 FM, Radio Conga, </a:t>
            </a:r>
            <a:r>
              <a:rPr dirty="0" err="1">
                <a:latin typeface="+mj-lt"/>
                <a:ea typeface="+mj-ea"/>
                <a:cs typeface="+mj-cs"/>
                <a:sym typeface="Myriad Pro"/>
              </a:rPr>
              <a:t>Internacional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, XY SPS, W 105, Radio </a:t>
            </a:r>
            <a:r>
              <a:rPr dirty="0" err="1">
                <a:latin typeface="+mj-lt"/>
                <a:ea typeface="+mj-ea"/>
                <a:cs typeface="+mj-cs"/>
                <a:sym typeface="Myriad Pro"/>
              </a:rPr>
              <a:t>Activa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, </a:t>
            </a:r>
            <a:r>
              <a:rPr dirty="0" err="1">
                <a:latin typeface="+mj-lt"/>
                <a:ea typeface="+mj-ea"/>
                <a:cs typeface="+mj-cs"/>
                <a:sym typeface="Myriad Pro"/>
              </a:rPr>
              <a:t>Musiquera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 SPS, FM </a:t>
            </a:r>
            <a:r>
              <a:rPr dirty="0" err="1">
                <a:latin typeface="+mj-lt"/>
                <a:ea typeface="+mj-ea"/>
                <a:cs typeface="+mj-cs"/>
                <a:sym typeface="Myriad Pro"/>
              </a:rPr>
              <a:t>Fama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.</a:t>
            </a:r>
            <a:endParaRPr b="1" dirty="0">
              <a:latin typeface="+mj-lt"/>
              <a:ea typeface="+mj-ea"/>
              <a:cs typeface="+mj-cs"/>
              <a:sym typeface="Myriad Pro"/>
            </a:endParaRPr>
          </a:p>
          <a:p>
            <a:pPr>
              <a:spcBef>
                <a:spcPts val="300"/>
              </a:spcBef>
              <a:defRPr sz="1300"/>
            </a:pPr>
            <a:endParaRPr b="1" dirty="0">
              <a:latin typeface="+mj-lt"/>
              <a:ea typeface="+mj-ea"/>
              <a:cs typeface="+mj-cs"/>
              <a:sym typeface="Myriad Pro"/>
            </a:endParaRPr>
          </a:p>
          <a:p>
            <a:pPr marL="140367" indent="-140367">
              <a:spcBef>
                <a:spcPts val="300"/>
              </a:spcBef>
              <a:buSzPct val="100000"/>
              <a:buChar char="•"/>
              <a:defRPr sz="1300">
                <a:latin typeface="Myriad Pro Light"/>
                <a:ea typeface="Myriad Pro Light"/>
                <a:cs typeface="Myriad Pro Light"/>
                <a:sym typeface="Myriad Pro Semibold"/>
              </a:defRPr>
            </a:pPr>
            <a:r>
              <a:rPr dirty="0"/>
              <a:t>Radios </a:t>
            </a:r>
            <a:r>
              <a:rPr dirty="0" err="1"/>
              <a:t>en</a:t>
            </a:r>
            <a:r>
              <a:rPr dirty="0"/>
              <a:t> Tegucigalpa: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 HRN, Radio América, Stereo Luz, XY TGU, W 107, Power FM, Rock &amp; Pop, Vox FM, Suave, Super Stereo. </a:t>
            </a:r>
            <a:endParaRPr b="1" dirty="0">
              <a:latin typeface="+mj-lt"/>
              <a:ea typeface="+mj-ea"/>
              <a:cs typeface="+mj-cs"/>
              <a:sym typeface="Myriad Pro"/>
            </a:endParaRPr>
          </a:p>
          <a:p>
            <a:pPr>
              <a:spcBef>
                <a:spcPts val="300"/>
              </a:spcBef>
              <a:defRPr sz="1300"/>
            </a:pPr>
            <a:endParaRPr b="1" dirty="0">
              <a:latin typeface="+mj-lt"/>
              <a:ea typeface="+mj-ea"/>
              <a:cs typeface="+mj-cs"/>
              <a:sym typeface="Myriad Pro"/>
            </a:endParaRPr>
          </a:p>
          <a:p>
            <a:pPr marL="140367" indent="-140367">
              <a:spcBef>
                <a:spcPts val="300"/>
              </a:spcBef>
              <a:buSzPct val="100000"/>
              <a:buChar char="•"/>
              <a:defRPr sz="1300">
                <a:latin typeface="Myriad Pro Light"/>
                <a:ea typeface="Myriad Pro Light"/>
                <a:cs typeface="Myriad Pro Light"/>
                <a:sym typeface="Myriad Pro Semibold"/>
              </a:defRPr>
            </a:pPr>
            <a:r>
              <a:rPr dirty="0" err="1"/>
              <a:t>Impresos</a:t>
            </a:r>
            <a:r>
              <a:rPr dirty="0"/>
              <a:t>: </a:t>
            </a:r>
            <a:r>
              <a:rPr b="1" dirty="0">
                <a:latin typeface="+mj-lt"/>
                <a:ea typeface="+mj-ea"/>
                <a:cs typeface="+mj-cs"/>
                <a:sym typeface="Myriad Pro"/>
              </a:rPr>
              <a:t> 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Diez, El </a:t>
            </a:r>
            <a:r>
              <a:rPr dirty="0" err="1">
                <a:latin typeface="+mj-lt"/>
                <a:ea typeface="+mj-ea"/>
                <a:cs typeface="+mj-cs"/>
                <a:sym typeface="Myriad Pro"/>
              </a:rPr>
              <a:t>Heraldo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, La </a:t>
            </a:r>
            <a:r>
              <a:rPr dirty="0" err="1">
                <a:latin typeface="+mj-lt"/>
                <a:ea typeface="+mj-ea"/>
                <a:cs typeface="+mj-cs"/>
                <a:sym typeface="Myriad Pro"/>
              </a:rPr>
              <a:t>Prensa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, La </a:t>
            </a:r>
            <a:r>
              <a:rPr dirty="0" err="1">
                <a:latin typeface="+mj-lt"/>
                <a:ea typeface="+mj-ea"/>
                <a:cs typeface="+mj-cs"/>
                <a:sym typeface="Myriad Pro"/>
              </a:rPr>
              <a:t>Tribuna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, </a:t>
            </a:r>
            <a:r>
              <a:rPr dirty="0" err="1">
                <a:latin typeface="+mj-lt"/>
                <a:ea typeface="+mj-ea"/>
                <a:cs typeface="+mj-cs"/>
                <a:sym typeface="Myriad Pro"/>
              </a:rPr>
              <a:t>Tiempo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, </a:t>
            </a:r>
            <a:r>
              <a:rPr dirty="0" err="1">
                <a:latin typeface="+mj-lt"/>
                <a:ea typeface="+mj-ea"/>
                <a:cs typeface="+mj-cs"/>
                <a:sym typeface="Myriad Pro"/>
              </a:rPr>
              <a:t>Cromos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, </a:t>
            </a:r>
            <a:r>
              <a:rPr dirty="0" err="1">
                <a:latin typeface="+mj-lt"/>
                <a:ea typeface="+mj-ea"/>
                <a:cs typeface="+mj-cs"/>
                <a:sym typeface="Myriad Pro"/>
              </a:rPr>
              <a:t>Estilo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, Click, </a:t>
            </a:r>
            <a:r>
              <a:rPr dirty="0" err="1">
                <a:latin typeface="+mj-lt"/>
                <a:ea typeface="+mj-ea"/>
                <a:cs typeface="+mj-cs"/>
                <a:sym typeface="Myriad Pro"/>
              </a:rPr>
              <a:t>Vívela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, </a:t>
            </a:r>
            <a:r>
              <a:rPr dirty="0" err="1">
                <a:latin typeface="+mj-lt"/>
                <a:ea typeface="+mj-ea"/>
                <a:cs typeface="+mj-cs"/>
                <a:sym typeface="Myriad Pro"/>
              </a:rPr>
              <a:t>Mía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, Amiga, Cheque, </a:t>
            </a:r>
            <a:r>
              <a:rPr dirty="0" err="1">
                <a:latin typeface="+mj-lt"/>
                <a:ea typeface="+mj-ea"/>
                <a:cs typeface="+mj-cs"/>
                <a:sym typeface="Myriad Pro"/>
              </a:rPr>
              <a:t>Buen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 </a:t>
            </a:r>
            <a:r>
              <a:rPr dirty="0" err="1">
                <a:latin typeface="+mj-lt"/>
                <a:ea typeface="+mj-ea"/>
                <a:cs typeface="+mj-cs"/>
                <a:sym typeface="Myriad Pro"/>
              </a:rPr>
              <a:t>Provecho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, </a:t>
            </a:r>
            <a:r>
              <a:rPr dirty="0" err="1">
                <a:latin typeface="+mj-lt"/>
                <a:ea typeface="+mj-ea"/>
                <a:cs typeface="+mj-cs"/>
                <a:sym typeface="Myriad Pro"/>
              </a:rPr>
              <a:t>Mujeres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, </a:t>
            </a:r>
            <a:r>
              <a:rPr dirty="0" err="1">
                <a:latin typeface="+mj-lt"/>
                <a:ea typeface="+mj-ea"/>
                <a:cs typeface="+mj-cs"/>
                <a:sym typeface="Myriad Pro"/>
              </a:rPr>
              <a:t>Tecno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, </a:t>
            </a:r>
            <a:r>
              <a:rPr dirty="0" err="1">
                <a:latin typeface="+mj-lt"/>
                <a:ea typeface="+mj-ea"/>
                <a:cs typeface="+mj-cs"/>
                <a:sym typeface="Myriad Pro"/>
              </a:rPr>
              <a:t>Estilo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 </a:t>
            </a:r>
            <a:r>
              <a:rPr dirty="0" err="1">
                <a:latin typeface="+mj-lt"/>
                <a:ea typeface="+mj-ea"/>
                <a:cs typeface="+mj-cs"/>
                <a:sym typeface="Myriad Pro"/>
              </a:rPr>
              <a:t>Health&amp;Fitness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, Casa y Hogar, </a:t>
            </a:r>
            <a:r>
              <a:rPr dirty="0" err="1">
                <a:latin typeface="+mj-lt"/>
                <a:ea typeface="+mj-ea"/>
                <a:cs typeface="+mj-cs"/>
                <a:sym typeface="Myriad Pro"/>
              </a:rPr>
              <a:t>Hablemos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 Claro, </a:t>
            </a:r>
            <a:r>
              <a:rPr dirty="0" err="1">
                <a:latin typeface="+mj-lt"/>
                <a:ea typeface="+mj-ea"/>
                <a:cs typeface="+mj-cs"/>
                <a:sym typeface="Myriad Pro"/>
              </a:rPr>
              <a:t>Cromos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 Hogar, </a:t>
            </a:r>
            <a:r>
              <a:rPr dirty="0" err="1">
                <a:latin typeface="+mj-lt"/>
                <a:ea typeface="+mj-ea"/>
                <a:cs typeface="+mj-cs"/>
                <a:sym typeface="Myriad Pro"/>
              </a:rPr>
              <a:t>Bodas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, Eva y </a:t>
            </a:r>
            <a:r>
              <a:rPr dirty="0" err="1">
                <a:latin typeface="+mj-lt"/>
                <a:ea typeface="+mj-ea"/>
                <a:cs typeface="+mj-cs"/>
                <a:sym typeface="Myriad Pro"/>
              </a:rPr>
              <a:t>Motores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. </a:t>
            </a:r>
            <a:endParaRPr b="1" dirty="0">
              <a:latin typeface="+mj-lt"/>
              <a:ea typeface="+mj-ea"/>
              <a:cs typeface="+mj-cs"/>
              <a:sym typeface="Myriad Pro"/>
            </a:endParaRPr>
          </a:p>
          <a:p>
            <a:pPr>
              <a:spcBef>
                <a:spcPts val="300"/>
              </a:spcBef>
              <a:defRPr sz="1300"/>
            </a:pPr>
            <a:endParaRPr b="1" dirty="0">
              <a:latin typeface="+mj-lt"/>
              <a:ea typeface="+mj-ea"/>
              <a:cs typeface="+mj-cs"/>
              <a:sym typeface="Myriad Pro"/>
            </a:endParaRPr>
          </a:p>
          <a:p>
            <a:pPr marL="140367" indent="-140367">
              <a:spcBef>
                <a:spcPts val="300"/>
              </a:spcBef>
              <a:buSzPct val="100000"/>
              <a:buChar char="•"/>
              <a:defRPr sz="1300"/>
            </a:pPr>
            <a:r>
              <a:rPr dirty="0" err="1"/>
              <a:t>En</a:t>
            </a:r>
            <a:r>
              <a:rPr dirty="0"/>
              <a:t> las </a:t>
            </a:r>
            <a:r>
              <a:rPr dirty="0" err="1"/>
              <a:t>cifras</a:t>
            </a:r>
            <a:r>
              <a:rPr dirty="0"/>
              <a:t> </a:t>
            </a:r>
            <a:r>
              <a:rPr dirty="0" err="1"/>
              <a:t>proporcionadas</a:t>
            </a:r>
            <a:r>
              <a:rPr dirty="0"/>
              <a:t> </a:t>
            </a:r>
            <a:r>
              <a:rPr dirty="0" err="1"/>
              <a:t>por</a:t>
            </a:r>
            <a:r>
              <a:rPr dirty="0"/>
              <a:t> </a:t>
            </a:r>
            <a:r>
              <a:rPr dirty="0" err="1"/>
              <a:t>el</a:t>
            </a:r>
            <a:r>
              <a:rPr dirty="0"/>
              <a:t> </a:t>
            </a:r>
            <a:r>
              <a:rPr dirty="0" err="1"/>
              <a:t>proveedor</a:t>
            </a:r>
            <a:r>
              <a:rPr dirty="0"/>
              <a:t> se </a:t>
            </a:r>
            <a:r>
              <a:rPr dirty="0" err="1"/>
              <a:t>estima</a:t>
            </a:r>
            <a:r>
              <a:rPr dirty="0"/>
              <a:t> un </a:t>
            </a:r>
            <a:r>
              <a:rPr dirty="0" err="1"/>
              <a:t>margen</a:t>
            </a:r>
            <a:r>
              <a:rPr dirty="0"/>
              <a:t> de error de un 5%.</a:t>
            </a:r>
          </a:p>
          <a:p>
            <a:pPr>
              <a:spcBef>
                <a:spcPts val="300"/>
              </a:spcBef>
              <a:defRPr sz="1300"/>
            </a:pPr>
            <a:endParaRPr dirty="0"/>
          </a:p>
          <a:p>
            <a:pPr>
              <a:spcBef>
                <a:spcPts val="300"/>
              </a:spcBef>
              <a:defRPr sz="1300"/>
            </a:pPr>
            <a:endParaRPr dirty="0"/>
          </a:p>
          <a:p>
            <a:pPr>
              <a:spcBef>
                <a:spcPts val="300"/>
              </a:spcBef>
              <a:defRPr sz="1300"/>
            </a:pPr>
            <a:endParaRPr dirty="0"/>
          </a:p>
          <a:p>
            <a:pPr>
              <a:spcBef>
                <a:spcPts val="300"/>
              </a:spcBef>
              <a:defRPr sz="1300"/>
            </a:pPr>
            <a:r>
              <a:rPr dirty="0"/>
              <a:t>NOTA: NO SE MONITOREA CABLE NI PAUTA EN CABLERAS FORANEAS.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TextBox 8"/>
          <p:cNvSpPr txBox="1"/>
          <p:nvPr/>
        </p:nvSpPr>
        <p:spPr>
          <a:xfrm>
            <a:off x="123984" y="766745"/>
            <a:ext cx="5778502" cy="299718"/>
          </a:xfrm>
          <a:prstGeom prst="rect">
            <a:avLst/>
          </a:prstGeom>
          <a:solidFill>
            <a:srgbClr val="5E5E5E"/>
          </a:solidFill>
          <a:ln w="38100">
            <a:solidFill>
              <a:srgbClr val="5E5E5E"/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ctr">
              <a:defRPr sz="1300">
                <a:solidFill>
                  <a:srgbClr val="FFFFFF"/>
                </a:solidFill>
                <a:effectLst>
                  <a:outerShdw blurRad="50800" dist="38100" dir="2700000" rotWithShape="0">
                    <a:srgbClr val="000000">
                      <a:alpha val="76000"/>
                    </a:srgbClr>
                  </a:outerShdw>
                </a:effectLst>
              </a:defRPr>
            </a:lvl1pPr>
          </a:lstStyle>
          <a:p>
            <a:r>
              <a:t>Televisión</a:t>
            </a:r>
          </a:p>
        </p:txBody>
      </p:sp>
      <p:sp>
        <p:nvSpPr>
          <p:cNvPr id="454" name="Title 1"/>
          <p:cNvSpPr txBox="1"/>
          <p:nvPr/>
        </p:nvSpPr>
        <p:spPr>
          <a:xfrm>
            <a:off x="45719" y="45316"/>
            <a:ext cx="12100563" cy="4662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spAutoFit/>
          </a:bodyPr>
          <a:lstStyle>
            <a:lvl1pPr>
              <a:lnSpc>
                <a:spcPct val="90000"/>
              </a:lnSpc>
              <a:defRPr sz="2700"/>
            </a:lvl1pPr>
          </a:lstStyle>
          <a:p>
            <a:r>
              <a:rPr dirty="0" err="1"/>
              <a:t>Detalle</a:t>
            </a:r>
            <a:r>
              <a:rPr dirty="0"/>
              <a:t> de </a:t>
            </a:r>
            <a:r>
              <a:rPr dirty="0" err="1"/>
              <a:t>pauta</a:t>
            </a:r>
            <a:r>
              <a:rPr dirty="0"/>
              <a:t> – </a:t>
            </a:r>
            <a:r>
              <a:rPr dirty="0" err="1"/>
              <a:t>acumulado</a:t>
            </a:r>
            <a:r>
              <a:rPr dirty="0"/>
              <a:t> </a:t>
            </a:r>
            <a:r>
              <a:rPr lang="en-US" dirty="0" err="1"/>
              <a:t>Septiembre</a:t>
            </a:r>
            <a:r>
              <a:rPr dirty="0"/>
              <a:t> 202</a:t>
            </a:r>
            <a:r>
              <a:rPr lang="en-US" dirty="0"/>
              <a:t>5</a:t>
            </a:r>
            <a:endParaRPr dirty="0"/>
          </a:p>
        </p:txBody>
      </p:sp>
      <p:sp>
        <p:nvSpPr>
          <p:cNvPr id="455" name="TextBox 9"/>
          <p:cNvSpPr txBox="1"/>
          <p:nvPr/>
        </p:nvSpPr>
        <p:spPr>
          <a:xfrm>
            <a:off x="6289514" y="761906"/>
            <a:ext cx="5075648" cy="299718"/>
          </a:xfrm>
          <a:prstGeom prst="rect">
            <a:avLst/>
          </a:prstGeom>
          <a:solidFill>
            <a:srgbClr val="5E5E5E"/>
          </a:solidFill>
          <a:ln w="38100">
            <a:solidFill>
              <a:srgbClr val="5E5E5E"/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ctr">
              <a:defRPr sz="1300">
                <a:solidFill>
                  <a:srgbClr val="FFFFFF"/>
                </a:solidFill>
                <a:effectLst>
                  <a:outerShdw blurRad="50800" dist="38100" dir="2700000" rotWithShape="0">
                    <a:srgbClr val="000000">
                      <a:alpha val="76000"/>
                    </a:srgbClr>
                  </a:outerShdw>
                </a:effectLst>
              </a:defRPr>
            </a:lvl1pPr>
          </a:lstStyle>
          <a:p>
            <a:r>
              <a:t>Radio</a:t>
            </a:r>
          </a:p>
        </p:txBody>
      </p:sp>
      <p:sp>
        <p:nvSpPr>
          <p:cNvPr id="459" name="Straight Connector 7"/>
          <p:cNvSpPr/>
          <p:nvPr/>
        </p:nvSpPr>
        <p:spPr>
          <a:xfrm>
            <a:off x="-1" y="540620"/>
            <a:ext cx="12192002" cy="1"/>
          </a:xfrm>
          <a:prstGeom prst="line">
            <a:avLst/>
          </a:prstGeom>
          <a:ln w="38100">
            <a:solidFill>
              <a:srgbClr val="EB3D34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89A205F3-7CC6-8376-0912-AA571834DA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1915" y="94199"/>
            <a:ext cx="1656345" cy="33353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63C9A71B-3559-838B-5C55-2E21AB25EB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946" y="1126815"/>
            <a:ext cx="5078216" cy="1570666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55EE74FD-7F8A-827F-1821-0B26822C2C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984" y="1126815"/>
            <a:ext cx="5801140" cy="41309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u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áfico 1">
            <a:extLst>
              <a:ext uri="{FF2B5EF4-FFF2-40B4-BE49-F238E27FC236}">
                <a16:creationId xmlns:a16="http://schemas.microsoft.com/office/drawing/2014/main" id="{C8BDD878-7AD0-9790-E65A-155E3B992EA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99996796"/>
              </p:ext>
            </p:extLst>
          </p:nvPr>
        </p:nvGraphicFramePr>
        <p:xfrm>
          <a:off x="145140" y="1181103"/>
          <a:ext cx="6842117" cy="46784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67" name="Table 17"/>
          <p:cNvGraphicFramePr/>
          <p:nvPr>
            <p:extLst>
              <p:ext uri="{D42A27DB-BD31-4B8C-83A1-F6EECF244321}">
                <p14:modId xmlns:p14="http://schemas.microsoft.com/office/powerpoint/2010/main" val="2952191624"/>
              </p:ext>
            </p:extLst>
          </p:nvPr>
        </p:nvGraphicFramePr>
        <p:xfrm>
          <a:off x="6008958" y="875609"/>
          <a:ext cx="978304" cy="4551435"/>
        </p:xfrm>
        <a:graphic>
          <a:graphicData uri="http://schemas.openxmlformats.org/drawingml/2006/table">
            <a:tbl>
              <a:tblPr/>
              <a:tblGrid>
                <a:gridCol w="9783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85738"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200">
                          <a:latin typeface="Myriad Pro Light"/>
                          <a:ea typeface="Myriad Pro Light"/>
                          <a:cs typeface="Myriad Pro Light"/>
                          <a:sym typeface="Myriad Pro Semibold"/>
                        </a:rPr>
                        <a:t>INVERSIÓN</a:t>
                      </a:r>
                    </a:p>
                  </a:txBody>
                  <a:tcPr marL="45720" marR="4572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DDD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5738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$ </a:t>
                      </a: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511.6</a:t>
                      </a:r>
                      <a:endParaRPr sz="13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5738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$ </a:t>
                      </a: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713.0</a:t>
                      </a:r>
                      <a:endParaRPr sz="13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3551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$  </a:t>
                      </a: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814.1</a:t>
                      </a:r>
                      <a:endParaRPr sz="13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5160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$  </a:t>
                      </a: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900.0</a:t>
                      </a:r>
                      <a:endParaRPr sz="13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3551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$  </a:t>
                      </a: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906.0</a:t>
                      </a:r>
                      <a:endParaRPr sz="13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86767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$ </a:t>
                      </a: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1,448.2</a:t>
                      </a:r>
                      <a:endParaRPr sz="13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28728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$ </a:t>
                      </a: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2,301.2</a:t>
                      </a:r>
                      <a:endParaRPr sz="13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76464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$ </a:t>
                      </a: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3,343.5</a:t>
                      </a:r>
                      <a:endParaRPr sz="13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461" name="Conector recto 3"/>
          <p:cNvSpPr/>
          <p:nvPr/>
        </p:nvSpPr>
        <p:spPr>
          <a:xfrm>
            <a:off x="2369127" y="6432929"/>
            <a:ext cx="7938656" cy="1"/>
          </a:xfrm>
          <a:prstGeom prst="line">
            <a:avLst/>
          </a:prstGeom>
          <a:ln w="6350">
            <a:solidFill>
              <a:srgbClr val="F2F2F2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463" name="Straight Connector 16"/>
          <p:cNvSpPr/>
          <p:nvPr/>
        </p:nvSpPr>
        <p:spPr>
          <a:xfrm flipH="1">
            <a:off x="7255884" y="1082526"/>
            <a:ext cx="1" cy="5127902"/>
          </a:xfrm>
          <a:prstGeom prst="line">
            <a:avLst/>
          </a:prstGeom>
          <a:ln w="38100">
            <a:solidFill>
              <a:srgbClr val="424242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graphicFrame>
        <p:nvGraphicFramePr>
          <p:cNvPr id="464" name="Chart 25"/>
          <p:cNvGraphicFramePr/>
          <p:nvPr>
            <p:extLst>
              <p:ext uri="{D42A27DB-BD31-4B8C-83A1-F6EECF244321}">
                <p14:modId xmlns:p14="http://schemas.microsoft.com/office/powerpoint/2010/main" val="1404384564"/>
              </p:ext>
            </p:extLst>
          </p:nvPr>
        </p:nvGraphicFramePr>
        <p:xfrm>
          <a:off x="7503148" y="4056173"/>
          <a:ext cx="4371279" cy="22829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65" name="Straight Connector 2"/>
          <p:cNvSpPr/>
          <p:nvPr/>
        </p:nvSpPr>
        <p:spPr>
          <a:xfrm>
            <a:off x="7766322" y="5302319"/>
            <a:ext cx="4224150" cy="1"/>
          </a:xfrm>
          <a:prstGeom prst="line">
            <a:avLst/>
          </a:prstGeom>
          <a:ln w="6350">
            <a:solidFill>
              <a:srgbClr val="FF0000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466" name="TextBox 4"/>
          <p:cNvSpPr txBox="1"/>
          <p:nvPr/>
        </p:nvSpPr>
        <p:spPr>
          <a:xfrm>
            <a:off x="101271" y="6512907"/>
            <a:ext cx="11889217" cy="276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1200"/>
            </a:lvl1pPr>
          </a:lstStyle>
          <a:p>
            <a:r>
              <a:rPr lang="en-US" dirty="0" err="1"/>
              <a:t>Diunsa</a:t>
            </a:r>
            <a:r>
              <a:rPr dirty="0"/>
              <a:t> </a:t>
            </a:r>
            <a:r>
              <a:rPr dirty="0" err="1"/>
              <a:t>ocupa</a:t>
            </a:r>
            <a:r>
              <a:rPr dirty="0"/>
              <a:t> </a:t>
            </a:r>
            <a:r>
              <a:rPr dirty="0" err="1"/>
              <a:t>el</a:t>
            </a:r>
            <a:r>
              <a:rPr dirty="0"/>
              <a:t> primer </a:t>
            </a:r>
            <a:r>
              <a:rPr dirty="0" err="1"/>
              <a:t>lugar</a:t>
            </a:r>
            <a:r>
              <a:rPr dirty="0"/>
              <a:t> </a:t>
            </a:r>
            <a:r>
              <a:rPr dirty="0" err="1"/>
              <a:t>en</a:t>
            </a:r>
            <a:r>
              <a:rPr dirty="0"/>
              <a:t> </a:t>
            </a:r>
            <a:r>
              <a:rPr dirty="0" err="1"/>
              <a:t>el</a:t>
            </a:r>
            <a:r>
              <a:rPr dirty="0"/>
              <a:t> SOI, sin embargo las tiendas con mayor COE son </a:t>
            </a:r>
            <a:r>
              <a:rPr lang="en-US" dirty="0"/>
              <a:t>Gallo + y</a:t>
            </a:r>
            <a:r>
              <a:rPr dirty="0"/>
              <a:t> </a:t>
            </a:r>
            <a:r>
              <a:rPr lang="en-US" dirty="0" err="1"/>
              <a:t>Jetstereo</a:t>
            </a:r>
            <a:r>
              <a:rPr dirty="0"/>
              <a:t> </a:t>
            </a:r>
            <a:r>
              <a:rPr dirty="0" err="1"/>
              <a:t>en</a:t>
            </a:r>
            <a:r>
              <a:rPr dirty="0"/>
              <a:t> ese </a:t>
            </a:r>
            <a:r>
              <a:rPr dirty="0" err="1"/>
              <a:t>orden</a:t>
            </a:r>
            <a:endParaRPr dirty="0"/>
          </a:p>
        </p:txBody>
      </p:sp>
      <p:graphicFrame>
        <p:nvGraphicFramePr>
          <p:cNvPr id="468" name="Table 5"/>
          <p:cNvGraphicFramePr/>
          <p:nvPr>
            <p:extLst>
              <p:ext uri="{D42A27DB-BD31-4B8C-83A1-F6EECF244321}">
                <p14:modId xmlns:p14="http://schemas.microsoft.com/office/powerpoint/2010/main" val="416026306"/>
              </p:ext>
            </p:extLst>
          </p:nvPr>
        </p:nvGraphicFramePr>
        <p:xfrm>
          <a:off x="7352564" y="839441"/>
          <a:ext cx="4734768" cy="3638152"/>
        </p:xfrm>
        <a:graphic>
          <a:graphicData uri="http://schemas.openxmlformats.org/drawingml/2006/table">
            <a:tbl>
              <a:tblPr firstRow="1" bandRow="1"/>
              <a:tblGrid>
                <a:gridCol w="7891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477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96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6533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7146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7146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36071">
                <a:tc>
                  <a:txBody>
                    <a:bodyPr/>
                    <a:lstStyle/>
                    <a:p>
                      <a:pPr indent="457200"/>
                      <a:endParaRPr/>
                    </a:p>
                  </a:txBody>
                  <a:tcPr marL="45720" marR="45720" anchor="ctr" horzOverflow="overflow">
                    <a:lnL w="12700">
                      <a:solidFill>
                        <a:srgbClr val="5E5E5E"/>
                      </a:solidFill>
                    </a:lnL>
                    <a:lnR w="12700">
                      <a:miter lim="400000"/>
                    </a:lnR>
                    <a:lnT w="12700">
                      <a:solidFill>
                        <a:srgbClr val="5E5E5E"/>
                      </a:solidFill>
                    </a:lnT>
                    <a:lnB w="12700">
                      <a:solidFill>
                        <a:srgbClr val="424242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Inv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>
                      <a:solidFill>
                        <a:srgbClr val="FFFFFF"/>
                      </a:solidFill>
                      <a:miter lim="400000"/>
                    </a:lnR>
                    <a:lnT w="12700">
                      <a:solidFill>
                        <a:srgbClr val="5E5E5E"/>
                      </a:solidFill>
                    </a:lnT>
                    <a:lnB w="12700">
                      <a:solidFill>
                        <a:srgbClr val="424242"/>
                      </a:solidFill>
                    </a:lnB>
                    <a:solidFill>
                      <a:srgbClr val="EA3D3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SOI</a:t>
                      </a:r>
                    </a:p>
                  </a:txBody>
                  <a:tcPr marL="45720" marR="45720" anchor="ctr" horzOverflow="overflow">
                    <a:lnL>
                      <a:solidFill>
                        <a:srgbClr val="FFFFFF"/>
                      </a:solidFill>
                      <a:miter lim="400000"/>
                    </a:lnL>
                    <a:lnT w="12700">
                      <a:solidFill>
                        <a:srgbClr val="5E5E5E"/>
                      </a:solidFill>
                    </a:lnT>
                    <a:lnB w="12700">
                      <a:solidFill>
                        <a:srgbClr val="424242"/>
                      </a:solidFill>
                    </a:lnB>
                    <a:solidFill>
                      <a:srgbClr val="EA3D3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TRP’S</a:t>
                      </a:r>
                    </a:p>
                  </a:txBody>
                  <a:tcPr marL="45720" marR="45720" anchor="ctr" horzOverflow="overflow">
                    <a:lnT w="12700">
                      <a:solidFill>
                        <a:srgbClr val="5E5E5E"/>
                      </a:solidFill>
                    </a:lnT>
                    <a:lnB w="12700">
                      <a:solidFill>
                        <a:srgbClr val="424242"/>
                      </a:solidFill>
                    </a:lnB>
                    <a:solidFill>
                      <a:srgbClr val="EA3D3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SOV</a:t>
                      </a:r>
                    </a:p>
                  </a:txBody>
                  <a:tcPr marL="45720" marR="45720" anchor="ctr" horzOverflow="overflow">
                    <a:lnT w="12700">
                      <a:solidFill>
                        <a:srgbClr val="5E5E5E"/>
                      </a:solidFill>
                    </a:lnT>
                    <a:lnB w="12700">
                      <a:solidFill>
                        <a:srgbClr val="424242"/>
                      </a:solidFill>
                    </a:lnB>
                    <a:solidFill>
                      <a:srgbClr val="EA3D3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COE</a:t>
                      </a:r>
                    </a:p>
                  </a:txBody>
                  <a:tcPr marL="45720" marR="45720" anchor="ctr" horzOverflow="overflow">
                    <a:lnR w="12700">
                      <a:solidFill>
                        <a:srgbClr val="5E5E5E"/>
                      </a:solidFill>
                    </a:lnR>
                    <a:lnT w="12700">
                      <a:solidFill>
                        <a:srgbClr val="5E5E5E"/>
                      </a:solidFill>
                    </a:lnT>
                    <a:lnB w="1270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3D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3329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 err="1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Diunsa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lnL w="12700">
                      <a:solidFill>
                        <a:srgbClr val="5E5E5E"/>
                      </a:solidFill>
                    </a:lnL>
                    <a:lnT w="12700">
                      <a:solidFill>
                        <a:srgbClr val="424242"/>
                      </a:solidFill>
                    </a:lnT>
                    <a:solidFill>
                      <a:srgbClr val="EA3D3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3,343.5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lnT w="12700">
                      <a:solidFill>
                        <a:srgbClr val="424242"/>
                      </a:solidFill>
                    </a:lnT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31%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lnT w="12700">
                      <a:solidFill>
                        <a:srgbClr val="424242"/>
                      </a:solidFill>
                    </a:lnT>
                    <a:solidFill>
                      <a:srgbClr val="BC770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43,505.2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lnT w="12700">
                      <a:solidFill>
                        <a:srgbClr val="424242"/>
                      </a:solidFill>
                    </a:lnT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19%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lnT w="12700">
                      <a:solidFill>
                        <a:srgbClr val="424242"/>
                      </a:solidFill>
                    </a:lnT>
                    <a:solidFill>
                      <a:srgbClr val="BC770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fontAlgn="b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kern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  <a:sym typeface="Myriad Pro"/>
                        </a:rPr>
                        <a:t>0.63</a:t>
                      </a:r>
                    </a:p>
                  </a:txBody>
                  <a:tcPr marL="9525" marR="9525" marT="9525" marB="0" anchor="b">
                    <a:lnR w="12700">
                      <a:solidFill>
                        <a:srgbClr val="5E5E5E"/>
                      </a:solidFill>
                    </a:lnR>
                    <a:lnT w="12700">
                      <a:solidFill>
                        <a:srgbClr val="424242"/>
                      </a:solidFill>
                    </a:lnT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3329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Curacao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lnL w="12700">
                      <a:solidFill>
                        <a:srgbClr val="5E5E5E"/>
                      </a:solidFill>
                    </a:lnL>
                    <a:solidFill>
                      <a:srgbClr val="EA3D3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2,301.2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21%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solidFill>
                      <a:srgbClr val="BC770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38,130.7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17%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solidFill>
                      <a:srgbClr val="BC770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fontAlgn="b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kern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  <a:sym typeface="Myriad Pro"/>
                        </a:rPr>
                        <a:t>0.81</a:t>
                      </a:r>
                    </a:p>
                  </a:txBody>
                  <a:tcPr marL="9525" marR="9525" marT="9525" marB="0" anchor="b">
                    <a:lnR w="12700">
                      <a:solidFill>
                        <a:srgbClr val="5E5E5E"/>
                      </a:solidFill>
                    </a:lnR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3329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Elektra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lnL w="12700">
                      <a:solidFill>
                        <a:srgbClr val="5E5E5E"/>
                      </a:solidFill>
                    </a:lnL>
                    <a:solidFill>
                      <a:srgbClr val="EA3D3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1,448.2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13%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solidFill>
                      <a:srgbClr val="BC770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33,702.3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15%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solidFill>
                      <a:srgbClr val="BC770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fontAlgn="b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kern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  <a:sym typeface="Myriad Pro"/>
                        </a:rPr>
                        <a:t>1.13</a:t>
                      </a:r>
                    </a:p>
                  </a:txBody>
                  <a:tcPr marL="9525" marR="9525" marT="9525" marB="0" anchor="b">
                    <a:lnR w="12700">
                      <a:solidFill>
                        <a:srgbClr val="5E5E5E"/>
                      </a:solidFill>
                    </a:lnR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3329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 err="1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Tropigas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lnL w="12700">
                      <a:solidFill>
                        <a:srgbClr val="5E5E5E"/>
                      </a:solidFill>
                    </a:lnL>
                    <a:solidFill>
                      <a:srgbClr val="EA3D3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906.0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8%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solidFill>
                      <a:srgbClr val="BC770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14,698.1</a:t>
                      </a:r>
                    </a:p>
                  </a:txBody>
                  <a:tcPr marL="9525" marR="9525" marT="9525" marB="9525" anchor="ctr" horzOverflow="overflow"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7%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solidFill>
                      <a:srgbClr val="BC770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fontAlgn="b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kern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  <a:sym typeface="Myriad Pro"/>
                        </a:rPr>
                        <a:t>0.79</a:t>
                      </a:r>
                    </a:p>
                  </a:txBody>
                  <a:tcPr marL="9525" marR="9525" marT="9525" marB="0" anchor="b">
                    <a:lnR w="12700">
                      <a:solidFill>
                        <a:srgbClr val="5E5E5E"/>
                      </a:solidFill>
                    </a:lnR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3329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 err="1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Jetstereo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lnL w="12700">
                      <a:solidFill>
                        <a:srgbClr val="5E5E5E"/>
                      </a:solidFill>
                    </a:lnL>
                    <a:solidFill>
                      <a:srgbClr val="EA3D3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900.0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8%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solidFill>
                      <a:srgbClr val="BC770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36,992.1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16%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solidFill>
                      <a:srgbClr val="BC770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fontAlgn="b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kern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  <a:sym typeface="Myriad Pro"/>
                        </a:rPr>
                        <a:t>2.00</a:t>
                      </a:r>
                    </a:p>
                  </a:txBody>
                  <a:tcPr marL="9525" marR="9525" marT="9525" marB="0" anchor="b">
                    <a:lnR w="12700">
                      <a:solidFill>
                        <a:srgbClr val="5E5E5E"/>
                      </a:solidFill>
                    </a:lnR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3329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Lady Lee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lnL w="12700">
                      <a:solidFill>
                        <a:srgbClr val="5E5E5E"/>
                      </a:solidFill>
                    </a:lnL>
                    <a:solidFill>
                      <a:srgbClr val="EA3D3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814.1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7%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solidFill>
                      <a:srgbClr val="BC770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17,487.4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8%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solidFill>
                      <a:srgbClr val="BC770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fontAlgn="b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kern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  <a:sym typeface="Myriad Pro"/>
                        </a:rPr>
                        <a:t>1.04</a:t>
                      </a:r>
                    </a:p>
                  </a:txBody>
                  <a:tcPr marL="9525" marR="9525" marT="9525" marB="0" anchor="b">
                    <a:lnR w="12700">
                      <a:solidFill>
                        <a:srgbClr val="5E5E5E"/>
                      </a:solidFill>
                    </a:lnR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3329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 err="1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Molineros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lnL w="12700">
                      <a:solidFill>
                        <a:srgbClr val="5E5E5E"/>
                      </a:solidFill>
                    </a:lnL>
                    <a:solidFill>
                      <a:srgbClr val="EA3D3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713.0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7%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solidFill>
                      <a:srgbClr val="BC770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19,102.5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8%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solidFill>
                      <a:srgbClr val="BC770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fontAlgn="b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kern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  <a:sym typeface="Myriad Pro"/>
                        </a:rPr>
                        <a:t>1.30</a:t>
                      </a:r>
                    </a:p>
                  </a:txBody>
                  <a:tcPr marL="9525" marR="9525" marT="9525" marB="0" anchor="b">
                    <a:lnR w="12700">
                      <a:solidFill>
                        <a:srgbClr val="5E5E5E"/>
                      </a:solidFill>
                    </a:lnR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3329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Gallo +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lnL w="12700">
                      <a:solidFill>
                        <a:srgbClr val="5E5E5E"/>
                      </a:solidFill>
                    </a:lnL>
                    <a:solidFill>
                      <a:srgbClr val="EA3D3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511.6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5%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solidFill>
                      <a:srgbClr val="BC770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21,487.0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10%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solidFill>
                      <a:srgbClr val="BC770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fontAlgn="b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kern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  <a:sym typeface="Myriad Pro"/>
                        </a:rPr>
                        <a:t>2.04</a:t>
                      </a:r>
                    </a:p>
                  </a:txBody>
                  <a:tcPr marL="9525" marR="9525" marT="9525" marB="0" anchor="b">
                    <a:lnR w="12700">
                      <a:solidFill>
                        <a:srgbClr val="5E5E5E"/>
                      </a:solidFill>
                    </a:lnR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4311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20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Total</a:t>
                      </a:r>
                    </a:p>
                  </a:txBody>
                  <a:tcPr marL="45720" marR="45720" anchor="ctr" horzOverflow="overflow">
                    <a:lnL w="12700">
                      <a:solidFill>
                        <a:srgbClr val="5E5E5E"/>
                      </a:solidFill>
                    </a:lnL>
                    <a:lnB w="12700">
                      <a:solidFill>
                        <a:srgbClr val="5E5E5E"/>
                      </a:solidFill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10,937.8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lnB w="12700">
                      <a:solidFill>
                        <a:srgbClr val="5E5E5E"/>
                      </a:solidFill>
                    </a:lnB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indent="457200"/>
                      <a:endParaRPr/>
                    </a:p>
                  </a:txBody>
                  <a:tcPr marL="9525" marR="9525" marT="9525" marB="9525" anchor="ctr" horzOverflow="overflow">
                    <a:lnB w="12700">
                      <a:solidFill>
                        <a:srgbClr val="5E5E5E"/>
                      </a:solidFill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225,103.2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lnB w="12700">
                      <a:solidFill>
                        <a:srgbClr val="5E5E5E"/>
                      </a:solidFill>
                    </a:lnB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indent="457200"/>
                      <a:endParaRPr dirty="0"/>
                    </a:p>
                  </a:txBody>
                  <a:tcPr marL="9525" marR="9525" marT="9525" marB="9525" anchor="ctr" horzOverflow="overflow">
                    <a:lnB w="12700">
                      <a:solidFill>
                        <a:srgbClr val="5E5E5E"/>
                      </a:solidFill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457200"/>
                      <a:endParaRPr dirty="0"/>
                    </a:p>
                  </a:txBody>
                  <a:tcPr marL="45720" marR="45720" anchor="ctr" horzOverflow="overflow">
                    <a:lnR w="12700">
                      <a:solidFill>
                        <a:srgbClr val="5E5E5E"/>
                      </a:solidFill>
                    </a:lnR>
                    <a:lnB w="12700">
                      <a:solidFill>
                        <a:srgbClr val="5E5E5E"/>
                      </a:solidFill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469" name="Rectangle: Rounded Corners 7"/>
          <p:cNvSpPr/>
          <p:nvPr/>
        </p:nvSpPr>
        <p:spPr>
          <a:xfrm>
            <a:off x="-2" y="0"/>
            <a:ext cx="12192002" cy="707888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C52828"/>
              </a:gs>
              <a:gs pos="100000">
                <a:srgbClr val="F24136"/>
              </a:gs>
            </a:gsLst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70" name="Estrategia de Medios: TV"/>
          <p:cNvSpPr txBox="1"/>
          <p:nvPr/>
        </p:nvSpPr>
        <p:spPr>
          <a:xfrm>
            <a:off x="187614" y="163934"/>
            <a:ext cx="9279139" cy="5078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2700">
                <a:solidFill>
                  <a:srgbClr val="FFFFFF"/>
                </a:solidFill>
              </a:defRPr>
            </a:lvl1pPr>
          </a:lstStyle>
          <a:p>
            <a:r>
              <a:rPr dirty="0" err="1"/>
              <a:t>Estrategia</a:t>
            </a:r>
            <a:r>
              <a:rPr dirty="0"/>
              <a:t> de </a:t>
            </a:r>
            <a:r>
              <a:rPr dirty="0" err="1"/>
              <a:t>Medios</a:t>
            </a:r>
            <a:r>
              <a:rPr dirty="0"/>
              <a:t>: DISTRIBUCIÓN CANALES TV </a:t>
            </a:r>
            <a:r>
              <a:rPr lang="es-HN" dirty="0"/>
              <a:t>ABIERTA</a:t>
            </a:r>
            <a:r>
              <a:rPr dirty="0"/>
              <a:t> 202</a:t>
            </a:r>
            <a:r>
              <a:rPr lang="en-US" dirty="0"/>
              <a:t>5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u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73" name="Table 7"/>
          <p:cNvGraphicFramePr/>
          <p:nvPr>
            <p:extLst>
              <p:ext uri="{D42A27DB-BD31-4B8C-83A1-F6EECF244321}">
                <p14:modId xmlns:p14="http://schemas.microsoft.com/office/powerpoint/2010/main" val="835718713"/>
              </p:ext>
            </p:extLst>
          </p:nvPr>
        </p:nvGraphicFramePr>
        <p:xfrm>
          <a:off x="10689887" y="1402078"/>
          <a:ext cx="1159606" cy="4541523"/>
        </p:xfrm>
        <a:graphic>
          <a:graphicData uri="http://schemas.openxmlformats.org/drawingml/2006/table">
            <a:tbl>
              <a:tblPr/>
              <a:tblGrid>
                <a:gridCol w="7071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2487">
                  <a:extLst>
                    <a:ext uri="{9D8B030D-6E8A-4147-A177-3AD203B41FA5}">
                      <a16:colId xmlns:a16="http://schemas.microsoft.com/office/drawing/2014/main" val="1793508201"/>
                    </a:ext>
                  </a:extLst>
                </a:gridCol>
              </a:tblGrid>
              <a:tr h="542586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$ </a:t>
                      </a:r>
                      <a:r>
                        <a:rPr lang="en-US"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26.3</a:t>
                      </a:r>
                      <a:endParaRPr sz="16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L w="12700">
                      <a:solidFill>
                        <a:srgbClr val="424242"/>
                      </a:solidFill>
                    </a:lnL>
                    <a:lnR w="1270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424242"/>
                      </a:solidFill>
                    </a:lnT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5%</a:t>
                      </a:r>
                      <a:endParaRPr sz="16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L w="12700">
                      <a:solidFill>
                        <a:srgbClr val="424242"/>
                      </a:solidFill>
                    </a:lnL>
                    <a:lnR w="12700">
                      <a:solidFill>
                        <a:srgbClr val="424242"/>
                      </a:solidFill>
                    </a:lnR>
                    <a:lnT w="12700">
                      <a:solidFill>
                        <a:srgbClr val="424242"/>
                      </a:solidFill>
                    </a:lnT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2586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$ </a:t>
                      </a:r>
                      <a:r>
                        <a:rPr lang="en-US"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30.6</a:t>
                      </a:r>
                      <a:endParaRPr sz="16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L w="12700">
                      <a:solidFill>
                        <a:srgbClr val="424242"/>
                      </a:solidFill>
                    </a:lnL>
                    <a:lnR w="1270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6%</a:t>
                      </a:r>
                      <a:endParaRPr sz="16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L w="12700">
                      <a:solidFill>
                        <a:srgbClr val="424242"/>
                      </a:solidFill>
                    </a:lnL>
                    <a:lnR w="12700">
                      <a:solidFill>
                        <a:srgbClr val="424242"/>
                      </a:solidFill>
                    </a:lnR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2485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$ </a:t>
                      </a:r>
                      <a:r>
                        <a:rPr lang="en-US"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54.8</a:t>
                      </a:r>
                      <a:endParaRPr sz="16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L w="12700">
                      <a:solidFill>
                        <a:srgbClr val="424242"/>
                      </a:solidFill>
                    </a:lnL>
                    <a:lnR w="1270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11%</a:t>
                      </a:r>
                      <a:endParaRPr sz="16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L w="12700">
                      <a:solidFill>
                        <a:srgbClr val="424242"/>
                      </a:solidFill>
                    </a:lnL>
                    <a:lnR w="12700">
                      <a:solidFill>
                        <a:srgbClr val="424242"/>
                      </a:solidFill>
                    </a:lnR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3108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$ </a:t>
                      </a:r>
                      <a:r>
                        <a:rPr lang="en-US"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56.0</a:t>
                      </a:r>
                      <a:endParaRPr sz="16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L w="12700">
                      <a:solidFill>
                        <a:srgbClr val="424242"/>
                      </a:solidFill>
                    </a:lnL>
                    <a:lnR w="1270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11%</a:t>
                      </a:r>
                      <a:endParaRPr sz="16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L w="12700">
                      <a:solidFill>
                        <a:srgbClr val="424242"/>
                      </a:solidFill>
                    </a:lnL>
                    <a:lnR w="12700">
                      <a:solidFill>
                        <a:srgbClr val="424242"/>
                      </a:solidFill>
                    </a:lnR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2485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$ </a:t>
                      </a:r>
                      <a:r>
                        <a:rPr lang="en-US"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59.5</a:t>
                      </a:r>
                      <a:endParaRPr sz="16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L w="12700">
                      <a:solidFill>
                        <a:srgbClr val="424242"/>
                      </a:solidFill>
                    </a:lnL>
                    <a:lnR w="1270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12%</a:t>
                      </a:r>
                      <a:endParaRPr sz="16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L w="12700">
                      <a:solidFill>
                        <a:srgbClr val="424242"/>
                      </a:solidFill>
                    </a:lnL>
                    <a:lnR w="12700">
                      <a:solidFill>
                        <a:srgbClr val="424242"/>
                      </a:solidFill>
                    </a:lnR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3734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$ </a:t>
                      </a:r>
                      <a:r>
                        <a:rPr lang="en-US"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72.2</a:t>
                      </a:r>
                      <a:endParaRPr sz="16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L w="12700">
                      <a:solidFill>
                        <a:srgbClr val="424242"/>
                      </a:solidFill>
                    </a:lnL>
                    <a:lnR w="1270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15%</a:t>
                      </a:r>
                      <a:endParaRPr sz="16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L w="12700">
                      <a:solidFill>
                        <a:srgbClr val="424242"/>
                      </a:solidFill>
                    </a:lnL>
                    <a:lnR w="12700">
                      <a:solidFill>
                        <a:srgbClr val="424242"/>
                      </a:solidFill>
                    </a:lnR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90611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$ </a:t>
                      </a:r>
                      <a:r>
                        <a:rPr lang="en-US"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88.3</a:t>
                      </a:r>
                      <a:endParaRPr sz="16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L w="12700">
                      <a:solidFill>
                        <a:srgbClr val="424242"/>
                      </a:solidFill>
                    </a:lnL>
                    <a:lnR w="1270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18%</a:t>
                      </a:r>
                      <a:endParaRPr sz="16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L w="12700">
                      <a:solidFill>
                        <a:srgbClr val="424242"/>
                      </a:solidFill>
                    </a:lnL>
                    <a:lnR w="12700">
                      <a:solidFill>
                        <a:srgbClr val="424242"/>
                      </a:solidFill>
                    </a:lnR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43928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$ </a:t>
                      </a:r>
                      <a:r>
                        <a:rPr lang="en-US"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108.8</a:t>
                      </a:r>
                      <a:endParaRPr sz="16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L w="12700">
                      <a:solidFill>
                        <a:srgbClr val="424242"/>
                      </a:solidFill>
                    </a:lnL>
                    <a:lnR w="1270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>
                      <a:solidFill>
                        <a:srgbClr val="424242"/>
                      </a:solidFill>
                    </a:lnB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22%</a:t>
                      </a:r>
                      <a:endParaRPr sz="16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L w="12700">
                      <a:solidFill>
                        <a:srgbClr val="424242"/>
                      </a:solidFill>
                    </a:lnL>
                    <a:lnR w="12700">
                      <a:solidFill>
                        <a:srgbClr val="424242"/>
                      </a:solidFill>
                    </a:lnR>
                    <a:lnB w="12700">
                      <a:solidFill>
                        <a:srgbClr val="424242"/>
                      </a:solidFill>
                    </a:lnB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474" name="TextBox 9"/>
          <p:cNvSpPr txBox="1"/>
          <p:nvPr/>
        </p:nvSpPr>
        <p:spPr>
          <a:xfrm>
            <a:off x="10684941" y="5960227"/>
            <a:ext cx="1159607" cy="353939"/>
          </a:xfrm>
          <a:prstGeom prst="rect">
            <a:avLst/>
          </a:prstGeom>
          <a:solidFill>
            <a:srgbClr val="EB3D34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ctr">
              <a:defRPr sz="2000">
                <a:solidFill>
                  <a:srgbClr val="FFFFFF"/>
                </a:solidFill>
                <a:effectLst>
                  <a:outerShdw blurRad="50800" dist="38100" dir="2700000" rotWithShape="0">
                    <a:srgbClr val="000000">
                      <a:alpha val="76000"/>
                    </a:srgbClr>
                  </a:outerShdw>
                </a:effectLst>
              </a:defRPr>
            </a:lvl1pPr>
          </a:lstStyle>
          <a:p>
            <a:r>
              <a:rPr sz="1700" dirty="0"/>
              <a:t>$ </a:t>
            </a:r>
            <a:r>
              <a:rPr lang="en-US" sz="1700" dirty="0"/>
              <a:t>496.5</a:t>
            </a:r>
            <a:r>
              <a:rPr sz="1700" dirty="0"/>
              <a:t>K</a:t>
            </a:r>
          </a:p>
        </p:txBody>
      </p:sp>
      <p:sp>
        <p:nvSpPr>
          <p:cNvPr id="475" name="Rectangle: Rounded Corners 7"/>
          <p:cNvSpPr/>
          <p:nvPr/>
        </p:nvSpPr>
        <p:spPr>
          <a:xfrm>
            <a:off x="-2" y="0"/>
            <a:ext cx="12192002" cy="707888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C52828"/>
              </a:gs>
              <a:gs pos="100000">
                <a:srgbClr val="F24136"/>
              </a:gs>
            </a:gsLst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76" name="Estrategia de Medios:  RADIO"/>
          <p:cNvSpPr txBox="1"/>
          <p:nvPr/>
        </p:nvSpPr>
        <p:spPr>
          <a:xfrm>
            <a:off x="187614" y="163934"/>
            <a:ext cx="7140733" cy="5078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2700">
                <a:solidFill>
                  <a:srgbClr val="FFFFFF"/>
                </a:solidFill>
              </a:defRPr>
            </a:lvl1pPr>
          </a:lstStyle>
          <a:p>
            <a:r>
              <a:rPr dirty="0" err="1"/>
              <a:t>Estrategia</a:t>
            </a:r>
            <a:r>
              <a:rPr dirty="0"/>
              <a:t> de </a:t>
            </a:r>
            <a:r>
              <a:rPr dirty="0" err="1"/>
              <a:t>Medios</a:t>
            </a:r>
            <a:r>
              <a:rPr dirty="0"/>
              <a:t>: DISTRIBUCIÓN RADIO 202</a:t>
            </a:r>
            <a:r>
              <a:rPr lang="en-US" dirty="0"/>
              <a:t>5</a:t>
            </a:r>
            <a:endParaRPr dirty="0"/>
          </a:p>
        </p:txBody>
      </p:sp>
      <p:graphicFrame>
        <p:nvGraphicFramePr>
          <p:cNvPr id="2" name="Gráfico 1">
            <a:extLst>
              <a:ext uri="{FF2B5EF4-FFF2-40B4-BE49-F238E27FC236}">
                <a16:creationId xmlns:a16="http://schemas.microsoft.com/office/drawing/2014/main" id="{68B12B51-764E-983F-5415-6BE032C15F4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04705386"/>
              </p:ext>
            </p:extLst>
          </p:nvPr>
        </p:nvGraphicFramePr>
        <p:xfrm>
          <a:off x="0" y="1277527"/>
          <a:ext cx="10684941" cy="55861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u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9" name="Picture Placeholder 1" descr="Picture Placeholder 1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t="22372" b="22372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90" name="Rectangle 3"/>
          <p:cNvSpPr/>
          <p:nvPr/>
        </p:nvSpPr>
        <p:spPr>
          <a:xfrm>
            <a:off x="766762" y="3071178"/>
            <a:ext cx="10585451" cy="2986722"/>
          </a:xfrm>
          <a:prstGeom prst="rect">
            <a:avLst/>
          </a:prstGeom>
          <a:gradFill>
            <a:gsLst>
              <a:gs pos="0">
                <a:srgbClr val="C52828"/>
              </a:gs>
              <a:gs pos="100000">
                <a:srgbClr val="F24136"/>
              </a:gs>
            </a:gsLst>
          </a:gradFill>
          <a:ln w="12700">
            <a:miter lim="400000"/>
          </a:ln>
          <a:effectLst>
            <a:outerShdw blurRad="381000" rotWithShape="0">
              <a:srgbClr val="000000">
                <a:alpha val="30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/>
          </a:p>
        </p:txBody>
      </p:sp>
      <p:sp>
        <p:nvSpPr>
          <p:cNvPr id="491" name="Straight Connector 4"/>
          <p:cNvSpPr/>
          <p:nvPr/>
        </p:nvSpPr>
        <p:spPr>
          <a:xfrm>
            <a:off x="1648591" y="3811984"/>
            <a:ext cx="2" cy="936171"/>
          </a:xfrm>
          <a:prstGeom prst="line">
            <a:avLst/>
          </a:prstGeom>
          <a:ln w="63500">
            <a:solidFill>
              <a:srgbClr val="E7E6E6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492" name="TextBox 5"/>
          <p:cNvSpPr txBox="1"/>
          <p:nvPr/>
        </p:nvSpPr>
        <p:spPr>
          <a:xfrm>
            <a:off x="1812005" y="3586649"/>
            <a:ext cx="6028748" cy="853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lnSpc>
                <a:spcPct val="70000"/>
              </a:lnSpc>
              <a:defRPr sz="4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PANORAMA GENERAL</a:t>
            </a:r>
          </a:p>
        </p:txBody>
      </p:sp>
      <p:sp>
        <p:nvSpPr>
          <p:cNvPr id="493" name="TextBox 6"/>
          <p:cNvSpPr txBox="1"/>
          <p:nvPr/>
        </p:nvSpPr>
        <p:spPr>
          <a:xfrm>
            <a:off x="1812005" y="4323582"/>
            <a:ext cx="3458780" cy="535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3500">
                <a:solidFill>
                  <a:srgbClr val="FFFFFF"/>
                </a:solidFill>
                <a:latin typeface="Myriad Pro Light"/>
                <a:ea typeface="Myriad Pro Light"/>
                <a:cs typeface="Myriad Pro Light"/>
                <a:sym typeface="Myriad Pro Semibold"/>
              </a:defRPr>
            </a:lvl1pPr>
          </a:lstStyle>
          <a:p>
            <a:r>
              <a:t>DE LA INDUSTRIA</a:t>
            </a:r>
          </a:p>
        </p:txBody>
      </p:sp>
      <p:sp>
        <p:nvSpPr>
          <p:cNvPr id="494" name="TextBox 6"/>
          <p:cNvSpPr txBox="1"/>
          <p:nvPr/>
        </p:nvSpPr>
        <p:spPr>
          <a:xfrm>
            <a:off x="1812005" y="5133490"/>
            <a:ext cx="3283011" cy="4770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2500" i="1">
                <a:solidFill>
                  <a:srgbClr val="FFFFFF"/>
                </a:solidFill>
              </a:defRPr>
            </a:lvl1pPr>
          </a:lstStyle>
          <a:p>
            <a:r>
              <a:rPr dirty="0" err="1"/>
              <a:t>Enero</a:t>
            </a:r>
            <a:r>
              <a:rPr dirty="0"/>
              <a:t> -</a:t>
            </a:r>
            <a:r>
              <a:rPr lang="en-US" dirty="0"/>
              <a:t> </a:t>
            </a:r>
            <a:r>
              <a:rPr lang="en-US" dirty="0" err="1"/>
              <a:t>Septiembre</a:t>
            </a:r>
            <a:r>
              <a:rPr dirty="0"/>
              <a:t> 202</a:t>
            </a:r>
            <a:r>
              <a:rPr lang="en-US" dirty="0"/>
              <a:t>5</a:t>
            </a:r>
            <a:endParaRPr dirty="0"/>
          </a:p>
        </p:txBody>
      </p:sp>
      <p:pic>
        <p:nvPicPr>
          <p:cNvPr id="495" name="LOGO MASS.png" descr="LOGO MAS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64442" y="6385987"/>
            <a:ext cx="734224" cy="23222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u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00" fill="hold"/>
                                        <p:tgtEl>
                                          <p:spTgt spid="4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00" fill="hold"/>
                                        <p:tgtEl>
                                          <p:spTgt spid="4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9" grpId="0" animBg="1" advAuto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Rectangle: Rounded Corners 7"/>
          <p:cNvSpPr/>
          <p:nvPr/>
        </p:nvSpPr>
        <p:spPr>
          <a:xfrm>
            <a:off x="-2" y="0"/>
            <a:ext cx="12192002" cy="1057181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C52828"/>
              </a:gs>
              <a:gs pos="100000">
                <a:srgbClr val="F24136"/>
              </a:gs>
            </a:gsLst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98" name="Rectangle 5"/>
          <p:cNvSpPr txBox="1"/>
          <p:nvPr/>
        </p:nvSpPr>
        <p:spPr>
          <a:xfrm>
            <a:off x="278424" y="1356063"/>
            <a:ext cx="7097406" cy="6924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1300"/>
            </a:pPr>
            <a:r>
              <a:rPr dirty="0"/>
              <a:t>Durante </a:t>
            </a:r>
            <a:r>
              <a:rPr dirty="0" err="1"/>
              <a:t>el</a:t>
            </a:r>
            <a:r>
              <a:rPr dirty="0"/>
              <a:t> </a:t>
            </a:r>
            <a:r>
              <a:rPr dirty="0" err="1"/>
              <a:t>período</a:t>
            </a:r>
            <a:r>
              <a:rPr dirty="0"/>
              <a:t> </a:t>
            </a:r>
            <a:r>
              <a:rPr dirty="0" err="1"/>
              <a:t>en</a:t>
            </a:r>
            <a:r>
              <a:rPr dirty="0"/>
              <a:t> </a:t>
            </a:r>
            <a:r>
              <a:rPr dirty="0" err="1"/>
              <a:t>análisis</a:t>
            </a:r>
            <a:r>
              <a:rPr dirty="0"/>
              <a:t> la </a:t>
            </a:r>
            <a:r>
              <a:rPr dirty="0" err="1"/>
              <a:t>inversión</a:t>
            </a:r>
            <a:r>
              <a:rPr dirty="0"/>
              <a:t> </a:t>
            </a:r>
            <a:r>
              <a:rPr dirty="0" err="1"/>
              <a:t>publicitaria</a:t>
            </a:r>
            <a:r>
              <a:rPr dirty="0"/>
              <a:t> </a:t>
            </a:r>
            <a:r>
              <a:rPr dirty="0" err="1"/>
              <a:t>por</a:t>
            </a:r>
            <a:r>
              <a:rPr dirty="0"/>
              <a:t> </a:t>
            </a:r>
            <a:r>
              <a:rPr dirty="0" err="1"/>
              <a:t>categoría</a:t>
            </a:r>
            <a:r>
              <a:rPr dirty="0"/>
              <a:t> </a:t>
            </a:r>
            <a:r>
              <a:rPr dirty="0" err="1"/>
              <a:t>en</a:t>
            </a:r>
            <a:r>
              <a:rPr dirty="0"/>
              <a:t> </a:t>
            </a:r>
            <a:r>
              <a:rPr dirty="0" err="1"/>
              <a:t>el</a:t>
            </a:r>
            <a:r>
              <a:rPr dirty="0"/>
              <a:t> mercado de Honduras </a:t>
            </a:r>
            <a:r>
              <a:rPr dirty="0" err="1"/>
              <a:t>predomina</a:t>
            </a:r>
            <a:r>
              <a:rPr dirty="0"/>
              <a:t> </a:t>
            </a:r>
            <a:r>
              <a:rPr dirty="0" err="1"/>
              <a:t>en</a:t>
            </a:r>
            <a:r>
              <a:rPr dirty="0"/>
              <a:t> </a:t>
            </a:r>
            <a:r>
              <a:rPr dirty="0" err="1"/>
              <a:t>el</a:t>
            </a:r>
            <a:r>
              <a:rPr dirty="0"/>
              <a:t> share la </a:t>
            </a:r>
            <a:r>
              <a:rPr dirty="0" err="1"/>
              <a:t>categoría</a:t>
            </a:r>
            <a:r>
              <a:rPr dirty="0"/>
              <a:t> de </a:t>
            </a:r>
            <a:r>
              <a:rPr dirty="0" err="1"/>
              <a:t>Bancos</a:t>
            </a:r>
            <a:r>
              <a:rPr dirty="0"/>
              <a:t> y </a:t>
            </a:r>
            <a:r>
              <a:rPr dirty="0" err="1"/>
              <a:t>Comidas</a:t>
            </a:r>
            <a:r>
              <a:rPr dirty="0"/>
              <a:t> </a:t>
            </a:r>
            <a:r>
              <a:rPr dirty="0" err="1"/>
              <a:t>Rápidas</a:t>
            </a:r>
            <a:r>
              <a:rPr dirty="0"/>
              <a:t>.</a:t>
            </a:r>
            <a:endParaRPr sz="1400" dirty="0">
              <a:solidFill>
                <a:srgbClr val="FFFFFF"/>
              </a:solidFill>
            </a:endParaRPr>
          </a:p>
          <a:p>
            <a:pPr>
              <a:defRPr sz="1300"/>
            </a:pPr>
            <a:r>
              <a:rPr dirty="0"/>
              <a:t>Tiendas </a:t>
            </a:r>
            <a:r>
              <a:rPr dirty="0" err="1"/>
              <a:t>Departamentales</a:t>
            </a:r>
            <a:r>
              <a:rPr dirty="0"/>
              <a:t> ha </a:t>
            </a:r>
            <a:r>
              <a:rPr dirty="0" err="1"/>
              <a:t>tenido</a:t>
            </a:r>
            <a:r>
              <a:rPr dirty="0"/>
              <a:t> un </a:t>
            </a:r>
            <a:r>
              <a:rPr dirty="0" err="1"/>
              <a:t>crecimiento</a:t>
            </a:r>
            <a:r>
              <a:rPr dirty="0"/>
              <a:t>  </a:t>
            </a:r>
            <a:r>
              <a:rPr dirty="0" err="1"/>
              <a:t>en</a:t>
            </a:r>
            <a:r>
              <a:rPr dirty="0"/>
              <a:t> </a:t>
            </a:r>
            <a:r>
              <a:rPr dirty="0" err="1"/>
              <a:t>el</a:t>
            </a:r>
            <a:r>
              <a:rPr dirty="0"/>
              <a:t> </a:t>
            </a:r>
            <a:r>
              <a:rPr dirty="0" err="1"/>
              <a:t>ruido</a:t>
            </a:r>
            <a:r>
              <a:rPr dirty="0"/>
              <a:t> </a:t>
            </a:r>
            <a:r>
              <a:rPr dirty="0" err="1"/>
              <a:t>publicitario</a:t>
            </a:r>
            <a:r>
              <a:rPr dirty="0"/>
              <a:t> del </a:t>
            </a:r>
            <a:r>
              <a:rPr lang="en-US" dirty="0"/>
              <a:t>6</a:t>
            </a:r>
            <a:r>
              <a:rPr dirty="0"/>
              <a:t>% </a:t>
            </a:r>
          </a:p>
        </p:txBody>
      </p:sp>
      <p:sp>
        <p:nvSpPr>
          <p:cNvPr id="499" name="TextBox 17"/>
          <p:cNvSpPr txBox="1"/>
          <p:nvPr/>
        </p:nvSpPr>
        <p:spPr>
          <a:xfrm>
            <a:off x="2363953" y="2293040"/>
            <a:ext cx="3481740" cy="400105"/>
          </a:xfrm>
          <a:prstGeom prst="rect">
            <a:avLst/>
          </a:prstGeom>
          <a:solidFill>
            <a:srgbClr val="BB3430"/>
          </a:solidFill>
          <a:ln>
            <a:solidFill>
              <a:srgbClr val="FFFFFF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r>
              <a:rPr dirty="0"/>
              <a:t>202</a:t>
            </a:r>
            <a:r>
              <a:rPr lang="en-US" dirty="0"/>
              <a:t>4</a:t>
            </a:r>
            <a:endParaRPr dirty="0"/>
          </a:p>
        </p:txBody>
      </p:sp>
      <p:graphicFrame>
        <p:nvGraphicFramePr>
          <p:cNvPr id="500" name="Table 18"/>
          <p:cNvGraphicFramePr/>
          <p:nvPr>
            <p:extLst>
              <p:ext uri="{D42A27DB-BD31-4B8C-83A1-F6EECF244321}">
                <p14:modId xmlns:p14="http://schemas.microsoft.com/office/powerpoint/2010/main" val="1832807126"/>
              </p:ext>
            </p:extLst>
          </p:nvPr>
        </p:nvGraphicFramePr>
        <p:xfrm>
          <a:off x="2369891" y="2987245"/>
          <a:ext cx="3469863" cy="358456"/>
        </p:xfrm>
        <a:graphic>
          <a:graphicData uri="http://schemas.openxmlformats.org/drawingml/2006/table">
            <a:tbl>
              <a:tblPr bandRow="1"/>
              <a:tblGrid>
                <a:gridCol w="13879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819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58456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en-US" sz="1300" b="1" dirty="0">
                          <a:solidFill>
                            <a:srgbClr val="FFFFFF"/>
                          </a:solidFill>
                        </a:rPr>
                        <a:t>37</a:t>
                      </a:r>
                      <a:r>
                        <a:rPr sz="1300" b="1" dirty="0">
                          <a:solidFill>
                            <a:srgbClr val="FFFFFF"/>
                          </a:solidFill>
                        </a:rPr>
                        <a:t>%</a:t>
                      </a:r>
                    </a:p>
                  </a:txBody>
                  <a:tcPr marL="60960" marR="60960" marT="60960" marB="60960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D22E2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300" b="1" dirty="0">
                          <a:solidFill>
                            <a:srgbClr val="FFFFFF"/>
                          </a:solidFill>
                        </a:rPr>
                        <a:t>64</a:t>
                      </a:r>
                      <a:r>
                        <a:rPr sz="1300" b="1" dirty="0">
                          <a:solidFill>
                            <a:srgbClr val="FFFFFF"/>
                          </a:solidFill>
                        </a:rPr>
                        <a:t>%</a:t>
                      </a:r>
                    </a:p>
                  </a:txBody>
                  <a:tcPr marL="60960" marR="60960" marT="60960" marB="60960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EE52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02" name="TextBox 20"/>
          <p:cNvSpPr txBox="1"/>
          <p:nvPr/>
        </p:nvSpPr>
        <p:spPr>
          <a:xfrm>
            <a:off x="2409675" y="2786951"/>
            <a:ext cx="991596" cy="2082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900">
                <a:solidFill>
                  <a:srgbClr val="44546A"/>
                </a:solidFill>
              </a:defRPr>
            </a:lvl1pPr>
          </a:lstStyle>
          <a:p>
            <a:r>
              <a:t>TOP 10</a:t>
            </a:r>
          </a:p>
        </p:txBody>
      </p:sp>
      <p:sp>
        <p:nvSpPr>
          <p:cNvPr id="503" name="TextBox 21"/>
          <p:cNvSpPr txBox="1"/>
          <p:nvPr/>
        </p:nvSpPr>
        <p:spPr>
          <a:xfrm>
            <a:off x="4272819" y="2792060"/>
            <a:ext cx="1439335" cy="2082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r">
              <a:defRPr sz="900">
                <a:solidFill>
                  <a:srgbClr val="44546A"/>
                </a:solidFill>
              </a:defRPr>
            </a:lvl1pPr>
          </a:lstStyle>
          <a:p>
            <a:r>
              <a:t>OTRAS CATEGORÍAS</a:t>
            </a:r>
          </a:p>
        </p:txBody>
      </p:sp>
      <p:sp>
        <p:nvSpPr>
          <p:cNvPr id="504" name="TextBox 24"/>
          <p:cNvSpPr txBox="1"/>
          <p:nvPr/>
        </p:nvSpPr>
        <p:spPr>
          <a:xfrm>
            <a:off x="8508232" y="2293040"/>
            <a:ext cx="3473041" cy="400105"/>
          </a:xfrm>
          <a:prstGeom prst="rect">
            <a:avLst/>
          </a:prstGeom>
          <a:solidFill>
            <a:srgbClr val="424242"/>
          </a:solidFill>
          <a:ln>
            <a:solidFill>
              <a:srgbClr val="D9D9D9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r>
              <a:rPr dirty="0"/>
              <a:t>202</a:t>
            </a:r>
            <a:r>
              <a:rPr lang="en-US" dirty="0"/>
              <a:t>5</a:t>
            </a:r>
            <a:endParaRPr dirty="0"/>
          </a:p>
        </p:txBody>
      </p:sp>
      <p:graphicFrame>
        <p:nvGraphicFramePr>
          <p:cNvPr id="505" name="Table 26"/>
          <p:cNvGraphicFramePr/>
          <p:nvPr>
            <p:extLst>
              <p:ext uri="{D42A27DB-BD31-4B8C-83A1-F6EECF244321}">
                <p14:modId xmlns:p14="http://schemas.microsoft.com/office/powerpoint/2010/main" val="1087688678"/>
              </p:ext>
            </p:extLst>
          </p:nvPr>
        </p:nvGraphicFramePr>
        <p:xfrm>
          <a:off x="8566581" y="3365426"/>
          <a:ext cx="3405378" cy="3234910"/>
        </p:xfrm>
        <a:graphic>
          <a:graphicData uri="http://schemas.openxmlformats.org/drawingml/2006/table">
            <a:tbl>
              <a:tblPr/>
              <a:tblGrid>
                <a:gridCol w="4244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132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76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2349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 b="0" i="0" dirty="0">
                          <a:latin typeface="Helvetica Light" panose="020B0403020202020204" pitchFamily="34" charset="0"/>
                        </a:rPr>
                        <a:t>1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b="0" i="0" dirty="0">
                          <a:latin typeface="Helvetica Light" panose="020B0403020202020204" pitchFamily="34" charset="0"/>
                        </a:rPr>
                        <a:t>Autopromocional de Canales TV</a:t>
                      </a:r>
                    </a:p>
                  </a:txBody>
                  <a:tcPr marL="9525" marR="9525" marT="9525" marB="9525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b="0" i="0" dirty="0">
                          <a:latin typeface="Helvetica Light" panose="020B0403020202020204" pitchFamily="34" charset="0"/>
                        </a:rPr>
                        <a:t>24.2</a:t>
                      </a:r>
                      <a:r>
                        <a:rPr sz="1200" b="0" i="0" dirty="0">
                          <a:latin typeface="Helvetica Light" panose="020B0403020202020204" pitchFamily="34" charset="0"/>
                        </a:rPr>
                        <a:t>M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349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 b="0" i="0" dirty="0">
                          <a:latin typeface="Helvetica Light" panose="020B0403020202020204" pitchFamily="34" charset="0"/>
                        </a:rPr>
                        <a:t>2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es-HN" sz="1200" b="0" i="0" dirty="0">
                          <a:latin typeface="Helvetica Light" panose="020B0403020202020204" pitchFamily="34" charset="0"/>
                        </a:rPr>
                        <a:t>Bancos</a:t>
                      </a:r>
                    </a:p>
                  </a:txBody>
                  <a:tcPr marL="9525" marR="9525" marT="9525" marB="9525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b="0" i="0" dirty="0">
                          <a:latin typeface="Helvetica Light" panose="020B0403020202020204" pitchFamily="34" charset="0"/>
                        </a:rPr>
                        <a:t>23.4</a:t>
                      </a:r>
                      <a:r>
                        <a:rPr sz="1200" b="0" i="0" dirty="0">
                          <a:latin typeface="Helvetica Light" panose="020B0403020202020204" pitchFamily="34" charset="0"/>
                        </a:rPr>
                        <a:t>M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349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 b="0" i="0">
                          <a:latin typeface="Helvetica Light" panose="020B0403020202020204" pitchFamily="34" charset="0"/>
                        </a:rPr>
                        <a:t>3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b="0" i="0" kern="1200" dirty="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+mn-ea"/>
                          <a:cs typeface="+mn-cs"/>
                        </a:rPr>
                        <a:t>Loto</a:t>
                      </a:r>
                    </a:p>
                  </a:txBody>
                  <a:tcPr marL="9525" marR="9525" marT="9525" marB="9525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b="0" i="0" dirty="0">
                          <a:latin typeface="Helvetica Light" panose="020B0403020202020204" pitchFamily="34" charset="0"/>
                        </a:rPr>
                        <a:t>16.0</a:t>
                      </a:r>
                      <a:r>
                        <a:rPr sz="1200" b="0" i="0" dirty="0">
                          <a:latin typeface="Helvetica Light" panose="020B0403020202020204" pitchFamily="34" charset="0"/>
                        </a:rPr>
                        <a:t>M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349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 b="0" i="0">
                          <a:latin typeface="Helvetica Light" panose="020B0403020202020204" pitchFamily="34" charset="0"/>
                        </a:rPr>
                        <a:t>4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8ECCB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b="0" i="0" kern="1200" dirty="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+mn-ea"/>
                          <a:cs typeface="+mn-cs"/>
                        </a:rPr>
                        <a:t>Tiendas Departamentales</a:t>
                      </a:r>
                    </a:p>
                  </a:txBody>
                  <a:tcPr marL="9525" marR="9525" marT="9525" marB="9525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8ECCB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b="0" i="0" dirty="0">
                          <a:latin typeface="Helvetica Light" panose="020B0403020202020204" pitchFamily="34" charset="0"/>
                        </a:rPr>
                        <a:t>15.7</a:t>
                      </a:r>
                      <a:r>
                        <a:rPr sz="1200" b="0" i="0" dirty="0">
                          <a:latin typeface="Helvetica Light" panose="020B0403020202020204" pitchFamily="34" charset="0"/>
                        </a:rPr>
                        <a:t>M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8ECCB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349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 b="0" i="0">
                          <a:latin typeface="Helvetica Light" panose="020B0403020202020204" pitchFamily="34" charset="0"/>
                        </a:rPr>
                        <a:t>5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b="0" i="0" dirty="0">
                          <a:latin typeface="Helvetica Light" panose="020B0403020202020204" pitchFamily="34" charset="0"/>
                        </a:rPr>
                        <a:t>Comidas Rápidas</a:t>
                      </a:r>
                    </a:p>
                  </a:txBody>
                  <a:tcPr marL="9525" marR="9525" marT="9525" marB="9525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b="0" i="0" dirty="0">
                          <a:latin typeface="Helvetica Light" panose="020B0403020202020204" pitchFamily="34" charset="0"/>
                        </a:rPr>
                        <a:t>14.3</a:t>
                      </a:r>
                      <a:r>
                        <a:rPr sz="1200" b="0" i="0" dirty="0">
                          <a:latin typeface="Helvetica Light" panose="020B0403020202020204" pitchFamily="34" charset="0"/>
                        </a:rPr>
                        <a:t>M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349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 b="0" i="0">
                          <a:latin typeface="Helvetica Light" panose="020B0403020202020204" pitchFamily="34" charset="0"/>
                        </a:rPr>
                        <a:t>6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Light" panose="020B0403020202020204" pitchFamily="34" charset="0"/>
                        </a:rPr>
                        <a:t>Servicios De Telefonia Celular</a:t>
                      </a:r>
                    </a:p>
                  </a:txBody>
                  <a:tcPr marL="9525" marR="9525" marT="9525" marB="9525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b="0" i="0" dirty="0">
                          <a:latin typeface="Helvetica Light" panose="020B0403020202020204" pitchFamily="34" charset="0"/>
                        </a:rPr>
                        <a:t>12.6</a:t>
                      </a:r>
                      <a:r>
                        <a:rPr sz="1200" b="0" i="0" dirty="0">
                          <a:latin typeface="Helvetica Light" panose="020B0403020202020204" pitchFamily="34" charset="0"/>
                        </a:rPr>
                        <a:t>M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349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 b="0" i="0">
                          <a:latin typeface="Helvetica Light" panose="020B0403020202020204" pitchFamily="34" charset="0"/>
                        </a:rPr>
                        <a:t>7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b="0" i="0" kern="1200" dirty="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+mn-ea"/>
                          <a:cs typeface="+mn-cs"/>
                        </a:rPr>
                        <a:t>Espectaculos</a:t>
                      </a:r>
                    </a:p>
                  </a:txBody>
                  <a:tcPr marL="9525" marR="9525" marT="9525" marB="9525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b="0" i="0" dirty="0">
                          <a:latin typeface="Helvetica Light" panose="020B0403020202020204" pitchFamily="34" charset="0"/>
                        </a:rPr>
                        <a:t>9.2</a:t>
                      </a:r>
                      <a:r>
                        <a:rPr sz="1200" b="0" i="0" dirty="0">
                          <a:latin typeface="Helvetica Light" panose="020B0403020202020204" pitchFamily="34" charset="0"/>
                        </a:rPr>
                        <a:t>M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349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 b="0" i="0">
                          <a:latin typeface="Helvetica Light" panose="020B0403020202020204" pitchFamily="34" charset="0"/>
                        </a:rPr>
                        <a:t>8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b="0" i="0" kern="1200" dirty="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+mn-ea"/>
                          <a:cs typeface="+mn-cs"/>
                        </a:rPr>
                        <a:t>Supermercados</a:t>
                      </a:r>
                    </a:p>
                  </a:txBody>
                  <a:tcPr marL="9525" marR="9525" marT="9525" marB="9525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b="0" i="0" dirty="0">
                          <a:latin typeface="Helvetica Light" panose="020B0403020202020204" pitchFamily="34" charset="0"/>
                        </a:rPr>
                        <a:t>8.2</a:t>
                      </a:r>
                      <a:r>
                        <a:rPr sz="1200" b="0" i="0" dirty="0">
                          <a:latin typeface="Helvetica Light" panose="020B0403020202020204" pitchFamily="34" charset="0"/>
                        </a:rPr>
                        <a:t>M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349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 b="0" i="0">
                          <a:latin typeface="Helvetica Light" panose="020B0403020202020204" pitchFamily="34" charset="0"/>
                        </a:rPr>
                        <a:t>9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Light" panose="020B0403020202020204" pitchFamily="34" charset="0"/>
                        </a:rPr>
                        <a:t>Farmacias</a:t>
                      </a:r>
                      <a:endParaRPr lang="es-HN" sz="1200" b="0" i="0" kern="1200" dirty="0">
                        <a:solidFill>
                          <a:schemeClr val="tx1"/>
                        </a:solidFill>
                        <a:latin typeface="Helvetica Light" panose="020B0403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9525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b="0" i="0" dirty="0">
                          <a:latin typeface="Helvetica Light" panose="020B0403020202020204" pitchFamily="34" charset="0"/>
                        </a:rPr>
                        <a:t>7.5M</a:t>
                      </a:r>
                      <a:endParaRPr sz="1200" b="0" i="0" dirty="0">
                        <a:latin typeface="Helvetica Light" panose="020B0403020202020204" pitchFamily="34" charset="0"/>
                      </a:endParaRP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349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 b="0" i="0">
                          <a:latin typeface="Helvetica Light" panose="020B0403020202020204" pitchFamily="34" charset="0"/>
                        </a:rPr>
                        <a:t>10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b="0" i="0" kern="1200" dirty="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+mn-ea"/>
                          <a:cs typeface="+mn-cs"/>
                        </a:rPr>
                        <a:t>Radio</a:t>
                      </a:r>
                    </a:p>
                  </a:txBody>
                  <a:tcPr marL="9525" marR="9525" marT="9525" marB="9525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b="0" i="0" dirty="0">
                          <a:latin typeface="Helvetica Light" panose="020B0403020202020204" pitchFamily="34" charset="0"/>
                        </a:rPr>
                        <a:t>7.4M</a:t>
                      </a:r>
                      <a:endParaRPr sz="1200" b="0" i="0" dirty="0">
                        <a:latin typeface="Helvetica Light" panose="020B0403020202020204" pitchFamily="34" charset="0"/>
                      </a:endParaRP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506" name="TextBox 27"/>
          <p:cNvSpPr txBox="1"/>
          <p:nvPr/>
        </p:nvSpPr>
        <p:spPr>
          <a:xfrm>
            <a:off x="8553953" y="2786951"/>
            <a:ext cx="991596" cy="2082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900">
                <a:solidFill>
                  <a:srgbClr val="44546A"/>
                </a:solidFill>
              </a:defRPr>
            </a:lvl1pPr>
          </a:lstStyle>
          <a:p>
            <a:r>
              <a:t>TOP 10</a:t>
            </a:r>
          </a:p>
        </p:txBody>
      </p:sp>
      <p:sp>
        <p:nvSpPr>
          <p:cNvPr id="507" name="TextBox 28"/>
          <p:cNvSpPr txBox="1"/>
          <p:nvPr/>
        </p:nvSpPr>
        <p:spPr>
          <a:xfrm>
            <a:off x="10417099" y="2792060"/>
            <a:ext cx="1439335" cy="2082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r">
              <a:defRPr sz="900">
                <a:solidFill>
                  <a:srgbClr val="44546A"/>
                </a:solidFill>
              </a:defRPr>
            </a:lvl1pPr>
          </a:lstStyle>
          <a:p>
            <a:r>
              <a:t>OTRAS CATEGORIAS</a:t>
            </a:r>
          </a:p>
        </p:txBody>
      </p:sp>
      <p:graphicFrame>
        <p:nvGraphicFramePr>
          <p:cNvPr id="508" name="Table 31"/>
          <p:cNvGraphicFramePr/>
          <p:nvPr>
            <p:extLst>
              <p:ext uri="{D42A27DB-BD31-4B8C-83A1-F6EECF244321}">
                <p14:modId xmlns:p14="http://schemas.microsoft.com/office/powerpoint/2010/main" val="1790716269"/>
              </p:ext>
            </p:extLst>
          </p:nvPr>
        </p:nvGraphicFramePr>
        <p:xfrm>
          <a:off x="8517593" y="2978672"/>
          <a:ext cx="3460716" cy="358456"/>
        </p:xfrm>
        <a:graphic>
          <a:graphicData uri="http://schemas.openxmlformats.org/drawingml/2006/table">
            <a:tbl>
              <a:tblPr bandRow="1"/>
              <a:tblGrid>
                <a:gridCol w="13842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764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58456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en-US" sz="1300" b="1" dirty="0">
                          <a:solidFill>
                            <a:srgbClr val="FFFFFF"/>
                          </a:solidFill>
                        </a:rPr>
                        <a:t>39</a:t>
                      </a:r>
                      <a:r>
                        <a:rPr sz="1300" b="1" dirty="0">
                          <a:solidFill>
                            <a:srgbClr val="FFFFFF"/>
                          </a:solidFill>
                        </a:rPr>
                        <a:t>%</a:t>
                      </a:r>
                    </a:p>
                  </a:txBody>
                  <a:tcPr marL="60960" marR="60960" marT="60960" marB="60960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79797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300" b="1" dirty="0">
                          <a:solidFill>
                            <a:srgbClr val="FFFFFF"/>
                          </a:solidFill>
                        </a:rPr>
                        <a:t>61</a:t>
                      </a:r>
                      <a:r>
                        <a:rPr sz="1300" b="1" dirty="0">
                          <a:solidFill>
                            <a:srgbClr val="FFFFFF"/>
                          </a:solidFill>
                        </a:rPr>
                        <a:t>%</a:t>
                      </a:r>
                    </a:p>
                  </a:txBody>
                  <a:tcPr marL="60960" marR="60960" marT="60960" marB="60960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A9A9A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11" name="TextBox 6"/>
          <p:cNvSpPr txBox="1"/>
          <p:nvPr/>
        </p:nvSpPr>
        <p:spPr>
          <a:xfrm>
            <a:off x="278216" y="2935234"/>
            <a:ext cx="1470976" cy="461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2400">
                <a:solidFill>
                  <a:srgbClr val="181717"/>
                </a:solidFill>
              </a:defRPr>
            </a:lvl1pPr>
          </a:lstStyle>
          <a:p>
            <a:r>
              <a:rPr dirty="0"/>
              <a:t>Inv. $</a:t>
            </a:r>
            <a:r>
              <a:rPr lang="en-US" dirty="0"/>
              <a:t>324</a:t>
            </a:r>
            <a:r>
              <a:rPr dirty="0"/>
              <a:t>M</a:t>
            </a:r>
          </a:p>
        </p:txBody>
      </p:sp>
      <p:sp>
        <p:nvSpPr>
          <p:cNvPr id="512" name="TextBox 34"/>
          <p:cNvSpPr txBox="1"/>
          <p:nvPr/>
        </p:nvSpPr>
        <p:spPr>
          <a:xfrm>
            <a:off x="6517281" y="2946924"/>
            <a:ext cx="1470976" cy="461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2400">
                <a:solidFill>
                  <a:srgbClr val="181717"/>
                </a:solidFill>
              </a:defRPr>
            </a:lvl1pPr>
          </a:lstStyle>
          <a:p>
            <a:r>
              <a:rPr dirty="0"/>
              <a:t>Inv. </a:t>
            </a:r>
            <a:r>
              <a:rPr lang="es-HN" dirty="0"/>
              <a:t>$</a:t>
            </a:r>
            <a:r>
              <a:rPr lang="en-US" dirty="0"/>
              <a:t>355</a:t>
            </a:r>
            <a:r>
              <a:rPr dirty="0"/>
              <a:t>M</a:t>
            </a:r>
          </a:p>
        </p:txBody>
      </p:sp>
      <p:sp>
        <p:nvSpPr>
          <p:cNvPr id="513" name="Estrategia de Medios: EL GALLO MÁS GALLO"/>
          <p:cNvSpPr txBox="1"/>
          <p:nvPr/>
        </p:nvSpPr>
        <p:spPr>
          <a:xfrm>
            <a:off x="187614" y="163934"/>
            <a:ext cx="5756160" cy="4292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sz="2700">
                <a:solidFill>
                  <a:srgbClr val="FFFFFF"/>
                </a:solidFill>
              </a:defRPr>
            </a:pPr>
            <a:r>
              <a:t>TOTAL INDUSTRIA / </a:t>
            </a:r>
            <a:r>
              <a:rPr>
                <a:latin typeface="Myriad Pro Light"/>
                <a:ea typeface="Myriad Pro Light"/>
                <a:cs typeface="Myriad Pro Light"/>
                <a:sym typeface="Myriad Pro Semibold"/>
              </a:rPr>
              <a:t>TOP 10 CATEGORÍA</a:t>
            </a:r>
          </a:p>
        </p:txBody>
      </p:sp>
      <p:sp>
        <p:nvSpPr>
          <p:cNvPr id="514" name="Estrategia de Medios: EL GALLO MÁS GALLO"/>
          <p:cNvSpPr txBox="1"/>
          <p:nvPr/>
        </p:nvSpPr>
        <p:spPr>
          <a:xfrm>
            <a:off x="200880" y="541290"/>
            <a:ext cx="2893993" cy="4308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2200" i="1">
                <a:solidFill>
                  <a:srgbClr val="FFFFFF"/>
                </a:solidFill>
              </a:defRPr>
            </a:lvl1pPr>
          </a:lstStyle>
          <a:p>
            <a:r>
              <a:rPr dirty="0" err="1"/>
              <a:t>Enero</a:t>
            </a:r>
            <a:r>
              <a:rPr dirty="0"/>
              <a:t> - </a:t>
            </a:r>
            <a:r>
              <a:rPr lang="en-US" dirty="0" err="1"/>
              <a:t>Septiembre</a:t>
            </a:r>
            <a:r>
              <a:rPr dirty="0"/>
              <a:t> 202</a:t>
            </a:r>
            <a:r>
              <a:rPr lang="en-US" dirty="0"/>
              <a:t>5</a:t>
            </a:r>
            <a:endParaRPr dirty="0"/>
          </a:p>
        </p:txBody>
      </p:sp>
      <p:graphicFrame>
        <p:nvGraphicFramePr>
          <p:cNvPr id="2" name="Table 19">
            <a:extLst>
              <a:ext uri="{FF2B5EF4-FFF2-40B4-BE49-F238E27FC236}">
                <a16:creationId xmlns:a16="http://schemas.microsoft.com/office/drawing/2014/main" id="{B2003186-66EA-DF10-4650-3ACBDBCC63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88439136"/>
              </p:ext>
            </p:extLst>
          </p:nvPr>
        </p:nvGraphicFramePr>
        <p:xfrm>
          <a:off x="2416231" y="3345701"/>
          <a:ext cx="3457163" cy="3234910"/>
        </p:xfrm>
        <a:graphic>
          <a:graphicData uri="http://schemas.openxmlformats.org/drawingml/2006/table">
            <a:tbl>
              <a:tblPr/>
              <a:tblGrid>
                <a:gridCol w="3198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055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17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23491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defRPr sz="1800"/>
                      </a:pPr>
                      <a:r>
                        <a:rPr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algn="l" defTabSz="914400" rtl="0" eaLnBrk="1" fontAlgn="b" latinLnBrk="0" hangingPunct="1"/>
                      <a:r>
                        <a:rPr lang="es-HN" sz="1200" b="0" i="0" kern="1200" dirty="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+mn-ea"/>
                          <a:cs typeface="+mn-cs"/>
                        </a:rPr>
                        <a:t>Bancos</a:t>
                      </a:r>
                    </a:p>
                  </a:txBody>
                  <a:tcPr marL="9525" marR="9525" marT="9525" marB="0" anchor="ctr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defRPr sz="1800"/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26.1</a:t>
                      </a:r>
                      <a:r>
                        <a:rPr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</a:t>
                      </a:r>
                    </a:p>
                  </a:txBody>
                  <a:tcPr marL="60960" marR="60960" marT="60960" marB="6096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3491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defRPr sz="1800"/>
                      </a:pPr>
                      <a:r>
                        <a:rPr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HN" sz="1200" b="0" i="0" kern="1200" dirty="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+mn-ea"/>
                          <a:cs typeface="+mn-cs"/>
                        </a:rPr>
                        <a:t>Autopromocional De Canales Tv</a:t>
                      </a:r>
                    </a:p>
                  </a:txBody>
                  <a:tcPr marL="9525" marR="9525" marT="9525" marB="0" anchor="ctr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defRPr sz="1800"/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14.7</a:t>
                      </a:r>
                      <a:r>
                        <a:rPr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</a:t>
                      </a:r>
                    </a:p>
                  </a:txBody>
                  <a:tcPr marL="60960" marR="60960" marT="60960" marB="6096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3491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defRPr sz="1800"/>
                      </a:pPr>
                      <a:r>
                        <a:rPr sz="12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8ECCBB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l" defTabSz="914400" rtl="0" eaLnBrk="1" fontAlgn="b" latinLnBrk="0" hangingPunct="1"/>
                      <a:r>
                        <a:rPr lang="es-HN" sz="1200" b="0" i="0" kern="1200" dirty="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+mn-ea"/>
                          <a:cs typeface="+mn-cs"/>
                        </a:rPr>
                        <a:t>Tiendas Departamentales</a:t>
                      </a:r>
                    </a:p>
                  </a:txBody>
                  <a:tcPr marL="9525" marR="9525" marT="9525" marB="0" anchor="ctr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8ECCB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defRPr sz="1800"/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14.2</a:t>
                      </a:r>
                      <a:r>
                        <a:rPr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</a:t>
                      </a:r>
                    </a:p>
                  </a:txBody>
                  <a:tcPr marL="60960" marR="60960" marT="60960" marB="6096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8ECCB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3491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defRPr sz="1800"/>
                      </a:pPr>
                      <a:r>
                        <a:rPr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HN" sz="1200" b="0" i="0" kern="1200" dirty="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+mn-ea"/>
                          <a:cs typeface="+mn-cs"/>
                        </a:rPr>
                        <a:t>Comidas Rapidas </a:t>
                      </a:r>
                      <a:endParaRPr lang="es-HN" sz="1200" b="0" i="0" u="none" strike="noStrike" dirty="0">
                        <a:solidFill>
                          <a:srgbClr val="000000"/>
                        </a:solidFill>
                        <a:effectLst/>
                        <a:latin typeface="Helvetica Light" panose="020B0403020202020204" pitchFamily="34" charset="0"/>
                      </a:endParaRPr>
                    </a:p>
                  </a:txBody>
                  <a:tcPr marL="9525" marR="9525" marT="9525" marB="0" anchor="ctr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defRPr sz="1800"/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14.1</a:t>
                      </a:r>
                      <a:r>
                        <a:rPr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</a:t>
                      </a:r>
                    </a:p>
                  </a:txBody>
                  <a:tcPr marL="60960" marR="60960" marT="60960" marB="6096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3491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defRPr sz="1800"/>
                      </a:pPr>
                      <a:r>
                        <a:rPr sz="12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H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Light" panose="020B0403020202020204" pitchFamily="34" charset="0"/>
                        </a:rPr>
                        <a:t>Servicios De Telefonia Celular</a:t>
                      </a:r>
                    </a:p>
                  </a:txBody>
                  <a:tcPr marL="9525" marR="9525" marT="9525" marB="0" anchor="ctr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defRPr sz="1800"/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12.8M</a:t>
                      </a:r>
                      <a:endParaRPr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960" marR="60960" marT="60960" marB="6096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3491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defRPr sz="1800"/>
                      </a:pPr>
                      <a:r>
                        <a:rPr sz="12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H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Light" panose="020B0403020202020204" pitchFamily="34" charset="0"/>
                        </a:rPr>
                        <a:t>Loto</a:t>
                      </a:r>
                      <a:endParaRPr lang="es-HN" sz="1200" b="0" i="0" kern="1200" dirty="0">
                        <a:solidFill>
                          <a:schemeClr val="tx1"/>
                        </a:solidFill>
                        <a:latin typeface="Helvetica Light" panose="020B0403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defRPr sz="1800"/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9.2M</a:t>
                      </a:r>
                      <a:endParaRPr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960" marR="60960" marT="60960" marB="6096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3491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defRPr sz="1800"/>
                      </a:pPr>
                      <a:r>
                        <a:rPr sz="12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H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Light" panose="020B0403020202020204" pitchFamily="34" charset="0"/>
                        </a:rPr>
                        <a:t>Supermercados</a:t>
                      </a:r>
                      <a:endParaRPr lang="es-HN" sz="1200" b="0" i="0" kern="1200" dirty="0">
                        <a:solidFill>
                          <a:schemeClr val="tx1"/>
                        </a:solidFill>
                        <a:latin typeface="Helvetica Light" panose="020B0403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defRPr sz="1800"/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8.5M</a:t>
                      </a:r>
                      <a:endParaRPr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960" marR="60960" marT="60960" marB="6096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3491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defRPr sz="1800"/>
                      </a:pPr>
                      <a:r>
                        <a:rPr sz="12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H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Light" panose="020B0403020202020204" pitchFamily="34" charset="0"/>
                        </a:rPr>
                        <a:t>Farmacias</a:t>
                      </a:r>
                      <a:endParaRPr lang="es-HN" sz="1200" b="0" i="0" kern="1200" dirty="0">
                        <a:solidFill>
                          <a:schemeClr val="tx1"/>
                        </a:solidFill>
                        <a:latin typeface="Helvetica Light" panose="020B0403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defRPr sz="1800"/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6.6M</a:t>
                      </a:r>
                      <a:endParaRPr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960" marR="60960" marT="60960" marB="6096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3491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defRPr sz="1800"/>
                      </a:pPr>
                      <a:r>
                        <a:rPr sz="12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HN" sz="1200" b="0" i="0" kern="1200" dirty="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+mn-ea"/>
                          <a:cs typeface="+mn-cs"/>
                        </a:rPr>
                        <a:t>Operadores de Cable</a:t>
                      </a:r>
                    </a:p>
                  </a:txBody>
                  <a:tcPr marL="9525" marR="9525" marT="9525" marB="0" anchor="ctr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defRPr sz="1800"/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6.1M</a:t>
                      </a:r>
                      <a:endParaRPr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960" marR="60960" marT="60960" marB="6096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3491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defRPr sz="1800"/>
                      </a:pPr>
                      <a:r>
                        <a:rPr sz="12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algn="l" defTabSz="914400" rtl="0" eaLnBrk="1" fontAlgn="b" latinLnBrk="0" hangingPunct="1"/>
                      <a:r>
                        <a:rPr lang="es-H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Light" panose="020B0403020202020204" pitchFamily="34" charset="0"/>
                        </a:rPr>
                        <a:t>Analgesicos</a:t>
                      </a:r>
                    </a:p>
                  </a:txBody>
                  <a:tcPr marL="9525" marR="9525" marT="9525" marB="0" anchor="ctr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defRPr sz="1800"/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5.9M</a:t>
                      </a:r>
                      <a:endParaRPr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960" marR="60960" marT="60960" marB="6096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3" name="Chart 33">
            <a:extLst>
              <a:ext uri="{FF2B5EF4-FFF2-40B4-BE49-F238E27FC236}">
                <a16:creationId xmlns:a16="http://schemas.microsoft.com/office/drawing/2014/main" id="{2107CF5F-ED49-BBA4-BFF5-39956D881C9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74419994"/>
              </p:ext>
            </p:extLst>
          </p:nvPr>
        </p:nvGraphicFramePr>
        <p:xfrm>
          <a:off x="-560342" y="3429000"/>
          <a:ext cx="3465815" cy="25567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Chart 2">
            <a:extLst>
              <a:ext uri="{FF2B5EF4-FFF2-40B4-BE49-F238E27FC236}">
                <a16:creationId xmlns:a16="http://schemas.microsoft.com/office/drawing/2014/main" id="{05DCC0F8-B942-D220-FC86-00139421E52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29398287"/>
              </p:ext>
            </p:extLst>
          </p:nvPr>
        </p:nvGraphicFramePr>
        <p:xfrm>
          <a:off x="5523461" y="3512298"/>
          <a:ext cx="3465815" cy="25567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TextBox 19"/>
          <p:cNvSpPr txBox="1"/>
          <p:nvPr/>
        </p:nvSpPr>
        <p:spPr>
          <a:xfrm>
            <a:off x="4703071" y="1406876"/>
            <a:ext cx="3307167" cy="345438"/>
          </a:xfrm>
          <a:prstGeom prst="rect">
            <a:avLst/>
          </a:prstGeom>
          <a:solidFill>
            <a:srgbClr val="424242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r>
              <a:t>ANUNCIANTE</a:t>
            </a:r>
          </a:p>
        </p:txBody>
      </p:sp>
      <p:graphicFrame>
        <p:nvGraphicFramePr>
          <p:cNvPr id="517" name="Table 20"/>
          <p:cNvGraphicFramePr/>
          <p:nvPr>
            <p:extLst>
              <p:ext uri="{D42A27DB-BD31-4B8C-83A1-F6EECF244321}">
                <p14:modId xmlns:p14="http://schemas.microsoft.com/office/powerpoint/2010/main" val="3146564813"/>
              </p:ext>
            </p:extLst>
          </p:nvPr>
        </p:nvGraphicFramePr>
        <p:xfrm>
          <a:off x="4709009" y="2041707"/>
          <a:ext cx="3295291" cy="358456"/>
        </p:xfrm>
        <a:graphic>
          <a:graphicData uri="http://schemas.openxmlformats.org/drawingml/2006/table">
            <a:tbl>
              <a:tblPr bandRow="1"/>
              <a:tblGrid>
                <a:gridCol w="13181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771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58456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en-US" sz="1300" b="1" dirty="0">
                          <a:solidFill>
                            <a:srgbClr val="FFFFFF"/>
                          </a:solidFill>
                        </a:rPr>
                        <a:t>32</a:t>
                      </a:r>
                      <a:r>
                        <a:rPr sz="1300" b="1" dirty="0">
                          <a:solidFill>
                            <a:srgbClr val="FFFFFF"/>
                          </a:solidFill>
                        </a:rPr>
                        <a:t>%</a:t>
                      </a:r>
                    </a:p>
                  </a:txBody>
                  <a:tcPr marL="60960" marR="60960" marT="60960" marB="60960" horzOverflow="overflow">
                    <a:lnB w="38100">
                      <a:solidFill>
                        <a:srgbClr val="FFFFFF"/>
                      </a:solidFill>
                    </a:lnB>
                    <a:solidFill>
                      <a:schemeClr val="accent1">
                        <a:lumOff val="-717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300" b="1" dirty="0">
                          <a:solidFill>
                            <a:srgbClr val="FFFFFF"/>
                          </a:solidFill>
                        </a:rPr>
                        <a:t>68</a:t>
                      </a:r>
                      <a:r>
                        <a:rPr sz="1300" b="1" dirty="0">
                          <a:solidFill>
                            <a:srgbClr val="FFFFFF"/>
                          </a:solidFill>
                        </a:rPr>
                        <a:t>%</a:t>
                      </a:r>
                    </a:p>
                  </a:txBody>
                  <a:tcPr marL="60960" marR="60960" marT="60960" marB="60960" horzOverflow="overflow">
                    <a:lnB w="38100">
                      <a:solidFill>
                        <a:srgbClr val="FFFFFF"/>
                      </a:solidFill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18" name="Table 21"/>
          <p:cNvGraphicFramePr/>
          <p:nvPr>
            <p:extLst>
              <p:ext uri="{D42A27DB-BD31-4B8C-83A1-F6EECF244321}">
                <p14:modId xmlns:p14="http://schemas.microsoft.com/office/powerpoint/2010/main" val="57065404"/>
              </p:ext>
            </p:extLst>
          </p:nvPr>
        </p:nvGraphicFramePr>
        <p:xfrm>
          <a:off x="4772119" y="2575392"/>
          <a:ext cx="3102721" cy="3203620"/>
        </p:xfrm>
        <a:graphic>
          <a:graphicData uri="http://schemas.openxmlformats.org/drawingml/2006/table">
            <a:tbl>
              <a:tblPr/>
              <a:tblGrid>
                <a:gridCol w="4267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918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41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20362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/>
                        <a:t>1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dirty="0"/>
                        <a:t>Grupo Intur 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dirty="0"/>
                        <a:t>20.9</a:t>
                      </a:r>
                      <a:r>
                        <a:rPr sz="1200" dirty="0"/>
                        <a:t>M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0362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/>
                        <a:t>2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dirty="0"/>
                        <a:t>Televicentro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dirty="0"/>
                        <a:t>19.4</a:t>
                      </a:r>
                      <a:r>
                        <a:rPr sz="1200" dirty="0"/>
                        <a:t>M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0362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/>
                        <a:t>3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es-HN" sz="1200" dirty="0"/>
                        <a:t>Claro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dirty="0"/>
                        <a:t>10.8</a:t>
                      </a:r>
                      <a:r>
                        <a:rPr sz="1200" dirty="0"/>
                        <a:t>M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0362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/>
                        <a:t>4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n-US" sz="1200" dirty="0"/>
                        <a:t>Grupo Continental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dirty="0"/>
                        <a:t>10.0</a:t>
                      </a:r>
                      <a:r>
                        <a:rPr sz="1200" dirty="0"/>
                        <a:t>M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0362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/>
                        <a:t>5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dirty="0"/>
                        <a:t>Genomma Lab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noFill/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dirty="0"/>
                        <a:t>9.5</a:t>
                      </a:r>
                      <a:r>
                        <a:rPr sz="1200" dirty="0"/>
                        <a:t>M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0362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/>
                        <a:t>6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dirty="0"/>
                        <a:t>Tigo</a:t>
                      </a:r>
                      <a:endParaRPr lang="en-US"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dirty="0"/>
                        <a:t>8.8M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0362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/>
                        <a:t>7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en-US" sz="1200" dirty="0" err="1"/>
                        <a:t>Loto</a:t>
                      </a:r>
                      <a:endParaRPr lang="en-US"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dirty="0"/>
                        <a:t>8.7M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0362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/>
                        <a:t>8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es-HN" sz="1200" dirty="0"/>
                        <a:t>Bac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noFill/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dirty="0"/>
                        <a:t>8.6M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0362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 dirty="0"/>
                        <a:t>9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en-US" sz="1200" dirty="0"/>
                        <a:t>Dinant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dirty="0"/>
                        <a:t>8.6M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0362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/>
                        <a:t>10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es-HN" sz="1200" dirty="0"/>
                        <a:t>Banco Atlantida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dirty="0"/>
                        <a:t>6.9M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519" name="TextBox 22"/>
          <p:cNvSpPr txBox="1"/>
          <p:nvPr/>
        </p:nvSpPr>
        <p:spPr>
          <a:xfrm>
            <a:off x="4748793" y="1833428"/>
            <a:ext cx="991596" cy="2082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900">
                <a:solidFill>
                  <a:srgbClr val="424242"/>
                </a:solidFill>
              </a:defRPr>
            </a:lvl1pPr>
          </a:lstStyle>
          <a:p>
            <a:r>
              <a:t>TOP 10</a:t>
            </a:r>
          </a:p>
        </p:txBody>
      </p:sp>
      <p:sp>
        <p:nvSpPr>
          <p:cNvPr id="520" name="TextBox 23"/>
          <p:cNvSpPr txBox="1"/>
          <p:nvPr/>
        </p:nvSpPr>
        <p:spPr>
          <a:xfrm>
            <a:off x="6575666" y="1833428"/>
            <a:ext cx="1439335" cy="2082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r">
              <a:defRPr sz="900">
                <a:solidFill>
                  <a:srgbClr val="424242"/>
                </a:solidFill>
              </a:defRPr>
            </a:lvl1pPr>
          </a:lstStyle>
          <a:p>
            <a:r>
              <a:t>DEMÁS CATEGORÍAS</a:t>
            </a:r>
          </a:p>
        </p:txBody>
      </p:sp>
      <p:sp>
        <p:nvSpPr>
          <p:cNvPr id="521" name="TextBox 26"/>
          <p:cNvSpPr txBox="1"/>
          <p:nvPr/>
        </p:nvSpPr>
        <p:spPr>
          <a:xfrm>
            <a:off x="8450129" y="1406876"/>
            <a:ext cx="3307168" cy="345438"/>
          </a:xfrm>
          <a:prstGeom prst="rect">
            <a:avLst/>
          </a:prstGeom>
          <a:solidFill>
            <a:srgbClr val="424242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r>
              <a:t>MARCA</a:t>
            </a:r>
          </a:p>
        </p:txBody>
      </p:sp>
      <p:graphicFrame>
        <p:nvGraphicFramePr>
          <p:cNvPr id="522" name="Table 27"/>
          <p:cNvGraphicFramePr/>
          <p:nvPr>
            <p:extLst>
              <p:ext uri="{D42A27DB-BD31-4B8C-83A1-F6EECF244321}">
                <p14:modId xmlns:p14="http://schemas.microsoft.com/office/powerpoint/2010/main" val="2118561146"/>
              </p:ext>
            </p:extLst>
          </p:nvPr>
        </p:nvGraphicFramePr>
        <p:xfrm>
          <a:off x="8450784" y="2041707"/>
          <a:ext cx="3305858" cy="358456"/>
        </p:xfrm>
        <a:graphic>
          <a:graphicData uri="http://schemas.openxmlformats.org/drawingml/2006/table">
            <a:tbl>
              <a:tblPr bandRow="1"/>
              <a:tblGrid>
                <a:gridCol w="6611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446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58456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300" b="1" dirty="0">
                          <a:solidFill>
                            <a:srgbClr val="FFFFFF"/>
                          </a:solidFill>
                        </a:rPr>
                        <a:t>2</a:t>
                      </a:r>
                      <a:r>
                        <a:rPr lang="en-US" sz="1300" b="1" dirty="0">
                          <a:solidFill>
                            <a:srgbClr val="FFFFFF"/>
                          </a:solidFill>
                        </a:rPr>
                        <a:t>2</a:t>
                      </a:r>
                      <a:r>
                        <a:rPr sz="1300" b="1" dirty="0">
                          <a:solidFill>
                            <a:srgbClr val="FFFFFF"/>
                          </a:solidFill>
                        </a:rPr>
                        <a:t>%</a:t>
                      </a:r>
                    </a:p>
                  </a:txBody>
                  <a:tcPr marL="60960" marR="60960" marT="60960" marB="60960" horzOverflow="overflow">
                    <a:lnB w="38100">
                      <a:solidFill>
                        <a:srgbClr val="FFFFFF"/>
                      </a:solidFill>
                    </a:lnB>
                    <a:solidFill>
                      <a:schemeClr val="accent1">
                        <a:lumOff val="-717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300" b="1" dirty="0">
                          <a:solidFill>
                            <a:srgbClr val="FFFFFF"/>
                          </a:solidFill>
                        </a:rPr>
                        <a:t>78</a:t>
                      </a:r>
                      <a:r>
                        <a:rPr sz="1300" b="1" dirty="0">
                          <a:solidFill>
                            <a:srgbClr val="FFFFFF"/>
                          </a:solidFill>
                        </a:rPr>
                        <a:t>%</a:t>
                      </a:r>
                    </a:p>
                  </a:txBody>
                  <a:tcPr marL="60960" marR="60960" marT="60960" marB="60960" horzOverflow="overflow">
                    <a:lnB w="38100">
                      <a:solidFill>
                        <a:srgbClr val="FFFFFF"/>
                      </a:solidFill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23" name="Table 28"/>
          <p:cNvGraphicFramePr/>
          <p:nvPr>
            <p:extLst>
              <p:ext uri="{D42A27DB-BD31-4B8C-83A1-F6EECF244321}">
                <p14:modId xmlns:p14="http://schemas.microsoft.com/office/powerpoint/2010/main" val="3760042069"/>
              </p:ext>
            </p:extLst>
          </p:nvPr>
        </p:nvGraphicFramePr>
        <p:xfrm>
          <a:off x="8573534" y="2569045"/>
          <a:ext cx="3060357" cy="3204000"/>
        </p:xfrm>
        <a:graphic>
          <a:graphicData uri="http://schemas.openxmlformats.org/drawingml/2006/table">
            <a:tbl>
              <a:tblPr/>
              <a:tblGrid>
                <a:gridCol w="4209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115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278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20400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/>
                        <a:t>1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dirty="0"/>
                        <a:t>Deportes TVC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dirty="0"/>
                        <a:t>14.7</a:t>
                      </a:r>
                      <a:r>
                        <a:rPr sz="1200" dirty="0"/>
                        <a:t>M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0400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/>
                        <a:t>2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en-US" sz="1200" dirty="0"/>
                        <a:t>Claro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dirty="0"/>
                        <a:t>10.8</a:t>
                      </a:r>
                      <a:r>
                        <a:rPr sz="1200" dirty="0"/>
                        <a:t>M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0400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/>
                        <a:t>3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en-US" sz="1200" dirty="0" err="1"/>
                        <a:t>Tigo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dirty="0"/>
                        <a:t>8.8</a:t>
                      </a:r>
                      <a:r>
                        <a:rPr sz="1200" dirty="0"/>
                        <a:t>M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0400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/>
                        <a:t>4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es-HN" sz="1200" dirty="0"/>
                        <a:t>Loto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dirty="0"/>
                        <a:t>8.7M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0400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/>
                        <a:t>5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dirty="0"/>
                        <a:t>Bac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dirty="0"/>
                        <a:t>8.6M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0400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/>
                        <a:t>6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dirty="0"/>
                        <a:t>Banco Atlántida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noFill/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dirty="0"/>
                        <a:t>6.6M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0400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/>
                        <a:t>7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n-US" sz="1200" dirty="0" err="1"/>
                        <a:t>Ficohsa</a:t>
                      </a:r>
                      <a:r>
                        <a:rPr lang="en-US" sz="1200" dirty="0"/>
                        <a:t> 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dirty="0"/>
                        <a:t>5.7M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0400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/>
                        <a:t>8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n-US" sz="1200" dirty="0"/>
                        <a:t>La Colonia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dirty="0"/>
                        <a:t>5.3M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0400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/>
                        <a:t>9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n-US" sz="1200" dirty="0"/>
                        <a:t>Canal 11 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dirty="0"/>
                        <a:t>5.0M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0400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/>
                        <a:t>10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n-US" sz="1200" dirty="0"/>
                        <a:t>Cable  Color 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dirty="0"/>
                        <a:t>4.8M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524" name="TextBox 29"/>
          <p:cNvSpPr txBox="1"/>
          <p:nvPr/>
        </p:nvSpPr>
        <p:spPr>
          <a:xfrm>
            <a:off x="8509410" y="1833428"/>
            <a:ext cx="991596" cy="2082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900">
                <a:solidFill>
                  <a:srgbClr val="424242"/>
                </a:solidFill>
              </a:defRPr>
            </a:lvl1pPr>
          </a:lstStyle>
          <a:p>
            <a:r>
              <a:t>TOP 10</a:t>
            </a:r>
          </a:p>
        </p:txBody>
      </p:sp>
      <p:sp>
        <p:nvSpPr>
          <p:cNvPr id="525" name="TextBox 31"/>
          <p:cNvSpPr txBox="1"/>
          <p:nvPr/>
        </p:nvSpPr>
        <p:spPr>
          <a:xfrm>
            <a:off x="10275588" y="1833428"/>
            <a:ext cx="1439335" cy="2082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r">
              <a:defRPr sz="900">
                <a:solidFill>
                  <a:srgbClr val="424242"/>
                </a:solidFill>
              </a:defRPr>
            </a:lvl1pPr>
          </a:lstStyle>
          <a:p>
            <a:r>
              <a:t>DEMÁS CATEGORÍAS</a:t>
            </a:r>
          </a:p>
        </p:txBody>
      </p:sp>
      <p:sp>
        <p:nvSpPr>
          <p:cNvPr id="526" name="TextBox 42"/>
          <p:cNvSpPr txBox="1"/>
          <p:nvPr/>
        </p:nvSpPr>
        <p:spPr>
          <a:xfrm>
            <a:off x="688029" y="1419576"/>
            <a:ext cx="3558163" cy="345438"/>
          </a:xfrm>
          <a:prstGeom prst="rect">
            <a:avLst/>
          </a:prstGeom>
          <a:solidFill>
            <a:srgbClr val="424242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r>
              <a:t>CATEGORÍA</a:t>
            </a:r>
          </a:p>
        </p:txBody>
      </p:sp>
      <p:sp>
        <p:nvSpPr>
          <p:cNvPr id="527" name="TextBox 2"/>
          <p:cNvSpPr txBox="1"/>
          <p:nvPr/>
        </p:nvSpPr>
        <p:spPr>
          <a:xfrm>
            <a:off x="685608" y="1833428"/>
            <a:ext cx="991596" cy="2082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900">
                <a:solidFill>
                  <a:srgbClr val="424242"/>
                </a:solidFill>
              </a:defRPr>
            </a:lvl1pPr>
          </a:lstStyle>
          <a:p>
            <a:r>
              <a:t>TOP 10</a:t>
            </a:r>
          </a:p>
        </p:txBody>
      </p:sp>
      <p:sp>
        <p:nvSpPr>
          <p:cNvPr id="528" name="TextBox 3"/>
          <p:cNvSpPr txBox="1"/>
          <p:nvPr/>
        </p:nvSpPr>
        <p:spPr>
          <a:xfrm>
            <a:off x="2764564" y="1833428"/>
            <a:ext cx="1439335" cy="2082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r">
              <a:defRPr sz="900">
                <a:solidFill>
                  <a:srgbClr val="424242"/>
                </a:solidFill>
              </a:defRPr>
            </a:lvl1pPr>
          </a:lstStyle>
          <a:p>
            <a:r>
              <a:t>DEMÁS CATEGORÍAS</a:t>
            </a:r>
          </a:p>
        </p:txBody>
      </p:sp>
      <p:graphicFrame>
        <p:nvGraphicFramePr>
          <p:cNvPr id="529" name="Table 14"/>
          <p:cNvGraphicFramePr/>
          <p:nvPr>
            <p:extLst>
              <p:ext uri="{D42A27DB-BD31-4B8C-83A1-F6EECF244321}">
                <p14:modId xmlns:p14="http://schemas.microsoft.com/office/powerpoint/2010/main" val="3067022003"/>
              </p:ext>
            </p:extLst>
          </p:nvPr>
        </p:nvGraphicFramePr>
        <p:xfrm>
          <a:off x="697556" y="2041707"/>
          <a:ext cx="3539108" cy="358456"/>
        </p:xfrm>
        <a:graphic>
          <a:graphicData uri="http://schemas.openxmlformats.org/drawingml/2006/table">
            <a:tbl>
              <a:tblPr bandRow="1"/>
              <a:tblGrid>
                <a:gridCol w="14156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234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58456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en-US" sz="1300" b="1" dirty="0">
                          <a:solidFill>
                            <a:srgbClr val="FFFFFF"/>
                          </a:solidFill>
                        </a:rPr>
                        <a:t>39</a:t>
                      </a:r>
                      <a:r>
                        <a:rPr sz="1300" b="1" dirty="0">
                          <a:solidFill>
                            <a:srgbClr val="FFFFFF"/>
                          </a:solidFill>
                        </a:rPr>
                        <a:t>%</a:t>
                      </a:r>
                    </a:p>
                  </a:txBody>
                  <a:tcPr marL="60960" marR="60960" marT="60960" marB="6096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chemeClr val="accent1">
                        <a:lumOff val="-717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300" b="1" dirty="0">
                          <a:solidFill>
                            <a:srgbClr val="FFFFFF"/>
                          </a:solidFill>
                        </a:rPr>
                        <a:t>61</a:t>
                      </a:r>
                      <a:r>
                        <a:rPr sz="1300" b="1" dirty="0">
                          <a:solidFill>
                            <a:srgbClr val="FFFFFF"/>
                          </a:solidFill>
                        </a:rPr>
                        <a:t>%</a:t>
                      </a:r>
                    </a:p>
                  </a:txBody>
                  <a:tcPr marL="60960" marR="60960" marT="60960" marB="6096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30" name="Tabla 12"/>
          <p:cNvGraphicFramePr/>
          <p:nvPr>
            <p:extLst>
              <p:ext uri="{D42A27DB-BD31-4B8C-83A1-F6EECF244321}">
                <p14:modId xmlns:p14="http://schemas.microsoft.com/office/powerpoint/2010/main" val="1176522058"/>
              </p:ext>
            </p:extLst>
          </p:nvPr>
        </p:nvGraphicFramePr>
        <p:xfrm>
          <a:off x="4745499" y="5779727"/>
          <a:ext cx="3231837" cy="370840"/>
        </p:xfrm>
        <a:graphic>
          <a:graphicData uri="http://schemas.openxmlformats.org/drawingml/2006/table">
            <a:tbl>
              <a:tblPr bandRow="1"/>
              <a:tblGrid>
                <a:gridCol w="4305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562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50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en-US" sz="1200" dirty="0"/>
                        <a:t>50</a:t>
                      </a:r>
                      <a:endParaRPr sz="1200" dirty="0"/>
                    </a:p>
                  </a:txBody>
                  <a:tcPr marL="45720" marR="45720" horzOverflow="overflow">
                    <a:lnB w="38100">
                      <a:solidFill>
                        <a:srgbClr val="FFFFFF"/>
                      </a:solidFill>
                    </a:lnB>
                    <a:solidFill>
                      <a:schemeClr val="accent1">
                        <a:satOff val="-30079"/>
                        <a:lumOff val="32058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 dirty="0" err="1"/>
                        <a:t>Inversiones</a:t>
                      </a:r>
                      <a:r>
                        <a:rPr sz="1200" dirty="0"/>
                        <a:t> La Paz</a:t>
                      </a:r>
                    </a:p>
                  </a:txBody>
                  <a:tcPr marL="45720" marR="45720" horzOverflow="overflow">
                    <a:lnB w="38100">
                      <a:solidFill>
                        <a:srgbClr val="FFFFFF"/>
                      </a:solidFill>
                    </a:lnB>
                    <a:solidFill>
                      <a:schemeClr val="accent1">
                        <a:satOff val="-30079"/>
                        <a:lumOff val="32058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/>
                        <a:t>1.2M</a:t>
                      </a:r>
                      <a:endParaRPr sz="1200" dirty="0"/>
                    </a:p>
                  </a:txBody>
                  <a:tcPr marL="45720" marR="45720" horzOverflow="overflow">
                    <a:lnB w="38100">
                      <a:solidFill>
                        <a:srgbClr val="FFFFFF"/>
                      </a:solidFill>
                    </a:lnB>
                    <a:solidFill>
                      <a:schemeClr val="accent1">
                        <a:satOff val="-30079"/>
                        <a:lumOff val="32058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31" name="Tabla 12"/>
          <p:cNvGraphicFramePr/>
          <p:nvPr>
            <p:extLst>
              <p:ext uri="{D42A27DB-BD31-4B8C-83A1-F6EECF244321}">
                <p14:modId xmlns:p14="http://schemas.microsoft.com/office/powerpoint/2010/main" val="1863754548"/>
              </p:ext>
            </p:extLst>
          </p:nvPr>
        </p:nvGraphicFramePr>
        <p:xfrm>
          <a:off x="8509410" y="5728235"/>
          <a:ext cx="3198493" cy="822960"/>
        </p:xfrm>
        <a:graphic>
          <a:graphicData uri="http://schemas.openxmlformats.org/drawingml/2006/table">
            <a:tbl>
              <a:tblPr firstRow="1" bandRow="1"/>
              <a:tblGrid>
                <a:gridCol w="4261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956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67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73527">
                <a:tc>
                  <a:txBody>
                    <a:bodyPr/>
                    <a:lstStyle/>
                    <a:p>
                      <a:pPr algn="l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200" dirty="0"/>
                        <a:t>75</a:t>
                      </a:r>
                      <a:endParaRPr sz="1200" dirty="0"/>
                    </a:p>
                  </a:txBody>
                  <a:tcPr marL="45720" marR="45720" horzOverflow="overflow">
                    <a:solidFill>
                      <a:schemeClr val="accent1">
                        <a:satOff val="-30079"/>
                        <a:lumOff val="32058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200" dirty="0" err="1"/>
                        <a:t>Jetstereo</a:t>
                      </a:r>
                      <a:endParaRPr sz="1200" dirty="0"/>
                    </a:p>
                  </a:txBody>
                  <a:tcPr marL="45720" marR="45720" horzOverflow="overflow">
                    <a:solidFill>
                      <a:schemeClr val="accent1">
                        <a:satOff val="-30079"/>
                        <a:lumOff val="32058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200" dirty="0"/>
                        <a:t>   1.0</a:t>
                      </a:r>
                      <a:r>
                        <a:rPr sz="1200" dirty="0"/>
                        <a:t>K</a:t>
                      </a:r>
                    </a:p>
                  </a:txBody>
                  <a:tcPr marL="45720" marR="45720" horzOverflow="overflow">
                    <a:solidFill>
                      <a:schemeClr val="accent1">
                        <a:satOff val="-30079"/>
                        <a:lumOff val="32058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3527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en-US" sz="1200" dirty="0"/>
                        <a:t>259</a:t>
                      </a:r>
                      <a:endParaRPr sz="1200" dirty="0"/>
                    </a:p>
                  </a:txBody>
                  <a:tcPr marL="45720" marR="45720" horzOverflow="overflow">
                    <a:solidFill>
                      <a:schemeClr val="accent1">
                        <a:satOff val="-30079"/>
                        <a:lumOff val="32058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/>
                        <a:t>MM/UM</a:t>
                      </a:r>
                    </a:p>
                  </a:txBody>
                  <a:tcPr marL="45720" marR="45720" horzOverflow="overflow">
                    <a:solidFill>
                      <a:schemeClr val="accent1">
                        <a:satOff val="-30079"/>
                        <a:lumOff val="32058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en-US" sz="1200" dirty="0"/>
                        <a:t>   </a:t>
                      </a:r>
                      <a:r>
                        <a:rPr sz="1200" dirty="0"/>
                        <a:t>0.</a:t>
                      </a:r>
                      <a:r>
                        <a:rPr lang="en-US" sz="1200" dirty="0"/>
                        <a:t>2</a:t>
                      </a:r>
                      <a:r>
                        <a:rPr sz="1200" dirty="0"/>
                        <a:t>K</a:t>
                      </a:r>
                    </a:p>
                  </a:txBody>
                  <a:tcPr marL="45720" marR="45720" horzOverflow="overflow">
                    <a:solidFill>
                      <a:schemeClr val="accent1">
                        <a:satOff val="-30079"/>
                        <a:lumOff val="32058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0376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en-US" sz="1200" dirty="0"/>
                        <a:t>520</a:t>
                      </a:r>
                      <a:endParaRPr sz="1200" dirty="0"/>
                    </a:p>
                  </a:txBody>
                  <a:tcPr marL="45720" marR="45720" horzOverflow="overflow">
                    <a:solidFill>
                      <a:schemeClr val="accent1">
                        <a:satOff val="-30079"/>
                        <a:lumOff val="32058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 dirty="0" err="1"/>
                        <a:t>Solvenza</a:t>
                      </a:r>
                      <a:endParaRPr sz="1200" dirty="0"/>
                    </a:p>
                  </a:txBody>
                  <a:tcPr marL="45720" marR="45720" horzOverflow="overflow">
                    <a:solidFill>
                      <a:schemeClr val="accent1">
                        <a:satOff val="-30079"/>
                        <a:lumOff val="32058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 dirty="0"/>
                        <a:t>0.</a:t>
                      </a:r>
                      <a:r>
                        <a:rPr lang="en-US" sz="1200" dirty="0"/>
                        <a:t>06</a:t>
                      </a:r>
                      <a:r>
                        <a:rPr sz="1200" dirty="0"/>
                        <a:t>K</a:t>
                      </a:r>
                    </a:p>
                  </a:txBody>
                  <a:tcPr marL="45720" marR="45720" horzOverflow="overflow">
                    <a:solidFill>
                      <a:schemeClr val="accent1">
                        <a:satOff val="-30079"/>
                        <a:lumOff val="32058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33" name="Rectangle"/>
          <p:cNvSpPr/>
          <p:nvPr/>
        </p:nvSpPr>
        <p:spPr>
          <a:xfrm>
            <a:off x="694379" y="1758663"/>
            <a:ext cx="3545463" cy="4356373"/>
          </a:xfrm>
          <a:prstGeom prst="rect">
            <a:avLst/>
          </a:prstGeom>
          <a:ln w="12700">
            <a:solidFill>
              <a:srgbClr val="424242"/>
            </a:solidFill>
            <a:miter lim="400000"/>
          </a:ln>
        </p:spPr>
        <p:txBody>
          <a:bodyPr lIns="45718" tIns="45718" rIns="45718" bIns="45718" anchor="ctr"/>
          <a:lstStyle/>
          <a:p>
            <a:endParaRPr/>
          </a:p>
        </p:txBody>
      </p:sp>
      <p:sp>
        <p:nvSpPr>
          <p:cNvPr id="534" name="Rectangle"/>
          <p:cNvSpPr/>
          <p:nvPr/>
        </p:nvSpPr>
        <p:spPr>
          <a:xfrm>
            <a:off x="4709421" y="1693783"/>
            <a:ext cx="3294467" cy="4445932"/>
          </a:xfrm>
          <a:prstGeom prst="rect">
            <a:avLst/>
          </a:prstGeom>
          <a:ln w="12700">
            <a:solidFill>
              <a:srgbClr val="424242"/>
            </a:solidFill>
            <a:miter lim="400000"/>
          </a:ln>
        </p:spPr>
        <p:txBody>
          <a:bodyPr lIns="45718" tIns="45718" rIns="45718" bIns="45718" anchor="ctr"/>
          <a:lstStyle/>
          <a:p>
            <a:endParaRPr/>
          </a:p>
        </p:txBody>
      </p:sp>
      <p:sp>
        <p:nvSpPr>
          <p:cNvPr id="535" name="Rectangle"/>
          <p:cNvSpPr/>
          <p:nvPr/>
        </p:nvSpPr>
        <p:spPr>
          <a:xfrm>
            <a:off x="8456479" y="1758663"/>
            <a:ext cx="3294468" cy="4837078"/>
          </a:xfrm>
          <a:prstGeom prst="rect">
            <a:avLst/>
          </a:prstGeom>
          <a:ln w="12700">
            <a:solidFill>
              <a:srgbClr val="424242"/>
            </a:solidFill>
            <a:miter lim="400000"/>
          </a:ln>
        </p:spPr>
        <p:txBody>
          <a:bodyPr lIns="45718" tIns="45718" rIns="45718" bIns="45718" anchor="ctr"/>
          <a:lstStyle/>
          <a:p>
            <a:endParaRPr/>
          </a:p>
        </p:txBody>
      </p:sp>
      <p:sp>
        <p:nvSpPr>
          <p:cNvPr id="536" name="Rectangle: Rounded Corners 7"/>
          <p:cNvSpPr/>
          <p:nvPr/>
        </p:nvSpPr>
        <p:spPr>
          <a:xfrm>
            <a:off x="-2" y="0"/>
            <a:ext cx="12192002" cy="1057181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C52828"/>
              </a:gs>
              <a:gs pos="100000">
                <a:srgbClr val="F24136"/>
              </a:gs>
            </a:gsLst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37" name="Estrategia de Medios: EL GALLO MÁS GALLO"/>
          <p:cNvSpPr txBox="1"/>
          <p:nvPr/>
        </p:nvSpPr>
        <p:spPr>
          <a:xfrm>
            <a:off x="187614" y="163934"/>
            <a:ext cx="5678322" cy="4292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sz="2700">
                <a:solidFill>
                  <a:srgbClr val="FFFFFF"/>
                </a:solidFill>
              </a:defRPr>
            </a:pPr>
            <a:r>
              <a:t>TOTAL INDUSTRIA / </a:t>
            </a:r>
            <a:r>
              <a:rPr>
                <a:latin typeface="Myriad Pro Light"/>
                <a:ea typeface="Myriad Pro Light"/>
                <a:cs typeface="Myriad Pro Light"/>
                <a:sym typeface="Myriad Pro Semibold"/>
              </a:rPr>
              <a:t>TOP 10 INDUSTRIA</a:t>
            </a:r>
          </a:p>
        </p:txBody>
      </p:sp>
      <p:sp>
        <p:nvSpPr>
          <p:cNvPr id="538" name="Estrategia de Medios: EL GALLO MÁS GALLO"/>
          <p:cNvSpPr txBox="1"/>
          <p:nvPr/>
        </p:nvSpPr>
        <p:spPr>
          <a:xfrm>
            <a:off x="200880" y="541290"/>
            <a:ext cx="2893993" cy="4308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2200" i="1">
                <a:solidFill>
                  <a:srgbClr val="FFFFFF"/>
                </a:solidFill>
              </a:defRPr>
            </a:lvl1pPr>
          </a:lstStyle>
          <a:p>
            <a:r>
              <a:rPr dirty="0" err="1"/>
              <a:t>Enero</a:t>
            </a:r>
            <a:r>
              <a:rPr dirty="0"/>
              <a:t> - </a:t>
            </a:r>
            <a:r>
              <a:rPr lang="en-US" dirty="0" err="1"/>
              <a:t>Septiembre</a:t>
            </a:r>
            <a:r>
              <a:rPr dirty="0"/>
              <a:t> 202</a:t>
            </a:r>
            <a:r>
              <a:rPr lang="en-US" dirty="0"/>
              <a:t>5</a:t>
            </a:r>
            <a:endParaRPr dirty="0"/>
          </a:p>
        </p:txBody>
      </p:sp>
      <p:graphicFrame>
        <p:nvGraphicFramePr>
          <p:cNvPr id="3" name="Table 26">
            <a:extLst>
              <a:ext uri="{FF2B5EF4-FFF2-40B4-BE49-F238E27FC236}">
                <a16:creationId xmlns:a16="http://schemas.microsoft.com/office/drawing/2014/main" id="{744E77C5-2749-0752-B665-7A00C185A68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86495822"/>
              </p:ext>
            </p:extLst>
          </p:nvPr>
        </p:nvGraphicFramePr>
        <p:xfrm>
          <a:off x="764421" y="2604600"/>
          <a:ext cx="3405378" cy="3234910"/>
        </p:xfrm>
        <a:graphic>
          <a:graphicData uri="http://schemas.openxmlformats.org/drawingml/2006/table">
            <a:tbl>
              <a:tblPr/>
              <a:tblGrid>
                <a:gridCol w="4244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132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76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2349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 b="0" i="0" dirty="0">
                          <a:latin typeface="Helvetica Light" panose="020B0403020202020204" pitchFamily="34" charset="0"/>
                        </a:rPr>
                        <a:t>1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b="0" i="0" dirty="0">
                          <a:latin typeface="Helvetica Light" panose="020B0403020202020204" pitchFamily="34" charset="0"/>
                        </a:rPr>
                        <a:t>Autopromocional de Canales TV</a:t>
                      </a:r>
                    </a:p>
                  </a:txBody>
                  <a:tcPr marL="9525" marR="9525" marT="9525" marB="9525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b="0" i="0" dirty="0">
                          <a:latin typeface="Helvetica Light" panose="020B0403020202020204" pitchFamily="34" charset="0"/>
                        </a:rPr>
                        <a:t>24.2</a:t>
                      </a:r>
                      <a:r>
                        <a:rPr sz="1200" b="0" i="0" dirty="0">
                          <a:latin typeface="Helvetica Light" panose="020B0403020202020204" pitchFamily="34" charset="0"/>
                        </a:rPr>
                        <a:t>M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349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 b="0" i="0" dirty="0">
                          <a:latin typeface="Helvetica Light" panose="020B0403020202020204" pitchFamily="34" charset="0"/>
                        </a:rPr>
                        <a:t>2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es-HN" sz="1200" b="0" i="0" dirty="0">
                          <a:latin typeface="Helvetica Light" panose="020B0403020202020204" pitchFamily="34" charset="0"/>
                        </a:rPr>
                        <a:t>Bancos</a:t>
                      </a:r>
                    </a:p>
                  </a:txBody>
                  <a:tcPr marL="9525" marR="9525" marT="9525" marB="9525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b="0" i="0" dirty="0">
                          <a:latin typeface="Helvetica Light" panose="020B0403020202020204" pitchFamily="34" charset="0"/>
                        </a:rPr>
                        <a:t>23.4</a:t>
                      </a:r>
                      <a:r>
                        <a:rPr sz="1200" b="0" i="0" dirty="0">
                          <a:latin typeface="Helvetica Light" panose="020B0403020202020204" pitchFamily="34" charset="0"/>
                        </a:rPr>
                        <a:t>M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349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 b="0" i="0">
                          <a:latin typeface="Helvetica Light" panose="020B0403020202020204" pitchFamily="34" charset="0"/>
                        </a:rPr>
                        <a:t>3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b="0" i="0" kern="1200" dirty="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+mn-ea"/>
                          <a:cs typeface="+mn-cs"/>
                        </a:rPr>
                        <a:t>Loto</a:t>
                      </a:r>
                    </a:p>
                  </a:txBody>
                  <a:tcPr marL="9525" marR="9525" marT="9525" marB="9525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b="0" i="0" dirty="0">
                          <a:latin typeface="Helvetica Light" panose="020B0403020202020204" pitchFamily="34" charset="0"/>
                        </a:rPr>
                        <a:t>16.0</a:t>
                      </a:r>
                      <a:r>
                        <a:rPr sz="1200" b="0" i="0" dirty="0">
                          <a:latin typeface="Helvetica Light" panose="020B0403020202020204" pitchFamily="34" charset="0"/>
                        </a:rPr>
                        <a:t>M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349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 b="0" i="0">
                          <a:latin typeface="Helvetica Light" panose="020B0403020202020204" pitchFamily="34" charset="0"/>
                        </a:rPr>
                        <a:t>4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8ECCB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b="0" i="0" kern="1200" dirty="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+mn-ea"/>
                          <a:cs typeface="+mn-cs"/>
                        </a:rPr>
                        <a:t>Tiendas Departamentales</a:t>
                      </a:r>
                    </a:p>
                  </a:txBody>
                  <a:tcPr marL="9525" marR="9525" marT="9525" marB="9525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8ECCB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b="0" i="0" dirty="0">
                          <a:latin typeface="Helvetica Light" panose="020B0403020202020204" pitchFamily="34" charset="0"/>
                        </a:rPr>
                        <a:t>15.7</a:t>
                      </a:r>
                      <a:r>
                        <a:rPr sz="1200" b="0" i="0" dirty="0">
                          <a:latin typeface="Helvetica Light" panose="020B0403020202020204" pitchFamily="34" charset="0"/>
                        </a:rPr>
                        <a:t>M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8ECCB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349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 b="0" i="0">
                          <a:latin typeface="Helvetica Light" panose="020B0403020202020204" pitchFamily="34" charset="0"/>
                        </a:rPr>
                        <a:t>5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b="0" i="0" dirty="0">
                          <a:latin typeface="Helvetica Light" panose="020B0403020202020204" pitchFamily="34" charset="0"/>
                        </a:rPr>
                        <a:t>Comidas Rápidas</a:t>
                      </a:r>
                    </a:p>
                  </a:txBody>
                  <a:tcPr marL="9525" marR="9525" marT="9525" marB="9525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b="0" i="0" dirty="0">
                          <a:latin typeface="Helvetica Light" panose="020B0403020202020204" pitchFamily="34" charset="0"/>
                        </a:rPr>
                        <a:t>14.3</a:t>
                      </a:r>
                      <a:r>
                        <a:rPr sz="1200" b="0" i="0" dirty="0">
                          <a:latin typeface="Helvetica Light" panose="020B0403020202020204" pitchFamily="34" charset="0"/>
                        </a:rPr>
                        <a:t>M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349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 b="0" i="0">
                          <a:latin typeface="Helvetica Light" panose="020B0403020202020204" pitchFamily="34" charset="0"/>
                        </a:rPr>
                        <a:t>6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Light" panose="020B0403020202020204" pitchFamily="34" charset="0"/>
                        </a:rPr>
                        <a:t>Servicios De Telefonia Celular</a:t>
                      </a:r>
                    </a:p>
                  </a:txBody>
                  <a:tcPr marL="9525" marR="9525" marT="9525" marB="9525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b="0" i="0" dirty="0">
                          <a:latin typeface="Helvetica Light" panose="020B0403020202020204" pitchFamily="34" charset="0"/>
                        </a:rPr>
                        <a:t>12.6</a:t>
                      </a:r>
                      <a:r>
                        <a:rPr sz="1200" b="0" i="0" dirty="0">
                          <a:latin typeface="Helvetica Light" panose="020B0403020202020204" pitchFamily="34" charset="0"/>
                        </a:rPr>
                        <a:t>M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349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 b="0" i="0">
                          <a:latin typeface="Helvetica Light" panose="020B0403020202020204" pitchFamily="34" charset="0"/>
                        </a:rPr>
                        <a:t>7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b="0" i="0" kern="1200" dirty="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+mn-ea"/>
                          <a:cs typeface="+mn-cs"/>
                        </a:rPr>
                        <a:t>Espectaculos</a:t>
                      </a:r>
                    </a:p>
                  </a:txBody>
                  <a:tcPr marL="9525" marR="9525" marT="9525" marB="9525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b="0" i="0" dirty="0">
                          <a:latin typeface="Helvetica Light" panose="020B0403020202020204" pitchFamily="34" charset="0"/>
                        </a:rPr>
                        <a:t>9.2</a:t>
                      </a:r>
                      <a:r>
                        <a:rPr sz="1200" b="0" i="0" dirty="0">
                          <a:latin typeface="Helvetica Light" panose="020B0403020202020204" pitchFamily="34" charset="0"/>
                        </a:rPr>
                        <a:t>M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349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 b="0" i="0">
                          <a:latin typeface="Helvetica Light" panose="020B0403020202020204" pitchFamily="34" charset="0"/>
                        </a:rPr>
                        <a:t>8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b="0" i="0" kern="1200" dirty="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+mn-ea"/>
                          <a:cs typeface="+mn-cs"/>
                        </a:rPr>
                        <a:t>Supermercados</a:t>
                      </a:r>
                    </a:p>
                  </a:txBody>
                  <a:tcPr marL="9525" marR="9525" marT="9525" marB="9525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b="0" i="0" dirty="0">
                          <a:latin typeface="Helvetica Light" panose="020B0403020202020204" pitchFamily="34" charset="0"/>
                        </a:rPr>
                        <a:t>8.2</a:t>
                      </a:r>
                      <a:r>
                        <a:rPr sz="1200" b="0" i="0" dirty="0">
                          <a:latin typeface="Helvetica Light" panose="020B0403020202020204" pitchFamily="34" charset="0"/>
                        </a:rPr>
                        <a:t>M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349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 b="0" i="0">
                          <a:latin typeface="Helvetica Light" panose="020B0403020202020204" pitchFamily="34" charset="0"/>
                        </a:rPr>
                        <a:t>9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Light" panose="020B0403020202020204" pitchFamily="34" charset="0"/>
                        </a:rPr>
                        <a:t>Farmacias</a:t>
                      </a:r>
                      <a:endParaRPr lang="es-HN" sz="1200" b="0" i="0" kern="1200" dirty="0">
                        <a:solidFill>
                          <a:schemeClr val="tx1"/>
                        </a:solidFill>
                        <a:latin typeface="Helvetica Light" panose="020B0403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9525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b="0" i="0" dirty="0">
                          <a:latin typeface="Helvetica Light" panose="020B0403020202020204" pitchFamily="34" charset="0"/>
                        </a:rPr>
                        <a:t>7.5M</a:t>
                      </a:r>
                      <a:endParaRPr sz="1200" b="0" i="0" dirty="0">
                        <a:latin typeface="Helvetica Light" panose="020B0403020202020204" pitchFamily="34" charset="0"/>
                      </a:endParaRP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349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 b="0" i="0">
                          <a:latin typeface="Helvetica Light" panose="020B0403020202020204" pitchFamily="34" charset="0"/>
                        </a:rPr>
                        <a:t>10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b="0" i="0" kern="1200" dirty="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+mn-ea"/>
                          <a:cs typeface="+mn-cs"/>
                        </a:rPr>
                        <a:t>Radio</a:t>
                      </a:r>
                    </a:p>
                  </a:txBody>
                  <a:tcPr marL="9525" marR="9525" marT="9525" marB="9525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b="0" i="0" dirty="0">
                          <a:latin typeface="Helvetica Light" panose="020B0403020202020204" pitchFamily="34" charset="0"/>
                        </a:rPr>
                        <a:t>7.4M</a:t>
                      </a:r>
                      <a:endParaRPr sz="1200" b="0" i="0" dirty="0">
                        <a:latin typeface="Helvetica Light" panose="020B0403020202020204" pitchFamily="34" charset="0"/>
                      </a:endParaRP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u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40" name="Table 27"/>
          <p:cNvGraphicFramePr/>
          <p:nvPr>
            <p:extLst>
              <p:ext uri="{D42A27DB-BD31-4B8C-83A1-F6EECF244321}">
                <p14:modId xmlns:p14="http://schemas.microsoft.com/office/powerpoint/2010/main" val="117259928"/>
              </p:ext>
            </p:extLst>
          </p:nvPr>
        </p:nvGraphicFramePr>
        <p:xfrm>
          <a:off x="1733847" y="2181013"/>
          <a:ext cx="4330243" cy="350520"/>
        </p:xfrm>
        <a:graphic>
          <a:graphicData uri="http://schemas.openxmlformats.org/drawingml/2006/table">
            <a:tbl>
              <a:tblPr bandRow="1"/>
              <a:tblGrid>
                <a:gridCol w="8660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641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5437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500" b="1">
                          <a:solidFill>
                            <a:srgbClr val="FFFFFF"/>
                          </a:solidFill>
                        </a:rPr>
                        <a:t>3%</a:t>
                      </a:r>
                    </a:p>
                  </a:txBody>
                  <a:tcPr marL="60960" marR="60960" marT="60960" marB="60960" horzOverflow="overflow">
                    <a:lnB w="38100">
                      <a:solidFill>
                        <a:srgbClr val="FFFFFF"/>
                      </a:solidFill>
                    </a:lnB>
                    <a:solidFill>
                      <a:schemeClr val="accent1">
                        <a:lumOff val="-717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sz="1500" b="1" dirty="0">
                          <a:solidFill>
                            <a:srgbClr val="FFFFFF"/>
                          </a:solidFill>
                        </a:rPr>
                        <a:t>97%</a:t>
                      </a:r>
                    </a:p>
                  </a:txBody>
                  <a:tcPr marL="60960" marR="60960" marT="60960" marB="60960" horzOverflow="overflow">
                    <a:lnB w="38100">
                      <a:solidFill>
                        <a:srgbClr val="FFFFFF"/>
                      </a:solidFill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41" name="Table 28"/>
          <p:cNvGraphicFramePr/>
          <p:nvPr>
            <p:extLst>
              <p:ext uri="{D42A27DB-BD31-4B8C-83A1-F6EECF244321}">
                <p14:modId xmlns:p14="http://schemas.microsoft.com/office/powerpoint/2010/main" val="1356843406"/>
              </p:ext>
            </p:extLst>
          </p:nvPr>
        </p:nvGraphicFramePr>
        <p:xfrm>
          <a:off x="1729741" y="2702295"/>
          <a:ext cx="4317543" cy="3764750"/>
        </p:xfrm>
        <a:graphic>
          <a:graphicData uri="http://schemas.openxmlformats.org/drawingml/2006/table">
            <a:tbl>
              <a:tblPr/>
              <a:tblGrid>
                <a:gridCol w="8002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690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481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6475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en-US" sz="1200" dirty="0"/>
                        <a:t>12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noFill/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en-US" sz="1200" dirty="0" err="1"/>
                        <a:t>Diunsa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noFill/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dirty="0"/>
                        <a:t>3.7M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noFill/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6475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en-US" sz="1200" dirty="0"/>
                        <a:t>26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noFill/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en-US" sz="1200" dirty="0"/>
                        <a:t>La Curacao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noFill/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dirty="0"/>
                        <a:t>2.9M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noFill/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6475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en-US" sz="1200" dirty="0"/>
                        <a:t>48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noFill/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dirty="0"/>
                        <a:t>Elektra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noFill/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dirty="0"/>
                        <a:t>1.5M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noFill/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6475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en-US" sz="1200" dirty="0"/>
                        <a:t>75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noFill/>
                      <a:miter lim="400000"/>
                    </a:lnB>
                    <a:solidFill>
                      <a:srgbClr val="8ECCBB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en-US" sz="1200" dirty="0" err="1"/>
                        <a:t>Jetstereo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noFill/>
                      <a:miter lim="400000"/>
                    </a:lnB>
                    <a:solidFill>
                      <a:srgbClr val="8ECCB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dirty="0"/>
                        <a:t>1.0M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noFill/>
                      <a:miter lim="400000"/>
                    </a:lnB>
                    <a:solidFill>
                      <a:srgbClr val="8ECCB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6475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en-US" sz="1200" dirty="0"/>
                        <a:t>92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noFill/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 dirty="0"/>
                        <a:t>Lady Lee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noFill/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dirty="0"/>
                        <a:t>0.8</a:t>
                      </a:r>
                      <a:r>
                        <a:rPr sz="1200" dirty="0"/>
                        <a:t>k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noFill/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6475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en-US" sz="1200" dirty="0"/>
                        <a:t>86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noFill/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en-US" sz="1200" dirty="0" err="1"/>
                        <a:t>Tropigas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noFill/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dirty="0"/>
                        <a:t>0</a:t>
                      </a:r>
                      <a:r>
                        <a:rPr sz="1200" dirty="0"/>
                        <a:t>.</a:t>
                      </a:r>
                      <a:r>
                        <a:rPr lang="en-US" sz="1200" dirty="0"/>
                        <a:t>9</a:t>
                      </a:r>
                      <a:r>
                        <a:rPr sz="1200" dirty="0"/>
                        <a:t>k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noFill/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6475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en-US" sz="1200" dirty="0"/>
                        <a:t>107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noFill/>
                      <a:miter lim="400000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en-US" sz="1200" dirty="0" err="1"/>
                        <a:t>Molineros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noFill/>
                      <a:miter lim="400000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dirty="0"/>
                        <a:t>0.7</a:t>
                      </a:r>
                      <a:r>
                        <a:rPr sz="1200" dirty="0"/>
                        <a:t>k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noFill/>
                      <a:miter lim="400000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6475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en-US" sz="1200" dirty="0"/>
                        <a:t>129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noFill/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dirty="0"/>
                        <a:t>Gallo Mas Gallo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noFill/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dirty="0"/>
                        <a:t>0.6</a:t>
                      </a:r>
                      <a:r>
                        <a:rPr sz="1200" dirty="0"/>
                        <a:t>k</a:t>
                      </a:r>
                      <a:endParaRPr lang="en-US"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noFill/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6475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noFill/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noFill/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noFill/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6475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542" name="TextBox 29"/>
          <p:cNvSpPr txBox="1"/>
          <p:nvPr/>
        </p:nvSpPr>
        <p:spPr>
          <a:xfrm>
            <a:off x="2783951" y="1985435"/>
            <a:ext cx="991596" cy="2082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900">
                <a:solidFill>
                  <a:srgbClr val="44546A"/>
                </a:solidFill>
              </a:defRPr>
            </a:lvl1pPr>
          </a:lstStyle>
          <a:p>
            <a:r>
              <a:t>TOP 10</a:t>
            </a:r>
          </a:p>
        </p:txBody>
      </p:sp>
      <p:sp>
        <p:nvSpPr>
          <p:cNvPr id="543" name="TextBox 31"/>
          <p:cNvSpPr txBox="1"/>
          <p:nvPr/>
        </p:nvSpPr>
        <p:spPr>
          <a:xfrm>
            <a:off x="4602198" y="1985435"/>
            <a:ext cx="1439336" cy="2082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r">
              <a:defRPr sz="900">
                <a:solidFill>
                  <a:srgbClr val="44546A"/>
                </a:solidFill>
              </a:defRPr>
            </a:lvl1pPr>
          </a:lstStyle>
          <a:p>
            <a:r>
              <a:t>OTRAS MARCAS</a:t>
            </a:r>
          </a:p>
        </p:txBody>
      </p:sp>
      <p:sp>
        <p:nvSpPr>
          <p:cNvPr id="544" name="CuadroTexto 1"/>
          <p:cNvSpPr txBox="1"/>
          <p:nvPr/>
        </p:nvSpPr>
        <p:spPr>
          <a:xfrm>
            <a:off x="6456891" y="1747522"/>
            <a:ext cx="3016584" cy="2169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1500"/>
            </a:pPr>
            <a:r>
              <a:rPr dirty="0"/>
              <a:t>Las </a:t>
            </a:r>
            <a:r>
              <a:rPr dirty="0" err="1"/>
              <a:t>principales</a:t>
            </a:r>
            <a:r>
              <a:rPr dirty="0"/>
              <a:t> </a:t>
            </a:r>
            <a:r>
              <a:rPr dirty="0" err="1"/>
              <a:t>marcas</a:t>
            </a:r>
            <a:r>
              <a:rPr dirty="0"/>
              <a:t> que </a:t>
            </a:r>
            <a:r>
              <a:rPr dirty="0" err="1"/>
              <a:t>componen</a:t>
            </a:r>
            <a:r>
              <a:rPr dirty="0"/>
              <a:t> la </a:t>
            </a:r>
            <a:r>
              <a:rPr dirty="0" err="1"/>
              <a:t>categoría</a:t>
            </a:r>
            <a:r>
              <a:rPr dirty="0"/>
              <a:t> de Tiendas </a:t>
            </a:r>
            <a:r>
              <a:rPr dirty="0" err="1"/>
              <a:t>Departamentales</a:t>
            </a:r>
            <a:r>
              <a:rPr dirty="0"/>
              <a:t>, </a:t>
            </a:r>
            <a:r>
              <a:rPr dirty="0" err="1"/>
              <a:t>tienen</a:t>
            </a:r>
            <a:r>
              <a:rPr dirty="0"/>
              <a:t> </a:t>
            </a:r>
            <a:r>
              <a:rPr dirty="0" err="1"/>
              <a:t>el</a:t>
            </a:r>
            <a:r>
              <a:rPr dirty="0"/>
              <a:t> 3% de la </a:t>
            </a:r>
            <a:r>
              <a:rPr dirty="0" err="1"/>
              <a:t>inversión</a:t>
            </a:r>
            <a:r>
              <a:rPr dirty="0"/>
              <a:t> total de la </a:t>
            </a:r>
            <a:r>
              <a:rPr dirty="0" err="1"/>
              <a:t>industria</a:t>
            </a:r>
            <a:r>
              <a:rPr dirty="0"/>
              <a:t>.</a:t>
            </a:r>
          </a:p>
          <a:p>
            <a:pPr>
              <a:defRPr sz="1500"/>
            </a:pPr>
            <a:endParaRPr dirty="0"/>
          </a:p>
          <a:p>
            <a:pPr>
              <a:defRPr sz="1500"/>
            </a:pPr>
            <a:r>
              <a:rPr lang="en-US" dirty="0" err="1"/>
              <a:t>Diunsa</a:t>
            </a:r>
            <a:r>
              <a:rPr dirty="0"/>
              <a:t> </a:t>
            </a:r>
            <a:r>
              <a:rPr dirty="0" err="1"/>
              <a:t>ocupa</a:t>
            </a:r>
            <a:r>
              <a:rPr dirty="0"/>
              <a:t> la </a:t>
            </a:r>
            <a:r>
              <a:rPr dirty="0" err="1"/>
              <a:t>posición</a:t>
            </a:r>
            <a:r>
              <a:rPr dirty="0"/>
              <a:t> No.</a:t>
            </a:r>
            <a:r>
              <a:rPr lang="en-US" dirty="0"/>
              <a:t>12</a:t>
            </a:r>
            <a:r>
              <a:rPr dirty="0"/>
              <a:t> </a:t>
            </a:r>
            <a:r>
              <a:rPr dirty="0" err="1"/>
              <a:t>en</a:t>
            </a:r>
            <a:r>
              <a:rPr dirty="0"/>
              <a:t> </a:t>
            </a:r>
            <a:r>
              <a:rPr dirty="0" err="1"/>
              <a:t>el</a:t>
            </a:r>
            <a:r>
              <a:rPr dirty="0"/>
              <a:t> ranking de </a:t>
            </a:r>
            <a:r>
              <a:rPr dirty="0" err="1"/>
              <a:t>marcas</a:t>
            </a:r>
            <a:r>
              <a:rPr dirty="0"/>
              <a:t>, </a:t>
            </a:r>
            <a:r>
              <a:rPr dirty="0" err="1"/>
              <a:t>seguido</a:t>
            </a:r>
            <a:r>
              <a:rPr dirty="0"/>
              <a:t> de La </a:t>
            </a:r>
            <a:r>
              <a:rPr lang="en-US" dirty="0"/>
              <a:t>Curacao</a:t>
            </a:r>
            <a:r>
              <a:rPr dirty="0"/>
              <a:t> que </a:t>
            </a:r>
            <a:r>
              <a:rPr dirty="0" err="1"/>
              <a:t>tiene</a:t>
            </a:r>
            <a:r>
              <a:rPr dirty="0"/>
              <a:t> la </a:t>
            </a:r>
            <a:r>
              <a:rPr dirty="0" err="1"/>
              <a:t>posición</a:t>
            </a:r>
            <a:r>
              <a:rPr dirty="0"/>
              <a:t> No. </a:t>
            </a:r>
            <a:r>
              <a:rPr lang="en-US" dirty="0"/>
              <a:t>26</a:t>
            </a:r>
            <a:r>
              <a:rPr dirty="0"/>
              <a:t> y JTS </a:t>
            </a:r>
            <a:r>
              <a:rPr dirty="0" err="1"/>
              <a:t>ocupa</a:t>
            </a:r>
            <a:r>
              <a:rPr dirty="0"/>
              <a:t> la </a:t>
            </a:r>
            <a:r>
              <a:rPr dirty="0" err="1"/>
              <a:t>posición</a:t>
            </a:r>
            <a:r>
              <a:rPr dirty="0"/>
              <a:t> No. </a:t>
            </a:r>
            <a:r>
              <a:rPr lang="en-US" dirty="0"/>
              <a:t>75</a:t>
            </a:r>
            <a:r>
              <a:rPr dirty="0"/>
              <a:t>. </a:t>
            </a:r>
          </a:p>
        </p:txBody>
      </p:sp>
      <p:sp>
        <p:nvSpPr>
          <p:cNvPr id="545" name="TextBox 26"/>
          <p:cNvSpPr txBox="1"/>
          <p:nvPr/>
        </p:nvSpPr>
        <p:spPr>
          <a:xfrm>
            <a:off x="1729741" y="1574803"/>
            <a:ext cx="4317545" cy="345438"/>
          </a:xfrm>
          <a:prstGeom prst="rect">
            <a:avLst/>
          </a:prstGeom>
          <a:solidFill>
            <a:srgbClr val="424242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r>
              <a:t>MARCA</a:t>
            </a:r>
          </a:p>
        </p:txBody>
      </p:sp>
      <p:sp>
        <p:nvSpPr>
          <p:cNvPr id="546" name="Rectangle"/>
          <p:cNvSpPr/>
          <p:nvPr/>
        </p:nvSpPr>
        <p:spPr>
          <a:xfrm>
            <a:off x="1729741" y="1581153"/>
            <a:ext cx="4317545" cy="4897757"/>
          </a:xfrm>
          <a:prstGeom prst="rect">
            <a:avLst/>
          </a:prstGeom>
          <a:ln w="12700">
            <a:solidFill>
              <a:srgbClr val="424242"/>
            </a:solidFill>
            <a:miter lim="400000"/>
          </a:ln>
        </p:spPr>
        <p:txBody>
          <a:bodyPr lIns="45718" tIns="45718" rIns="45718" bIns="45718" anchor="ctr"/>
          <a:lstStyle/>
          <a:p>
            <a:endParaRPr/>
          </a:p>
        </p:txBody>
      </p:sp>
      <p:sp>
        <p:nvSpPr>
          <p:cNvPr id="547" name="Rectangle: Rounded Corners 7"/>
          <p:cNvSpPr/>
          <p:nvPr/>
        </p:nvSpPr>
        <p:spPr>
          <a:xfrm>
            <a:off x="-2" y="0"/>
            <a:ext cx="12192002" cy="1057181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C52828"/>
              </a:gs>
              <a:gs pos="100000">
                <a:srgbClr val="F24136"/>
              </a:gs>
            </a:gsLst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48" name="Estrategia de Medios: EL GALLO MÁS GALLO"/>
          <p:cNvSpPr txBox="1"/>
          <p:nvPr/>
        </p:nvSpPr>
        <p:spPr>
          <a:xfrm>
            <a:off x="187614" y="163934"/>
            <a:ext cx="5678322" cy="4292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sz="2700">
                <a:solidFill>
                  <a:srgbClr val="FFFFFF"/>
                </a:solidFill>
              </a:defRPr>
            </a:pPr>
            <a:r>
              <a:t>TOTAL INDUSTRIA / </a:t>
            </a:r>
            <a:r>
              <a:rPr>
                <a:latin typeface="Myriad Pro Light"/>
                <a:ea typeface="Myriad Pro Light"/>
                <a:cs typeface="Myriad Pro Light"/>
                <a:sym typeface="Myriad Pro Semibold"/>
              </a:rPr>
              <a:t>TOP 10 INDUSTRIA</a:t>
            </a:r>
          </a:p>
        </p:txBody>
      </p:sp>
      <p:sp>
        <p:nvSpPr>
          <p:cNvPr id="549" name="Estrategia de Medios: EL GALLO MÁS GALLO"/>
          <p:cNvSpPr txBox="1"/>
          <p:nvPr/>
        </p:nvSpPr>
        <p:spPr>
          <a:xfrm>
            <a:off x="200880" y="541290"/>
            <a:ext cx="6704126" cy="3784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2200" i="1">
                <a:solidFill>
                  <a:srgbClr val="FFFFFF"/>
                </a:solidFill>
              </a:defRPr>
            </a:lvl1pPr>
          </a:lstStyle>
          <a:p>
            <a:r>
              <a:t>Posición en el ranking de marcas - tiendas departamentales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u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TextBox 3"/>
          <p:cNvSpPr txBox="1"/>
          <p:nvPr/>
        </p:nvSpPr>
        <p:spPr>
          <a:xfrm>
            <a:off x="5007249" y="2495007"/>
            <a:ext cx="2772550" cy="13234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algn="ctr">
              <a:defRPr sz="2000"/>
            </a:pPr>
            <a:r>
              <a:rPr dirty="0" err="1"/>
              <a:t>Presentado</a:t>
            </a:r>
            <a:r>
              <a:rPr dirty="0"/>
              <a:t> </a:t>
            </a:r>
            <a:r>
              <a:rPr dirty="0" err="1"/>
              <a:t>por</a:t>
            </a:r>
            <a:br>
              <a:rPr dirty="0"/>
            </a:br>
            <a:r>
              <a:rPr dirty="0" err="1"/>
              <a:t>Departamento</a:t>
            </a:r>
            <a:r>
              <a:rPr dirty="0"/>
              <a:t> de </a:t>
            </a:r>
            <a:r>
              <a:rPr dirty="0" err="1"/>
              <a:t>Medios</a:t>
            </a:r>
            <a:endParaRPr dirty="0"/>
          </a:p>
          <a:p>
            <a:pPr algn="ctr">
              <a:defRPr sz="2000" b="1"/>
            </a:pPr>
            <a:r>
              <a:rPr dirty="0"/>
              <a:t>MASS PUBLICIDAD</a:t>
            </a:r>
          </a:p>
          <a:p>
            <a:pPr algn="ctr">
              <a:defRPr sz="2000" b="1"/>
            </a:pPr>
            <a:r>
              <a:rPr lang="en-US" dirty="0" err="1"/>
              <a:t>Octubre</a:t>
            </a:r>
            <a:r>
              <a:rPr dirty="0"/>
              <a:t> 2</a:t>
            </a:r>
            <a:r>
              <a:rPr lang="en-US" dirty="0"/>
              <a:t>8</a:t>
            </a:r>
            <a:r>
              <a:rPr dirty="0"/>
              <a:t>, 2025</a:t>
            </a:r>
          </a:p>
        </p:txBody>
      </p:sp>
      <p:pic>
        <p:nvPicPr>
          <p:cNvPr id="552" name="Picture 4" descr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7660" y="4213397"/>
            <a:ext cx="2817810" cy="914112"/>
          </a:xfrm>
          <a:prstGeom prst="rect">
            <a:avLst/>
          </a:prstGeom>
          <a:ln w="12700">
            <a:miter lim="400000"/>
          </a:ln>
        </p:spPr>
      </p:pic>
      <p:pic>
        <p:nvPicPr>
          <p:cNvPr id="553" name="LOGO MASS.png" descr="LOGO MAS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02330" y="6090913"/>
            <a:ext cx="1456328" cy="46062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u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Rectangle 6"/>
          <p:cNvSpPr/>
          <p:nvPr/>
        </p:nvSpPr>
        <p:spPr>
          <a:xfrm>
            <a:off x="555985" y="2312373"/>
            <a:ext cx="4184565" cy="1799858"/>
          </a:xfrm>
          <a:prstGeom prst="rect">
            <a:avLst/>
          </a:prstGeom>
          <a:solidFill>
            <a:srgbClr val="44546A">
              <a:alpha val="15214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8" name="Rectangle 37"/>
          <p:cNvSpPr/>
          <p:nvPr/>
        </p:nvSpPr>
        <p:spPr>
          <a:xfrm>
            <a:off x="15766" y="31532"/>
            <a:ext cx="5849007" cy="429394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9" name="Conector recto 3"/>
          <p:cNvSpPr/>
          <p:nvPr/>
        </p:nvSpPr>
        <p:spPr>
          <a:xfrm>
            <a:off x="2369127" y="4051270"/>
            <a:ext cx="7938656" cy="1"/>
          </a:xfrm>
          <a:prstGeom prst="line">
            <a:avLst/>
          </a:prstGeom>
          <a:ln w="6350">
            <a:solidFill>
              <a:srgbClr val="FFFFFF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50" name="Rectángulo 31"/>
          <p:cNvSpPr txBox="1"/>
          <p:nvPr/>
        </p:nvSpPr>
        <p:spPr>
          <a:xfrm>
            <a:off x="1748545" y="1529568"/>
            <a:ext cx="1454975" cy="523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1400" b="1"/>
            </a:pPr>
            <a:r>
              <a:rPr dirty="0" err="1"/>
              <a:t>Inversión</a:t>
            </a:r>
            <a:r>
              <a:rPr b="0" dirty="0"/>
              <a:t> </a:t>
            </a:r>
          </a:p>
          <a:p>
            <a:pPr>
              <a:defRPr sz="1400"/>
            </a:pPr>
            <a:r>
              <a:rPr dirty="0"/>
              <a:t>$ </a:t>
            </a:r>
            <a:r>
              <a:rPr lang="en-US" dirty="0"/>
              <a:t>9,668.6</a:t>
            </a:r>
            <a:r>
              <a:rPr dirty="0"/>
              <a:t> K</a:t>
            </a:r>
          </a:p>
        </p:txBody>
      </p:sp>
      <p:sp>
        <p:nvSpPr>
          <p:cNvPr id="151" name="Conector recto 7"/>
          <p:cNvSpPr/>
          <p:nvPr/>
        </p:nvSpPr>
        <p:spPr>
          <a:xfrm flipH="1">
            <a:off x="6079516" y="1982716"/>
            <a:ext cx="1" cy="4061641"/>
          </a:xfrm>
          <a:prstGeom prst="line">
            <a:avLst/>
          </a:prstGeom>
          <a:ln w="6350">
            <a:solidFill>
              <a:srgbClr val="FFFFFF"/>
            </a:solidFill>
            <a:prstDash val="sysDot"/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52" name="TextBox 33"/>
          <p:cNvSpPr txBox="1"/>
          <p:nvPr/>
        </p:nvSpPr>
        <p:spPr>
          <a:xfrm>
            <a:off x="4986687" y="1179333"/>
            <a:ext cx="740467" cy="281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500" b="1">
                <a:solidFill>
                  <a:srgbClr val="FFFFFF"/>
                </a:solidFill>
              </a:defRPr>
            </a:lvl1pPr>
          </a:lstStyle>
          <a:p>
            <a:r>
              <a:t>  27%</a:t>
            </a:r>
          </a:p>
        </p:txBody>
      </p:sp>
      <p:pic>
        <p:nvPicPr>
          <p:cNvPr id="153" name="Picture 10" descr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6117" y="2454211"/>
            <a:ext cx="666869" cy="666869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TextBox 2"/>
          <p:cNvSpPr txBox="1"/>
          <p:nvPr/>
        </p:nvSpPr>
        <p:spPr>
          <a:xfrm>
            <a:off x="4547669" y="946374"/>
            <a:ext cx="2858998" cy="3378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algn="ctr"/>
          </a:lstStyle>
          <a:p>
            <a:r>
              <a:t>Reporte anual de inversiones</a:t>
            </a:r>
          </a:p>
        </p:txBody>
      </p:sp>
      <p:sp>
        <p:nvSpPr>
          <p:cNvPr id="155" name="CuadroTexto 30"/>
          <p:cNvSpPr txBox="1"/>
          <p:nvPr/>
        </p:nvSpPr>
        <p:spPr>
          <a:xfrm>
            <a:off x="172020" y="1535550"/>
            <a:ext cx="1677100" cy="5847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3200" b="1"/>
            </a:lvl1pPr>
          </a:lstStyle>
          <a:p>
            <a:r>
              <a:rPr dirty="0"/>
              <a:t>202</a:t>
            </a:r>
            <a:r>
              <a:rPr lang="en-US" dirty="0"/>
              <a:t>4</a:t>
            </a:r>
            <a:endParaRPr dirty="0"/>
          </a:p>
        </p:txBody>
      </p:sp>
      <p:graphicFrame>
        <p:nvGraphicFramePr>
          <p:cNvPr id="156" name="Chart 4"/>
          <p:cNvGraphicFramePr/>
          <p:nvPr>
            <p:extLst>
              <p:ext uri="{D42A27DB-BD31-4B8C-83A1-F6EECF244321}">
                <p14:modId xmlns:p14="http://schemas.microsoft.com/office/powerpoint/2010/main" val="3724187901"/>
              </p:ext>
            </p:extLst>
          </p:nvPr>
        </p:nvGraphicFramePr>
        <p:xfrm>
          <a:off x="428985" y="4639955"/>
          <a:ext cx="11001237" cy="13063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57" name="Rectangle: Rounded Corners 7"/>
          <p:cNvSpPr/>
          <p:nvPr/>
        </p:nvSpPr>
        <p:spPr>
          <a:xfrm>
            <a:off x="-2" y="0"/>
            <a:ext cx="12192002" cy="707888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C52828"/>
              </a:gs>
              <a:gs pos="100000">
                <a:srgbClr val="F24136"/>
              </a:gs>
            </a:gsLst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8" name="Tiendas Departamentales: Diciembre 2024"/>
          <p:cNvSpPr txBox="1"/>
          <p:nvPr/>
        </p:nvSpPr>
        <p:spPr>
          <a:xfrm>
            <a:off x="187614" y="163934"/>
            <a:ext cx="6284665" cy="5078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sz="2700">
                <a:solidFill>
                  <a:srgbClr val="FFFFFF"/>
                </a:solidFill>
                <a:latin typeface="Myriad Pro Light"/>
                <a:ea typeface="Myriad Pro Light"/>
                <a:cs typeface="Myriad Pro Light"/>
                <a:sym typeface="Myriad Pro Semibold"/>
              </a:defRPr>
            </a:pPr>
            <a:r>
              <a:rPr dirty="0"/>
              <a:t>Tiendas </a:t>
            </a:r>
            <a:r>
              <a:rPr dirty="0" err="1"/>
              <a:t>Departamentales</a:t>
            </a:r>
            <a:r>
              <a:rPr dirty="0"/>
              <a:t>: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 </a:t>
            </a:r>
            <a:r>
              <a:rPr lang="es-HN" dirty="0">
                <a:latin typeface="+mj-lt"/>
                <a:ea typeface="+mj-ea"/>
                <a:cs typeface="+mj-cs"/>
                <a:sym typeface="Myriad Pro"/>
              </a:rPr>
              <a:t>SEPTIEMBRE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 202</a:t>
            </a:r>
            <a:r>
              <a:rPr lang="en-US" dirty="0">
                <a:latin typeface="+mj-lt"/>
                <a:ea typeface="+mj-ea"/>
                <a:cs typeface="+mj-cs"/>
                <a:sym typeface="Myriad Pro"/>
              </a:rPr>
              <a:t>5</a:t>
            </a:r>
            <a:endParaRPr dirty="0">
              <a:latin typeface="+mj-lt"/>
              <a:ea typeface="+mj-ea"/>
              <a:cs typeface="+mj-cs"/>
              <a:sym typeface="Myriad Pro"/>
            </a:endParaRPr>
          </a:p>
        </p:txBody>
      </p:sp>
      <p:sp>
        <p:nvSpPr>
          <p:cNvPr id="159" name="Graphic 259"/>
          <p:cNvSpPr/>
          <p:nvPr/>
        </p:nvSpPr>
        <p:spPr>
          <a:xfrm>
            <a:off x="1236822" y="6117802"/>
            <a:ext cx="428627" cy="3429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" y="0"/>
                </a:moveTo>
                <a:lnTo>
                  <a:pt x="2160" y="3291"/>
                </a:lnTo>
                <a:lnTo>
                  <a:pt x="0" y="6891"/>
                </a:lnTo>
                <a:lnTo>
                  <a:pt x="0" y="7200"/>
                </a:lnTo>
                <a:cubicBezTo>
                  <a:pt x="0" y="8680"/>
                  <a:pt x="976" y="9900"/>
                  <a:pt x="2160" y="9900"/>
                </a:cubicBezTo>
                <a:lnTo>
                  <a:pt x="2160" y="21600"/>
                </a:lnTo>
                <a:lnTo>
                  <a:pt x="13680" y="21600"/>
                </a:lnTo>
                <a:lnTo>
                  <a:pt x="13680" y="13500"/>
                </a:lnTo>
                <a:lnTo>
                  <a:pt x="15120" y="13500"/>
                </a:lnTo>
                <a:lnTo>
                  <a:pt x="15120" y="21600"/>
                </a:lnTo>
                <a:lnTo>
                  <a:pt x="19440" y="21600"/>
                </a:lnTo>
                <a:lnTo>
                  <a:pt x="19440" y="9900"/>
                </a:lnTo>
                <a:cubicBezTo>
                  <a:pt x="20624" y="9900"/>
                  <a:pt x="21600" y="8680"/>
                  <a:pt x="21600" y="7200"/>
                </a:cubicBezTo>
                <a:lnTo>
                  <a:pt x="21600" y="6891"/>
                </a:lnTo>
                <a:lnTo>
                  <a:pt x="19440" y="3291"/>
                </a:lnTo>
                <a:lnTo>
                  <a:pt x="19440" y="0"/>
                </a:lnTo>
                <a:close/>
                <a:moveTo>
                  <a:pt x="3600" y="1800"/>
                </a:moveTo>
                <a:lnTo>
                  <a:pt x="18000" y="1800"/>
                </a:lnTo>
                <a:lnTo>
                  <a:pt x="18000" y="2700"/>
                </a:lnTo>
                <a:lnTo>
                  <a:pt x="3600" y="2700"/>
                </a:lnTo>
                <a:close/>
                <a:moveTo>
                  <a:pt x="3240" y="4500"/>
                </a:moveTo>
                <a:lnTo>
                  <a:pt x="18360" y="4500"/>
                </a:lnTo>
                <a:lnTo>
                  <a:pt x="20092" y="7397"/>
                </a:lnTo>
                <a:cubicBezTo>
                  <a:pt x="20014" y="7787"/>
                  <a:pt x="19778" y="8100"/>
                  <a:pt x="19440" y="8100"/>
                </a:cubicBezTo>
                <a:cubicBezTo>
                  <a:pt x="19041" y="8100"/>
                  <a:pt x="18720" y="7699"/>
                  <a:pt x="18720" y="7200"/>
                </a:cubicBezTo>
                <a:lnTo>
                  <a:pt x="17280" y="7200"/>
                </a:lnTo>
                <a:cubicBezTo>
                  <a:pt x="17280" y="7699"/>
                  <a:pt x="16959" y="8100"/>
                  <a:pt x="16560" y="8100"/>
                </a:cubicBezTo>
                <a:cubicBezTo>
                  <a:pt x="16161" y="8100"/>
                  <a:pt x="15840" y="7699"/>
                  <a:pt x="15840" y="7200"/>
                </a:cubicBezTo>
                <a:lnTo>
                  <a:pt x="14400" y="7200"/>
                </a:lnTo>
                <a:cubicBezTo>
                  <a:pt x="14400" y="7699"/>
                  <a:pt x="14079" y="8100"/>
                  <a:pt x="13680" y="8100"/>
                </a:cubicBezTo>
                <a:cubicBezTo>
                  <a:pt x="13281" y="8100"/>
                  <a:pt x="12960" y="7699"/>
                  <a:pt x="12960" y="7200"/>
                </a:cubicBezTo>
                <a:lnTo>
                  <a:pt x="11520" y="7200"/>
                </a:lnTo>
                <a:cubicBezTo>
                  <a:pt x="11520" y="7699"/>
                  <a:pt x="11199" y="8100"/>
                  <a:pt x="10800" y="8100"/>
                </a:cubicBezTo>
                <a:cubicBezTo>
                  <a:pt x="10401" y="8100"/>
                  <a:pt x="10080" y="7699"/>
                  <a:pt x="10080" y="7200"/>
                </a:cubicBezTo>
                <a:lnTo>
                  <a:pt x="8640" y="7200"/>
                </a:lnTo>
                <a:cubicBezTo>
                  <a:pt x="8640" y="7699"/>
                  <a:pt x="8319" y="8100"/>
                  <a:pt x="7920" y="8100"/>
                </a:cubicBezTo>
                <a:cubicBezTo>
                  <a:pt x="7521" y="8100"/>
                  <a:pt x="7200" y="7699"/>
                  <a:pt x="7200" y="7200"/>
                </a:cubicBezTo>
                <a:lnTo>
                  <a:pt x="5760" y="7200"/>
                </a:lnTo>
                <a:cubicBezTo>
                  <a:pt x="5760" y="7699"/>
                  <a:pt x="5439" y="8100"/>
                  <a:pt x="5040" y="8100"/>
                </a:cubicBezTo>
                <a:cubicBezTo>
                  <a:pt x="4641" y="8100"/>
                  <a:pt x="4320" y="7699"/>
                  <a:pt x="4320" y="7200"/>
                </a:cubicBezTo>
                <a:lnTo>
                  <a:pt x="2880" y="7200"/>
                </a:lnTo>
                <a:cubicBezTo>
                  <a:pt x="2880" y="7699"/>
                  <a:pt x="2559" y="8100"/>
                  <a:pt x="2160" y="8100"/>
                </a:cubicBezTo>
                <a:cubicBezTo>
                  <a:pt x="1822" y="8100"/>
                  <a:pt x="1586" y="7787"/>
                  <a:pt x="1507" y="7397"/>
                </a:cubicBezTo>
                <a:close/>
                <a:moveTo>
                  <a:pt x="3600" y="9197"/>
                </a:moveTo>
                <a:cubicBezTo>
                  <a:pt x="3983" y="9629"/>
                  <a:pt x="4489" y="9900"/>
                  <a:pt x="5040" y="9900"/>
                </a:cubicBezTo>
                <a:cubicBezTo>
                  <a:pt x="5591" y="9900"/>
                  <a:pt x="6097" y="9629"/>
                  <a:pt x="6480" y="9197"/>
                </a:cubicBezTo>
                <a:cubicBezTo>
                  <a:pt x="6862" y="9629"/>
                  <a:pt x="7369" y="9900"/>
                  <a:pt x="7920" y="9900"/>
                </a:cubicBezTo>
                <a:cubicBezTo>
                  <a:pt x="8471" y="9900"/>
                  <a:pt x="8978" y="9629"/>
                  <a:pt x="9360" y="9197"/>
                </a:cubicBezTo>
                <a:cubicBezTo>
                  <a:pt x="9742" y="9629"/>
                  <a:pt x="10249" y="9900"/>
                  <a:pt x="10800" y="9900"/>
                </a:cubicBezTo>
                <a:cubicBezTo>
                  <a:pt x="11351" y="9900"/>
                  <a:pt x="11858" y="9629"/>
                  <a:pt x="12240" y="9197"/>
                </a:cubicBezTo>
                <a:cubicBezTo>
                  <a:pt x="12622" y="9629"/>
                  <a:pt x="13129" y="9900"/>
                  <a:pt x="13680" y="9900"/>
                </a:cubicBezTo>
                <a:cubicBezTo>
                  <a:pt x="14231" y="9900"/>
                  <a:pt x="14738" y="9629"/>
                  <a:pt x="15120" y="9197"/>
                </a:cubicBezTo>
                <a:cubicBezTo>
                  <a:pt x="15502" y="9629"/>
                  <a:pt x="16009" y="9900"/>
                  <a:pt x="16560" y="9900"/>
                </a:cubicBezTo>
                <a:cubicBezTo>
                  <a:pt x="17111" y="9900"/>
                  <a:pt x="17618" y="9629"/>
                  <a:pt x="18000" y="9197"/>
                </a:cubicBezTo>
                <a:lnTo>
                  <a:pt x="18000" y="19800"/>
                </a:lnTo>
                <a:lnTo>
                  <a:pt x="16560" y="19800"/>
                </a:lnTo>
                <a:lnTo>
                  <a:pt x="16560" y="11700"/>
                </a:lnTo>
                <a:lnTo>
                  <a:pt x="12240" y="11700"/>
                </a:lnTo>
                <a:lnTo>
                  <a:pt x="12240" y="19800"/>
                </a:lnTo>
                <a:lnTo>
                  <a:pt x="3600" y="19800"/>
                </a:lnTo>
                <a:close/>
                <a:moveTo>
                  <a:pt x="5040" y="11700"/>
                </a:moveTo>
                <a:lnTo>
                  <a:pt x="5040" y="18000"/>
                </a:lnTo>
                <a:lnTo>
                  <a:pt x="10800" y="18000"/>
                </a:lnTo>
                <a:lnTo>
                  <a:pt x="10800" y="11700"/>
                </a:lnTo>
                <a:close/>
                <a:moveTo>
                  <a:pt x="6480" y="13500"/>
                </a:moveTo>
                <a:lnTo>
                  <a:pt x="9360" y="13500"/>
                </a:lnTo>
                <a:lnTo>
                  <a:pt x="9360" y="16200"/>
                </a:lnTo>
                <a:lnTo>
                  <a:pt x="6480" y="1620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solidFill>
                  <a:srgbClr val="22222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/>
          </a:p>
        </p:txBody>
      </p:sp>
      <p:sp>
        <p:nvSpPr>
          <p:cNvPr id="160" name="Graphic 57"/>
          <p:cNvSpPr/>
          <p:nvPr/>
        </p:nvSpPr>
        <p:spPr>
          <a:xfrm>
            <a:off x="3079188" y="6089229"/>
            <a:ext cx="400052" cy="3714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6546" y="0"/>
                  <a:pt x="3086" y="3727"/>
                  <a:pt x="3086" y="8308"/>
                </a:cubicBezTo>
                <a:cubicBezTo>
                  <a:pt x="3086" y="12889"/>
                  <a:pt x="6546" y="16615"/>
                  <a:pt x="10800" y="16615"/>
                </a:cubicBezTo>
                <a:cubicBezTo>
                  <a:pt x="15054" y="16615"/>
                  <a:pt x="18514" y="12889"/>
                  <a:pt x="18514" y="8308"/>
                </a:cubicBezTo>
                <a:cubicBezTo>
                  <a:pt x="18514" y="3727"/>
                  <a:pt x="15054" y="0"/>
                  <a:pt x="10800" y="0"/>
                </a:cubicBezTo>
                <a:close/>
                <a:moveTo>
                  <a:pt x="10800" y="1662"/>
                </a:moveTo>
                <a:cubicBezTo>
                  <a:pt x="14203" y="1662"/>
                  <a:pt x="16971" y="4643"/>
                  <a:pt x="16971" y="8308"/>
                </a:cubicBezTo>
                <a:cubicBezTo>
                  <a:pt x="16971" y="11972"/>
                  <a:pt x="14203" y="14954"/>
                  <a:pt x="10800" y="14954"/>
                </a:cubicBezTo>
                <a:cubicBezTo>
                  <a:pt x="7397" y="14954"/>
                  <a:pt x="4629" y="11972"/>
                  <a:pt x="4629" y="8308"/>
                </a:cubicBezTo>
                <a:cubicBezTo>
                  <a:pt x="4629" y="4643"/>
                  <a:pt x="7397" y="1662"/>
                  <a:pt x="10800" y="1662"/>
                </a:cubicBezTo>
                <a:close/>
                <a:moveTo>
                  <a:pt x="10029" y="3323"/>
                </a:moveTo>
                <a:lnTo>
                  <a:pt x="10029" y="4311"/>
                </a:lnTo>
                <a:cubicBezTo>
                  <a:pt x="9917" y="4355"/>
                  <a:pt x="9808" y="4408"/>
                  <a:pt x="9705" y="4469"/>
                </a:cubicBezTo>
                <a:cubicBezTo>
                  <a:pt x="9601" y="4529"/>
                  <a:pt x="9503" y="4597"/>
                  <a:pt x="9409" y="4673"/>
                </a:cubicBezTo>
                <a:cubicBezTo>
                  <a:pt x="9316" y="4749"/>
                  <a:pt x="9229" y="4832"/>
                  <a:pt x="9147" y="4921"/>
                </a:cubicBezTo>
                <a:cubicBezTo>
                  <a:pt x="8984" y="5100"/>
                  <a:pt x="8845" y="5304"/>
                  <a:pt x="8737" y="5528"/>
                </a:cubicBezTo>
                <a:cubicBezTo>
                  <a:pt x="8684" y="5640"/>
                  <a:pt x="8638" y="5758"/>
                  <a:pt x="8600" y="5879"/>
                </a:cubicBezTo>
                <a:cubicBezTo>
                  <a:pt x="8526" y="6121"/>
                  <a:pt x="8486" y="6378"/>
                  <a:pt x="8486" y="6646"/>
                </a:cubicBezTo>
                <a:cubicBezTo>
                  <a:pt x="8486" y="6816"/>
                  <a:pt x="8503" y="6983"/>
                  <a:pt x="8534" y="7144"/>
                </a:cubicBezTo>
                <a:cubicBezTo>
                  <a:pt x="8596" y="7467"/>
                  <a:pt x="8718" y="7768"/>
                  <a:pt x="8885" y="8033"/>
                </a:cubicBezTo>
                <a:cubicBezTo>
                  <a:pt x="8969" y="8166"/>
                  <a:pt x="9063" y="8290"/>
                  <a:pt x="9168" y="8403"/>
                </a:cubicBezTo>
                <a:cubicBezTo>
                  <a:pt x="9378" y="8630"/>
                  <a:pt x="9629" y="8813"/>
                  <a:pt x="9905" y="8941"/>
                </a:cubicBezTo>
                <a:cubicBezTo>
                  <a:pt x="10181" y="9068"/>
                  <a:pt x="10484" y="9138"/>
                  <a:pt x="10800" y="9138"/>
                </a:cubicBezTo>
                <a:cubicBezTo>
                  <a:pt x="10910" y="9138"/>
                  <a:pt x="11013" y="9161"/>
                  <a:pt x="11106" y="9202"/>
                </a:cubicBezTo>
                <a:cubicBezTo>
                  <a:pt x="11199" y="9243"/>
                  <a:pt x="11281" y="9303"/>
                  <a:pt x="11350" y="9377"/>
                </a:cubicBezTo>
                <a:cubicBezTo>
                  <a:pt x="11419" y="9451"/>
                  <a:pt x="11475" y="9540"/>
                  <a:pt x="11513" y="9640"/>
                </a:cubicBezTo>
                <a:cubicBezTo>
                  <a:pt x="11551" y="9740"/>
                  <a:pt x="11571" y="9851"/>
                  <a:pt x="11571" y="9969"/>
                </a:cubicBezTo>
                <a:cubicBezTo>
                  <a:pt x="11571" y="10324"/>
                  <a:pt x="11385" y="10614"/>
                  <a:pt x="11106" y="10737"/>
                </a:cubicBezTo>
                <a:cubicBezTo>
                  <a:pt x="11013" y="10778"/>
                  <a:pt x="10910" y="10800"/>
                  <a:pt x="10800" y="10800"/>
                </a:cubicBezTo>
                <a:cubicBezTo>
                  <a:pt x="10690" y="10800"/>
                  <a:pt x="10587" y="10778"/>
                  <a:pt x="10494" y="10737"/>
                </a:cubicBezTo>
                <a:cubicBezTo>
                  <a:pt x="10401" y="10696"/>
                  <a:pt x="10319" y="10636"/>
                  <a:pt x="10250" y="10562"/>
                </a:cubicBezTo>
                <a:cubicBezTo>
                  <a:pt x="10112" y="10413"/>
                  <a:pt x="10029" y="10206"/>
                  <a:pt x="10029" y="9969"/>
                </a:cubicBezTo>
                <a:lnTo>
                  <a:pt x="8486" y="9969"/>
                </a:lnTo>
                <a:cubicBezTo>
                  <a:pt x="8486" y="10103"/>
                  <a:pt x="8496" y="10235"/>
                  <a:pt x="8516" y="10364"/>
                </a:cubicBezTo>
                <a:cubicBezTo>
                  <a:pt x="8535" y="10492"/>
                  <a:pt x="8563" y="10616"/>
                  <a:pt x="8600" y="10737"/>
                </a:cubicBezTo>
                <a:cubicBezTo>
                  <a:pt x="8638" y="10858"/>
                  <a:pt x="8684" y="10975"/>
                  <a:pt x="8737" y="11087"/>
                </a:cubicBezTo>
                <a:cubicBezTo>
                  <a:pt x="8791" y="11199"/>
                  <a:pt x="8853" y="11305"/>
                  <a:pt x="8921" y="11407"/>
                </a:cubicBezTo>
                <a:cubicBezTo>
                  <a:pt x="8990" y="11508"/>
                  <a:pt x="9066" y="11605"/>
                  <a:pt x="9147" y="11694"/>
                </a:cubicBezTo>
                <a:cubicBezTo>
                  <a:pt x="9229" y="11783"/>
                  <a:pt x="9316" y="11867"/>
                  <a:pt x="9409" y="11942"/>
                </a:cubicBezTo>
                <a:cubicBezTo>
                  <a:pt x="9503" y="12018"/>
                  <a:pt x="9601" y="12086"/>
                  <a:pt x="9705" y="12147"/>
                </a:cubicBezTo>
                <a:cubicBezTo>
                  <a:pt x="9808" y="12207"/>
                  <a:pt x="9917" y="12260"/>
                  <a:pt x="10029" y="12304"/>
                </a:cubicBezTo>
                <a:lnTo>
                  <a:pt x="10029" y="13292"/>
                </a:lnTo>
                <a:lnTo>
                  <a:pt x="11571" y="13292"/>
                </a:lnTo>
                <a:lnTo>
                  <a:pt x="11571" y="12304"/>
                </a:lnTo>
                <a:cubicBezTo>
                  <a:pt x="12354" y="11999"/>
                  <a:pt x="12948" y="11261"/>
                  <a:pt x="13084" y="10364"/>
                </a:cubicBezTo>
                <a:cubicBezTo>
                  <a:pt x="13104" y="10235"/>
                  <a:pt x="13114" y="10103"/>
                  <a:pt x="13114" y="9969"/>
                </a:cubicBezTo>
                <a:cubicBezTo>
                  <a:pt x="13114" y="9799"/>
                  <a:pt x="13097" y="9632"/>
                  <a:pt x="13066" y="9471"/>
                </a:cubicBezTo>
                <a:cubicBezTo>
                  <a:pt x="13035" y="9310"/>
                  <a:pt x="12990" y="9154"/>
                  <a:pt x="12930" y="9005"/>
                </a:cubicBezTo>
                <a:cubicBezTo>
                  <a:pt x="12871" y="8857"/>
                  <a:pt x="12799" y="8715"/>
                  <a:pt x="12715" y="8582"/>
                </a:cubicBezTo>
                <a:cubicBezTo>
                  <a:pt x="12631" y="8449"/>
                  <a:pt x="12537" y="8325"/>
                  <a:pt x="12432" y="8212"/>
                </a:cubicBezTo>
                <a:cubicBezTo>
                  <a:pt x="12327" y="8099"/>
                  <a:pt x="12211" y="7997"/>
                  <a:pt x="12088" y="7907"/>
                </a:cubicBezTo>
                <a:cubicBezTo>
                  <a:pt x="11965" y="7817"/>
                  <a:pt x="11833" y="7738"/>
                  <a:pt x="11695" y="7675"/>
                </a:cubicBezTo>
                <a:cubicBezTo>
                  <a:pt x="11557" y="7611"/>
                  <a:pt x="11412" y="7562"/>
                  <a:pt x="11263" y="7529"/>
                </a:cubicBezTo>
                <a:cubicBezTo>
                  <a:pt x="11113" y="7495"/>
                  <a:pt x="10958" y="7477"/>
                  <a:pt x="10800" y="7477"/>
                </a:cubicBezTo>
                <a:cubicBezTo>
                  <a:pt x="10690" y="7477"/>
                  <a:pt x="10587" y="7455"/>
                  <a:pt x="10494" y="7414"/>
                </a:cubicBezTo>
                <a:cubicBezTo>
                  <a:pt x="10401" y="7373"/>
                  <a:pt x="10319" y="7313"/>
                  <a:pt x="10250" y="7238"/>
                </a:cubicBezTo>
                <a:cubicBezTo>
                  <a:pt x="10181" y="7164"/>
                  <a:pt x="10125" y="7076"/>
                  <a:pt x="10087" y="6976"/>
                </a:cubicBezTo>
                <a:cubicBezTo>
                  <a:pt x="10049" y="6875"/>
                  <a:pt x="10029" y="6765"/>
                  <a:pt x="10029" y="6646"/>
                </a:cubicBezTo>
                <a:cubicBezTo>
                  <a:pt x="10029" y="6528"/>
                  <a:pt x="10049" y="6417"/>
                  <a:pt x="10087" y="6317"/>
                </a:cubicBezTo>
                <a:cubicBezTo>
                  <a:pt x="10125" y="6217"/>
                  <a:pt x="10181" y="6128"/>
                  <a:pt x="10250" y="6054"/>
                </a:cubicBezTo>
                <a:cubicBezTo>
                  <a:pt x="10319" y="5980"/>
                  <a:pt x="10401" y="5920"/>
                  <a:pt x="10494" y="5879"/>
                </a:cubicBezTo>
                <a:cubicBezTo>
                  <a:pt x="10587" y="5838"/>
                  <a:pt x="10690" y="5815"/>
                  <a:pt x="10800" y="5815"/>
                </a:cubicBezTo>
                <a:cubicBezTo>
                  <a:pt x="11240" y="5815"/>
                  <a:pt x="11571" y="6173"/>
                  <a:pt x="11571" y="6646"/>
                </a:cubicBezTo>
                <a:lnTo>
                  <a:pt x="13114" y="6646"/>
                </a:lnTo>
                <a:cubicBezTo>
                  <a:pt x="13114" y="6512"/>
                  <a:pt x="13104" y="6380"/>
                  <a:pt x="13084" y="6252"/>
                </a:cubicBezTo>
                <a:cubicBezTo>
                  <a:pt x="13065" y="6124"/>
                  <a:pt x="13037" y="6000"/>
                  <a:pt x="13000" y="5879"/>
                </a:cubicBezTo>
                <a:cubicBezTo>
                  <a:pt x="12776" y="5153"/>
                  <a:pt x="12243" y="4573"/>
                  <a:pt x="11571" y="4311"/>
                </a:cubicBezTo>
                <a:lnTo>
                  <a:pt x="11571" y="3323"/>
                </a:lnTo>
                <a:lnTo>
                  <a:pt x="10029" y="3323"/>
                </a:lnTo>
                <a:close/>
                <a:moveTo>
                  <a:pt x="0" y="14954"/>
                </a:moveTo>
                <a:lnTo>
                  <a:pt x="0" y="21600"/>
                </a:lnTo>
                <a:lnTo>
                  <a:pt x="1543" y="21600"/>
                </a:lnTo>
                <a:lnTo>
                  <a:pt x="1543" y="16615"/>
                </a:lnTo>
                <a:lnTo>
                  <a:pt x="5694" y="16615"/>
                </a:lnTo>
                <a:cubicBezTo>
                  <a:pt x="5037" y="16146"/>
                  <a:pt x="4444" y="15584"/>
                  <a:pt x="3919" y="14954"/>
                </a:cubicBezTo>
                <a:lnTo>
                  <a:pt x="0" y="14954"/>
                </a:lnTo>
                <a:close/>
                <a:moveTo>
                  <a:pt x="17681" y="14954"/>
                </a:moveTo>
                <a:cubicBezTo>
                  <a:pt x="17156" y="15584"/>
                  <a:pt x="16563" y="16146"/>
                  <a:pt x="15906" y="16615"/>
                </a:cubicBezTo>
                <a:lnTo>
                  <a:pt x="20057" y="16615"/>
                </a:lnTo>
                <a:lnTo>
                  <a:pt x="20057" y="21600"/>
                </a:lnTo>
                <a:lnTo>
                  <a:pt x="21600" y="21600"/>
                </a:lnTo>
                <a:lnTo>
                  <a:pt x="21600" y="14954"/>
                </a:lnTo>
                <a:lnTo>
                  <a:pt x="17681" y="14954"/>
                </a:lnTo>
                <a:close/>
                <a:moveTo>
                  <a:pt x="3086" y="18277"/>
                </a:moveTo>
                <a:lnTo>
                  <a:pt x="3086" y="19938"/>
                </a:lnTo>
                <a:lnTo>
                  <a:pt x="18514" y="19938"/>
                </a:lnTo>
                <a:lnTo>
                  <a:pt x="18514" y="18277"/>
                </a:lnTo>
                <a:lnTo>
                  <a:pt x="3086" y="18277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solidFill>
                  <a:srgbClr val="22222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/>
          </a:p>
        </p:txBody>
      </p:sp>
      <p:sp>
        <p:nvSpPr>
          <p:cNvPr id="161" name="Graphic 305"/>
          <p:cNvSpPr/>
          <p:nvPr/>
        </p:nvSpPr>
        <p:spPr>
          <a:xfrm>
            <a:off x="6701576" y="6142752"/>
            <a:ext cx="400052" cy="2857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314" y="0"/>
                </a:moveTo>
                <a:lnTo>
                  <a:pt x="2314" y="14647"/>
                </a:lnTo>
                <a:lnTo>
                  <a:pt x="554" y="17145"/>
                </a:lnTo>
                <a:cubicBezTo>
                  <a:pt x="205" y="17634"/>
                  <a:pt x="0" y="18309"/>
                  <a:pt x="0" y="19001"/>
                </a:cubicBezTo>
                <a:cubicBezTo>
                  <a:pt x="0" y="20427"/>
                  <a:pt x="838" y="21600"/>
                  <a:pt x="1856" y="21600"/>
                </a:cubicBezTo>
                <a:lnTo>
                  <a:pt x="19744" y="21600"/>
                </a:lnTo>
                <a:cubicBezTo>
                  <a:pt x="20762" y="21600"/>
                  <a:pt x="21600" y="20427"/>
                  <a:pt x="21600" y="19001"/>
                </a:cubicBezTo>
                <a:cubicBezTo>
                  <a:pt x="21600" y="18309"/>
                  <a:pt x="21395" y="17634"/>
                  <a:pt x="21045" y="17145"/>
                </a:cubicBezTo>
                <a:lnTo>
                  <a:pt x="19286" y="14647"/>
                </a:lnTo>
                <a:lnTo>
                  <a:pt x="19286" y="0"/>
                </a:lnTo>
                <a:close/>
                <a:moveTo>
                  <a:pt x="3857" y="2160"/>
                </a:moveTo>
                <a:lnTo>
                  <a:pt x="17743" y="2160"/>
                </a:lnTo>
                <a:lnTo>
                  <a:pt x="17743" y="14040"/>
                </a:lnTo>
                <a:lnTo>
                  <a:pt x="3857" y="14040"/>
                </a:lnTo>
                <a:close/>
                <a:moveTo>
                  <a:pt x="3423" y="16200"/>
                </a:moveTo>
                <a:lnTo>
                  <a:pt x="18177" y="16200"/>
                </a:lnTo>
                <a:lnTo>
                  <a:pt x="19961" y="18664"/>
                </a:lnTo>
                <a:cubicBezTo>
                  <a:pt x="20021" y="18748"/>
                  <a:pt x="20057" y="18883"/>
                  <a:pt x="20057" y="19001"/>
                </a:cubicBezTo>
                <a:cubicBezTo>
                  <a:pt x="20057" y="19263"/>
                  <a:pt x="19931" y="19440"/>
                  <a:pt x="19744" y="19440"/>
                </a:cubicBezTo>
                <a:lnTo>
                  <a:pt x="1856" y="19440"/>
                </a:lnTo>
                <a:cubicBezTo>
                  <a:pt x="1669" y="19440"/>
                  <a:pt x="1543" y="19263"/>
                  <a:pt x="1543" y="19001"/>
                </a:cubicBezTo>
                <a:cubicBezTo>
                  <a:pt x="1543" y="18883"/>
                  <a:pt x="1579" y="18748"/>
                  <a:pt x="1639" y="18664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solidFill>
                  <a:srgbClr val="22222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/>
          </a:p>
        </p:txBody>
      </p:sp>
      <p:sp>
        <p:nvSpPr>
          <p:cNvPr id="162" name="Graphic 466"/>
          <p:cNvSpPr/>
          <p:nvPr/>
        </p:nvSpPr>
        <p:spPr>
          <a:xfrm>
            <a:off x="4986687" y="6120629"/>
            <a:ext cx="228602" cy="3429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050" y="0"/>
                </a:moveTo>
                <a:cubicBezTo>
                  <a:pt x="1830" y="0"/>
                  <a:pt x="0" y="1220"/>
                  <a:pt x="0" y="2700"/>
                </a:cubicBezTo>
                <a:lnTo>
                  <a:pt x="0" y="18900"/>
                </a:lnTo>
                <a:cubicBezTo>
                  <a:pt x="0" y="20380"/>
                  <a:pt x="1830" y="21600"/>
                  <a:pt x="4050" y="21600"/>
                </a:cubicBezTo>
                <a:lnTo>
                  <a:pt x="17550" y="21600"/>
                </a:lnTo>
                <a:cubicBezTo>
                  <a:pt x="19770" y="21600"/>
                  <a:pt x="21600" y="20380"/>
                  <a:pt x="21600" y="18900"/>
                </a:cubicBezTo>
                <a:lnTo>
                  <a:pt x="21600" y="2700"/>
                </a:lnTo>
                <a:cubicBezTo>
                  <a:pt x="21600" y="1220"/>
                  <a:pt x="19770" y="0"/>
                  <a:pt x="17550" y="0"/>
                </a:cubicBezTo>
                <a:close/>
                <a:moveTo>
                  <a:pt x="4050" y="1800"/>
                </a:moveTo>
                <a:lnTo>
                  <a:pt x="17550" y="1800"/>
                </a:lnTo>
                <a:cubicBezTo>
                  <a:pt x="18299" y="1800"/>
                  <a:pt x="18900" y="2201"/>
                  <a:pt x="18900" y="2700"/>
                </a:cubicBezTo>
                <a:lnTo>
                  <a:pt x="18900" y="18900"/>
                </a:lnTo>
                <a:cubicBezTo>
                  <a:pt x="18900" y="19399"/>
                  <a:pt x="18299" y="19800"/>
                  <a:pt x="17550" y="19800"/>
                </a:cubicBezTo>
                <a:lnTo>
                  <a:pt x="4050" y="19800"/>
                </a:lnTo>
                <a:cubicBezTo>
                  <a:pt x="3301" y="19800"/>
                  <a:pt x="2700" y="19399"/>
                  <a:pt x="2700" y="18900"/>
                </a:cubicBezTo>
                <a:lnTo>
                  <a:pt x="2700" y="2700"/>
                </a:lnTo>
                <a:cubicBezTo>
                  <a:pt x="2700" y="2201"/>
                  <a:pt x="3301" y="1800"/>
                  <a:pt x="4050" y="1800"/>
                </a:cubicBezTo>
                <a:close/>
                <a:moveTo>
                  <a:pt x="10800" y="17100"/>
                </a:moveTo>
                <a:cubicBezTo>
                  <a:pt x="10056" y="17100"/>
                  <a:pt x="9450" y="17504"/>
                  <a:pt x="9450" y="18000"/>
                </a:cubicBezTo>
                <a:cubicBezTo>
                  <a:pt x="9450" y="18496"/>
                  <a:pt x="10056" y="18900"/>
                  <a:pt x="10800" y="18900"/>
                </a:cubicBezTo>
                <a:cubicBezTo>
                  <a:pt x="11544" y="18900"/>
                  <a:pt x="12150" y="18496"/>
                  <a:pt x="12150" y="18000"/>
                </a:cubicBezTo>
                <a:cubicBezTo>
                  <a:pt x="12150" y="17504"/>
                  <a:pt x="11544" y="17100"/>
                  <a:pt x="10800" y="1710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solidFill>
                  <a:srgbClr val="22222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/>
          </a:p>
        </p:txBody>
      </p:sp>
      <p:sp>
        <p:nvSpPr>
          <p:cNvPr id="163" name="Graphic 534"/>
          <p:cNvSpPr/>
          <p:nvPr/>
        </p:nvSpPr>
        <p:spPr>
          <a:xfrm>
            <a:off x="1037532" y="2541022"/>
            <a:ext cx="711015" cy="5785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7673"/>
                </a:lnTo>
                <a:lnTo>
                  <a:pt x="10029" y="17673"/>
                </a:lnTo>
                <a:lnTo>
                  <a:pt x="10029" y="19636"/>
                </a:lnTo>
                <a:lnTo>
                  <a:pt x="6171" y="19636"/>
                </a:lnTo>
                <a:lnTo>
                  <a:pt x="6171" y="21600"/>
                </a:lnTo>
                <a:lnTo>
                  <a:pt x="15429" y="21600"/>
                </a:lnTo>
                <a:lnTo>
                  <a:pt x="15429" y="19636"/>
                </a:lnTo>
                <a:lnTo>
                  <a:pt x="11571" y="19636"/>
                </a:lnTo>
                <a:lnTo>
                  <a:pt x="11571" y="17673"/>
                </a:lnTo>
                <a:lnTo>
                  <a:pt x="21600" y="17673"/>
                </a:lnTo>
                <a:lnTo>
                  <a:pt x="21600" y="0"/>
                </a:lnTo>
                <a:close/>
                <a:moveTo>
                  <a:pt x="1543" y="1964"/>
                </a:moveTo>
                <a:lnTo>
                  <a:pt x="20057" y="1964"/>
                </a:lnTo>
                <a:lnTo>
                  <a:pt x="20057" y="15709"/>
                </a:lnTo>
                <a:lnTo>
                  <a:pt x="1543" y="15709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solidFill>
                  <a:srgbClr val="22222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/>
          </a:p>
        </p:txBody>
      </p:sp>
      <p:sp>
        <p:nvSpPr>
          <p:cNvPr id="164" name="Graphic 462"/>
          <p:cNvSpPr/>
          <p:nvPr/>
        </p:nvSpPr>
        <p:spPr>
          <a:xfrm>
            <a:off x="3657305" y="2466735"/>
            <a:ext cx="481367" cy="6418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200" y="0"/>
                </a:moveTo>
                <a:cubicBezTo>
                  <a:pt x="5887" y="0"/>
                  <a:pt x="4800" y="816"/>
                  <a:pt x="4800" y="1800"/>
                </a:cubicBezTo>
                <a:lnTo>
                  <a:pt x="4800" y="12600"/>
                </a:lnTo>
                <a:cubicBezTo>
                  <a:pt x="4800" y="13584"/>
                  <a:pt x="5887" y="14400"/>
                  <a:pt x="7200" y="14400"/>
                </a:cubicBezTo>
                <a:lnTo>
                  <a:pt x="14400" y="14400"/>
                </a:lnTo>
                <a:cubicBezTo>
                  <a:pt x="15713" y="14400"/>
                  <a:pt x="16800" y="13584"/>
                  <a:pt x="16800" y="12600"/>
                </a:cubicBezTo>
                <a:lnTo>
                  <a:pt x="16800" y="1800"/>
                </a:lnTo>
                <a:cubicBezTo>
                  <a:pt x="16800" y="816"/>
                  <a:pt x="15713" y="0"/>
                  <a:pt x="14400" y="0"/>
                </a:cubicBezTo>
                <a:close/>
                <a:moveTo>
                  <a:pt x="7200" y="1800"/>
                </a:moveTo>
                <a:lnTo>
                  <a:pt x="14400" y="1800"/>
                </a:lnTo>
                <a:lnTo>
                  <a:pt x="14400" y="12600"/>
                </a:lnTo>
                <a:lnTo>
                  <a:pt x="7200" y="12600"/>
                </a:lnTo>
                <a:close/>
                <a:moveTo>
                  <a:pt x="0" y="9000"/>
                </a:moveTo>
                <a:lnTo>
                  <a:pt x="0" y="12600"/>
                </a:lnTo>
                <a:cubicBezTo>
                  <a:pt x="0" y="15571"/>
                  <a:pt x="3239" y="18000"/>
                  <a:pt x="7200" y="18000"/>
                </a:cubicBezTo>
                <a:lnTo>
                  <a:pt x="9600" y="18000"/>
                </a:lnTo>
                <a:lnTo>
                  <a:pt x="9600" y="19800"/>
                </a:lnTo>
                <a:lnTo>
                  <a:pt x="4800" y="19800"/>
                </a:lnTo>
                <a:lnTo>
                  <a:pt x="4800" y="21600"/>
                </a:lnTo>
                <a:lnTo>
                  <a:pt x="16800" y="21600"/>
                </a:lnTo>
                <a:lnTo>
                  <a:pt x="16800" y="19800"/>
                </a:lnTo>
                <a:lnTo>
                  <a:pt x="12000" y="19800"/>
                </a:lnTo>
                <a:lnTo>
                  <a:pt x="12000" y="18000"/>
                </a:lnTo>
                <a:lnTo>
                  <a:pt x="14400" y="18000"/>
                </a:lnTo>
                <a:cubicBezTo>
                  <a:pt x="18361" y="18000"/>
                  <a:pt x="21600" y="15571"/>
                  <a:pt x="21600" y="12600"/>
                </a:cubicBezTo>
                <a:lnTo>
                  <a:pt x="21600" y="9000"/>
                </a:lnTo>
                <a:lnTo>
                  <a:pt x="19200" y="9000"/>
                </a:lnTo>
                <a:lnTo>
                  <a:pt x="19200" y="12600"/>
                </a:lnTo>
                <a:cubicBezTo>
                  <a:pt x="19200" y="14597"/>
                  <a:pt x="17063" y="16200"/>
                  <a:pt x="14400" y="16200"/>
                </a:cubicBezTo>
                <a:lnTo>
                  <a:pt x="7200" y="16200"/>
                </a:lnTo>
                <a:cubicBezTo>
                  <a:pt x="4537" y="16200"/>
                  <a:pt x="2400" y="14597"/>
                  <a:pt x="2400" y="12600"/>
                </a:cubicBezTo>
                <a:lnTo>
                  <a:pt x="2400" y="900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solidFill>
                  <a:srgbClr val="22222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/>
          </a:p>
        </p:txBody>
      </p:sp>
      <p:sp>
        <p:nvSpPr>
          <p:cNvPr id="165" name="Straight Connector 2"/>
          <p:cNvSpPr/>
          <p:nvPr/>
        </p:nvSpPr>
        <p:spPr>
          <a:xfrm>
            <a:off x="5980519" y="2312373"/>
            <a:ext cx="1" cy="1799858"/>
          </a:xfrm>
          <a:prstGeom prst="line">
            <a:avLst/>
          </a:prstGeom>
          <a:ln w="28575">
            <a:solidFill>
              <a:srgbClr val="EA3D33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66" name="TextBox 2"/>
          <p:cNvSpPr txBox="1"/>
          <p:nvPr/>
        </p:nvSpPr>
        <p:spPr>
          <a:xfrm>
            <a:off x="4305961" y="4607532"/>
            <a:ext cx="3191154" cy="3378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r>
              <a:t>Distribución por giro de negocio</a:t>
            </a:r>
          </a:p>
        </p:txBody>
      </p:sp>
      <p:sp>
        <p:nvSpPr>
          <p:cNvPr id="167" name="Rectangle 6"/>
          <p:cNvSpPr/>
          <p:nvPr/>
        </p:nvSpPr>
        <p:spPr>
          <a:xfrm>
            <a:off x="7248494" y="2312373"/>
            <a:ext cx="4184564" cy="1799858"/>
          </a:xfrm>
          <a:prstGeom prst="rect">
            <a:avLst/>
          </a:prstGeom>
          <a:solidFill>
            <a:srgbClr val="44546A">
              <a:alpha val="15214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8" name="Rectángulo 31"/>
          <p:cNvSpPr txBox="1"/>
          <p:nvPr/>
        </p:nvSpPr>
        <p:spPr>
          <a:xfrm>
            <a:off x="8549037" y="1529568"/>
            <a:ext cx="1517370" cy="523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r">
              <a:defRPr sz="1400" b="1"/>
            </a:pPr>
            <a:r>
              <a:rPr dirty="0" err="1"/>
              <a:t>Inversión</a:t>
            </a:r>
            <a:r>
              <a:rPr b="0" dirty="0"/>
              <a:t> </a:t>
            </a:r>
          </a:p>
          <a:p>
            <a:pPr algn="r">
              <a:defRPr sz="1400"/>
            </a:pPr>
            <a:r>
              <a:rPr dirty="0"/>
              <a:t>$ </a:t>
            </a:r>
            <a:r>
              <a:rPr lang="en-US" dirty="0"/>
              <a:t>11,443.6</a:t>
            </a:r>
            <a:r>
              <a:rPr dirty="0"/>
              <a:t> K</a:t>
            </a:r>
          </a:p>
        </p:txBody>
      </p:sp>
      <p:pic>
        <p:nvPicPr>
          <p:cNvPr id="169" name="Picture 10" descr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8626" y="2454211"/>
            <a:ext cx="666869" cy="666869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170" name="Table 8"/>
          <p:cNvGraphicFramePr/>
          <p:nvPr>
            <p:extLst>
              <p:ext uri="{D42A27DB-BD31-4B8C-83A1-F6EECF244321}">
                <p14:modId xmlns:p14="http://schemas.microsoft.com/office/powerpoint/2010/main" val="741420582"/>
              </p:ext>
            </p:extLst>
          </p:nvPr>
        </p:nvGraphicFramePr>
        <p:xfrm>
          <a:off x="7451451" y="3243192"/>
          <a:ext cx="3778650" cy="580086"/>
        </p:xfrm>
        <a:graphic>
          <a:graphicData uri="http://schemas.openxmlformats.org/drawingml/2006/table">
            <a:tbl>
              <a:tblPr bandRow="1"/>
              <a:tblGrid>
                <a:gridCol w="1259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59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595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80086">
                <a:tc>
                  <a:txBody>
                    <a:bodyPr/>
                    <a:lstStyle/>
                    <a:p>
                      <a:pPr algn="ctr">
                        <a:defRPr sz="130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defRPr>
                      </a:pPr>
                      <a:r>
                        <a:rPr dirty="0"/>
                        <a:t>9</a:t>
                      </a:r>
                      <a:r>
                        <a:rPr lang="es-HN" dirty="0"/>
                        <a:t>6</a:t>
                      </a:r>
                      <a:r>
                        <a:rPr dirty="0"/>
                        <a:t>%</a:t>
                      </a:r>
                      <a:endParaRPr sz="1400" dirty="0"/>
                    </a:p>
                    <a:p>
                      <a:pPr algn="ctr">
                        <a:defRPr sz="130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defRPr>
                      </a:pPr>
                      <a:r>
                        <a:rPr dirty="0"/>
                        <a:t>TV</a:t>
                      </a:r>
                    </a:p>
                  </a:txBody>
                  <a:tcPr marL="45720" marR="45720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EA3D3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30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defRPr>
                      </a:pPr>
                      <a:r>
                        <a:rPr lang="en-US" dirty="0"/>
                        <a:t>1</a:t>
                      </a:r>
                      <a:r>
                        <a:rPr dirty="0"/>
                        <a:t>%</a:t>
                      </a:r>
                      <a:endParaRPr sz="1400" dirty="0"/>
                    </a:p>
                    <a:p>
                      <a:pPr algn="ctr">
                        <a:defRPr sz="130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defRPr>
                      </a:pPr>
                      <a:r>
                        <a:rPr dirty="0"/>
                        <a:t>PR</a:t>
                      </a:r>
                    </a:p>
                  </a:txBody>
                  <a:tcPr marL="45720" marR="45720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EA3D3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30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defRPr>
                      </a:pPr>
                      <a:r>
                        <a:rPr lang="en-US" dirty="0"/>
                        <a:t>4</a:t>
                      </a:r>
                      <a:r>
                        <a:rPr dirty="0"/>
                        <a:t>%</a:t>
                      </a:r>
                      <a:endParaRPr sz="1400" dirty="0"/>
                    </a:p>
                    <a:p>
                      <a:pPr algn="ctr">
                        <a:defRPr sz="130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defRPr>
                      </a:pPr>
                      <a:r>
                        <a:rPr dirty="0"/>
                        <a:t>RAD</a:t>
                      </a:r>
                    </a:p>
                  </a:txBody>
                  <a:tcPr marL="45720" marR="45720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EA3D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71" name="CuadroTexto 30"/>
          <p:cNvSpPr txBox="1"/>
          <p:nvPr/>
        </p:nvSpPr>
        <p:spPr>
          <a:xfrm>
            <a:off x="10112934" y="1535550"/>
            <a:ext cx="1677101" cy="5847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3200" b="1">
                <a:solidFill>
                  <a:srgbClr val="EC3E34"/>
                </a:solidFill>
              </a:defRPr>
            </a:lvl1pPr>
          </a:lstStyle>
          <a:p>
            <a:r>
              <a:rPr dirty="0"/>
              <a:t>202</a:t>
            </a:r>
            <a:r>
              <a:rPr lang="en-US" dirty="0"/>
              <a:t>5</a:t>
            </a:r>
            <a:endParaRPr dirty="0"/>
          </a:p>
        </p:txBody>
      </p:sp>
      <p:sp>
        <p:nvSpPr>
          <p:cNvPr id="172" name="Graphic 534"/>
          <p:cNvSpPr/>
          <p:nvPr/>
        </p:nvSpPr>
        <p:spPr>
          <a:xfrm>
            <a:off x="7730041" y="2541022"/>
            <a:ext cx="711015" cy="5785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7673"/>
                </a:lnTo>
                <a:lnTo>
                  <a:pt x="10029" y="17673"/>
                </a:lnTo>
                <a:lnTo>
                  <a:pt x="10029" y="19636"/>
                </a:lnTo>
                <a:lnTo>
                  <a:pt x="6171" y="19636"/>
                </a:lnTo>
                <a:lnTo>
                  <a:pt x="6171" y="21600"/>
                </a:lnTo>
                <a:lnTo>
                  <a:pt x="15429" y="21600"/>
                </a:lnTo>
                <a:lnTo>
                  <a:pt x="15429" y="19636"/>
                </a:lnTo>
                <a:lnTo>
                  <a:pt x="11571" y="19636"/>
                </a:lnTo>
                <a:lnTo>
                  <a:pt x="11571" y="17673"/>
                </a:lnTo>
                <a:lnTo>
                  <a:pt x="21600" y="17673"/>
                </a:lnTo>
                <a:lnTo>
                  <a:pt x="21600" y="0"/>
                </a:lnTo>
                <a:close/>
                <a:moveTo>
                  <a:pt x="1543" y="1964"/>
                </a:moveTo>
                <a:lnTo>
                  <a:pt x="20057" y="1964"/>
                </a:lnTo>
                <a:lnTo>
                  <a:pt x="20057" y="15709"/>
                </a:lnTo>
                <a:lnTo>
                  <a:pt x="1543" y="15709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solidFill>
                  <a:srgbClr val="22222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/>
          </a:p>
        </p:txBody>
      </p:sp>
      <p:sp>
        <p:nvSpPr>
          <p:cNvPr id="173" name="Graphic 462"/>
          <p:cNvSpPr/>
          <p:nvPr/>
        </p:nvSpPr>
        <p:spPr>
          <a:xfrm>
            <a:off x="10349813" y="2466735"/>
            <a:ext cx="481368" cy="6418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200" y="0"/>
                </a:moveTo>
                <a:cubicBezTo>
                  <a:pt x="5887" y="0"/>
                  <a:pt x="4800" y="816"/>
                  <a:pt x="4800" y="1800"/>
                </a:cubicBezTo>
                <a:lnTo>
                  <a:pt x="4800" y="12600"/>
                </a:lnTo>
                <a:cubicBezTo>
                  <a:pt x="4800" y="13584"/>
                  <a:pt x="5887" y="14400"/>
                  <a:pt x="7200" y="14400"/>
                </a:cubicBezTo>
                <a:lnTo>
                  <a:pt x="14400" y="14400"/>
                </a:lnTo>
                <a:cubicBezTo>
                  <a:pt x="15713" y="14400"/>
                  <a:pt x="16800" y="13584"/>
                  <a:pt x="16800" y="12600"/>
                </a:cubicBezTo>
                <a:lnTo>
                  <a:pt x="16800" y="1800"/>
                </a:lnTo>
                <a:cubicBezTo>
                  <a:pt x="16800" y="816"/>
                  <a:pt x="15713" y="0"/>
                  <a:pt x="14400" y="0"/>
                </a:cubicBezTo>
                <a:close/>
                <a:moveTo>
                  <a:pt x="7200" y="1800"/>
                </a:moveTo>
                <a:lnTo>
                  <a:pt x="14400" y="1800"/>
                </a:lnTo>
                <a:lnTo>
                  <a:pt x="14400" y="12600"/>
                </a:lnTo>
                <a:lnTo>
                  <a:pt x="7200" y="12600"/>
                </a:lnTo>
                <a:close/>
                <a:moveTo>
                  <a:pt x="0" y="9000"/>
                </a:moveTo>
                <a:lnTo>
                  <a:pt x="0" y="12600"/>
                </a:lnTo>
                <a:cubicBezTo>
                  <a:pt x="0" y="15571"/>
                  <a:pt x="3239" y="18000"/>
                  <a:pt x="7200" y="18000"/>
                </a:cubicBezTo>
                <a:lnTo>
                  <a:pt x="9600" y="18000"/>
                </a:lnTo>
                <a:lnTo>
                  <a:pt x="9600" y="19800"/>
                </a:lnTo>
                <a:lnTo>
                  <a:pt x="4800" y="19800"/>
                </a:lnTo>
                <a:lnTo>
                  <a:pt x="4800" y="21600"/>
                </a:lnTo>
                <a:lnTo>
                  <a:pt x="16800" y="21600"/>
                </a:lnTo>
                <a:lnTo>
                  <a:pt x="16800" y="19800"/>
                </a:lnTo>
                <a:lnTo>
                  <a:pt x="12000" y="19800"/>
                </a:lnTo>
                <a:lnTo>
                  <a:pt x="12000" y="18000"/>
                </a:lnTo>
                <a:lnTo>
                  <a:pt x="14400" y="18000"/>
                </a:lnTo>
                <a:cubicBezTo>
                  <a:pt x="18361" y="18000"/>
                  <a:pt x="21600" y="15571"/>
                  <a:pt x="21600" y="12600"/>
                </a:cubicBezTo>
                <a:lnTo>
                  <a:pt x="21600" y="9000"/>
                </a:lnTo>
                <a:lnTo>
                  <a:pt x="19200" y="9000"/>
                </a:lnTo>
                <a:lnTo>
                  <a:pt x="19200" y="12600"/>
                </a:lnTo>
                <a:cubicBezTo>
                  <a:pt x="19200" y="14597"/>
                  <a:pt x="17063" y="16200"/>
                  <a:pt x="14400" y="16200"/>
                </a:cubicBezTo>
                <a:lnTo>
                  <a:pt x="7200" y="16200"/>
                </a:lnTo>
                <a:cubicBezTo>
                  <a:pt x="4537" y="16200"/>
                  <a:pt x="2400" y="14597"/>
                  <a:pt x="2400" y="12600"/>
                </a:cubicBezTo>
                <a:lnTo>
                  <a:pt x="2400" y="900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solidFill>
                  <a:srgbClr val="22222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/>
          </a:p>
        </p:txBody>
      </p:sp>
      <p:sp>
        <p:nvSpPr>
          <p:cNvPr id="174" name="Straight Arrow Connector 13"/>
          <p:cNvSpPr/>
          <p:nvPr/>
        </p:nvSpPr>
        <p:spPr>
          <a:xfrm flipV="1">
            <a:off x="10139177" y="1789838"/>
            <a:ext cx="1" cy="195659"/>
          </a:xfrm>
          <a:prstGeom prst="line">
            <a:avLst/>
          </a:prstGeom>
          <a:ln w="38100" cap="sq">
            <a:solidFill>
              <a:srgbClr val="88C040"/>
            </a:solidFill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graphicFrame>
        <p:nvGraphicFramePr>
          <p:cNvPr id="175" name="Table 8"/>
          <p:cNvGraphicFramePr/>
          <p:nvPr>
            <p:extLst>
              <p:ext uri="{D42A27DB-BD31-4B8C-83A1-F6EECF244321}">
                <p14:modId xmlns:p14="http://schemas.microsoft.com/office/powerpoint/2010/main" val="4097230864"/>
              </p:ext>
            </p:extLst>
          </p:nvPr>
        </p:nvGraphicFramePr>
        <p:xfrm>
          <a:off x="770960" y="3261650"/>
          <a:ext cx="3766632" cy="580085"/>
        </p:xfrm>
        <a:graphic>
          <a:graphicData uri="http://schemas.openxmlformats.org/drawingml/2006/table">
            <a:tbl>
              <a:tblPr bandRow="1"/>
              <a:tblGrid>
                <a:gridCol w="12555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555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555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80085">
                <a:tc>
                  <a:txBody>
                    <a:bodyPr/>
                    <a:lstStyle/>
                    <a:p>
                      <a:pPr algn="ctr">
                        <a:defRPr sz="130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defRPr>
                      </a:pPr>
                      <a:r>
                        <a:rPr lang="es-HN" dirty="0"/>
                        <a:t>92</a:t>
                      </a:r>
                      <a:r>
                        <a:rPr dirty="0"/>
                        <a:t>%</a:t>
                      </a:r>
                      <a:endParaRPr sz="1400" dirty="0"/>
                    </a:p>
                    <a:p>
                      <a:pPr algn="ctr">
                        <a:defRPr sz="130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defRPr>
                      </a:pPr>
                      <a:r>
                        <a:rPr dirty="0"/>
                        <a:t>TV</a:t>
                      </a:r>
                    </a:p>
                  </a:txBody>
                  <a:tcPr marL="45720" marR="45720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30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defRPr>
                      </a:pPr>
                      <a:r>
                        <a:rPr lang="en-US" dirty="0"/>
                        <a:t>1</a:t>
                      </a:r>
                      <a:r>
                        <a:rPr dirty="0"/>
                        <a:t>%</a:t>
                      </a:r>
                      <a:endParaRPr sz="1400" dirty="0"/>
                    </a:p>
                    <a:p>
                      <a:pPr algn="ctr">
                        <a:defRPr sz="130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defRPr>
                      </a:pPr>
                      <a:r>
                        <a:rPr dirty="0"/>
                        <a:t>PR</a:t>
                      </a:r>
                    </a:p>
                  </a:txBody>
                  <a:tcPr marL="45720" marR="45720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30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defRPr>
                      </a:pPr>
                      <a:r>
                        <a:rPr lang="es-HN" dirty="0"/>
                        <a:t>8</a:t>
                      </a:r>
                      <a:r>
                        <a:rPr dirty="0"/>
                        <a:t>%</a:t>
                      </a:r>
                      <a:endParaRPr sz="1400" dirty="0"/>
                    </a:p>
                    <a:p>
                      <a:pPr algn="ctr">
                        <a:defRPr sz="130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defRPr>
                      </a:pPr>
                      <a:r>
                        <a:rPr dirty="0"/>
                        <a:t>RAD</a:t>
                      </a:r>
                    </a:p>
                  </a:txBody>
                  <a:tcPr marL="45720" marR="45720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76" name="Straight Connector 62"/>
          <p:cNvSpPr/>
          <p:nvPr/>
        </p:nvSpPr>
        <p:spPr>
          <a:xfrm flipH="1">
            <a:off x="2940269" y="1827937"/>
            <a:ext cx="5787172" cy="3450"/>
          </a:xfrm>
          <a:prstGeom prst="line">
            <a:avLst/>
          </a:prstGeom>
          <a:ln w="28575" cap="rnd">
            <a:solidFill>
              <a:srgbClr val="EA3D33"/>
            </a:solidFill>
            <a:prstDash val="sysDot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77" name="Rectangle 28"/>
          <p:cNvSpPr/>
          <p:nvPr/>
        </p:nvSpPr>
        <p:spPr>
          <a:xfrm>
            <a:off x="4740549" y="1671757"/>
            <a:ext cx="2484815" cy="36932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/>
          </a:lstStyle>
          <a:p>
            <a:r>
              <a:rPr dirty="0" err="1"/>
              <a:t>Variación</a:t>
            </a:r>
            <a:r>
              <a:rPr dirty="0"/>
              <a:t>: +</a:t>
            </a:r>
            <a:r>
              <a:rPr lang="en-US" dirty="0"/>
              <a:t>18</a:t>
            </a:r>
            <a:r>
              <a:rPr dirty="0"/>
              <a:t>%</a:t>
            </a:r>
          </a:p>
        </p:txBody>
      </p:sp>
      <p:pic>
        <p:nvPicPr>
          <p:cNvPr id="178" name="Picture 57" descr="Picture 5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68421" y="6053783"/>
            <a:ext cx="488685" cy="488685"/>
          </a:xfrm>
          <a:prstGeom prst="rect">
            <a:avLst/>
          </a:prstGeom>
          <a:ln w="12700">
            <a:miter lim="400000"/>
          </a:ln>
        </p:spPr>
      </p:pic>
      <p:sp>
        <p:nvSpPr>
          <p:cNvPr id="179" name="Straight Arrow Connector 87"/>
          <p:cNvSpPr/>
          <p:nvPr/>
        </p:nvSpPr>
        <p:spPr>
          <a:xfrm flipV="1">
            <a:off x="8344708" y="3355539"/>
            <a:ext cx="1" cy="177696"/>
          </a:xfrm>
          <a:prstGeom prst="line">
            <a:avLst/>
          </a:prstGeom>
          <a:ln w="38100" cap="sq">
            <a:solidFill>
              <a:srgbClr val="FFFFFF"/>
            </a:solidFill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80" name="Straight Arrow Connector 88"/>
          <p:cNvSpPr/>
          <p:nvPr/>
        </p:nvSpPr>
        <p:spPr>
          <a:xfrm>
            <a:off x="10831181" y="3356540"/>
            <a:ext cx="1" cy="144919"/>
          </a:xfrm>
          <a:prstGeom prst="line">
            <a:avLst/>
          </a:prstGeom>
          <a:ln w="38100" cap="sq">
            <a:solidFill>
              <a:srgbClr val="FFFFFF"/>
            </a:solidFill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81" name="Minus Sign 61"/>
          <p:cNvSpPr/>
          <p:nvPr/>
        </p:nvSpPr>
        <p:spPr>
          <a:xfrm>
            <a:off x="9524062" y="3380004"/>
            <a:ext cx="107039" cy="3801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endParaRPr/>
          </a:p>
        </p:txBody>
      </p:sp>
      <p:pic>
        <p:nvPicPr>
          <p:cNvPr id="182" name="Picture 98" descr="Picture 9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42753" y="6097961"/>
            <a:ext cx="369006" cy="36900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5" name="Group 6"/>
          <p:cNvGrpSpPr/>
          <p:nvPr/>
        </p:nvGrpSpPr>
        <p:grpSpPr>
          <a:xfrm>
            <a:off x="4742381" y="1764892"/>
            <a:ext cx="74811" cy="136533"/>
            <a:chOff x="0" y="0"/>
            <a:chExt cx="74810" cy="136531"/>
          </a:xfrm>
        </p:grpSpPr>
        <p:sp>
          <p:nvSpPr>
            <p:cNvPr id="183" name="Straight Connector 3"/>
            <p:cNvSpPr/>
            <p:nvPr/>
          </p:nvSpPr>
          <p:spPr>
            <a:xfrm flipH="1" flipV="1">
              <a:off x="1730" y="0"/>
              <a:ext cx="72400" cy="72399"/>
            </a:xfrm>
            <a:prstGeom prst="line">
              <a:avLst/>
            </a:prstGeom>
            <a:noFill/>
            <a:ln w="19050" cap="rnd">
              <a:solidFill>
                <a:srgbClr val="EB3D34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184" name="Straight Connector 39"/>
            <p:cNvSpPr/>
            <p:nvPr/>
          </p:nvSpPr>
          <p:spPr>
            <a:xfrm flipH="1">
              <a:off x="-1" y="70646"/>
              <a:ext cx="74812" cy="65886"/>
            </a:xfrm>
            <a:prstGeom prst="line">
              <a:avLst/>
            </a:prstGeom>
            <a:noFill/>
            <a:ln w="19050" cap="rnd">
              <a:solidFill>
                <a:srgbClr val="EB3D34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188" name="Group 44"/>
          <p:cNvGrpSpPr/>
          <p:nvPr/>
        </p:nvGrpSpPr>
        <p:grpSpPr>
          <a:xfrm>
            <a:off x="8736562" y="1764892"/>
            <a:ext cx="74811" cy="136533"/>
            <a:chOff x="0" y="0"/>
            <a:chExt cx="74810" cy="136531"/>
          </a:xfrm>
        </p:grpSpPr>
        <p:sp>
          <p:nvSpPr>
            <p:cNvPr id="186" name="Straight Connector 45"/>
            <p:cNvSpPr/>
            <p:nvPr/>
          </p:nvSpPr>
          <p:spPr>
            <a:xfrm flipH="1" flipV="1">
              <a:off x="1730" y="0"/>
              <a:ext cx="72400" cy="72399"/>
            </a:xfrm>
            <a:prstGeom prst="line">
              <a:avLst/>
            </a:prstGeom>
            <a:noFill/>
            <a:ln w="19050" cap="rnd">
              <a:solidFill>
                <a:srgbClr val="EB3D34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187" name="Straight Connector 46"/>
            <p:cNvSpPr/>
            <p:nvPr/>
          </p:nvSpPr>
          <p:spPr>
            <a:xfrm flipH="1">
              <a:off x="-1" y="70646"/>
              <a:ext cx="74812" cy="65886"/>
            </a:xfrm>
            <a:prstGeom prst="line">
              <a:avLst/>
            </a:prstGeom>
            <a:noFill/>
            <a:ln w="19050" cap="rnd">
              <a:solidFill>
                <a:srgbClr val="EB3D34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189" name="Straight Arrow Connector 13"/>
          <p:cNvSpPr/>
          <p:nvPr/>
        </p:nvSpPr>
        <p:spPr>
          <a:xfrm flipV="1">
            <a:off x="5993103" y="1345372"/>
            <a:ext cx="1" cy="361308"/>
          </a:xfrm>
          <a:prstGeom prst="line">
            <a:avLst/>
          </a:prstGeom>
          <a:ln w="38100" cap="sq">
            <a:solidFill>
              <a:srgbClr val="88C040"/>
            </a:solidFill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2" name="Table 5"/>
          <p:cNvGraphicFramePr/>
          <p:nvPr>
            <p:extLst>
              <p:ext uri="{D42A27DB-BD31-4B8C-83A1-F6EECF244321}">
                <p14:modId xmlns:p14="http://schemas.microsoft.com/office/powerpoint/2010/main" val="2276020159"/>
              </p:ext>
            </p:extLst>
          </p:nvPr>
        </p:nvGraphicFramePr>
        <p:xfrm>
          <a:off x="3838920" y="1726841"/>
          <a:ext cx="777240" cy="4338080"/>
        </p:xfrm>
        <a:graphic>
          <a:graphicData uri="http://schemas.openxmlformats.org/drawingml/2006/table">
            <a:tbl>
              <a:tblPr/>
              <a:tblGrid>
                <a:gridCol w="7772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42260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5</a:t>
                      </a: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%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solidFill>
                        <a:srgbClr val="212121"/>
                      </a:solidFill>
                    </a:lnT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2260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7</a:t>
                      </a: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%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2260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8</a:t>
                      </a: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%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2260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8%</a:t>
                      </a:r>
                      <a:endParaRPr sz="13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2260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8</a:t>
                      </a: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%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2260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13</a:t>
                      </a: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%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2260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20</a:t>
                      </a: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%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42260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30</a:t>
                      </a: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%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B w="12700">
                      <a:miter lim="400000"/>
                    </a:lnB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pSp>
        <p:nvGrpSpPr>
          <p:cNvPr id="195" name="TextBox 6"/>
          <p:cNvGrpSpPr/>
          <p:nvPr/>
        </p:nvGrpSpPr>
        <p:grpSpPr>
          <a:xfrm>
            <a:off x="3838920" y="1269455"/>
            <a:ext cx="777241" cy="418505"/>
            <a:chOff x="0" y="0"/>
            <a:chExt cx="777240" cy="418503"/>
          </a:xfrm>
        </p:grpSpPr>
        <p:sp>
          <p:nvSpPr>
            <p:cNvPr id="193" name="Rectangle"/>
            <p:cNvSpPr/>
            <p:nvPr/>
          </p:nvSpPr>
          <p:spPr>
            <a:xfrm>
              <a:off x="0" y="0"/>
              <a:ext cx="777241" cy="418504"/>
            </a:xfrm>
            <a:prstGeom prst="rect">
              <a:avLst/>
            </a:prstGeom>
            <a:solidFill>
              <a:srgbClr val="5E5E5E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4" name="SOI"/>
            <p:cNvSpPr/>
            <p:nvPr/>
          </p:nvSpPr>
          <p:spPr>
            <a:xfrm>
              <a:off x="0" y="209251"/>
              <a:ext cx="777241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 sz="1400" b="1">
                  <a:solidFill>
                    <a:srgbClr val="FFFFFF"/>
                  </a:solidFill>
                  <a:effectLst>
                    <a:outerShdw blurRad="50800" dist="38100" dir="2700000" rotWithShape="0">
                      <a:srgbClr val="000000">
                        <a:alpha val="76000"/>
                      </a:srgbClr>
                    </a:outerShdw>
                  </a:effectLst>
                </a:defRPr>
              </a:lvl1pPr>
            </a:lstStyle>
            <a:p>
              <a:r>
                <a:t>SOI</a:t>
              </a:r>
            </a:p>
          </p:txBody>
        </p:sp>
      </p:grpSp>
      <p:graphicFrame>
        <p:nvGraphicFramePr>
          <p:cNvPr id="196" name="Chart 7"/>
          <p:cNvGraphicFramePr/>
          <p:nvPr>
            <p:extLst>
              <p:ext uri="{D42A27DB-BD31-4B8C-83A1-F6EECF244321}">
                <p14:modId xmlns:p14="http://schemas.microsoft.com/office/powerpoint/2010/main" val="3964908819"/>
              </p:ext>
            </p:extLst>
          </p:nvPr>
        </p:nvGraphicFramePr>
        <p:xfrm>
          <a:off x="7902524" y="1025216"/>
          <a:ext cx="4242904" cy="41170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97" name="Table 14"/>
          <p:cNvGraphicFramePr/>
          <p:nvPr>
            <p:extLst>
              <p:ext uri="{D42A27DB-BD31-4B8C-83A1-F6EECF244321}">
                <p14:modId xmlns:p14="http://schemas.microsoft.com/office/powerpoint/2010/main" val="2545086091"/>
              </p:ext>
            </p:extLst>
          </p:nvPr>
        </p:nvGraphicFramePr>
        <p:xfrm>
          <a:off x="5006340" y="906624"/>
          <a:ext cx="2824546" cy="5160029"/>
        </p:xfrm>
        <a:graphic>
          <a:graphicData uri="http://schemas.openxmlformats.org/drawingml/2006/table">
            <a:tbl>
              <a:tblPr/>
              <a:tblGrid>
                <a:gridCol w="8875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04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36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29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13583">
                <a:tc>
                  <a:txBody>
                    <a:bodyPr/>
                    <a:lstStyle/>
                    <a:p>
                      <a:pPr indent="457200"/>
                      <a:endParaRPr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T w="12700">
                      <a:miter lim="400000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Ago</a:t>
                      </a:r>
                      <a:endParaRPr sz="13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T w="12700">
                      <a:miter lim="400000"/>
                    </a:lnT>
                    <a:solidFill>
                      <a:srgbClr val="EA3D3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Sep</a:t>
                      </a:r>
                      <a:endParaRPr sz="13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R w="12700">
                      <a:solidFill>
                        <a:srgbClr val="FFFFFF"/>
                      </a:solidFill>
                      <a:miter lim="400000"/>
                    </a:lnR>
                    <a:lnT w="12700">
                      <a:miter lim="400000"/>
                    </a:lnT>
                    <a:solidFill>
                      <a:srgbClr val="EA3D3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Var</a:t>
                      </a:r>
                    </a:p>
                  </a:txBody>
                  <a:tcPr marL="45720" marR="45720" anchor="ctr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solidFill>
                      <a:srgbClr val="EA3D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3583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30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Diunsa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solidFill>
                      <a:srgbClr val="EA3D3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423.5</a:t>
                      </a:r>
                      <a:endParaRPr sz="13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374.1</a:t>
                      </a:r>
                      <a:endParaRPr sz="13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EB3D34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12</a:t>
                      </a:r>
                      <a:r>
                        <a:rPr sz="1300" dirty="0">
                          <a:solidFill>
                            <a:srgbClr val="EB3D34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%</a:t>
                      </a:r>
                      <a:r>
                        <a:rPr lang="en-US" sz="1300" dirty="0">
                          <a:solidFill>
                            <a:srgbClr val="EB3D34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-</a:t>
                      </a:r>
                      <a:endParaRPr sz="1300" dirty="0">
                        <a:solidFill>
                          <a:srgbClr val="EB3D34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R w="12700">
                      <a:miter lim="400000"/>
                    </a:lnR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3583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Elektra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solidFill>
                      <a:srgbClr val="EA3D3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116.7</a:t>
                      </a:r>
                      <a:endParaRPr sz="13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176.8</a:t>
                      </a:r>
                      <a:endParaRPr sz="13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chemeClr val="bg1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51</a:t>
                      </a:r>
                      <a:r>
                        <a:rPr sz="1300" dirty="0">
                          <a:solidFill>
                            <a:schemeClr val="bg1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%</a:t>
                      </a:r>
                    </a:p>
                  </a:txBody>
                  <a:tcPr marL="45720" marR="45720" anchor="ctr" horzOverflow="overflow">
                    <a:lnR w="12700">
                      <a:miter lim="400000"/>
                    </a:lnR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3583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300" dirty="0" err="1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Jetstereo</a:t>
                      </a:r>
                      <a:endParaRPr sz="13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solidFill>
                      <a:srgbClr val="EA3D3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86.5</a:t>
                      </a:r>
                      <a:endParaRPr sz="13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126.1</a:t>
                      </a:r>
                      <a:endParaRPr sz="13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chemeClr val="bg1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46</a:t>
                      </a:r>
                      <a:r>
                        <a:rPr sz="1300" dirty="0">
                          <a:solidFill>
                            <a:schemeClr val="bg1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%</a:t>
                      </a:r>
                    </a:p>
                  </a:txBody>
                  <a:tcPr marL="45720" marR="45720" anchor="ctr" horzOverflow="overflow">
                    <a:lnR w="12700">
                      <a:miter lim="400000"/>
                    </a:lnR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3583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30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La Curacao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solidFill>
                      <a:srgbClr val="EA3D3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364.5</a:t>
                      </a:r>
                      <a:endParaRPr sz="13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325.3</a:t>
                      </a:r>
                      <a:endParaRPr sz="13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0000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11</a:t>
                      </a:r>
                      <a:r>
                        <a:rPr sz="1300" dirty="0">
                          <a:solidFill>
                            <a:srgbClr val="FF0000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%</a:t>
                      </a:r>
                      <a:r>
                        <a:rPr lang="en-US" sz="1300" dirty="0">
                          <a:solidFill>
                            <a:srgbClr val="FF0000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-</a:t>
                      </a:r>
                      <a:endParaRPr sz="1300" dirty="0">
                        <a:solidFill>
                          <a:srgbClr val="FF0000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R w="12700">
                      <a:miter lim="400000"/>
                    </a:lnR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778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30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Lady Lee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solidFill>
                      <a:srgbClr val="EA3D3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72.2</a:t>
                      </a:r>
                      <a:endParaRPr sz="13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71.6</a:t>
                      </a:r>
                      <a:endParaRPr sz="13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0000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</a:t>
                      </a:r>
                      <a:r>
                        <a:rPr sz="1300" dirty="0">
                          <a:solidFill>
                            <a:srgbClr val="FF0000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%</a:t>
                      </a:r>
                      <a:r>
                        <a:rPr lang="en-US" sz="1300" dirty="0">
                          <a:solidFill>
                            <a:srgbClr val="FF0000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-</a:t>
                      </a:r>
                      <a:endParaRPr sz="1300" dirty="0">
                        <a:solidFill>
                          <a:srgbClr val="FF0000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R w="12700">
                      <a:miter lim="400000"/>
                    </a:lnR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3583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30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Tropigas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solidFill>
                      <a:srgbClr val="EA3D3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155.8</a:t>
                      </a:r>
                      <a:endParaRPr sz="13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170.7</a:t>
                      </a:r>
                      <a:endParaRPr sz="13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chemeClr val="bg1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10</a:t>
                      </a:r>
                      <a:r>
                        <a:rPr sz="1300" dirty="0">
                          <a:solidFill>
                            <a:schemeClr val="bg1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%</a:t>
                      </a:r>
                    </a:p>
                  </a:txBody>
                  <a:tcPr marL="45720" marR="45720" anchor="ctr" horzOverflow="overflow">
                    <a:lnR w="12700">
                      <a:miter lim="400000"/>
                    </a:lnR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13583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30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Gallo + Gallo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solidFill>
                      <a:srgbClr val="EA3D3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58.9</a:t>
                      </a:r>
                      <a:endParaRPr sz="13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44.7</a:t>
                      </a:r>
                      <a:endParaRPr sz="13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0000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24</a:t>
                      </a:r>
                      <a:r>
                        <a:rPr sz="1300" dirty="0">
                          <a:solidFill>
                            <a:srgbClr val="FF0000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%</a:t>
                      </a:r>
                      <a:r>
                        <a:rPr lang="en-US" sz="1300" dirty="0">
                          <a:solidFill>
                            <a:srgbClr val="FF0000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-</a:t>
                      </a:r>
                      <a:endParaRPr sz="1300" dirty="0">
                        <a:solidFill>
                          <a:srgbClr val="FF0000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R w="12700">
                      <a:miter lim="400000"/>
                    </a:lnR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13583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300" dirty="0" err="1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Molineros</a:t>
                      </a:r>
                      <a:endParaRPr sz="13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solidFill>
                      <a:srgbClr val="EA3D3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41.2</a:t>
                      </a:r>
                      <a:endParaRPr sz="13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44.2</a:t>
                      </a:r>
                      <a:endParaRPr sz="13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0000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7</a:t>
                      </a:r>
                      <a:r>
                        <a:rPr sz="1300" dirty="0">
                          <a:solidFill>
                            <a:srgbClr val="FF0000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%</a:t>
                      </a:r>
                      <a:r>
                        <a:rPr lang="en-US" sz="1300" dirty="0">
                          <a:solidFill>
                            <a:srgbClr val="FF0000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-</a:t>
                      </a:r>
                      <a:endParaRPr sz="1300" dirty="0">
                        <a:solidFill>
                          <a:srgbClr val="FF0000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R w="12700">
                      <a:miter lim="400000"/>
                    </a:lnR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13583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30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Total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B w="12700">
                      <a:solidFill>
                        <a:srgbClr val="000000"/>
                      </a:solidFill>
                    </a:lnB>
                    <a:solidFill>
                      <a:srgbClr val="EA3D3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1,319.3</a:t>
                      </a:r>
                      <a:endParaRPr sz="13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B w="12700">
                      <a:solidFill>
                        <a:srgbClr val="000000"/>
                      </a:solidFill>
                    </a:lnB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1,333.4</a:t>
                      </a:r>
                      <a:endParaRPr sz="13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B w="12700">
                      <a:solidFill>
                        <a:srgbClr val="000000"/>
                      </a:solidFill>
                    </a:lnB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s-HN" sz="1300" dirty="0">
                          <a:solidFill>
                            <a:schemeClr val="bg1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1%</a:t>
                      </a:r>
                      <a:endParaRPr sz="1300" dirty="0">
                        <a:solidFill>
                          <a:schemeClr val="bg1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R w="12700">
                      <a:miter lim="400000"/>
                    </a:lnR>
                    <a:lnB w="12700">
                      <a:solidFill>
                        <a:srgbClr val="000000"/>
                      </a:solidFill>
                    </a:lnB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198" name="TextBox 1"/>
          <p:cNvSpPr txBox="1"/>
          <p:nvPr/>
        </p:nvSpPr>
        <p:spPr>
          <a:xfrm>
            <a:off x="77312" y="6319352"/>
            <a:ext cx="12037376" cy="3077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1400"/>
            </a:lvl1pPr>
          </a:lstStyle>
          <a:p>
            <a:r>
              <a:rPr dirty="0"/>
              <a:t>Para </a:t>
            </a:r>
            <a:r>
              <a:rPr dirty="0" err="1"/>
              <a:t>el</a:t>
            </a:r>
            <a:r>
              <a:rPr dirty="0"/>
              <a:t> </a:t>
            </a:r>
            <a:r>
              <a:rPr dirty="0" err="1"/>
              <a:t>mes</a:t>
            </a:r>
            <a:r>
              <a:rPr dirty="0"/>
              <a:t> de </a:t>
            </a:r>
            <a:r>
              <a:rPr lang="en-US" dirty="0" err="1"/>
              <a:t>septiembre</a:t>
            </a:r>
            <a:r>
              <a:rPr dirty="0"/>
              <a:t>, la </a:t>
            </a:r>
            <a:r>
              <a:rPr dirty="0" err="1"/>
              <a:t>categoría</a:t>
            </a:r>
            <a:r>
              <a:rPr dirty="0"/>
              <a:t> </a:t>
            </a:r>
            <a:r>
              <a:rPr dirty="0" err="1"/>
              <a:t>sube</a:t>
            </a:r>
            <a:r>
              <a:rPr dirty="0"/>
              <a:t> un </a:t>
            </a:r>
            <a:r>
              <a:rPr lang="en-US" dirty="0"/>
              <a:t>18</a:t>
            </a:r>
            <a:r>
              <a:rPr dirty="0"/>
              <a:t>% </a:t>
            </a:r>
            <a:r>
              <a:rPr dirty="0" err="1"/>
              <a:t>en</a:t>
            </a:r>
            <a:r>
              <a:rPr dirty="0"/>
              <a:t> </a:t>
            </a:r>
            <a:r>
              <a:rPr dirty="0" err="1"/>
              <a:t>comparación</a:t>
            </a:r>
            <a:r>
              <a:rPr dirty="0"/>
              <a:t> a </a:t>
            </a:r>
            <a:r>
              <a:rPr lang="en-US" dirty="0" err="1"/>
              <a:t>septiembre</a:t>
            </a:r>
            <a:r>
              <a:rPr dirty="0"/>
              <a:t> del 2</a:t>
            </a:r>
            <a:r>
              <a:rPr lang="en-US" dirty="0"/>
              <a:t>4</a:t>
            </a:r>
            <a:r>
              <a:rPr dirty="0"/>
              <a:t>. </a:t>
            </a:r>
            <a:r>
              <a:rPr lang="en-US" dirty="0" err="1"/>
              <a:t>Diunsa</a:t>
            </a:r>
            <a:r>
              <a:rPr dirty="0"/>
              <a:t> </a:t>
            </a:r>
            <a:r>
              <a:rPr dirty="0" err="1"/>
              <a:t>tiene</a:t>
            </a:r>
            <a:r>
              <a:rPr dirty="0"/>
              <a:t> </a:t>
            </a:r>
            <a:r>
              <a:rPr dirty="0" err="1"/>
              <a:t>el</a:t>
            </a:r>
            <a:r>
              <a:rPr dirty="0"/>
              <a:t> primer </a:t>
            </a:r>
            <a:r>
              <a:rPr dirty="0" err="1"/>
              <a:t>lugar</a:t>
            </a:r>
            <a:r>
              <a:rPr dirty="0"/>
              <a:t> </a:t>
            </a:r>
            <a:r>
              <a:rPr dirty="0" err="1"/>
              <a:t>en</a:t>
            </a:r>
            <a:r>
              <a:rPr dirty="0"/>
              <a:t> </a:t>
            </a:r>
            <a:r>
              <a:rPr dirty="0" err="1"/>
              <a:t>el</a:t>
            </a:r>
            <a:r>
              <a:rPr dirty="0"/>
              <a:t> SOI con </a:t>
            </a:r>
            <a:r>
              <a:rPr dirty="0" err="1"/>
              <a:t>el</a:t>
            </a:r>
            <a:r>
              <a:rPr dirty="0"/>
              <a:t> </a:t>
            </a:r>
            <a:r>
              <a:rPr lang="en-US" dirty="0"/>
              <a:t>30</a:t>
            </a:r>
            <a:r>
              <a:rPr dirty="0"/>
              <a:t>%</a:t>
            </a:r>
          </a:p>
        </p:txBody>
      </p:sp>
      <p:grpSp>
        <p:nvGrpSpPr>
          <p:cNvPr id="201" name="Rectangle"/>
          <p:cNvGrpSpPr/>
          <p:nvPr/>
        </p:nvGrpSpPr>
        <p:grpSpPr>
          <a:xfrm>
            <a:off x="343134" y="969005"/>
            <a:ext cx="2275573" cy="556987"/>
            <a:chOff x="-1" y="0"/>
            <a:chExt cx="2275572" cy="556985"/>
          </a:xfrm>
        </p:grpSpPr>
        <p:sp>
          <p:nvSpPr>
            <p:cNvPr id="199" name="Rectangle"/>
            <p:cNvSpPr/>
            <p:nvPr/>
          </p:nvSpPr>
          <p:spPr>
            <a:xfrm>
              <a:off x="-1" y="0"/>
              <a:ext cx="2275572" cy="556985"/>
            </a:xfrm>
            <a:prstGeom prst="rect">
              <a:avLst/>
            </a:prstGeom>
            <a:solidFill>
              <a:srgbClr val="5E5E5E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00" name="Total TV         $ 15,135.9K"/>
            <p:cNvSpPr txBox="1"/>
            <p:nvPr/>
          </p:nvSpPr>
          <p:spPr>
            <a:xfrm>
              <a:off x="-1" y="116913"/>
              <a:ext cx="2275572" cy="3231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>
                <a:defRPr sz="1400">
                  <a:solidFill>
                    <a:srgbClr val="FFFFFF"/>
                  </a:solidFill>
                </a:defRPr>
              </a:pPr>
              <a:r>
                <a:rPr sz="1500" dirty="0"/>
                <a:t>  </a:t>
              </a:r>
              <a:r>
                <a:rPr sz="1500" dirty="0">
                  <a:effectLst>
                    <a:outerShdw blurRad="50800" dist="38100" dir="2700000" rotWithShape="0">
                      <a:srgbClr val="000000">
                        <a:alpha val="76000"/>
                      </a:srgbClr>
                    </a:outerShdw>
                  </a:effectLst>
                </a:rPr>
                <a:t>Total TV         $ </a:t>
              </a:r>
              <a:r>
                <a:rPr lang="en-US" sz="1500" dirty="0">
                  <a:effectLst>
                    <a:outerShdw blurRad="50800" dist="38100" dir="2700000" rotWithShape="0">
                      <a:srgbClr val="000000">
                        <a:alpha val="76000"/>
                      </a:srgbClr>
                    </a:outerShdw>
                  </a:effectLst>
                </a:rPr>
                <a:t>11,443.6</a:t>
              </a:r>
              <a:r>
                <a:rPr sz="1500" dirty="0">
                  <a:effectLst>
                    <a:outerShdw blurRad="50800" dist="38100" dir="2700000" rotWithShape="0">
                      <a:srgbClr val="000000">
                        <a:alpha val="76000"/>
                      </a:srgbClr>
                    </a:outerShdw>
                  </a:effectLst>
                </a:rPr>
                <a:t>K</a:t>
              </a:r>
            </a:p>
          </p:txBody>
        </p:sp>
      </p:grpSp>
      <p:sp>
        <p:nvSpPr>
          <p:cNvPr id="202" name="Rectangle: Rounded Corners 7"/>
          <p:cNvSpPr/>
          <p:nvPr/>
        </p:nvSpPr>
        <p:spPr>
          <a:xfrm>
            <a:off x="-2" y="0"/>
            <a:ext cx="12192002" cy="707888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C52828"/>
              </a:gs>
              <a:gs pos="100000">
                <a:srgbClr val="F24136"/>
              </a:gs>
            </a:gsLst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03" name="Tiendas Departamentales: Diciembre 2024"/>
          <p:cNvSpPr txBox="1"/>
          <p:nvPr/>
        </p:nvSpPr>
        <p:spPr>
          <a:xfrm>
            <a:off x="187614" y="163934"/>
            <a:ext cx="6284665" cy="5078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sz="2700">
                <a:solidFill>
                  <a:srgbClr val="FFFFFF"/>
                </a:solidFill>
                <a:latin typeface="Myriad Pro Light"/>
                <a:ea typeface="Myriad Pro Light"/>
                <a:cs typeface="Myriad Pro Light"/>
                <a:sym typeface="Myriad Pro Semibold"/>
              </a:defRPr>
            </a:pPr>
            <a:r>
              <a:rPr dirty="0"/>
              <a:t>Tiendas </a:t>
            </a:r>
            <a:r>
              <a:rPr dirty="0" err="1"/>
              <a:t>Departamentales</a:t>
            </a:r>
            <a:r>
              <a:rPr dirty="0"/>
              <a:t>: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 </a:t>
            </a:r>
            <a:r>
              <a:rPr lang="en-US" dirty="0">
                <a:latin typeface="+mj-lt"/>
                <a:ea typeface="+mj-ea"/>
                <a:cs typeface="+mj-cs"/>
                <a:sym typeface="Myriad Pro"/>
              </a:rPr>
              <a:t>SEPTIEMBRE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 202</a:t>
            </a:r>
            <a:r>
              <a:rPr lang="en-US" dirty="0">
                <a:latin typeface="+mj-lt"/>
                <a:ea typeface="+mj-ea"/>
                <a:cs typeface="+mj-cs"/>
                <a:sym typeface="Myriad Pro"/>
              </a:rPr>
              <a:t>5</a:t>
            </a:r>
            <a:endParaRPr dirty="0">
              <a:latin typeface="+mj-lt"/>
              <a:ea typeface="+mj-ea"/>
              <a:cs typeface="+mj-cs"/>
              <a:sym typeface="Myriad Pro"/>
            </a:endParaRPr>
          </a:p>
        </p:txBody>
      </p:sp>
      <p:sp>
        <p:nvSpPr>
          <p:cNvPr id="204" name="Straight Connector 17"/>
          <p:cNvSpPr/>
          <p:nvPr/>
        </p:nvSpPr>
        <p:spPr>
          <a:xfrm flipH="1">
            <a:off x="4790149" y="906623"/>
            <a:ext cx="1" cy="5160029"/>
          </a:xfrm>
          <a:prstGeom prst="line">
            <a:avLst/>
          </a:prstGeom>
          <a:ln w="28575">
            <a:solidFill>
              <a:srgbClr val="EA3D33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C259F385-E868-AC88-A3BB-1B539F4E0728}"/>
              </a:ext>
            </a:extLst>
          </p:cNvPr>
          <p:cNvSpPr txBox="1"/>
          <p:nvPr/>
        </p:nvSpPr>
        <p:spPr>
          <a:xfrm>
            <a:off x="3043646" y="1123406"/>
            <a:ext cx="92394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HN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Myriad Pro"/>
            </a:endParaRPr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635C3015-7670-5B03-36F9-CD9C1E9CDF7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87893007"/>
              </p:ext>
            </p:extLst>
          </p:nvPr>
        </p:nvGraphicFramePr>
        <p:xfrm>
          <a:off x="45079" y="1440499"/>
          <a:ext cx="3758022" cy="47825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u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2640B050-BE73-0C4F-B2F9-4650B6763CC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78219788"/>
              </p:ext>
            </p:extLst>
          </p:nvPr>
        </p:nvGraphicFramePr>
        <p:xfrm>
          <a:off x="31043" y="1511992"/>
          <a:ext cx="3215103" cy="18368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3F35469A-BB67-7B4C-A732-352BA38BBB50}"/>
              </a:ext>
            </a:extLst>
          </p:cNvPr>
          <p:cNvSpPr txBox="1"/>
          <p:nvPr/>
        </p:nvSpPr>
        <p:spPr>
          <a:xfrm>
            <a:off x="-2" y="6628682"/>
            <a:ext cx="83067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Helvetica Light" panose="020B0403020202020204" pitchFamily="34" charset="0"/>
              </a:rPr>
              <a:t>Inv. Miles $</a:t>
            </a:r>
          </a:p>
        </p:txBody>
      </p:sp>
      <p:graphicFrame>
        <p:nvGraphicFramePr>
          <p:cNvPr id="17" name="Chart 16">
            <a:extLst>
              <a:ext uri="{FF2B5EF4-FFF2-40B4-BE49-F238E27FC236}">
                <a16:creationId xmlns:a16="http://schemas.microsoft.com/office/drawing/2014/main" id="{45B2900F-6839-8D4C-8C3A-13C31856B7E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91395174"/>
              </p:ext>
            </p:extLst>
          </p:nvPr>
        </p:nvGraphicFramePr>
        <p:xfrm>
          <a:off x="3720626" y="781266"/>
          <a:ext cx="7564580" cy="23998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40" name="Chart 39">
            <a:extLst>
              <a:ext uri="{FF2B5EF4-FFF2-40B4-BE49-F238E27FC236}">
                <a16:creationId xmlns:a16="http://schemas.microsoft.com/office/drawing/2014/main" id="{AF983A0F-C327-9F49-BDA6-C4E9C563BA6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77804380"/>
              </p:ext>
            </p:extLst>
          </p:nvPr>
        </p:nvGraphicFramePr>
        <p:xfrm>
          <a:off x="4738540" y="5433504"/>
          <a:ext cx="4925295" cy="94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7" name="Chart 36">
            <a:extLst>
              <a:ext uri="{FF2B5EF4-FFF2-40B4-BE49-F238E27FC236}">
                <a16:creationId xmlns:a16="http://schemas.microsoft.com/office/drawing/2014/main" id="{722967D1-B39C-8C4C-9916-3EBF9F8EBED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89744368"/>
              </p:ext>
            </p:extLst>
          </p:nvPr>
        </p:nvGraphicFramePr>
        <p:xfrm>
          <a:off x="4729157" y="3412277"/>
          <a:ext cx="4925295" cy="94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32" name="Chart 28">
            <a:extLst>
              <a:ext uri="{FF2B5EF4-FFF2-40B4-BE49-F238E27FC236}">
                <a16:creationId xmlns:a16="http://schemas.microsoft.com/office/drawing/2014/main" id="{26A7A404-F5C1-AB44-A0C1-11B71E591EE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10629710"/>
              </p:ext>
            </p:extLst>
          </p:nvPr>
        </p:nvGraphicFramePr>
        <p:xfrm>
          <a:off x="4729157" y="4414819"/>
          <a:ext cx="4925295" cy="94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D0239360-B11D-58D4-27DD-EE322B8F5F2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54657520"/>
              </p:ext>
            </p:extLst>
          </p:nvPr>
        </p:nvGraphicFramePr>
        <p:xfrm>
          <a:off x="31043" y="3527895"/>
          <a:ext cx="3541858" cy="28706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9" name="Rectangle: Rounded Corners 7">
            <a:extLst>
              <a:ext uri="{FF2B5EF4-FFF2-40B4-BE49-F238E27FC236}">
                <a16:creationId xmlns:a16="http://schemas.microsoft.com/office/drawing/2014/main" id="{F303D2C0-C72A-9DD7-6EC2-E429EC798779}"/>
              </a:ext>
            </a:extLst>
          </p:cNvPr>
          <p:cNvSpPr/>
          <p:nvPr/>
        </p:nvSpPr>
        <p:spPr>
          <a:xfrm>
            <a:off x="-2" y="0"/>
            <a:ext cx="12192002" cy="707888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C52828"/>
              </a:gs>
              <a:gs pos="100000">
                <a:srgbClr val="F24136"/>
              </a:gs>
            </a:gsLst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10" name="Estrategia de Medios: DIUNSA">
            <a:extLst>
              <a:ext uri="{FF2B5EF4-FFF2-40B4-BE49-F238E27FC236}">
                <a16:creationId xmlns:a16="http://schemas.microsoft.com/office/drawing/2014/main" id="{823739DF-0379-7DE7-3F53-0F00E28D2334}"/>
              </a:ext>
            </a:extLst>
          </p:cNvPr>
          <p:cNvSpPr txBox="1"/>
          <p:nvPr/>
        </p:nvSpPr>
        <p:spPr>
          <a:xfrm>
            <a:off x="187615" y="163934"/>
            <a:ext cx="4397247" cy="4292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sz="2700">
                <a:solidFill>
                  <a:srgbClr val="FFFFFF"/>
                </a:solidFill>
              </a:defRPr>
            </a:pPr>
            <a:r>
              <a:rPr dirty="0" err="1"/>
              <a:t>Estrategia</a:t>
            </a:r>
            <a:r>
              <a:rPr dirty="0"/>
              <a:t> de </a:t>
            </a:r>
            <a:r>
              <a:rPr dirty="0" err="1"/>
              <a:t>Medios</a:t>
            </a:r>
            <a:r>
              <a:rPr dirty="0"/>
              <a:t>: </a:t>
            </a:r>
            <a:r>
              <a:rPr dirty="0">
                <a:latin typeface="Myriad Pro Light"/>
                <a:ea typeface="Myriad Pro Light"/>
                <a:cs typeface="Myriad Pro Light"/>
                <a:sym typeface="Myriad Pro Semibold"/>
              </a:rPr>
              <a:t>DIUNSA</a:t>
            </a:r>
          </a:p>
        </p:txBody>
      </p:sp>
      <p:pic>
        <p:nvPicPr>
          <p:cNvPr id="12" name="images.png" descr="images.png">
            <a:extLst>
              <a:ext uri="{FF2B5EF4-FFF2-40B4-BE49-F238E27FC236}">
                <a16:creationId xmlns:a16="http://schemas.microsoft.com/office/drawing/2014/main" id="{AE3D080A-ADA5-6311-3B5B-C2B4E346B42A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37843" b="37842"/>
          <a:stretch>
            <a:fillRect/>
          </a:stretch>
        </p:blipFill>
        <p:spPr>
          <a:xfrm>
            <a:off x="533440" y="1000294"/>
            <a:ext cx="2096269" cy="511938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extBox 22">
            <a:extLst>
              <a:ext uri="{FF2B5EF4-FFF2-40B4-BE49-F238E27FC236}">
                <a16:creationId xmlns:a16="http://schemas.microsoft.com/office/drawing/2014/main" id="{CDE99B79-38C3-CCFD-E473-A95D03995773}"/>
              </a:ext>
            </a:extLst>
          </p:cNvPr>
          <p:cNvSpPr txBox="1"/>
          <p:nvPr/>
        </p:nvSpPr>
        <p:spPr>
          <a:xfrm>
            <a:off x="2927564" y="2622700"/>
            <a:ext cx="358139" cy="276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1200"/>
            </a:lvl1pPr>
          </a:lstStyle>
          <a:p>
            <a:r>
              <a:rPr lang="en-US" dirty="0"/>
              <a:t>16</a:t>
            </a:r>
            <a:r>
              <a:rPr dirty="0"/>
              <a:t>%</a:t>
            </a:r>
          </a:p>
        </p:txBody>
      </p:sp>
      <p:sp>
        <p:nvSpPr>
          <p:cNvPr id="15" name="TextBox 49">
            <a:extLst>
              <a:ext uri="{FF2B5EF4-FFF2-40B4-BE49-F238E27FC236}">
                <a16:creationId xmlns:a16="http://schemas.microsoft.com/office/drawing/2014/main" id="{7E52D84F-B23F-0AA2-44A6-020593D5722E}"/>
              </a:ext>
            </a:extLst>
          </p:cNvPr>
          <p:cNvSpPr txBox="1"/>
          <p:nvPr/>
        </p:nvSpPr>
        <p:spPr>
          <a:xfrm>
            <a:off x="2962906" y="2064286"/>
            <a:ext cx="265453" cy="2616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100"/>
            </a:lvl1pPr>
          </a:lstStyle>
          <a:p>
            <a:r>
              <a:rPr lang="en-US" dirty="0"/>
              <a:t>3</a:t>
            </a:r>
            <a:r>
              <a:rPr dirty="0"/>
              <a:t>%</a:t>
            </a:r>
          </a:p>
        </p:txBody>
      </p:sp>
      <p:sp>
        <p:nvSpPr>
          <p:cNvPr id="16" name="Straight Arrow Connector 28">
            <a:extLst>
              <a:ext uri="{FF2B5EF4-FFF2-40B4-BE49-F238E27FC236}">
                <a16:creationId xmlns:a16="http://schemas.microsoft.com/office/drawing/2014/main" id="{D99204FD-E720-4487-DC24-4CAFD0575BC9}"/>
              </a:ext>
            </a:extLst>
          </p:cNvPr>
          <p:cNvSpPr/>
          <p:nvPr/>
        </p:nvSpPr>
        <p:spPr>
          <a:xfrm flipV="1">
            <a:off x="3344275" y="2668281"/>
            <a:ext cx="1" cy="150409"/>
          </a:xfrm>
          <a:prstGeom prst="line">
            <a:avLst/>
          </a:prstGeom>
          <a:ln w="38100" cap="sq">
            <a:solidFill>
              <a:srgbClr val="88C040"/>
            </a:solidFill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9" name="Straight Connector 10">
            <a:extLst>
              <a:ext uri="{FF2B5EF4-FFF2-40B4-BE49-F238E27FC236}">
                <a16:creationId xmlns:a16="http://schemas.microsoft.com/office/drawing/2014/main" id="{9FEA176A-1B81-CA82-255A-54D2256E8415}"/>
              </a:ext>
            </a:extLst>
          </p:cNvPr>
          <p:cNvSpPr/>
          <p:nvPr/>
        </p:nvSpPr>
        <p:spPr>
          <a:xfrm flipH="1">
            <a:off x="3572901" y="838195"/>
            <a:ext cx="1" cy="5598136"/>
          </a:xfrm>
          <a:prstGeom prst="line">
            <a:avLst/>
          </a:prstGeom>
          <a:ln w="19050">
            <a:solidFill>
              <a:srgbClr val="5E5E5E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graphicFrame>
        <p:nvGraphicFramePr>
          <p:cNvPr id="2" name="Table 29">
            <a:extLst>
              <a:ext uri="{FF2B5EF4-FFF2-40B4-BE49-F238E27FC236}">
                <a16:creationId xmlns:a16="http://schemas.microsoft.com/office/drawing/2014/main" id="{0B673F84-C647-5B47-F435-F5197D66548D}"/>
              </a:ext>
            </a:extLst>
          </p:cNvPr>
          <p:cNvGraphicFramePr/>
          <p:nvPr/>
        </p:nvGraphicFramePr>
        <p:xfrm>
          <a:off x="4254729" y="3531861"/>
          <a:ext cx="483811" cy="486512"/>
        </p:xfrm>
        <a:graphic>
          <a:graphicData uri="http://schemas.openxmlformats.org/drawingml/2006/table">
            <a:tbl>
              <a:tblPr bandRow="1"/>
              <a:tblGrid>
                <a:gridCol w="4838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TV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7" name="Table 29">
            <a:extLst>
              <a:ext uri="{FF2B5EF4-FFF2-40B4-BE49-F238E27FC236}">
                <a16:creationId xmlns:a16="http://schemas.microsoft.com/office/drawing/2014/main" id="{5DF371EE-0B60-E13A-02BB-91C5EADA73B3}"/>
              </a:ext>
            </a:extLst>
          </p:cNvPr>
          <p:cNvGraphicFramePr/>
          <p:nvPr/>
        </p:nvGraphicFramePr>
        <p:xfrm>
          <a:off x="4254729" y="4557991"/>
          <a:ext cx="483811" cy="486512"/>
        </p:xfrm>
        <a:graphic>
          <a:graphicData uri="http://schemas.openxmlformats.org/drawingml/2006/table">
            <a:tbl>
              <a:tblPr bandRow="1"/>
              <a:tblGrid>
                <a:gridCol w="4838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PR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8" name="Table 29">
            <a:extLst>
              <a:ext uri="{FF2B5EF4-FFF2-40B4-BE49-F238E27FC236}">
                <a16:creationId xmlns:a16="http://schemas.microsoft.com/office/drawing/2014/main" id="{E14FD5BB-9A37-049F-DC41-1B82E5775B72}"/>
              </a:ext>
            </a:extLst>
          </p:cNvPr>
          <p:cNvGraphicFramePr/>
          <p:nvPr/>
        </p:nvGraphicFramePr>
        <p:xfrm>
          <a:off x="4254729" y="5584121"/>
          <a:ext cx="483811" cy="486512"/>
        </p:xfrm>
        <a:graphic>
          <a:graphicData uri="http://schemas.openxmlformats.org/drawingml/2006/table">
            <a:tbl>
              <a:tblPr bandRow="1"/>
              <a:tblGrid>
                <a:gridCol w="4838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RA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1" name="Table 29">
            <a:extLst>
              <a:ext uri="{FF2B5EF4-FFF2-40B4-BE49-F238E27FC236}">
                <a16:creationId xmlns:a16="http://schemas.microsoft.com/office/drawing/2014/main" id="{8F6A31A5-260D-77A9-06C4-6AACCC5E06A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6321967"/>
              </p:ext>
            </p:extLst>
          </p:nvPr>
        </p:nvGraphicFramePr>
        <p:xfrm>
          <a:off x="9992376" y="3533028"/>
          <a:ext cx="1417744" cy="486512"/>
        </p:xfrm>
        <a:graphic>
          <a:graphicData uri="http://schemas.openxmlformats.org/drawingml/2006/table">
            <a:tbl>
              <a:tblPr bandRow="1"/>
              <a:tblGrid>
                <a:gridCol w="8826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51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>
                          <a:solidFill>
                            <a:srgbClr val="FFFFFF"/>
                          </a:solidFill>
                        </a:defRPr>
                      </a:pPr>
                      <a:r>
                        <a:rPr sz="1200" dirty="0"/>
                        <a:t>$</a:t>
                      </a:r>
                      <a:r>
                        <a:rPr lang="en-US" sz="1300" dirty="0"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3,343.5</a:t>
                      </a:r>
                      <a:r>
                        <a:rPr sz="1300" dirty="0"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k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97</a:t>
                      </a: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%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EA3D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4" name="Table 38">
            <a:extLst>
              <a:ext uri="{FF2B5EF4-FFF2-40B4-BE49-F238E27FC236}">
                <a16:creationId xmlns:a16="http://schemas.microsoft.com/office/drawing/2014/main" id="{4DC05062-B678-EBA6-1131-E6A448692F1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16994813"/>
              </p:ext>
            </p:extLst>
          </p:nvPr>
        </p:nvGraphicFramePr>
        <p:xfrm>
          <a:off x="9992376" y="4557991"/>
          <a:ext cx="1417744" cy="486512"/>
        </p:xfrm>
        <a:graphic>
          <a:graphicData uri="http://schemas.openxmlformats.org/drawingml/2006/table">
            <a:tbl>
              <a:tblPr bandRow="1"/>
              <a:tblGrid>
                <a:gridCol w="8826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51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>
                          <a:solidFill>
                            <a:srgbClr val="FFFFFF"/>
                          </a:solidFill>
                        </a:defRPr>
                      </a:pPr>
                      <a:r>
                        <a:rPr sz="1200" dirty="0"/>
                        <a:t>$</a:t>
                      </a:r>
                      <a:r>
                        <a:rPr lang="en-US" sz="1300" dirty="0"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1.8</a:t>
                      </a:r>
                      <a:r>
                        <a:rPr sz="1300" dirty="0"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k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0%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EA3D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0" name="Table 40">
            <a:extLst>
              <a:ext uri="{FF2B5EF4-FFF2-40B4-BE49-F238E27FC236}">
                <a16:creationId xmlns:a16="http://schemas.microsoft.com/office/drawing/2014/main" id="{D2DC7883-3317-2482-1EB6-5B58A5B5694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72677542"/>
              </p:ext>
            </p:extLst>
          </p:nvPr>
        </p:nvGraphicFramePr>
        <p:xfrm>
          <a:off x="9992376" y="5582953"/>
          <a:ext cx="1417744" cy="486512"/>
        </p:xfrm>
        <a:graphic>
          <a:graphicData uri="http://schemas.openxmlformats.org/drawingml/2006/table">
            <a:tbl>
              <a:tblPr bandRow="1"/>
              <a:tblGrid>
                <a:gridCol w="8826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51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$</a:t>
                      </a: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108.8</a:t>
                      </a: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k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3</a:t>
                      </a: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%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EA3D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1" name="TextBox 2">
            <a:extLst>
              <a:ext uri="{FF2B5EF4-FFF2-40B4-BE49-F238E27FC236}">
                <a16:creationId xmlns:a16="http://schemas.microsoft.com/office/drawing/2014/main" id="{04539E22-07D9-40D2-F933-58DB2C137905}"/>
              </a:ext>
            </a:extLst>
          </p:cNvPr>
          <p:cNvSpPr txBox="1"/>
          <p:nvPr/>
        </p:nvSpPr>
        <p:spPr>
          <a:xfrm>
            <a:off x="9953776" y="3169548"/>
            <a:ext cx="928935" cy="284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1400">
                <a:solidFill>
                  <a:srgbClr val="424242"/>
                </a:solidFill>
              </a:defRPr>
            </a:lvl1pPr>
          </a:lstStyle>
          <a:p>
            <a:r>
              <a:rPr dirty="0"/>
              <a:t>Media mix</a:t>
            </a:r>
          </a:p>
        </p:txBody>
      </p:sp>
      <p:sp>
        <p:nvSpPr>
          <p:cNvPr id="3" name="Straight Arrow Connector 28">
            <a:extLst>
              <a:ext uri="{FF2B5EF4-FFF2-40B4-BE49-F238E27FC236}">
                <a16:creationId xmlns:a16="http://schemas.microsoft.com/office/drawing/2014/main" id="{41C19228-87AC-B9D9-7F42-FC22BC2517AE}"/>
              </a:ext>
            </a:extLst>
          </p:cNvPr>
          <p:cNvSpPr/>
          <p:nvPr/>
        </p:nvSpPr>
        <p:spPr>
          <a:xfrm flipV="1">
            <a:off x="3346487" y="2103883"/>
            <a:ext cx="1" cy="150409"/>
          </a:xfrm>
          <a:prstGeom prst="line">
            <a:avLst/>
          </a:prstGeom>
          <a:ln w="38100" cap="sq">
            <a:solidFill>
              <a:srgbClr val="88C040"/>
            </a:solidFill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736590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Title 1"/>
          <p:cNvSpPr txBox="1"/>
          <p:nvPr/>
        </p:nvSpPr>
        <p:spPr>
          <a:xfrm>
            <a:off x="45719" y="45316"/>
            <a:ext cx="12100563" cy="4662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spAutoFit/>
          </a:bodyPr>
          <a:lstStyle>
            <a:lvl1pPr>
              <a:lnSpc>
                <a:spcPct val="90000"/>
              </a:lnSpc>
              <a:defRPr sz="2700"/>
            </a:lvl1pPr>
          </a:lstStyle>
          <a:p>
            <a:r>
              <a:rPr dirty="0" err="1"/>
              <a:t>Detalle</a:t>
            </a:r>
            <a:r>
              <a:rPr dirty="0"/>
              <a:t> de </a:t>
            </a:r>
            <a:r>
              <a:rPr dirty="0" err="1"/>
              <a:t>pauta</a:t>
            </a:r>
            <a:r>
              <a:rPr dirty="0"/>
              <a:t> – </a:t>
            </a:r>
            <a:r>
              <a:rPr dirty="0" err="1"/>
              <a:t>acumulado</a:t>
            </a:r>
            <a:r>
              <a:rPr dirty="0"/>
              <a:t> </a:t>
            </a:r>
            <a:r>
              <a:rPr lang="en-US" dirty="0" err="1"/>
              <a:t>Septiembre</a:t>
            </a:r>
            <a:r>
              <a:rPr dirty="0"/>
              <a:t> 202</a:t>
            </a:r>
            <a:r>
              <a:rPr lang="en-US" dirty="0"/>
              <a:t>5</a:t>
            </a:r>
            <a:endParaRPr dirty="0"/>
          </a:p>
        </p:txBody>
      </p:sp>
      <p:sp>
        <p:nvSpPr>
          <p:cNvPr id="230" name="TextBox 8"/>
          <p:cNvSpPr txBox="1"/>
          <p:nvPr/>
        </p:nvSpPr>
        <p:spPr>
          <a:xfrm>
            <a:off x="143281" y="663468"/>
            <a:ext cx="3437237" cy="299718"/>
          </a:xfrm>
          <a:prstGeom prst="rect">
            <a:avLst/>
          </a:prstGeom>
          <a:solidFill>
            <a:srgbClr val="5E5E5E"/>
          </a:solidFill>
          <a:ln w="38100">
            <a:solidFill>
              <a:srgbClr val="5E5E5E"/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ctr">
              <a:defRPr sz="1300">
                <a:solidFill>
                  <a:srgbClr val="FFFFFF"/>
                </a:solidFill>
                <a:effectLst>
                  <a:outerShdw blurRad="50800" dist="38100" dir="2700000" rotWithShape="0">
                    <a:srgbClr val="000000">
                      <a:alpha val="76000"/>
                    </a:srgbClr>
                  </a:outerShdw>
                </a:effectLst>
              </a:defRPr>
            </a:lvl1pPr>
          </a:lstStyle>
          <a:p>
            <a:r>
              <a:t>Televisión</a:t>
            </a:r>
          </a:p>
        </p:txBody>
      </p:sp>
      <p:pic>
        <p:nvPicPr>
          <p:cNvPr id="236" name="images.png" descr="images.png"/>
          <p:cNvPicPr>
            <a:picLocks noChangeAspect="1"/>
          </p:cNvPicPr>
          <p:nvPr/>
        </p:nvPicPr>
        <p:blipFill>
          <a:blip r:embed="rId2"/>
          <a:srcRect t="37843" b="37842"/>
          <a:stretch>
            <a:fillRect/>
          </a:stretch>
        </p:blipFill>
        <p:spPr>
          <a:xfrm>
            <a:off x="9952449" y="0"/>
            <a:ext cx="2096270" cy="511938"/>
          </a:xfrm>
          <a:prstGeom prst="rect">
            <a:avLst/>
          </a:prstGeom>
          <a:ln w="12700">
            <a:miter lim="400000"/>
          </a:ln>
        </p:spPr>
      </p:pic>
      <p:sp>
        <p:nvSpPr>
          <p:cNvPr id="237" name="Straight Connector 7"/>
          <p:cNvSpPr/>
          <p:nvPr/>
        </p:nvSpPr>
        <p:spPr>
          <a:xfrm>
            <a:off x="-1" y="540620"/>
            <a:ext cx="12192002" cy="1"/>
          </a:xfrm>
          <a:prstGeom prst="line">
            <a:avLst/>
          </a:prstGeom>
          <a:ln w="38100">
            <a:solidFill>
              <a:srgbClr val="EB3D34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1" name="TextBox 8">
            <a:extLst>
              <a:ext uri="{FF2B5EF4-FFF2-40B4-BE49-F238E27FC236}">
                <a16:creationId xmlns:a16="http://schemas.microsoft.com/office/drawing/2014/main" id="{57F12C3C-839D-7A77-2CAE-1E59035481F5}"/>
              </a:ext>
            </a:extLst>
          </p:cNvPr>
          <p:cNvSpPr txBox="1"/>
          <p:nvPr/>
        </p:nvSpPr>
        <p:spPr>
          <a:xfrm>
            <a:off x="3903907" y="663468"/>
            <a:ext cx="5041234" cy="292384"/>
          </a:xfrm>
          <a:prstGeom prst="rect">
            <a:avLst/>
          </a:prstGeom>
          <a:solidFill>
            <a:srgbClr val="5E5E5E"/>
          </a:solidFill>
          <a:ln w="38100">
            <a:solidFill>
              <a:srgbClr val="5E5E5E"/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ctr">
              <a:defRPr sz="1300">
                <a:solidFill>
                  <a:srgbClr val="FFFFFF"/>
                </a:solidFill>
                <a:effectLst>
                  <a:outerShdw blurRad="50800" dist="38100" dir="2700000" rotWithShape="0">
                    <a:srgbClr val="000000">
                      <a:alpha val="76000"/>
                    </a:srgbClr>
                  </a:outerShdw>
                </a:effectLst>
              </a:defRPr>
            </a:lvl1pPr>
          </a:lstStyle>
          <a:p>
            <a:r>
              <a:t>Radio</a:t>
            </a:r>
          </a:p>
        </p:txBody>
      </p:sp>
      <p:sp>
        <p:nvSpPr>
          <p:cNvPr id="12" name="TextBox 8">
            <a:extLst>
              <a:ext uri="{FF2B5EF4-FFF2-40B4-BE49-F238E27FC236}">
                <a16:creationId xmlns:a16="http://schemas.microsoft.com/office/drawing/2014/main" id="{469C57A9-C05A-E30A-DCC7-9480BD9F6B70}"/>
              </a:ext>
            </a:extLst>
          </p:cNvPr>
          <p:cNvSpPr txBox="1"/>
          <p:nvPr/>
        </p:nvSpPr>
        <p:spPr>
          <a:xfrm>
            <a:off x="9110281" y="663468"/>
            <a:ext cx="2932975" cy="299718"/>
          </a:xfrm>
          <a:prstGeom prst="rect">
            <a:avLst/>
          </a:prstGeom>
          <a:solidFill>
            <a:srgbClr val="5E5E5E"/>
          </a:solidFill>
          <a:ln w="38100">
            <a:solidFill>
              <a:srgbClr val="5E5E5E"/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ctr">
              <a:defRPr sz="1300">
                <a:solidFill>
                  <a:srgbClr val="FFFFFF"/>
                </a:solidFill>
                <a:effectLst>
                  <a:outerShdw blurRad="50800" dist="38100" dir="2700000" rotWithShape="0">
                    <a:srgbClr val="000000">
                      <a:alpha val="76000"/>
                    </a:srgbClr>
                  </a:outerShdw>
                </a:effectLst>
              </a:defRPr>
            </a:lvl1pPr>
          </a:lstStyle>
          <a:p>
            <a:r>
              <a:rPr lang="en-US" dirty="0" err="1"/>
              <a:t>Prensa</a:t>
            </a:r>
            <a:endParaRPr dirty="0"/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F4313F11-12CD-76E3-4597-A4B22D7FD6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0281" y="1039950"/>
            <a:ext cx="2938438" cy="596870"/>
          </a:xfrm>
          <a:prstGeom prst="rect">
            <a:avLst/>
          </a:prstGeom>
          <a:ln>
            <a:solidFill>
              <a:srgbClr val="EF363C"/>
            </a:solidFill>
          </a:ln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124BBA8E-2ADE-D3DE-5AC9-78A7C19333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281" y="1039949"/>
            <a:ext cx="3437237" cy="5772731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C544685A-7D9A-8D43-BE6E-15590F3C1B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3906" y="1039950"/>
            <a:ext cx="5041235" cy="271823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u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2640B050-BE73-0C4F-B2F9-4650B6763CC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74090748"/>
              </p:ext>
            </p:extLst>
          </p:nvPr>
        </p:nvGraphicFramePr>
        <p:xfrm>
          <a:off x="16850" y="1256512"/>
          <a:ext cx="3229291" cy="20923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3F35469A-BB67-7B4C-A732-352BA38BBB50}"/>
              </a:ext>
            </a:extLst>
          </p:cNvPr>
          <p:cNvSpPr txBox="1"/>
          <p:nvPr/>
        </p:nvSpPr>
        <p:spPr>
          <a:xfrm>
            <a:off x="16850" y="6616213"/>
            <a:ext cx="83067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Helvetica Light" panose="020B0403020202020204" pitchFamily="34" charset="0"/>
              </a:rPr>
              <a:t>Inv. Miles $</a:t>
            </a:r>
          </a:p>
        </p:txBody>
      </p:sp>
      <p:graphicFrame>
        <p:nvGraphicFramePr>
          <p:cNvPr id="29" name="Chart 28">
            <a:extLst>
              <a:ext uri="{FF2B5EF4-FFF2-40B4-BE49-F238E27FC236}">
                <a16:creationId xmlns:a16="http://schemas.microsoft.com/office/drawing/2014/main" id="{26A7A404-F5C1-AB44-A0C1-11B71E591EE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22444836"/>
              </p:ext>
            </p:extLst>
          </p:nvPr>
        </p:nvGraphicFramePr>
        <p:xfrm>
          <a:off x="4725791" y="4437696"/>
          <a:ext cx="4925295" cy="94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9" name="Chart 38">
            <a:extLst>
              <a:ext uri="{FF2B5EF4-FFF2-40B4-BE49-F238E27FC236}">
                <a16:creationId xmlns:a16="http://schemas.microsoft.com/office/drawing/2014/main" id="{E40CE9DC-E90B-3D42-A68A-0279B6E5980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06866732"/>
              </p:ext>
            </p:extLst>
          </p:nvPr>
        </p:nvGraphicFramePr>
        <p:xfrm>
          <a:off x="4725793" y="5478019"/>
          <a:ext cx="4925295" cy="94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43" name="Chart 42">
            <a:extLst>
              <a:ext uri="{FF2B5EF4-FFF2-40B4-BE49-F238E27FC236}">
                <a16:creationId xmlns:a16="http://schemas.microsoft.com/office/drawing/2014/main" id="{722967D1-B39C-8C4C-9916-3EBF9F8EBED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77767548"/>
              </p:ext>
            </p:extLst>
          </p:nvPr>
        </p:nvGraphicFramePr>
        <p:xfrm>
          <a:off x="4725792" y="3386698"/>
          <a:ext cx="4925295" cy="94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48" name="Chart 47">
            <a:extLst>
              <a:ext uri="{FF2B5EF4-FFF2-40B4-BE49-F238E27FC236}">
                <a16:creationId xmlns:a16="http://schemas.microsoft.com/office/drawing/2014/main" id="{E7899067-FDF0-AD46-B35B-321370B1865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83461474"/>
              </p:ext>
            </p:extLst>
          </p:nvPr>
        </p:nvGraphicFramePr>
        <p:xfrm>
          <a:off x="3851160" y="736688"/>
          <a:ext cx="6920673" cy="23797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2" name="Gráfico 1">
            <a:extLst>
              <a:ext uri="{FF2B5EF4-FFF2-40B4-BE49-F238E27FC236}">
                <a16:creationId xmlns:a16="http://schemas.microsoft.com/office/drawing/2014/main" id="{C15D5EB1-1C8C-FAC3-5B6B-DFA9F41D250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62872994"/>
              </p:ext>
            </p:extLst>
          </p:nvPr>
        </p:nvGraphicFramePr>
        <p:xfrm>
          <a:off x="16850" y="3461820"/>
          <a:ext cx="3438883" cy="29711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3" name="Rectangle: Rounded Corners 7">
            <a:extLst>
              <a:ext uri="{FF2B5EF4-FFF2-40B4-BE49-F238E27FC236}">
                <a16:creationId xmlns:a16="http://schemas.microsoft.com/office/drawing/2014/main" id="{4CE535A1-3DA8-D42D-7680-9DC683739F29}"/>
              </a:ext>
            </a:extLst>
          </p:cNvPr>
          <p:cNvSpPr/>
          <p:nvPr/>
        </p:nvSpPr>
        <p:spPr>
          <a:xfrm>
            <a:off x="-2" y="0"/>
            <a:ext cx="12192002" cy="707888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C52828"/>
              </a:gs>
              <a:gs pos="100000">
                <a:srgbClr val="F24136"/>
              </a:gs>
            </a:gsLst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" name="Estrategia de Medios: DIUNSA">
            <a:extLst>
              <a:ext uri="{FF2B5EF4-FFF2-40B4-BE49-F238E27FC236}">
                <a16:creationId xmlns:a16="http://schemas.microsoft.com/office/drawing/2014/main" id="{3597D929-9B94-1D64-8602-925F2D44B009}"/>
              </a:ext>
            </a:extLst>
          </p:cNvPr>
          <p:cNvSpPr txBox="1"/>
          <p:nvPr/>
        </p:nvSpPr>
        <p:spPr>
          <a:xfrm>
            <a:off x="187614" y="163934"/>
            <a:ext cx="4538179" cy="4292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sz="2700">
                <a:solidFill>
                  <a:srgbClr val="FFFFFF"/>
                </a:solidFill>
              </a:defRPr>
            </a:pPr>
            <a:r>
              <a:rPr dirty="0" err="1"/>
              <a:t>Estrategia</a:t>
            </a:r>
            <a:r>
              <a:rPr dirty="0"/>
              <a:t> de </a:t>
            </a:r>
            <a:r>
              <a:rPr dirty="0" err="1"/>
              <a:t>Medios</a:t>
            </a:r>
            <a:r>
              <a:rPr dirty="0"/>
              <a:t>: </a:t>
            </a:r>
            <a:r>
              <a:rPr dirty="0">
                <a:latin typeface="Myriad Pro Light"/>
                <a:ea typeface="Myriad Pro Light"/>
                <a:cs typeface="Myriad Pro Light"/>
                <a:sym typeface="Myriad Pro Semibold"/>
              </a:rPr>
              <a:t>ELEKTRA</a:t>
            </a:r>
          </a:p>
        </p:txBody>
      </p:sp>
      <p:pic>
        <p:nvPicPr>
          <p:cNvPr id="7" name="Picture 2" descr="Picture 2">
            <a:extLst>
              <a:ext uri="{FF2B5EF4-FFF2-40B4-BE49-F238E27FC236}">
                <a16:creationId xmlns:a16="http://schemas.microsoft.com/office/drawing/2014/main" id="{D11EBDB8-0C83-F35F-189A-4FED5888918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0274" y="635871"/>
            <a:ext cx="3043896" cy="755030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Straight Connector 10">
            <a:extLst>
              <a:ext uri="{FF2B5EF4-FFF2-40B4-BE49-F238E27FC236}">
                <a16:creationId xmlns:a16="http://schemas.microsoft.com/office/drawing/2014/main" id="{AF1E2905-E10D-EA4D-4414-2FC2F218C7E5}"/>
              </a:ext>
            </a:extLst>
          </p:cNvPr>
          <p:cNvSpPr/>
          <p:nvPr/>
        </p:nvSpPr>
        <p:spPr>
          <a:xfrm flipH="1">
            <a:off x="3572901" y="838195"/>
            <a:ext cx="1" cy="5598136"/>
          </a:xfrm>
          <a:prstGeom prst="line">
            <a:avLst/>
          </a:prstGeom>
          <a:ln w="19050">
            <a:solidFill>
              <a:srgbClr val="5E5E5E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9" name="TextBox 22">
            <a:extLst>
              <a:ext uri="{FF2B5EF4-FFF2-40B4-BE49-F238E27FC236}">
                <a16:creationId xmlns:a16="http://schemas.microsoft.com/office/drawing/2014/main" id="{53DFD69F-B035-07BE-7844-9C5753FB8943}"/>
              </a:ext>
            </a:extLst>
          </p:cNvPr>
          <p:cNvSpPr txBox="1"/>
          <p:nvPr/>
        </p:nvSpPr>
        <p:spPr>
          <a:xfrm>
            <a:off x="2976092" y="2397932"/>
            <a:ext cx="360031" cy="276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200"/>
            </a:lvl1pPr>
          </a:lstStyle>
          <a:p>
            <a:r>
              <a:rPr lang="en-US" dirty="0"/>
              <a:t>17</a:t>
            </a:r>
            <a:r>
              <a:rPr dirty="0"/>
              <a:t>%</a:t>
            </a:r>
          </a:p>
        </p:txBody>
      </p:sp>
      <p:sp>
        <p:nvSpPr>
          <p:cNvPr id="10" name="TextBox 49">
            <a:extLst>
              <a:ext uri="{FF2B5EF4-FFF2-40B4-BE49-F238E27FC236}">
                <a16:creationId xmlns:a16="http://schemas.microsoft.com/office/drawing/2014/main" id="{D44CB548-CD14-1E10-DAE1-E5CE9AF4937F}"/>
              </a:ext>
            </a:extLst>
          </p:cNvPr>
          <p:cNvSpPr txBox="1"/>
          <p:nvPr/>
        </p:nvSpPr>
        <p:spPr>
          <a:xfrm>
            <a:off x="2976469" y="1811284"/>
            <a:ext cx="337589" cy="2616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100"/>
            </a:lvl1pPr>
          </a:lstStyle>
          <a:p>
            <a:r>
              <a:rPr lang="en-US" dirty="0"/>
              <a:t>89</a:t>
            </a:r>
            <a:r>
              <a:rPr dirty="0"/>
              <a:t>%</a:t>
            </a:r>
          </a:p>
        </p:txBody>
      </p:sp>
      <p:sp>
        <p:nvSpPr>
          <p:cNvPr id="12" name="Straight Arrow Connector 28">
            <a:extLst>
              <a:ext uri="{FF2B5EF4-FFF2-40B4-BE49-F238E27FC236}">
                <a16:creationId xmlns:a16="http://schemas.microsoft.com/office/drawing/2014/main" id="{66A1BE85-DA98-4ECF-B54A-785948896459}"/>
              </a:ext>
            </a:extLst>
          </p:cNvPr>
          <p:cNvSpPr/>
          <p:nvPr/>
        </p:nvSpPr>
        <p:spPr>
          <a:xfrm flipV="1">
            <a:off x="3388014" y="1854441"/>
            <a:ext cx="1" cy="150409"/>
          </a:xfrm>
          <a:prstGeom prst="line">
            <a:avLst/>
          </a:prstGeom>
          <a:ln w="38100" cap="sq">
            <a:solidFill>
              <a:srgbClr val="88C040"/>
            </a:solidFill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graphicFrame>
        <p:nvGraphicFramePr>
          <p:cNvPr id="11" name="Table 29">
            <a:extLst>
              <a:ext uri="{FF2B5EF4-FFF2-40B4-BE49-F238E27FC236}">
                <a16:creationId xmlns:a16="http://schemas.microsoft.com/office/drawing/2014/main" id="{1AF85DA9-BF2C-0EFA-BCFD-7997E60DF6D9}"/>
              </a:ext>
            </a:extLst>
          </p:cNvPr>
          <p:cNvGraphicFramePr/>
          <p:nvPr/>
        </p:nvGraphicFramePr>
        <p:xfrm>
          <a:off x="4254729" y="3531861"/>
          <a:ext cx="483811" cy="486512"/>
        </p:xfrm>
        <a:graphic>
          <a:graphicData uri="http://schemas.openxmlformats.org/drawingml/2006/table">
            <a:tbl>
              <a:tblPr bandRow="1"/>
              <a:tblGrid>
                <a:gridCol w="4838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TV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4" name="Table 29">
            <a:extLst>
              <a:ext uri="{FF2B5EF4-FFF2-40B4-BE49-F238E27FC236}">
                <a16:creationId xmlns:a16="http://schemas.microsoft.com/office/drawing/2014/main" id="{D020D5E5-65CB-53E5-4C52-066C16A13099}"/>
              </a:ext>
            </a:extLst>
          </p:cNvPr>
          <p:cNvGraphicFramePr/>
          <p:nvPr/>
        </p:nvGraphicFramePr>
        <p:xfrm>
          <a:off x="4254729" y="4557991"/>
          <a:ext cx="483811" cy="486512"/>
        </p:xfrm>
        <a:graphic>
          <a:graphicData uri="http://schemas.openxmlformats.org/drawingml/2006/table">
            <a:tbl>
              <a:tblPr bandRow="1"/>
              <a:tblGrid>
                <a:gridCol w="4838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PR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5" name="Table 29">
            <a:extLst>
              <a:ext uri="{FF2B5EF4-FFF2-40B4-BE49-F238E27FC236}">
                <a16:creationId xmlns:a16="http://schemas.microsoft.com/office/drawing/2014/main" id="{30798C9A-4B3B-EF9D-C86D-7A86E4AD6C02}"/>
              </a:ext>
            </a:extLst>
          </p:cNvPr>
          <p:cNvGraphicFramePr/>
          <p:nvPr/>
        </p:nvGraphicFramePr>
        <p:xfrm>
          <a:off x="4254729" y="5584121"/>
          <a:ext cx="483811" cy="486512"/>
        </p:xfrm>
        <a:graphic>
          <a:graphicData uri="http://schemas.openxmlformats.org/drawingml/2006/table">
            <a:tbl>
              <a:tblPr bandRow="1"/>
              <a:tblGrid>
                <a:gridCol w="4838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RA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0" name="Table 29">
            <a:extLst>
              <a:ext uri="{FF2B5EF4-FFF2-40B4-BE49-F238E27FC236}">
                <a16:creationId xmlns:a16="http://schemas.microsoft.com/office/drawing/2014/main" id="{CF5AE827-0730-CF6E-31FE-299D6425FCA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25506063"/>
              </p:ext>
            </p:extLst>
          </p:nvPr>
        </p:nvGraphicFramePr>
        <p:xfrm>
          <a:off x="9992376" y="3533028"/>
          <a:ext cx="1417744" cy="486512"/>
        </p:xfrm>
        <a:graphic>
          <a:graphicData uri="http://schemas.openxmlformats.org/drawingml/2006/table">
            <a:tbl>
              <a:tblPr bandRow="1"/>
              <a:tblGrid>
                <a:gridCol w="8826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51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>
                          <a:solidFill>
                            <a:srgbClr val="FFFFFF"/>
                          </a:solidFill>
                        </a:defRPr>
                      </a:pPr>
                      <a:r>
                        <a:rPr sz="1200" dirty="0"/>
                        <a:t>$</a:t>
                      </a:r>
                      <a:r>
                        <a:rPr lang="en-US" sz="1300" dirty="0"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1,448.2</a:t>
                      </a:r>
                      <a:r>
                        <a:rPr sz="1300" dirty="0"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k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9</a:t>
                      </a: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8</a:t>
                      </a: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%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EA3D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1" name="Table 38">
            <a:extLst>
              <a:ext uri="{FF2B5EF4-FFF2-40B4-BE49-F238E27FC236}">
                <a16:creationId xmlns:a16="http://schemas.microsoft.com/office/drawing/2014/main" id="{6B7465E4-8B42-352D-6014-B5EB242DD2B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89840523"/>
              </p:ext>
            </p:extLst>
          </p:nvPr>
        </p:nvGraphicFramePr>
        <p:xfrm>
          <a:off x="9992376" y="4557991"/>
          <a:ext cx="1417744" cy="486512"/>
        </p:xfrm>
        <a:graphic>
          <a:graphicData uri="http://schemas.openxmlformats.org/drawingml/2006/table">
            <a:tbl>
              <a:tblPr bandRow="1"/>
              <a:tblGrid>
                <a:gridCol w="8826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51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>
                          <a:solidFill>
                            <a:srgbClr val="FFFFFF"/>
                          </a:solidFill>
                        </a:defRPr>
                      </a:pPr>
                      <a:r>
                        <a:rPr sz="1200" dirty="0"/>
                        <a:t>$</a:t>
                      </a:r>
                      <a:r>
                        <a:rPr lang="en-US" sz="1300" dirty="0"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1.6</a:t>
                      </a:r>
                      <a:r>
                        <a:rPr sz="1300" dirty="0"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k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0%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EA3D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2" name="Table 40">
            <a:extLst>
              <a:ext uri="{FF2B5EF4-FFF2-40B4-BE49-F238E27FC236}">
                <a16:creationId xmlns:a16="http://schemas.microsoft.com/office/drawing/2014/main" id="{D04C7E97-0022-D2A4-C49F-40931792892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31508761"/>
              </p:ext>
            </p:extLst>
          </p:nvPr>
        </p:nvGraphicFramePr>
        <p:xfrm>
          <a:off x="9992376" y="5582953"/>
          <a:ext cx="1417744" cy="486512"/>
        </p:xfrm>
        <a:graphic>
          <a:graphicData uri="http://schemas.openxmlformats.org/drawingml/2006/table">
            <a:tbl>
              <a:tblPr bandRow="1"/>
              <a:tblGrid>
                <a:gridCol w="8826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51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$</a:t>
                      </a: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26.3</a:t>
                      </a: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k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2</a:t>
                      </a: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%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EA3D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3" name="TextBox 2">
            <a:extLst>
              <a:ext uri="{FF2B5EF4-FFF2-40B4-BE49-F238E27FC236}">
                <a16:creationId xmlns:a16="http://schemas.microsoft.com/office/drawing/2014/main" id="{FB38EC94-A9F6-A449-D8A5-0140E31E72CA}"/>
              </a:ext>
            </a:extLst>
          </p:cNvPr>
          <p:cNvSpPr txBox="1"/>
          <p:nvPr/>
        </p:nvSpPr>
        <p:spPr>
          <a:xfrm>
            <a:off x="9953776" y="3169548"/>
            <a:ext cx="928935" cy="284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1400">
                <a:solidFill>
                  <a:srgbClr val="424242"/>
                </a:solidFill>
              </a:defRPr>
            </a:lvl1pPr>
          </a:lstStyle>
          <a:p>
            <a:r>
              <a:rPr dirty="0"/>
              <a:t>Media mix</a:t>
            </a:r>
          </a:p>
        </p:txBody>
      </p:sp>
      <p:sp>
        <p:nvSpPr>
          <p:cNvPr id="16" name="Straight Arrow Connector 28">
            <a:extLst>
              <a:ext uri="{FF2B5EF4-FFF2-40B4-BE49-F238E27FC236}">
                <a16:creationId xmlns:a16="http://schemas.microsoft.com/office/drawing/2014/main" id="{0E5AEA9F-BD93-C241-A3C1-EF3475255D46}"/>
              </a:ext>
            </a:extLst>
          </p:cNvPr>
          <p:cNvSpPr/>
          <p:nvPr/>
        </p:nvSpPr>
        <p:spPr>
          <a:xfrm flipV="1">
            <a:off x="3386735" y="2461224"/>
            <a:ext cx="1" cy="150409"/>
          </a:xfrm>
          <a:prstGeom prst="line">
            <a:avLst/>
          </a:prstGeom>
          <a:ln w="38100" cap="sq">
            <a:solidFill>
              <a:srgbClr val="88C040"/>
            </a:solidFill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324380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TextBox 8"/>
          <p:cNvSpPr txBox="1"/>
          <p:nvPr/>
        </p:nvSpPr>
        <p:spPr>
          <a:xfrm>
            <a:off x="76616" y="627027"/>
            <a:ext cx="3491044" cy="299714"/>
          </a:xfrm>
          <a:prstGeom prst="rect">
            <a:avLst/>
          </a:prstGeom>
          <a:solidFill>
            <a:srgbClr val="5E5E5E"/>
          </a:solidFill>
          <a:ln w="38100">
            <a:solidFill>
              <a:srgbClr val="5E5E5E"/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ctr">
              <a:defRPr sz="1300">
                <a:solidFill>
                  <a:srgbClr val="FFFFFF"/>
                </a:solidFill>
                <a:effectLst>
                  <a:outerShdw blurRad="50800" dist="38100" dir="2700000" rotWithShape="0">
                    <a:srgbClr val="000000">
                      <a:alpha val="76000"/>
                    </a:srgbClr>
                  </a:outerShdw>
                </a:effectLst>
              </a:defRPr>
            </a:lvl1pPr>
          </a:lstStyle>
          <a:p>
            <a:r>
              <a:t>Televisión</a:t>
            </a:r>
          </a:p>
        </p:txBody>
      </p:sp>
      <p:sp>
        <p:nvSpPr>
          <p:cNvPr id="263" name="Title 1"/>
          <p:cNvSpPr txBox="1"/>
          <p:nvPr/>
        </p:nvSpPr>
        <p:spPr>
          <a:xfrm>
            <a:off x="45719" y="45316"/>
            <a:ext cx="12100563" cy="4662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spAutoFit/>
          </a:bodyPr>
          <a:lstStyle>
            <a:lvl1pPr>
              <a:lnSpc>
                <a:spcPct val="90000"/>
              </a:lnSpc>
              <a:defRPr sz="2700"/>
            </a:lvl1pPr>
          </a:lstStyle>
          <a:p>
            <a:r>
              <a:rPr dirty="0" err="1"/>
              <a:t>Detalle</a:t>
            </a:r>
            <a:r>
              <a:rPr dirty="0"/>
              <a:t> de </a:t>
            </a:r>
            <a:r>
              <a:rPr dirty="0" err="1"/>
              <a:t>pauta</a:t>
            </a:r>
            <a:r>
              <a:rPr dirty="0"/>
              <a:t> – </a:t>
            </a:r>
            <a:r>
              <a:rPr dirty="0" err="1"/>
              <a:t>acumulado</a:t>
            </a:r>
            <a:r>
              <a:rPr dirty="0"/>
              <a:t> </a:t>
            </a:r>
            <a:r>
              <a:rPr lang="en-US" dirty="0" err="1"/>
              <a:t>Septiembre</a:t>
            </a:r>
            <a:r>
              <a:rPr dirty="0"/>
              <a:t> 202</a:t>
            </a:r>
            <a:r>
              <a:rPr lang="en-US" dirty="0"/>
              <a:t>5</a:t>
            </a:r>
            <a:endParaRPr dirty="0"/>
          </a:p>
        </p:txBody>
      </p:sp>
      <p:pic>
        <p:nvPicPr>
          <p:cNvPr id="264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45659" y="-61586"/>
            <a:ext cx="2435854" cy="604207"/>
          </a:xfrm>
          <a:prstGeom prst="rect">
            <a:avLst/>
          </a:prstGeom>
          <a:ln w="12700">
            <a:miter lim="400000"/>
          </a:ln>
        </p:spPr>
      </p:pic>
      <p:sp>
        <p:nvSpPr>
          <p:cNvPr id="265" name="TextBox 8"/>
          <p:cNvSpPr txBox="1"/>
          <p:nvPr/>
        </p:nvSpPr>
        <p:spPr>
          <a:xfrm>
            <a:off x="3887886" y="627027"/>
            <a:ext cx="4225124" cy="292384"/>
          </a:xfrm>
          <a:prstGeom prst="rect">
            <a:avLst/>
          </a:prstGeom>
          <a:solidFill>
            <a:srgbClr val="5E5E5E"/>
          </a:solidFill>
          <a:ln w="38100">
            <a:solidFill>
              <a:srgbClr val="5E5E5E"/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ctr">
              <a:defRPr sz="1300">
                <a:solidFill>
                  <a:srgbClr val="FFFFFF"/>
                </a:solidFill>
                <a:effectLst>
                  <a:outerShdw blurRad="50800" dist="38100" dir="2700000" rotWithShape="0">
                    <a:srgbClr val="000000">
                      <a:alpha val="76000"/>
                    </a:srgbClr>
                  </a:outerShdw>
                </a:effectLst>
              </a:defRPr>
            </a:lvl1pPr>
          </a:lstStyle>
          <a:p>
            <a:r>
              <a:t>Radio</a:t>
            </a:r>
          </a:p>
        </p:txBody>
      </p:sp>
      <p:sp>
        <p:nvSpPr>
          <p:cNvPr id="270" name="Straight Connector 7"/>
          <p:cNvSpPr/>
          <p:nvPr/>
        </p:nvSpPr>
        <p:spPr>
          <a:xfrm>
            <a:off x="-1" y="540620"/>
            <a:ext cx="12192002" cy="1"/>
          </a:xfrm>
          <a:prstGeom prst="line">
            <a:avLst/>
          </a:prstGeom>
          <a:ln w="38100">
            <a:solidFill>
              <a:srgbClr val="EB3D34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4" name="TextBox 8">
            <a:extLst>
              <a:ext uri="{FF2B5EF4-FFF2-40B4-BE49-F238E27FC236}">
                <a16:creationId xmlns:a16="http://schemas.microsoft.com/office/drawing/2014/main" id="{88172CA0-8464-B051-8F3D-DD0C4DD107C6}"/>
              </a:ext>
            </a:extLst>
          </p:cNvPr>
          <p:cNvSpPr txBox="1"/>
          <p:nvPr/>
        </p:nvSpPr>
        <p:spPr>
          <a:xfrm>
            <a:off x="8592181" y="627027"/>
            <a:ext cx="3124890" cy="299718"/>
          </a:xfrm>
          <a:prstGeom prst="rect">
            <a:avLst/>
          </a:prstGeom>
          <a:solidFill>
            <a:srgbClr val="5E5E5E"/>
          </a:solidFill>
          <a:ln w="38100">
            <a:solidFill>
              <a:srgbClr val="5E5E5E"/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ctr">
              <a:defRPr sz="1300">
                <a:solidFill>
                  <a:srgbClr val="FFFFFF"/>
                </a:solidFill>
                <a:effectLst>
                  <a:outerShdw blurRad="50800" dist="38100" dir="2700000" rotWithShape="0">
                    <a:srgbClr val="000000">
                      <a:alpha val="76000"/>
                    </a:srgbClr>
                  </a:outerShdw>
                </a:effectLst>
              </a:defRPr>
            </a:lvl1pPr>
          </a:lstStyle>
          <a:p>
            <a:r>
              <a:rPr lang="en-US" dirty="0" err="1"/>
              <a:t>Prensa</a:t>
            </a:r>
            <a:endParaRPr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AB32EB0-7A93-BE38-8EB3-5104CC64BA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4247" y="1019584"/>
            <a:ext cx="3142823" cy="638386"/>
          </a:xfrm>
          <a:prstGeom prst="rect">
            <a:avLst/>
          </a:prstGeom>
          <a:ln>
            <a:solidFill>
              <a:srgbClr val="EF363C"/>
            </a:solidFill>
          </a:ln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9CBC0C74-BD00-3EED-CAD3-14F4C4032B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7886" y="1005816"/>
            <a:ext cx="4233750" cy="1837963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45E9702D-584B-672F-F05B-45B086924C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616" y="1005816"/>
            <a:ext cx="3520769" cy="52251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u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2640B050-BE73-0C4F-B2F9-4650B6763CC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29707528"/>
              </p:ext>
            </p:extLst>
          </p:nvPr>
        </p:nvGraphicFramePr>
        <p:xfrm>
          <a:off x="19855" y="1480176"/>
          <a:ext cx="3300667" cy="18686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3F35469A-BB67-7B4C-A732-352BA38BBB50}"/>
              </a:ext>
            </a:extLst>
          </p:cNvPr>
          <p:cNvSpPr txBox="1"/>
          <p:nvPr/>
        </p:nvSpPr>
        <p:spPr>
          <a:xfrm>
            <a:off x="20463" y="6620476"/>
            <a:ext cx="83067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Helvetica Light" panose="020B0403020202020204" pitchFamily="34" charset="0"/>
              </a:rPr>
              <a:t>Inv. Miles $</a:t>
            </a:r>
          </a:p>
        </p:txBody>
      </p:sp>
      <p:graphicFrame>
        <p:nvGraphicFramePr>
          <p:cNvPr id="24" name="Chart 23">
            <a:extLst>
              <a:ext uri="{FF2B5EF4-FFF2-40B4-BE49-F238E27FC236}">
                <a16:creationId xmlns:a16="http://schemas.microsoft.com/office/drawing/2014/main" id="{545815EF-6ADF-2D4A-AC03-245F4EDE48E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61298685"/>
              </p:ext>
            </p:extLst>
          </p:nvPr>
        </p:nvGraphicFramePr>
        <p:xfrm>
          <a:off x="3752604" y="743911"/>
          <a:ext cx="7564580" cy="23397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49" name="Chart 48">
            <a:extLst>
              <a:ext uri="{FF2B5EF4-FFF2-40B4-BE49-F238E27FC236}">
                <a16:creationId xmlns:a16="http://schemas.microsoft.com/office/drawing/2014/main" id="{F32C18DF-D2CB-5A4C-8530-832E4F3C1E2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41883263"/>
              </p:ext>
            </p:extLst>
          </p:nvPr>
        </p:nvGraphicFramePr>
        <p:xfrm>
          <a:off x="4738540" y="3341382"/>
          <a:ext cx="4925295" cy="94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" name="Chart 28">
            <a:extLst>
              <a:ext uri="{FF2B5EF4-FFF2-40B4-BE49-F238E27FC236}">
                <a16:creationId xmlns:a16="http://schemas.microsoft.com/office/drawing/2014/main" id="{7EB9CC50-C5EC-6B14-20B6-EADE6C3A750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52474140"/>
              </p:ext>
            </p:extLst>
          </p:nvPr>
        </p:nvGraphicFramePr>
        <p:xfrm>
          <a:off x="4673999" y="4340881"/>
          <a:ext cx="4925295" cy="94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7" name="Chart 40">
            <a:extLst>
              <a:ext uri="{FF2B5EF4-FFF2-40B4-BE49-F238E27FC236}">
                <a16:creationId xmlns:a16="http://schemas.microsoft.com/office/drawing/2014/main" id="{E1F06D37-9186-7AE8-DFFF-8C916C0DD22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82373093"/>
              </p:ext>
            </p:extLst>
          </p:nvPr>
        </p:nvGraphicFramePr>
        <p:xfrm>
          <a:off x="4748806" y="5439430"/>
          <a:ext cx="4925295" cy="94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8" name="Gráfico 7">
            <a:extLst>
              <a:ext uri="{FF2B5EF4-FFF2-40B4-BE49-F238E27FC236}">
                <a16:creationId xmlns:a16="http://schemas.microsoft.com/office/drawing/2014/main" id="{9BAEE82B-6AA9-983F-E286-68A0026E87F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2044061"/>
              </p:ext>
            </p:extLst>
          </p:nvPr>
        </p:nvGraphicFramePr>
        <p:xfrm>
          <a:off x="19854" y="3460333"/>
          <a:ext cx="3524328" cy="29445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pic>
        <p:nvPicPr>
          <p:cNvPr id="9" name="Picture 51" descr="Picture 51">
            <a:extLst>
              <a:ext uri="{FF2B5EF4-FFF2-40B4-BE49-F238E27FC236}">
                <a16:creationId xmlns:a16="http://schemas.microsoft.com/office/drawing/2014/main" id="{537ABA81-E2C2-1468-F027-C71DCF4ABA3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2383" y="751048"/>
            <a:ext cx="2532693" cy="1055289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TextBox 22">
            <a:extLst>
              <a:ext uri="{FF2B5EF4-FFF2-40B4-BE49-F238E27FC236}">
                <a16:creationId xmlns:a16="http://schemas.microsoft.com/office/drawing/2014/main" id="{4067C632-4A21-948B-CD60-AA9D470C1DFD}"/>
              </a:ext>
            </a:extLst>
          </p:cNvPr>
          <p:cNvSpPr txBox="1"/>
          <p:nvPr/>
        </p:nvSpPr>
        <p:spPr>
          <a:xfrm>
            <a:off x="2891074" y="2578625"/>
            <a:ext cx="281483" cy="276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200"/>
            </a:lvl1pPr>
          </a:lstStyle>
          <a:p>
            <a:r>
              <a:rPr lang="en-US" dirty="0"/>
              <a:t>0</a:t>
            </a:r>
            <a:r>
              <a:rPr dirty="0"/>
              <a:t>%</a:t>
            </a:r>
          </a:p>
        </p:txBody>
      </p:sp>
      <p:sp>
        <p:nvSpPr>
          <p:cNvPr id="12" name="TextBox 49">
            <a:extLst>
              <a:ext uri="{FF2B5EF4-FFF2-40B4-BE49-F238E27FC236}">
                <a16:creationId xmlns:a16="http://schemas.microsoft.com/office/drawing/2014/main" id="{2E1BB5C6-CC9F-B0A0-930C-225D98BA43A3}"/>
              </a:ext>
            </a:extLst>
          </p:cNvPr>
          <p:cNvSpPr txBox="1"/>
          <p:nvPr/>
        </p:nvSpPr>
        <p:spPr>
          <a:xfrm>
            <a:off x="2892233" y="1789885"/>
            <a:ext cx="281483" cy="276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200"/>
            </a:lvl1pPr>
          </a:lstStyle>
          <a:p>
            <a:r>
              <a:rPr lang="en-US" dirty="0"/>
              <a:t>0</a:t>
            </a:r>
            <a:r>
              <a:rPr dirty="0"/>
              <a:t>%</a:t>
            </a:r>
          </a:p>
        </p:txBody>
      </p:sp>
      <p:sp>
        <p:nvSpPr>
          <p:cNvPr id="16" name="Straight Connector 10">
            <a:extLst>
              <a:ext uri="{FF2B5EF4-FFF2-40B4-BE49-F238E27FC236}">
                <a16:creationId xmlns:a16="http://schemas.microsoft.com/office/drawing/2014/main" id="{5B0D4E7A-B0D6-23ED-8C96-BEB906C95806}"/>
              </a:ext>
            </a:extLst>
          </p:cNvPr>
          <p:cNvSpPr/>
          <p:nvPr/>
        </p:nvSpPr>
        <p:spPr>
          <a:xfrm flipH="1">
            <a:off x="3572901" y="838195"/>
            <a:ext cx="1" cy="5598136"/>
          </a:xfrm>
          <a:prstGeom prst="line">
            <a:avLst/>
          </a:prstGeom>
          <a:ln w="19050">
            <a:solidFill>
              <a:srgbClr val="5E5E5E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7" name="Rectangle: Rounded Corners 7">
            <a:extLst>
              <a:ext uri="{FF2B5EF4-FFF2-40B4-BE49-F238E27FC236}">
                <a16:creationId xmlns:a16="http://schemas.microsoft.com/office/drawing/2014/main" id="{ADA706CD-6B34-8A7B-2194-4D71C25C09D2}"/>
              </a:ext>
            </a:extLst>
          </p:cNvPr>
          <p:cNvSpPr/>
          <p:nvPr/>
        </p:nvSpPr>
        <p:spPr>
          <a:xfrm>
            <a:off x="-2" y="0"/>
            <a:ext cx="12192002" cy="707888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C52828"/>
              </a:gs>
              <a:gs pos="100000">
                <a:srgbClr val="F24136"/>
              </a:gs>
            </a:gsLst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8" name="Estrategia de Medios: DIUNSA">
            <a:extLst>
              <a:ext uri="{FF2B5EF4-FFF2-40B4-BE49-F238E27FC236}">
                <a16:creationId xmlns:a16="http://schemas.microsoft.com/office/drawing/2014/main" id="{B5B092D4-59C2-9870-A698-B628D7C5E651}"/>
              </a:ext>
            </a:extLst>
          </p:cNvPr>
          <p:cNvSpPr txBox="1"/>
          <p:nvPr/>
        </p:nvSpPr>
        <p:spPr>
          <a:xfrm>
            <a:off x="187615" y="163934"/>
            <a:ext cx="4855704" cy="4292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sz="2700">
                <a:solidFill>
                  <a:srgbClr val="FFFFFF"/>
                </a:solidFill>
              </a:defRPr>
            </a:pPr>
            <a:r>
              <a:rPr dirty="0" err="1"/>
              <a:t>Estrategia</a:t>
            </a:r>
            <a:r>
              <a:rPr dirty="0"/>
              <a:t> de </a:t>
            </a:r>
            <a:r>
              <a:rPr dirty="0" err="1"/>
              <a:t>Medios</a:t>
            </a:r>
            <a:r>
              <a:rPr dirty="0"/>
              <a:t>: </a:t>
            </a:r>
            <a:r>
              <a:rPr dirty="0">
                <a:latin typeface="Myriad Pro Light"/>
                <a:ea typeface="Myriad Pro Light"/>
                <a:cs typeface="Myriad Pro Light"/>
                <a:sym typeface="Myriad Pro Semibold"/>
              </a:rPr>
              <a:t>JETSTEREO</a:t>
            </a:r>
          </a:p>
        </p:txBody>
      </p:sp>
      <p:graphicFrame>
        <p:nvGraphicFramePr>
          <p:cNvPr id="2" name="Table 29">
            <a:extLst>
              <a:ext uri="{FF2B5EF4-FFF2-40B4-BE49-F238E27FC236}">
                <a16:creationId xmlns:a16="http://schemas.microsoft.com/office/drawing/2014/main" id="{3F7BFE6C-48D7-02B2-5B6B-EF464E96965D}"/>
              </a:ext>
            </a:extLst>
          </p:cNvPr>
          <p:cNvGraphicFramePr/>
          <p:nvPr/>
        </p:nvGraphicFramePr>
        <p:xfrm>
          <a:off x="4254729" y="3531861"/>
          <a:ext cx="483811" cy="486512"/>
        </p:xfrm>
        <a:graphic>
          <a:graphicData uri="http://schemas.openxmlformats.org/drawingml/2006/table">
            <a:tbl>
              <a:tblPr bandRow="1"/>
              <a:tblGrid>
                <a:gridCol w="4838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TV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" name="Table 29">
            <a:extLst>
              <a:ext uri="{FF2B5EF4-FFF2-40B4-BE49-F238E27FC236}">
                <a16:creationId xmlns:a16="http://schemas.microsoft.com/office/drawing/2014/main" id="{45E243CA-F60C-F57C-6126-AC49AA8C07D0}"/>
              </a:ext>
            </a:extLst>
          </p:cNvPr>
          <p:cNvGraphicFramePr/>
          <p:nvPr/>
        </p:nvGraphicFramePr>
        <p:xfrm>
          <a:off x="4254729" y="4557991"/>
          <a:ext cx="483811" cy="486512"/>
        </p:xfrm>
        <a:graphic>
          <a:graphicData uri="http://schemas.openxmlformats.org/drawingml/2006/table">
            <a:tbl>
              <a:tblPr bandRow="1"/>
              <a:tblGrid>
                <a:gridCol w="4838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PR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1" name="Table 29">
            <a:extLst>
              <a:ext uri="{FF2B5EF4-FFF2-40B4-BE49-F238E27FC236}">
                <a16:creationId xmlns:a16="http://schemas.microsoft.com/office/drawing/2014/main" id="{E41E5BD2-665D-EE6A-2326-6253666D1B7D}"/>
              </a:ext>
            </a:extLst>
          </p:cNvPr>
          <p:cNvGraphicFramePr/>
          <p:nvPr/>
        </p:nvGraphicFramePr>
        <p:xfrm>
          <a:off x="4254729" y="5584121"/>
          <a:ext cx="483811" cy="486512"/>
        </p:xfrm>
        <a:graphic>
          <a:graphicData uri="http://schemas.openxmlformats.org/drawingml/2006/table">
            <a:tbl>
              <a:tblPr bandRow="1"/>
              <a:tblGrid>
                <a:gridCol w="4838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RA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2" name="Table 29">
            <a:extLst>
              <a:ext uri="{FF2B5EF4-FFF2-40B4-BE49-F238E27FC236}">
                <a16:creationId xmlns:a16="http://schemas.microsoft.com/office/drawing/2014/main" id="{AE2453AA-05D8-A7A1-7A0D-C26A6618BA6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9045396"/>
              </p:ext>
            </p:extLst>
          </p:nvPr>
        </p:nvGraphicFramePr>
        <p:xfrm>
          <a:off x="9992376" y="3533028"/>
          <a:ext cx="1417744" cy="486512"/>
        </p:xfrm>
        <a:graphic>
          <a:graphicData uri="http://schemas.openxmlformats.org/drawingml/2006/table">
            <a:tbl>
              <a:tblPr bandRow="1"/>
              <a:tblGrid>
                <a:gridCol w="8826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51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>
                          <a:solidFill>
                            <a:srgbClr val="FFFFFF"/>
                          </a:solidFill>
                        </a:defRPr>
                      </a:pPr>
                      <a:r>
                        <a:rPr sz="1200" dirty="0"/>
                        <a:t>$</a:t>
                      </a:r>
                      <a:r>
                        <a:rPr lang="en-US" sz="1300" dirty="0"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900.0</a:t>
                      </a:r>
                      <a:r>
                        <a:rPr sz="1300" dirty="0"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k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9</a:t>
                      </a: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2</a:t>
                      </a: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%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EA3D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3" name="Table 38">
            <a:extLst>
              <a:ext uri="{FF2B5EF4-FFF2-40B4-BE49-F238E27FC236}">
                <a16:creationId xmlns:a16="http://schemas.microsoft.com/office/drawing/2014/main" id="{5FA89682-9218-A146-1A31-8F4CAB03D1F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95970950"/>
              </p:ext>
            </p:extLst>
          </p:nvPr>
        </p:nvGraphicFramePr>
        <p:xfrm>
          <a:off x="9992376" y="4557991"/>
          <a:ext cx="1417744" cy="486512"/>
        </p:xfrm>
        <a:graphic>
          <a:graphicData uri="http://schemas.openxmlformats.org/drawingml/2006/table">
            <a:tbl>
              <a:tblPr bandRow="1"/>
              <a:tblGrid>
                <a:gridCol w="8826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51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>
                          <a:solidFill>
                            <a:srgbClr val="FFFFFF"/>
                          </a:solidFill>
                        </a:defRPr>
                      </a:pPr>
                      <a:r>
                        <a:rPr sz="1200" dirty="0"/>
                        <a:t>$</a:t>
                      </a:r>
                      <a:r>
                        <a:rPr lang="en-US" sz="1300" dirty="0"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4.8</a:t>
                      </a:r>
                      <a:r>
                        <a:rPr sz="1300" dirty="0"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k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</a:t>
                      </a: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%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EA3D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5" name="Table 40">
            <a:extLst>
              <a:ext uri="{FF2B5EF4-FFF2-40B4-BE49-F238E27FC236}">
                <a16:creationId xmlns:a16="http://schemas.microsoft.com/office/drawing/2014/main" id="{09802028-805A-8AA5-28DC-52E2FC3CB45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61473866"/>
              </p:ext>
            </p:extLst>
          </p:nvPr>
        </p:nvGraphicFramePr>
        <p:xfrm>
          <a:off x="9992376" y="5582953"/>
          <a:ext cx="1417744" cy="486512"/>
        </p:xfrm>
        <a:graphic>
          <a:graphicData uri="http://schemas.openxmlformats.org/drawingml/2006/table">
            <a:tbl>
              <a:tblPr bandRow="1"/>
              <a:tblGrid>
                <a:gridCol w="8826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51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$</a:t>
                      </a: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72.2</a:t>
                      </a: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k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7</a:t>
                      </a: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%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EA3D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6" name="TextBox 2">
            <a:extLst>
              <a:ext uri="{FF2B5EF4-FFF2-40B4-BE49-F238E27FC236}">
                <a16:creationId xmlns:a16="http://schemas.microsoft.com/office/drawing/2014/main" id="{62AC073E-9EF1-7B5F-CB2D-079B5131605D}"/>
              </a:ext>
            </a:extLst>
          </p:cNvPr>
          <p:cNvSpPr txBox="1"/>
          <p:nvPr/>
        </p:nvSpPr>
        <p:spPr>
          <a:xfrm>
            <a:off x="9953776" y="3169548"/>
            <a:ext cx="928935" cy="284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1400">
                <a:solidFill>
                  <a:srgbClr val="424242"/>
                </a:solidFill>
              </a:defRPr>
            </a:lvl1pPr>
          </a:lstStyle>
          <a:p>
            <a:r>
              <a:rPr dirty="0"/>
              <a:t>Media mix</a:t>
            </a:r>
          </a:p>
        </p:txBody>
      </p:sp>
      <p:sp>
        <p:nvSpPr>
          <p:cNvPr id="15" name="Straight Arrow Connector 32">
            <a:extLst>
              <a:ext uri="{FF2B5EF4-FFF2-40B4-BE49-F238E27FC236}">
                <a16:creationId xmlns:a16="http://schemas.microsoft.com/office/drawing/2014/main" id="{47B51628-D993-523D-1AE9-E675C351F066}"/>
              </a:ext>
            </a:extLst>
          </p:cNvPr>
          <p:cNvSpPr/>
          <p:nvPr/>
        </p:nvSpPr>
        <p:spPr>
          <a:xfrm flipV="1">
            <a:off x="3352897" y="2600750"/>
            <a:ext cx="1" cy="153346"/>
          </a:xfrm>
          <a:prstGeom prst="line">
            <a:avLst/>
          </a:prstGeom>
          <a:ln w="38100" cap="sq">
            <a:solidFill>
              <a:srgbClr val="88C040"/>
            </a:solidFill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3" name="Straight Arrow Connector 32">
            <a:extLst>
              <a:ext uri="{FF2B5EF4-FFF2-40B4-BE49-F238E27FC236}">
                <a16:creationId xmlns:a16="http://schemas.microsoft.com/office/drawing/2014/main" id="{5392FA34-10EA-1849-5CC7-B687238C8870}"/>
              </a:ext>
            </a:extLst>
          </p:cNvPr>
          <p:cNvSpPr/>
          <p:nvPr/>
        </p:nvSpPr>
        <p:spPr>
          <a:xfrm flipV="1">
            <a:off x="3320522" y="1854091"/>
            <a:ext cx="1" cy="153346"/>
          </a:xfrm>
          <a:prstGeom prst="line">
            <a:avLst/>
          </a:prstGeom>
          <a:ln w="38100" cap="sq">
            <a:solidFill>
              <a:srgbClr val="88C040"/>
            </a:solidFill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810520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77222</TotalTime>
  <Words>1605</Words>
  <Application>Microsoft Macintosh PowerPoint</Application>
  <PresentationFormat>Panorámica</PresentationFormat>
  <Paragraphs>651</Paragraphs>
  <Slides>27</Slides>
  <Notes>8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27</vt:i4>
      </vt:variant>
    </vt:vector>
  </HeadingPairs>
  <TitlesOfParts>
    <vt:vector size="36" baseType="lpstr">
      <vt:lpstr>Arial</vt:lpstr>
      <vt:lpstr>Calibri</vt:lpstr>
      <vt:lpstr>Calibri Light</vt:lpstr>
      <vt:lpstr>Helvetica Light</vt:lpstr>
      <vt:lpstr>Myriad Pro</vt:lpstr>
      <vt:lpstr>Myriad Pro Light</vt:lpstr>
      <vt:lpstr>Open Sans Light</vt:lpstr>
      <vt:lpstr>Open Sans SemiBold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Pablo Paniagua</dc:creator>
  <cp:lastModifiedBy>Angelica Vega</cp:lastModifiedBy>
  <cp:revision>3921</cp:revision>
  <dcterms:created xsi:type="dcterms:W3CDTF">2018-11-08T16:44:16Z</dcterms:created>
  <dcterms:modified xsi:type="dcterms:W3CDTF">2025-11-04T21:55:14Z</dcterms:modified>
</cp:coreProperties>
</file>