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6.xml" ContentType="application/vnd.openxmlformats-officedocument.presentationml.notesSlid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7.xml" ContentType="application/vnd.openxmlformats-officedocument.presentationml.notesSlide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8.xml" ContentType="application/vnd.openxmlformats-officedocument.presentationml.notesSlide+xml"/>
  <Override PartName="/ppt/charts/chart3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6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7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8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9.xml" ContentType="application/vnd.openxmlformats-officedocument.presentationml.notesSlide+xml"/>
  <Override PartName="/ppt/charts/chart39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40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1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2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3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4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5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10.xml" ContentType="application/vnd.openxmlformats-officedocument.presentationml.notesSlide+xml"/>
  <Override PartName="/ppt/charts/chart46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7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8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9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50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1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notesSlides/notesSlide11.xml" ContentType="application/vnd.openxmlformats-officedocument.presentationml.notesSlide+xml"/>
  <Override PartName="/ppt/charts/chart52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3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54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notesSlides/notesSlide13.xml" ContentType="application/vnd.openxmlformats-officedocument.presentationml.notesSlide+xml"/>
  <Override PartName="/ppt/charts/chart55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6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1088" r:id="rId2"/>
    <p:sldId id="1068" r:id="rId3"/>
    <p:sldId id="1070" r:id="rId4"/>
    <p:sldId id="1052" r:id="rId5"/>
    <p:sldId id="1054" r:id="rId6"/>
    <p:sldId id="1097" r:id="rId7"/>
    <p:sldId id="1055" r:id="rId8"/>
    <p:sldId id="1077" r:id="rId9"/>
    <p:sldId id="1056" r:id="rId10"/>
    <p:sldId id="1253" r:id="rId11"/>
    <p:sldId id="1058" r:id="rId12"/>
    <p:sldId id="1078" r:id="rId13"/>
    <p:sldId id="1079" r:id="rId14"/>
    <p:sldId id="1080" r:id="rId15"/>
    <p:sldId id="1081" r:id="rId16"/>
    <p:sldId id="1082" r:id="rId17"/>
    <p:sldId id="1083" r:id="rId18"/>
    <p:sldId id="1095" r:id="rId19"/>
    <p:sldId id="1094" r:id="rId20"/>
    <p:sldId id="1096" r:id="rId21"/>
    <p:sldId id="1013" r:id="rId22"/>
    <p:sldId id="1093" r:id="rId23"/>
    <p:sldId id="1166" r:id="rId24"/>
    <p:sldId id="1242" r:id="rId25"/>
    <p:sldId id="1252" r:id="rId26"/>
    <p:sldId id="1240" r:id="rId27"/>
    <p:sldId id="1021" r:id="rId2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blo Paniagua" initials="P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36AFCE"/>
    <a:srgbClr val="0055A4"/>
    <a:srgbClr val="36E301"/>
    <a:srgbClr val="C354BE"/>
    <a:srgbClr val="FA513F"/>
    <a:srgbClr val="941100"/>
    <a:srgbClr val="EA65E5"/>
    <a:srgbClr val="CD4735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18" autoAdjust="0"/>
    <p:restoredTop sz="96625"/>
  </p:normalViewPr>
  <p:slideViewPr>
    <p:cSldViewPr snapToGrid="0">
      <p:cViewPr varScale="1">
        <p:scale>
          <a:sx n="97" d="100"/>
          <a:sy n="97" d="100"/>
        </p:scale>
        <p:origin x="232" y="248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1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2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3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4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5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6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7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8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9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0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1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2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3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4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5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6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7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8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9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0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1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2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3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4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5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6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7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8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9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0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1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2.xlsx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chartUserShapes" Target="../drawings/drawing1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3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4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5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9194622004106E-2"/>
          <c:y val="4.97100838168235E-2"/>
          <c:w val="0.97481610755991788"/>
          <c:h val="0.7055782400068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41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Tienda</c:v>
                </c:pt>
                <c:pt idx="1">
                  <c:v>Crédito</c:v>
                </c:pt>
                <c:pt idx="2">
                  <c:v>Comunicaciones</c:v>
                </c:pt>
                <c:pt idx="3">
                  <c:v>Electrónica</c:v>
                </c:pt>
                <c:pt idx="4">
                  <c:v>Linea Blanca</c:v>
                </c:pt>
                <c:pt idx="5">
                  <c:v>Online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0.93</c:v>
                </c:pt>
                <c:pt idx="1">
                  <c:v>0.01</c:v>
                </c:pt>
                <c:pt idx="2">
                  <c:v>0.01</c:v>
                </c:pt>
                <c:pt idx="3">
                  <c:v>0.02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D744-8133-93AE5E5BB0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Tienda</c:v>
                </c:pt>
                <c:pt idx="1">
                  <c:v>Crédito</c:v>
                </c:pt>
                <c:pt idx="2">
                  <c:v>Comunicaciones</c:v>
                </c:pt>
                <c:pt idx="3">
                  <c:v>Electrónica</c:v>
                </c:pt>
                <c:pt idx="4">
                  <c:v>Linea Blanca</c:v>
                </c:pt>
                <c:pt idx="5">
                  <c:v>Online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0.89</c:v>
                </c:pt>
                <c:pt idx="1">
                  <c:v>0.05</c:v>
                </c:pt>
                <c:pt idx="2">
                  <c:v>0.01</c:v>
                </c:pt>
                <c:pt idx="3">
                  <c:v>0.01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D744-8133-93AE5E5BB0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3180496"/>
        <c:axId val="833117552"/>
      </c:barChart>
      <c:catAx>
        <c:axId val="833180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833117552"/>
        <c:crosses val="autoZero"/>
        <c:auto val="1"/>
        <c:lblAlgn val="ctr"/>
        <c:lblOffset val="100"/>
        <c:noMultiLvlLbl val="0"/>
      </c:catAx>
      <c:valAx>
        <c:axId val="8331175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3318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5613967343684327"/>
          <c:y val="8.0759498675522803E-2"/>
          <c:w val="0.10276299027806209"/>
          <c:h val="0.128409045981101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60-EB4C-BAD3-3BEF2F70BFDE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60-EB4C-BAD3-3BEF2F70BFDE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460-EB4C-BAD3-3BEF2F70BFDE}"/>
              </c:ext>
            </c:extLst>
          </c:dPt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51870221487688"/>
                      <c:h val="0.163520251126974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460-EB4C-BAD3-3BEF2F70BFDE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25603176260078"/>
                      <c:h val="0.163520251126974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460-EB4C-BAD3-3BEF2F70B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_-* #,##0.0_-;\-* #,##0.0_-;_-* "-"??_-;_-@_-</c:formatCode>
                <c:ptCount val="3"/>
                <c:pt idx="0">
                  <c:v>1471.9</c:v>
                </c:pt>
                <c:pt idx="1">
                  <c:v>928.6</c:v>
                </c:pt>
                <c:pt idx="2">
                  <c:v>992.8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014E-8C0F-315E0F051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1565273121672254"/>
          <c:w val="0.94327243342784539"/>
          <c:h val="0.4756335042397948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32-E34E-A55F-CA4E3A4B3F7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1-184F-8708-E159B9671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Ambiental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4-2441-ABF4-02F3D57545E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Invosa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12-BC4B-B645-95230416F4E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Stereo Sula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FA-A444-A25B-22B090408D8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Stereo Mass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FA-A444-A25B-22B090408D8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Audio Sistemas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FA-A444-A25B-22B090408D8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9E-3941-A5BD-954851A72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9C-7F46-B605-200F3AC8ABA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Azteca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9C-7F46-B605-200F3AC8ABA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30-194E-B6D2-5410E151005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1570515065595054E-3"/>
                  <c:y val="-0.116136477736088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89-D446-BE3A-2855F9DE95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44-CB4E-A7B5-54F39C365A9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74-314C-A4CC-75D1E3FCF0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74-314C-A4CC-75D1E3FCF05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TDTV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908970419345003E-16"/>
                  <c:y val="-8.129553441526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EE-324D-B9A3-4D70589207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EE-324D-B9A3-4D7058920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Rad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4473026998694771E-2"/>
                  <c:y val="-1.4747191080762207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15-DD4F-817B-6FE027032FB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915-DD4F-817B-6FE027032F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0.04</c:v>
                </c:pt>
                <c:pt idx="1">
                  <c:v>0.03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1F-DA49-A404-13DA0DFDF7F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710372966362117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15-DD4F-817B-6FE027032FBD}"/>
                </c:ext>
              </c:extLst>
            </c:dLbl>
            <c:dLbl>
              <c:idx val="2"/>
              <c:layout>
                <c:manualLayout>
                  <c:x val="-2.4473026998694771E-2"/>
                  <c:y val="-4.6084972127381898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38-EA4F-9202-B3C9DBDB98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0.01</c:v>
                </c:pt>
                <c:pt idx="1">
                  <c:v>0.02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1F-DA49-A404-13DA0DFDF7F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4473026998694622E-2"/>
                  <c:y val="1.6088030663533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38-EA4F-9202-B3C9DBDB98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0.95</c:v>
                </c:pt>
                <c:pt idx="1">
                  <c:v>0.96</c:v>
                </c:pt>
                <c:pt idx="2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1F-DA49-A404-13DA0DFDF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2053685632"/>
        <c:axId val="2015688560"/>
      </c:barChart>
      <c:catAx>
        <c:axId val="205368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15688560"/>
        <c:crosses val="autoZero"/>
        <c:auto val="1"/>
        <c:lblAlgn val="ctr"/>
        <c:lblOffset val="100"/>
        <c:noMultiLvlLbl val="0"/>
      </c:catAx>
      <c:valAx>
        <c:axId val="20156885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5368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Sheet1!$B$2:$M$2</c:f>
              <c:numCache>
                <c:formatCode>_-* #,##0_-;\-* #,##0_-;_-* "-"??_-;_-@_-</c:formatCode>
                <c:ptCount val="12"/>
                <c:pt idx="0">
                  <c:v>70033.292296163549</c:v>
                </c:pt>
                <c:pt idx="1">
                  <c:v>52994.823138721236</c:v>
                </c:pt>
                <c:pt idx="2" formatCode="_-* #,##0.0_-;\-* #,##0.0_-;_-* &quot;-&quot;??_-;_-@_-">
                  <c:v>54917.882258783</c:v>
                </c:pt>
                <c:pt idx="3" formatCode="_-* #,##0.0_-;\-* #,##0.0_-;_-* &quot;-&quot;??_-;_-@_-">
                  <c:v>47992.883758094002</c:v>
                </c:pt>
                <c:pt idx="4">
                  <c:v>123292.10624850745</c:v>
                </c:pt>
                <c:pt idx="5">
                  <c:v>103619.94212648884</c:v>
                </c:pt>
                <c:pt idx="6" formatCode="_-* #,##0.0_-;\-* #,##0.0_-;_-* &quot;-&quot;??_-;_-@_-">
                  <c:v>61688.688243474528</c:v>
                </c:pt>
                <c:pt idx="7">
                  <c:v>50874.118136764708</c:v>
                </c:pt>
                <c:pt idx="8">
                  <c:v>102581.16700879249</c:v>
                </c:pt>
                <c:pt idx="9">
                  <c:v>115854.47007225627</c:v>
                </c:pt>
                <c:pt idx="10">
                  <c:v>144716.01274152834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46B-474E-8008-FA169757428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Sheet1!$B$3:$M$3</c:f>
              <c:numCache>
                <c:formatCode>_-* #,##0_-;\-* #,##0_-;_-* "-"??_-;_-@_-</c:formatCode>
                <c:ptCount val="12"/>
                <c:pt idx="0">
                  <c:v>38448.453689743343</c:v>
                </c:pt>
                <c:pt idx="1">
                  <c:v>40291.696621329298</c:v>
                </c:pt>
                <c:pt idx="2" formatCode="_-* #,##0.0_-;\-* #,##0.0_-;_-* &quot;-&quot;??_-;_-@_-">
                  <c:v>104580.60452218731</c:v>
                </c:pt>
                <c:pt idx="3" formatCode="_-* #,##0.0_-;\-* #,##0.0_-;_-* &quot;-&quot;??_-;_-@_-">
                  <c:v>93299.134880384649</c:v>
                </c:pt>
                <c:pt idx="4">
                  <c:v>177047.55561705964</c:v>
                </c:pt>
                <c:pt idx="5">
                  <c:v>141702.75840998164</c:v>
                </c:pt>
                <c:pt idx="6" formatCode="_-* #,##0.0_-;\-* #,##0.0_-;_-* &quot;-&quot;??_-;_-@_-">
                  <c:v>68104.748520919209</c:v>
                </c:pt>
                <c:pt idx="7">
                  <c:v>59588.613463996946</c:v>
                </c:pt>
                <c:pt idx="8">
                  <c:v>58334.177298169983</c:v>
                </c:pt>
                <c:pt idx="9">
                  <c:v>52644.38171268002</c:v>
                </c:pt>
                <c:pt idx="10">
                  <c:v>158710.83250975024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F46B-474E-8008-FA169757428B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45048908269681"/>
          <c:y val="6.676773431316696E-2"/>
          <c:w val="0.59989064739894871"/>
          <c:h val="0.8664645313736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60-EB4C-BAD3-3BEF2F70BFDE}"/>
              </c:ext>
            </c:extLst>
          </c:dPt>
          <c:dLbls>
            <c:dLbl>
              <c:idx val="0"/>
              <c:layout>
                <c:manualLayout>
                  <c:x val="-0.2208922541236302"/>
                  <c:y val="6.79630302521094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04404311942897"/>
                      <c:h val="0.183092403499186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460-EB4C-BAD3-3BEF2F70BFDE}"/>
                </c:ext>
              </c:extLst>
            </c:dLbl>
            <c:dLbl>
              <c:idx val="1"/>
              <c:layout>
                <c:manualLayout>
                  <c:x val="-0.27108100315739692"/>
                  <c:y val="1.35926060504220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AC-484E-A98A-EEC415DDC5E1}"/>
                </c:ext>
              </c:extLst>
            </c:dLbl>
            <c:dLbl>
              <c:idx val="2"/>
              <c:layout>
                <c:manualLayout>
                  <c:x val="-0.24868419418578463"/>
                  <c:y val="-3.114936235879203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57-D645-9F62-2737EDB7E9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_-* #,##0.0_-;\-* #,##0.0_-;_-* "-"??_-;_-@_-</c:formatCode>
                <c:ptCount val="3"/>
                <c:pt idx="0">
                  <c:v>560.20000000000005</c:v>
                </c:pt>
                <c:pt idx="1">
                  <c:v>1330.9</c:v>
                </c:pt>
                <c:pt idx="2">
                  <c:v>1354.1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014E-8C0F-315E0F051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Sheet1!$B$2:$M$2</c:f>
              <c:numCache>
                <c:formatCode>_-* #,##0_-;\-* #,##0_-;_-* "-"??_-;_-@_-</c:formatCode>
                <c:ptCount val="12"/>
                <c:pt idx="0">
                  <c:v>33598.893138259329</c:v>
                </c:pt>
                <c:pt idx="1">
                  <c:v>141829.43954234105</c:v>
                </c:pt>
                <c:pt idx="2" formatCode="_-* #,##0.0_-;\-* #,##0.0_-;_-* &quot;-&quot;??_-;_-@_-">
                  <c:v>84835.418376078218</c:v>
                </c:pt>
                <c:pt idx="3" formatCode="_-* #,##0.0_-;\-* #,##0.0_-;_-* &quot;-&quot;??_-;_-@_-">
                  <c:v>209749.00220312033</c:v>
                </c:pt>
                <c:pt idx="4">
                  <c:v>153721.40774876656</c:v>
                </c:pt>
                <c:pt idx="5">
                  <c:v>129976.20579207473</c:v>
                </c:pt>
                <c:pt idx="6" formatCode="_-* #,##0.0_-;\-* #,##0.0_-;_-* &quot;-&quot;??_-;_-@_-">
                  <c:v>76248.279268952741</c:v>
                </c:pt>
                <c:pt idx="7">
                  <c:v>73071.395968225945</c:v>
                </c:pt>
                <c:pt idx="8">
                  <c:v>73138.506561702074</c:v>
                </c:pt>
                <c:pt idx="9">
                  <c:v>87402.460651395726</c:v>
                </c:pt>
                <c:pt idx="10">
                  <c:v>267344.00700124446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65-A54F-9E5D-463274428D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Sheet1!$B$3:$M$3</c:f>
              <c:numCache>
                <c:formatCode>_-* #,##0_-;\-* #,##0_-;_-* "-"??_-;_-@_-</c:formatCode>
                <c:ptCount val="12"/>
                <c:pt idx="0">
                  <c:v>37121.277012696497</c:v>
                </c:pt>
                <c:pt idx="1">
                  <c:v>205672.88249462366</c:v>
                </c:pt>
                <c:pt idx="2" formatCode="_-* #,##0.0_-;\-* #,##0.0_-;_-* &quot;-&quot;??_-;_-@_-">
                  <c:v>46062.176505608404</c:v>
                </c:pt>
                <c:pt idx="3" formatCode="_-* #,##0.0_-;\-* #,##0.0_-;_-* &quot;-&quot;??_-;_-@_-">
                  <c:v>181155.0701412762</c:v>
                </c:pt>
                <c:pt idx="4">
                  <c:v>139184.51152129823</c:v>
                </c:pt>
                <c:pt idx="5">
                  <c:v>49224.779394905607</c:v>
                </c:pt>
                <c:pt idx="6" formatCode="_-* #,##0.0_-;\-* #,##0.0_-;_-* &quot;-&quot;??_-;_-@_-">
                  <c:v>66575.463186579087</c:v>
                </c:pt>
                <c:pt idx="7">
                  <c:v>175768.53765164586</c:v>
                </c:pt>
                <c:pt idx="8">
                  <c:v>75660.106542443551</c:v>
                </c:pt>
                <c:pt idx="9">
                  <c:v>62485.22191263469</c:v>
                </c:pt>
                <c:pt idx="10">
                  <c:v>315158.46024549153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565-A54F-9E5D-463274428D80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0.11</c:v>
                </c:pt>
                <c:pt idx="1">
                  <c:v>0.05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2A-C542-BC4B-5C1E61D12B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2A-C542-BC4B-5C1E61D12B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0.89</c:v>
                </c:pt>
                <c:pt idx="1">
                  <c:v>0.94</c:v>
                </c:pt>
                <c:pt idx="2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2A-C542-BC4B-5C1E61D12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772217632"/>
        <c:axId val="1792321088"/>
      </c:barChart>
      <c:catAx>
        <c:axId val="177221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792321088"/>
        <c:crosses val="autoZero"/>
        <c:auto val="1"/>
        <c:lblAlgn val="ctr"/>
        <c:lblOffset val="100"/>
        <c:noMultiLvlLbl val="0"/>
      </c:catAx>
      <c:valAx>
        <c:axId val="1792321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7221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21522323055153073"/>
          <c:w val="0.94327243342784539"/>
          <c:h val="0.391396531384838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89262876639876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27-2845-BC22-2DE7470DE3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C-F046-9A33-EE202C3223E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27-2845-BC22-2DE7470DE37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C13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908970419345003E-16"/>
                  <c:y val="3.5870538425255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4C-D24A-B5C0-948B61FBA2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4C-D24A-B5C0-948B61FBA2B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908970419345003E-16"/>
                  <c:y val="-0.10761161527576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0C-8B48-B68E-A5BFA135EB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0C-8B48-B68E-A5BFA135E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04331954525102"/>
          <c:y val="7.8970653800322796E-2"/>
          <c:w val="0.66595664643339725"/>
          <c:h val="0.829447431349940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26580497214790649"/>
                  <c:y val="7.2333513312783778E-3"/>
                </c:manualLayout>
              </c:layout>
              <c:tx>
                <c:rich>
                  <a:bodyPr/>
                  <a:lstStyle/>
                  <a:p>
                    <a:fld id="{63C115A6-0F6E-3346-B144-5CA44AD314C7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H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53334276281933"/>
                      <c:h val="7.47446304232099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EFF-E146-998D-9FF2CD2C3638}"/>
                </c:ext>
              </c:extLst>
            </c:dLbl>
            <c:dLbl>
              <c:idx val="1"/>
              <c:layout>
                <c:manualLayout>
                  <c:x val="-0.2646796918719006"/>
                  <c:y val="2.4111171104261261E-3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bg1"/>
                        </a:solidFill>
                      </a:defRPr>
                    </a:pPr>
                    <a:fld id="{45691142-7CBD-EE47-9E0C-05096FAB3266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13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HN"/>
                  </a:p>
                </c:rich>
              </c:tx>
              <c:spPr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17724524588387"/>
                      <c:h val="7.47446304232099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155-4F40-931F-DFB87289A206}"/>
                </c:ext>
              </c:extLst>
            </c:dLbl>
            <c:dLbl>
              <c:idx val="2"/>
              <c:layout>
                <c:manualLayout>
                  <c:x val="-1.071921899780621E-2"/>
                  <c:y val="-7.2333513312784663E-3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bg1"/>
                        </a:solidFill>
                      </a:defRPr>
                    </a:pPr>
                    <a:fld id="{CC582D79-83B1-2D43-B74B-F8BBE0450969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3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HN"/>
                  </a:p>
                </c:rich>
              </c:tx>
              <c:spPr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439-BB48-B2A7-56433ED1CBD3}"/>
                </c:ext>
              </c:extLst>
            </c:dLbl>
            <c:dLbl>
              <c:idx val="3"/>
              <c:layout>
                <c:manualLayout>
                  <c:x val="-5.1506059447893561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bg1"/>
                        </a:solidFill>
                      </a:defRPr>
                    </a:pPr>
                    <a:fld id="{20C20D54-92F2-434F-AB9D-0AD7D1187650}" type="VALUE">
                      <a:rPr lang="en-US" b="1">
                        <a:solidFill>
                          <a:schemeClr val="tx1"/>
                        </a:solidFill>
                      </a:rPr>
                      <a:pPr>
                        <a:defRPr sz="13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HN"/>
                  </a:p>
                </c:rich>
              </c:tx>
              <c:spPr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155-4F40-931F-DFB87289A206}"/>
                </c:ext>
              </c:extLst>
            </c:dLbl>
            <c:dLbl>
              <c:idx val="4"/>
              <c:layout>
                <c:manualLayout>
                  <c:x val="-1.690355742406505E-2"/>
                  <c:y val="2.41111711042612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55-4F40-931F-DFB87289A206}"/>
                </c:ext>
              </c:extLst>
            </c:dLbl>
            <c:dLbl>
              <c:idx val="5"/>
              <c:layout>
                <c:manualLayout>
                  <c:x val="-1.2859812634106852E-2"/>
                  <c:y val="-8.840660610163356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E7-AD4C-9CC7-258907B80F72}"/>
                </c:ext>
              </c:extLst>
            </c:dLbl>
            <c:dLbl>
              <c:idx val="6"/>
              <c:layout>
                <c:manualLayout>
                  <c:x val="-5.0248125889657659E-3"/>
                  <c:y val="-2.41111711042612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A3-2C4F-8511-B8EFADA88078}"/>
                </c:ext>
              </c:extLst>
            </c:dLbl>
            <c:dLbl>
              <c:idx val="7"/>
              <c:layout>
                <c:manualLayout>
                  <c:x val="-1.328413950422972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7B-584C-8FAD-4F33451CDA93}"/>
                </c:ext>
              </c:extLst>
            </c:dLbl>
            <c:spPr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tx1"/>
                    </a:solidFill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La Curacao</c:v>
                </c:pt>
                <c:pt idx="2">
                  <c:v>Molineros</c:v>
                </c:pt>
                <c:pt idx="3">
                  <c:v>Jetstereo</c:v>
                </c:pt>
                <c:pt idx="4">
                  <c:v>Elektra</c:v>
                </c:pt>
                <c:pt idx="5">
                  <c:v>Gallo + Gallo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Sheet1!$B$2:$B$9</c:f>
              <c:numCache>
                <c:formatCode>#,##0.0_);\(#,##0.0\)</c:formatCode>
                <c:ptCount val="8"/>
                <c:pt idx="0">
                  <c:v>4361.8</c:v>
                </c:pt>
                <c:pt idx="1">
                  <c:v>2596.3000000000002</c:v>
                </c:pt>
                <c:pt idx="2">
                  <c:v>1571.6</c:v>
                </c:pt>
                <c:pt idx="3">
                  <c:v>1354.1</c:v>
                </c:pt>
                <c:pt idx="4">
                  <c:v>993.8</c:v>
                </c:pt>
                <c:pt idx="5">
                  <c:v>930.2</c:v>
                </c:pt>
                <c:pt idx="6">
                  <c:v>878.2</c:v>
                </c:pt>
                <c:pt idx="7">
                  <c:v>869.6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39-BB48-B2A7-56433ED1C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-1783058752"/>
        <c:axId val="-1853277024"/>
      </c:barChart>
      <c:catAx>
        <c:axId val="-1783058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853277024"/>
        <c:crosses val="autoZero"/>
        <c:auto val="1"/>
        <c:lblAlgn val="ctr"/>
        <c:lblOffset val="100"/>
        <c:noMultiLvlLbl val="0"/>
      </c:catAx>
      <c:valAx>
        <c:axId val="-1853277024"/>
        <c:scaling>
          <c:orientation val="minMax"/>
        </c:scaling>
        <c:delete val="1"/>
        <c:axPos val="b"/>
        <c:numFmt formatCode="#,##0.0_);\(#,##0.0\)" sourceLinked="1"/>
        <c:majorTickMark val="out"/>
        <c:minorTickMark val="none"/>
        <c:tickLblPos val="nextTo"/>
        <c:crossAx val="-178305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latin typeface="Helvetica Light" panose="020B0403020202020204" pitchFamily="34" charset="0"/>
          <a:cs typeface="Century Gothic"/>
        </a:defRPr>
      </a:pPr>
      <a:endParaRPr lang="es-HN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title>
    <c:autoTitleDeleted val="0"/>
    <c:plotArea>
      <c:layout>
        <c:manualLayout>
          <c:layoutTarget val="inner"/>
          <c:xMode val="edge"/>
          <c:yMode val="edge"/>
          <c:x val="2.836378328607728E-2"/>
          <c:y val="0.24597149054849707"/>
          <c:w val="0.94327243342784539"/>
          <c:h val="0.3861893258585232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31410301311901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29-6C4F-BB1B-B2642A8E11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BB-E848-84AE-72B975BD1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8926287663987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62-9E41-94F7-857E687E2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62-9E41-94F7-857E687E27C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Logo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636213024181254E-17"/>
                  <c:y val="-0.1315253075592687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62-9E41-94F7-857E687E2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62-9E41-94F7-857E687E27C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Grupo America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355772598392582E-3"/>
                  <c:y val="0.10761161527576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62-9E41-94F7-857E687E2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62-9E41-94F7-857E687E27C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Invosa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62-9E41-94F7-857E687E27C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62-9E41-94F7-857E687E2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45048908269681"/>
          <c:y val="6.676773431316696E-2"/>
          <c:w val="0.59989064739894871"/>
          <c:h val="0.8664645313736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60-EB4C-BAD3-3BEF2F70BFDE}"/>
              </c:ext>
            </c:extLst>
          </c:dPt>
          <c:dLbls>
            <c:dLbl>
              <c:idx val="0"/>
              <c:layout>
                <c:manualLayout>
                  <c:x val="-0.25616836944128479"/>
                  <c:y val="3.39815151260541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Helvetica Light" panose="020B0403020202020204" pitchFamily="34" charset="0"/>
                        <a:ea typeface="+mn-ea"/>
                        <a:cs typeface="+mn-cs"/>
                      </a:defRPr>
                    </a:pPr>
                    <a:fld id="{76AE7C58-D4DA-7840-8413-B070AEFB1036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defRPr>
                      </a:pPr>
                      <a:t>[VALOR]</a:t>
                    </a:fld>
                    <a:endParaRPr lang="es-HN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46802040577266"/>
                      <c:h val="0.176296100473975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460-EB4C-BAD3-3BEF2F70BFDE}"/>
                </c:ext>
              </c:extLst>
            </c:dLbl>
            <c:dLbl>
              <c:idx val="1"/>
              <c:layout>
                <c:manualLayout>
                  <c:x val="-0.33728833072146874"/>
                  <c:y val="-6.229872471758407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A1-FC4A-BAE5-9D6F52501A1D}"/>
                </c:ext>
              </c:extLst>
            </c:dLbl>
            <c:dLbl>
              <c:idx val="2"/>
              <c:layout>
                <c:manualLayout>
                  <c:x val="-0.38182551715087137"/>
                  <c:y val="6.79630302521105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E7-FD46-ACCF-17B34BAEC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_-* #,##0.0_-;\-* #,##0.0_-;_-* "-"??_-;_-@_-</c:formatCode>
                <c:ptCount val="3"/>
                <c:pt idx="0">
                  <c:v>1162.2</c:v>
                </c:pt>
                <c:pt idx="1">
                  <c:v>2279.5</c:v>
                </c:pt>
                <c:pt idx="2">
                  <c:v>2596.3000000000002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014E-8C0F-315E0F051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9411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Sheet1!$B$2:$M$2</c:f>
              <c:numCache>
                <c:formatCode>_-* #,##0_-;\-* #,##0_-;_-* "-"??_-;_-@_-</c:formatCode>
                <c:ptCount val="12"/>
                <c:pt idx="0">
                  <c:v>164269.07304284381</c:v>
                </c:pt>
                <c:pt idx="1">
                  <c:v>145801.60713813937</c:v>
                </c:pt>
                <c:pt idx="2" formatCode="_-* #,##0.0_-;\-* #,##0.0_-;_-* &quot;-&quot;??_-;_-@_-">
                  <c:v>161643.01114104973</c:v>
                </c:pt>
                <c:pt idx="3" formatCode="_-* #,##0.0_-;\-* #,##0.0_-;_-* &quot;-&quot;??_-;_-@_-">
                  <c:v>189097.33419933164</c:v>
                </c:pt>
                <c:pt idx="4">
                  <c:v>229229.2022719144</c:v>
                </c:pt>
                <c:pt idx="5">
                  <c:v>157379.31997829021</c:v>
                </c:pt>
                <c:pt idx="6" formatCode="_-* #,##0.0_-;\-* #,##0.0_-;_-* &quot;-&quot;??_-;_-@_-">
                  <c:v>157597.36438930611</c:v>
                </c:pt>
                <c:pt idx="7">
                  <c:v>151340.74305925929</c:v>
                </c:pt>
                <c:pt idx="8">
                  <c:v>28608.996339230209</c:v>
                </c:pt>
                <c:pt idx="9">
                  <c:v>192451.30147054428</c:v>
                </c:pt>
                <c:pt idx="10">
                  <c:v>702125.93558686983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65-A54F-9E5D-463274428D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Sheet1!$B$3:$M$3</c:f>
              <c:numCache>
                <c:formatCode>_-* #,##0_-;\-* #,##0_-;_-* "-"??_-;_-@_-</c:formatCode>
                <c:ptCount val="12"/>
                <c:pt idx="0">
                  <c:v>98001.209626491254</c:v>
                </c:pt>
                <c:pt idx="1">
                  <c:v>112054.16223415104</c:v>
                </c:pt>
                <c:pt idx="2" formatCode="_-* #,##0.0_-;\-* #,##0.0_-;_-* &quot;-&quot;??_-;_-@_-">
                  <c:v>179288.26301669993</c:v>
                </c:pt>
                <c:pt idx="3" formatCode="_-* #,##0.0_-;\-* #,##0.0_-;_-* &quot;-&quot;??_-;_-@_-">
                  <c:v>15570.136301801258</c:v>
                </c:pt>
                <c:pt idx="4">
                  <c:v>66768.012978370287</c:v>
                </c:pt>
                <c:pt idx="5">
                  <c:v>179885.35491678983</c:v>
                </c:pt>
                <c:pt idx="6" formatCode="_-* #,##0.0_-;\-* #,##0.0_-;_-* &quot;-&quot;??_-;_-@_-">
                  <c:v>158388.65582787522</c:v>
                </c:pt>
                <c:pt idx="7">
                  <c:v>170906.51290891145</c:v>
                </c:pt>
                <c:pt idx="8">
                  <c:v>297224.10117274377</c:v>
                </c:pt>
                <c:pt idx="9">
                  <c:v>351706.66084488813</c:v>
                </c:pt>
                <c:pt idx="10">
                  <c:v>966462.03028400964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565-A54F-9E5D-463274428D80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9411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669225509706366E-2"/>
                  <c:y val="-4.43412221139109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D5-D54F-8F86-459AEE5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0.94</c:v>
                </c:pt>
                <c:pt idx="1">
                  <c:v>0.96</c:v>
                </c:pt>
                <c:pt idx="2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0-3241-94D7-DE30865590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59572006741890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D5-D54F-8F86-459AEE55F225}"/>
                </c:ext>
              </c:extLst>
            </c:dLbl>
            <c:dLbl>
              <c:idx val="2"/>
              <c:layout>
                <c:manualLayout>
                  <c:x val="-3.5669225509706366E-2"/>
                  <c:y val="8.868244422782030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77-BD49-86DF-8F9CA9CCAC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0.02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0-3241-94D7-DE30865590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</c:v>
                </c:pt>
              </c:strCache>
            </c:strRef>
          </c:tx>
          <c:spPr>
            <a:solidFill>
              <a:srgbClr val="FA513F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3595720067418749E-2"/>
                  <c:y val="8.86824442278202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77-BD49-86DF-8F9CA9CCAC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0.04</c:v>
                </c:pt>
                <c:pt idx="1">
                  <c:v>0.03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0-3241-94D7-DE3086559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690765040"/>
        <c:axId val="1607885088"/>
      </c:barChart>
      <c:catAx>
        <c:axId val="169076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607885088"/>
        <c:crosses val="autoZero"/>
        <c:auto val="1"/>
        <c:lblAlgn val="ctr"/>
        <c:lblOffset val="100"/>
        <c:noMultiLvlLbl val="0"/>
      </c:catAx>
      <c:valAx>
        <c:axId val="1607885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9076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13152530755926878"/>
          <c:w val="0.94327243342784539"/>
          <c:h val="0.387450772158060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Audio Sistemas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2-444B-BE95-B0DAA80B6F7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12-444B-BE95-B0DAA80B6F7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Logos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12-444B-BE95-B0DAA80B6F7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Stereo Luz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0A-734E-A8E6-639CFCB642A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R. Activa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55-6348-B6EA-20FD99B5E51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Suyapa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55-6348-B6EA-20FD99B5E51D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Stereo Amor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55-6348-B6EA-20FD99B5E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455038733720521E-2"/>
          <c:y val="0.72260116951136044"/>
          <c:w val="0.80671939447281837"/>
          <c:h val="0.277398830488639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7A4E-124C-AD4B-166EB49FD48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7A4E-124C-AD4B-166EB49FD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38261907653605459"/>
          <c:w val="0.94327243342784539"/>
          <c:h val="0.355525992959583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35577259839258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FE-3541-A7B6-F5B3D49DC9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FE-3541-A7B6-F5B3D49DC9A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87-5745-B44B-7988909B3A8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87-5745-B44B-7988909B3A8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VTV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87-5745-B44B-7988909B3A8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Azteca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2C-EA4F-9AEA-4F29BD66C37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63-9D4B-91A4-69381E8F83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3-9D4B-91A4-69381E8F8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680451627770519"/>
          <c:y val="0.78597245406264471"/>
          <c:w val="0.54080963678317751"/>
          <c:h val="0.190113853653852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45048908269681"/>
          <c:y val="6.676773431316696E-2"/>
          <c:w val="0.59989064739894871"/>
          <c:h val="0.8664645313736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rgbClr val="C354B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54B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60-EB4C-BAD3-3BEF2F70BFDE}"/>
              </c:ext>
            </c:extLst>
          </c:dPt>
          <c:dLbls>
            <c:dLbl>
              <c:idx val="0"/>
              <c:layout>
                <c:manualLayout>
                  <c:x val="-0.20690431781665347"/>
                  <c:y val="0"/>
                </c:manualLayout>
              </c:layout>
              <c:tx>
                <c:rich>
                  <a:bodyPr/>
                  <a:lstStyle/>
                  <a:p>
                    <a:fld id="{A57E45A2-0C10-1748-845E-33C734F28AB4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H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04404311942897"/>
                      <c:h val="0.183092403499186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460-EB4C-BAD3-3BEF2F70BFDE}"/>
                </c:ext>
              </c:extLst>
            </c:dLbl>
            <c:dLbl>
              <c:idx val="1"/>
              <c:layout>
                <c:manualLayout>
                  <c:x val="-0.21560285068603821"/>
                  <c:y val="6.7963030252110113E-3"/>
                </c:manualLayout>
              </c:layout>
              <c:tx>
                <c:rich>
                  <a:bodyPr/>
                  <a:lstStyle/>
                  <a:p>
                    <a:fld id="{F1E273D9-DD62-754B-B36E-E3737EC2D358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H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3B8-EF45-9605-CF5702652D1D}"/>
                </c:ext>
              </c:extLst>
            </c:dLbl>
            <c:dLbl>
              <c:idx val="2"/>
              <c:layout>
                <c:manualLayout>
                  <c:x val="-0.2965721081053504"/>
                  <c:y val="-3.1149362358792039E-17"/>
                </c:manualLayout>
              </c:layout>
              <c:numFmt formatCode="#,##0.0" sourceLinked="0"/>
              <c:spPr>
                <a:solidFill>
                  <a:srgbClr val="C354BE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E7-FD46-ACCF-17B34BAEC1B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</c:formatCode>
                <c:ptCount val="3"/>
                <c:pt idx="0">
                  <c:v>482.2</c:v>
                </c:pt>
                <c:pt idx="1">
                  <c:v>843.3</c:v>
                </c:pt>
                <c:pt idx="2">
                  <c:v>878.2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014E-8C0F-315E0F051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Sheet1!$B$2:$M$2</c:f>
              <c:numCache>
                <c:formatCode>_-* #,##0_-;\-* #,##0_-;_-* "-"??_-;_-@_-</c:formatCode>
                <c:ptCount val="12"/>
                <c:pt idx="0">
                  <c:v>64550.884092500644</c:v>
                </c:pt>
                <c:pt idx="1">
                  <c:v>62697.770307048057</c:v>
                </c:pt>
                <c:pt idx="2" formatCode="_-* #,##0.0_-;\-* #,##0.0_-;_-* &quot;-&quot;??_-;_-@_-">
                  <c:v>64262.11369460672</c:v>
                </c:pt>
                <c:pt idx="3" formatCode="_-* #,##0.0_-;\-* #,##0.0_-;_-* &quot;-&quot;??_-;_-@_-">
                  <c:v>70100.373249880868</c:v>
                </c:pt>
                <c:pt idx="4">
                  <c:v>112421.80111223944</c:v>
                </c:pt>
                <c:pt idx="5">
                  <c:v>107624.02946207825</c:v>
                </c:pt>
                <c:pt idx="6" formatCode="_-* #,##0.0_-;\-* #,##0.0_-;_-* &quot;-&quot;??_-;_-@_-">
                  <c:v>105435.93215027232</c:v>
                </c:pt>
                <c:pt idx="7">
                  <c:v>68848.360314283171</c:v>
                </c:pt>
                <c:pt idx="8">
                  <c:v>25553.35544323768</c:v>
                </c:pt>
                <c:pt idx="9">
                  <c:v>61779.996929730063</c:v>
                </c:pt>
                <c:pt idx="10">
                  <c:v>100043.00717125059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65-A54F-9E5D-463274428D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C354BE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Sheet1!$B$3:$M$3</c:f>
              <c:numCache>
                <c:formatCode>_-* #,##0_-;\-* #,##0_-;_-* "-"??_-;_-@_-</c:formatCode>
                <c:ptCount val="12"/>
                <c:pt idx="0">
                  <c:v>72401.213445490444</c:v>
                </c:pt>
                <c:pt idx="1">
                  <c:v>68654.634908902066</c:v>
                </c:pt>
                <c:pt idx="2" formatCode="_-* #,##0.0_-;\-* #,##0.0_-;_-* &quot;-&quot;??_-;_-@_-">
                  <c:v>73948.46889745706</c:v>
                </c:pt>
                <c:pt idx="3" formatCode="_-* #,##0.0_-;\-* #,##0.0_-;_-* &quot;-&quot;??_-;_-@_-">
                  <c:v>82258.594905951642</c:v>
                </c:pt>
                <c:pt idx="4">
                  <c:v>87630.058177692437</c:v>
                </c:pt>
                <c:pt idx="5">
                  <c:v>79228.035377968001</c:v>
                </c:pt>
                <c:pt idx="6" formatCode="_-* #,##0.0_-;\-* #,##0.0_-;_-* &quot;-&quot;??_-;_-@_-">
                  <c:v>68340.909306551475</c:v>
                </c:pt>
                <c:pt idx="7">
                  <c:v>91119.659051386494</c:v>
                </c:pt>
                <c:pt idx="8">
                  <c:v>82494.816792140555</c:v>
                </c:pt>
                <c:pt idx="9">
                  <c:v>76085.414693353479</c:v>
                </c:pt>
                <c:pt idx="10">
                  <c:v>96051.891950468882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565-A54F-9E5D-463274428D80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109243697478993E-2"/>
          <c:y val="0.15632901284861281"/>
          <c:w val="0.95378151260504207"/>
          <c:h val="0.5625650272158023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Diunsa </c:v>
                </c:pt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Sheet1!$B$1:$L$1</c:f>
              <c:strCache>
                <c:ptCount val="11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  <c:pt idx="5">
                  <c:v> Jun </c:v>
                </c:pt>
                <c:pt idx="6">
                  <c:v> Jul </c:v>
                </c:pt>
                <c:pt idx="7">
                  <c:v> Ago </c:v>
                </c:pt>
                <c:pt idx="8">
                  <c:v> Sep </c:v>
                </c:pt>
                <c:pt idx="9">
                  <c:v> Oct </c:v>
                </c:pt>
                <c:pt idx="10">
                  <c:v> Nov </c:v>
                </c:pt>
              </c:strCache>
            </c:strRef>
          </c:cat>
          <c:val>
            <c:numRef>
              <c:f>Sheet1!$B$2:$L$2</c:f>
              <c:numCache>
                <c:formatCode>_-* #,##0.0_-;\-* #,##0.0_-;_-* "-"??_-;_-@_-</c:formatCode>
                <c:ptCount val="11"/>
                <c:pt idx="0">
                  <c:v>16740.224814882287</c:v>
                </c:pt>
                <c:pt idx="1">
                  <c:v>253311.83660215666</c:v>
                </c:pt>
                <c:pt idx="2" formatCode="_(* #,##0_);_(* \(#,##0\);_(* &quot;-&quot;??_);_(@_)">
                  <c:v>433594.98919369932</c:v>
                </c:pt>
                <c:pt idx="3" formatCode="_(* #,##0_);_(* \(#,##0\);_(* &quot;-&quot;??_);_(@_)">
                  <c:v>387148.31991944794</c:v>
                </c:pt>
                <c:pt idx="4" formatCode="_-* #,##0_-;\-* #,##0_-;_-* &quot;-&quot;??_-;_-@_-">
                  <c:v>444585.9165582899</c:v>
                </c:pt>
                <c:pt idx="5" formatCode="_-* #,##0_-;\-* #,##0_-;_-* &quot;-&quot;??_-;_-@_-">
                  <c:v>492169.00123633904</c:v>
                </c:pt>
                <c:pt idx="6" formatCode="_(* #,##0_);_(* \(#,##0\);_(* &quot;-&quot;??_);_(@_)">
                  <c:v>417010.1306262358</c:v>
                </c:pt>
                <c:pt idx="7" formatCode="_(* #,##0_);_(* \(#,##0\);_(* &quot;-&quot;??_);_(@_)">
                  <c:v>468276.71002682747</c:v>
                </c:pt>
                <c:pt idx="8" formatCode="_(* #,##0_);_(* \(#,##0\);_(* &quot;-&quot;??_);_(@_)">
                  <c:v>429437.21251838532</c:v>
                </c:pt>
                <c:pt idx="9" formatCode="_(* #,##0_);_(* \(#,##0\);_(* &quot;-&quot;??_);_(@_)">
                  <c:v>520708.07113109028</c:v>
                </c:pt>
                <c:pt idx="10" formatCode="_(* #,##0_);_(* \(#,##0\);_(* &quot;-&quot;??_);_(@_)">
                  <c:v>502576.30651951814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E3-624D-AACA-45CE6E6F5949}"/>
            </c:ext>
          </c:extLst>
        </c:ser>
        <c:ser>
          <c:idx val="4"/>
          <c:order val="1"/>
          <c:tx>
            <c:strRef>
              <c:f>Sheet1!$A$3</c:f>
              <c:strCache>
                <c:ptCount val="1"/>
                <c:pt idx="0">
                  <c:v> Elektra 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Sheet1!$B$1:$L$1</c:f>
              <c:strCache>
                <c:ptCount val="11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  <c:pt idx="5">
                  <c:v> Jun </c:v>
                </c:pt>
                <c:pt idx="6">
                  <c:v> Jul </c:v>
                </c:pt>
                <c:pt idx="7">
                  <c:v> Ago </c:v>
                </c:pt>
                <c:pt idx="8">
                  <c:v> Sep </c:v>
                </c:pt>
                <c:pt idx="9">
                  <c:v> Oct </c:v>
                </c:pt>
                <c:pt idx="10">
                  <c:v> Nov </c:v>
                </c:pt>
              </c:strCache>
            </c:strRef>
          </c:cat>
          <c:val>
            <c:numRef>
              <c:f>Sheet1!$B$3:$L$3</c:f>
              <c:numCache>
                <c:formatCode>_-* #,##0.0_-;\-* #,##0.0_-;_-* "-"??_-;_-@_-</c:formatCode>
                <c:ptCount val="11"/>
                <c:pt idx="0">
                  <c:v>38448.453689743343</c:v>
                </c:pt>
                <c:pt idx="1">
                  <c:v>40291.696621329298</c:v>
                </c:pt>
                <c:pt idx="2" formatCode="_(* #,##0_);_(* \(#,##0\);_(* &quot;-&quot;??_);_(@_)">
                  <c:v>104580.60452218731</c:v>
                </c:pt>
                <c:pt idx="3" formatCode="_(* #,##0_);_(* \(#,##0\);_(* &quot;-&quot;??_);_(@_)">
                  <c:v>93299.134880384649</c:v>
                </c:pt>
                <c:pt idx="4" formatCode="_(* #,##0_);_(* \(#,##0\);_(* &quot;-&quot;??_);_(@_)">
                  <c:v>177047.55561705964</c:v>
                </c:pt>
                <c:pt idx="5" formatCode="_-* #,##0_-;\-* #,##0_-;_-* &quot;-&quot;??_-;_-@_-">
                  <c:v>141702.75840998164</c:v>
                </c:pt>
                <c:pt idx="6" formatCode="_(* #,##0_);_(* \(#,##0\);_(* &quot;-&quot;??_);_(@_)">
                  <c:v>68104.748520919209</c:v>
                </c:pt>
                <c:pt idx="7" formatCode="_(* #,##0_);_(* \(#,##0\);_(* &quot;-&quot;??_);_(@_)">
                  <c:v>59588.613463996946</c:v>
                </c:pt>
                <c:pt idx="8" formatCode="_(* #,##0_);_(* \(#,##0\);_(* &quot;-&quot;??_);_(@_)">
                  <c:v>58334.177298169983</c:v>
                </c:pt>
                <c:pt idx="9" formatCode="_(* #,##0_);_(* \(#,##0\);_(* &quot;-&quot;??_);_(@_)">
                  <c:v>52644.38171268002</c:v>
                </c:pt>
                <c:pt idx="10" formatCode="_(* #,##0_);_(* \(#,##0\);_(* &quot;-&quot;??_);_(@_)">
                  <c:v>158710.83250975024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E3-624D-AACA-45CE6E6F5949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 Jetstereo </c:v>
                </c:pt>
              </c:strCache>
            </c:strRef>
          </c:tx>
          <c:spPr>
            <a:ln w="25400">
              <a:solidFill>
                <a:srgbClr val="002060"/>
              </a:solidFill>
            </a:ln>
          </c:spPr>
          <c:marker>
            <c:symbol val="circle"/>
            <c:size val="5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cat>
            <c:strRef>
              <c:f>Sheet1!$B$1:$L$1</c:f>
              <c:strCache>
                <c:ptCount val="11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  <c:pt idx="5">
                  <c:v> Jun </c:v>
                </c:pt>
                <c:pt idx="6">
                  <c:v> Jul </c:v>
                </c:pt>
                <c:pt idx="7">
                  <c:v> Ago </c:v>
                </c:pt>
                <c:pt idx="8">
                  <c:v> Sep </c:v>
                </c:pt>
                <c:pt idx="9">
                  <c:v> Oct </c:v>
                </c:pt>
                <c:pt idx="10">
                  <c:v> Nov </c:v>
                </c:pt>
              </c:strCache>
            </c:strRef>
          </c:cat>
          <c:val>
            <c:numRef>
              <c:f>Sheet1!$B$4:$L$4</c:f>
              <c:numCache>
                <c:formatCode>_-* #,##0.0_-;\-* #,##0.0_-;_-* "-"??_-;_-@_-</c:formatCode>
                <c:ptCount val="11"/>
                <c:pt idx="0">
                  <c:v>37121.277012696497</c:v>
                </c:pt>
                <c:pt idx="1">
                  <c:v>205672.88249462366</c:v>
                </c:pt>
                <c:pt idx="2" formatCode="_(* #,##0_);_(* \(#,##0\);_(* &quot;-&quot;??_);_(@_)">
                  <c:v>46062.176505608404</c:v>
                </c:pt>
                <c:pt idx="3" formatCode="_(* #,##0_);_(* \(#,##0\);_(* &quot;-&quot;??_);_(@_)">
                  <c:v>181442.07401854914</c:v>
                </c:pt>
                <c:pt idx="4" formatCode="_(* #,##0_);_(* \(#,##0\);_(* &quot;-&quot;??_);_(@_)">
                  <c:v>139184.51152129823</c:v>
                </c:pt>
                <c:pt idx="5" formatCode="_-* #,##0_-;\-* #,##0_-;_-* &quot;-&quot;??_-;_-@_-">
                  <c:v>49224.779394905607</c:v>
                </c:pt>
                <c:pt idx="6" formatCode="_(* #,##0_);_(* \(#,##0\);_(* &quot;-&quot;??_);_(@_)">
                  <c:v>66575.463186579087</c:v>
                </c:pt>
                <c:pt idx="7" formatCode="_(* #,##0_);_(* \(#,##0\);_(* &quot;-&quot;??_);_(@_)">
                  <c:v>175768.53765164586</c:v>
                </c:pt>
                <c:pt idx="8" formatCode="_(* #,##0_);_(* \(#,##0\);_(* &quot;-&quot;??_);_(@_)">
                  <c:v>75660.106542443551</c:v>
                </c:pt>
                <c:pt idx="9" formatCode="_(* #,##0_);_(* \(#,##0\);_(* &quot;-&quot;??_);_(@_)">
                  <c:v>62485.22191263469</c:v>
                </c:pt>
                <c:pt idx="10" formatCode="_(* #,##0_);_(* \(#,##0\);_(* &quot;-&quot;??_);_(@_)">
                  <c:v>315158.46024549153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E3-624D-AACA-45CE6E6F5949}"/>
            </c:ext>
          </c:extLst>
        </c:ser>
        <c:ser>
          <c:idx val="0"/>
          <c:order val="3"/>
          <c:tx>
            <c:strRef>
              <c:f>Sheet1!$A$5</c:f>
              <c:strCache>
                <c:ptCount val="1"/>
                <c:pt idx="0">
                  <c:v> La Curacao 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Sheet1!$B$1:$L$1</c:f>
              <c:strCache>
                <c:ptCount val="11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  <c:pt idx="5">
                  <c:v> Jun </c:v>
                </c:pt>
                <c:pt idx="6">
                  <c:v> Jul </c:v>
                </c:pt>
                <c:pt idx="7">
                  <c:v> Ago </c:v>
                </c:pt>
                <c:pt idx="8">
                  <c:v> Sep </c:v>
                </c:pt>
                <c:pt idx="9">
                  <c:v> Oct </c:v>
                </c:pt>
                <c:pt idx="10">
                  <c:v> Nov </c:v>
                </c:pt>
              </c:strCache>
            </c:strRef>
          </c:cat>
          <c:val>
            <c:numRef>
              <c:f>Sheet1!$B$5:$L$5</c:f>
              <c:numCache>
                <c:formatCode>_-* #,##0.0_-;\-* #,##0.0_-;_-* "-"??_-;_-@_-</c:formatCode>
                <c:ptCount val="11"/>
                <c:pt idx="0">
                  <c:v>98001.209626491254</c:v>
                </c:pt>
                <c:pt idx="1">
                  <c:v>112054.16223415104</c:v>
                </c:pt>
                <c:pt idx="2" formatCode="_(* #,##0_);_(* \(#,##0\);_(* &quot;-&quot;??_);_(@_)">
                  <c:v>179288.26301669993</c:v>
                </c:pt>
                <c:pt idx="3" formatCode="_(* #,##0_);_(* \(#,##0\);_(* &quot;-&quot;??_);_(@_)">
                  <c:v>15570.136301801258</c:v>
                </c:pt>
                <c:pt idx="4" formatCode="_(* #,##0_);_(* \(#,##0\);_(* &quot;-&quot;??_);_(@_)">
                  <c:v>66768.012978370287</c:v>
                </c:pt>
                <c:pt idx="5" formatCode="_-* #,##0_-;\-* #,##0_-;_-* &quot;-&quot;??_-;_-@_-">
                  <c:v>179885.35491678983</c:v>
                </c:pt>
                <c:pt idx="6" formatCode="_(* #,##0_);_(* \(#,##0\);_(* &quot;-&quot;??_);_(@_)">
                  <c:v>158388.65582787522</c:v>
                </c:pt>
                <c:pt idx="7" formatCode="_(* #,##0_);_(* \(#,##0\);_(* &quot;-&quot;??_);_(@_)">
                  <c:v>170906.51290891145</c:v>
                </c:pt>
                <c:pt idx="8" formatCode="_(* #,##0_);_(* \(#,##0\);_(* &quot;-&quot;??_);_(@_)">
                  <c:v>297224.10117274377</c:v>
                </c:pt>
                <c:pt idx="9" formatCode="_(* #,##0_);_(* \(#,##0\);_(* &quot;-&quot;??_);_(@_)">
                  <c:v>351706.66084488813</c:v>
                </c:pt>
                <c:pt idx="10" formatCode="_(* #,##0_);_(* \(#,##0\);_(* &quot;-&quot;??_);_(@_)">
                  <c:v>966462.03028400964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E3-624D-AACA-45CE6E6F5949}"/>
            </c:ext>
          </c:extLst>
        </c:ser>
        <c:ser>
          <c:idx val="2"/>
          <c:order val="4"/>
          <c:tx>
            <c:strRef>
              <c:f>Sheet1!$A$6</c:f>
              <c:strCache>
                <c:ptCount val="1"/>
                <c:pt idx="0">
                  <c:v> Lady Lee </c:v>
                </c:pt>
              </c:strCache>
            </c:strRef>
          </c:tx>
          <c:spPr>
            <a:ln w="28575" cap="rnd">
              <a:solidFill>
                <a:srgbClr val="C354BE"/>
              </a:solidFill>
              <a:round/>
            </a:ln>
            <a:effectLst/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1889-194C-B669-6AC4DB63F908}"/>
              </c:ext>
            </c:extLst>
          </c:dPt>
          <c:cat>
            <c:strRef>
              <c:f>Sheet1!$B$1:$L$1</c:f>
              <c:strCache>
                <c:ptCount val="11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  <c:pt idx="5">
                  <c:v> Jun </c:v>
                </c:pt>
                <c:pt idx="6">
                  <c:v> Jul </c:v>
                </c:pt>
                <c:pt idx="7">
                  <c:v> Ago </c:v>
                </c:pt>
                <c:pt idx="8">
                  <c:v> Sep </c:v>
                </c:pt>
                <c:pt idx="9">
                  <c:v> Oct </c:v>
                </c:pt>
                <c:pt idx="10">
                  <c:v> Nov </c:v>
                </c:pt>
              </c:strCache>
            </c:strRef>
          </c:cat>
          <c:val>
            <c:numRef>
              <c:f>Sheet1!$B$6:$L$6</c:f>
              <c:numCache>
                <c:formatCode>_-* #,##0.0_-;\-* #,##0.0_-;_-* "-"??_-;_-@_-</c:formatCode>
                <c:ptCount val="11"/>
                <c:pt idx="0">
                  <c:v>72401.213445490444</c:v>
                </c:pt>
                <c:pt idx="1">
                  <c:v>68654.634908902066</c:v>
                </c:pt>
                <c:pt idx="2" formatCode="_(* #,##0_);_(* \(#,##0\);_(* &quot;-&quot;??_);_(@_)">
                  <c:v>73948.46889745706</c:v>
                </c:pt>
                <c:pt idx="3" formatCode="_(* #,##0_);_(* \(#,##0\);_(* &quot;-&quot;??_);_(@_)">
                  <c:v>82258.594905951642</c:v>
                </c:pt>
                <c:pt idx="4" formatCode="_(* #,##0_);_(* \(#,##0\);_(* &quot;-&quot;??_);_(@_)">
                  <c:v>87630.058177692437</c:v>
                </c:pt>
                <c:pt idx="5" formatCode="_-* #,##0_-;\-* #,##0_-;_-* &quot;-&quot;??_-;_-@_-">
                  <c:v>79228.035377968001</c:v>
                </c:pt>
                <c:pt idx="6" formatCode="_(* #,##0_);_(* \(#,##0\);_(* &quot;-&quot;??_);_(@_)">
                  <c:v>68340.909306551475</c:v>
                </c:pt>
                <c:pt idx="7" formatCode="_(* #,##0_);_(* \(#,##0\);_(* &quot;-&quot;??_);_(@_)">
                  <c:v>91119.659051386494</c:v>
                </c:pt>
                <c:pt idx="8" formatCode="_(* #,##0_);_(* \(#,##0\);_(* &quot;-&quot;??_);_(@_)">
                  <c:v>86635.386930014472</c:v>
                </c:pt>
                <c:pt idx="9" formatCode="_(* #,##0_);_(* \(#,##0\);_(* &quot;-&quot;??_);_(@_)">
                  <c:v>77483.540947046888</c:v>
                </c:pt>
                <c:pt idx="10" formatCode="_(* #,##0_);_(* \(#,##0\);_(* &quot;-&quot;??_);_(@_)">
                  <c:v>96051.891950468882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0E3-624D-AACA-45CE6E6F594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 Molineros 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strRef>
              <c:f>Sheet1!$B$1:$L$1</c:f>
              <c:strCache>
                <c:ptCount val="11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  <c:pt idx="5">
                  <c:v> Jun </c:v>
                </c:pt>
                <c:pt idx="6">
                  <c:v> Jul </c:v>
                </c:pt>
                <c:pt idx="7">
                  <c:v> Ago </c:v>
                </c:pt>
                <c:pt idx="8">
                  <c:v> Sep </c:v>
                </c:pt>
                <c:pt idx="9">
                  <c:v> Oct </c:v>
                </c:pt>
                <c:pt idx="10">
                  <c:v> Nov </c:v>
                </c:pt>
              </c:strCache>
            </c:strRef>
          </c:cat>
          <c:val>
            <c:numRef>
              <c:f>Sheet1!$B$7:$L$7</c:f>
              <c:numCache>
                <c:formatCode>_-* #,##0.0_-;\-* #,##0.0_-;_-* "-"??_-;_-@_-</c:formatCode>
                <c:ptCount val="11"/>
                <c:pt idx="0">
                  <c:v>131409.07841809507</c:v>
                </c:pt>
                <c:pt idx="1">
                  <c:v>120198.17311995133</c:v>
                </c:pt>
                <c:pt idx="2" formatCode="_(* #,##0_);_(* \(#,##0\);_(* &quot;-&quot;??_);_(@_)">
                  <c:v>137540.84406048947</c:v>
                </c:pt>
                <c:pt idx="3" formatCode="_(* #,##0_);_(* \(#,##0\);_(* &quot;-&quot;??_);_(@_)">
                  <c:v>169712.83437511619</c:v>
                </c:pt>
                <c:pt idx="4" formatCode="_(* #,##0_);_(* \(#,##0\);_(* &quot;-&quot;??_);_(@_)">
                  <c:v>105753.2037924079</c:v>
                </c:pt>
                <c:pt idx="5" formatCode="_-* #,##0_-;\-* #,##0_-;_-* &quot;-&quot;??_-;_-@_-">
                  <c:v>155546.06877445034</c:v>
                </c:pt>
                <c:pt idx="6" formatCode="_(* #,##0_);_(* \(#,##0\);_(* &quot;-&quot;??_);_(@_)">
                  <c:v>122127.71426821823</c:v>
                </c:pt>
                <c:pt idx="7" formatCode="_(* #,##0_);_(* \(#,##0\);_(* &quot;-&quot;??_);_(@_)">
                  <c:v>161842.26697362732</c:v>
                </c:pt>
                <c:pt idx="8" formatCode="_(* #,##0_);_(* \(#,##0\);_(* &quot;-&quot;??_);_(@_)">
                  <c:v>132842.81465143387</c:v>
                </c:pt>
                <c:pt idx="9" formatCode="_(* #,##0_);_(* \(#,##0\);_(* &quot;-&quot;??_);_(@_)">
                  <c:v>116058.72815936639</c:v>
                </c:pt>
                <c:pt idx="10" formatCode="_(* #,##0_);_(* \(#,##0\);_(* &quot;-&quot;??_);_(@_)">
                  <c:v>217555.26565973408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0E3-624D-AACA-45CE6E6F5949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 Tropigas 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Sheet1!$B$1:$L$1</c:f>
              <c:strCache>
                <c:ptCount val="11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  <c:pt idx="5">
                  <c:v> Jun </c:v>
                </c:pt>
                <c:pt idx="6">
                  <c:v> Jul </c:v>
                </c:pt>
                <c:pt idx="7">
                  <c:v> Ago </c:v>
                </c:pt>
                <c:pt idx="8">
                  <c:v> Sep </c:v>
                </c:pt>
                <c:pt idx="9">
                  <c:v> Oct </c:v>
                </c:pt>
                <c:pt idx="10">
                  <c:v> Nov </c:v>
                </c:pt>
              </c:strCache>
            </c:strRef>
          </c:cat>
          <c:val>
            <c:numRef>
              <c:f>Sheet1!$B$8:$L$8</c:f>
              <c:numCache>
                <c:formatCode>_-* #,##0.0_-;\-* #,##0.0_-;_-* "-"??_-;_-@_-</c:formatCode>
                <c:ptCount val="11"/>
                <c:pt idx="0">
                  <c:v>75686.301773203159</c:v>
                </c:pt>
                <c:pt idx="1">
                  <c:v>75676.813100915504</c:v>
                </c:pt>
                <c:pt idx="2" formatCode="_(* #,##0_);_(* \(#,##0\);_(* &quot;-&quot;??_);_(@_)">
                  <c:v>35055.395418401349</c:v>
                </c:pt>
                <c:pt idx="3" formatCode="_(* #,##0_);_(* \(#,##0\);_(* &quot;-&quot;??_);_(@_)">
                  <c:v>4524.3039996935513</c:v>
                </c:pt>
                <c:pt idx="4" formatCode="_(* #,##0_);_(* \(#,##0\);_(* &quot;-&quot;??_);_(@_)">
                  <c:v>72930.931557925098</c:v>
                </c:pt>
                <c:pt idx="5" formatCode="_-* #,##0_-;\-* #,##0_-;_-* &quot;-&quot;??_-;_-@_-">
                  <c:v>141360.06204457354</c:v>
                </c:pt>
                <c:pt idx="6" formatCode="_(* #,##0_);_(* \(#,##0\);_(* &quot;-&quot;??_);_(@_)">
                  <c:v>37602.060836395023</c:v>
                </c:pt>
                <c:pt idx="7" formatCode="_(* #,##0_);_(* \(#,##0\);_(* &quot;-&quot;??_);_(@_)">
                  <c:v>84209.432042425353</c:v>
                </c:pt>
                <c:pt idx="8" formatCode="_(* #,##0_);_(* \(#,##0\);_(* &quot;-&quot;??_);_(@_)">
                  <c:v>25272.750546002568</c:v>
                </c:pt>
                <c:pt idx="9" formatCode="_(* #,##0_);_(* \(#,##0\);_(* &quot;-&quot;??_);_(@_)">
                  <c:v>39731.507262596278</c:v>
                </c:pt>
                <c:pt idx="10" formatCode="_(* #,##0_);_(* \(#,##0\);_(* &quot;-&quot;??_);_(@_)">
                  <c:v>276505.29390820663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0E3-624D-AACA-45CE6E6F5949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 Gallo Mas Gallo </c:v>
                </c:pt>
              </c:strCache>
            </c:strRef>
          </c:tx>
          <c:spPr>
            <a:ln>
              <a:solidFill>
                <a:srgbClr val="941100"/>
              </a:solidFill>
            </a:ln>
          </c:spPr>
          <c:marker>
            <c:symbol val="none"/>
          </c:marker>
          <c:cat>
            <c:strRef>
              <c:f>Sheet1!$B$1:$L$1</c:f>
              <c:strCache>
                <c:ptCount val="11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  <c:pt idx="5">
                  <c:v> Jun </c:v>
                </c:pt>
                <c:pt idx="6">
                  <c:v> Jul </c:v>
                </c:pt>
                <c:pt idx="7">
                  <c:v> Ago </c:v>
                </c:pt>
                <c:pt idx="8">
                  <c:v> Sep </c:v>
                </c:pt>
                <c:pt idx="9">
                  <c:v> Oct </c:v>
                </c:pt>
                <c:pt idx="10">
                  <c:v> Nov </c:v>
                </c:pt>
              </c:strCache>
            </c:strRef>
          </c:cat>
          <c:val>
            <c:numRef>
              <c:f>Sheet1!$B$9:$L$9</c:f>
              <c:numCache>
                <c:formatCode>_-* #,##0.0_-;\-* #,##0.0_-;_-* "-"??_-;_-@_-</c:formatCode>
                <c:ptCount val="11"/>
                <c:pt idx="0">
                  <c:v>86469.244260121472</c:v>
                </c:pt>
                <c:pt idx="1">
                  <c:v>75698.4644977883</c:v>
                </c:pt>
                <c:pt idx="2" formatCode="_(* #,##0_);_(* \(#,##0\);_(* &quot;-&quot;??_);_(@_)">
                  <c:v>72924.443052549963</c:v>
                </c:pt>
                <c:pt idx="3" formatCode="_(* #,##0_);_(* \(#,##0\);_(* &quot;-&quot;??_);_(@_)">
                  <c:v>74244.021107859968</c:v>
                </c:pt>
                <c:pt idx="4" formatCode="_(* #,##0_);_(* \(#,##0\);_(* &quot;-&quot;??_);_(@_)">
                  <c:v>117354.73987555238</c:v>
                </c:pt>
                <c:pt idx="5" formatCode="_-* #,##0_-;\-* #,##0_-;_-* &quot;-&quot;??_-;_-@_-">
                  <c:v>87196.351453593074</c:v>
                </c:pt>
                <c:pt idx="6" formatCode="_(* #,##0_);_(* \(#,##0\);_(* &quot;-&quot;??_);_(@_)">
                  <c:v>78888.972254309978</c:v>
                </c:pt>
                <c:pt idx="7" formatCode="_(* #,##0_);_(* \(#,##0\);_(* &quot;-&quot;??_);_(@_)">
                  <c:v>119019.97161368339</c:v>
                </c:pt>
                <c:pt idx="8" formatCode="_(* #,##0_);_(* \(#,##0\);_(* &quot;-&quot;??_);_(@_)">
                  <c:v>86878.930108297282</c:v>
                </c:pt>
                <c:pt idx="9" formatCode="_(* #,##0_);_(* \(#,##0\);_(* &quot;-&quot;??_);_(@_)">
                  <c:v>52451.161735780785</c:v>
                </c:pt>
                <c:pt idx="10" formatCode="_(* #,##0_);_(* \(#,##0\);_(* &quot;-&quot;??_);_(@_)">
                  <c:v>79127.471846852248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0E3-624D-AACA-45CE6E6F5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533885200"/>
        <c:axId val="-1408220224"/>
      </c:lineChart>
      <c:catAx>
        <c:axId val="-1533885200"/>
        <c:scaling>
          <c:orientation val="minMax"/>
        </c:scaling>
        <c:delete val="0"/>
        <c:axPos val="b"/>
        <c:majorGridlines/>
        <c:numFmt formatCode="#,##0;[Red]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HN"/>
          </a:p>
        </c:txPr>
        <c:crossAx val="-1408220224"/>
        <c:crosses val="autoZero"/>
        <c:auto val="1"/>
        <c:lblAlgn val="ctr"/>
        <c:lblOffset val="100"/>
        <c:noMultiLvlLbl val="0"/>
      </c:catAx>
      <c:valAx>
        <c:axId val="-1408220224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-15338852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0"/>
          <c:y val="0.82428737821741271"/>
          <c:w val="0.9966359447004608"/>
          <c:h val="0.15749543853206799"/>
        </c:manualLayout>
      </c:layout>
      <c:overlay val="0"/>
      <c:txPr>
        <a:bodyPr/>
        <a:lstStyle/>
        <a:p>
          <a:pPr>
            <a:defRPr sz="1000"/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2">
        <a:lumMod val="20000"/>
        <a:lumOff val="80000"/>
      </a:schemeClr>
    </a:solidFill>
    <a:ln>
      <a:noFill/>
    </a:ln>
    <a:effectLst/>
  </c:spPr>
  <c:txPr>
    <a:bodyPr/>
    <a:lstStyle/>
    <a:p>
      <a:pPr>
        <a:defRPr>
          <a:latin typeface="Century Gothic"/>
          <a:cs typeface="Century Gothic"/>
        </a:defRPr>
      </a:pPr>
      <a:endParaRPr lang="es-HN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C354B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669225509706366E-2"/>
                  <c:y val="-4.43412221139109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D5-D54F-8F86-459AEE5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0.92</c:v>
                </c:pt>
                <c:pt idx="1">
                  <c:v>0.84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0-3241-94D7-DE30865590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EA65E5"/>
            </a:solidFill>
            <a:ln>
              <a:solidFill>
                <a:srgbClr val="CD4735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4.359572006741890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D5-D54F-8F86-459AEE5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2E80-3241-94D7-DE30865590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0.08</c:v>
                </c:pt>
                <c:pt idx="1">
                  <c:v>0.16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0-3241-94D7-DE3086559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690765040"/>
        <c:axId val="1607885088"/>
      </c:barChart>
      <c:catAx>
        <c:axId val="169076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607885088"/>
        <c:crosses val="autoZero"/>
        <c:auto val="1"/>
        <c:lblAlgn val="ctr"/>
        <c:lblOffset val="100"/>
        <c:noMultiLvlLbl val="0"/>
      </c:catAx>
      <c:valAx>
        <c:axId val="1607885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9076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Grupo America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2-444B-BE95-B0DAA80B6F7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Audio Sistemas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6-FB4D-8F00-2C1231DCABA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 107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06-FB4D-8F00-2C1231DCABA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Ambiental FM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1570515065595054E-3"/>
                  <c:y val="4.9644378165073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20-BD48-B091-0A85EC0787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BC-F945-BBC9-586B59D08E8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Stereo Luz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BD-B044-8FD1-A7941FD853F6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Invosa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D2-744C-9F35-42DABF52E020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Logo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7C-7E41-B667-C526E0AC2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C-7E41-B667-C526E0AC2DD6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Otras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7C-7E41-B667-C526E0AC2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Sheet1!$B$9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7C-7E41-B667-C526E0AC2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78-B544-8A4B-EDFDCA8F5F0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78-B544-8A4B-EDFDCA8F5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92514817814472"/>
          <c:y val="7.356382611524924E-2"/>
          <c:w val="0.59989064739894871"/>
          <c:h val="0.8664645313736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6C-0F4E-AED2-98B392620C2E}"/>
              </c:ext>
            </c:extLst>
          </c:dPt>
          <c:dLbls>
            <c:dLbl>
              <c:idx val="0"/>
              <c:layout>
                <c:manualLayout>
                  <c:x val="-0.29514763775893627"/>
                  <c:y val="6.79630302521094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6C-0F4E-AED2-98B392620C2E}"/>
                </c:ext>
              </c:extLst>
            </c:dLbl>
            <c:dLbl>
              <c:idx val="1"/>
              <c:layout>
                <c:manualLayout>
                  <c:x val="-0.25053191078734216"/>
                  <c:y val="6.79630302521101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6C-0F4E-AED2-98B392620C2E}"/>
                </c:ext>
              </c:extLst>
            </c:dLbl>
            <c:dLbl>
              <c:idx val="2"/>
              <c:layout>
                <c:manualLayout>
                  <c:x val="-0.2837840967485222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6C-0F4E-AED2-98B392620C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#,##0.0</c:formatCode>
                <c:ptCount val="3"/>
                <c:pt idx="0">
                  <c:v>672.9</c:v>
                </c:pt>
                <c:pt idx="1">
                  <c:v>698.7</c:v>
                </c:pt>
                <c:pt idx="2">
                  <c:v>868.6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6C-0F4E-AED2-98B392620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67647906427059E-2"/>
          <c:y val="6.8997396299041239E-2"/>
          <c:w val="0.96306470418714585"/>
          <c:h val="0.6195907331607191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Sheet1!$B$2:$M$2</c:f>
              <c:numCache>
                <c:formatCode>_-* #,##0_-;\-* #,##0_-;_-* "-"??_-;_-@_-</c:formatCode>
                <c:ptCount val="12"/>
                <c:pt idx="0">
                  <c:v>71389.294910395329</c:v>
                </c:pt>
                <c:pt idx="1">
                  <c:v>79174.783628294637</c:v>
                </c:pt>
                <c:pt idx="2" formatCode="_-* #,##0.0_-;\-* #,##0.0_-;_-* &quot;-&quot;??_-;_-@_-">
                  <c:v>80465.402374065146</c:v>
                </c:pt>
                <c:pt idx="3" formatCode="_-* #,##0.0_-;\-* #,##0.0_-;_-* &quot;-&quot;??_-;_-@_-">
                  <c:v>22165.450660445153</c:v>
                </c:pt>
                <c:pt idx="4">
                  <c:v>34040.51351374566</c:v>
                </c:pt>
                <c:pt idx="5">
                  <c:v>26127.531510646655</c:v>
                </c:pt>
                <c:pt idx="6" formatCode="_-* #,##0.0_-;\-* #,##0.0_-;_-* &quot;-&quot;??_-;_-@_-">
                  <c:v>29860.883885653704</c:v>
                </c:pt>
                <c:pt idx="7">
                  <c:v>32755.280020186219</c:v>
                </c:pt>
                <c:pt idx="8">
                  <c:v>36521.24209728284</c:v>
                </c:pt>
                <c:pt idx="9">
                  <c:v>33620.582931498218</c:v>
                </c:pt>
                <c:pt idx="10">
                  <c:v>252535.6269195333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65-A54F-9E5D-463274428D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Sheet1!$B$3:$M$3</c:f>
              <c:numCache>
                <c:formatCode>_-* #,##0_-;\-* #,##0_-;_-* "-"??_-;_-@_-</c:formatCode>
                <c:ptCount val="12"/>
                <c:pt idx="0">
                  <c:v>75686.301773203159</c:v>
                </c:pt>
                <c:pt idx="1">
                  <c:v>75676.813100915504</c:v>
                </c:pt>
                <c:pt idx="2" formatCode="_-* #,##0.0_-;\-* #,##0.0_-;_-* &quot;-&quot;??_-;_-@_-">
                  <c:v>35055.395418401349</c:v>
                </c:pt>
                <c:pt idx="3" formatCode="_-* #,##0.0_-;\-* #,##0.0_-;_-* &quot;-&quot;??_-;_-@_-">
                  <c:v>4524.3039996935513</c:v>
                </c:pt>
                <c:pt idx="4">
                  <c:v>72930.931557925098</c:v>
                </c:pt>
                <c:pt idx="5">
                  <c:v>141360.06204457354</c:v>
                </c:pt>
                <c:pt idx="6" formatCode="_-* #,##0.0_-;\-* #,##0.0_-;_-* &quot;-&quot;??_-;_-@_-">
                  <c:v>37602.060836395023</c:v>
                </c:pt>
                <c:pt idx="7">
                  <c:v>84209.432042425353</c:v>
                </c:pt>
                <c:pt idx="8">
                  <c:v>25272.750546002568</c:v>
                </c:pt>
                <c:pt idx="9">
                  <c:v>39731.507262596278</c:v>
                </c:pt>
                <c:pt idx="10">
                  <c:v>276505.29390820663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565-A54F-9E5D-463274428D80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5669225509706366E-2"/>
                  <c:y val="-4.43412221139109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D5-D54F-8F86-459AEE5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0.06</c:v>
                </c:pt>
                <c:pt idx="1">
                  <c:v>0.1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0-3241-94D7-DE30865590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4.359572006741890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D5-D54F-8F86-459AEE55F225}"/>
                </c:ext>
              </c:extLst>
            </c:dLbl>
            <c:dLbl>
              <c:idx val="1"/>
              <c:layout>
                <c:manualLayout>
                  <c:x val="3.170597823085002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97-F142-8B32-063E85050FB2}"/>
                </c:ext>
              </c:extLst>
            </c:dLbl>
            <c:dLbl>
              <c:idx val="2"/>
              <c:layout>
                <c:manualLayout>
                  <c:x val="4.3595720067418894E-2"/>
                  <c:y val="4.43412221139100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E6-BD45-811F-D1C56ACDB4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 formatCode="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0-3241-94D7-DE30865590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3779483673137577E-2"/>
                  <c:y val="4.43412221139101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E6-BD45-811F-D1C56ACDB4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0.92</c:v>
                </c:pt>
                <c:pt idx="1">
                  <c:v>0.9</c:v>
                </c:pt>
                <c:pt idx="2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0-3241-94D7-DE3086559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690765040"/>
        <c:axId val="1607885088"/>
      </c:barChart>
      <c:catAx>
        <c:axId val="169076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607885088"/>
        <c:crosses val="autoZero"/>
        <c:auto val="1"/>
        <c:lblAlgn val="ctr"/>
        <c:lblOffset val="100"/>
        <c:noMultiLvlLbl val="0"/>
      </c:catAx>
      <c:valAx>
        <c:axId val="1607885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9076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13705968228054755"/>
          <c:w val="0.94327243342784539"/>
          <c:h val="0.435563308426472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Grupo America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785257532797527E-3"/>
                  <c:y val="6.22998555820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E4-7A40-8E61-D45E48ACAF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2-444B-BE95-B0DAA80B6F7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Suyapa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7.47598266984804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E4-7A40-8E61-D45E48ACAF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BF-9C44-AECB-45F0C985BB6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St. LUZ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BF-9C44-AECB-45F0C985BB6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Logos FM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60-D74C-9B82-34B7B51C1B1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W107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96-B443-9D53-E00ECB21985C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Invosa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64-5E41-B153-F21AF30FBA59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R Activa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FF-964D-A9DF-B7F55113A270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Otras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Sheet1!$B$9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B7-3445-B5DF-FAF77823623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589140345908216E-2"/>
          <c:y val="0.54770304847419315"/>
          <c:w val="0.79779586806475555"/>
          <c:h val="0.335846882936663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6D34-3D47-908A-A463367A76F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6D34-3D47-908A-A463367A7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35577259839258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B8-D744-84FA-24203E3A02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B8-D744-84FA-24203E3A02E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TCV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B8-D744-84FA-24203E3A0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45048908269681"/>
          <c:y val="6.676773431316696E-2"/>
          <c:w val="0.59989064739894871"/>
          <c:h val="0.8664645313736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60-EB4C-BAD3-3BEF2F70BFDE}"/>
              </c:ext>
            </c:extLst>
          </c:dPt>
          <c:dLbls>
            <c:dLbl>
              <c:idx val="0"/>
              <c:layout>
                <c:manualLayout>
                  <c:x val="9.2285137075062557E-3"/>
                  <c:y val="6.7960354542257045E-3"/>
                </c:manualLayout>
              </c:layout>
              <c:spPr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40963960967364"/>
                      <c:h val="0.10174065628740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460-EB4C-BAD3-3BEF2F70BFDE}"/>
                </c:ext>
              </c:extLst>
            </c:dLbl>
            <c:dLbl>
              <c:idx val="1"/>
              <c:layout>
                <c:manualLayout>
                  <c:x val="-0.18621425524266511"/>
                  <c:y val="-6.229872471758407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C6-DC41-B185-892AA3228936}"/>
                </c:ext>
              </c:extLst>
            </c:dLbl>
            <c:dLbl>
              <c:idx val="2"/>
              <c:layout>
                <c:manualLayout>
                  <c:x val="-0.28401904708841147"/>
                  <c:y val="-3.114936235879203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E7-FD46-ACCF-17B34BAEC1B4}"/>
                </c:ext>
              </c:extLst>
            </c:dLbl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</c:formatCode>
                <c:ptCount val="3"/>
                <c:pt idx="0">
                  <c:v>208.7</c:v>
                </c:pt>
                <c:pt idx="1">
                  <c:v>432.2</c:v>
                </c:pt>
                <c:pt idx="2">
                  <c:v>851.1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014E-8C0F-315E0F051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981100259015967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69531002200814"/>
                      <c:h val="0.186194502756896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C0F-914A-9536-F1D8A434C667}"/>
                </c:ext>
              </c:extLst>
            </c:dLbl>
            <c:dLbl>
              <c:idx val="1"/>
              <c:layout>
                <c:manualLayout>
                  <c:x val="-0.33704465365466935"/>
                  <c:y val="-1.3827763647291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27133273566445"/>
                      <c:h val="0.269024437514699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176-5E40-9204-CD7CCB27F159}"/>
                </c:ext>
              </c:extLst>
            </c:dLbl>
            <c:dLbl>
              <c:idx val="2"/>
              <c:layout>
                <c:manualLayout>
                  <c:x val="-0.33715172388099035"/>
                  <c:y val="6.9140179263608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4326395697321"/>
                      <c:h val="0.186194502756896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C0F-914A-9536-F1D8A434C6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_-* #,##0.0_-;\-* #,##0.0_-;_-* "-"??_-;_-@_-</c:formatCode>
                <c:ptCount val="3"/>
                <c:pt idx="0">
                  <c:v>3599.3</c:v>
                </c:pt>
                <c:pt idx="1">
                  <c:v>3684.8</c:v>
                </c:pt>
                <c:pt idx="2">
                  <c:v>4360.8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014E-8C0F-315E0F051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5669225509706366E-2"/>
                  <c:y val="-4.43412221139109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D5-D54F-8F86-459AEE5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0.93</c:v>
                </c:pt>
                <c:pt idx="1">
                  <c:v>0.02</c:v>
                </c:pt>
                <c:pt idx="2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0-3241-94D7-DE30865590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4.359572006741890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D5-D54F-8F86-459AEE55F225}"/>
                </c:ext>
              </c:extLst>
            </c:dLbl>
            <c:dLbl>
              <c:idx val="1"/>
              <c:layout>
                <c:manualLayout>
                  <c:x val="2.7742730951993842E-2"/>
                  <c:y val="4.43412221139100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28-214A-8CCA-312D8EBC4EB5}"/>
                </c:ext>
              </c:extLst>
            </c:dLbl>
            <c:dLbl>
              <c:idx val="2"/>
              <c:layout>
                <c:manualLayout>
                  <c:x val="3.5669225509706366E-2"/>
                  <c:y val="8.868244422782030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E7-CC46-B717-7CADC64DCA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 formatCode="0%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0-3241-94D7-DE30865590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9632472788562627E-2"/>
                  <c:y val="2.66047332683460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28-214A-8CCA-312D8EBC4EB5}"/>
                </c:ext>
              </c:extLst>
            </c:dLbl>
            <c:dLbl>
              <c:idx val="1"/>
              <c:layout>
                <c:manualLayout>
                  <c:x val="-1.9816236394281313E-2"/>
                  <c:y val="1.77364888455640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CA-C042-995D-87C84720069C}"/>
                </c:ext>
              </c:extLst>
            </c:dLbl>
            <c:dLbl>
              <c:idx val="2"/>
              <c:layout>
                <c:manualLayout>
                  <c:x val="-4.3595720067418894E-2"/>
                  <c:y val="2.21706110569550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E7-CC46-B717-7CADC64DCA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0.03</c:v>
                </c:pt>
                <c:pt idx="1">
                  <c:v>0.98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0-3241-94D7-DE3086559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690765040"/>
        <c:axId val="1607885088"/>
      </c:barChart>
      <c:catAx>
        <c:axId val="169076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607885088"/>
        <c:crosses val="autoZero"/>
        <c:auto val="1"/>
        <c:lblAlgn val="ctr"/>
        <c:lblOffset val="100"/>
        <c:noMultiLvlLbl val="0"/>
      </c:catAx>
      <c:valAx>
        <c:axId val="1607885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9076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67647906427059E-2"/>
          <c:y val="6.3247613274121137E-2"/>
          <c:w val="0.96306470418714585"/>
          <c:h val="0.6195327825916490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Sheet1!$B$2:$M$2</c:f>
              <c:numCache>
                <c:formatCode>_-* #,##0_-;\-* #,##0_-;_-* "-"??_-;_-@_-</c:formatCode>
                <c:ptCount val="12"/>
                <c:pt idx="0">
                  <c:v>23562.137666355666</c:v>
                </c:pt>
                <c:pt idx="1">
                  <c:v>35738.069505129715</c:v>
                </c:pt>
                <c:pt idx="2" formatCode="_-* #,##0.0_-;\-* #,##0.0_-;_-* &quot;-&quot;??_-;_-@_-">
                  <c:v>36778.885196172167</c:v>
                </c:pt>
                <c:pt idx="3" formatCode="_-* #,##0.0_-;\-* #,##0.0_-;_-* &quot;-&quot;??_-;_-@_-">
                  <c:v>28525.508907390318</c:v>
                </c:pt>
                <c:pt idx="4">
                  <c:v>54599.297196980289</c:v>
                </c:pt>
                <c:pt idx="5">
                  <c:v>61989.05161069474</c:v>
                </c:pt>
                <c:pt idx="6" formatCode="_-* #,##0.0_-;\-* #,##0.0_-;_-* &quot;-&quot;??_-;_-@_-">
                  <c:v>28705.9992764829</c:v>
                </c:pt>
                <c:pt idx="7">
                  <c:v>51618.874573660723</c:v>
                </c:pt>
                <c:pt idx="8">
                  <c:v>54216.302633384861</c:v>
                </c:pt>
                <c:pt idx="9">
                  <c:v>56491.939244961577</c:v>
                </c:pt>
                <c:pt idx="10">
                  <c:v>77333.17009049347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80E-7748-B41F-E6002075753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Sheet1!$B$3:$M$3</c:f>
              <c:numCache>
                <c:formatCode>_-* #,##0_-;\-* #,##0_-;_-* "-"??_-;_-@_-</c:formatCode>
                <c:ptCount val="12"/>
                <c:pt idx="0">
                  <c:v>86469.244260121472</c:v>
                </c:pt>
                <c:pt idx="1">
                  <c:v>75698.4644977883</c:v>
                </c:pt>
                <c:pt idx="2" formatCode="_-* #,##0.0_-;\-* #,##0.0_-;_-* &quot;-&quot;??_-;_-@_-">
                  <c:v>72924.443052549963</c:v>
                </c:pt>
                <c:pt idx="3" formatCode="_-* #,##0.0_-;\-* #,##0.0_-;_-* &quot;-&quot;??_-;_-@_-">
                  <c:v>74244.021107859968</c:v>
                </c:pt>
                <c:pt idx="4">
                  <c:v>117354.73987555238</c:v>
                </c:pt>
                <c:pt idx="5">
                  <c:v>87196.351453593074</c:v>
                </c:pt>
                <c:pt idx="6" formatCode="_-* #,##0.0_-;\-* #,##0.0_-;_-* &quot;-&quot;??_-;_-@_-">
                  <c:v>78888.972254309978</c:v>
                </c:pt>
                <c:pt idx="7">
                  <c:v>119019.97161368339</c:v>
                </c:pt>
                <c:pt idx="8">
                  <c:v>86878.930108297282</c:v>
                </c:pt>
                <c:pt idx="9">
                  <c:v>52451.161735780785</c:v>
                </c:pt>
                <c:pt idx="10">
                  <c:v>79127.471846852248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E80E-7748-B41F-E6002075753A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18902875307457448"/>
          <c:w val="0.94327243342784539"/>
          <c:h val="0.4100676724993309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CE-7A4C-8877-66CC6DF608F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33-8F42-AD37-227D64E2A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22427948009544141"/>
          <c:w val="0.94327243342784539"/>
          <c:h val="0.365787470174557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Invosa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89262876639876E-2"/>
                  <c:y val="-5.710754123903857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52-B543-AD76-0151B9BC5B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7-FC40-9D7F-0E608F02EB4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Audio Sistemas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8A-E241-ACCD-3860FF866CE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Grupo America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8A-E241-ACCD-3860FF866CE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R. Activa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4-DC4B-9719-7F0590BC464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W 107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785257532795636E-3"/>
                  <c:y val="6.22998555820670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AA-864E-96F6-ADBF3D1B11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52-B543-AD76-0151B9BC5B0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785257532797527E-3"/>
                  <c:y val="-4.98398844656536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AA-864E-96F6-ADBF3D1B11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15-8249-8879-E042E15BDDD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title>
    <c:autoTitleDeleted val="0"/>
    <c:plotArea>
      <c:layout>
        <c:manualLayout>
          <c:layoutTarget val="inner"/>
          <c:xMode val="edge"/>
          <c:yMode val="edge"/>
          <c:x val="2.836378328607728E-2"/>
          <c:y val="0.17935269212627558"/>
          <c:w val="0.94327243342784539"/>
          <c:h val="0.4272670698100932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71B1-CD4E-B400-B5E895CDC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45048908269681"/>
          <c:y val="6.676773431316696E-2"/>
          <c:w val="0.59989064739894871"/>
          <c:h val="0.8664645313736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60-EB4C-BAD3-3BEF2F70BFDE}"/>
              </c:ext>
            </c:extLst>
          </c:dPt>
          <c:dLbls>
            <c:dLbl>
              <c:idx val="0"/>
              <c:layout>
                <c:manualLayout>
                  <c:x val="-5.5822858184310487E-2"/>
                  <c:y val="1.01944545378164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46802040577266"/>
                      <c:h val="0.176296100473975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460-EB4C-BAD3-3BEF2F70BFDE}"/>
                </c:ext>
              </c:extLst>
            </c:dLbl>
            <c:dLbl>
              <c:idx val="1"/>
              <c:layout>
                <c:manualLayout>
                  <c:x val="-5.3736499166094111E-4"/>
                  <c:y val="-6.796303025211073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A1-FC4A-BAE5-9D6F52501A1D}"/>
                </c:ext>
              </c:extLst>
            </c:dLbl>
            <c:dLbl>
              <c:idx val="2"/>
              <c:layout>
                <c:manualLayout>
                  <c:x val="-0.22836938086893374"/>
                  <c:y val="-3.114936235879203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E7-FD46-ACCF-17B34BAEC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_-* #,##0.0_-;\-* #,##0.0_-;_-* "-"??_-;_-@_-</c:formatCode>
                <c:ptCount val="3"/>
                <c:pt idx="0">
                  <c:v>176.6</c:v>
                </c:pt>
                <c:pt idx="1">
                  <c:v>358.8</c:v>
                </c:pt>
                <c:pt idx="2">
                  <c:v>1570.6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014E-8C0F-315E0F051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36E30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Sheet1!$B$2:$M$2</c:f>
              <c:numCache>
                <c:formatCode>_-* #,##0_-;\-* #,##0_-;_-* "-"??_-;_-@_-</c:formatCode>
                <c:ptCount val="12"/>
                <c:pt idx="0">
                  <c:v>22402.011719344435</c:v>
                </c:pt>
                <c:pt idx="1">
                  <c:v>26903.435269456688</c:v>
                </c:pt>
                <c:pt idx="2" formatCode="_-* #,##0.0_-;\-* #,##0.0_-;_-* &quot;-&quot;??_-;_-@_-">
                  <c:v>23675.53692088434</c:v>
                </c:pt>
                <c:pt idx="3" formatCode="_-* #,##0.0_-;\-* #,##0.0_-;_-* &quot;-&quot;??_-;_-@_-">
                  <c:v>22012.241935159465</c:v>
                </c:pt>
                <c:pt idx="4">
                  <c:v>26154.113528962829</c:v>
                </c:pt>
                <c:pt idx="5">
                  <c:v>20305.612589604909</c:v>
                </c:pt>
                <c:pt idx="6" formatCode="_-* #,##0.0_-;\-* #,##0.0_-;_-* &quot;-&quot;??_-;_-@_-">
                  <c:v>32544.037970537447</c:v>
                </c:pt>
                <c:pt idx="7">
                  <c:v>47391.010929432436</c:v>
                </c:pt>
                <c:pt idx="8">
                  <c:v>23248.723922002151</c:v>
                </c:pt>
                <c:pt idx="9">
                  <c:v>28543.758247500969</c:v>
                </c:pt>
                <c:pt idx="10">
                  <c:v>85627.876012608191</c:v>
                </c:pt>
                <c:pt idx="11" formatCode="_-* #,##0.0_-;\-* #,##0.0_-;_-* &quot;-&quot;??_-;_-@_-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65-A54F-9E5D-463274428D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Sheet1!$B$3:$M$3</c:f>
              <c:numCache>
                <c:formatCode>_-* #,##0_-;\-* #,##0_-;_-* "-"??_-;_-@_-</c:formatCode>
                <c:ptCount val="12"/>
                <c:pt idx="0">
                  <c:v>131409.07841809507</c:v>
                </c:pt>
                <c:pt idx="1">
                  <c:v>120198.17311995133</c:v>
                </c:pt>
                <c:pt idx="2" formatCode="_-* #,##0.0_-;\-* #,##0.0_-;_-* &quot;-&quot;??_-;_-@_-">
                  <c:v>137540.84406048947</c:v>
                </c:pt>
                <c:pt idx="3" formatCode="_-* #,##0.0_-;\-* #,##0.0_-;_-* &quot;-&quot;??_-;_-@_-">
                  <c:v>169712.83437511619</c:v>
                </c:pt>
                <c:pt idx="4">
                  <c:v>105753.2037924079</c:v>
                </c:pt>
                <c:pt idx="5">
                  <c:v>155546.06877445034</c:v>
                </c:pt>
                <c:pt idx="6" formatCode="_-* #,##0.0_-;\-* #,##0.0_-;_-* &quot;-&quot;??_-;_-@_-">
                  <c:v>122127.71426821823</c:v>
                </c:pt>
                <c:pt idx="7">
                  <c:v>161842.26697362732</c:v>
                </c:pt>
                <c:pt idx="8">
                  <c:v>132842.81465143387</c:v>
                </c:pt>
                <c:pt idx="9">
                  <c:v>116058.72815936639</c:v>
                </c:pt>
                <c:pt idx="10">
                  <c:v>217555.26565973408</c:v>
                </c:pt>
                <c:pt idx="11" formatCode="_-* #,##0.0_-;\-* #,##0.0_-;_-* &quot;-&quot;??_-;_-@_-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565-A54F-9E5D-463274428D80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</c:v>
                </c:pt>
              </c:strCache>
            </c:strRef>
          </c:tx>
          <c:spPr>
            <a:solidFill>
              <a:srgbClr val="36E30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669225509706366E-2"/>
                  <c:y val="-4.43412221139109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D5-D54F-8F86-459AEE5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0.3</c:v>
                </c:pt>
                <c:pt idx="1">
                  <c:v>0.16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0-3241-94D7-DE30865590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59572006741890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D5-D54F-8F86-459AEE5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0.05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0-3241-94D7-DE30865590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0055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0.65</c:v>
                </c:pt>
                <c:pt idx="1">
                  <c:v>0.79</c:v>
                </c:pt>
                <c:pt idx="2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0-3241-94D7-DE3086559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690765040"/>
        <c:axId val="1607885088"/>
      </c:barChart>
      <c:catAx>
        <c:axId val="169076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607885088"/>
        <c:crosses val="autoZero"/>
        <c:auto val="1"/>
        <c:lblAlgn val="ctr"/>
        <c:lblOffset val="100"/>
        <c:noMultiLvlLbl val="0"/>
      </c:catAx>
      <c:valAx>
        <c:axId val="1607885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9076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Invosa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355772598392582E-3"/>
                  <c:y val="5.978423070875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8A-8E47-8FF9-9F6881335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2-444B-BE95-B0DAA80B6F7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1570515065594109E-3"/>
                  <c:y val="2.39136922835034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8A-8E47-8FF9-9F6881335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12-444B-BE95-B0DAA80B6F7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67-494F-B45C-5DB670B16A1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Audio Sistemas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14348215370102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7C-1442-A408-3DCD9E6215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7C-1442-A408-3DCD9E62158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E0-4242-8507-94FBEB68B8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E0-4242-8507-94FBEB68B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455038733720521E-2"/>
          <c:y val="0.67477378494435358"/>
          <c:w val="0.63017098468213584"/>
          <c:h val="0.190113853653852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Sheet1!$B$2:$M$2</c:f>
              <c:numCache>
                <c:formatCode>_-* #,##0_-;\-* #,##0_-;_-* "-"??_-;_-@_-</c:formatCode>
                <c:ptCount val="12"/>
                <c:pt idx="0">
                  <c:v>7610.913831005284</c:v>
                </c:pt>
                <c:pt idx="1">
                  <c:v>258123.4460108371</c:v>
                </c:pt>
                <c:pt idx="2" formatCode="_-* #,##0.0_-;\-* #,##0.0_-;_-* &quot;-&quot;??_-;_-@_-">
                  <c:v>432381.10486091202</c:v>
                </c:pt>
                <c:pt idx="3" formatCode="_-* #,##0.0_-;\-* #,##0.0_-;_-* &quot;-&quot;??_-;_-@_-">
                  <c:v>273278.1134523346</c:v>
                </c:pt>
                <c:pt idx="4">
                  <c:v>466722.41457737127</c:v>
                </c:pt>
                <c:pt idx="5">
                  <c:v>394655.63074637169</c:v>
                </c:pt>
                <c:pt idx="6" formatCode="_-* #,##0.0_-;\-* #,##0.0_-;_-* &quot;-&quot;??_-;_-@_-">
                  <c:v>309442.31856947509</c:v>
                </c:pt>
                <c:pt idx="7">
                  <c:v>423167.80951223272</c:v>
                </c:pt>
                <c:pt idx="8">
                  <c:v>317623.07555623603</c:v>
                </c:pt>
                <c:pt idx="9">
                  <c:v>348851.57427777478</c:v>
                </c:pt>
                <c:pt idx="10">
                  <c:v>452983.11237162381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C5-2A43-B643-87195EEFA3C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Sheet1!$B$3:$M$3</c:f>
              <c:numCache>
                <c:formatCode>_-* #,##0_-;\-* #,##0_-;_-* "-"??_-;_-@_-</c:formatCode>
                <c:ptCount val="12"/>
                <c:pt idx="0">
                  <c:v>16740.224814882287</c:v>
                </c:pt>
                <c:pt idx="1">
                  <c:v>253311.83660215666</c:v>
                </c:pt>
                <c:pt idx="2" formatCode="_-* #,##0.0_-;\-* #,##0.0_-;_-* &quot;-&quot;??_-;_-@_-">
                  <c:v>433594.98919369932</c:v>
                </c:pt>
                <c:pt idx="3" formatCode="_-* #,##0.0_-;\-* #,##0.0_-;_-* &quot;-&quot;??_-;_-@_-">
                  <c:v>387148.31991944794</c:v>
                </c:pt>
                <c:pt idx="4">
                  <c:v>444585.9165582899</c:v>
                </c:pt>
                <c:pt idx="5">
                  <c:v>492169.00123633904</c:v>
                </c:pt>
                <c:pt idx="6" formatCode="_-* #,##0.0_-;\-* #,##0.0_-;_-* &quot;-&quot;??_-;_-@_-">
                  <c:v>417010.1306262358</c:v>
                </c:pt>
                <c:pt idx="7">
                  <c:v>468276.71002682747</c:v>
                </c:pt>
                <c:pt idx="8">
                  <c:v>425822.98604210641</c:v>
                </c:pt>
                <c:pt idx="9">
                  <c:v>519519.66381545126</c:v>
                </c:pt>
                <c:pt idx="10">
                  <c:v>502576.30651951814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C5-2A43-B643-87195EEFA3CF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7A4E-124C-AD4B-166EB49FD48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7A4E-124C-AD4B-166EB49FD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1913095382680273"/>
          <c:w val="0.94327243342784539"/>
          <c:h val="0.5348786850858586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35577259839258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FE-3541-A7B6-F5B3D49DC9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FE-3541-A7B6-F5B3D49DC9A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7C-CC4D-86A8-2EEB9D6381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7C-CC4D-86A8-2EEB9D638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37385020081670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7B-7442-85E8-2D5EB5F97FE7}"/>
                </c:ext>
              </c:extLst>
            </c:dLbl>
            <c:dLbl>
              <c:idx val="3"/>
              <c:layout>
                <c:manualLayout>
                  <c:x val="1.9545581475918835E-2"/>
                  <c:y val="1.59777535991357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7B-7442-85E8-2D5EB5F97FE7}"/>
                </c:ext>
              </c:extLst>
            </c:dLbl>
            <c:dLbl>
              <c:idx val="7"/>
              <c:layout>
                <c:manualLayout>
                  <c:x val="1.520211892571465E-2"/>
                  <c:y val="-2.66295893318929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4C-7243-95D0-2EF542CCE9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Curacao</c:v>
                </c:pt>
                <c:pt idx="2">
                  <c:v>Molineros</c:v>
                </c:pt>
                <c:pt idx="3">
                  <c:v>Jetstereo</c:v>
                </c:pt>
                <c:pt idx="4">
                  <c:v>Elektra</c:v>
                </c:pt>
                <c:pt idx="5">
                  <c:v>Gallo + Gallo</c:v>
                </c:pt>
                <c:pt idx="6">
                  <c:v>Tropigas</c:v>
                </c:pt>
                <c:pt idx="7">
                  <c:v>Lady Lee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0.17805990497477908</c:v>
                </c:pt>
                <c:pt idx="1">
                  <c:v>0.85371082483973781</c:v>
                </c:pt>
                <c:pt idx="2">
                  <c:v>0.76486841334605082</c:v>
                </c:pt>
                <c:pt idx="3">
                  <c:v>0.76</c:v>
                </c:pt>
                <c:pt idx="4">
                  <c:v>0.33203029625762637</c:v>
                </c:pt>
                <c:pt idx="5">
                  <c:v>0.17255075649566864</c:v>
                </c:pt>
                <c:pt idx="6">
                  <c:v>0.7806480985559473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A-3649-95FA-8F2359CF9E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CANAL 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1717312751021326E-3"/>
                  <c:y val="2.92925482650822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93-7A4C-8FAA-87720F5A4E56}"/>
                </c:ext>
              </c:extLst>
            </c:dLbl>
            <c:dLbl>
              <c:idx val="2"/>
              <c:layout>
                <c:manualLayout>
                  <c:x val="-1.5925845374023913E-16"/>
                  <c:y val="1.3314794665946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FB-9D45-ABDB-E24E4D62F05F}"/>
                </c:ext>
              </c:extLst>
            </c:dLbl>
            <c:dLbl>
              <c:idx val="3"/>
              <c:layout>
                <c:manualLayout>
                  <c:x val="-8.6869251004083707E-3"/>
                  <c:y val="7.988876799567936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27-2B4D-ACE9-A677C24FA1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Curacao</c:v>
                </c:pt>
                <c:pt idx="2">
                  <c:v>Molineros</c:v>
                </c:pt>
                <c:pt idx="3">
                  <c:v>Jetstereo</c:v>
                </c:pt>
                <c:pt idx="4">
                  <c:v>Elektra</c:v>
                </c:pt>
                <c:pt idx="5">
                  <c:v>Gallo + Gallo</c:v>
                </c:pt>
                <c:pt idx="6">
                  <c:v>Tropigas</c:v>
                </c:pt>
                <c:pt idx="7">
                  <c:v>Lady Lee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0.51728869179195236</c:v>
                </c:pt>
                <c:pt idx="1">
                  <c:v>4.6691158887495969E-2</c:v>
                </c:pt>
                <c:pt idx="3">
                  <c:v>0.20256251215816745</c:v>
                </c:pt>
                <c:pt idx="4">
                  <c:v>4.6384862323298567E-2</c:v>
                </c:pt>
                <c:pt idx="7">
                  <c:v>0.22878743827206122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AA-3649-95FA-8F2359CF9E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325917866378591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FE-D349-9250-CD5DED0CDF17}"/>
                </c:ext>
              </c:extLst>
            </c:dLbl>
            <c:dLbl>
              <c:idx val="1"/>
              <c:layout>
                <c:manualLayout>
                  <c:x val="6.515193825306278E-3"/>
                  <c:y val="2.66295893318929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93-7A4C-8FAA-87720F5A4E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Curacao</c:v>
                </c:pt>
                <c:pt idx="2">
                  <c:v>Molineros</c:v>
                </c:pt>
                <c:pt idx="3">
                  <c:v>Jetstereo</c:v>
                </c:pt>
                <c:pt idx="4">
                  <c:v>Elektra</c:v>
                </c:pt>
                <c:pt idx="5">
                  <c:v>Gallo + Gallo</c:v>
                </c:pt>
                <c:pt idx="6">
                  <c:v>Tropigas</c:v>
                </c:pt>
                <c:pt idx="7">
                  <c:v>Lady Lee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0.1270694387287653</c:v>
                </c:pt>
                <c:pt idx="1">
                  <c:v>6.5792436743682375E-2</c:v>
                </c:pt>
                <c:pt idx="2">
                  <c:v>0.23247331557345477</c:v>
                </c:pt>
                <c:pt idx="3">
                  <c:v>3.2689553945977966E-2</c:v>
                </c:pt>
                <c:pt idx="4">
                  <c:v>0.2772960373418637</c:v>
                </c:pt>
                <c:pt idx="5">
                  <c:v>0.82744924350433124</c:v>
                </c:pt>
                <c:pt idx="6">
                  <c:v>0.21934547607111521</c:v>
                </c:pt>
                <c:pt idx="7">
                  <c:v>0.77121256172793873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AA-3649-95FA-8F2359CF9E3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TDTV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206-734B-AEF1-F683CD9227DE}"/>
              </c:ext>
            </c:extLst>
          </c:dPt>
          <c:dLbls>
            <c:dLbl>
              <c:idx val="0"/>
              <c:layout>
                <c:manualLayout>
                  <c:x val="-6.5151938253064376E-3"/>
                  <c:y val="2.66295893318927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FE-D349-9250-CD5DED0CDF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Curacao</c:v>
                </c:pt>
                <c:pt idx="2">
                  <c:v>Molineros</c:v>
                </c:pt>
                <c:pt idx="3">
                  <c:v>Jetstereo</c:v>
                </c:pt>
                <c:pt idx="4">
                  <c:v>Elektra</c:v>
                </c:pt>
                <c:pt idx="5">
                  <c:v>Gallo + Gallo</c:v>
                </c:pt>
                <c:pt idx="6">
                  <c:v>Tropigas</c:v>
                </c:pt>
                <c:pt idx="7">
                  <c:v>Lady Lee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 formatCode="0%">
                  <c:v>0.10282388739179206</c:v>
                </c:pt>
                <c:pt idx="4" formatCode="0%">
                  <c:v>1.6728456064644338E-2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AA-3649-95FA-8F2359CF9E3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AZTECA HONDURAS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4.95329665293663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02-7F4E-9E67-104A6D777709}"/>
                </c:ext>
              </c:extLst>
            </c:dLbl>
            <c:dLbl>
              <c:idx val="2"/>
              <c:layout>
                <c:manualLayout>
                  <c:x val="2.1717312751020927E-3"/>
                  <c:y val="-1.3314794665946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FB-9D45-ABDB-E24E4D62F0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Curacao</c:v>
                </c:pt>
                <c:pt idx="2">
                  <c:v>Molineros</c:v>
                </c:pt>
                <c:pt idx="3">
                  <c:v>Jetstereo</c:v>
                </c:pt>
                <c:pt idx="4">
                  <c:v>Elektra</c:v>
                </c:pt>
                <c:pt idx="5">
                  <c:v>Gallo + Gallo</c:v>
                </c:pt>
                <c:pt idx="6">
                  <c:v>Tropigas</c:v>
                </c:pt>
                <c:pt idx="7">
                  <c:v>Lady Lee</c:v>
                </c:pt>
              </c:strCache>
            </c:strRef>
          </c:cat>
          <c:val>
            <c:numRef>
              <c:f>Sheet1!$F$2:$F$9</c:f>
              <c:numCache>
                <c:formatCode>0%</c:formatCode>
                <c:ptCount val="8"/>
                <c:pt idx="1">
                  <c:v>6.560174280137122E-3</c:v>
                </c:pt>
                <c:pt idx="4">
                  <c:v>0.29318036195270258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F0-AB42-BB6C-257EEAADEF0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CANAL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864071253232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FE-D349-9250-CD5DED0CDF17}"/>
                </c:ext>
              </c:extLst>
            </c:dLbl>
            <c:dLbl>
              <c:idx val="1"/>
              <c:layout>
                <c:manualLayout>
                  <c:x val="-2.1717312751020927E-3"/>
                  <c:y val="1.7336538285277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02-7F4E-9E67-104A6D777709}"/>
                </c:ext>
              </c:extLst>
            </c:dLbl>
            <c:dLbl>
              <c:idx val="3"/>
              <c:layout>
                <c:manualLayout>
                  <c:x val="2.1717312751020927E-3"/>
                  <c:y val="-1.864071253232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0B-F041-8D57-9AEFE0A243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Curacao</c:v>
                </c:pt>
                <c:pt idx="2">
                  <c:v>Molineros</c:v>
                </c:pt>
                <c:pt idx="3">
                  <c:v>Jetstereo</c:v>
                </c:pt>
                <c:pt idx="4">
                  <c:v>Elektra</c:v>
                </c:pt>
                <c:pt idx="5">
                  <c:v>Gallo + Gallo</c:v>
                </c:pt>
                <c:pt idx="6">
                  <c:v>Tropigas</c:v>
                </c:pt>
                <c:pt idx="7">
                  <c:v>Lady Lee</c:v>
                </c:pt>
              </c:strCache>
            </c:strRef>
          </c:cat>
          <c:val>
            <c:numRef>
              <c:f>Sheet1!$G$2:$G$9</c:f>
              <c:numCache>
                <c:formatCode>0%</c:formatCode>
                <c:ptCount val="8"/>
                <c:pt idx="0">
                  <c:v>7.4239780241770505E-3</c:v>
                </c:pt>
                <c:pt idx="1">
                  <c:v>8.4844247682141494E-3</c:v>
                </c:pt>
                <c:pt idx="4">
                  <c:v>3.1370968879709582E-2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CC-BD44-BC67-8402AD22B84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VTV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3259178663785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FB-9D45-ABDB-E24E4D62F05F}"/>
                </c:ext>
              </c:extLst>
            </c:dLbl>
            <c:dLbl>
              <c:idx val="1"/>
              <c:layout>
                <c:manualLayout>
                  <c:x val="-1.5925845374023913E-16"/>
                  <c:y val="-1.7336538285277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02-7F4E-9E67-104A6D777709}"/>
                </c:ext>
              </c:extLst>
            </c:dLbl>
            <c:dLbl>
              <c:idx val="2"/>
              <c:layout>
                <c:manualLayout>
                  <c:x val="0"/>
                  <c:y val="1.331479466594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FB-9D45-ABDB-E24E4D62F05F}"/>
                </c:ext>
              </c:extLst>
            </c:dLbl>
            <c:dLbl>
              <c:idx val="3"/>
              <c:layout>
                <c:manualLayout>
                  <c:x val="-2.1717312751020927E-3"/>
                  <c:y val="2.662958933189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0B-F041-8D57-9AEFE0A243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Curacao</c:v>
                </c:pt>
                <c:pt idx="2">
                  <c:v>Molineros</c:v>
                </c:pt>
                <c:pt idx="3">
                  <c:v>Jetstereo</c:v>
                </c:pt>
                <c:pt idx="4">
                  <c:v>Elektra</c:v>
                </c:pt>
                <c:pt idx="5">
                  <c:v>Gallo + Gallo</c:v>
                </c:pt>
                <c:pt idx="6">
                  <c:v>Tropigas</c:v>
                </c:pt>
                <c:pt idx="7">
                  <c:v>Lady Lee</c:v>
                </c:pt>
              </c:strCache>
            </c:strRef>
          </c:cat>
          <c:val>
            <c:numRef>
              <c:f>Sheet1!$H$2:$H$9</c:f>
              <c:numCache>
                <c:formatCode>0%</c:formatCode>
                <c:ptCount val="8"/>
                <c:pt idx="0">
                  <c:v>5.1276208795252069E-2</c:v>
                </c:pt>
                <c:pt idx="1">
                  <c:v>1.8428611097688986E-2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DF-8E46-88CF-E8D5B997952C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HONDURED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17-9D44-A10E-006796D9A66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02-7F4E-9E67-104A6D7777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Curacao</c:v>
                </c:pt>
                <c:pt idx="2">
                  <c:v>Molineros</c:v>
                </c:pt>
                <c:pt idx="3">
                  <c:v>Jetstereo</c:v>
                </c:pt>
                <c:pt idx="4">
                  <c:v>Elektra</c:v>
                </c:pt>
                <c:pt idx="5">
                  <c:v>Gallo + Gallo</c:v>
                </c:pt>
                <c:pt idx="6">
                  <c:v>Tropigas</c:v>
                </c:pt>
                <c:pt idx="7">
                  <c:v>Lady Lee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  <c:pt idx="3" formatCode="0%">
                  <c:v>5.532874735351659E-3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7-9D44-A10E-006796D9A662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DTV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717312751019335E-3"/>
                  <c:y val="1.808187292336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0B-F041-8D57-9AEFE0A243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Curacao</c:v>
                </c:pt>
                <c:pt idx="2">
                  <c:v>Molineros</c:v>
                </c:pt>
                <c:pt idx="3">
                  <c:v>Jetstereo</c:v>
                </c:pt>
                <c:pt idx="4">
                  <c:v>Elektra</c:v>
                </c:pt>
                <c:pt idx="5">
                  <c:v>Gallo + Gallo</c:v>
                </c:pt>
                <c:pt idx="6">
                  <c:v>Tropigas</c:v>
                </c:pt>
                <c:pt idx="7">
                  <c:v>Lady Lee</c:v>
                </c:pt>
              </c:strCache>
            </c:strRef>
          </c:cat>
          <c:val>
            <c:numRef>
              <c:f>Sheet1!$J$2:$J$9</c:f>
              <c:numCache>
                <c:formatCode>General</c:formatCode>
                <c:ptCount val="8"/>
                <c:pt idx="0" formatCode="0%">
                  <c:v>1.0930863950018495E-2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0B-F041-8D57-9AEFE0A2430B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GO TV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9.9065933058730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CA-544C-B111-5A3292A332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Curacao</c:v>
                </c:pt>
                <c:pt idx="2">
                  <c:v>Molineros</c:v>
                </c:pt>
                <c:pt idx="3">
                  <c:v>Jetstereo</c:v>
                </c:pt>
                <c:pt idx="4">
                  <c:v>Elektra</c:v>
                </c:pt>
                <c:pt idx="5">
                  <c:v>Gallo + Gallo</c:v>
                </c:pt>
                <c:pt idx="6">
                  <c:v>Tropigas</c:v>
                </c:pt>
                <c:pt idx="7">
                  <c:v>Lady Lee</c:v>
                </c:pt>
              </c:strCache>
            </c:strRef>
          </c:cat>
          <c:val>
            <c:numRef>
              <c:f>Sheet1!$K$2:$K$9</c:f>
              <c:numCache>
                <c:formatCode>General</c:formatCode>
                <c:ptCount val="8"/>
                <c:pt idx="0" formatCode="0%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0B-F041-8D57-9AEFE0A24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100"/>
        <c:axId val="1445367328"/>
        <c:axId val="1446139840"/>
      </c:barChart>
      <c:catAx>
        <c:axId val="1445367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446139840"/>
        <c:crosses val="autoZero"/>
        <c:auto val="1"/>
        <c:lblAlgn val="ctr"/>
        <c:lblOffset val="100"/>
        <c:noMultiLvlLbl val="0"/>
      </c:catAx>
      <c:valAx>
        <c:axId val="14461398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4536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171784969875348E-4"/>
          <c:y val="0.85633528592027375"/>
          <c:w val="0.98817962577479079"/>
          <c:h val="0.13181970468211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524238932087751"/>
          <c:y val="0.144024455806216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>
        <c:manualLayout>
          <c:layoutTarget val="inner"/>
          <c:xMode val="edge"/>
          <c:yMode val="edge"/>
          <c:x val="0.11378874751645092"/>
          <c:y val="0.18267297803498406"/>
          <c:w val="0.80621606738650387"/>
          <c:h val="0.73778277618519927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Curacao</c:v>
                </c:pt>
                <c:pt idx="2">
                  <c:v>Molineros</c:v>
                </c:pt>
                <c:pt idx="3">
                  <c:v>Jetstereo</c:v>
                </c:pt>
                <c:pt idx="4">
                  <c:v>Elektra</c:v>
                </c:pt>
                <c:pt idx="5">
                  <c:v>Gallo + Gallo</c:v>
                </c:pt>
                <c:pt idx="6">
                  <c:v>Tropigas</c:v>
                </c:pt>
                <c:pt idx="7">
                  <c:v>Lady Lee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0.85</c:v>
                </c:pt>
                <c:pt idx="1">
                  <c:v>0.86</c:v>
                </c:pt>
                <c:pt idx="2">
                  <c:v>1.08</c:v>
                </c:pt>
                <c:pt idx="3">
                  <c:v>0.81</c:v>
                </c:pt>
                <c:pt idx="4">
                  <c:v>1.21</c:v>
                </c:pt>
                <c:pt idx="5">
                  <c:v>1.9</c:v>
                </c:pt>
                <c:pt idx="6">
                  <c:v>1.1100000000000001</c:v>
                </c:pt>
                <c:pt idx="7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93-1B40-82A6-9C320910E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axId val="1110057679"/>
        <c:axId val="1110054511"/>
      </c:areaChart>
      <c:catAx>
        <c:axId val="1110057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110054511"/>
        <c:crosses val="autoZero"/>
        <c:auto val="1"/>
        <c:lblAlgn val="ctr"/>
        <c:lblOffset val="100"/>
        <c:noMultiLvlLbl val="0"/>
      </c:catAx>
      <c:valAx>
        <c:axId val="1110054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110057679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  <c:userShapes r:id="rId4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94.1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7.1456094215516641E-3"/>
                  <c:y val="-7.188035034596043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63-4B42-90CC-5D5A5C5D875A}"/>
                </c:ext>
              </c:extLst>
            </c:dLbl>
            <c:dLbl>
              <c:idx val="7"/>
              <c:layout>
                <c:manualLayout>
                  <c:x val="3.5728047107758103E-3"/>
                  <c:y val="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7F-7947-AE7D-68D2A95B44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Molineros</c:v>
                </c:pt>
                <c:pt idx="4">
                  <c:v>Gallo + Gallo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2" formatCode="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A-3649-95FA-8F2359CF9E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AMBIENTAL</c:v>
                </c:pt>
              </c:strCache>
            </c:strRef>
          </c:tx>
          <c:spPr>
            <a:solidFill>
              <a:srgbClr val="EA65E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9546745179597203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DF-2847-A3CC-5940D98C5979}"/>
                </c:ext>
              </c:extLst>
            </c:dLbl>
            <c:dLbl>
              <c:idx val="6"/>
              <c:layout>
                <c:manualLayout>
                  <c:x val="5.9546745179596986E-3"/>
                  <c:y val="-4.79202335639730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69-FF4F-86FA-9F383F42B901}"/>
                </c:ext>
              </c:extLst>
            </c:dLbl>
            <c:dLbl>
              <c:idx val="7"/>
              <c:layout>
                <c:manualLayout>
                  <c:x val="5.9546745179597203E-3"/>
                  <c:y val="-1.67720817473905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7F-7947-AE7D-68D2A95B44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Molineros</c:v>
                </c:pt>
                <c:pt idx="4">
                  <c:v>Gallo + Gallo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0.12</c:v>
                </c:pt>
                <c:pt idx="1">
                  <c:v>0.04</c:v>
                </c:pt>
                <c:pt idx="2">
                  <c:v>0.06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AA-3649-95FA-8F2359CF9E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3.572804710775832E-3"/>
                  <c:y val="2.15641051037878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05-9D4B-ADC1-BD4B97B9A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Molineros</c:v>
                </c:pt>
                <c:pt idx="4">
                  <c:v>Gallo + Gallo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0.08</c:v>
                </c:pt>
                <c:pt idx="1">
                  <c:v>0.26</c:v>
                </c:pt>
                <c:pt idx="2">
                  <c:v>0.01</c:v>
                </c:pt>
                <c:pt idx="3">
                  <c:v>0.02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AA-3649-95FA-8F2359CF9E3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7.0714978546077773E-3"/>
                  <c:y val="-8.785274665152449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DE-5546-B7ED-93D8ED09C2B2}"/>
                </c:ext>
              </c:extLst>
            </c:dLbl>
            <c:dLbl>
              <c:idx val="4"/>
              <c:layout>
                <c:manualLayout>
                  <c:x val="7.1456094215516641E-3"/>
                  <c:y val="-9.58404671279460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7B-9946-8008-02A345EC98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Molineros</c:v>
                </c:pt>
                <c:pt idx="4">
                  <c:v>Gallo + Gallo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 formatCode="0%">
                  <c:v>0.02</c:v>
                </c:pt>
                <c:pt idx="2" formatCode="0%">
                  <c:v>0.16</c:v>
                </c:pt>
                <c:pt idx="3" formatCode="0%">
                  <c:v>0.03</c:v>
                </c:pt>
                <c:pt idx="5" formatCode="0%">
                  <c:v>0.08</c:v>
                </c:pt>
                <c:pt idx="7" formatCode="0%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AA-3649-95FA-8F2359CF9E3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HCH R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2.3818698071838883E-3"/>
                  <c:y val="-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05-9D4B-ADC1-BD4B97B9A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Molineros</c:v>
                </c:pt>
                <c:pt idx="4">
                  <c:v>Gallo + Gallo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3" formatCode="0%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F0-AB42-BB6C-257EEAADEF0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HRN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2.3818698071838883E-3"/>
                  <c:y val="-9.5840467127946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DF-2847-A3CC-5940D98C5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Molineros</c:v>
                </c:pt>
                <c:pt idx="4">
                  <c:v>Gallo + Gallo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Sheet1!$G$2:$G$9</c:f>
              <c:numCache>
                <c:formatCode>0%</c:formatCode>
                <c:ptCount val="8"/>
                <c:pt idx="1">
                  <c:v>0.04</c:v>
                </c:pt>
                <c:pt idx="3">
                  <c:v>0.79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93-7A4C-8FAA-87720F5A4E5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INTERNACIONAL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5.8929148788398143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E2-2645-A243-3FE6E7B43C1A}"/>
                </c:ext>
              </c:extLst>
            </c:dLbl>
            <c:dLbl>
              <c:idx val="5"/>
              <c:layout>
                <c:manualLayout>
                  <c:x val="2.38186980718391E-3"/>
                  <c:y val="1.91680934255891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DF-2847-A3CC-5940D98C5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Molineros</c:v>
                </c:pt>
                <c:pt idx="4">
                  <c:v>Gallo + Gallo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Sheet1!$H$2:$H$9</c:f>
              <c:numCache>
                <c:formatCode>0%</c:formatCode>
                <c:ptCount val="8"/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93-7A4C-8FAA-87720F5A4E5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LA BUENISIMA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7.1456094215516424E-3"/>
                  <c:y val="-1.19800583909933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DF-2847-A3CC-5940D98C5979}"/>
                </c:ext>
              </c:extLst>
            </c:dLbl>
            <c:dLbl>
              <c:idx val="7"/>
              <c:layout>
                <c:manualLayout>
                  <c:x val="0"/>
                  <c:y val="9.58404671279460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BD-7F4A-B235-F805B7EB50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Molineros</c:v>
                </c:pt>
                <c:pt idx="4">
                  <c:v>Gallo + Gallo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  <c:pt idx="5" formatCode="0%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81-9C49-8ED3-7A2A56D5C0B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MUSIQUERA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8.3365443251436078E-3"/>
                  <c:y val="-2.396011678198652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69-FF4F-86FA-9F383F42B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Molineros</c:v>
                </c:pt>
                <c:pt idx="4">
                  <c:v>Gallo + Gallo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Sheet1!$J$2:$J$9</c:f>
              <c:numCache>
                <c:formatCode>General</c:formatCode>
                <c:ptCount val="8"/>
                <c:pt idx="3" formatCode="0%">
                  <c:v>0.06</c:v>
                </c:pt>
                <c:pt idx="4" formatCode="0%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81-9C49-8ED3-7A2A56D5C0B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POWER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4.7019422835436831E-3"/>
                  <c:y val="2.396011678198652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E2-2645-A243-3FE6E7B43C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Molineros</c:v>
                </c:pt>
                <c:pt idx="4">
                  <c:v>Gallo + Gallo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Sheet1!$K$2:$K$9</c:f>
              <c:numCache>
                <c:formatCode>0%</c:formatCode>
                <c:ptCount val="8"/>
                <c:pt idx="0">
                  <c:v>0.31</c:v>
                </c:pt>
                <c:pt idx="1">
                  <c:v>0.29000000000000004</c:v>
                </c:pt>
                <c:pt idx="2">
                  <c:v>0.11</c:v>
                </c:pt>
                <c:pt idx="3">
                  <c:v>0.04</c:v>
                </c:pt>
                <c:pt idx="4">
                  <c:v>0.30000000000000004</c:v>
                </c:pt>
                <c:pt idx="6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81-9C49-8ED3-7A2A56D5C0B6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LOGOS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Molineros</c:v>
                </c:pt>
                <c:pt idx="4">
                  <c:v>Gallo + Gallo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Sheet1!$L$2:$L$9</c:f>
              <c:numCache>
                <c:formatCode>General</c:formatCode>
                <c:ptCount val="8"/>
                <c:pt idx="0" formatCode="0%">
                  <c:v>0.08</c:v>
                </c:pt>
                <c:pt idx="5" formatCode="0%">
                  <c:v>0.2</c:v>
                </c:pt>
                <c:pt idx="6" formatCode="0%">
                  <c:v>0.18</c:v>
                </c:pt>
                <c:pt idx="7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81-9C49-8ED3-7A2A56D5C0B6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LOVE98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4.7637396143677766E-3"/>
                  <c:y val="-1.1980058390993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DF-2847-A3CC-5940D98C5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Molineros</c:v>
                </c:pt>
                <c:pt idx="4">
                  <c:v>Gallo + Gallo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Sheet1!$M$2:$M$9</c:f>
              <c:numCache>
                <c:formatCode>General</c:formatCode>
                <c:ptCount val="8"/>
                <c:pt idx="2" formatCode="0%">
                  <c:v>0.06</c:v>
                </c:pt>
                <c:pt idx="3" formatCode="0%">
                  <c:v>0.02</c:v>
                </c:pt>
                <c:pt idx="7" formatCode="0%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81-9C49-8ED3-7A2A56D5C0B6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MAGIA 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9546745179596327E-3"/>
                  <c:y val="-1.1980058390993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7B-9946-8008-02A345EC9838}"/>
                </c:ext>
              </c:extLst>
            </c:dLbl>
            <c:dLbl>
              <c:idx val="5"/>
              <c:layout>
                <c:manualLayout>
                  <c:x val="2.3818698071838007E-3"/>
                  <c:y val="1.91680934255892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E2-2645-A243-3FE6E7B43C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Molineros</c:v>
                </c:pt>
                <c:pt idx="4">
                  <c:v>Gallo + Gallo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Sheet1!$N$2:$N$9</c:f>
              <c:numCache>
                <c:formatCode>0%</c:formatCode>
                <c:ptCount val="8"/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81-9C49-8ED3-7A2A56D5C0B6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VOX 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3.5357489273038886E-3"/>
                  <c:y val="-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E2-2645-A243-3FE6E7B43C1A}"/>
                </c:ext>
              </c:extLst>
            </c:dLbl>
            <c:dLbl>
              <c:idx val="7"/>
              <c:layout>
                <c:manualLayout>
                  <c:x val="7.1456094215516641E-3"/>
                  <c:y val="-1.19800583909932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BD-7F4A-B235-F805B7EB50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Molineros</c:v>
                </c:pt>
                <c:pt idx="4">
                  <c:v>Gallo + Gallo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Sheet1!$O$2:$O$9</c:f>
              <c:numCache>
                <c:formatCode>0%</c:formatCode>
                <c:ptCount val="8"/>
                <c:pt idx="1">
                  <c:v>0.04</c:v>
                </c:pt>
                <c:pt idx="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C3-514C-B539-6076D64E9CA0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W107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E2-2645-A243-3FE6E7B43C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Molineros</c:v>
                </c:pt>
                <c:pt idx="4">
                  <c:v>Gallo + Gallo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Sheet1!$P$2:$P$9</c:f>
              <c:numCache>
                <c:formatCode>General</c:formatCode>
                <c:ptCount val="8"/>
                <c:pt idx="0" formatCode="0%">
                  <c:v>0.06</c:v>
                </c:pt>
                <c:pt idx="4" formatCode="0%">
                  <c:v>0.03</c:v>
                </c:pt>
                <c:pt idx="5" formatCode="0%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6E-CB4C-B7A0-AF9E6C6E3D87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XY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67720817473904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BD-7F4A-B235-F805B7EB500D}"/>
                </c:ext>
              </c:extLst>
            </c:dLbl>
            <c:dLbl>
              <c:idx val="6"/>
              <c:layout>
                <c:manualLayout>
                  <c:x val="2.3818698071838883E-3"/>
                  <c:y val="1.1980058390993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05-9D4B-ADC1-BD4B97B9A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Molineros</c:v>
                </c:pt>
                <c:pt idx="4">
                  <c:v>Gallo + Gallo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Sheet1!$Q$2:$Q$9</c:f>
              <c:numCache>
                <c:formatCode>0%</c:formatCode>
                <c:ptCount val="8"/>
                <c:pt idx="1">
                  <c:v>0.02</c:v>
                </c:pt>
                <c:pt idx="2">
                  <c:v>0.03</c:v>
                </c:pt>
                <c:pt idx="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6E-CB4C-B7A0-AF9E6C6E3D87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SUAVE 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Molineros</c:v>
                </c:pt>
                <c:pt idx="4">
                  <c:v>Gallo + Gallo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Sheet1!$R$2:$R$9</c:f>
              <c:numCache>
                <c:formatCode>0%</c:formatCode>
                <c:ptCount val="8"/>
                <c:pt idx="1">
                  <c:v>0.03</c:v>
                </c:pt>
                <c:pt idx="2">
                  <c:v>0.02</c:v>
                </c:pt>
                <c:pt idx="6">
                  <c:v>7.0000000000000007E-2</c:v>
                </c:pt>
                <c:pt idx="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6E-CB4C-B7A0-AF9E6C6E3D87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R ACTIVA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3571659515359256E-3"/>
                  <c:y val="-1.67720817473906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D1-724E-9582-574F7F0C3AF5}"/>
                </c:ext>
              </c:extLst>
            </c:dLbl>
            <c:dLbl>
              <c:idx val="2"/>
              <c:layout>
                <c:manualLayout>
                  <c:x val="3.572804710775832E-3"/>
                  <c:y val="1.67720817473904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D1-724E-9582-574F7F0C3AF5}"/>
                </c:ext>
              </c:extLst>
            </c:dLbl>
            <c:dLbl>
              <c:idx val="5"/>
              <c:layout>
                <c:manualLayout>
                  <c:x val="2.3818698071838883E-3"/>
                  <c:y val="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D1-724E-9582-574F7F0C3A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Molineros</c:v>
                </c:pt>
                <c:pt idx="4">
                  <c:v>Gallo + Gallo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Sheet1!$S$2:$S$9</c:f>
              <c:numCache>
                <c:formatCode>General</c:formatCode>
                <c:ptCount val="8"/>
                <c:pt idx="4" formatCode="0%">
                  <c:v>0.06</c:v>
                </c:pt>
                <c:pt idx="5" formatCode="0%">
                  <c:v>0.1</c:v>
                </c:pt>
                <c:pt idx="6" formatCode="0%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6E-CB4C-B7A0-AF9E6C6E3D87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R AMERICA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7285683958900649E-16"/>
                  <c:y val="-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E2-2645-A243-3FE6E7B43C1A}"/>
                </c:ext>
              </c:extLst>
            </c:dLbl>
            <c:dLbl>
              <c:idx val="2"/>
              <c:layout>
                <c:manualLayout>
                  <c:x val="1.1909349035919442E-3"/>
                  <c:y val="-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05-9D4B-ADC1-BD4B97B9A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Molineros</c:v>
                </c:pt>
                <c:pt idx="4">
                  <c:v>Gallo + Gallo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Sheet1!$T$2:$T$9</c:f>
              <c:numCache>
                <c:formatCode>0%</c:formatCode>
                <c:ptCount val="8"/>
                <c:pt idx="0">
                  <c:v>0.15</c:v>
                </c:pt>
                <c:pt idx="1">
                  <c:v>0.19</c:v>
                </c:pt>
                <c:pt idx="4">
                  <c:v>0.35</c:v>
                </c:pt>
                <c:pt idx="7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6E-CB4C-B7A0-AF9E6C6E3D87}"/>
            </c:ext>
          </c:extLst>
        </c:ser>
        <c:ser>
          <c:idx val="19"/>
          <c:order val="19"/>
          <c:tx>
            <c:strRef>
              <c:f>Sheet1!$U$1</c:f>
              <c:strCache>
                <c:ptCount val="1"/>
                <c:pt idx="0">
                  <c:v>RCV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785566825467365E-3"/>
                  <c:y val="1.67720817473905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88-5A40-A5BB-00D6B5E2B330}"/>
                </c:ext>
              </c:extLst>
            </c:dLbl>
            <c:dLbl>
              <c:idx val="5"/>
              <c:layout>
                <c:manualLayout>
                  <c:x val="0"/>
                  <c:y val="-1.91680934255892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D1-724E-9582-574F7F0C3AF5}"/>
                </c:ext>
              </c:extLst>
            </c:dLbl>
            <c:dLbl>
              <c:idx val="6"/>
              <c:layout>
                <c:manualLayout>
                  <c:x val="5.9546745179596327E-3"/>
                  <c:y val="-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D1-724E-9582-574F7F0C3A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Molineros</c:v>
                </c:pt>
                <c:pt idx="4">
                  <c:v>Gallo + Gallo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Sheet1!$U$2:$U$9</c:f>
              <c:numCache>
                <c:formatCode>General</c:formatCode>
                <c:ptCount val="8"/>
                <c:pt idx="0" formatCode="0%">
                  <c:v>0.01</c:v>
                </c:pt>
                <c:pt idx="2" formatCode="0%">
                  <c:v>0.42</c:v>
                </c:pt>
                <c:pt idx="4" formatCode="0%">
                  <c:v>0.21</c:v>
                </c:pt>
                <c:pt idx="7" formatCode="0%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6E-CB4C-B7A0-AF9E6C6E3D87}"/>
            </c:ext>
          </c:extLst>
        </c:ser>
        <c:ser>
          <c:idx val="20"/>
          <c:order val="20"/>
          <c:tx>
            <c:strRef>
              <c:f>Sheet1!$V$1</c:f>
              <c:strCache>
                <c:ptCount val="1"/>
                <c:pt idx="0">
                  <c:v>R EL MUNDO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1.43760700691920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32-084D-87BF-1FF9D7BC80D6}"/>
                </c:ext>
              </c:extLst>
            </c:dLbl>
            <c:dLbl>
              <c:idx val="2"/>
              <c:layout>
                <c:manualLayout>
                  <c:x val="1.1909349035919442E-3"/>
                  <c:y val="1.19800583909931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D1-724E-9582-574F7F0C3A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Molineros</c:v>
                </c:pt>
                <c:pt idx="4">
                  <c:v>Gallo + Gallo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Sheet1!$V$2:$V$9</c:f>
              <c:numCache>
                <c:formatCode>General</c:formatCode>
                <c:ptCount val="8"/>
                <c:pt idx="7" formatCode="0%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6E-CB4C-B7A0-AF9E6C6E3D87}"/>
            </c:ext>
          </c:extLst>
        </c:ser>
        <c:ser>
          <c:idx val="21"/>
          <c:order val="21"/>
          <c:tx>
            <c:strRef>
              <c:f>Sheet1!$W$1</c:f>
              <c:strCache>
                <c:ptCount val="1"/>
                <c:pt idx="0">
                  <c:v>R LUZ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909349035919442E-3"/>
                  <c:y val="1.19800583909931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BD-7F4A-B235-F805B7EB500D}"/>
                </c:ext>
              </c:extLst>
            </c:dLbl>
            <c:dLbl>
              <c:idx val="2"/>
              <c:layout>
                <c:manualLayout>
                  <c:x val="-3.572804710775832E-3"/>
                  <c:y val="-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05-9D4B-ADC1-BD4B97B9A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Molineros</c:v>
                </c:pt>
                <c:pt idx="4">
                  <c:v>Gallo + Gallo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Sheet1!$W$2:$W$9</c:f>
              <c:numCache>
                <c:formatCode>General</c:formatCode>
                <c:ptCount val="8"/>
                <c:pt idx="7" formatCode="0%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FA-1F4C-BBE5-5D3A6BD4147D}"/>
            </c:ext>
          </c:extLst>
        </c:ser>
        <c:ser>
          <c:idx val="22"/>
          <c:order val="22"/>
          <c:tx>
            <c:strRef>
              <c:f>Sheet1!$X$1</c:f>
              <c:strCache>
                <c:ptCount val="1"/>
                <c:pt idx="0">
                  <c:v>R PROGRESO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572804710775832E-3"/>
                  <c:y val="-1.1980058390993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63-4B42-90CC-5D5A5C5D87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Molineros</c:v>
                </c:pt>
                <c:pt idx="4">
                  <c:v>Gallo + Gallo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Sheet1!$X$2:$X$9</c:f>
              <c:numCache>
                <c:formatCode>0%</c:formatCode>
                <c:ptCount val="8"/>
                <c:pt idx="1">
                  <c:v>0.03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FA-1F4C-BBE5-5D3A6BD4147D}"/>
            </c:ext>
          </c:extLst>
        </c:ser>
        <c:ser>
          <c:idx val="23"/>
          <c:order val="23"/>
          <c:tx>
            <c:strRef>
              <c:f>Sheet1!$Y$1</c:f>
              <c:strCache>
                <c:ptCount val="1"/>
                <c:pt idx="0">
                  <c:v>ROCK N POP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D1-724E-9582-574F7F0C3A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Molineros</c:v>
                </c:pt>
                <c:pt idx="4">
                  <c:v>Gallo + Gallo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Sheet1!$Y$2:$Y$9</c:f>
              <c:numCache>
                <c:formatCode>0%</c:formatCode>
                <c:ptCount val="8"/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FA-1F4C-BBE5-5D3A6BD4147D}"/>
            </c:ext>
          </c:extLst>
        </c:ser>
        <c:ser>
          <c:idx val="24"/>
          <c:order val="24"/>
          <c:tx>
            <c:strRef>
              <c:f>Sheet1!$Z$1</c:f>
              <c:strCache>
                <c:ptCount val="1"/>
                <c:pt idx="0">
                  <c:v>ST AMOR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1909349035921187E-3"/>
                  <c:y val="1.43760700691918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D1-724E-9582-574F7F0C3A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Molineros</c:v>
                </c:pt>
                <c:pt idx="4">
                  <c:v>Gallo + Gallo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Sheet1!$Z$2:$Z$9</c:f>
              <c:numCache>
                <c:formatCode>General</c:formatCode>
                <c:ptCount val="8"/>
                <c:pt idx="6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FA-1F4C-BBE5-5D3A6BD4147D}"/>
            </c:ext>
          </c:extLst>
        </c:ser>
        <c:ser>
          <c:idx val="25"/>
          <c:order val="25"/>
          <c:tx>
            <c:strRef>
              <c:f>Sheet1!$AA$1</c:f>
              <c:strCache>
                <c:ptCount val="1"/>
                <c:pt idx="0">
                  <c:v>ST LUZ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2000412419819369E-3"/>
                  <c:y val="7.1880350345959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5D1-724E-9582-574F7F0C3A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Molineros</c:v>
                </c:pt>
                <c:pt idx="4">
                  <c:v>Gallo + Gallo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Sheet1!$AA$2:$AA$9</c:f>
              <c:numCache>
                <c:formatCode>General</c:formatCode>
                <c:ptCount val="8"/>
                <c:pt idx="0" formatCode="0%">
                  <c:v>0.08</c:v>
                </c:pt>
                <c:pt idx="5" formatCode="0%">
                  <c:v>0.14000000000000001</c:v>
                </c:pt>
                <c:pt idx="6" formatCode="0%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7F-7947-AE7D-68D2A95B4408}"/>
            </c:ext>
          </c:extLst>
        </c:ser>
        <c:ser>
          <c:idx val="26"/>
          <c:order val="26"/>
          <c:tx>
            <c:strRef>
              <c:f>Sheet1!$AB$1</c:f>
              <c:strCache>
                <c:ptCount val="1"/>
                <c:pt idx="0">
                  <c:v>ST MASS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7466843474215529E-16"/>
                  <c:y val="-9.58404671279469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D1-724E-9582-574F7F0C3A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Molineros</c:v>
                </c:pt>
                <c:pt idx="4">
                  <c:v>Gallo + Gallo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Sheet1!$AB$2:$AB$9</c:f>
              <c:numCache>
                <c:formatCode>0%</c:formatCode>
                <c:ptCount val="8"/>
                <c:pt idx="0">
                  <c:v>0.06</c:v>
                </c:pt>
                <c:pt idx="1">
                  <c:v>0.01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7F-7947-AE7D-68D2A95B4408}"/>
            </c:ext>
          </c:extLst>
        </c:ser>
        <c:ser>
          <c:idx val="27"/>
          <c:order val="27"/>
          <c:tx>
            <c:strRef>
              <c:f>Sheet1!$AC$1</c:f>
              <c:strCache>
                <c:ptCount val="1"/>
                <c:pt idx="0">
                  <c:v>ST SULA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3818698071838883E-3"/>
                  <c:y val="9.58404671279460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7B-9946-8008-02A345EC9838}"/>
                </c:ext>
              </c:extLst>
            </c:dLbl>
            <c:dLbl>
              <c:idx val="2"/>
              <c:layout>
                <c:manualLayout>
                  <c:x val="0"/>
                  <c:y val="1.19800583909931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5D1-724E-9582-574F7F0C3A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Molineros</c:v>
                </c:pt>
                <c:pt idx="4">
                  <c:v>Gallo + Gallo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Sheet1!$AC$2:$AC$9</c:f>
              <c:numCache>
                <c:formatCode>General</c:formatCode>
                <c:ptCount val="8"/>
                <c:pt idx="0" formatCode="0%">
                  <c:v>0.04</c:v>
                </c:pt>
                <c:pt idx="2" formatCode="0%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7F-7947-AE7D-68D2A95B4408}"/>
            </c:ext>
          </c:extLst>
        </c:ser>
        <c:ser>
          <c:idx val="28"/>
          <c:order val="28"/>
          <c:tx>
            <c:strRef>
              <c:f>Sheet1!$AD$1</c:f>
              <c:strCache>
                <c:ptCount val="1"/>
                <c:pt idx="0">
                  <c:v>SUYAPA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Molineros</c:v>
                </c:pt>
                <c:pt idx="4">
                  <c:v>Gallo + Gallo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Sheet1!$AD$2:$AD$9</c:f>
              <c:numCache>
                <c:formatCode>General</c:formatCode>
                <c:ptCount val="8"/>
                <c:pt idx="5" formatCode="0%">
                  <c:v>0.08</c:v>
                </c:pt>
                <c:pt idx="6" formatCode="0%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5-9D4B-ADC1-BD4B97B9AE92}"/>
            </c:ext>
          </c:extLst>
        </c:ser>
        <c:ser>
          <c:idx val="29"/>
          <c:order val="29"/>
          <c:tx>
            <c:strRef>
              <c:f>Sheet1!$AE$1</c:f>
              <c:strCache>
                <c:ptCount val="1"/>
                <c:pt idx="0">
                  <c:v>ULTRA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Molineros</c:v>
                </c:pt>
                <c:pt idx="4">
                  <c:v>Gallo + Gallo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Sheet1!$AE$2:$AE$9</c:f>
              <c:numCache>
                <c:formatCode>General</c:formatCode>
                <c:ptCount val="8"/>
                <c:pt idx="5" formatCode="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FF-B24D-A5E0-B24CFC511D0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100"/>
        <c:axId val="1445367328"/>
        <c:axId val="1446139840"/>
      </c:barChart>
      <c:catAx>
        <c:axId val="1445367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446139840"/>
        <c:crosses val="autoZero"/>
        <c:auto val="1"/>
        <c:lblAlgn val="ctr"/>
        <c:lblOffset val="100"/>
        <c:noMultiLvlLbl val="0"/>
      </c:catAx>
      <c:valAx>
        <c:axId val="14461398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4536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691765101545595E-2"/>
          <c:y val="0.86099359019710475"/>
          <c:w val="0.90611203734171697"/>
          <c:h val="0.13900640980289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18-A74D-86CC-27DC8E1D351E}"/>
              </c:ext>
            </c:extLst>
          </c:dPt>
          <c:dPt>
            <c:idx val="1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18-A74D-86CC-27DC8E1D35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18-A74D-86CC-27DC8E1D351E}"/>
              </c:ext>
            </c:extLst>
          </c:dPt>
          <c:dPt>
            <c:idx val="3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18-A74D-86CC-27DC8E1D351E}"/>
              </c:ext>
            </c:extLst>
          </c:dPt>
          <c:dPt>
            <c:idx val="4"/>
            <c:bubble3D val="0"/>
            <c:spPr>
              <a:solidFill>
                <a:schemeClr val="accent3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295-A34F-A3FC-41FE7DC2DA69}"/>
              </c:ext>
            </c:extLst>
          </c:dPt>
          <c:dLbls>
            <c:dLbl>
              <c:idx val="4"/>
              <c:layout>
                <c:manualLayout>
                  <c:x val="-1.0993085320480243E-2"/>
                  <c:y val="-0.134115051862513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95-A34F-A3FC-41FE7DC2D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TV</c:v>
                </c:pt>
                <c:pt idx="1">
                  <c:v>Ra</c:v>
                </c:pt>
                <c:pt idx="2">
                  <c:v>Pr</c:v>
                </c:pt>
                <c:pt idx="3">
                  <c:v>Ext</c:v>
                </c:pt>
                <c:pt idx="4">
                  <c:v>Cab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</c:v>
                </c:pt>
                <c:pt idx="1">
                  <c:v>0.11</c:v>
                </c:pt>
                <c:pt idx="2">
                  <c:v>0.05</c:v>
                </c:pt>
                <c:pt idx="3">
                  <c:v>0.04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95-A34F-A3FC-41FE7DC2DA6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5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7E-5644-9997-0AE929745B26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7E-5644-9997-0AE929745B2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7E-5644-9997-0AE929745B26}"/>
              </c:ext>
            </c:extLst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F7E-5644-9997-0AE929745B26}"/>
              </c:ext>
            </c:extLst>
          </c:dPt>
          <c:dPt>
            <c:idx val="4"/>
            <c:bubble3D val="0"/>
            <c:spPr>
              <a:solidFill>
                <a:schemeClr val="accent5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F7E-5644-9997-0AE929745B26}"/>
              </c:ext>
            </c:extLst>
          </c:dPt>
          <c:dLbls>
            <c:dLbl>
              <c:idx val="4"/>
              <c:layout>
                <c:manualLayout>
                  <c:x val="-1.0993085320480243E-2"/>
                  <c:y val="-0.134115051862513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F7E-5644-9997-0AE929745B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TV</c:v>
                </c:pt>
                <c:pt idx="1">
                  <c:v>Ra</c:v>
                </c:pt>
                <c:pt idx="2">
                  <c:v>Pr</c:v>
                </c:pt>
                <c:pt idx="3">
                  <c:v>Ext</c:v>
                </c:pt>
                <c:pt idx="4">
                  <c:v>Cab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0.77</c:v>
                </c:pt>
                <c:pt idx="1">
                  <c:v>0.12</c:v>
                </c:pt>
                <c:pt idx="2">
                  <c:v>0.06</c:v>
                </c:pt>
                <c:pt idx="3">
                  <c:v>0.05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F7E-5644-9997-0AE929745B2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89262876639876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D1-0B4D-8C9C-1DCDBFDFA5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8D-7C45-A951-21F911E64A2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Grupo América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E9-F349-A843-5CE43100D4C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Audio Sitemas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F4-4E4D-AEA4-C2396D4002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A8-8646-A934-F0CAE46C705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F4-4E4D-AEA4-C2396D4002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A8-8646-A934-F0CAE46C70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Rad</c:v>
                </c:pt>
              </c:strCache>
            </c:strRef>
          </c:tx>
          <c:spPr>
            <a:solidFill>
              <a:srgbClr val="0E375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6709540498042155E-2"/>
                  <c:y val="-8.04401533176669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CD-6A4A-B233-8FAECC4C82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0.02</c:v>
                </c:pt>
                <c:pt idx="1">
                  <c:v>0.03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02-F542-B024-88DB5B536B7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5EADE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118256749673685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CD-6A4A-B233-8FAECC4C820D}"/>
                </c:ext>
              </c:extLst>
            </c:dLbl>
            <c:dLbl>
              <c:idx val="2"/>
              <c:layout>
                <c:manualLayout>
                  <c:x val="-3.2630702664926514E-2"/>
                  <c:y val="8.04401533176654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53-FD43-A1B9-8FF0DF6E4B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0.02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02-F542-B024-88DB5B536B7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CAE4F6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8946053997389542E-2"/>
                  <c:y val="-2.3042486063690949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53-FD43-A1B9-8FF0DF6E4B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0.96</c:v>
                </c:pt>
                <c:pt idx="1">
                  <c:v>0.96</c:v>
                </c:pt>
                <c:pt idx="2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02-F542-B024-88DB5B536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2053685632"/>
        <c:axId val="2015688560"/>
      </c:barChart>
      <c:catAx>
        <c:axId val="205368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15688560"/>
        <c:crosses val="autoZero"/>
        <c:auto val="1"/>
        <c:lblAlgn val="ctr"/>
        <c:lblOffset val="100"/>
        <c:noMultiLvlLbl val="0"/>
      </c:catAx>
      <c:valAx>
        <c:axId val="20156885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5368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TDTV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31410301311900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01-3644-8691-87C9BBDA03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26-7D43-B544-8C4B1D048D2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26-7D43-B544-8C4B1D048D2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D1-9442-883D-4041CC0EA4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D1-9442-883D-4041CC0EA46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D1-9442-883D-4041CC0EA4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D1-9442-883D-4041CC0EA46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VTV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D4-A64B-89FD-572A60A50B0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Go TV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A-8E42-990C-6BB3D592FD7E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DTV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BA-8E42-990C-6BB3D592FD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BA-8E42-990C-6BB3D592F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title>
    <c:autoTitleDeleted val="0"/>
    <c:plotArea>
      <c:layout>
        <c:manualLayout>
          <c:layoutTarget val="inner"/>
          <c:xMode val="edge"/>
          <c:yMode val="edge"/>
          <c:x val="2.836378328607728E-2"/>
          <c:y val="0.17420471660413281"/>
          <c:w val="0.94327243342784539"/>
          <c:h val="0.443706271644135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4-A24B-8D3B-6F79F6143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0.08681</cdr:x>
      <cdr:y>0.54464</cdr:y>
    </cdr:from>
    <cdr:to>
      <cdr:x>0.98562</cdr:x>
      <cdr:y>0.54464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BD5CBA4-0884-D049-A7F6-D38FAC3BED34}"/>
            </a:ext>
          </a:extLst>
        </cdr:cNvPr>
        <cdr:cNvCxnSpPr/>
      </cdr:nvCxnSpPr>
      <cdr:spPr>
        <a:xfrm xmlns:a="http://schemas.openxmlformats.org/drawingml/2006/main">
          <a:off x="407985" y="1343792"/>
          <a:ext cx="422414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B8C8B-BBB7-47EE-B7A9-2350C0B0DA19}" type="datetimeFigureOut">
              <a:rPr lang="es-MX" smtClean="0"/>
              <a:t>19/12/24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BC0C-C4AB-4F3C-BA19-8DBDA49188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44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0034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1062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8086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8431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6335F70-FA5D-360A-37E6-0952725ED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</p:spTree>
    <p:extLst>
      <p:ext uri="{BB962C8B-B14F-4D97-AF65-F5344CB8AC3E}">
        <p14:creationId xmlns:p14="http://schemas.microsoft.com/office/powerpoint/2010/main" val="340054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7293931-9FA0-939D-65C0-5C2E452B5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</p:spTree>
    <p:extLst>
      <p:ext uri="{BB962C8B-B14F-4D97-AF65-F5344CB8AC3E}">
        <p14:creationId xmlns:p14="http://schemas.microsoft.com/office/powerpoint/2010/main" val="2697579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7293931-9FA0-939D-65C0-5C2E452B5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</p:spTree>
    <p:extLst>
      <p:ext uri="{BB962C8B-B14F-4D97-AF65-F5344CB8AC3E}">
        <p14:creationId xmlns:p14="http://schemas.microsoft.com/office/powerpoint/2010/main" val="2281704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259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3840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2731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6348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4467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1062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00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5526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572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19/12/24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869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19/12/24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714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19/12/24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879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19/12/24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769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19/12/24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335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19/12/24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287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19/12/24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035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19/12/24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67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19/12/24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8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19/12/24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561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19/12/24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600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E1818-2986-4D9E-9AA2-42DF3914AD8F}" type="datetimeFigureOut">
              <a:rPr lang="es-MX" smtClean="0"/>
              <a:t>19/12/24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547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chart" Target="../charts/chart22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11" Type="http://schemas.openxmlformats.org/officeDocument/2006/relationships/chart" Target="../charts/chart27.xml"/><Relationship Id="rId5" Type="http://schemas.openxmlformats.org/officeDocument/2006/relationships/chart" Target="../charts/chart24.xml"/><Relationship Id="rId10" Type="http://schemas.openxmlformats.org/officeDocument/2006/relationships/chart" Target="../charts/chart26.xml"/><Relationship Id="rId4" Type="http://schemas.openxmlformats.org/officeDocument/2006/relationships/chart" Target="../charts/chart23.xml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chart" Target="../charts/chart28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10" Type="http://schemas.openxmlformats.org/officeDocument/2006/relationships/image" Target="../media/image32.jpeg"/><Relationship Id="rId4" Type="http://schemas.openxmlformats.org/officeDocument/2006/relationships/chart" Target="../charts/chart29.xml"/><Relationship Id="rId9" Type="http://schemas.openxmlformats.org/officeDocument/2006/relationships/chart" Target="../charts/char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hart" Target="../charts/chart33.xml"/><Relationship Id="rId7" Type="http://schemas.openxmlformats.org/officeDocument/2006/relationships/chart" Target="../charts/chart3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5.xml"/><Relationship Id="rId11" Type="http://schemas.openxmlformats.org/officeDocument/2006/relationships/chart" Target="../charts/chart38.xml"/><Relationship Id="rId5" Type="http://schemas.openxmlformats.org/officeDocument/2006/relationships/image" Target="../media/image36.png"/><Relationship Id="rId10" Type="http://schemas.openxmlformats.org/officeDocument/2006/relationships/chart" Target="../charts/chart37.xml"/><Relationship Id="rId4" Type="http://schemas.openxmlformats.org/officeDocument/2006/relationships/chart" Target="../charts/chart34.xml"/><Relationship Id="rId9" Type="http://schemas.openxmlformats.org/officeDocument/2006/relationships/image" Target="../media/image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2.xml"/><Relationship Id="rId3" Type="http://schemas.openxmlformats.org/officeDocument/2006/relationships/chart" Target="../charts/chart39.xml"/><Relationship Id="rId7" Type="http://schemas.openxmlformats.org/officeDocument/2006/relationships/chart" Target="../charts/chart41.xml"/><Relationship Id="rId12" Type="http://schemas.openxmlformats.org/officeDocument/2006/relationships/chart" Target="../charts/chart4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11" Type="http://schemas.openxmlformats.org/officeDocument/2006/relationships/chart" Target="../charts/chart44.xml"/><Relationship Id="rId5" Type="http://schemas.openxmlformats.org/officeDocument/2006/relationships/image" Target="../media/image2.png"/><Relationship Id="rId10" Type="http://schemas.openxmlformats.org/officeDocument/2006/relationships/image" Target="../media/image39.png"/><Relationship Id="rId4" Type="http://schemas.openxmlformats.org/officeDocument/2006/relationships/chart" Target="../charts/chart40.xml"/><Relationship Id="rId9" Type="http://schemas.openxmlformats.org/officeDocument/2006/relationships/chart" Target="../charts/char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chart" Target="../charts/chart46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9.xml"/><Relationship Id="rId11" Type="http://schemas.openxmlformats.org/officeDocument/2006/relationships/image" Target="../media/image42.png"/><Relationship Id="rId5" Type="http://schemas.openxmlformats.org/officeDocument/2006/relationships/chart" Target="../charts/chart48.xml"/><Relationship Id="rId10" Type="http://schemas.openxmlformats.org/officeDocument/2006/relationships/chart" Target="../charts/chart51.xml"/><Relationship Id="rId4" Type="http://schemas.openxmlformats.org/officeDocument/2006/relationships/chart" Target="../charts/chart47.xml"/><Relationship Id="rId9" Type="http://schemas.openxmlformats.org/officeDocument/2006/relationships/chart" Target="../charts/char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13" Type="http://schemas.openxmlformats.org/officeDocument/2006/relationships/image" Target="../media/image12.png"/><Relationship Id="rId3" Type="http://schemas.openxmlformats.org/officeDocument/2006/relationships/image" Target="NULL"/><Relationship Id="rId7" Type="http://schemas.openxmlformats.org/officeDocument/2006/relationships/image" Target="../media/image7.tiff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chart" Target="../charts/chart1.xml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4.xml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chart" Target="../charts/chart9.xml"/><Relationship Id="rId5" Type="http://schemas.openxmlformats.org/officeDocument/2006/relationships/chart" Target="../charts/chart6.xml"/><Relationship Id="rId10" Type="http://schemas.openxmlformats.org/officeDocument/2006/relationships/image" Target="../media/image15.png"/><Relationship Id="rId4" Type="http://schemas.openxmlformats.org/officeDocument/2006/relationships/chart" Target="../charts/chart5.xml"/><Relationship Id="rId9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chart" Target="../charts/chart10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11" Type="http://schemas.openxmlformats.org/officeDocument/2006/relationships/image" Target="../media/image20.png"/><Relationship Id="rId5" Type="http://schemas.openxmlformats.org/officeDocument/2006/relationships/chart" Target="../charts/chart12.xml"/><Relationship Id="rId10" Type="http://schemas.openxmlformats.org/officeDocument/2006/relationships/chart" Target="../charts/chart15.xml"/><Relationship Id="rId4" Type="http://schemas.openxmlformats.org/officeDocument/2006/relationships/chart" Target="../charts/chart11.xml"/><Relationship Id="rId9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chart" Target="../charts/chart16.xml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chart" Target="../charts/chart21.xml"/><Relationship Id="rId5" Type="http://schemas.openxmlformats.org/officeDocument/2006/relationships/chart" Target="../charts/chart18.xml"/><Relationship Id="rId10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2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30000B-B411-DB4F-91F0-C750FF2B6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17" y="6794"/>
            <a:ext cx="12103796" cy="6851205"/>
          </a:xfrm>
          <a:prstGeom prst="rect">
            <a:avLst/>
          </a:prstGeom>
        </p:spPr>
      </p:pic>
      <p:sp>
        <p:nvSpPr>
          <p:cNvPr id="5" name="Diagrama de flujo: documento 4">
            <a:extLst>
              <a:ext uri="{FF2B5EF4-FFF2-40B4-BE49-F238E27FC236}">
                <a16:creationId xmlns:a16="http://schemas.microsoft.com/office/drawing/2014/main" id="{994A32F8-557E-4263-A91E-47B051CD7B57}"/>
              </a:ext>
            </a:extLst>
          </p:cNvPr>
          <p:cNvSpPr/>
          <p:nvPr/>
        </p:nvSpPr>
        <p:spPr>
          <a:xfrm rot="16200000">
            <a:off x="-258762" y="209102"/>
            <a:ext cx="6858000" cy="6426202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E6E850-7B97-2340-9FB7-F06923E7D3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377" y="6305250"/>
            <a:ext cx="1041621" cy="39375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2DC835-5252-3247-9BF4-B1B92A7BAFCD}"/>
              </a:ext>
            </a:extLst>
          </p:cNvPr>
          <p:cNvCxnSpPr/>
          <p:nvPr/>
        </p:nvCxnSpPr>
        <p:spPr>
          <a:xfrm>
            <a:off x="2074797" y="6274254"/>
            <a:ext cx="0" cy="483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05764F0-E005-BD46-8DCC-FE4C37A610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sp>
        <p:nvSpPr>
          <p:cNvPr id="13" name="CuadroTexto 1">
            <a:extLst>
              <a:ext uri="{FF2B5EF4-FFF2-40B4-BE49-F238E27FC236}">
                <a16:creationId xmlns:a16="http://schemas.microsoft.com/office/drawing/2014/main" id="{E488E3CF-F615-9D40-9439-C02BF07D0064}"/>
              </a:ext>
            </a:extLst>
          </p:cNvPr>
          <p:cNvSpPr txBox="1"/>
          <p:nvPr/>
        </p:nvSpPr>
        <p:spPr>
          <a:xfrm>
            <a:off x="-42863" y="2021652"/>
            <a:ext cx="592455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8800" b="1" dirty="0">
                <a:latin typeface="Century Gothic" panose="020B0502020202020204" pitchFamily="34" charset="0"/>
              </a:rPr>
              <a:t>Panorama</a:t>
            </a:r>
            <a:endParaRPr lang="es-MX" sz="8800" b="1" dirty="0">
              <a:latin typeface="Century Gothic" panose="020B0502020202020204" pitchFamily="34" charset="0"/>
            </a:endParaRPr>
          </a:p>
        </p:txBody>
      </p:sp>
      <p:sp>
        <p:nvSpPr>
          <p:cNvPr id="14" name="CuadroTexto 8">
            <a:extLst>
              <a:ext uri="{FF2B5EF4-FFF2-40B4-BE49-F238E27FC236}">
                <a16:creationId xmlns:a16="http://schemas.microsoft.com/office/drawing/2014/main" id="{D288942D-A84F-0646-AE54-FB199155F41F}"/>
              </a:ext>
            </a:extLst>
          </p:cNvPr>
          <p:cNvSpPr txBox="1"/>
          <p:nvPr/>
        </p:nvSpPr>
        <p:spPr>
          <a:xfrm>
            <a:off x="26986" y="3144767"/>
            <a:ext cx="6983413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200" dirty="0">
                <a:latin typeface="Century Gothic" panose="020B0502020202020204" pitchFamily="34" charset="0"/>
              </a:rPr>
              <a:t>competitivo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200" b="1" dirty="0">
                <a:latin typeface="Century Gothic" panose="020B0502020202020204" pitchFamily="34" charset="0"/>
              </a:rPr>
              <a:t>Tiendas Departamentales</a:t>
            </a:r>
            <a:endParaRPr lang="es-MX" sz="3200" b="1" dirty="0">
              <a:latin typeface="Century Gothic" panose="020B0502020202020204" pitchFamily="34" charset="0"/>
            </a:endParaRPr>
          </a:p>
        </p:txBody>
      </p:sp>
      <p:pic>
        <p:nvPicPr>
          <p:cNvPr id="17" name="Picture 2" descr="Icono Calendario de verificacion Gratis de Simpleicon business">
            <a:extLst>
              <a:ext uri="{FF2B5EF4-FFF2-40B4-BE49-F238E27FC236}">
                <a16:creationId xmlns:a16="http://schemas.microsoft.com/office/drawing/2014/main" id="{10A20C8C-DF8D-1548-875E-7A51CC60D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7942" y="4766195"/>
            <a:ext cx="1077218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CDB6966-E114-AA48-B319-52794D21E82C}"/>
              </a:ext>
            </a:extLst>
          </p:cNvPr>
          <p:cNvSpPr txBox="1"/>
          <p:nvPr/>
        </p:nvSpPr>
        <p:spPr>
          <a:xfrm>
            <a:off x="2902574" y="5443303"/>
            <a:ext cx="1782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Helvetica Light" panose="020B0403020202020204" pitchFamily="34" charset="0"/>
              </a:rPr>
              <a:t>Noviembre</a:t>
            </a:r>
            <a:r>
              <a:rPr lang="en-HN" sz="2000">
                <a:latin typeface="Helvetica Light" panose="020B0403020202020204" pitchFamily="34" charset="0"/>
              </a:rPr>
              <a:t>’2</a:t>
            </a:r>
            <a:r>
              <a:rPr lang="en-US" sz="2000" dirty="0">
                <a:latin typeface="Helvetica Light" panose="020B0403020202020204" pitchFamily="34" charset="0"/>
              </a:rPr>
              <a:t>4</a:t>
            </a:r>
            <a:endParaRPr lang="en-HN" sz="2000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8212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3D1BDD-A14D-0F49-8676-6006CBFBB47A}"/>
              </a:ext>
            </a:extLst>
          </p:cNvPr>
          <p:cNvSpPr txBox="1"/>
          <p:nvPr/>
        </p:nvSpPr>
        <p:spPr>
          <a:xfrm>
            <a:off x="-1" y="610319"/>
            <a:ext cx="4293299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Televisión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D2509F-071C-F34D-BD95-619097FA2D7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8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Helvetica Light" panose="020B0403020202020204" pitchFamily="34" charset="0"/>
              </a:rPr>
              <a:t>Detalle</a:t>
            </a:r>
            <a:r>
              <a:rPr lang="en-US" sz="3000" dirty="0">
                <a:latin typeface="Helvetica Light" panose="020B0403020202020204" pitchFamily="34" charset="0"/>
              </a:rPr>
              <a:t> de </a:t>
            </a:r>
            <a:r>
              <a:rPr lang="en-US" sz="3000" dirty="0" err="1">
                <a:latin typeface="Helvetica Light" panose="020B0403020202020204" pitchFamily="34" charset="0"/>
              </a:rPr>
              <a:t>pauta</a:t>
            </a:r>
            <a:r>
              <a:rPr lang="en-US" sz="3000" dirty="0">
                <a:latin typeface="Helvetica Light" panose="020B0403020202020204" pitchFamily="34" charset="0"/>
              </a:rPr>
              <a:t> </a:t>
            </a:r>
            <a:r>
              <a:rPr lang="en-US" sz="3000" b="1" dirty="0">
                <a:latin typeface="Helvetica Light" panose="020B0403020202020204" pitchFamily="34" charset="0"/>
              </a:rPr>
              <a:t>                 </a:t>
            </a:r>
            <a:r>
              <a:rPr lang="en-US" sz="3000" dirty="0">
                <a:latin typeface="Helvetica Light" panose="020B0403020202020204" pitchFamily="34" charset="0"/>
              </a:rPr>
              <a:t>– </a:t>
            </a:r>
            <a:r>
              <a:rPr lang="en-US" sz="3000" dirty="0" err="1">
                <a:latin typeface="Helvetica Light" panose="020B0403020202020204" pitchFamily="34" charset="0"/>
              </a:rPr>
              <a:t>acumulado</a:t>
            </a:r>
            <a:r>
              <a:rPr lang="en-US" sz="3000" dirty="0">
                <a:latin typeface="Helvetica Light" panose="020B0403020202020204" pitchFamily="34" charset="0"/>
              </a:rPr>
              <a:t> Noviembre’24</a:t>
            </a:r>
            <a:endParaRPr lang="en-US" sz="3000" b="1" dirty="0">
              <a:latin typeface="Helvetica Light" panose="020B0403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D3F067-5B2D-D447-B1E0-7A45D85BA32A}"/>
              </a:ext>
            </a:extLst>
          </p:cNvPr>
          <p:cNvCxnSpPr/>
          <p:nvPr/>
        </p:nvCxnSpPr>
        <p:spPr>
          <a:xfrm>
            <a:off x="123986" y="556908"/>
            <a:ext cx="1182520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8">
            <a:extLst>
              <a:ext uri="{FF2B5EF4-FFF2-40B4-BE49-F238E27FC236}">
                <a16:creationId xmlns:a16="http://schemas.microsoft.com/office/drawing/2014/main" id="{8C7EB27A-C993-B465-6150-59634841D476}"/>
              </a:ext>
            </a:extLst>
          </p:cNvPr>
          <p:cNvSpPr txBox="1"/>
          <p:nvPr/>
        </p:nvSpPr>
        <p:spPr>
          <a:xfrm>
            <a:off x="4605130" y="627027"/>
            <a:ext cx="3772388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Radio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6C89924-DB4C-3335-936C-CA4DDF74D16D}"/>
              </a:ext>
            </a:extLst>
          </p:cNvPr>
          <p:cNvSpPr txBox="1"/>
          <p:nvPr/>
        </p:nvSpPr>
        <p:spPr>
          <a:xfrm>
            <a:off x="8484480" y="627027"/>
            <a:ext cx="3314700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Helvetica Light" panose="020B0403020202020204" pitchFamily="34" charset="0"/>
              </a:rPr>
              <a:t>Prensa</a:t>
            </a:r>
            <a:endParaRPr lang="en-US" sz="1200" b="1" dirty="0">
              <a:latin typeface="Helvetica Light" panose="020B0403020202020204" pitchFamily="34" charset="0"/>
            </a:endParaRPr>
          </a:p>
        </p:txBody>
      </p:sp>
      <p:pic>
        <p:nvPicPr>
          <p:cNvPr id="3" name="Picture 51">
            <a:extLst>
              <a:ext uri="{FF2B5EF4-FFF2-40B4-BE49-F238E27FC236}">
                <a16:creationId xmlns:a16="http://schemas.microsoft.com/office/drawing/2014/main" id="{754B6E65-3584-095F-13B5-62D864C352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617" y="-95956"/>
            <a:ext cx="1797166" cy="74881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3E5BFB3-6CFF-356F-36AC-0ED23D680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3044"/>
            <a:ext cx="4293299" cy="584399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9116752-6E3C-83AF-74F3-F800787A2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131" y="973044"/>
            <a:ext cx="3772388" cy="526634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57F2EE9-3338-D3AA-863F-E60B30EBD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1364" y="971953"/>
            <a:ext cx="3227815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88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297689" y="6492117"/>
            <a:ext cx="79386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107074"/>
              </p:ext>
            </p:extLst>
          </p:nvPr>
        </p:nvGraphicFramePr>
        <p:xfrm>
          <a:off x="606995" y="1480176"/>
          <a:ext cx="2979353" cy="186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624432" y="703960"/>
            <a:ext cx="247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Enero-Noviembre</a:t>
            </a:r>
            <a:r>
              <a:rPr lang="en-US" dirty="0"/>
              <a:t>, 2024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8FF515-0610-C242-9A3B-CF436A825ECB}"/>
              </a:ext>
            </a:extLst>
          </p:cNvPr>
          <p:cNvSpPr txBox="1"/>
          <p:nvPr/>
        </p:nvSpPr>
        <p:spPr>
          <a:xfrm>
            <a:off x="2880852" y="1810642"/>
            <a:ext cx="570990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14%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45815EF-6ADF-2D4A-AC03-245F4EDE4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3858688"/>
              </p:ext>
            </p:extLst>
          </p:nvPr>
        </p:nvGraphicFramePr>
        <p:xfrm>
          <a:off x="3779267" y="841078"/>
          <a:ext cx="7564580" cy="220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3CDC8FB-ED83-9E42-A03C-D7D8F70F5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673516"/>
              </p:ext>
            </p:extLst>
          </p:nvPr>
        </p:nvGraphicFramePr>
        <p:xfrm>
          <a:off x="120680" y="3490969"/>
          <a:ext cx="3204443" cy="286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1BCEB48-D932-7A4A-B92F-7FED4415F7D0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BA3828-3270-344B-B8D0-921CEA73B350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B1C6791-D54A-FE4F-B7D0-AD2513704AA2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37B0DCC-E4CF-154C-AA85-EE3190A14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162077"/>
              </p:ext>
            </p:extLst>
          </p:nvPr>
        </p:nvGraphicFramePr>
        <p:xfrm>
          <a:off x="9992377" y="3462748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$2,531.8k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98%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899427FA-25E0-5D40-AB0E-725F9B239780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738D1B-54D9-EE45-BE95-2207BC2D491B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975B97-046C-6A4E-95EC-4A201B06BD3C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61DE5AC0-CCF8-7341-81CF-F9BF9BAAE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3050250"/>
              </p:ext>
            </p:extLst>
          </p:nvPr>
        </p:nvGraphicFramePr>
        <p:xfrm>
          <a:off x="4712053" y="5429964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E5953D5-36B6-3B44-9FC1-9F6F7F6AA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144942"/>
              </p:ext>
            </p:extLst>
          </p:nvPr>
        </p:nvGraphicFramePr>
        <p:xfrm>
          <a:off x="9992376" y="5634800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$64.4k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5721022-F3CD-084E-93AE-CC0F3793294E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A432005-9D50-7241-8362-A36B202F1C5D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773B6C-5DFE-D64E-ABC9-CC845FD59894}"/>
              </a:ext>
            </a:extLst>
          </p:cNvPr>
          <p:cNvSpPr txBox="1"/>
          <p:nvPr/>
        </p:nvSpPr>
        <p:spPr>
          <a:xfrm>
            <a:off x="5343658" y="6459487"/>
            <a:ext cx="2768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Noviembre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2024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15217F7-D2CB-F946-A49B-45203BF408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AF2DA58-BA58-5A4A-8850-29DDCDFC963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5249DFC-E25D-6F4F-B52D-D05800670FA5}"/>
              </a:ext>
            </a:extLst>
          </p:cNvPr>
          <p:cNvSpPr txBox="1"/>
          <p:nvPr/>
        </p:nvSpPr>
        <p:spPr>
          <a:xfrm>
            <a:off x="2838207" y="2624878"/>
            <a:ext cx="570990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96%</a:t>
            </a:r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9B324457-E814-DD4B-90AC-0E9A0053E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24160"/>
              </p:ext>
            </p:extLst>
          </p:nvPr>
        </p:nvGraphicFramePr>
        <p:xfrm>
          <a:off x="9986962" y="4564620"/>
          <a:ext cx="1298244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227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490017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$0k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8" name="CuadroTexto 18">
            <a:extLst>
              <a:ext uri="{FF2B5EF4-FFF2-40B4-BE49-F238E27FC236}">
                <a16:creationId xmlns:a16="http://schemas.microsoft.com/office/drawing/2014/main" id="{808C27FE-DADE-564D-BFF1-F8F2C92FAC5B}"/>
              </a:ext>
            </a:extLst>
          </p:cNvPr>
          <p:cNvSpPr txBox="1"/>
          <p:nvPr/>
        </p:nvSpPr>
        <p:spPr>
          <a:xfrm>
            <a:off x="0" y="-31726"/>
            <a:ext cx="12192000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68612" name="Picture 4" descr="La Curacao Logo - La Curacao se renueva y presenta nueva imagen |  MercadoNegro">
            <a:extLst>
              <a:ext uri="{FF2B5EF4-FFF2-40B4-BE49-F238E27FC236}">
                <a16:creationId xmlns:a16="http://schemas.microsoft.com/office/drawing/2014/main" id="{3E3D71D6-8EEF-864C-B64D-4F29A118A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215" y="645382"/>
            <a:ext cx="1737448" cy="86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795A3D56-0244-D544-82E2-E3A8757D59F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latin typeface="Helvetica Light" panose="020B0403020202020204" pitchFamily="34" charset="0"/>
            </a:endParaRPr>
          </a:p>
        </p:txBody>
      </p:sp>
      <p:graphicFrame>
        <p:nvGraphicFramePr>
          <p:cNvPr id="5" name="Chart 28">
            <a:extLst>
              <a:ext uri="{FF2B5EF4-FFF2-40B4-BE49-F238E27FC236}">
                <a16:creationId xmlns:a16="http://schemas.microsoft.com/office/drawing/2014/main" id="{26A7A404-F5C1-AB44-A0C1-11B71E591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8526193"/>
              </p:ext>
            </p:extLst>
          </p:nvPr>
        </p:nvGraphicFramePr>
        <p:xfrm>
          <a:off x="4703352" y="4411631"/>
          <a:ext cx="4925295" cy="113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" name="Chart 52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7792589"/>
              </p:ext>
            </p:extLst>
          </p:nvPr>
        </p:nvGraphicFramePr>
        <p:xfrm>
          <a:off x="4929074" y="3174742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7" name="Bent-Up Arrow 58">
            <a:extLst>
              <a:ext uri="{FF2B5EF4-FFF2-40B4-BE49-F238E27FC236}">
                <a16:creationId xmlns:a16="http://schemas.microsoft.com/office/drawing/2014/main" id="{8F9D109A-18D3-02A1-8281-CE4D7701D647}"/>
              </a:ext>
            </a:extLst>
          </p:cNvPr>
          <p:cNvSpPr/>
          <p:nvPr/>
        </p:nvSpPr>
        <p:spPr>
          <a:xfrm>
            <a:off x="2602080" y="2803355"/>
            <a:ext cx="175056" cy="258138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-Up Arrow 58">
            <a:extLst>
              <a:ext uri="{FF2B5EF4-FFF2-40B4-BE49-F238E27FC236}">
                <a16:creationId xmlns:a16="http://schemas.microsoft.com/office/drawing/2014/main" id="{2F64D1EA-29FA-6DE2-1C1C-B4F8CA04E403}"/>
              </a:ext>
            </a:extLst>
          </p:cNvPr>
          <p:cNvSpPr/>
          <p:nvPr/>
        </p:nvSpPr>
        <p:spPr>
          <a:xfrm>
            <a:off x="2777136" y="2004738"/>
            <a:ext cx="175056" cy="258138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58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3D1BDD-A14D-0F49-8676-6006CBFBB47A}"/>
              </a:ext>
            </a:extLst>
          </p:cNvPr>
          <p:cNvSpPr txBox="1"/>
          <p:nvPr/>
        </p:nvSpPr>
        <p:spPr>
          <a:xfrm>
            <a:off x="0" y="644913"/>
            <a:ext cx="3630706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Televisión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DF2B67-5901-6440-8E82-54915B870A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8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Helvetica Light" panose="020B0403020202020204" pitchFamily="34" charset="0"/>
              </a:rPr>
              <a:t>Detalle</a:t>
            </a:r>
            <a:r>
              <a:rPr lang="en-US" sz="3000" dirty="0">
                <a:latin typeface="Helvetica Light" panose="020B0403020202020204" pitchFamily="34" charset="0"/>
              </a:rPr>
              <a:t> de </a:t>
            </a:r>
            <a:r>
              <a:rPr lang="en-US" sz="3000" dirty="0" err="1">
                <a:latin typeface="Helvetica Light" panose="020B0403020202020204" pitchFamily="34" charset="0"/>
              </a:rPr>
              <a:t>pauta</a:t>
            </a:r>
            <a:r>
              <a:rPr lang="en-US" sz="3000" dirty="0">
                <a:latin typeface="Helvetica Light" panose="020B0403020202020204" pitchFamily="34" charset="0"/>
              </a:rPr>
              <a:t> </a:t>
            </a:r>
            <a:r>
              <a:rPr lang="en-US" sz="3000" b="1" dirty="0">
                <a:latin typeface="Helvetica Light" panose="020B0403020202020204" pitchFamily="34" charset="0"/>
              </a:rPr>
              <a:t>                 </a:t>
            </a:r>
            <a:r>
              <a:rPr lang="en-US" sz="3000" dirty="0">
                <a:latin typeface="Helvetica Light" panose="020B0403020202020204" pitchFamily="34" charset="0"/>
              </a:rPr>
              <a:t>– </a:t>
            </a:r>
            <a:r>
              <a:rPr lang="en-US" sz="3000" dirty="0" err="1">
                <a:latin typeface="Helvetica Light" panose="020B0403020202020204" pitchFamily="34" charset="0"/>
              </a:rPr>
              <a:t>acumulado</a:t>
            </a:r>
            <a:r>
              <a:rPr lang="en-US" sz="3000" dirty="0">
                <a:latin typeface="Helvetica Light" panose="020B0403020202020204" pitchFamily="34" charset="0"/>
              </a:rPr>
              <a:t> Noviembre’24</a:t>
            </a:r>
            <a:endParaRPr lang="en-US" sz="3000" b="1" dirty="0">
              <a:latin typeface="Helvetica Light" panose="020B0403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981A1D-B312-A244-9D5D-AB9D3ABF9731}"/>
              </a:ext>
            </a:extLst>
          </p:cNvPr>
          <p:cNvCxnSpPr/>
          <p:nvPr/>
        </p:nvCxnSpPr>
        <p:spPr>
          <a:xfrm>
            <a:off x="123986" y="556908"/>
            <a:ext cx="1182520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868" name="Picture 3028" descr="TIENDA LA CURACAO – marlygalvezt31521113blog">
            <a:extLst>
              <a:ext uri="{FF2B5EF4-FFF2-40B4-BE49-F238E27FC236}">
                <a16:creationId xmlns:a16="http://schemas.microsoft.com/office/drawing/2014/main" id="{0CE21040-29D7-3C4A-BB25-32B727310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648" y="-88005"/>
            <a:ext cx="1255362" cy="62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43246FF4-F7DC-7B0C-82A4-FAF3669A4E1B}"/>
              </a:ext>
            </a:extLst>
          </p:cNvPr>
          <p:cNvSpPr txBox="1"/>
          <p:nvPr/>
        </p:nvSpPr>
        <p:spPr>
          <a:xfrm>
            <a:off x="5794965" y="644913"/>
            <a:ext cx="6154228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Radio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05F454D-F2B3-CE28-B42C-0460BD696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8708"/>
            <a:ext cx="3630706" cy="58222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3E7A3A7-6FC1-FD1E-EBDC-991BC408F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965" y="1019820"/>
            <a:ext cx="6154227" cy="316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82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0674016"/>
              </p:ext>
            </p:extLst>
          </p:nvPr>
        </p:nvGraphicFramePr>
        <p:xfrm>
          <a:off x="606995" y="1439835"/>
          <a:ext cx="2979353" cy="186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432929"/>
            <a:ext cx="79386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643995" y="822211"/>
            <a:ext cx="242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Enero-Noviembre</a:t>
            </a:r>
            <a:r>
              <a:rPr lang="en-US" dirty="0"/>
              <a:t>, 2024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8FF515-0610-C242-9A3B-CF436A825ECB}"/>
              </a:ext>
            </a:extLst>
          </p:cNvPr>
          <p:cNvSpPr txBox="1"/>
          <p:nvPr/>
        </p:nvSpPr>
        <p:spPr>
          <a:xfrm>
            <a:off x="2939635" y="1930387"/>
            <a:ext cx="463588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4%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45815EF-6ADF-2D4A-AC03-245F4EDE4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658648"/>
              </p:ext>
            </p:extLst>
          </p:nvPr>
        </p:nvGraphicFramePr>
        <p:xfrm>
          <a:off x="3807294" y="1006176"/>
          <a:ext cx="7564580" cy="2081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3CDC8FB-ED83-9E42-A03C-D7D8F70F5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5926430"/>
              </p:ext>
            </p:extLst>
          </p:nvPr>
        </p:nvGraphicFramePr>
        <p:xfrm>
          <a:off x="120680" y="3490969"/>
          <a:ext cx="3204443" cy="286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1BCEB48-D932-7A4A-B92F-7FED4415F7D0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BA3828-3270-344B-B8D0-921CEA73B350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B1C6791-D54A-FE4F-B7D0-AD2513704AA2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37B0DCC-E4CF-154C-AA85-EE3190A14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056799"/>
              </p:ext>
            </p:extLst>
          </p:nvPr>
        </p:nvGraphicFramePr>
        <p:xfrm>
          <a:off x="9992377" y="3462748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$661.9k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75%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899427FA-25E0-5D40-AB0E-725F9B239780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738D1B-54D9-EE45-BE95-2207BC2D491B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975B97-046C-6A4E-95EC-4A201B06BD3C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61DE5AC0-CCF8-7341-81CF-F9BF9BAAE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770919"/>
              </p:ext>
            </p:extLst>
          </p:nvPr>
        </p:nvGraphicFramePr>
        <p:xfrm>
          <a:off x="4703351" y="5515317"/>
          <a:ext cx="4925295" cy="1023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E5953D5-36B6-3B44-9FC1-9F6F7F6AA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164300"/>
              </p:ext>
            </p:extLst>
          </p:nvPr>
        </p:nvGraphicFramePr>
        <p:xfrm>
          <a:off x="9992376" y="5634800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$216.3k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25%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5721022-F3CD-084E-93AE-CC0F3793294E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A432005-9D50-7241-8362-A36B202F1C5D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773B6C-5DFE-D64E-ABC9-CC845FD59894}"/>
              </a:ext>
            </a:extLst>
          </p:cNvPr>
          <p:cNvSpPr txBox="1"/>
          <p:nvPr/>
        </p:nvSpPr>
        <p:spPr>
          <a:xfrm>
            <a:off x="5343658" y="6459487"/>
            <a:ext cx="2768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Noviembre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2024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15217F7-D2CB-F946-A49B-45203BF408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AF2DA58-BA58-5A4A-8850-29DDCDFC963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sp>
        <p:nvSpPr>
          <p:cNvPr id="48" name="Bent-Up Arrow 47">
            <a:extLst>
              <a:ext uri="{FF2B5EF4-FFF2-40B4-BE49-F238E27FC236}">
                <a16:creationId xmlns:a16="http://schemas.microsoft.com/office/drawing/2014/main" id="{7BCE0F07-1F00-8A44-938C-28E56E156DEE}"/>
              </a:ext>
            </a:extLst>
          </p:cNvPr>
          <p:cNvSpPr/>
          <p:nvPr/>
        </p:nvSpPr>
        <p:spPr>
          <a:xfrm>
            <a:off x="2785077" y="2470829"/>
            <a:ext cx="166665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5249DFC-E25D-6F4F-B52D-D05800670FA5}"/>
              </a:ext>
            </a:extLst>
          </p:cNvPr>
          <p:cNvSpPr txBox="1"/>
          <p:nvPr/>
        </p:nvSpPr>
        <p:spPr>
          <a:xfrm>
            <a:off x="2966510" y="2571632"/>
            <a:ext cx="570990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75%</a:t>
            </a:r>
          </a:p>
        </p:txBody>
      </p:sp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9928333"/>
              </p:ext>
            </p:extLst>
          </p:nvPr>
        </p:nvGraphicFramePr>
        <p:xfrm>
          <a:off x="4703352" y="3305410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3" name="Bent-Up Arrow 42">
            <a:extLst>
              <a:ext uri="{FF2B5EF4-FFF2-40B4-BE49-F238E27FC236}">
                <a16:creationId xmlns:a16="http://schemas.microsoft.com/office/drawing/2014/main" id="{1774859F-C260-A44F-84EB-39858043A64D}"/>
              </a:ext>
            </a:extLst>
          </p:cNvPr>
          <p:cNvSpPr/>
          <p:nvPr/>
        </p:nvSpPr>
        <p:spPr>
          <a:xfrm>
            <a:off x="2766690" y="1909214"/>
            <a:ext cx="192124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adroTexto 18">
            <a:extLst>
              <a:ext uri="{FF2B5EF4-FFF2-40B4-BE49-F238E27FC236}">
                <a16:creationId xmlns:a16="http://schemas.microsoft.com/office/drawing/2014/main" id="{43AEF50B-F53B-D649-B59D-07930B95B68B}"/>
              </a:ext>
            </a:extLst>
          </p:cNvPr>
          <p:cNvSpPr txBox="1"/>
          <p:nvPr/>
        </p:nvSpPr>
        <p:spPr>
          <a:xfrm>
            <a:off x="0" y="-31726"/>
            <a:ext cx="12192000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69634" name="Picture 2" descr="División Retail - Corporación Lady Lee">
            <a:extLst>
              <a:ext uri="{FF2B5EF4-FFF2-40B4-BE49-F238E27FC236}">
                <a16:creationId xmlns:a16="http://schemas.microsoft.com/office/drawing/2014/main" id="{8A19541B-0E4D-E541-8895-28DE9BD56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9123" y="811630"/>
            <a:ext cx="2152619" cy="70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785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3D1BDD-A14D-0F49-8676-6006CBFBB47A}"/>
              </a:ext>
            </a:extLst>
          </p:cNvPr>
          <p:cNvSpPr txBox="1"/>
          <p:nvPr/>
        </p:nvSpPr>
        <p:spPr>
          <a:xfrm>
            <a:off x="279772" y="756835"/>
            <a:ext cx="6031610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Televisión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ABA2B6-1D5C-BE41-8FAA-0A5A57E6EB2D}"/>
              </a:ext>
            </a:extLst>
          </p:cNvPr>
          <p:cNvSpPr txBox="1"/>
          <p:nvPr/>
        </p:nvSpPr>
        <p:spPr>
          <a:xfrm>
            <a:off x="6581812" y="756835"/>
            <a:ext cx="5381968" cy="2769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Radio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D5F9D1-8402-6F4B-830D-528C2C99262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Helvetica Light" panose="020B0403020202020204" pitchFamily="34" charset="0"/>
              </a:rPr>
              <a:t>Detalle</a:t>
            </a:r>
            <a:r>
              <a:rPr lang="en-US" sz="3000" dirty="0">
                <a:latin typeface="Helvetica Light" panose="020B0403020202020204" pitchFamily="34" charset="0"/>
              </a:rPr>
              <a:t> de </a:t>
            </a:r>
            <a:r>
              <a:rPr lang="en-US" sz="3000" dirty="0" err="1">
                <a:latin typeface="Helvetica Light" panose="020B0403020202020204" pitchFamily="34" charset="0"/>
              </a:rPr>
              <a:t>pauta</a:t>
            </a:r>
            <a:r>
              <a:rPr lang="en-US" sz="3000" dirty="0">
                <a:latin typeface="Helvetica Light" panose="020B0403020202020204" pitchFamily="34" charset="0"/>
              </a:rPr>
              <a:t> </a:t>
            </a:r>
            <a:r>
              <a:rPr lang="en-US" sz="3000" b="1" dirty="0">
                <a:latin typeface="Helvetica Light" panose="020B0403020202020204" pitchFamily="34" charset="0"/>
              </a:rPr>
              <a:t>                 </a:t>
            </a:r>
            <a:r>
              <a:rPr lang="en-US" sz="3000" dirty="0">
                <a:latin typeface="Helvetica Light" panose="020B0403020202020204" pitchFamily="34" charset="0"/>
              </a:rPr>
              <a:t>– </a:t>
            </a:r>
            <a:r>
              <a:rPr lang="en-US" sz="3000" dirty="0" err="1">
                <a:latin typeface="Helvetica Light" panose="020B0403020202020204" pitchFamily="34" charset="0"/>
              </a:rPr>
              <a:t>acumulado</a:t>
            </a:r>
            <a:r>
              <a:rPr lang="en-US" sz="3000" dirty="0">
                <a:latin typeface="Helvetica Light" panose="020B0403020202020204" pitchFamily="34" charset="0"/>
              </a:rPr>
              <a:t> Noviembre’24</a:t>
            </a:r>
            <a:endParaRPr lang="en-US" sz="3000" b="1" dirty="0">
              <a:latin typeface="Helvetica Light" panose="020B0403020202020204" pitchFamily="34" charset="0"/>
            </a:endParaRPr>
          </a:p>
        </p:txBody>
      </p:sp>
      <p:pic>
        <p:nvPicPr>
          <p:cNvPr id="13" name="Picture 2" descr="División Retail - Corporación Lady Lee">
            <a:extLst>
              <a:ext uri="{FF2B5EF4-FFF2-40B4-BE49-F238E27FC236}">
                <a16:creationId xmlns:a16="http://schemas.microsoft.com/office/drawing/2014/main" id="{602C31D0-537E-3943-A155-10B267616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7374" y="23912"/>
            <a:ext cx="1634112" cy="53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CDEACC-060E-A344-B09D-DEF6E79B07F3}"/>
              </a:ext>
            </a:extLst>
          </p:cNvPr>
          <p:cNvCxnSpPr/>
          <p:nvPr/>
        </p:nvCxnSpPr>
        <p:spPr>
          <a:xfrm>
            <a:off x="123986" y="556908"/>
            <a:ext cx="11825207" cy="0"/>
          </a:xfrm>
          <a:prstGeom prst="line">
            <a:avLst/>
          </a:prstGeom>
          <a:ln w="28575">
            <a:solidFill>
              <a:srgbClr val="C35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376DCEDA-5503-73CD-C2D3-D16B7F49D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72" y="1089905"/>
            <a:ext cx="6016626" cy="13978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F7DC2C9-3875-F856-6EC4-6026C84F0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227" y="1113816"/>
            <a:ext cx="5387966" cy="203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95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6128378"/>
              </p:ext>
            </p:extLst>
          </p:nvPr>
        </p:nvGraphicFramePr>
        <p:xfrm>
          <a:off x="321500" y="1277501"/>
          <a:ext cx="2979353" cy="186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654043" y="822211"/>
            <a:ext cx="242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Enero-Noviembre</a:t>
            </a:r>
            <a:r>
              <a:rPr lang="en-US" dirty="0"/>
              <a:t>, 2024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8FF515-0610-C242-9A3B-CF436A825ECB}"/>
              </a:ext>
            </a:extLst>
          </p:cNvPr>
          <p:cNvSpPr txBox="1"/>
          <p:nvPr/>
        </p:nvSpPr>
        <p:spPr>
          <a:xfrm>
            <a:off x="2921782" y="1864473"/>
            <a:ext cx="570990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24%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45815EF-6ADF-2D4A-AC03-245F4EDE4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496369"/>
              </p:ext>
            </p:extLst>
          </p:nvPr>
        </p:nvGraphicFramePr>
        <p:xfrm>
          <a:off x="3806872" y="990205"/>
          <a:ext cx="7564580" cy="204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85249DFC-E25D-6F4F-B52D-D05800670FA5}"/>
              </a:ext>
            </a:extLst>
          </p:cNvPr>
          <p:cNvSpPr txBox="1"/>
          <p:nvPr/>
        </p:nvSpPr>
        <p:spPr>
          <a:xfrm>
            <a:off x="2943513" y="2707471"/>
            <a:ext cx="463588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4%</a:t>
            </a:r>
          </a:p>
        </p:txBody>
      </p:sp>
      <p:sp>
        <p:nvSpPr>
          <p:cNvPr id="38" name="CuadroTexto 18">
            <a:extLst>
              <a:ext uri="{FF2B5EF4-FFF2-40B4-BE49-F238E27FC236}">
                <a16:creationId xmlns:a16="http://schemas.microsoft.com/office/drawing/2014/main" id="{6F35483E-4981-B547-A30B-6B97DAA8B744}"/>
              </a:ext>
            </a:extLst>
          </p:cNvPr>
          <p:cNvSpPr txBox="1"/>
          <p:nvPr/>
        </p:nvSpPr>
        <p:spPr>
          <a:xfrm>
            <a:off x="0" y="1480"/>
            <a:ext cx="12191997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5" name="Bent-Up Arrow 51">
            <a:extLst>
              <a:ext uri="{FF2B5EF4-FFF2-40B4-BE49-F238E27FC236}">
                <a16:creationId xmlns:a16="http://schemas.microsoft.com/office/drawing/2014/main" id="{787D2CD7-D230-2C17-BD52-2140C728CCEC}"/>
              </a:ext>
            </a:extLst>
          </p:cNvPr>
          <p:cNvSpPr/>
          <p:nvPr/>
        </p:nvSpPr>
        <p:spPr>
          <a:xfrm>
            <a:off x="2754510" y="2570715"/>
            <a:ext cx="167652" cy="264896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F5027E6-EB70-2EEF-681F-D50B450A9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8" y="723821"/>
            <a:ext cx="1723133" cy="623104"/>
          </a:xfrm>
          <a:prstGeom prst="rect">
            <a:avLst/>
          </a:prstGeom>
        </p:spPr>
      </p:pic>
      <p:sp>
        <p:nvSpPr>
          <p:cNvPr id="7" name="Bent-Up Arrow 51">
            <a:extLst>
              <a:ext uri="{FF2B5EF4-FFF2-40B4-BE49-F238E27FC236}">
                <a16:creationId xmlns:a16="http://schemas.microsoft.com/office/drawing/2014/main" id="{F5F4CA6C-B621-BA06-0FBB-8949CBC2C8C6}"/>
              </a:ext>
            </a:extLst>
          </p:cNvPr>
          <p:cNvSpPr/>
          <p:nvPr/>
        </p:nvSpPr>
        <p:spPr>
          <a:xfrm>
            <a:off x="2737008" y="1919952"/>
            <a:ext cx="167652" cy="264896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432929"/>
            <a:ext cx="79386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3CDC8FB-ED83-9E42-A03C-D7D8F70F5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0977979"/>
              </p:ext>
            </p:extLst>
          </p:nvPr>
        </p:nvGraphicFramePr>
        <p:xfrm>
          <a:off x="120680" y="3490969"/>
          <a:ext cx="3204443" cy="286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1BCEB48-D932-7A4A-B92F-7FED4415F7D0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BA3828-3270-344B-B8D0-921CEA73B350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B1C6791-D54A-FE4F-B7D0-AD2513704AA2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37B0DCC-E4CF-154C-AA85-EE3190A14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810524"/>
              </p:ext>
            </p:extLst>
          </p:nvPr>
        </p:nvGraphicFramePr>
        <p:xfrm>
          <a:off x="9992377" y="3462748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$790.0k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91%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899427FA-25E0-5D40-AB0E-725F9B239780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738D1B-54D9-EE45-BE95-2207BC2D491B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975B97-046C-6A4E-95EC-4A201B06BD3C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61DE5AC0-CCF8-7341-81CF-F9BF9BAAE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049910"/>
              </p:ext>
            </p:extLst>
          </p:nvPr>
        </p:nvGraphicFramePr>
        <p:xfrm>
          <a:off x="4708731" y="5393148"/>
          <a:ext cx="4925295" cy="1145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E5953D5-36B6-3B44-9FC1-9F6F7F6AA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499225"/>
              </p:ext>
            </p:extLst>
          </p:nvPr>
        </p:nvGraphicFramePr>
        <p:xfrm>
          <a:off x="9992376" y="5634800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$78.6k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5721022-F3CD-084E-93AE-CC0F3793294E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A432005-9D50-7241-8362-A36B202F1C5D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773B6C-5DFE-D64E-ABC9-CC845FD59894}"/>
              </a:ext>
            </a:extLst>
          </p:cNvPr>
          <p:cNvSpPr txBox="1"/>
          <p:nvPr/>
        </p:nvSpPr>
        <p:spPr>
          <a:xfrm>
            <a:off x="5343658" y="6459487"/>
            <a:ext cx="2768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Noviembre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2024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15217F7-D2CB-F946-A49B-45203BF408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AF2DA58-BA58-5A4A-8850-29DDCDFC963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8B591076-7FFA-D741-861A-03CDA5101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981072"/>
              </p:ext>
            </p:extLst>
          </p:nvPr>
        </p:nvGraphicFramePr>
        <p:xfrm>
          <a:off x="9960399" y="4564620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$0k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2" name="Chart 28">
            <a:extLst>
              <a:ext uri="{FF2B5EF4-FFF2-40B4-BE49-F238E27FC236}">
                <a16:creationId xmlns:a16="http://schemas.microsoft.com/office/drawing/2014/main" id="{26A7A404-F5C1-AB44-A0C1-11B71E591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886271"/>
              </p:ext>
            </p:extLst>
          </p:nvPr>
        </p:nvGraphicFramePr>
        <p:xfrm>
          <a:off x="4712820" y="4462328"/>
          <a:ext cx="4925295" cy="9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" name="Chart 52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0925904"/>
              </p:ext>
            </p:extLst>
          </p:nvPr>
        </p:nvGraphicFramePr>
        <p:xfrm>
          <a:off x="4805578" y="3287101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901017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3D1BDD-A14D-0F49-8676-6006CBFBB47A}"/>
              </a:ext>
            </a:extLst>
          </p:cNvPr>
          <p:cNvSpPr txBox="1"/>
          <p:nvPr/>
        </p:nvSpPr>
        <p:spPr>
          <a:xfrm>
            <a:off x="123986" y="766744"/>
            <a:ext cx="6274418" cy="2769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Televisión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81DBA39-0DD5-5B47-A3D7-ABC219676F7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Helvetica Light" panose="020B0403020202020204" pitchFamily="34" charset="0"/>
              </a:rPr>
              <a:t>Detalle</a:t>
            </a:r>
            <a:r>
              <a:rPr lang="en-US" sz="3000" dirty="0">
                <a:latin typeface="Helvetica Light" panose="020B0403020202020204" pitchFamily="34" charset="0"/>
              </a:rPr>
              <a:t> de </a:t>
            </a:r>
            <a:r>
              <a:rPr lang="en-US" sz="3000" dirty="0" err="1">
                <a:latin typeface="Helvetica Light" panose="020B0403020202020204" pitchFamily="34" charset="0"/>
              </a:rPr>
              <a:t>pauta</a:t>
            </a:r>
            <a:r>
              <a:rPr lang="en-US" sz="3000" dirty="0">
                <a:latin typeface="Helvetica Light" panose="020B0403020202020204" pitchFamily="34" charset="0"/>
              </a:rPr>
              <a:t> </a:t>
            </a:r>
            <a:r>
              <a:rPr lang="en-US" sz="3000" b="1" dirty="0">
                <a:latin typeface="Helvetica Light" panose="020B0403020202020204" pitchFamily="34" charset="0"/>
              </a:rPr>
              <a:t>                 </a:t>
            </a:r>
            <a:r>
              <a:rPr lang="en-US" sz="3000" dirty="0">
                <a:latin typeface="Helvetica Light" panose="020B0403020202020204" pitchFamily="34" charset="0"/>
              </a:rPr>
              <a:t>– </a:t>
            </a:r>
            <a:r>
              <a:rPr lang="en-US" sz="3000" dirty="0" err="1">
                <a:latin typeface="Helvetica Light" panose="020B0403020202020204" pitchFamily="34" charset="0"/>
              </a:rPr>
              <a:t>acumulado</a:t>
            </a:r>
            <a:r>
              <a:rPr lang="en-US" sz="3000" dirty="0">
                <a:latin typeface="Helvetica Light" panose="020B0403020202020204" pitchFamily="34" charset="0"/>
              </a:rPr>
              <a:t> Noviembre’24</a:t>
            </a:r>
            <a:endParaRPr lang="en-US" sz="3000" b="1" dirty="0">
              <a:latin typeface="Helvetica Light" panose="020B0403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8AA689-D935-D343-A9E3-1AC3E491BAB3}"/>
              </a:ext>
            </a:extLst>
          </p:cNvPr>
          <p:cNvCxnSpPr/>
          <p:nvPr/>
        </p:nvCxnSpPr>
        <p:spPr>
          <a:xfrm>
            <a:off x="123986" y="696390"/>
            <a:ext cx="11825207" cy="0"/>
          </a:xfrm>
          <a:prstGeom prst="line">
            <a:avLst/>
          </a:prstGeom>
          <a:ln w="28575">
            <a:solidFill>
              <a:srgbClr val="FA5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9">
            <a:extLst>
              <a:ext uri="{FF2B5EF4-FFF2-40B4-BE49-F238E27FC236}">
                <a16:creationId xmlns:a16="http://schemas.microsoft.com/office/drawing/2014/main" id="{CBA2F9CF-3195-5553-30B2-6BF18F0A5421}"/>
              </a:ext>
            </a:extLst>
          </p:cNvPr>
          <p:cNvSpPr txBox="1"/>
          <p:nvPr/>
        </p:nvSpPr>
        <p:spPr>
          <a:xfrm>
            <a:off x="6522491" y="789748"/>
            <a:ext cx="5669510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Radio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04C5C3-EB36-4294-7B6B-BF2B773B3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699" y="53417"/>
            <a:ext cx="1565865" cy="5662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5894128-89E3-F043-0151-E1BEEEFCB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6" y="1137099"/>
            <a:ext cx="6297072" cy="37576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4AA7C8A-A72E-338B-997F-DD53E89ED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490" y="1137100"/>
            <a:ext cx="5669509" cy="274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62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432929"/>
            <a:ext cx="79386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4469522"/>
              </p:ext>
            </p:extLst>
          </p:nvPr>
        </p:nvGraphicFramePr>
        <p:xfrm>
          <a:off x="606995" y="1439835"/>
          <a:ext cx="2979353" cy="186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653010" y="836309"/>
            <a:ext cx="242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Enero-Noviembre</a:t>
            </a:r>
            <a:r>
              <a:rPr lang="en-US" dirty="0"/>
              <a:t>, 2024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8FF515-0610-C242-9A3B-CF436A825ECB}"/>
              </a:ext>
            </a:extLst>
          </p:cNvPr>
          <p:cNvSpPr txBox="1"/>
          <p:nvPr/>
        </p:nvSpPr>
        <p:spPr>
          <a:xfrm>
            <a:off x="2880852" y="1918218"/>
            <a:ext cx="570990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97%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3CDC8FB-ED83-9E42-A03C-D7D8F70F5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3523581"/>
              </p:ext>
            </p:extLst>
          </p:nvPr>
        </p:nvGraphicFramePr>
        <p:xfrm>
          <a:off x="120680" y="3490969"/>
          <a:ext cx="3204443" cy="286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1BCEB48-D932-7A4A-B92F-7FED4415F7D0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BA3828-3270-344B-B8D0-921CEA73B350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B1C6791-D54A-FE4F-B7D0-AD2513704AA2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9427FA-25E0-5D40-AB0E-725F9B239780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738D1B-54D9-EE45-BE95-2207BC2D491B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975B97-046C-6A4E-95EC-4A201B06BD3C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E5953D5-36B6-3B44-9FC1-9F6F7F6AA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132360"/>
              </p:ext>
            </p:extLst>
          </p:nvPr>
        </p:nvGraphicFramePr>
        <p:xfrm>
          <a:off x="9992376" y="5634800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$88.2k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5721022-F3CD-084E-93AE-CC0F3793294E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A432005-9D50-7241-8362-A36B202F1C5D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773B6C-5DFE-D64E-ABC9-CC845FD59894}"/>
              </a:ext>
            </a:extLst>
          </p:cNvPr>
          <p:cNvSpPr txBox="1"/>
          <p:nvPr/>
        </p:nvSpPr>
        <p:spPr>
          <a:xfrm>
            <a:off x="5343658" y="6459487"/>
            <a:ext cx="2768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Noviembre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2024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15217F7-D2CB-F946-A49B-45203BF408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AF2DA58-BA58-5A4A-8850-29DDCDFC96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sp>
        <p:nvSpPr>
          <p:cNvPr id="48" name="Bent-Up Arrow 47">
            <a:extLst>
              <a:ext uri="{FF2B5EF4-FFF2-40B4-BE49-F238E27FC236}">
                <a16:creationId xmlns:a16="http://schemas.microsoft.com/office/drawing/2014/main" id="{7BCE0F07-1F00-8A44-938C-28E56E156DEE}"/>
              </a:ext>
            </a:extLst>
          </p:cNvPr>
          <p:cNvSpPr/>
          <p:nvPr/>
        </p:nvSpPr>
        <p:spPr>
          <a:xfrm>
            <a:off x="2647414" y="2629902"/>
            <a:ext cx="177938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5249DFC-E25D-6F4F-B52D-D05800670FA5}"/>
              </a:ext>
            </a:extLst>
          </p:cNvPr>
          <p:cNvSpPr txBox="1"/>
          <p:nvPr/>
        </p:nvSpPr>
        <p:spPr>
          <a:xfrm>
            <a:off x="2859635" y="2571632"/>
            <a:ext cx="678391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107%</a:t>
            </a:r>
          </a:p>
        </p:txBody>
      </p:sp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/>
        </p:nvGraphicFramePr>
        <p:xfrm>
          <a:off x="4703352" y="3053750"/>
          <a:ext cx="4925295" cy="126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3" name="Bent-Up Arrow 42">
            <a:extLst>
              <a:ext uri="{FF2B5EF4-FFF2-40B4-BE49-F238E27FC236}">
                <a16:creationId xmlns:a16="http://schemas.microsoft.com/office/drawing/2014/main" id="{1774859F-C260-A44F-84EB-39858043A64D}"/>
              </a:ext>
            </a:extLst>
          </p:cNvPr>
          <p:cNvSpPr/>
          <p:nvPr/>
        </p:nvSpPr>
        <p:spPr>
          <a:xfrm>
            <a:off x="2674741" y="1918218"/>
            <a:ext cx="175057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F125D7C2-FE66-B14E-A40B-1C078824A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276686"/>
              </p:ext>
            </p:extLst>
          </p:nvPr>
        </p:nvGraphicFramePr>
        <p:xfrm>
          <a:off x="9986962" y="4563291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$0k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45B2900F-6839-8D4C-8C3A-13C31856B7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013947"/>
              </p:ext>
            </p:extLst>
          </p:nvPr>
        </p:nvGraphicFramePr>
        <p:xfrm>
          <a:off x="3818567" y="939869"/>
          <a:ext cx="7564580" cy="220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ED1DAD5D-4AF0-6649-B390-16C7F0736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296151"/>
              </p:ext>
            </p:extLst>
          </p:nvPr>
        </p:nvGraphicFramePr>
        <p:xfrm>
          <a:off x="9986960" y="3577284"/>
          <a:ext cx="139618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841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613346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$842.1k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91%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4FEEFC9E-98C2-A642-BF4A-0B9A7FD766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4626051"/>
              </p:ext>
            </p:extLst>
          </p:nvPr>
        </p:nvGraphicFramePr>
        <p:xfrm>
          <a:off x="4673998" y="3294066"/>
          <a:ext cx="4925295" cy="1098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8" name="CuadroTexto 18">
            <a:extLst>
              <a:ext uri="{FF2B5EF4-FFF2-40B4-BE49-F238E27FC236}">
                <a16:creationId xmlns:a16="http://schemas.microsoft.com/office/drawing/2014/main" id="{D3D4A884-D8D2-624E-8D41-E1E190CDCA23}"/>
              </a:ext>
            </a:extLst>
          </p:cNvPr>
          <p:cNvSpPr txBox="1"/>
          <p:nvPr/>
        </p:nvSpPr>
        <p:spPr>
          <a:xfrm>
            <a:off x="0" y="1480"/>
            <a:ext cx="12191997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2" name="AutoShape 2" descr="El Gallo Más Gallo – Paseo La Sexta | Mas que compras">
            <a:extLst>
              <a:ext uri="{FF2B5EF4-FFF2-40B4-BE49-F238E27FC236}">
                <a16:creationId xmlns:a16="http://schemas.microsoft.com/office/drawing/2014/main" id="{3408C1B5-2B83-AD49-A00B-823BE0E378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HN"/>
          </a:p>
        </p:txBody>
      </p:sp>
      <p:pic>
        <p:nvPicPr>
          <p:cNvPr id="71684" name="Picture 4" descr="El Gallo Más Gallo – Paseo La Sexta | Mas que compras">
            <a:extLst>
              <a:ext uri="{FF2B5EF4-FFF2-40B4-BE49-F238E27FC236}">
                <a16:creationId xmlns:a16="http://schemas.microsoft.com/office/drawing/2014/main" id="{08977E1B-CC44-4844-AA66-8529F21BC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091" y="612245"/>
            <a:ext cx="1767292" cy="103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" name="Chart 38">
            <a:extLst>
              <a:ext uri="{FF2B5EF4-FFF2-40B4-BE49-F238E27FC236}">
                <a16:creationId xmlns:a16="http://schemas.microsoft.com/office/drawing/2014/main" id="{61DE5AC0-CCF8-7341-81CF-F9BF9BAAE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6970763"/>
              </p:ext>
            </p:extLst>
          </p:nvPr>
        </p:nvGraphicFramePr>
        <p:xfrm>
          <a:off x="4673997" y="5477799"/>
          <a:ext cx="4925295" cy="101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9" name="Chart 28">
            <a:extLst>
              <a:ext uri="{FF2B5EF4-FFF2-40B4-BE49-F238E27FC236}">
                <a16:creationId xmlns:a16="http://schemas.microsoft.com/office/drawing/2014/main" id="{1430A8FD-5EC9-9F4A-B0B3-5907BAB74B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484669"/>
              </p:ext>
            </p:extLst>
          </p:nvPr>
        </p:nvGraphicFramePr>
        <p:xfrm>
          <a:off x="4673996" y="4478567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3144821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3D1BDD-A14D-0F49-8676-6006CBFBB47A}"/>
              </a:ext>
            </a:extLst>
          </p:cNvPr>
          <p:cNvSpPr txBox="1"/>
          <p:nvPr/>
        </p:nvSpPr>
        <p:spPr>
          <a:xfrm>
            <a:off x="123986" y="766744"/>
            <a:ext cx="6722823" cy="2769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Televisión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81DBA39-0DD5-5B47-A3D7-ABC219676F7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Helvetica Light" panose="020B0403020202020204" pitchFamily="34" charset="0"/>
              </a:rPr>
              <a:t>Detalle</a:t>
            </a:r>
            <a:r>
              <a:rPr lang="en-US" sz="3000" dirty="0">
                <a:latin typeface="Helvetica Light" panose="020B0403020202020204" pitchFamily="34" charset="0"/>
              </a:rPr>
              <a:t> de </a:t>
            </a:r>
            <a:r>
              <a:rPr lang="en-US" sz="3000" dirty="0" err="1">
                <a:latin typeface="Helvetica Light" panose="020B0403020202020204" pitchFamily="34" charset="0"/>
              </a:rPr>
              <a:t>pauta</a:t>
            </a:r>
            <a:r>
              <a:rPr lang="en-US" sz="3000" dirty="0">
                <a:latin typeface="Helvetica Light" panose="020B0403020202020204" pitchFamily="34" charset="0"/>
              </a:rPr>
              <a:t> </a:t>
            </a:r>
            <a:r>
              <a:rPr lang="en-US" sz="3000" b="1" dirty="0">
                <a:latin typeface="Helvetica Light" panose="020B0403020202020204" pitchFamily="34" charset="0"/>
              </a:rPr>
              <a:t>                 </a:t>
            </a:r>
            <a:r>
              <a:rPr lang="en-US" sz="3000" dirty="0">
                <a:latin typeface="Helvetica Light" panose="020B0403020202020204" pitchFamily="34" charset="0"/>
              </a:rPr>
              <a:t>– </a:t>
            </a:r>
            <a:r>
              <a:rPr lang="en-US" sz="3000" dirty="0" err="1">
                <a:latin typeface="Helvetica Light" panose="020B0403020202020204" pitchFamily="34" charset="0"/>
              </a:rPr>
              <a:t>acumulado</a:t>
            </a:r>
            <a:r>
              <a:rPr lang="en-US" sz="3000" dirty="0">
                <a:latin typeface="Helvetica Light" panose="020B0403020202020204" pitchFamily="34" charset="0"/>
              </a:rPr>
              <a:t> Noviembre’24</a:t>
            </a:r>
            <a:endParaRPr lang="en-US" sz="3000" b="1" dirty="0">
              <a:latin typeface="Helvetica Light" panose="020B0403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8AA689-D935-D343-A9E3-1AC3E491BAB3}"/>
              </a:ext>
            </a:extLst>
          </p:cNvPr>
          <p:cNvCxnSpPr/>
          <p:nvPr/>
        </p:nvCxnSpPr>
        <p:spPr>
          <a:xfrm>
            <a:off x="123986" y="696390"/>
            <a:ext cx="11825207" cy="0"/>
          </a:xfrm>
          <a:prstGeom prst="line">
            <a:avLst/>
          </a:prstGeom>
          <a:ln w="28575">
            <a:solidFill>
              <a:srgbClr val="FA5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El Gallo Más Gallo – Paseo La Sexta | Mas que compras">
            <a:extLst>
              <a:ext uri="{FF2B5EF4-FFF2-40B4-BE49-F238E27FC236}">
                <a16:creationId xmlns:a16="http://schemas.microsoft.com/office/drawing/2014/main" id="{3A03127E-B8B2-9259-B0C0-C2D4C3931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0886" y="-109048"/>
            <a:ext cx="1493693" cy="87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6C91A29A-9462-CF49-2FEC-BE131B8E2D3A}"/>
              </a:ext>
            </a:extLst>
          </p:cNvPr>
          <p:cNvSpPr txBox="1"/>
          <p:nvPr/>
        </p:nvSpPr>
        <p:spPr>
          <a:xfrm>
            <a:off x="7064213" y="766742"/>
            <a:ext cx="5003799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Radio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57F36E-5F59-A26E-80FF-51A3889F6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6" y="1114088"/>
            <a:ext cx="6722823" cy="29360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87C9886-5510-3AEE-5191-5DC9FBCC6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706" y="1114088"/>
            <a:ext cx="5044305" cy="17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70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432929"/>
            <a:ext cx="79386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8939780"/>
              </p:ext>
            </p:extLst>
          </p:nvPr>
        </p:nvGraphicFramePr>
        <p:xfrm>
          <a:off x="606995" y="1480176"/>
          <a:ext cx="2979353" cy="186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624432" y="703960"/>
            <a:ext cx="247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Enero-Noviembre</a:t>
            </a:r>
            <a:r>
              <a:rPr lang="en-US" dirty="0"/>
              <a:t>, 2024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8FF515-0610-C242-9A3B-CF436A825ECB}"/>
              </a:ext>
            </a:extLst>
          </p:cNvPr>
          <p:cNvSpPr txBox="1"/>
          <p:nvPr/>
        </p:nvSpPr>
        <p:spPr>
          <a:xfrm>
            <a:off x="2880852" y="1810642"/>
            <a:ext cx="678391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338%</a:t>
            </a:r>
          </a:p>
        </p:txBody>
      </p:sp>
      <p:sp>
        <p:nvSpPr>
          <p:cNvPr id="51" name="Bent-Up Arrow 50">
            <a:extLst>
              <a:ext uri="{FF2B5EF4-FFF2-40B4-BE49-F238E27FC236}">
                <a16:creationId xmlns:a16="http://schemas.microsoft.com/office/drawing/2014/main" id="{C1AB2EB7-76A9-7540-B5E9-5C0718E270CC}"/>
              </a:ext>
            </a:extLst>
          </p:cNvPr>
          <p:cNvSpPr/>
          <p:nvPr/>
        </p:nvSpPr>
        <p:spPr>
          <a:xfrm>
            <a:off x="2596356" y="2688776"/>
            <a:ext cx="175056" cy="32316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45815EF-6ADF-2D4A-AC03-245F4EDE4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2596590"/>
              </p:ext>
            </p:extLst>
          </p:nvPr>
        </p:nvGraphicFramePr>
        <p:xfrm>
          <a:off x="3779267" y="841078"/>
          <a:ext cx="7564580" cy="220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3CDC8FB-ED83-9E42-A03C-D7D8F70F5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219569"/>
              </p:ext>
            </p:extLst>
          </p:nvPr>
        </p:nvGraphicFramePr>
        <p:xfrm>
          <a:off x="120680" y="3490969"/>
          <a:ext cx="3204443" cy="286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1BCEB48-D932-7A4A-B92F-7FED4415F7D0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BA3828-3270-344B-B8D0-921CEA73B350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B1C6791-D54A-FE4F-B7D0-AD2513704AA2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37B0DCC-E4CF-154C-AA85-EE3190A14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364232"/>
              </p:ext>
            </p:extLst>
          </p:nvPr>
        </p:nvGraphicFramePr>
        <p:xfrm>
          <a:off x="9992377" y="3462748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$1,471.2k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94%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899427FA-25E0-5D40-AB0E-725F9B239780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738D1B-54D9-EE45-BE95-2207BC2D491B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975B97-046C-6A4E-95EC-4A201B06BD3C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61DE5AC0-CCF8-7341-81CF-F9BF9BAAE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4548268"/>
              </p:ext>
            </p:extLst>
          </p:nvPr>
        </p:nvGraphicFramePr>
        <p:xfrm>
          <a:off x="4712053" y="5429964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E5953D5-36B6-3B44-9FC1-9F6F7F6AA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55588"/>
              </p:ext>
            </p:extLst>
          </p:nvPr>
        </p:nvGraphicFramePr>
        <p:xfrm>
          <a:off x="9992376" y="5634800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$99.4k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6%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5721022-F3CD-084E-93AE-CC0F3793294E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A432005-9D50-7241-8362-A36B202F1C5D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773B6C-5DFE-D64E-ABC9-CC845FD59894}"/>
              </a:ext>
            </a:extLst>
          </p:cNvPr>
          <p:cNvSpPr txBox="1"/>
          <p:nvPr/>
        </p:nvSpPr>
        <p:spPr>
          <a:xfrm>
            <a:off x="5343658" y="6459487"/>
            <a:ext cx="2768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Noviembre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2024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15217F7-D2CB-F946-A49B-45203BF408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AF2DA58-BA58-5A4A-8850-29DDCDFC963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5249DFC-E25D-6F4F-B52D-D05800670FA5}"/>
              </a:ext>
            </a:extLst>
          </p:cNvPr>
          <p:cNvSpPr txBox="1"/>
          <p:nvPr/>
        </p:nvSpPr>
        <p:spPr>
          <a:xfrm>
            <a:off x="2838207" y="2624878"/>
            <a:ext cx="678391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103%</a:t>
            </a:r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9B324457-E814-DD4B-90AC-0E9A0053E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647962"/>
              </p:ext>
            </p:extLst>
          </p:nvPr>
        </p:nvGraphicFramePr>
        <p:xfrm>
          <a:off x="9986962" y="4564620"/>
          <a:ext cx="1298244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227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490017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$0k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8" name="CuadroTexto 18">
            <a:extLst>
              <a:ext uri="{FF2B5EF4-FFF2-40B4-BE49-F238E27FC236}">
                <a16:creationId xmlns:a16="http://schemas.microsoft.com/office/drawing/2014/main" id="{808C27FE-DADE-564D-BFF1-F8F2C92FAC5B}"/>
              </a:ext>
            </a:extLst>
          </p:cNvPr>
          <p:cNvSpPr txBox="1"/>
          <p:nvPr/>
        </p:nvSpPr>
        <p:spPr>
          <a:xfrm>
            <a:off x="0" y="-31726"/>
            <a:ext cx="12192000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795A3D56-0244-D544-82E2-E3A8757D59F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latin typeface="Helvetica Light" panose="020B0403020202020204" pitchFamily="34" charset="0"/>
            </a:endParaRPr>
          </a:p>
        </p:txBody>
      </p:sp>
      <p:sp>
        <p:nvSpPr>
          <p:cNvPr id="59" name="Bent-Up Arrow 58">
            <a:extLst>
              <a:ext uri="{FF2B5EF4-FFF2-40B4-BE49-F238E27FC236}">
                <a16:creationId xmlns:a16="http://schemas.microsoft.com/office/drawing/2014/main" id="{C0360D53-DBD1-D04D-A07D-CF76F83627EE}"/>
              </a:ext>
            </a:extLst>
          </p:cNvPr>
          <p:cNvSpPr/>
          <p:nvPr/>
        </p:nvSpPr>
        <p:spPr>
          <a:xfrm>
            <a:off x="2596356" y="1976967"/>
            <a:ext cx="175056" cy="258138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28">
            <a:extLst>
              <a:ext uri="{FF2B5EF4-FFF2-40B4-BE49-F238E27FC236}">
                <a16:creationId xmlns:a16="http://schemas.microsoft.com/office/drawing/2014/main" id="{26A7A404-F5C1-AB44-A0C1-11B71E591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1404457"/>
              </p:ext>
            </p:extLst>
          </p:nvPr>
        </p:nvGraphicFramePr>
        <p:xfrm>
          <a:off x="4703352" y="4411631"/>
          <a:ext cx="4925295" cy="113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" name="Chart 52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5456015"/>
              </p:ext>
            </p:extLst>
          </p:nvPr>
        </p:nvGraphicFramePr>
        <p:xfrm>
          <a:off x="4712054" y="3174742"/>
          <a:ext cx="5013682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F8E2E7B7-40B8-D5EF-4DF8-2D894BE36B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7" y="766397"/>
            <a:ext cx="2192527" cy="7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5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6">
            <a:extLst>
              <a:ext uri="{FF2B5EF4-FFF2-40B4-BE49-F238E27FC236}">
                <a16:creationId xmlns:a16="http://schemas.microsoft.com/office/drawing/2014/main" id="{72A20B23-663F-BB42-91F5-65025CFAD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66" y="1579570"/>
            <a:ext cx="10889741" cy="428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b="1" dirty="0">
                <a:latin typeface="Helvetica"/>
                <a:cs typeface="Helvetica"/>
              </a:rPr>
              <a:t>Fuente</a:t>
            </a:r>
            <a:r>
              <a:rPr lang="es-HN" sz="1400" dirty="0">
                <a:latin typeface="Helvetica"/>
                <a:cs typeface="Helvetica"/>
              </a:rPr>
              <a:t>: Publisearch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b="1" dirty="0">
                <a:latin typeface="Helvetica"/>
                <a:cs typeface="Helvetica"/>
              </a:rPr>
              <a:t>Período de análisis</a:t>
            </a:r>
            <a:r>
              <a:rPr lang="es-HN" sz="1400" dirty="0">
                <a:latin typeface="Helvetica"/>
                <a:cs typeface="Helvetica"/>
              </a:rPr>
              <a:t>: Enero – Noviembre, 2024 El reporte se encuentra en miles de dólares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b="1" dirty="0">
                <a:latin typeface="Helvetica"/>
                <a:cs typeface="Helvetica"/>
              </a:rPr>
              <a:t>Target</a:t>
            </a:r>
            <a:r>
              <a:rPr lang="es-HN" sz="1400" dirty="0">
                <a:latin typeface="Helvetica"/>
                <a:cs typeface="Helvetica"/>
              </a:rPr>
              <a:t>: Hombres y mujeres  de 25 a 50 años de NSE ABC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dirty="0">
                <a:latin typeface="Helvetica"/>
                <a:cs typeface="Helvetica"/>
              </a:rPr>
              <a:t>Datos presentados no  incluyen bonificaciones ni negociaciones de los anunciantes, tarifas open rate. Se estima que los datos están inflados en un 45% en promedio, ya que varía según el tipo de medio.  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b="1" dirty="0">
                <a:latin typeface="Helvetica"/>
                <a:cs typeface="Helvetica"/>
              </a:rPr>
              <a:t>Medios monitoreados:</a:t>
            </a:r>
            <a:r>
              <a:rPr lang="es-HN" sz="1400" dirty="0">
                <a:latin typeface="Helvetica"/>
                <a:cs typeface="Helvetica"/>
              </a:rPr>
              <a:t> TV Abierta, Radio y Prensa.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dirty="0">
                <a:latin typeface="Helvetica"/>
                <a:cs typeface="Helvetica"/>
              </a:rPr>
              <a:t>En donde hay más de un canal de una misma empresa televisiva, se reporta la inversión como grupo :</a:t>
            </a:r>
          </a:p>
          <a:p>
            <a:pPr marL="800100" lvl="1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dirty="0">
                <a:latin typeface="Helvetica"/>
                <a:cs typeface="Helvetica"/>
              </a:rPr>
              <a:t>TVC : Canal 5, Canal 7 y Canal 3</a:t>
            </a:r>
          </a:p>
          <a:p>
            <a:pPr marL="800100" lvl="1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dirty="0">
                <a:latin typeface="Helvetica"/>
                <a:cs typeface="Helvetica"/>
              </a:rPr>
              <a:t>R Media : C 11, DTV, Beat TV y TDTV</a:t>
            </a:r>
          </a:p>
          <a:p>
            <a:pPr marL="800100" lvl="1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dirty="0">
                <a:latin typeface="Helvetica"/>
                <a:cs typeface="Helvetica"/>
              </a:rPr>
              <a:t>Grupo ABC : Canal 10 y Abriendo Brecha de Canal 7</a:t>
            </a:r>
          </a:p>
          <a:p>
            <a:pPr marL="800100" lvl="1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dirty="0">
                <a:latin typeface="Helvetica"/>
                <a:cs typeface="Helvetica"/>
              </a:rPr>
              <a:t>Grupo VTV : VTV, Canal 30, Canal 12, Canal 21 y Canal 54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HN" altLang="ja-JP" sz="1400" b="1" dirty="0">
                <a:latin typeface="Helvetica"/>
                <a:cs typeface="Helvetica"/>
              </a:rPr>
              <a:t>Radios en San Pedro Sula</a:t>
            </a:r>
            <a:r>
              <a:rPr lang="es-HN" altLang="ja-JP" sz="1400" dirty="0">
                <a:latin typeface="Helvetica"/>
                <a:cs typeface="Helvetica"/>
              </a:rPr>
              <a:t>: Exa FM, Radio Conga, Internacional, XY SPS, W 105, Radio Activa, Musiquera SPS, FM Fama.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HN" altLang="ja-JP" sz="1400" b="1" dirty="0">
                <a:latin typeface="Helvetica"/>
                <a:cs typeface="Helvetica"/>
              </a:rPr>
              <a:t>Radios en Tegucigalpa</a:t>
            </a:r>
            <a:r>
              <a:rPr lang="es-HN" altLang="ja-JP" sz="1400" dirty="0">
                <a:latin typeface="Helvetica"/>
                <a:cs typeface="Helvetica"/>
              </a:rPr>
              <a:t>: HRN, Radio América, Stereo Luz, XY TGU, W 107, Power FM, Rock &amp; Pop, Vox FM, Suave, Super Stereo.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HN" altLang="ja-JP" sz="1400" b="1" dirty="0">
                <a:latin typeface="Helvetica"/>
                <a:cs typeface="Helvetica"/>
              </a:rPr>
              <a:t>Impresos:  </a:t>
            </a:r>
            <a:r>
              <a:rPr lang="es-HN" altLang="ja-JP" sz="1400" dirty="0">
                <a:latin typeface="Helvetica"/>
                <a:cs typeface="Helvetica"/>
              </a:rPr>
              <a:t>Diez, El Heraldo, La Prensa, La Tribuna, Tiempo, Cromos, Estilo, Click, Vívela, Mía, Amiga, Cheque, Buen Provecho, Mujeres, Tecno, Estilo Health&amp;Fitness, Casa y Hogar, Hablemos Claro, Cromos Hogar, Bodas, Eva y Motores.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HN" sz="1400" dirty="0">
                <a:latin typeface="Helvetica"/>
                <a:cs typeface="Helvetica"/>
              </a:rPr>
              <a:t>En las cifras proporcionadas por el proveedor se estima un margen de error de un 5%.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s-HN" altLang="ja-JP" sz="1400" dirty="0">
              <a:latin typeface="Helvetica"/>
              <a:cs typeface="Helvetica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s-HN" altLang="ja-JP" sz="1400" dirty="0">
              <a:latin typeface="Helvetica"/>
              <a:cs typeface="Helvetica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HN" altLang="ja-JP" sz="1400" dirty="0">
                <a:latin typeface="Helvetica"/>
                <a:cs typeface="Helvetica"/>
              </a:rPr>
              <a:t>NOTA: NO SE MONITOREA CABLE NI PAUTA EN CABLERAS FORANEAS.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endParaRPr lang="es-HN" sz="1400" dirty="0">
              <a:latin typeface="Helvetica"/>
              <a:cs typeface="Helvetica"/>
            </a:endParaRP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A2EB9-E57B-EB44-932A-B3ECA07E8E82}"/>
              </a:ext>
            </a:extLst>
          </p:cNvPr>
          <p:cNvSpPr txBox="1"/>
          <p:nvPr/>
        </p:nvSpPr>
        <p:spPr>
          <a:xfrm>
            <a:off x="2700865" y="28062"/>
            <a:ext cx="39469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Helvetica"/>
                <a:cs typeface="Helvetica"/>
              </a:rPr>
              <a:t>CONSIDERACIONES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1D3A7-696D-A94B-9F68-2532CAA03FFC}"/>
              </a:ext>
            </a:extLst>
          </p:cNvPr>
          <p:cNvSpPr/>
          <p:nvPr/>
        </p:nvSpPr>
        <p:spPr>
          <a:xfrm>
            <a:off x="0" y="28062"/>
            <a:ext cx="12200733" cy="103680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Helvetica Light" panose="020B0403020202020204" pitchFamily="34" charset="0"/>
              </a:rPr>
              <a:t>CONSIDERACIONES</a:t>
            </a:r>
          </a:p>
        </p:txBody>
      </p:sp>
    </p:spTree>
    <p:extLst>
      <p:ext uri="{BB962C8B-B14F-4D97-AF65-F5344CB8AC3E}">
        <p14:creationId xmlns:p14="http://schemas.microsoft.com/office/powerpoint/2010/main" val="3961725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3D1BDD-A14D-0F49-8676-6006CBFBB47A}"/>
              </a:ext>
            </a:extLst>
          </p:cNvPr>
          <p:cNvSpPr txBox="1"/>
          <p:nvPr/>
        </p:nvSpPr>
        <p:spPr>
          <a:xfrm>
            <a:off x="123986" y="766745"/>
            <a:ext cx="5133814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Televisión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81DBA39-0DD5-5B47-A3D7-ABC219676F7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Helvetica Light" panose="020B0403020202020204" pitchFamily="34" charset="0"/>
              </a:rPr>
              <a:t>Detalle</a:t>
            </a:r>
            <a:r>
              <a:rPr lang="en-US" sz="3000" dirty="0">
                <a:latin typeface="Helvetica Light" panose="020B0403020202020204" pitchFamily="34" charset="0"/>
              </a:rPr>
              <a:t> de </a:t>
            </a:r>
            <a:r>
              <a:rPr lang="en-US" sz="3000" dirty="0" err="1">
                <a:latin typeface="Helvetica Light" panose="020B0403020202020204" pitchFamily="34" charset="0"/>
              </a:rPr>
              <a:t>pauta</a:t>
            </a:r>
            <a:r>
              <a:rPr lang="en-US" sz="3000" dirty="0">
                <a:latin typeface="Helvetica Light" panose="020B0403020202020204" pitchFamily="34" charset="0"/>
              </a:rPr>
              <a:t> </a:t>
            </a:r>
            <a:r>
              <a:rPr lang="en-US" sz="3000" b="1" dirty="0">
                <a:latin typeface="Helvetica Light" panose="020B0403020202020204" pitchFamily="34" charset="0"/>
              </a:rPr>
              <a:t>                 </a:t>
            </a:r>
            <a:r>
              <a:rPr lang="en-US" sz="3000" dirty="0">
                <a:latin typeface="Helvetica Light" panose="020B0403020202020204" pitchFamily="34" charset="0"/>
              </a:rPr>
              <a:t>– </a:t>
            </a:r>
            <a:r>
              <a:rPr lang="en-US" sz="3000" dirty="0" err="1">
                <a:latin typeface="Helvetica Light" panose="020B0403020202020204" pitchFamily="34" charset="0"/>
              </a:rPr>
              <a:t>acumulado</a:t>
            </a:r>
            <a:r>
              <a:rPr lang="en-US" sz="3000" dirty="0">
                <a:latin typeface="Helvetica Light" panose="020B0403020202020204" pitchFamily="34" charset="0"/>
              </a:rPr>
              <a:t> Noviembre’24</a:t>
            </a:r>
            <a:endParaRPr lang="en-US" sz="3000" b="1" dirty="0">
              <a:latin typeface="Helvetica Light" panose="020B0403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8AA689-D935-D343-A9E3-1AC3E491BAB3}"/>
              </a:ext>
            </a:extLst>
          </p:cNvPr>
          <p:cNvCxnSpPr/>
          <p:nvPr/>
        </p:nvCxnSpPr>
        <p:spPr>
          <a:xfrm>
            <a:off x="123986" y="696390"/>
            <a:ext cx="11825207" cy="0"/>
          </a:xfrm>
          <a:prstGeom prst="line">
            <a:avLst/>
          </a:prstGeom>
          <a:ln w="28575">
            <a:solidFill>
              <a:srgbClr val="FA5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9">
            <a:extLst>
              <a:ext uri="{FF2B5EF4-FFF2-40B4-BE49-F238E27FC236}">
                <a16:creationId xmlns:a16="http://schemas.microsoft.com/office/drawing/2014/main" id="{CBA2F9CF-3195-5553-30B2-6BF18F0A5421}"/>
              </a:ext>
            </a:extLst>
          </p:cNvPr>
          <p:cNvSpPr txBox="1"/>
          <p:nvPr/>
        </p:nvSpPr>
        <p:spPr>
          <a:xfrm>
            <a:off x="6289514" y="761906"/>
            <a:ext cx="5778500" cy="2769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Radio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5DB5F0C-7A14-5E76-6A3E-DB4AD0CDE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65" y="0"/>
            <a:ext cx="1470387" cy="49175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FC49688-0562-0081-ECC0-3EBD9F3D7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1" y="1104419"/>
            <a:ext cx="5145409" cy="45550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E77D056-E64C-5CF3-79A4-3B6CBF6AD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779" y="1109259"/>
            <a:ext cx="5800830" cy="198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43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432929"/>
            <a:ext cx="793865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134BBF9-0FAA-3C48-AB31-FA0FB1AEF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2801093"/>
              </p:ext>
            </p:extLst>
          </p:nvPr>
        </p:nvGraphicFramePr>
        <p:xfrm>
          <a:off x="101273" y="1223492"/>
          <a:ext cx="5847869" cy="5127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A73C37-9543-5046-B37A-68BC18FC27F8}"/>
              </a:ext>
            </a:extLst>
          </p:cNvPr>
          <p:cNvCxnSpPr>
            <a:cxnSpLocks/>
          </p:cNvCxnSpPr>
          <p:nvPr/>
        </p:nvCxnSpPr>
        <p:spPr>
          <a:xfrm>
            <a:off x="7255884" y="1082528"/>
            <a:ext cx="0" cy="5127898"/>
          </a:xfrm>
          <a:prstGeom prst="line">
            <a:avLst/>
          </a:prstGeom>
          <a:ln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rgbClr val="00BDFF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BAB9608-9528-074C-A615-967BDB5534DB}"/>
              </a:ext>
            </a:extLst>
          </p:cNvPr>
          <p:cNvSpPr txBox="1"/>
          <p:nvPr/>
        </p:nvSpPr>
        <p:spPr>
          <a:xfrm>
            <a:off x="283331" y="839441"/>
            <a:ext cx="5445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Light" panose="020B0403020202020204" pitchFamily="34" charset="0"/>
              </a:rPr>
              <a:t>Distribución</a:t>
            </a:r>
            <a:r>
              <a:rPr lang="en-US" dirty="0">
                <a:latin typeface="Helvetica Light" panose="020B0403020202020204" pitchFamily="34" charset="0"/>
              </a:rPr>
              <a:t>  </a:t>
            </a:r>
            <a:r>
              <a:rPr lang="en-US" dirty="0" err="1">
                <a:latin typeface="Helvetica Light" panose="020B0403020202020204" pitchFamily="34" charset="0"/>
              </a:rPr>
              <a:t>canales</a:t>
            </a:r>
            <a:r>
              <a:rPr lang="en-US" dirty="0">
                <a:latin typeface="Helvetica Light" panose="020B0403020202020204" pitchFamily="34" charset="0"/>
              </a:rPr>
              <a:t> </a:t>
            </a:r>
            <a:r>
              <a:rPr lang="en-US" sz="2000" b="1" dirty="0">
                <a:latin typeface="Helvetica Light" panose="020B0403020202020204" pitchFamily="34" charset="0"/>
              </a:rPr>
              <a:t>TV </a:t>
            </a:r>
            <a:r>
              <a:rPr lang="en-US" sz="2000" b="1" dirty="0" err="1">
                <a:latin typeface="Helvetica Light" panose="020B0403020202020204" pitchFamily="34" charset="0"/>
              </a:rPr>
              <a:t>Abierta</a:t>
            </a:r>
            <a:r>
              <a:rPr lang="en-US" sz="2000" b="1" dirty="0">
                <a:latin typeface="Helvetica Light" panose="020B0403020202020204" pitchFamily="34" charset="0"/>
              </a:rPr>
              <a:t> </a:t>
            </a:r>
            <a:r>
              <a:rPr lang="en-US" dirty="0">
                <a:latin typeface="Helvetica Light" panose="020B0403020202020204" pitchFamily="34" charset="0"/>
              </a:rPr>
              <a:t>– </a:t>
            </a:r>
            <a:r>
              <a:rPr lang="en-US" dirty="0" err="1">
                <a:latin typeface="Helvetica Light" panose="020B0403020202020204" pitchFamily="34" charset="0"/>
              </a:rPr>
              <a:t>Ene</a:t>
            </a:r>
            <a:r>
              <a:rPr lang="en-US" dirty="0">
                <a:latin typeface="Helvetica Light" panose="020B0403020202020204" pitchFamily="34" charset="0"/>
              </a:rPr>
              <a:t>-Nov,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359039-7FE1-9A4E-A1F3-AD1048352D4D}"/>
              </a:ext>
            </a:extLst>
          </p:cNvPr>
          <p:cNvSpPr txBox="1"/>
          <p:nvPr/>
        </p:nvSpPr>
        <p:spPr>
          <a:xfrm>
            <a:off x="6137877" y="106724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Light" panose="020B0403020202020204" pitchFamily="34" charset="0"/>
              </a:rPr>
              <a:t>Inv</a:t>
            </a:r>
            <a:endParaRPr lang="en-US" dirty="0">
              <a:latin typeface="Helvetica Light" panose="020B0403020202020204" pitchFamily="34" charset="0"/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C60CC9E4-433C-8141-9A96-C780180B34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7401626"/>
              </p:ext>
            </p:extLst>
          </p:nvPr>
        </p:nvGraphicFramePr>
        <p:xfrm>
          <a:off x="7358341" y="3958522"/>
          <a:ext cx="4699712" cy="2467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023D711-1C14-5F46-941D-A4E20BC04A5C}"/>
              </a:ext>
            </a:extLst>
          </p:cNvPr>
          <p:cNvSpPr txBox="1"/>
          <p:nvPr/>
        </p:nvSpPr>
        <p:spPr>
          <a:xfrm>
            <a:off x="101273" y="6428200"/>
            <a:ext cx="11889213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Helvetica Light" panose="020B0403020202020204" pitchFamily="34" charset="0"/>
              </a:rPr>
              <a:t>Diunsa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ocupa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el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primeros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lugar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en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el</a:t>
            </a:r>
            <a:r>
              <a:rPr lang="en-US" sz="1200" dirty="0">
                <a:latin typeface="Helvetica Light" panose="020B0403020202020204" pitchFamily="34" charset="0"/>
              </a:rPr>
              <a:t> SOI, sin embargo las tiendas con mayor COE son Gallo, Elektra, </a:t>
            </a:r>
            <a:r>
              <a:rPr lang="en-US" sz="1200" dirty="0" err="1">
                <a:latin typeface="Helvetica Light" panose="020B0403020202020204" pitchFamily="34" charset="0"/>
              </a:rPr>
              <a:t>Tropigas</a:t>
            </a:r>
            <a:r>
              <a:rPr lang="en-US" sz="1200" dirty="0">
                <a:latin typeface="Helvetica Light" panose="020B0403020202020204" pitchFamily="34" charset="0"/>
              </a:rPr>
              <a:t>, Lady Lee y </a:t>
            </a:r>
            <a:r>
              <a:rPr lang="en-US" sz="1200" dirty="0" err="1">
                <a:latin typeface="Helvetica Light" panose="020B0403020202020204" pitchFamily="34" charset="0"/>
              </a:rPr>
              <a:t>Molineros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en</a:t>
            </a:r>
            <a:r>
              <a:rPr lang="en-US" sz="1200" dirty="0">
                <a:latin typeface="Helvetica Light" panose="020B0403020202020204" pitchFamily="34" charset="0"/>
              </a:rPr>
              <a:t> ese </a:t>
            </a:r>
            <a:r>
              <a:rPr lang="en-US" sz="1200" dirty="0" err="1">
                <a:latin typeface="Helvetica Light" panose="020B0403020202020204" pitchFamily="34" charset="0"/>
              </a:rPr>
              <a:t>orden</a:t>
            </a:r>
            <a:endParaRPr lang="en-US" sz="1200" dirty="0">
              <a:latin typeface="Helvetica Light" panose="020B040302020202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8901448-FD99-5142-AEB0-DD240759F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75985"/>
              </p:ext>
            </p:extLst>
          </p:nvPr>
        </p:nvGraphicFramePr>
        <p:xfrm>
          <a:off x="5899335" y="1422513"/>
          <a:ext cx="1125801" cy="4015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5801">
                  <a:extLst>
                    <a:ext uri="{9D8B030D-6E8A-4147-A177-3AD203B41FA5}">
                      <a16:colId xmlns:a16="http://schemas.microsoft.com/office/drawing/2014/main" val="2362268229"/>
                    </a:ext>
                  </a:extLst>
                </a:gridCol>
              </a:tblGrid>
              <a:tr h="479772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$. 661.9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971050"/>
                  </a:ext>
                </a:extLst>
              </a:tr>
              <a:tr h="479772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$. 790.0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993723"/>
                  </a:ext>
                </a:extLst>
              </a:tr>
              <a:tr h="497367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 842.1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559580"/>
                  </a:ext>
                </a:extLst>
              </a:tr>
              <a:tr h="489078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 882.8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383144"/>
                  </a:ext>
                </a:extLst>
              </a:tr>
              <a:tr h="497367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 1,326.7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5442"/>
                  </a:ext>
                </a:extLst>
              </a:tr>
              <a:tr h="480788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$ 1,471.2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803823"/>
                  </a:ext>
                </a:extLst>
              </a:tr>
              <a:tr h="522235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$ 2,531.8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31547"/>
                  </a:ext>
                </a:extLst>
              </a:tr>
              <a:tr h="5693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$ 4,146.0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70614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98D2B4-6ABE-BC4C-9BE7-EA7F84871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223622"/>
              </p:ext>
            </p:extLst>
          </p:nvPr>
        </p:nvGraphicFramePr>
        <p:xfrm>
          <a:off x="7391018" y="707548"/>
          <a:ext cx="4599456" cy="346479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66603">
                  <a:extLst>
                    <a:ext uri="{9D8B030D-6E8A-4147-A177-3AD203B41FA5}">
                      <a16:colId xmlns:a16="http://schemas.microsoft.com/office/drawing/2014/main" val="308459419"/>
                    </a:ext>
                  </a:extLst>
                </a:gridCol>
                <a:gridCol w="920656">
                  <a:extLst>
                    <a:ext uri="{9D8B030D-6E8A-4147-A177-3AD203B41FA5}">
                      <a16:colId xmlns:a16="http://schemas.microsoft.com/office/drawing/2014/main" val="1881463958"/>
                    </a:ext>
                  </a:extLst>
                </a:gridCol>
                <a:gridCol w="663949">
                  <a:extLst>
                    <a:ext uri="{9D8B030D-6E8A-4147-A177-3AD203B41FA5}">
                      <a16:colId xmlns:a16="http://schemas.microsoft.com/office/drawing/2014/main" val="2362762798"/>
                    </a:ext>
                  </a:extLst>
                </a:gridCol>
                <a:gridCol w="749416">
                  <a:extLst>
                    <a:ext uri="{9D8B030D-6E8A-4147-A177-3AD203B41FA5}">
                      <a16:colId xmlns:a16="http://schemas.microsoft.com/office/drawing/2014/main" val="4133590585"/>
                    </a:ext>
                  </a:extLst>
                </a:gridCol>
                <a:gridCol w="749416">
                  <a:extLst>
                    <a:ext uri="{9D8B030D-6E8A-4147-A177-3AD203B41FA5}">
                      <a16:colId xmlns:a16="http://schemas.microsoft.com/office/drawing/2014/main" val="1013258374"/>
                    </a:ext>
                  </a:extLst>
                </a:gridCol>
                <a:gridCol w="749416">
                  <a:extLst>
                    <a:ext uri="{9D8B030D-6E8A-4147-A177-3AD203B41FA5}">
                      <a16:colId xmlns:a16="http://schemas.microsoft.com/office/drawing/2014/main" val="1995335080"/>
                    </a:ext>
                  </a:extLst>
                </a:gridCol>
              </a:tblGrid>
              <a:tr h="236071">
                <a:tc>
                  <a:txBody>
                    <a:bodyPr/>
                    <a:lstStyle/>
                    <a:p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Inv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SOI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TRP’S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SOV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COE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138369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Diunsa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4,146.0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33%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73,425.2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28%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0.85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6239355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algn="l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Curacao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2,531.8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45,137.1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0.86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8533375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algn="l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Molineros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1,471.2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33,138.0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1.08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5078550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Jetstereo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1,326.7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22,429.3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9%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0.81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1132832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Elektra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882.8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7%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22,203.2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8%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1.21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9266353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Gallo + Gallo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842.1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7%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33,246.5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1.90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32698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Tropigas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790.0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6%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18,158.2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7%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1.11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102270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Lady Lee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661.9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5%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15,115.5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6%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1.10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1895544"/>
                  </a:ext>
                </a:extLst>
              </a:tr>
              <a:tr h="304311">
                <a:tc>
                  <a:txBody>
                    <a:bodyPr/>
                    <a:lstStyle/>
                    <a:p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12,652.6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HN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</a:t>
                      </a:r>
                      <a:r>
                        <a:rPr lang="es-H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262,852.9</a:t>
                      </a:r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HN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 dirty="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426758"/>
                  </a:ext>
                </a:extLst>
              </a:tr>
            </a:tbl>
          </a:graphicData>
        </a:graphic>
      </p:graphicFrame>
      <p:sp>
        <p:nvSpPr>
          <p:cNvPr id="16" name="CuadroTexto 18">
            <a:extLst>
              <a:ext uri="{FF2B5EF4-FFF2-40B4-BE49-F238E27FC236}">
                <a16:creationId xmlns:a16="http://schemas.microsoft.com/office/drawing/2014/main" id="{213AE40D-206B-A049-8948-E8AB77161901}"/>
              </a:ext>
            </a:extLst>
          </p:cNvPr>
          <p:cNvSpPr txBox="1"/>
          <p:nvPr/>
        </p:nvSpPr>
        <p:spPr>
          <a:xfrm>
            <a:off x="0" y="1480"/>
            <a:ext cx="12191997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91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432929"/>
            <a:ext cx="793865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66">
            <a:extLst>
              <a:ext uri="{FF2B5EF4-FFF2-40B4-BE49-F238E27FC236}">
                <a16:creationId xmlns:a16="http://schemas.microsoft.com/office/drawing/2014/main" id="{402A6227-C45D-44AB-9453-8FE8DE89E48D}"/>
              </a:ext>
            </a:extLst>
          </p:cNvPr>
          <p:cNvSpPr txBox="1"/>
          <p:nvPr/>
        </p:nvSpPr>
        <p:spPr>
          <a:xfrm>
            <a:off x="2749858" y="6523967"/>
            <a:ext cx="6879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Fuente:  Publisearch. Valores en miles de dólares</a:t>
            </a:r>
            <a:endParaRPr lang="es-MX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134BBF9-0FAA-3C48-AB31-FA0FB1AEF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7624958"/>
              </p:ext>
            </p:extLst>
          </p:nvPr>
        </p:nvGraphicFramePr>
        <p:xfrm>
          <a:off x="61518" y="1223492"/>
          <a:ext cx="10663891" cy="530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BAB9608-9528-074C-A615-967BDB5534DB}"/>
              </a:ext>
            </a:extLst>
          </p:cNvPr>
          <p:cNvSpPr txBox="1"/>
          <p:nvPr/>
        </p:nvSpPr>
        <p:spPr>
          <a:xfrm>
            <a:off x="283331" y="882473"/>
            <a:ext cx="3922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Light" panose="020B0403020202020204" pitchFamily="34" charset="0"/>
              </a:rPr>
              <a:t>Distribución</a:t>
            </a:r>
            <a:r>
              <a:rPr lang="en-US" dirty="0">
                <a:latin typeface="Helvetica Light" panose="020B0403020202020204" pitchFamily="34" charset="0"/>
              </a:rPr>
              <a:t>  </a:t>
            </a:r>
            <a:r>
              <a:rPr lang="en-US" b="1" dirty="0">
                <a:latin typeface="Helvetica Light" panose="020B0403020202020204" pitchFamily="34" charset="0"/>
              </a:rPr>
              <a:t>Radio</a:t>
            </a:r>
            <a:r>
              <a:rPr lang="en-US" sz="2000" dirty="0">
                <a:latin typeface="Helvetica Light" panose="020B0403020202020204" pitchFamily="34" charset="0"/>
              </a:rPr>
              <a:t> </a:t>
            </a:r>
            <a:r>
              <a:rPr lang="en-US" dirty="0">
                <a:latin typeface="Helvetica Light" panose="020B0403020202020204" pitchFamily="34" charset="0"/>
              </a:rPr>
              <a:t>– </a:t>
            </a:r>
            <a:r>
              <a:rPr lang="en-US" dirty="0" err="1">
                <a:latin typeface="Helvetica Light" panose="020B0403020202020204" pitchFamily="34" charset="0"/>
              </a:rPr>
              <a:t>Ene</a:t>
            </a:r>
            <a:r>
              <a:rPr lang="en-US" dirty="0">
                <a:latin typeface="Helvetica Light" panose="020B0403020202020204" pitchFamily="34" charset="0"/>
              </a:rPr>
              <a:t>-Nov, 2024</a:t>
            </a:r>
          </a:p>
        </p:txBody>
      </p:sp>
      <p:sp>
        <p:nvSpPr>
          <p:cNvPr id="16" name="CuadroTexto 18">
            <a:extLst>
              <a:ext uri="{FF2B5EF4-FFF2-40B4-BE49-F238E27FC236}">
                <a16:creationId xmlns:a16="http://schemas.microsoft.com/office/drawing/2014/main" id="{213AE40D-206B-A049-8948-E8AB77161901}"/>
              </a:ext>
            </a:extLst>
          </p:cNvPr>
          <p:cNvSpPr txBox="1"/>
          <p:nvPr/>
        </p:nvSpPr>
        <p:spPr>
          <a:xfrm>
            <a:off x="0" y="1480"/>
            <a:ext cx="12191997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Estratégia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F7719EA-9D5A-BF6E-7E61-3F74C1D4A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368926"/>
              </p:ext>
            </p:extLst>
          </p:nvPr>
        </p:nvGraphicFramePr>
        <p:xfrm>
          <a:off x="10765165" y="1402080"/>
          <a:ext cx="1213801" cy="4116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3801">
                  <a:extLst>
                    <a:ext uri="{9D8B030D-6E8A-4147-A177-3AD203B41FA5}">
                      <a16:colId xmlns:a16="http://schemas.microsoft.com/office/drawing/2014/main" val="2362268229"/>
                    </a:ext>
                  </a:extLst>
                </a:gridCol>
              </a:tblGrid>
              <a:tr h="4918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$ 21.8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088666"/>
                  </a:ext>
                </a:extLst>
              </a:tr>
              <a:tr h="491865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$ 64.4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993723"/>
                  </a:ext>
                </a:extLst>
              </a:tr>
              <a:tr h="50990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$ 78.6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559580"/>
                  </a:ext>
                </a:extLst>
              </a:tr>
              <a:tr h="50140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$ 88.2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383144"/>
                  </a:ext>
                </a:extLst>
              </a:tr>
              <a:tr h="50990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$ 99.4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5442"/>
                  </a:ext>
                </a:extLst>
              </a:tr>
              <a:tr h="492905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$ 100.5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803823"/>
                  </a:ext>
                </a:extLst>
              </a:tr>
              <a:tr h="535401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$ 207.4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31547"/>
                  </a:ext>
                </a:extLst>
              </a:tr>
              <a:tr h="5837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$ 216.3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70614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795C7F8-5C3C-78DC-FBC7-BF22DB6FC535}"/>
              </a:ext>
            </a:extLst>
          </p:cNvPr>
          <p:cNvSpPr txBox="1"/>
          <p:nvPr/>
        </p:nvSpPr>
        <p:spPr>
          <a:xfrm>
            <a:off x="10632588" y="5694630"/>
            <a:ext cx="147895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HN" b="1" dirty="0">
                <a:latin typeface="HELVETICA LIGHT" panose="020B0403020202020204" pitchFamily="34" charset="0"/>
              </a:rPr>
              <a:t>Inv </a:t>
            </a:r>
            <a:r>
              <a:rPr lang="en-HN" b="1">
                <a:latin typeface="HELVETICA LIGHT" panose="020B0403020202020204" pitchFamily="34" charset="0"/>
              </a:rPr>
              <a:t>$ </a:t>
            </a:r>
            <a:r>
              <a:rPr lang="en-US" b="1" dirty="0">
                <a:latin typeface="HELVETICA LIGHT" panose="020B0403020202020204" pitchFamily="34" charset="0"/>
              </a:rPr>
              <a:t>876.6</a:t>
            </a:r>
            <a:r>
              <a:rPr lang="en-HN" b="1">
                <a:latin typeface="HELVETICA LIGHT" panose="020B0403020202020204" pitchFamily="34" charset="0"/>
              </a:rPr>
              <a:t>K</a:t>
            </a:r>
            <a:endParaRPr lang="en-HN" b="1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027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46585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222865" y="3787848"/>
            <a:ext cx="6292607" cy="1991585"/>
            <a:chOff x="603765" y="830819"/>
            <a:chExt cx="10083800" cy="3983170"/>
          </a:xfrm>
        </p:grpSpPr>
        <p:sp>
          <p:nvSpPr>
            <p:cNvPr id="4" name="AutoShape 4"/>
            <p:cNvSpPr/>
            <p:nvPr/>
          </p:nvSpPr>
          <p:spPr>
            <a:xfrm>
              <a:off x="603765" y="830819"/>
              <a:ext cx="10083800" cy="3983170"/>
            </a:xfrm>
            <a:prstGeom prst="rect">
              <a:avLst/>
            </a:prstGeom>
            <a:solidFill>
              <a:srgbClr val="CD2E2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5756" y="1177401"/>
              <a:ext cx="9275600" cy="32900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800" b="1" spc="35" dirty="0">
                  <a:solidFill>
                    <a:srgbClr val="FFFFFF"/>
                  </a:solidFill>
                  <a:latin typeface="Helvetica Light" panose="020B0403020202020204"/>
                </a:rPr>
                <a:t>PANORAMA GENERAL INDUSTRIA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20471" y="5305571"/>
            <a:ext cx="363186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67" spc="25">
                <a:solidFill>
                  <a:srgbClr val="FFFFFF"/>
                </a:solidFill>
                <a:latin typeface="Public Sans Bold"/>
              </a:rPr>
              <a:t>01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C9B3B348-434D-4BF4-B654-0E553529BC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23600" y="6324600"/>
            <a:ext cx="938542" cy="336797"/>
          </a:xfrm>
          <a:prstGeom prst="rect">
            <a:avLst/>
          </a:prstGeom>
        </p:spPr>
      </p:pic>
      <p:sp>
        <p:nvSpPr>
          <p:cNvPr id="10" name="CuadroTexto 1">
            <a:extLst>
              <a:ext uri="{FF2B5EF4-FFF2-40B4-BE49-F238E27FC236}">
                <a16:creationId xmlns:a16="http://schemas.microsoft.com/office/drawing/2014/main" id="{37C980E8-8BB5-497D-BFBF-1B9378861A8B}"/>
              </a:ext>
            </a:extLst>
          </p:cNvPr>
          <p:cNvSpPr txBox="1"/>
          <p:nvPr/>
        </p:nvSpPr>
        <p:spPr>
          <a:xfrm>
            <a:off x="4422098" y="5828029"/>
            <a:ext cx="46483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000" b="1" dirty="0">
                <a:latin typeface="Helvetica Light" panose="020B0403020202020204" pitchFamily="34" charset="0"/>
              </a:rPr>
              <a:t>enero-noviembre 2024</a:t>
            </a:r>
            <a:endParaRPr lang="es-MX" sz="3000" b="1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477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EA7174E-DBC4-5346-BA69-3BC12945FDC3}"/>
              </a:ext>
            </a:extLst>
          </p:cNvPr>
          <p:cNvSpPr txBox="1"/>
          <p:nvPr/>
        </p:nvSpPr>
        <p:spPr>
          <a:xfrm>
            <a:off x="299547" y="14189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01882-7B97-D44D-A5AE-77ED42359736}"/>
              </a:ext>
            </a:extLst>
          </p:cNvPr>
          <p:cNvSpPr/>
          <p:nvPr/>
        </p:nvSpPr>
        <p:spPr>
          <a:xfrm>
            <a:off x="7881132" y="284825"/>
            <a:ext cx="4310868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Helvetica Light" panose="020B0403020202020204" pitchFamily="34" charset="0"/>
              </a:rPr>
              <a:t>Durante el </a:t>
            </a:r>
            <a:r>
              <a:rPr lang="en-US" sz="1200" dirty="0" err="1">
                <a:latin typeface="Helvetica Light" panose="020B0403020202020204" pitchFamily="34" charset="0"/>
              </a:rPr>
              <a:t>período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en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análisis</a:t>
            </a:r>
            <a:r>
              <a:rPr lang="en-US" sz="1200" dirty="0">
                <a:latin typeface="Helvetica Light" panose="020B0403020202020204" pitchFamily="34" charset="0"/>
              </a:rPr>
              <a:t> la </a:t>
            </a:r>
            <a:r>
              <a:rPr lang="en-US" sz="1200" dirty="0" err="1">
                <a:latin typeface="Helvetica Light" panose="020B0403020202020204" pitchFamily="34" charset="0"/>
              </a:rPr>
              <a:t>inversión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publicitaria</a:t>
            </a:r>
            <a:r>
              <a:rPr lang="en-US" sz="1200" dirty="0">
                <a:latin typeface="Helvetica Light" panose="020B0403020202020204" pitchFamily="34" charset="0"/>
              </a:rPr>
              <a:t> por </a:t>
            </a:r>
            <a:r>
              <a:rPr lang="en-US" sz="1200" dirty="0" err="1">
                <a:latin typeface="Helvetica Light" panose="020B0403020202020204" pitchFamily="34" charset="0"/>
              </a:rPr>
              <a:t>categoría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en</a:t>
            </a:r>
            <a:r>
              <a:rPr lang="en-US" sz="1200" dirty="0">
                <a:latin typeface="Helvetica Light" panose="020B0403020202020204" pitchFamily="34" charset="0"/>
              </a:rPr>
              <a:t> el mercado de Honduras </a:t>
            </a:r>
            <a:r>
              <a:rPr lang="en-US" sz="1200" dirty="0" err="1">
                <a:latin typeface="Helvetica Light" panose="020B0403020202020204" pitchFamily="34" charset="0"/>
              </a:rPr>
              <a:t>predomina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en</a:t>
            </a:r>
            <a:r>
              <a:rPr lang="en-US" sz="1200" dirty="0">
                <a:latin typeface="Helvetica Light" panose="020B0403020202020204" pitchFamily="34" charset="0"/>
              </a:rPr>
              <a:t> el share la </a:t>
            </a:r>
            <a:r>
              <a:rPr lang="en-US" sz="1200" dirty="0" err="1">
                <a:latin typeface="Helvetica Light" panose="020B0403020202020204" pitchFamily="34" charset="0"/>
              </a:rPr>
              <a:t>categoría</a:t>
            </a:r>
            <a:r>
              <a:rPr lang="en-US" sz="1200" dirty="0">
                <a:latin typeface="Helvetica Light" panose="020B0403020202020204" pitchFamily="34" charset="0"/>
              </a:rPr>
              <a:t> de </a:t>
            </a:r>
            <a:r>
              <a:rPr lang="en-US" sz="1200" b="1" dirty="0" err="1">
                <a:latin typeface="Helvetica Light" panose="020B0403020202020204" pitchFamily="34" charset="0"/>
              </a:rPr>
              <a:t>Bancos</a:t>
            </a:r>
            <a:r>
              <a:rPr lang="en-US" sz="1200" b="1" dirty="0">
                <a:latin typeface="Helvetica Light" panose="020B0403020202020204" pitchFamily="34" charset="0"/>
              </a:rPr>
              <a:t> y </a:t>
            </a:r>
            <a:r>
              <a:rPr lang="en-US" sz="1200" b="1" dirty="0" err="1">
                <a:latin typeface="Helvetica Light" panose="020B0403020202020204" pitchFamily="34" charset="0"/>
              </a:rPr>
              <a:t>Comidas</a:t>
            </a:r>
            <a:r>
              <a:rPr lang="en-US" sz="1200" b="1" dirty="0">
                <a:latin typeface="Helvetica Light" panose="020B0403020202020204" pitchFamily="34" charset="0"/>
              </a:rPr>
              <a:t> </a:t>
            </a:r>
            <a:r>
              <a:rPr lang="en-US" sz="1200" b="1" dirty="0" err="1">
                <a:latin typeface="Helvetica Light" panose="020B0403020202020204" pitchFamily="34" charset="0"/>
              </a:rPr>
              <a:t>Rápidas</a:t>
            </a:r>
            <a:r>
              <a:rPr lang="en-US" sz="1200" b="1" dirty="0">
                <a:latin typeface="Helvetica Light" panose="020B0403020202020204" pitchFamily="34" charset="0"/>
              </a:rPr>
              <a:t>.</a:t>
            </a:r>
          </a:p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Tiendas </a:t>
            </a:r>
            <a:r>
              <a:rPr lang="en-US" sz="1200" b="1" dirty="0" err="1">
                <a:latin typeface="Helvetica Light" panose="020B0403020202020204" pitchFamily="34" charset="0"/>
              </a:rPr>
              <a:t>Departamentales</a:t>
            </a:r>
            <a:r>
              <a:rPr lang="en-US" sz="1200" b="1" dirty="0">
                <a:latin typeface="Helvetica Light" panose="020B0403020202020204" pitchFamily="34" charset="0"/>
              </a:rPr>
              <a:t> </a:t>
            </a:r>
            <a:r>
              <a:rPr lang="en-US" sz="1200" dirty="0">
                <a:latin typeface="Helvetica Light" panose="020B0403020202020204" pitchFamily="34" charset="0"/>
              </a:rPr>
              <a:t>ha </a:t>
            </a:r>
            <a:r>
              <a:rPr lang="en-US" sz="1200" dirty="0" err="1">
                <a:latin typeface="Helvetica Light" panose="020B0403020202020204" pitchFamily="34" charset="0"/>
              </a:rPr>
              <a:t>tenido</a:t>
            </a:r>
            <a:r>
              <a:rPr lang="en-US" sz="1200" dirty="0">
                <a:latin typeface="Helvetica Light" panose="020B0403020202020204" pitchFamily="34" charset="0"/>
              </a:rPr>
              <a:t> un </a:t>
            </a:r>
            <a:r>
              <a:rPr lang="en-US" sz="1200" dirty="0" err="1">
                <a:latin typeface="Helvetica Light" panose="020B0403020202020204" pitchFamily="34" charset="0"/>
              </a:rPr>
              <a:t>crecimiento</a:t>
            </a:r>
            <a:r>
              <a:rPr lang="en-US" sz="1200" dirty="0">
                <a:latin typeface="Helvetica Light" panose="020B0403020202020204" pitchFamily="34" charset="0"/>
              </a:rPr>
              <a:t>  </a:t>
            </a:r>
            <a:r>
              <a:rPr lang="en-US" sz="1200" dirty="0" err="1">
                <a:latin typeface="Helvetica Light" panose="020B0403020202020204" pitchFamily="34" charset="0"/>
              </a:rPr>
              <a:t>en</a:t>
            </a:r>
            <a:r>
              <a:rPr lang="en-US" sz="1200" dirty="0">
                <a:latin typeface="Helvetica Light" panose="020B0403020202020204" pitchFamily="34" charset="0"/>
              </a:rPr>
              <a:t> el </a:t>
            </a:r>
            <a:r>
              <a:rPr lang="en-US" sz="1200" dirty="0" err="1">
                <a:latin typeface="Helvetica Light" panose="020B0403020202020204" pitchFamily="34" charset="0"/>
              </a:rPr>
              <a:t>ruido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publicitario</a:t>
            </a:r>
            <a:r>
              <a:rPr lang="en-US" sz="1200" dirty="0">
                <a:latin typeface="Helvetica Light" panose="020B0403020202020204" pitchFamily="34" charset="0"/>
              </a:rPr>
              <a:t> del 21%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2F64EF-6EBD-314F-9D4D-0FC2340D144F}"/>
              </a:ext>
            </a:extLst>
          </p:cNvPr>
          <p:cNvSpPr txBox="1"/>
          <p:nvPr/>
        </p:nvSpPr>
        <p:spPr>
          <a:xfrm>
            <a:off x="298303" y="6414105"/>
            <a:ext cx="1542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</a:rPr>
              <a:t>Inv </a:t>
            </a:r>
            <a:r>
              <a:rPr lang="en-US" sz="900" dirty="0" err="1">
                <a:latin typeface="Century Gothic" panose="020B0502020202020204" pitchFamily="34" charset="0"/>
              </a:rPr>
              <a:t>en</a:t>
            </a:r>
            <a:r>
              <a:rPr lang="en-US" sz="900" dirty="0">
                <a:latin typeface="Century Gothic" panose="020B0502020202020204" pitchFamily="34" charset="0"/>
              </a:rPr>
              <a:t> M de </a:t>
            </a:r>
            <a:r>
              <a:rPr lang="en-US" sz="900" dirty="0" err="1">
                <a:latin typeface="Century Gothic" panose="020B0502020202020204" pitchFamily="34" charset="0"/>
              </a:rPr>
              <a:t>dólares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10" name="CuadroTexto 39">
            <a:extLst>
              <a:ext uri="{FF2B5EF4-FFF2-40B4-BE49-F238E27FC236}">
                <a16:creationId xmlns:a16="http://schemas.microsoft.com/office/drawing/2014/main" id="{13F79D54-456C-4D41-8112-1645D6E095BF}"/>
              </a:ext>
            </a:extLst>
          </p:cNvPr>
          <p:cNvSpPr txBox="1"/>
          <p:nvPr/>
        </p:nvSpPr>
        <p:spPr>
          <a:xfrm>
            <a:off x="0" y="-21767"/>
            <a:ext cx="7915275" cy="118494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GT" sz="3500" b="1" dirty="0">
                <a:solidFill>
                  <a:schemeClr val="bg1"/>
                </a:solidFill>
                <a:latin typeface="Helvetica Light" panose="020B0403020202020204"/>
              </a:rPr>
              <a:t>TOTAL INDUSTRIA </a:t>
            </a:r>
            <a:r>
              <a:rPr lang="es-GT" sz="3500" dirty="0">
                <a:solidFill>
                  <a:schemeClr val="bg1"/>
                </a:solidFill>
                <a:latin typeface="Helvetica Light" panose="020B0403020202020204"/>
              </a:rPr>
              <a:t>Top 10 Categor</a:t>
            </a:r>
            <a:r>
              <a:rPr lang="en-US" sz="3600" dirty="0" err="1">
                <a:solidFill>
                  <a:schemeClr val="bg1"/>
                </a:solidFill>
                <a:latin typeface="Helvetica Light" panose="020B0403020202020204"/>
              </a:rPr>
              <a:t>í</a:t>
            </a:r>
            <a:r>
              <a:rPr lang="es-GT" sz="3500" dirty="0">
                <a:solidFill>
                  <a:schemeClr val="bg1"/>
                </a:solidFill>
                <a:latin typeface="Helvetica Light" panose="020B0403020202020204"/>
              </a:rPr>
              <a:t>a</a:t>
            </a:r>
          </a:p>
          <a:p>
            <a:endParaRPr lang="es-GT" sz="3500" dirty="0">
              <a:solidFill>
                <a:schemeClr val="bg1"/>
              </a:solidFill>
              <a:latin typeface="Helvetica Light" panose="020B0403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599D4F-FD52-425E-8843-F1047A8D1DB9}"/>
              </a:ext>
            </a:extLst>
          </p:cNvPr>
          <p:cNvSpPr txBox="1"/>
          <p:nvPr/>
        </p:nvSpPr>
        <p:spPr>
          <a:xfrm>
            <a:off x="3007071" y="659038"/>
            <a:ext cx="47773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2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enero-noviembre</a:t>
            </a:r>
            <a:r>
              <a:rPr lang="en-US" sz="22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2023 </a:t>
            </a:r>
            <a:r>
              <a:rPr lang="en-US" sz="22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Vrs</a:t>
            </a:r>
            <a:r>
              <a:rPr lang="en-US" sz="22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. 2024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E5EB75-7A0C-3145-AEFC-111F760B3255}"/>
              </a:ext>
            </a:extLst>
          </p:cNvPr>
          <p:cNvSpPr txBox="1"/>
          <p:nvPr/>
        </p:nvSpPr>
        <p:spPr>
          <a:xfrm>
            <a:off x="2465555" y="1645340"/>
            <a:ext cx="3251229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 Light" panose="020B0403020202020204" pitchFamily="34" charset="0"/>
              </a:rPr>
              <a:t>2023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8E00372-6C3C-4947-AEA4-031701920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270266"/>
              </p:ext>
            </p:extLst>
          </p:nvPr>
        </p:nvGraphicFramePr>
        <p:xfrm>
          <a:off x="2471492" y="2339547"/>
          <a:ext cx="3295291" cy="35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116">
                  <a:extLst>
                    <a:ext uri="{9D8B030D-6E8A-4147-A177-3AD203B41FA5}">
                      <a16:colId xmlns:a16="http://schemas.microsoft.com/office/drawing/2014/main" val="2497520909"/>
                    </a:ext>
                  </a:extLst>
                </a:gridCol>
                <a:gridCol w="1977175">
                  <a:extLst>
                    <a:ext uri="{9D8B030D-6E8A-4147-A177-3AD203B41FA5}">
                      <a16:colId xmlns:a16="http://schemas.microsoft.com/office/drawing/2014/main" val="2340421444"/>
                    </a:ext>
                  </a:extLst>
                </a:gridCol>
              </a:tblGrid>
              <a:tr h="358456">
                <a:tc>
                  <a:txBody>
                    <a:bodyPr/>
                    <a:lstStyle/>
                    <a:p>
                      <a:r>
                        <a:rPr lang="en-US" sz="1300" dirty="0"/>
                        <a:t>36%</a:t>
                      </a:r>
                    </a:p>
                  </a:txBody>
                  <a:tcPr marL="121920" marR="121920" marT="60960" marB="6096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64%</a:t>
                      </a:r>
                    </a:p>
                  </a:txBody>
                  <a:tcPr marL="121920" marR="121920" marT="60960" marB="6096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8812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8F1F1FD-F46A-9543-8B1B-29A264A28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658862"/>
              </p:ext>
            </p:extLst>
          </p:nvPr>
        </p:nvGraphicFramePr>
        <p:xfrm>
          <a:off x="2517831" y="2698003"/>
          <a:ext cx="3457164" cy="3390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506">
                  <a:extLst>
                    <a:ext uri="{9D8B030D-6E8A-4147-A177-3AD203B41FA5}">
                      <a16:colId xmlns:a16="http://schemas.microsoft.com/office/drawing/2014/main" val="4052367737"/>
                    </a:ext>
                  </a:extLst>
                </a:gridCol>
                <a:gridCol w="2303867">
                  <a:extLst>
                    <a:ext uri="{9D8B030D-6E8A-4147-A177-3AD203B41FA5}">
                      <a16:colId xmlns:a16="http://schemas.microsoft.com/office/drawing/2014/main" val="3235245582"/>
                    </a:ext>
                  </a:extLst>
                </a:gridCol>
                <a:gridCol w="677791">
                  <a:extLst>
                    <a:ext uri="{9D8B030D-6E8A-4147-A177-3AD203B41FA5}">
                      <a16:colId xmlns:a16="http://schemas.microsoft.com/office/drawing/2014/main" val="827859334"/>
                    </a:ext>
                  </a:extLst>
                </a:gridCol>
              </a:tblGrid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Bancos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24.4M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854476667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Servicios De Telefonia Celular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16.2M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79825211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Comidas Rapidas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15.7M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93768549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Tiendas Departamentales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13.3M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027454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Autopromocional De Canales Tv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12.7M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835271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H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Supermercados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10.2M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911018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Loto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9.6M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929376936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H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Analgesicos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8.5M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707077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Radio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7.6M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887164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Tarjetas de Credito/Cajeros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5.9M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55502207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18D8B0F-29FE-814E-84B9-6F2B143D76FC}"/>
              </a:ext>
            </a:extLst>
          </p:cNvPr>
          <p:cNvSpPr txBox="1"/>
          <p:nvPr/>
        </p:nvSpPr>
        <p:spPr>
          <a:xfrm>
            <a:off x="2465555" y="2139251"/>
            <a:ext cx="108303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tx2"/>
                </a:solidFill>
                <a:latin typeface="+mj-lt"/>
              </a:rPr>
              <a:t>TOP 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3CEF4F-B505-5943-BBFD-793C7E2118B3}"/>
              </a:ext>
            </a:extLst>
          </p:cNvPr>
          <p:cNvSpPr txBox="1"/>
          <p:nvPr/>
        </p:nvSpPr>
        <p:spPr>
          <a:xfrm>
            <a:off x="4328700" y="2144360"/>
            <a:ext cx="153077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33" dirty="0">
                <a:solidFill>
                  <a:schemeClr val="tx2"/>
                </a:solidFill>
                <a:latin typeface="+mj-lt"/>
              </a:rPr>
              <a:t>OTRAS CATEGORIAS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07F72D-215D-8047-9DF3-93027FE46D85}"/>
              </a:ext>
            </a:extLst>
          </p:cNvPr>
          <p:cNvSpPr/>
          <p:nvPr/>
        </p:nvSpPr>
        <p:spPr>
          <a:xfrm>
            <a:off x="2474917" y="2940745"/>
            <a:ext cx="60959" cy="2844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D1F80D-513A-C24B-91A8-4ED60B01D3CF}"/>
              </a:ext>
            </a:extLst>
          </p:cNvPr>
          <p:cNvSpPr txBox="1"/>
          <p:nvPr/>
        </p:nvSpPr>
        <p:spPr>
          <a:xfrm>
            <a:off x="8545804" y="1645340"/>
            <a:ext cx="3251229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2024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2FC1245D-140F-AC4C-9A33-30CB490D5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343230"/>
              </p:ext>
            </p:extLst>
          </p:nvPr>
        </p:nvGraphicFramePr>
        <p:xfrm>
          <a:off x="8604152" y="2717728"/>
          <a:ext cx="3405379" cy="3234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383">
                  <a:extLst>
                    <a:ext uri="{9D8B030D-6E8A-4147-A177-3AD203B41FA5}">
                      <a16:colId xmlns:a16="http://schemas.microsoft.com/office/drawing/2014/main" val="4052367737"/>
                    </a:ext>
                  </a:extLst>
                </a:gridCol>
                <a:gridCol w="2269358">
                  <a:extLst>
                    <a:ext uri="{9D8B030D-6E8A-4147-A177-3AD203B41FA5}">
                      <a16:colId xmlns:a16="http://schemas.microsoft.com/office/drawing/2014/main" val="3235245582"/>
                    </a:ext>
                  </a:extLst>
                </a:gridCol>
                <a:gridCol w="667638">
                  <a:extLst>
                    <a:ext uri="{9D8B030D-6E8A-4147-A177-3AD203B41FA5}">
                      <a16:colId xmlns:a16="http://schemas.microsoft.com/office/drawing/2014/main" val="827859334"/>
                    </a:ext>
                  </a:extLst>
                </a:gridCol>
              </a:tblGrid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Bancos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31.9M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854476667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Tiendas Departamentales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20.0M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825211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Autopromocional de Canales TV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17.9M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68549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Servicios de Telefonia Celular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17.5M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027454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Comidas Rapidas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17.5M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29835271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Supermercados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11.7M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911018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Loto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11.4M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76936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Farmacias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8.1M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511707077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Radio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8.1M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18887164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Analgesicos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7.3M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55502207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7B0F440-0AFE-0246-B1E6-6EA3821629FD}"/>
              </a:ext>
            </a:extLst>
          </p:cNvPr>
          <p:cNvSpPr txBox="1"/>
          <p:nvPr/>
        </p:nvSpPr>
        <p:spPr>
          <a:xfrm>
            <a:off x="8545805" y="2139251"/>
            <a:ext cx="108303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tx2"/>
                </a:solidFill>
                <a:latin typeface="+mj-lt"/>
              </a:rPr>
              <a:t>TOP 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F54C83-95F2-D345-BFB6-F4F7A8E1F0D1}"/>
              </a:ext>
            </a:extLst>
          </p:cNvPr>
          <p:cNvSpPr txBox="1"/>
          <p:nvPr/>
        </p:nvSpPr>
        <p:spPr>
          <a:xfrm>
            <a:off x="10408951" y="2144360"/>
            <a:ext cx="153077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33" dirty="0">
                <a:solidFill>
                  <a:schemeClr val="tx2"/>
                </a:solidFill>
                <a:latin typeface="+mj-lt"/>
              </a:rPr>
              <a:t>OTRAS CATEGORIAS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2721BA-1F97-654D-A53B-73754CE6DDC8}"/>
              </a:ext>
            </a:extLst>
          </p:cNvPr>
          <p:cNvSpPr/>
          <p:nvPr/>
        </p:nvSpPr>
        <p:spPr>
          <a:xfrm>
            <a:off x="8555166" y="2940745"/>
            <a:ext cx="60959" cy="284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59717FD-5812-B547-A167-E2D294792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242165"/>
              </p:ext>
            </p:extLst>
          </p:nvPr>
        </p:nvGraphicFramePr>
        <p:xfrm>
          <a:off x="8555165" y="2330972"/>
          <a:ext cx="3295291" cy="35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116">
                  <a:extLst>
                    <a:ext uri="{9D8B030D-6E8A-4147-A177-3AD203B41FA5}">
                      <a16:colId xmlns:a16="http://schemas.microsoft.com/office/drawing/2014/main" val="2497520909"/>
                    </a:ext>
                  </a:extLst>
                </a:gridCol>
                <a:gridCol w="1977175">
                  <a:extLst>
                    <a:ext uri="{9D8B030D-6E8A-4147-A177-3AD203B41FA5}">
                      <a16:colId xmlns:a16="http://schemas.microsoft.com/office/drawing/2014/main" val="2340421444"/>
                    </a:ext>
                  </a:extLst>
                </a:gridCol>
              </a:tblGrid>
              <a:tr h="358456">
                <a:tc>
                  <a:txBody>
                    <a:bodyPr/>
                    <a:lstStyle/>
                    <a:p>
                      <a:r>
                        <a:rPr lang="en-US" sz="1300" dirty="0"/>
                        <a:t>36 %</a:t>
                      </a:r>
                    </a:p>
                  </a:txBody>
                  <a:tcPr marL="121920" marR="121920" marT="60960" marB="6096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64%</a:t>
                      </a:r>
                    </a:p>
                  </a:txBody>
                  <a:tcPr marL="121920" marR="121920" marT="60960" marB="6096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88125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CCCE344-D29F-A540-BB76-62C4C834A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8085921"/>
              </p:ext>
            </p:extLst>
          </p:nvPr>
        </p:nvGraphicFramePr>
        <p:xfrm>
          <a:off x="5484830" y="2854890"/>
          <a:ext cx="3465815" cy="255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4A63864A-EEDC-B943-A82F-27A88878C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275197"/>
              </p:ext>
            </p:extLst>
          </p:nvPr>
        </p:nvGraphicFramePr>
        <p:xfrm>
          <a:off x="-458744" y="2940745"/>
          <a:ext cx="3465815" cy="255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B05EDE4-5197-3B40-A010-6550B34794B7}"/>
              </a:ext>
            </a:extLst>
          </p:cNvPr>
          <p:cNvSpPr txBox="1"/>
          <p:nvPr/>
        </p:nvSpPr>
        <p:spPr>
          <a:xfrm>
            <a:off x="334098" y="2287533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2400" b="1" dirty="0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Inv</a:t>
            </a:r>
            <a:r>
              <a:rPr lang="en-HN" sz="2400" b="1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. $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344</a:t>
            </a:r>
            <a:r>
              <a:rPr lang="en-HN" sz="2400" b="1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M</a:t>
            </a:r>
            <a:endParaRPr lang="en-HN" sz="2400" b="1" dirty="0">
              <a:solidFill>
                <a:schemeClr val="bg2">
                  <a:lumMod val="1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DB2DC5-4AC2-CF41-AF7E-458594069B15}"/>
              </a:ext>
            </a:extLst>
          </p:cNvPr>
          <p:cNvSpPr txBox="1"/>
          <p:nvPr/>
        </p:nvSpPr>
        <p:spPr>
          <a:xfrm>
            <a:off x="6253763" y="2287533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2400" b="1" dirty="0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Inv</a:t>
            </a:r>
            <a:r>
              <a:rPr lang="en-HN" sz="2400" b="1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. $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417</a:t>
            </a:r>
            <a:r>
              <a:rPr lang="en-HN" sz="2400" b="1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M</a:t>
            </a:r>
            <a:endParaRPr lang="en-HN" sz="2400" b="1" dirty="0">
              <a:solidFill>
                <a:schemeClr val="bg2">
                  <a:lumMod val="10000"/>
                </a:schemeClr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7827E87-E0CB-8D4C-BDF6-24770396F2CC}"/>
              </a:ext>
            </a:extLst>
          </p:cNvPr>
          <p:cNvCxnSpPr>
            <a:cxnSpLocks/>
          </p:cNvCxnSpPr>
          <p:nvPr/>
        </p:nvCxnSpPr>
        <p:spPr>
          <a:xfrm>
            <a:off x="6010272" y="1326289"/>
            <a:ext cx="0" cy="5318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FD88EA6-99C7-7948-83CF-957F7FA4390A}"/>
              </a:ext>
            </a:extLst>
          </p:cNvPr>
          <p:cNvSpPr txBox="1"/>
          <p:nvPr/>
        </p:nvSpPr>
        <p:spPr>
          <a:xfrm>
            <a:off x="8843094" y="6545093"/>
            <a:ext cx="2888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Noviembre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583322674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F32F64EF-6EBD-314F-9D4D-0FC2340D144F}"/>
              </a:ext>
            </a:extLst>
          </p:cNvPr>
          <p:cNvSpPr txBox="1"/>
          <p:nvPr/>
        </p:nvSpPr>
        <p:spPr>
          <a:xfrm>
            <a:off x="298303" y="6209561"/>
            <a:ext cx="1542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</a:rPr>
              <a:t>Inv </a:t>
            </a:r>
            <a:r>
              <a:rPr lang="en-US" sz="900" dirty="0" err="1">
                <a:latin typeface="Century Gothic" panose="020B0502020202020204" pitchFamily="34" charset="0"/>
              </a:rPr>
              <a:t>en</a:t>
            </a:r>
            <a:r>
              <a:rPr lang="en-US" sz="900" dirty="0">
                <a:latin typeface="Century Gothic" panose="020B0502020202020204" pitchFamily="34" charset="0"/>
              </a:rPr>
              <a:t> M de </a:t>
            </a:r>
            <a:r>
              <a:rPr lang="en-US" sz="900" dirty="0" err="1">
                <a:latin typeface="Century Gothic" panose="020B0502020202020204" pitchFamily="34" charset="0"/>
              </a:rPr>
              <a:t>dólares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2659E74D-3420-4CF6-A290-09208E9A7478}"/>
              </a:ext>
            </a:extLst>
          </p:cNvPr>
          <p:cNvSpPr/>
          <p:nvPr/>
        </p:nvSpPr>
        <p:spPr>
          <a:xfrm>
            <a:off x="-1" y="11849"/>
            <a:ext cx="12192001" cy="1095985"/>
          </a:xfrm>
          <a:prstGeom prst="rect">
            <a:avLst/>
          </a:prstGeom>
          <a:solidFill>
            <a:srgbClr val="C00000"/>
          </a:solidFill>
        </p:spPr>
      </p:sp>
      <p:sp>
        <p:nvSpPr>
          <p:cNvPr id="10" name="CuadroTexto 39">
            <a:extLst>
              <a:ext uri="{FF2B5EF4-FFF2-40B4-BE49-F238E27FC236}">
                <a16:creationId xmlns:a16="http://schemas.microsoft.com/office/drawing/2014/main" id="{13F79D54-456C-4D41-8112-1645D6E095BF}"/>
              </a:ext>
            </a:extLst>
          </p:cNvPr>
          <p:cNvSpPr txBox="1"/>
          <p:nvPr/>
        </p:nvSpPr>
        <p:spPr>
          <a:xfrm>
            <a:off x="-1" y="-21767"/>
            <a:ext cx="121920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500" b="1" dirty="0">
                <a:solidFill>
                  <a:schemeClr val="bg1"/>
                </a:solidFill>
                <a:latin typeface="Helvetica Light" panose="020B0403020202020204"/>
              </a:rPr>
              <a:t>TOTAL INDUSTRIA </a:t>
            </a:r>
            <a:r>
              <a:rPr lang="es-GT" sz="3500" dirty="0">
                <a:solidFill>
                  <a:schemeClr val="bg1"/>
                </a:solidFill>
                <a:latin typeface="Helvetica Light" panose="020B0403020202020204"/>
              </a:rPr>
              <a:t>Top 10 </a:t>
            </a:r>
          </a:p>
          <a:p>
            <a:pPr algn="ctr"/>
            <a:endParaRPr lang="es-MX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599D4F-FD52-425E-8843-F1047A8D1DB9}"/>
              </a:ext>
            </a:extLst>
          </p:cNvPr>
          <p:cNvSpPr txBox="1"/>
          <p:nvPr/>
        </p:nvSpPr>
        <p:spPr>
          <a:xfrm>
            <a:off x="2499358" y="653829"/>
            <a:ext cx="801624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enero-noviembre</a:t>
            </a:r>
            <a:r>
              <a:rPr lang="en-US" sz="22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CC5607-E7BE-6A40-BCCE-78C5F28FA2A2}"/>
              </a:ext>
            </a:extLst>
          </p:cNvPr>
          <p:cNvSpPr txBox="1"/>
          <p:nvPr/>
        </p:nvSpPr>
        <p:spPr>
          <a:xfrm>
            <a:off x="4703072" y="1356076"/>
            <a:ext cx="3251229" cy="400110"/>
          </a:xfrm>
          <a:prstGeom prst="rect">
            <a:avLst/>
          </a:prstGeom>
          <a:solidFill>
            <a:schemeClr val="tx2"/>
          </a:solidFill>
          <a:ln>
            <a:solidFill>
              <a:srgbClr val="941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 Light" panose="020B0403020202020204" pitchFamily="34" charset="0"/>
              </a:rPr>
              <a:t>ANUNCIANTE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F435984-05A4-704E-8D6D-8A0BAF59B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28317"/>
              </p:ext>
            </p:extLst>
          </p:nvPr>
        </p:nvGraphicFramePr>
        <p:xfrm>
          <a:off x="4709009" y="2041709"/>
          <a:ext cx="3295291" cy="35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116">
                  <a:extLst>
                    <a:ext uri="{9D8B030D-6E8A-4147-A177-3AD203B41FA5}">
                      <a16:colId xmlns:a16="http://schemas.microsoft.com/office/drawing/2014/main" val="2497520909"/>
                    </a:ext>
                  </a:extLst>
                </a:gridCol>
                <a:gridCol w="1977175">
                  <a:extLst>
                    <a:ext uri="{9D8B030D-6E8A-4147-A177-3AD203B41FA5}">
                      <a16:colId xmlns:a16="http://schemas.microsoft.com/office/drawing/2014/main" val="2340421444"/>
                    </a:ext>
                  </a:extLst>
                </a:gridCol>
              </a:tblGrid>
              <a:tr h="358456">
                <a:tc>
                  <a:txBody>
                    <a:bodyPr/>
                    <a:lstStyle/>
                    <a:p>
                      <a:r>
                        <a:rPr lang="en-US" sz="1300" dirty="0"/>
                        <a:t>29%</a:t>
                      </a:r>
                    </a:p>
                  </a:txBody>
                  <a:tcPr marL="121920" marR="121920" marT="60960" marB="6096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71%</a:t>
                      </a:r>
                    </a:p>
                  </a:txBody>
                  <a:tcPr marL="121920" marR="121920" marT="60960" marB="6096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88125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74AF9B3C-4E7C-AC44-AC90-BE725B8DB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366734"/>
              </p:ext>
            </p:extLst>
          </p:nvPr>
        </p:nvGraphicFramePr>
        <p:xfrm>
          <a:off x="4835619" y="2575392"/>
          <a:ext cx="3102721" cy="3203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755">
                  <a:extLst>
                    <a:ext uri="{9D8B030D-6E8A-4147-A177-3AD203B41FA5}">
                      <a16:colId xmlns:a16="http://schemas.microsoft.com/office/drawing/2014/main" val="4052367737"/>
                    </a:ext>
                  </a:extLst>
                </a:gridCol>
                <a:gridCol w="1991866">
                  <a:extLst>
                    <a:ext uri="{9D8B030D-6E8A-4147-A177-3AD203B41FA5}">
                      <a16:colId xmlns:a16="http://schemas.microsoft.com/office/drawing/2014/main" val="3235245582"/>
                    </a:ext>
                  </a:extLst>
                </a:gridCol>
                <a:gridCol w="684100">
                  <a:extLst>
                    <a:ext uri="{9D8B030D-6E8A-4147-A177-3AD203B41FA5}">
                      <a16:colId xmlns:a16="http://schemas.microsoft.com/office/drawing/2014/main" val="827859334"/>
                    </a:ext>
                  </a:extLst>
                </a:gridCol>
              </a:tblGrid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Grupo </a:t>
                      </a: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Intur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25.2M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854476667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Televicentro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15.9M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79825211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Claro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14.8M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93768549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Ficohsa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10.8M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60027454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Tigo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9.8M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29835271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Genomma</a:t>
                      </a: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 Lab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9.6M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334911018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Corporación</a:t>
                      </a: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 Dinant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9.4M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929376936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La Colonia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8.3M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511707077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Bac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8.3M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18887164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Banco </a:t>
                      </a: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Atlantida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7.7M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55502207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4E195C51-7A29-314E-A6B1-54B47CD6FFE7}"/>
              </a:ext>
            </a:extLst>
          </p:cNvPr>
          <p:cNvSpPr txBox="1"/>
          <p:nvPr/>
        </p:nvSpPr>
        <p:spPr>
          <a:xfrm>
            <a:off x="4703073" y="1849988"/>
            <a:ext cx="108303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tx2"/>
                </a:solidFill>
                <a:latin typeface="+mj-lt"/>
              </a:rPr>
              <a:t>TOP 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99ABFB-B067-9E4B-A7DF-659FB503AE1F}"/>
              </a:ext>
            </a:extLst>
          </p:cNvPr>
          <p:cNvSpPr txBox="1"/>
          <p:nvPr/>
        </p:nvSpPr>
        <p:spPr>
          <a:xfrm>
            <a:off x="6566219" y="1855097"/>
            <a:ext cx="153077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33" dirty="0">
                <a:solidFill>
                  <a:schemeClr val="tx2"/>
                </a:solidFill>
                <a:latin typeface="+mj-lt"/>
              </a:rPr>
              <a:t>OTRAS CATEGORIAS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BC5C3F-2FD5-414E-B59A-7643AEF6A9F5}"/>
              </a:ext>
            </a:extLst>
          </p:cNvPr>
          <p:cNvSpPr/>
          <p:nvPr/>
        </p:nvSpPr>
        <p:spPr>
          <a:xfrm>
            <a:off x="4712434" y="2651483"/>
            <a:ext cx="60959" cy="2844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8B88FC-CC3E-1445-90BA-8CF632245D0B}"/>
              </a:ext>
            </a:extLst>
          </p:cNvPr>
          <p:cNvSpPr txBox="1"/>
          <p:nvPr/>
        </p:nvSpPr>
        <p:spPr>
          <a:xfrm>
            <a:off x="8463692" y="1356076"/>
            <a:ext cx="3251229" cy="400110"/>
          </a:xfrm>
          <a:prstGeom prst="rect">
            <a:avLst/>
          </a:prstGeom>
          <a:solidFill>
            <a:schemeClr val="accent5"/>
          </a:solidFill>
          <a:ln>
            <a:solidFill>
              <a:srgbClr val="941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 Light" panose="020B0403020202020204" pitchFamily="34" charset="0"/>
              </a:rPr>
              <a:t>MARCA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6A30FAB-29E3-2E47-8C83-0FE3ACBDE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71560"/>
              </p:ext>
            </p:extLst>
          </p:nvPr>
        </p:nvGraphicFramePr>
        <p:xfrm>
          <a:off x="8425385" y="2041709"/>
          <a:ext cx="3295291" cy="35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059">
                  <a:extLst>
                    <a:ext uri="{9D8B030D-6E8A-4147-A177-3AD203B41FA5}">
                      <a16:colId xmlns:a16="http://schemas.microsoft.com/office/drawing/2014/main" val="2497520909"/>
                    </a:ext>
                  </a:extLst>
                </a:gridCol>
                <a:gridCol w="2636232">
                  <a:extLst>
                    <a:ext uri="{9D8B030D-6E8A-4147-A177-3AD203B41FA5}">
                      <a16:colId xmlns:a16="http://schemas.microsoft.com/office/drawing/2014/main" val="944518116"/>
                    </a:ext>
                  </a:extLst>
                </a:gridCol>
              </a:tblGrid>
              <a:tr h="358456">
                <a:tc>
                  <a:txBody>
                    <a:bodyPr/>
                    <a:lstStyle/>
                    <a:p>
                      <a:r>
                        <a:rPr lang="en-US" sz="1300" dirty="0"/>
                        <a:t>20%</a:t>
                      </a:r>
                    </a:p>
                  </a:txBody>
                  <a:tcPr marL="121920" marR="121920" marT="60960" marB="6096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80%</a:t>
                      </a:r>
                    </a:p>
                  </a:txBody>
                  <a:tcPr marL="121920" marR="121920" marT="60960" marB="609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88125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64152213-42AA-404C-9F03-70AA24196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146835"/>
              </p:ext>
            </p:extLst>
          </p:nvPr>
        </p:nvGraphicFramePr>
        <p:xfrm>
          <a:off x="8666667" y="2590369"/>
          <a:ext cx="3295291" cy="320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3241">
                  <a:extLst>
                    <a:ext uri="{9D8B030D-6E8A-4147-A177-3AD203B41FA5}">
                      <a16:colId xmlns:a16="http://schemas.microsoft.com/office/drawing/2014/main" val="4052367737"/>
                    </a:ext>
                  </a:extLst>
                </a:gridCol>
                <a:gridCol w="1842953">
                  <a:extLst>
                    <a:ext uri="{9D8B030D-6E8A-4147-A177-3AD203B41FA5}">
                      <a16:colId xmlns:a16="http://schemas.microsoft.com/office/drawing/2014/main" val="3235245582"/>
                    </a:ext>
                  </a:extLst>
                </a:gridCol>
                <a:gridCol w="999097">
                  <a:extLst>
                    <a:ext uri="{9D8B030D-6E8A-4147-A177-3AD203B41FA5}">
                      <a16:colId xmlns:a16="http://schemas.microsoft.com/office/drawing/2014/main" val="827859334"/>
                    </a:ext>
                  </a:extLst>
                </a:gridCol>
              </a:tblGrid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Claro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14.8M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854476667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Ficohsa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10.8M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79825211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Tigo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9.9M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93768549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Bac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8.3M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60027454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La Colonia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8.3M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29835271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Banco </a:t>
                      </a: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Atlantida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7.7M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334911018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Deportes</a:t>
                      </a: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 TVC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7.0M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929376936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Banpais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6.3K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511707077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Carrion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5.6K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18887164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Diunsa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5.0K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55502207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ACF487A-C6E2-7642-8504-9362FEC6E659}"/>
              </a:ext>
            </a:extLst>
          </p:cNvPr>
          <p:cNvSpPr txBox="1"/>
          <p:nvPr/>
        </p:nvSpPr>
        <p:spPr>
          <a:xfrm>
            <a:off x="8463692" y="1849988"/>
            <a:ext cx="108303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tx2"/>
                </a:solidFill>
                <a:latin typeface="+mj-lt"/>
              </a:rPr>
              <a:t>TOP 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47FCBD-0A08-D64E-9F8D-6B98498AAFD3}"/>
              </a:ext>
            </a:extLst>
          </p:cNvPr>
          <p:cNvSpPr txBox="1"/>
          <p:nvPr/>
        </p:nvSpPr>
        <p:spPr>
          <a:xfrm>
            <a:off x="10326838" y="1855097"/>
            <a:ext cx="153077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33" dirty="0">
                <a:solidFill>
                  <a:schemeClr val="tx2"/>
                </a:solidFill>
                <a:latin typeface="+mj-lt"/>
              </a:rPr>
              <a:t>OTRAS CATEGORIAS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33E8DC-8030-A042-A774-10F242FCA3F1}"/>
              </a:ext>
            </a:extLst>
          </p:cNvPr>
          <p:cNvSpPr/>
          <p:nvPr/>
        </p:nvSpPr>
        <p:spPr>
          <a:xfrm>
            <a:off x="8473054" y="2651483"/>
            <a:ext cx="60959" cy="2844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ACC4F1-2887-0C4D-9A1F-93D5CCC29F6C}"/>
              </a:ext>
            </a:extLst>
          </p:cNvPr>
          <p:cNvSpPr txBox="1"/>
          <p:nvPr/>
        </p:nvSpPr>
        <p:spPr>
          <a:xfrm>
            <a:off x="705019" y="1401988"/>
            <a:ext cx="3251229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CATEGORIA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4D0FEEE-D354-054C-833D-73A0E3EB6EAE}"/>
              </a:ext>
            </a:extLst>
          </p:cNvPr>
          <p:cNvSpPr txBox="1"/>
          <p:nvPr/>
        </p:nvSpPr>
        <p:spPr>
          <a:xfrm>
            <a:off x="7404788" y="235477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1100" b="1" dirty="0">
                <a:latin typeface="HELVETICA LIGHT" panose="020B0403020202020204" pitchFamily="34" charset="0"/>
              </a:rPr>
              <a:t>INV. $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D870DD-FFCC-AA48-9854-9DFCC7CC61FA}"/>
              </a:ext>
            </a:extLst>
          </p:cNvPr>
          <p:cNvSpPr txBox="1"/>
          <p:nvPr/>
        </p:nvSpPr>
        <p:spPr>
          <a:xfrm>
            <a:off x="11142328" y="235477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1100" b="1" dirty="0">
                <a:latin typeface="HELVETICA LIGHT" panose="020B0403020202020204" pitchFamily="34" charset="0"/>
              </a:rPr>
              <a:t>INV. $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C67EBC2-3933-9D42-2900-6EE618F567EC}"/>
              </a:ext>
            </a:extLst>
          </p:cNvPr>
          <p:cNvSpPr/>
          <p:nvPr/>
        </p:nvSpPr>
        <p:spPr>
          <a:xfrm>
            <a:off x="649248" y="2646373"/>
            <a:ext cx="60959" cy="284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EECD1-E6E3-5263-8F63-ACF7B72E9C5F}"/>
              </a:ext>
            </a:extLst>
          </p:cNvPr>
          <p:cNvSpPr txBox="1"/>
          <p:nvPr/>
        </p:nvSpPr>
        <p:spPr>
          <a:xfrm>
            <a:off x="639888" y="1849988"/>
            <a:ext cx="108303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tx2"/>
                </a:solidFill>
                <a:latin typeface="+mj-lt"/>
              </a:rPr>
              <a:t>TOP 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5D8ADA-59E5-83C9-E4A8-0F979B91A3BC}"/>
              </a:ext>
            </a:extLst>
          </p:cNvPr>
          <p:cNvSpPr txBox="1"/>
          <p:nvPr/>
        </p:nvSpPr>
        <p:spPr>
          <a:xfrm>
            <a:off x="2503034" y="1855097"/>
            <a:ext cx="153077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33" dirty="0">
                <a:solidFill>
                  <a:schemeClr val="tx2"/>
                </a:solidFill>
                <a:latin typeface="+mj-lt"/>
              </a:rPr>
              <a:t>OTRAS CATEGORIAS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C7CE8C-812C-0821-78C0-81D67A9F1419}"/>
              </a:ext>
            </a:extLst>
          </p:cNvPr>
          <p:cNvSpPr/>
          <p:nvPr/>
        </p:nvSpPr>
        <p:spPr>
          <a:xfrm>
            <a:off x="649249" y="2651482"/>
            <a:ext cx="60959" cy="284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43A82E6-0905-CECA-7973-18BCA293C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677297"/>
              </p:ext>
            </p:extLst>
          </p:nvPr>
        </p:nvGraphicFramePr>
        <p:xfrm>
          <a:off x="684856" y="2085886"/>
          <a:ext cx="3554985" cy="35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994">
                  <a:extLst>
                    <a:ext uri="{9D8B030D-6E8A-4147-A177-3AD203B41FA5}">
                      <a16:colId xmlns:a16="http://schemas.microsoft.com/office/drawing/2014/main" val="2497520909"/>
                    </a:ext>
                  </a:extLst>
                </a:gridCol>
                <a:gridCol w="2132991">
                  <a:extLst>
                    <a:ext uri="{9D8B030D-6E8A-4147-A177-3AD203B41FA5}">
                      <a16:colId xmlns:a16="http://schemas.microsoft.com/office/drawing/2014/main" val="2340421444"/>
                    </a:ext>
                  </a:extLst>
                </a:gridCol>
              </a:tblGrid>
              <a:tr h="358456">
                <a:tc>
                  <a:txBody>
                    <a:bodyPr/>
                    <a:lstStyle/>
                    <a:p>
                      <a:r>
                        <a:rPr lang="en-US" sz="1300" dirty="0"/>
                        <a:t>36%</a:t>
                      </a:r>
                    </a:p>
                  </a:txBody>
                  <a:tcPr marL="121920" marR="121920" marT="60960" marB="6096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64%</a:t>
                      </a:r>
                    </a:p>
                  </a:txBody>
                  <a:tcPr marL="121920" marR="121920" marT="60960" marB="6096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8812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799EA1F-94E0-3E89-FF66-6E8CB594FFFB}"/>
              </a:ext>
            </a:extLst>
          </p:cNvPr>
          <p:cNvSpPr txBox="1"/>
          <p:nvPr/>
        </p:nvSpPr>
        <p:spPr>
          <a:xfrm>
            <a:off x="4703072" y="6348416"/>
            <a:ext cx="2888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Noviembre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2024</a:t>
            </a:r>
          </a:p>
        </p:txBody>
      </p:sp>
      <p:graphicFrame>
        <p:nvGraphicFramePr>
          <p:cNvPr id="34" name="Tabla 12">
            <a:extLst>
              <a:ext uri="{FF2B5EF4-FFF2-40B4-BE49-F238E27FC236}">
                <a16:creationId xmlns:a16="http://schemas.microsoft.com/office/drawing/2014/main" id="{162C9D24-74CF-284F-97B5-F7FD656C3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807613"/>
              </p:ext>
            </p:extLst>
          </p:nvPr>
        </p:nvGraphicFramePr>
        <p:xfrm>
          <a:off x="4847100" y="5779728"/>
          <a:ext cx="31571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06">
                  <a:extLst>
                    <a:ext uri="{9D8B030D-6E8A-4147-A177-3AD203B41FA5}">
                      <a16:colId xmlns:a16="http://schemas.microsoft.com/office/drawing/2014/main" val="3452105271"/>
                    </a:ext>
                  </a:extLst>
                </a:gridCol>
                <a:gridCol w="2106488">
                  <a:extLst>
                    <a:ext uri="{9D8B030D-6E8A-4147-A177-3AD203B41FA5}">
                      <a16:colId xmlns:a16="http://schemas.microsoft.com/office/drawing/2014/main" val="3172810625"/>
                    </a:ext>
                  </a:extLst>
                </a:gridCol>
                <a:gridCol w="630105">
                  <a:extLst>
                    <a:ext uri="{9D8B030D-6E8A-4147-A177-3AD203B41FA5}">
                      <a16:colId xmlns:a16="http://schemas.microsoft.com/office/drawing/2014/main" val="3957987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47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Inversiones La Paz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2.0M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965581"/>
                  </a:ext>
                </a:extLst>
              </a:tr>
            </a:tbl>
          </a:graphicData>
        </a:graphic>
      </p:graphicFrame>
      <p:graphicFrame>
        <p:nvGraphicFramePr>
          <p:cNvPr id="36" name="Tabla 12">
            <a:extLst>
              <a:ext uri="{FF2B5EF4-FFF2-40B4-BE49-F238E27FC236}">
                <a16:creationId xmlns:a16="http://schemas.microsoft.com/office/drawing/2014/main" id="{522D75B4-AA0F-4747-83F8-EB49A572D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793282"/>
              </p:ext>
            </p:extLst>
          </p:nvPr>
        </p:nvGraphicFramePr>
        <p:xfrm>
          <a:off x="8598406" y="5993210"/>
          <a:ext cx="336355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097">
                  <a:extLst>
                    <a:ext uri="{9D8B030D-6E8A-4147-A177-3AD203B41FA5}">
                      <a16:colId xmlns:a16="http://schemas.microsoft.com/office/drawing/2014/main" val="3452105271"/>
                    </a:ext>
                  </a:extLst>
                </a:gridCol>
                <a:gridCol w="2244167">
                  <a:extLst>
                    <a:ext uri="{9D8B030D-6E8A-4147-A177-3AD203B41FA5}">
                      <a16:colId xmlns:a16="http://schemas.microsoft.com/office/drawing/2014/main" val="3172810625"/>
                    </a:ext>
                  </a:extLst>
                </a:gridCol>
                <a:gridCol w="671288">
                  <a:extLst>
                    <a:ext uri="{9D8B030D-6E8A-4147-A177-3AD203B41FA5}">
                      <a16:colId xmlns:a16="http://schemas.microsoft.com/office/drawing/2014/main" val="3957987856"/>
                    </a:ext>
                  </a:extLst>
                </a:gridCol>
              </a:tblGrid>
              <a:tr h="189801"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72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Jetstereo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1.4K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965581"/>
                  </a:ext>
                </a:extLst>
              </a:tr>
              <a:tr h="189801"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197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MM/UM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0.3K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839647"/>
                  </a:ext>
                </a:extLst>
              </a:tr>
              <a:tr h="189801"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405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Solvenza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0.1K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364198"/>
                  </a:ext>
                </a:extLst>
              </a:tr>
            </a:tbl>
          </a:graphicData>
        </a:graphic>
      </p:graphicFrame>
      <p:graphicFrame>
        <p:nvGraphicFramePr>
          <p:cNvPr id="6" name="Table 26">
            <a:extLst>
              <a:ext uri="{FF2B5EF4-FFF2-40B4-BE49-F238E27FC236}">
                <a16:creationId xmlns:a16="http://schemas.microsoft.com/office/drawing/2014/main" id="{824B3C03-B7CE-DD60-F021-45942F2AC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093358"/>
              </p:ext>
            </p:extLst>
          </p:nvPr>
        </p:nvGraphicFramePr>
        <p:xfrm>
          <a:off x="895526" y="2480097"/>
          <a:ext cx="3405379" cy="3234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383">
                  <a:extLst>
                    <a:ext uri="{9D8B030D-6E8A-4147-A177-3AD203B41FA5}">
                      <a16:colId xmlns:a16="http://schemas.microsoft.com/office/drawing/2014/main" val="4052367737"/>
                    </a:ext>
                  </a:extLst>
                </a:gridCol>
                <a:gridCol w="2269358">
                  <a:extLst>
                    <a:ext uri="{9D8B030D-6E8A-4147-A177-3AD203B41FA5}">
                      <a16:colId xmlns:a16="http://schemas.microsoft.com/office/drawing/2014/main" val="3235245582"/>
                    </a:ext>
                  </a:extLst>
                </a:gridCol>
                <a:gridCol w="667638">
                  <a:extLst>
                    <a:ext uri="{9D8B030D-6E8A-4147-A177-3AD203B41FA5}">
                      <a16:colId xmlns:a16="http://schemas.microsoft.com/office/drawing/2014/main" val="827859334"/>
                    </a:ext>
                  </a:extLst>
                </a:gridCol>
              </a:tblGrid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Bancos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31.9M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854476667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Tiendas Departamentales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20.0M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825211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Autopromocional de Canales TV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17.9M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68549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Servicios de Telefonia Celular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17.5M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027454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Comidas Rapidas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17.5M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29835271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Supermercados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11.7M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911018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Loto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11.4M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76936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Farmacias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8.1M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511707077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Radio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8.1M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18887164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Analgesicos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7.3M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55502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42123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F32F64EF-6EBD-314F-9D4D-0FC2340D144F}"/>
              </a:ext>
            </a:extLst>
          </p:cNvPr>
          <p:cNvSpPr txBox="1"/>
          <p:nvPr/>
        </p:nvSpPr>
        <p:spPr>
          <a:xfrm>
            <a:off x="298303" y="6209561"/>
            <a:ext cx="1542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</a:rPr>
              <a:t>Inv </a:t>
            </a:r>
            <a:r>
              <a:rPr lang="en-US" sz="900" dirty="0" err="1">
                <a:latin typeface="Century Gothic" panose="020B0502020202020204" pitchFamily="34" charset="0"/>
              </a:rPr>
              <a:t>en</a:t>
            </a:r>
            <a:r>
              <a:rPr lang="en-US" sz="900" dirty="0">
                <a:latin typeface="Century Gothic" panose="020B0502020202020204" pitchFamily="34" charset="0"/>
              </a:rPr>
              <a:t> M de </a:t>
            </a:r>
            <a:r>
              <a:rPr lang="en-US" sz="900" dirty="0" err="1">
                <a:latin typeface="Century Gothic" panose="020B0502020202020204" pitchFamily="34" charset="0"/>
              </a:rPr>
              <a:t>dólares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2659E74D-3420-4CF6-A290-09208E9A7478}"/>
              </a:ext>
            </a:extLst>
          </p:cNvPr>
          <p:cNvSpPr/>
          <p:nvPr/>
        </p:nvSpPr>
        <p:spPr>
          <a:xfrm>
            <a:off x="-1" y="11849"/>
            <a:ext cx="12192001" cy="1095985"/>
          </a:xfrm>
          <a:prstGeom prst="rect">
            <a:avLst/>
          </a:prstGeom>
          <a:solidFill>
            <a:srgbClr val="C00000"/>
          </a:solidFill>
        </p:spPr>
      </p:sp>
      <p:sp>
        <p:nvSpPr>
          <p:cNvPr id="10" name="CuadroTexto 39">
            <a:extLst>
              <a:ext uri="{FF2B5EF4-FFF2-40B4-BE49-F238E27FC236}">
                <a16:creationId xmlns:a16="http://schemas.microsoft.com/office/drawing/2014/main" id="{13F79D54-456C-4D41-8112-1645D6E095BF}"/>
              </a:ext>
            </a:extLst>
          </p:cNvPr>
          <p:cNvSpPr txBox="1"/>
          <p:nvPr/>
        </p:nvSpPr>
        <p:spPr>
          <a:xfrm>
            <a:off x="-1" y="-21767"/>
            <a:ext cx="1219200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500" b="1" dirty="0">
                <a:solidFill>
                  <a:schemeClr val="bg1"/>
                </a:solidFill>
                <a:latin typeface="Helvetica Light" panose="020B0403020202020204"/>
              </a:rPr>
              <a:t>TOTAL INDUSTRIA </a:t>
            </a:r>
            <a:r>
              <a:rPr lang="es-GT" sz="3500" dirty="0">
                <a:solidFill>
                  <a:schemeClr val="bg1"/>
                </a:solidFill>
                <a:latin typeface="Helvetica Light" panose="020B0403020202020204"/>
              </a:rPr>
              <a:t>Top 10</a:t>
            </a:r>
          </a:p>
          <a:p>
            <a:pPr algn="ctr"/>
            <a:r>
              <a:rPr lang="es-GT" sz="3000" dirty="0">
                <a:solidFill>
                  <a:schemeClr val="bg1"/>
                </a:solidFill>
                <a:latin typeface="Helvetica Light" panose="020B0403020202020204"/>
              </a:rPr>
              <a:t>Posición en el ranking de marcas - Tiendas Departamentales </a:t>
            </a:r>
          </a:p>
          <a:p>
            <a:pPr algn="ctr"/>
            <a:endParaRPr lang="es-MX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599D4F-FD52-425E-8843-F1047A8D1DB9}"/>
              </a:ext>
            </a:extLst>
          </p:cNvPr>
          <p:cNvSpPr txBox="1"/>
          <p:nvPr/>
        </p:nvSpPr>
        <p:spPr>
          <a:xfrm>
            <a:off x="-2307968" y="1084079"/>
            <a:ext cx="801624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latin typeface="Helvetica Light" panose="020B0403020202020204" pitchFamily="34" charset="0"/>
              </a:rPr>
              <a:t>enero-noviembre</a:t>
            </a:r>
            <a:r>
              <a:rPr lang="en-US" sz="2200" b="1" dirty="0">
                <a:latin typeface="Helvetica Light" panose="020B0403020202020204" pitchFamily="34" charset="0"/>
              </a:rPr>
              <a:t>, 2024</a:t>
            </a:r>
            <a:endParaRPr lang="en-CA" sz="2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8B88FC-CC3E-1445-90BA-8CF632245D0B}"/>
              </a:ext>
            </a:extLst>
          </p:cNvPr>
          <p:cNvSpPr txBox="1"/>
          <p:nvPr/>
        </p:nvSpPr>
        <p:spPr>
          <a:xfrm>
            <a:off x="4324829" y="1379259"/>
            <a:ext cx="3251229" cy="400110"/>
          </a:xfrm>
          <a:prstGeom prst="rect">
            <a:avLst/>
          </a:prstGeom>
          <a:solidFill>
            <a:schemeClr val="accent5"/>
          </a:solidFill>
          <a:ln>
            <a:solidFill>
              <a:srgbClr val="941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 Light" panose="020B0403020202020204" pitchFamily="34" charset="0"/>
              </a:rPr>
              <a:t>MARCA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6A30FAB-29E3-2E47-8C83-0FE3ACBDEFB6}"/>
              </a:ext>
            </a:extLst>
          </p:cNvPr>
          <p:cNvGraphicFramePr>
            <a:graphicFrameLocks noGrp="1"/>
          </p:cNvGraphicFramePr>
          <p:nvPr/>
        </p:nvGraphicFramePr>
        <p:xfrm>
          <a:off x="4286522" y="2064892"/>
          <a:ext cx="3295291" cy="35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059">
                  <a:extLst>
                    <a:ext uri="{9D8B030D-6E8A-4147-A177-3AD203B41FA5}">
                      <a16:colId xmlns:a16="http://schemas.microsoft.com/office/drawing/2014/main" val="2497520909"/>
                    </a:ext>
                  </a:extLst>
                </a:gridCol>
                <a:gridCol w="2636232">
                  <a:extLst>
                    <a:ext uri="{9D8B030D-6E8A-4147-A177-3AD203B41FA5}">
                      <a16:colId xmlns:a16="http://schemas.microsoft.com/office/drawing/2014/main" val="944518116"/>
                    </a:ext>
                  </a:extLst>
                </a:gridCol>
              </a:tblGrid>
              <a:tr h="358456">
                <a:tc>
                  <a:txBody>
                    <a:bodyPr/>
                    <a:lstStyle/>
                    <a:p>
                      <a:r>
                        <a:rPr lang="en-US" sz="1300" dirty="0"/>
                        <a:t>3%</a:t>
                      </a:r>
                    </a:p>
                  </a:txBody>
                  <a:tcPr marL="121920" marR="121920" marT="60960" marB="6096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97%</a:t>
                      </a:r>
                    </a:p>
                  </a:txBody>
                  <a:tcPr marL="121920" marR="121920" marT="60960" marB="609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88125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64152213-42AA-404C-9F03-70AA24196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579346"/>
              </p:ext>
            </p:extLst>
          </p:nvPr>
        </p:nvGraphicFramePr>
        <p:xfrm>
          <a:off x="4496382" y="2613552"/>
          <a:ext cx="3134144" cy="320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944">
                  <a:extLst>
                    <a:ext uri="{9D8B030D-6E8A-4147-A177-3AD203B41FA5}">
                      <a16:colId xmlns:a16="http://schemas.microsoft.com/office/drawing/2014/main" val="4052367737"/>
                    </a:ext>
                  </a:extLst>
                </a:gridCol>
                <a:gridCol w="1864895">
                  <a:extLst>
                    <a:ext uri="{9D8B030D-6E8A-4147-A177-3AD203B41FA5}">
                      <a16:colId xmlns:a16="http://schemas.microsoft.com/office/drawing/2014/main" val="3235245582"/>
                    </a:ext>
                  </a:extLst>
                </a:gridCol>
                <a:gridCol w="688305">
                  <a:extLst>
                    <a:ext uri="{9D8B030D-6E8A-4147-A177-3AD203B41FA5}">
                      <a16:colId xmlns:a16="http://schemas.microsoft.com/office/drawing/2014/main" val="827859334"/>
                    </a:ext>
                  </a:extLst>
                </a:gridCol>
              </a:tblGrid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Diunsa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5.0M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854476667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La Curacao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3.3k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79825211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63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Molineros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1.5k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68549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72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Jetstereo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1.4k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027454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Gallo Mas Gallo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1.0k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29835271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93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Elektra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1.0k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334911018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Lady Lee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0.9k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929376936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104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Tropigas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0.9k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511707077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18887164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55502207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ACF487A-C6E2-7642-8504-9362FEC6E659}"/>
              </a:ext>
            </a:extLst>
          </p:cNvPr>
          <p:cNvSpPr txBox="1"/>
          <p:nvPr/>
        </p:nvSpPr>
        <p:spPr>
          <a:xfrm>
            <a:off x="4324829" y="1873171"/>
            <a:ext cx="108303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tx2"/>
                </a:solidFill>
                <a:latin typeface="+mj-lt"/>
              </a:rPr>
              <a:t>TOP 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47FCBD-0A08-D64E-9F8D-6B98498AAFD3}"/>
              </a:ext>
            </a:extLst>
          </p:cNvPr>
          <p:cNvSpPr txBox="1"/>
          <p:nvPr/>
        </p:nvSpPr>
        <p:spPr>
          <a:xfrm>
            <a:off x="6187975" y="1878280"/>
            <a:ext cx="153077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33" dirty="0">
                <a:solidFill>
                  <a:schemeClr val="tx2"/>
                </a:solidFill>
                <a:latin typeface="+mj-lt"/>
              </a:rPr>
              <a:t>OTRAS MARCAS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33E8DC-8030-A042-A774-10F242FCA3F1}"/>
              </a:ext>
            </a:extLst>
          </p:cNvPr>
          <p:cNvSpPr/>
          <p:nvPr/>
        </p:nvSpPr>
        <p:spPr>
          <a:xfrm>
            <a:off x="4324829" y="2674666"/>
            <a:ext cx="70321" cy="24628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D870DD-FFCC-AA48-9854-9DFCC7CC61FA}"/>
              </a:ext>
            </a:extLst>
          </p:cNvPr>
          <p:cNvSpPr txBox="1"/>
          <p:nvPr/>
        </p:nvSpPr>
        <p:spPr>
          <a:xfrm>
            <a:off x="7003465" y="237795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1100" b="1" dirty="0">
                <a:latin typeface="HELVETICA LIGHT" panose="020B0403020202020204" pitchFamily="34" charset="0"/>
              </a:rPr>
              <a:t>INV. $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99EA1F-94E0-3E89-FF66-6E8CB594FFFB}"/>
              </a:ext>
            </a:extLst>
          </p:cNvPr>
          <p:cNvSpPr txBox="1"/>
          <p:nvPr/>
        </p:nvSpPr>
        <p:spPr>
          <a:xfrm>
            <a:off x="4703072" y="6348416"/>
            <a:ext cx="2888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Noviembre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35D327-454B-0141-9BB5-BF5FA599B2C0}"/>
              </a:ext>
            </a:extLst>
          </p:cNvPr>
          <p:cNvSpPr txBox="1"/>
          <p:nvPr/>
        </p:nvSpPr>
        <p:spPr>
          <a:xfrm>
            <a:off x="7963073" y="2620905"/>
            <a:ext cx="37365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300" dirty="0">
                <a:latin typeface="Helvetica Light" panose="020B0403020202020204" pitchFamily="34" charset="0"/>
              </a:rPr>
              <a:t>Las principales marcas que componen la categoría de Tiendas Departamentales, tienen  el 3% de la inversión total de la industria.</a:t>
            </a:r>
          </a:p>
          <a:p>
            <a:r>
              <a:rPr lang="es-HN" sz="1300" dirty="0">
                <a:latin typeface="Helvetica Light" panose="020B0403020202020204" pitchFamily="34" charset="0"/>
              </a:rPr>
              <a:t>Diunsa ocupa la posición No.10 en el ranking de marcas, seguido de Curacao que tiene la posición No. 21 y JTS ocupa la posición No. 72. </a:t>
            </a:r>
          </a:p>
        </p:txBody>
      </p:sp>
    </p:spTree>
    <p:extLst>
      <p:ext uri="{BB962C8B-B14F-4D97-AF65-F5344CB8AC3E}">
        <p14:creationId xmlns:p14="http://schemas.microsoft.com/office/powerpoint/2010/main" val="3410544462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4D832C-12AB-EE4D-A393-6AD7640F793A}"/>
              </a:ext>
            </a:extLst>
          </p:cNvPr>
          <p:cNvSpPr txBox="1"/>
          <p:nvPr/>
        </p:nvSpPr>
        <p:spPr>
          <a:xfrm>
            <a:off x="4678151" y="2495006"/>
            <a:ext cx="34307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entury Gothic" panose="020B0502020202020204" pitchFamily="34" charset="0"/>
              </a:rPr>
              <a:t>Presentado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por</a:t>
            </a:r>
            <a:br>
              <a:rPr lang="en-US" sz="2000" dirty="0">
                <a:latin typeface="Century Gothic" panose="020B0502020202020204" pitchFamily="34" charset="0"/>
              </a:rPr>
            </a:br>
            <a:r>
              <a:rPr lang="en-US" sz="2000" dirty="0" err="1">
                <a:latin typeface="Century Gothic" panose="020B0502020202020204" pitchFamily="34" charset="0"/>
              </a:rPr>
              <a:t>Departamento</a:t>
            </a:r>
            <a:r>
              <a:rPr lang="en-US" sz="2000" dirty="0">
                <a:latin typeface="Century Gothic" panose="020B0502020202020204" pitchFamily="34" charset="0"/>
              </a:rPr>
              <a:t> de </a:t>
            </a:r>
            <a:r>
              <a:rPr lang="en-US" sz="2000" dirty="0" err="1">
                <a:latin typeface="Century Gothic" panose="020B0502020202020204" pitchFamily="34" charset="0"/>
              </a:rPr>
              <a:t>Medios</a:t>
            </a:r>
            <a:endParaRPr lang="en-US" sz="2000" dirty="0"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MASS PUBLICIDAD</a:t>
            </a:r>
          </a:p>
          <a:p>
            <a:pPr algn="ctr"/>
            <a:r>
              <a:rPr lang="en-US" sz="2000" b="1" dirty="0" err="1">
                <a:latin typeface="Century Gothic" panose="020B0502020202020204" pitchFamily="34" charset="0"/>
              </a:rPr>
              <a:t>Diciembre</a:t>
            </a:r>
            <a:r>
              <a:rPr lang="en-US" sz="2000" b="1" dirty="0">
                <a:latin typeface="Century Gothic" panose="020B0502020202020204" pitchFamily="34" charset="0"/>
              </a:rPr>
              <a:t>. 19,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B479F1-096D-554D-B9BA-487464E731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0438"/>
            <a:ext cx="2817808" cy="914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7997E1-0900-7847-B54F-1E6483CE35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8201" y="6079938"/>
            <a:ext cx="1678759" cy="63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7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9946C8-3AAA-034B-9C89-DCBA586E2845}"/>
              </a:ext>
            </a:extLst>
          </p:cNvPr>
          <p:cNvSpPr/>
          <p:nvPr/>
        </p:nvSpPr>
        <p:spPr>
          <a:xfrm>
            <a:off x="480031" y="4875283"/>
            <a:ext cx="11094393" cy="1324831"/>
          </a:xfrm>
          <a:prstGeom prst="rect">
            <a:avLst/>
          </a:prstGeom>
          <a:solidFill>
            <a:schemeClr val="tx2">
              <a:alpha val="1521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23BEC2-4047-8645-96D2-6639608D032E}"/>
              </a:ext>
            </a:extLst>
          </p:cNvPr>
          <p:cNvSpPr/>
          <p:nvPr/>
        </p:nvSpPr>
        <p:spPr>
          <a:xfrm>
            <a:off x="15766" y="31532"/>
            <a:ext cx="5849007" cy="429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285968"/>
            <a:ext cx="79386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DF04051-6643-4EB0-8123-043547F984AD}"/>
              </a:ext>
            </a:extLst>
          </p:cNvPr>
          <p:cNvSpPr txBox="1"/>
          <p:nvPr/>
        </p:nvSpPr>
        <p:spPr>
          <a:xfrm>
            <a:off x="8909328" y="1194348"/>
            <a:ext cx="176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>
                <a:latin typeface="Century Gothic" panose="020B0502020202020204" pitchFamily="34" charset="0"/>
              </a:rPr>
              <a:t>2024</a:t>
            </a:r>
            <a:endParaRPr lang="es-ES" sz="3200" b="1" dirty="0">
              <a:latin typeface="Century Gothic" panose="020B0502020202020204" pitchFamily="34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1A61A087-1DD3-46D5-BEB5-16116CDDC517}"/>
              </a:ext>
            </a:extLst>
          </p:cNvPr>
          <p:cNvSpPr/>
          <p:nvPr/>
        </p:nvSpPr>
        <p:spPr>
          <a:xfrm>
            <a:off x="843768" y="1244339"/>
            <a:ext cx="2145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Inversión </a:t>
            </a:r>
          </a:p>
          <a:p>
            <a:pPr algn="ctr"/>
            <a:r>
              <a:rPr lang="es-MX" sz="1400" dirty="0">
                <a:latin typeface="Century Gothic" panose="020B0502020202020204" pitchFamily="34" charset="0"/>
              </a:rPr>
              <a:t>$ 10,634.2 K</a:t>
            </a:r>
            <a:endParaRPr lang="es-MX" sz="1200" dirty="0">
              <a:latin typeface="Century Gothic" panose="020B0502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1971AEC-D8AF-4C68-8F01-7D0C280E06BD}"/>
              </a:ext>
            </a:extLst>
          </p:cNvPr>
          <p:cNvCxnSpPr/>
          <p:nvPr/>
        </p:nvCxnSpPr>
        <p:spPr>
          <a:xfrm>
            <a:off x="5956300" y="1778481"/>
            <a:ext cx="0" cy="4061639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2EC9176-A322-0C4E-98E6-709DDED81413}"/>
              </a:ext>
            </a:extLst>
          </p:cNvPr>
          <p:cNvCxnSpPr>
            <a:cxnSpLocks/>
          </p:cNvCxnSpPr>
          <p:nvPr/>
        </p:nvCxnSpPr>
        <p:spPr>
          <a:xfrm>
            <a:off x="480031" y="4875440"/>
            <a:ext cx="11094393" cy="0"/>
          </a:xfrm>
          <a:prstGeom prst="line">
            <a:avLst/>
          </a:prstGeom>
          <a:ln>
            <a:gradFill>
              <a:gsLst>
                <a:gs pos="0">
                  <a:srgbClr val="53D34B"/>
                </a:gs>
                <a:gs pos="74000">
                  <a:srgbClr val="39CCC9"/>
                </a:gs>
                <a:gs pos="83000">
                  <a:srgbClr val="00BDFF"/>
                </a:gs>
                <a:gs pos="100000">
                  <a:srgbClr val="4FCD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A568E88-41A2-5A44-80B4-21A687B01FA5}"/>
              </a:ext>
            </a:extLst>
          </p:cNvPr>
          <p:cNvCxnSpPr>
            <a:cxnSpLocks/>
          </p:cNvCxnSpPr>
          <p:nvPr/>
        </p:nvCxnSpPr>
        <p:spPr>
          <a:xfrm>
            <a:off x="452554" y="1806738"/>
            <a:ext cx="11121870" cy="0"/>
          </a:xfrm>
          <a:prstGeom prst="line">
            <a:avLst/>
          </a:prstGeom>
          <a:ln>
            <a:gradFill>
              <a:gsLst>
                <a:gs pos="0">
                  <a:srgbClr val="53D34B"/>
                </a:gs>
                <a:gs pos="74000">
                  <a:srgbClr val="39CCC9"/>
                </a:gs>
                <a:gs pos="83000">
                  <a:srgbClr val="00BDFF"/>
                </a:gs>
                <a:gs pos="100000">
                  <a:srgbClr val="4FCD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ángulo 31">
            <a:extLst>
              <a:ext uri="{FF2B5EF4-FFF2-40B4-BE49-F238E27FC236}">
                <a16:creationId xmlns:a16="http://schemas.microsoft.com/office/drawing/2014/main" id="{8610BBA1-9C89-D349-9C8A-1BCA70F7B557}"/>
              </a:ext>
            </a:extLst>
          </p:cNvPr>
          <p:cNvSpPr/>
          <p:nvPr/>
        </p:nvSpPr>
        <p:spPr>
          <a:xfrm>
            <a:off x="9831645" y="1231437"/>
            <a:ext cx="2145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Inversión </a:t>
            </a:r>
          </a:p>
          <a:p>
            <a:pPr algn="ctr"/>
            <a:r>
              <a:rPr lang="es-MX" sz="1400" dirty="0">
                <a:latin typeface="Century Gothic" panose="020B0502020202020204" pitchFamily="34" charset="0"/>
              </a:rPr>
              <a:t>$ 13,551.4 K</a:t>
            </a:r>
            <a:endParaRPr lang="es-MX" sz="1200" dirty="0">
              <a:latin typeface="Century Gothic" panose="020B0502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6E745C9-C7C9-5F47-8E16-3C07DBC338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50977" y="657263"/>
            <a:ext cx="890045" cy="890045"/>
          </a:xfrm>
          <a:prstGeom prst="rect">
            <a:avLst/>
          </a:prstGeom>
          <a:ln>
            <a:noFill/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AB22244-0C70-6A4B-9141-E7C43F1B7D3A}"/>
              </a:ext>
            </a:extLst>
          </p:cNvPr>
          <p:cNvSpPr txBox="1"/>
          <p:nvPr/>
        </p:nvSpPr>
        <p:spPr>
          <a:xfrm>
            <a:off x="5679300" y="849907"/>
            <a:ext cx="8319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27%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ED09F0-6D18-CB47-96BE-808934D22E6C}"/>
              </a:ext>
            </a:extLst>
          </p:cNvPr>
          <p:cNvSpPr txBox="1"/>
          <p:nvPr/>
        </p:nvSpPr>
        <p:spPr>
          <a:xfrm>
            <a:off x="5681328" y="1493024"/>
            <a:ext cx="787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>
                <a:latin typeface="Century Gothic" panose="020B0502020202020204" pitchFamily="34" charset="0"/>
              </a:rPr>
              <a:t>Variación</a:t>
            </a:r>
            <a:endParaRPr lang="en-US" sz="10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7FD0AB-3F5D-5744-838E-B50535F91E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48" y="4929328"/>
            <a:ext cx="660065" cy="660065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BBB3B7-E396-1A4F-B6B7-06ED9EDCEE9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908" y="4925724"/>
            <a:ext cx="652958" cy="652958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488A44-502C-D54F-B1C0-E0A3B703E57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86" y="5022082"/>
            <a:ext cx="550764" cy="550764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653CE1-6326-9942-9654-F5B87D6097A6}"/>
              </a:ext>
            </a:extLst>
          </p:cNvPr>
          <p:cNvSpPr txBox="1"/>
          <p:nvPr/>
        </p:nvSpPr>
        <p:spPr>
          <a:xfrm>
            <a:off x="293964" y="701949"/>
            <a:ext cx="378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entury Gothic" panose="020B0502020202020204" pitchFamily="34" charset="0"/>
              </a:rPr>
              <a:t>Distribución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por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giro</a:t>
            </a:r>
            <a:r>
              <a:rPr lang="en-US" dirty="0">
                <a:latin typeface="Century Gothic" panose="020B0502020202020204" pitchFamily="34" charset="0"/>
              </a:rPr>
              <a:t> de </a:t>
            </a:r>
            <a:r>
              <a:rPr lang="en-US" dirty="0" err="1">
                <a:latin typeface="Century Gothic" panose="020B0502020202020204" pitchFamily="34" charset="0"/>
              </a:rPr>
              <a:t>negocio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6C1D52D-4DA0-9948-BB2F-82531992B7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986" y="4901004"/>
            <a:ext cx="660065" cy="66006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2186CCC-FBA4-6745-81B2-A62774A8027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245" y="4911914"/>
            <a:ext cx="652958" cy="65295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F208B17-3E3D-974C-A86E-642F91D80D3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551" y="4993758"/>
            <a:ext cx="550764" cy="550764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FB8BA55-10A2-724F-A955-9B585BB5D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36109"/>
              </p:ext>
            </p:extLst>
          </p:nvPr>
        </p:nvGraphicFramePr>
        <p:xfrm>
          <a:off x="576668" y="5578682"/>
          <a:ext cx="2885829" cy="538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943">
                  <a:extLst>
                    <a:ext uri="{9D8B030D-6E8A-4147-A177-3AD203B41FA5}">
                      <a16:colId xmlns:a16="http://schemas.microsoft.com/office/drawing/2014/main" val="1798781971"/>
                    </a:ext>
                  </a:extLst>
                </a:gridCol>
                <a:gridCol w="961943">
                  <a:extLst>
                    <a:ext uri="{9D8B030D-6E8A-4147-A177-3AD203B41FA5}">
                      <a16:colId xmlns:a16="http://schemas.microsoft.com/office/drawing/2014/main" val="3627793163"/>
                    </a:ext>
                  </a:extLst>
                </a:gridCol>
                <a:gridCol w="961943">
                  <a:extLst>
                    <a:ext uri="{9D8B030D-6E8A-4147-A177-3AD203B41FA5}">
                      <a16:colId xmlns:a16="http://schemas.microsoft.com/office/drawing/2014/main" val="3470381907"/>
                    </a:ext>
                  </a:extLst>
                </a:gridCol>
              </a:tblGrid>
              <a:tr h="53818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94%</a:t>
                      </a:r>
                    </a:p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TV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1%</a:t>
                      </a:r>
                    </a:p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PR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5%</a:t>
                      </a:r>
                    </a:p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RAD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048916"/>
                  </a:ext>
                </a:extLst>
              </a:tr>
            </a:tbl>
          </a:graphicData>
        </a:graphic>
      </p:graphicFrame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9E87ABEB-F71A-AC42-A365-521D3FE63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935550"/>
              </p:ext>
            </p:extLst>
          </p:nvPr>
        </p:nvGraphicFramePr>
        <p:xfrm>
          <a:off x="8563974" y="5545191"/>
          <a:ext cx="2885829" cy="538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943">
                  <a:extLst>
                    <a:ext uri="{9D8B030D-6E8A-4147-A177-3AD203B41FA5}">
                      <a16:colId xmlns:a16="http://schemas.microsoft.com/office/drawing/2014/main" val="1798781971"/>
                    </a:ext>
                  </a:extLst>
                </a:gridCol>
                <a:gridCol w="961943">
                  <a:extLst>
                    <a:ext uri="{9D8B030D-6E8A-4147-A177-3AD203B41FA5}">
                      <a16:colId xmlns:a16="http://schemas.microsoft.com/office/drawing/2014/main" val="3627793163"/>
                    </a:ext>
                  </a:extLst>
                </a:gridCol>
                <a:gridCol w="961943">
                  <a:extLst>
                    <a:ext uri="{9D8B030D-6E8A-4147-A177-3AD203B41FA5}">
                      <a16:colId xmlns:a16="http://schemas.microsoft.com/office/drawing/2014/main" val="3470381907"/>
                    </a:ext>
                  </a:extLst>
                </a:gridCol>
              </a:tblGrid>
              <a:tr h="53818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93%</a:t>
                      </a:r>
                    </a:p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TV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1%</a:t>
                      </a:r>
                    </a:p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PR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6%</a:t>
                      </a:r>
                    </a:p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RAD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048916"/>
                  </a:ext>
                </a:extLst>
              </a:tr>
            </a:tbl>
          </a:graphicData>
        </a:graphic>
      </p:graphicFrame>
      <p:sp>
        <p:nvSpPr>
          <p:cNvPr id="36" name="CuadroTexto 30">
            <a:extLst>
              <a:ext uri="{FF2B5EF4-FFF2-40B4-BE49-F238E27FC236}">
                <a16:creationId xmlns:a16="http://schemas.microsoft.com/office/drawing/2014/main" id="{AE49CA59-F4F1-6743-99AF-CE9E8F8B8C57}"/>
              </a:ext>
            </a:extLst>
          </p:cNvPr>
          <p:cNvSpPr txBox="1"/>
          <p:nvPr/>
        </p:nvSpPr>
        <p:spPr>
          <a:xfrm>
            <a:off x="50344" y="1250321"/>
            <a:ext cx="176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>
                <a:latin typeface="Century Gothic" panose="020B0502020202020204" pitchFamily="34" charset="0"/>
              </a:rPr>
              <a:t>2023</a:t>
            </a:r>
            <a:endParaRPr lang="es-ES" sz="3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FFD23D3-E691-B048-8CE4-E0184CC66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363442"/>
              </p:ext>
            </p:extLst>
          </p:nvPr>
        </p:nvGraphicFramePr>
        <p:xfrm>
          <a:off x="480031" y="1946828"/>
          <a:ext cx="11094393" cy="202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F5F4CC44-C3EF-EA43-A576-5D5E03011B31}"/>
              </a:ext>
            </a:extLst>
          </p:cNvPr>
          <p:cNvSpPr/>
          <p:nvPr/>
        </p:nvSpPr>
        <p:spPr>
          <a:xfrm>
            <a:off x="15766" y="-1291"/>
            <a:ext cx="12160468" cy="6821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4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Tiendas departamentales : Noviembre-’24</a:t>
            </a:r>
            <a:endParaRPr lang="es-MX" sz="4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65546" name="Picture 10" descr="Crédito - Iconos gratis de personas">
            <a:extLst>
              <a:ext uri="{FF2B5EF4-FFF2-40B4-BE49-F238E27FC236}">
                <a16:creationId xmlns:a16="http://schemas.microsoft.com/office/drawing/2014/main" id="{76E82901-A518-7045-8CF8-97B2FA919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4464" y="3825868"/>
            <a:ext cx="823522" cy="82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8" name="Picture 12" descr="Teléfono - Iconos gratis de tecnología">
            <a:extLst>
              <a:ext uri="{FF2B5EF4-FFF2-40B4-BE49-F238E27FC236}">
                <a16:creationId xmlns:a16="http://schemas.microsoft.com/office/drawing/2014/main" id="{CC1AF182-C8A8-EE41-B5AC-E62177594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9606" y="3758904"/>
            <a:ext cx="957450" cy="9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0" name="Picture 14" descr="Iconos De La Electrónica Vector De Stock | FreeImages">
            <a:extLst>
              <a:ext uri="{FF2B5EF4-FFF2-40B4-BE49-F238E27FC236}">
                <a16:creationId xmlns:a16="http://schemas.microsoft.com/office/drawing/2014/main" id="{5B3D3573-695A-5346-A515-66D2B698E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9462" y="3825868"/>
            <a:ext cx="945511" cy="94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2" name="Picture 16" descr="Linea blanca » Central Hogar">
            <a:extLst>
              <a:ext uri="{FF2B5EF4-FFF2-40B4-BE49-F238E27FC236}">
                <a16:creationId xmlns:a16="http://schemas.microsoft.com/office/drawing/2014/main" id="{B76C4FF3-8731-C34D-BFF0-BDE607C65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0638" y="3840993"/>
            <a:ext cx="875361" cy="87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4" name="Picture 18" descr="Online símbolo internacional de servicios educativos icono premium | Iconos,  Simbolos, Internacional">
            <a:extLst>
              <a:ext uri="{FF2B5EF4-FFF2-40B4-BE49-F238E27FC236}">
                <a16:creationId xmlns:a16="http://schemas.microsoft.com/office/drawing/2014/main" id="{B46CDD0C-4AD5-974E-999F-EC9514EAA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8405" y="3788459"/>
            <a:ext cx="946989" cy="94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6" name="Picture 20" descr="Acuerdo entre el Gobierno y los fabricantes de electrónica y celulares -  América Retail">
            <a:extLst>
              <a:ext uri="{FF2B5EF4-FFF2-40B4-BE49-F238E27FC236}">
                <a16:creationId xmlns:a16="http://schemas.microsoft.com/office/drawing/2014/main" id="{66D3C3EF-C6FA-024B-88BE-242C100ED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422" y="3880757"/>
            <a:ext cx="1329061" cy="88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39993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1089394-34C3-474A-9BB5-2A029E1545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6670601"/>
              </p:ext>
            </p:extLst>
          </p:nvPr>
        </p:nvGraphicFramePr>
        <p:xfrm>
          <a:off x="26226" y="962728"/>
          <a:ext cx="3436363" cy="526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ADA250F-65A8-C742-A22A-F5B78EBEA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788380"/>
              </p:ext>
            </p:extLst>
          </p:nvPr>
        </p:nvGraphicFramePr>
        <p:xfrm>
          <a:off x="2758697" y="1540054"/>
          <a:ext cx="777240" cy="414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362268229"/>
                    </a:ext>
                  </a:extLst>
                </a:gridCol>
              </a:tblGrid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233972"/>
                  </a:ext>
                </a:extLst>
              </a:tr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551532"/>
                  </a:ext>
                </a:extLst>
              </a:tr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338684"/>
                  </a:ext>
                </a:extLst>
              </a:tr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78866"/>
                  </a:ext>
                </a:extLst>
              </a:tr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729070"/>
                  </a:ext>
                </a:extLst>
              </a:tr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12%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915419"/>
                  </a:ext>
                </a:extLst>
              </a:tr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19%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559580"/>
                  </a:ext>
                </a:extLst>
              </a:tr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32%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315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2B0C3FA-C0D2-E540-872A-C34704CD6714}"/>
              </a:ext>
            </a:extLst>
          </p:cNvPr>
          <p:cNvSpPr txBox="1"/>
          <p:nvPr/>
        </p:nvSpPr>
        <p:spPr>
          <a:xfrm>
            <a:off x="2668415" y="957952"/>
            <a:ext cx="77723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SOI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6D0B1D9-BE32-094C-A474-7A4A89567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0239406"/>
              </p:ext>
            </p:extLst>
          </p:nvPr>
        </p:nvGraphicFramePr>
        <p:xfrm>
          <a:off x="3625388" y="1520102"/>
          <a:ext cx="5511800" cy="4182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037B48D-BC54-5648-B2E1-FA4EB211B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297709"/>
              </p:ext>
            </p:extLst>
          </p:nvPr>
        </p:nvGraphicFramePr>
        <p:xfrm>
          <a:off x="9226639" y="694410"/>
          <a:ext cx="2939135" cy="5101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3563">
                  <a:extLst>
                    <a:ext uri="{9D8B030D-6E8A-4147-A177-3AD203B41FA5}">
                      <a16:colId xmlns:a16="http://schemas.microsoft.com/office/drawing/2014/main" val="490793739"/>
                    </a:ext>
                  </a:extLst>
                </a:gridCol>
                <a:gridCol w="697618">
                  <a:extLst>
                    <a:ext uri="{9D8B030D-6E8A-4147-A177-3AD203B41FA5}">
                      <a16:colId xmlns:a16="http://schemas.microsoft.com/office/drawing/2014/main" val="1525271968"/>
                    </a:ext>
                  </a:extLst>
                </a:gridCol>
                <a:gridCol w="711388">
                  <a:extLst>
                    <a:ext uri="{9D8B030D-6E8A-4147-A177-3AD203B41FA5}">
                      <a16:colId xmlns:a16="http://schemas.microsoft.com/office/drawing/2014/main" val="2218273962"/>
                    </a:ext>
                  </a:extLst>
                </a:gridCol>
                <a:gridCol w="606566">
                  <a:extLst>
                    <a:ext uri="{9D8B030D-6E8A-4147-A177-3AD203B41FA5}">
                      <a16:colId xmlns:a16="http://schemas.microsoft.com/office/drawing/2014/main" val="3996407185"/>
                    </a:ext>
                  </a:extLst>
                </a:gridCol>
              </a:tblGrid>
              <a:tr h="507745"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Oct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Nov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Var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821720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Diunsa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520.7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502.6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solidFill>
                            <a:srgbClr val="FF0000"/>
                          </a:solidFill>
                          <a:latin typeface="Helvetica Light" panose="020B0403020202020204" pitchFamily="34" charset="0"/>
                        </a:rPr>
                        <a:t>-3%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934003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Elektra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52.6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158.7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204%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460710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Jetstereo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62.5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315.2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408%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497580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La Curacao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351.7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966.5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175%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491963"/>
                  </a:ext>
                </a:extLst>
              </a:tr>
              <a:tr h="5316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Lady Lee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77.5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96.1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25%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18165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Tropigas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39.7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276.5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608%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18160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Gallo + Gallo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52.5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79.1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52%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259825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Molineros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116.1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217.6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87%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384818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Total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1,273.3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2,612.1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105%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9570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6B87584-C58C-BC4F-AFAB-D63E6D8A86F8}"/>
              </a:ext>
            </a:extLst>
          </p:cNvPr>
          <p:cNvSpPr txBox="1"/>
          <p:nvPr/>
        </p:nvSpPr>
        <p:spPr>
          <a:xfrm>
            <a:off x="5123412" y="6435763"/>
            <a:ext cx="2768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Noviembre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FBF195-FE0E-DC48-A8C3-8553296C5F80}"/>
              </a:ext>
            </a:extLst>
          </p:cNvPr>
          <p:cNvSpPr txBox="1"/>
          <p:nvPr/>
        </p:nvSpPr>
        <p:spPr>
          <a:xfrm>
            <a:off x="15766" y="6077704"/>
            <a:ext cx="12128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 Light" panose="020B0403020202020204" pitchFamily="34" charset="0"/>
              </a:rPr>
              <a:t>Para el </a:t>
            </a:r>
            <a:r>
              <a:rPr lang="en-US" sz="1400" dirty="0" err="1">
                <a:latin typeface="Helvetica Light" panose="020B0403020202020204" pitchFamily="34" charset="0"/>
              </a:rPr>
              <a:t>mes</a:t>
            </a:r>
            <a:r>
              <a:rPr lang="en-US" sz="1400" dirty="0">
                <a:latin typeface="Helvetica Light" panose="020B0403020202020204" pitchFamily="34" charset="0"/>
              </a:rPr>
              <a:t> de </a:t>
            </a:r>
            <a:r>
              <a:rPr lang="en-US" sz="1400" dirty="0" err="1">
                <a:latin typeface="Helvetica Light" panose="020B0403020202020204" pitchFamily="34" charset="0"/>
              </a:rPr>
              <a:t>noviembre</a:t>
            </a:r>
            <a:r>
              <a:rPr lang="en-US" sz="1400" dirty="0">
                <a:latin typeface="Helvetica Light" panose="020B0403020202020204" pitchFamily="34" charset="0"/>
              </a:rPr>
              <a:t>, la </a:t>
            </a:r>
            <a:r>
              <a:rPr lang="en-US" sz="1400" dirty="0" err="1">
                <a:latin typeface="Helvetica Light" panose="020B0403020202020204" pitchFamily="34" charset="0"/>
              </a:rPr>
              <a:t>categoría</a:t>
            </a:r>
            <a:r>
              <a:rPr lang="en-US" sz="1400" dirty="0">
                <a:latin typeface="Helvetica Light" panose="020B0403020202020204" pitchFamily="34" charset="0"/>
              </a:rPr>
              <a:t> </a:t>
            </a:r>
            <a:r>
              <a:rPr lang="en-US" sz="1400" dirty="0" err="1">
                <a:latin typeface="Helvetica Light" panose="020B0403020202020204" pitchFamily="34" charset="0"/>
              </a:rPr>
              <a:t>sube</a:t>
            </a:r>
            <a:r>
              <a:rPr lang="en-US" sz="1400" dirty="0">
                <a:latin typeface="Helvetica Light" panose="020B0403020202020204" pitchFamily="34" charset="0"/>
              </a:rPr>
              <a:t> un 27% </a:t>
            </a:r>
            <a:r>
              <a:rPr lang="en-US" sz="1400" dirty="0" err="1">
                <a:latin typeface="Helvetica Light" panose="020B0403020202020204" pitchFamily="34" charset="0"/>
              </a:rPr>
              <a:t>en</a:t>
            </a:r>
            <a:r>
              <a:rPr lang="en-US" sz="1400" dirty="0">
                <a:latin typeface="Helvetica Light" panose="020B0403020202020204" pitchFamily="34" charset="0"/>
              </a:rPr>
              <a:t> </a:t>
            </a:r>
            <a:r>
              <a:rPr lang="en-US" sz="1400" dirty="0" err="1">
                <a:latin typeface="Helvetica Light" panose="020B0403020202020204" pitchFamily="34" charset="0"/>
              </a:rPr>
              <a:t>comparación</a:t>
            </a:r>
            <a:r>
              <a:rPr lang="en-US" sz="1400" dirty="0">
                <a:latin typeface="Helvetica Light" panose="020B0403020202020204" pitchFamily="34" charset="0"/>
              </a:rPr>
              <a:t> a </a:t>
            </a:r>
            <a:r>
              <a:rPr lang="en-US" sz="1400" dirty="0" err="1">
                <a:latin typeface="Helvetica Light" panose="020B0403020202020204" pitchFamily="34" charset="0"/>
              </a:rPr>
              <a:t>noviembre</a:t>
            </a:r>
            <a:r>
              <a:rPr lang="en-US" sz="1400" dirty="0">
                <a:latin typeface="Helvetica Light" panose="020B0403020202020204" pitchFamily="34" charset="0"/>
              </a:rPr>
              <a:t> del 23. </a:t>
            </a:r>
            <a:r>
              <a:rPr lang="en-US" sz="1400" dirty="0" err="1">
                <a:latin typeface="Helvetica Light" panose="020B0403020202020204" pitchFamily="34" charset="0"/>
              </a:rPr>
              <a:t>Diunsa</a:t>
            </a:r>
            <a:r>
              <a:rPr lang="en-US" sz="1400" dirty="0">
                <a:latin typeface="Helvetica Light" panose="020B0403020202020204" pitchFamily="34" charset="0"/>
              </a:rPr>
              <a:t> </a:t>
            </a:r>
            <a:r>
              <a:rPr lang="en-US" sz="1400" dirty="0" err="1">
                <a:latin typeface="Helvetica Light" panose="020B0403020202020204" pitchFamily="34" charset="0"/>
              </a:rPr>
              <a:t>tiene</a:t>
            </a:r>
            <a:r>
              <a:rPr lang="en-US" sz="1400" dirty="0">
                <a:latin typeface="Helvetica Light" panose="020B0403020202020204" pitchFamily="34" charset="0"/>
              </a:rPr>
              <a:t> el primer </a:t>
            </a:r>
            <a:r>
              <a:rPr lang="en-US" sz="1400" dirty="0" err="1">
                <a:latin typeface="Helvetica Light" panose="020B0403020202020204" pitchFamily="34" charset="0"/>
              </a:rPr>
              <a:t>lugar</a:t>
            </a:r>
            <a:r>
              <a:rPr lang="en-US" sz="1400" dirty="0">
                <a:latin typeface="Helvetica Light" panose="020B0403020202020204" pitchFamily="34" charset="0"/>
              </a:rPr>
              <a:t> </a:t>
            </a:r>
            <a:r>
              <a:rPr lang="en-US" sz="1400" dirty="0" err="1">
                <a:latin typeface="Helvetica Light" panose="020B0403020202020204" pitchFamily="34" charset="0"/>
              </a:rPr>
              <a:t>en</a:t>
            </a:r>
            <a:r>
              <a:rPr lang="en-US" sz="1400" dirty="0">
                <a:latin typeface="Helvetica Light" panose="020B0403020202020204" pitchFamily="34" charset="0"/>
              </a:rPr>
              <a:t> el SOI con </a:t>
            </a:r>
            <a:r>
              <a:rPr lang="en-US" sz="1400" dirty="0" err="1">
                <a:latin typeface="Helvetica Light" panose="020B0403020202020204" pitchFamily="34" charset="0"/>
              </a:rPr>
              <a:t>el</a:t>
            </a:r>
            <a:r>
              <a:rPr lang="en-US" sz="1400" dirty="0">
                <a:latin typeface="Helvetica Light" panose="020B0403020202020204" pitchFamily="34" charset="0"/>
              </a:rPr>
              <a:t> 32%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8234643-E384-284A-917F-79040E24EC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358F13-1E8F-8142-B872-C80996CD70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4960" cy="860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0FCAF4-508F-9046-8D92-69997D7E77F4}"/>
              </a:ext>
            </a:extLst>
          </p:cNvPr>
          <p:cNvSpPr/>
          <p:nvPr/>
        </p:nvSpPr>
        <p:spPr>
          <a:xfrm>
            <a:off x="363787" y="962728"/>
            <a:ext cx="1849477" cy="3693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$ 13,551.4K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95DA95-05A5-3543-A098-38EE88C41C00}"/>
              </a:ext>
            </a:extLst>
          </p:cNvPr>
          <p:cNvSpPr/>
          <p:nvPr/>
        </p:nvSpPr>
        <p:spPr>
          <a:xfrm>
            <a:off x="15766" y="-1291"/>
            <a:ext cx="12160468" cy="6821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4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Tiendas departamentales : Noviembre’24</a:t>
            </a:r>
            <a:endParaRPr lang="es-MX" sz="4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5546533"/>
              </p:ext>
            </p:extLst>
          </p:nvPr>
        </p:nvGraphicFramePr>
        <p:xfrm>
          <a:off x="606995" y="1511992"/>
          <a:ext cx="2979353" cy="1836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643995" y="822211"/>
            <a:ext cx="242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Enero-Noviembre</a:t>
            </a:r>
            <a:r>
              <a:rPr lang="en-US" dirty="0"/>
              <a:t>, 2024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5B2900F-6839-8D4C-8C3A-13C31856B7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4846450"/>
              </p:ext>
            </p:extLst>
          </p:nvPr>
        </p:nvGraphicFramePr>
        <p:xfrm>
          <a:off x="3720626" y="972354"/>
          <a:ext cx="7564580" cy="220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AB83CEB5-7D69-DB48-A0A8-3827E50A63AB}"/>
              </a:ext>
            </a:extLst>
          </p:cNvPr>
          <p:cNvSpPr txBox="1"/>
          <p:nvPr/>
        </p:nvSpPr>
        <p:spPr>
          <a:xfrm>
            <a:off x="2654371" y="2843670"/>
            <a:ext cx="463588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2%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8FF515-0610-C242-9A3B-CF436A825ECB}"/>
              </a:ext>
            </a:extLst>
          </p:cNvPr>
          <p:cNvSpPr txBox="1"/>
          <p:nvPr/>
        </p:nvSpPr>
        <p:spPr>
          <a:xfrm>
            <a:off x="2925882" y="1718358"/>
            <a:ext cx="570990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18%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DB450EB-30D1-ED44-915D-933091887031}"/>
              </a:ext>
            </a:extLst>
          </p:cNvPr>
          <p:cNvSpPr txBox="1"/>
          <p:nvPr/>
        </p:nvSpPr>
        <p:spPr>
          <a:xfrm>
            <a:off x="5120274" y="6474794"/>
            <a:ext cx="2768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Noviembre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2024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6CA38D-ABC1-C24A-BFD7-3D7E187CCF87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31A4511-1DA7-EA4F-9565-585A318DA16F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36221BC-EC71-D34F-BC5E-1F568DFD4DED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1189F4E0-DCE0-A14A-A722-858009DDB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342514"/>
              </p:ext>
            </p:extLst>
          </p:nvPr>
        </p:nvGraphicFramePr>
        <p:xfrm>
          <a:off x="9992377" y="3462748"/>
          <a:ext cx="1417745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623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$4,146.0k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95%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62F2621C-5F80-F74E-8BED-331EA252A83A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F190CC9-A7C3-5343-B054-0E72A35BDF6C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43D12CF-589D-7147-A25E-23D246640D00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C2F42753-B4AC-504D-9A45-77D43A3D8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320031"/>
              </p:ext>
            </p:extLst>
          </p:nvPr>
        </p:nvGraphicFramePr>
        <p:xfrm>
          <a:off x="9992377" y="4529296"/>
          <a:ext cx="1417745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623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$7.3k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AF983A0F-C327-9F49-BDA6-C4E9C563B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8332137"/>
              </p:ext>
            </p:extLst>
          </p:nvPr>
        </p:nvGraphicFramePr>
        <p:xfrm>
          <a:off x="4708731" y="5476785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3FDB7886-8302-7546-962F-2C0BCEBF8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333488"/>
              </p:ext>
            </p:extLst>
          </p:nvPr>
        </p:nvGraphicFramePr>
        <p:xfrm>
          <a:off x="9992376" y="5634800"/>
          <a:ext cx="1417745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623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$207.4k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5%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21451B1-883C-704C-A363-39F911873696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688B871-2420-0B4D-AA62-9AB19392A176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9E8A0D1-7ACE-2548-AC15-C68B06D542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B60DF51-B6FE-054A-938E-1AC67BE8B75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83394380-D29B-6D46-8ACF-63C649C249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6051012"/>
              </p:ext>
            </p:extLst>
          </p:nvPr>
        </p:nvGraphicFramePr>
        <p:xfrm>
          <a:off x="258886" y="3328423"/>
          <a:ext cx="3113632" cy="3157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8807879"/>
              </p:ext>
            </p:extLst>
          </p:nvPr>
        </p:nvGraphicFramePr>
        <p:xfrm>
          <a:off x="4729158" y="3279288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3" name="CuadroTexto 18">
            <a:extLst>
              <a:ext uri="{FF2B5EF4-FFF2-40B4-BE49-F238E27FC236}">
                <a16:creationId xmlns:a16="http://schemas.microsoft.com/office/drawing/2014/main" id="{CC25975D-5745-5242-B325-930CB4756162}"/>
              </a:ext>
            </a:extLst>
          </p:cNvPr>
          <p:cNvSpPr txBox="1"/>
          <p:nvPr/>
        </p:nvSpPr>
        <p:spPr>
          <a:xfrm>
            <a:off x="0" y="-31726"/>
            <a:ext cx="12192000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66562" name="Picture 2">
            <a:extLst>
              <a:ext uri="{FF2B5EF4-FFF2-40B4-BE49-F238E27FC236}">
                <a16:creationId xmlns:a16="http://schemas.microsoft.com/office/drawing/2014/main" id="{BC7803B6-E97E-4C47-B193-287E6F7E9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010" y="700547"/>
            <a:ext cx="1716894" cy="85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Chart 28">
            <a:extLst>
              <a:ext uri="{FF2B5EF4-FFF2-40B4-BE49-F238E27FC236}">
                <a16:creationId xmlns:a16="http://schemas.microsoft.com/office/drawing/2014/main" id="{26A7A404-F5C1-AB44-A0C1-11B71E591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2542790"/>
              </p:ext>
            </p:extLst>
          </p:nvPr>
        </p:nvGraphicFramePr>
        <p:xfrm>
          <a:off x="4729157" y="4414819"/>
          <a:ext cx="4925295" cy="1093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" name="Bent-Up Arrow 50">
            <a:extLst>
              <a:ext uri="{FF2B5EF4-FFF2-40B4-BE49-F238E27FC236}">
                <a16:creationId xmlns:a16="http://schemas.microsoft.com/office/drawing/2014/main" id="{980FF402-4E21-9DC4-7574-4795092D4478}"/>
              </a:ext>
            </a:extLst>
          </p:cNvPr>
          <p:cNvSpPr/>
          <p:nvPr/>
        </p:nvSpPr>
        <p:spPr>
          <a:xfrm>
            <a:off x="2998546" y="2004938"/>
            <a:ext cx="212831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nt-Up Arrow 50">
            <a:extLst>
              <a:ext uri="{FF2B5EF4-FFF2-40B4-BE49-F238E27FC236}">
                <a16:creationId xmlns:a16="http://schemas.microsoft.com/office/drawing/2014/main" id="{92ECDDCC-0EEE-96D0-3EC1-79BBA9AE1286}"/>
              </a:ext>
            </a:extLst>
          </p:cNvPr>
          <p:cNvSpPr/>
          <p:nvPr/>
        </p:nvSpPr>
        <p:spPr>
          <a:xfrm>
            <a:off x="2866911" y="2525358"/>
            <a:ext cx="212831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5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12ED623-CAF2-5647-B93D-5711648BC17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Helvetica Light" panose="020B0403020202020204" pitchFamily="34" charset="0"/>
              </a:rPr>
              <a:t>Detalle</a:t>
            </a:r>
            <a:r>
              <a:rPr lang="en-US" sz="3000" dirty="0">
                <a:latin typeface="Helvetica Light" panose="020B0403020202020204" pitchFamily="34" charset="0"/>
              </a:rPr>
              <a:t> de </a:t>
            </a:r>
            <a:r>
              <a:rPr lang="en-US" sz="3000" dirty="0" err="1">
                <a:latin typeface="Helvetica Light" panose="020B0403020202020204" pitchFamily="34" charset="0"/>
              </a:rPr>
              <a:t>pauta</a:t>
            </a:r>
            <a:r>
              <a:rPr lang="en-US" sz="3000" dirty="0">
                <a:latin typeface="Helvetica Light" panose="020B0403020202020204" pitchFamily="34" charset="0"/>
              </a:rPr>
              <a:t> </a:t>
            </a:r>
            <a:r>
              <a:rPr lang="en-US" sz="3000" b="1" dirty="0">
                <a:latin typeface="Helvetica Light" panose="020B0403020202020204" pitchFamily="34" charset="0"/>
              </a:rPr>
              <a:t>             </a:t>
            </a:r>
            <a:r>
              <a:rPr lang="en-US" sz="3000" dirty="0">
                <a:latin typeface="Helvetica Light" panose="020B0403020202020204" pitchFamily="34" charset="0"/>
              </a:rPr>
              <a:t>– </a:t>
            </a:r>
            <a:r>
              <a:rPr lang="en-US" sz="3000" dirty="0" err="1">
                <a:latin typeface="Helvetica Light" panose="020B0403020202020204" pitchFamily="34" charset="0"/>
              </a:rPr>
              <a:t>acumulado</a:t>
            </a:r>
            <a:r>
              <a:rPr lang="en-US" sz="3000" dirty="0">
                <a:latin typeface="Helvetica Light" panose="020B0403020202020204" pitchFamily="34" charset="0"/>
              </a:rPr>
              <a:t> Noviembre’24</a:t>
            </a:r>
            <a:endParaRPr lang="en-US" sz="3000" b="1" dirty="0">
              <a:latin typeface="Helvetica Light" panose="020B0403020202020204" pitchFamily="34" charset="0"/>
            </a:endParaRPr>
          </a:p>
        </p:txBody>
      </p:sp>
      <p:pic>
        <p:nvPicPr>
          <p:cNvPr id="58386" name="Picture 18">
            <a:extLst>
              <a:ext uri="{FF2B5EF4-FFF2-40B4-BE49-F238E27FC236}">
                <a16:creationId xmlns:a16="http://schemas.microsoft.com/office/drawing/2014/main" id="{E9803593-A0BA-854B-B90F-16126D8F2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8664" y="-53042"/>
            <a:ext cx="1363307" cy="67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3C9076-CFEA-9346-81A4-6C8F493B82AE}"/>
              </a:ext>
            </a:extLst>
          </p:cNvPr>
          <p:cNvCxnSpPr/>
          <p:nvPr/>
        </p:nvCxnSpPr>
        <p:spPr>
          <a:xfrm>
            <a:off x="123986" y="556908"/>
            <a:ext cx="11825207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8">
            <a:extLst>
              <a:ext uri="{FF2B5EF4-FFF2-40B4-BE49-F238E27FC236}">
                <a16:creationId xmlns:a16="http://schemas.microsoft.com/office/drawing/2014/main" id="{1DBA5A47-2D21-6462-74B9-C208E57C4801}"/>
              </a:ext>
            </a:extLst>
          </p:cNvPr>
          <p:cNvSpPr txBox="1"/>
          <p:nvPr/>
        </p:nvSpPr>
        <p:spPr>
          <a:xfrm>
            <a:off x="-1" y="718790"/>
            <a:ext cx="3995725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Televisión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80A5964F-3DF4-A148-BC86-690EEB4AC524}"/>
              </a:ext>
            </a:extLst>
          </p:cNvPr>
          <p:cNvSpPr txBox="1"/>
          <p:nvPr/>
        </p:nvSpPr>
        <p:spPr>
          <a:xfrm>
            <a:off x="4034256" y="726030"/>
            <a:ext cx="4108597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Radio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7B6BB408-05EE-11D3-E5BE-6C935B353F31}"/>
              </a:ext>
            </a:extLst>
          </p:cNvPr>
          <p:cNvSpPr txBox="1"/>
          <p:nvPr/>
        </p:nvSpPr>
        <p:spPr>
          <a:xfrm>
            <a:off x="8181384" y="733921"/>
            <a:ext cx="3767809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Helvetica Light" panose="020B0403020202020204" pitchFamily="34" charset="0"/>
              </a:rPr>
              <a:t>Prensa</a:t>
            </a:r>
            <a:endParaRPr lang="en-US" sz="1200" b="1" dirty="0">
              <a:latin typeface="Helvetica Light" panose="020B0403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4DF4BE-4540-69A8-9E1C-783936BB8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383" y="1056640"/>
            <a:ext cx="3767809" cy="7701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BC20E66-DCBF-8BD5-5F76-075E2C839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7142"/>
            <a:ext cx="3995724" cy="562714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03B18D-4964-859F-83E8-4E5CCF34F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617" y="1010921"/>
            <a:ext cx="4151907" cy="241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8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432929"/>
            <a:ext cx="79386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6179342"/>
              </p:ext>
            </p:extLst>
          </p:nvPr>
        </p:nvGraphicFramePr>
        <p:xfrm>
          <a:off x="606995" y="1256512"/>
          <a:ext cx="2979353" cy="209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752604" y="783584"/>
            <a:ext cx="297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Enero-Noviembre</a:t>
            </a:r>
            <a:r>
              <a:rPr lang="en-US" dirty="0"/>
              <a:t>, 2024</a:t>
            </a:r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83CEB5-7D69-DB48-A0A8-3827E50A63AB}"/>
              </a:ext>
            </a:extLst>
          </p:cNvPr>
          <p:cNvSpPr txBox="1"/>
          <p:nvPr/>
        </p:nvSpPr>
        <p:spPr>
          <a:xfrm>
            <a:off x="2907957" y="2559042"/>
            <a:ext cx="635110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Helvetica Light" panose="020B0403020202020204" pitchFamily="34" charset="0"/>
              </a:rPr>
              <a:t>-37%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B0625A8-3625-C64D-B60F-180A7139624C}"/>
              </a:ext>
            </a:extLst>
          </p:cNvPr>
          <p:cNvSpPr txBox="1"/>
          <p:nvPr/>
        </p:nvSpPr>
        <p:spPr>
          <a:xfrm>
            <a:off x="5123412" y="6435763"/>
            <a:ext cx="2768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Noviembre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2024</a:t>
            </a:r>
          </a:p>
        </p:txBody>
      </p:sp>
      <p:sp>
        <p:nvSpPr>
          <p:cNvPr id="22" name="Bent-Up Arrow 21">
            <a:extLst>
              <a:ext uri="{FF2B5EF4-FFF2-40B4-BE49-F238E27FC236}">
                <a16:creationId xmlns:a16="http://schemas.microsoft.com/office/drawing/2014/main" id="{FF2AC924-08A4-2946-9501-FAF114F8DA19}"/>
              </a:ext>
            </a:extLst>
          </p:cNvPr>
          <p:cNvSpPr/>
          <p:nvPr/>
        </p:nvSpPr>
        <p:spPr>
          <a:xfrm rot="10800000" flipH="1">
            <a:off x="2760390" y="2407542"/>
            <a:ext cx="175593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912DBA-8AC7-0142-9BF5-546799464BDE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33798E-087F-6949-8855-C556CFF5FD86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26A7A404-F5C1-AB44-A0C1-11B71E591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318256"/>
              </p:ext>
            </p:extLst>
          </p:nvPr>
        </p:nvGraphicFramePr>
        <p:xfrm>
          <a:off x="4673999" y="4340881"/>
          <a:ext cx="4925295" cy="113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F1989BD0-F745-ED45-AEC0-B80AB85B6B28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5F51417A-D0C7-0040-A540-01C2F0155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923830"/>
              </p:ext>
            </p:extLst>
          </p:nvPr>
        </p:nvGraphicFramePr>
        <p:xfrm>
          <a:off x="9869557" y="3462748"/>
          <a:ext cx="144762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226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46401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$882.8k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89%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7810B35F-ABFD-684A-9000-291515F7DC46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41BBC4F-78F5-0D44-9D71-CCD7F6D0C3B4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FA2E169-9E25-5941-9CBC-4B1B1E09C516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AF78DDB1-9CB8-F94C-BBB9-12C4B383A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126699"/>
              </p:ext>
            </p:extLst>
          </p:nvPr>
        </p:nvGraphicFramePr>
        <p:xfrm>
          <a:off x="9869557" y="4529296"/>
          <a:ext cx="144762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226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46401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$9.4k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E40CE9DC-E90B-3D42-A68A-0279B6E598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4962196"/>
              </p:ext>
            </p:extLst>
          </p:nvPr>
        </p:nvGraphicFramePr>
        <p:xfrm>
          <a:off x="4708731" y="5419923"/>
          <a:ext cx="4925295" cy="1119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8A171DBB-0C98-EC48-8CE5-DAC807A91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58877"/>
              </p:ext>
            </p:extLst>
          </p:nvPr>
        </p:nvGraphicFramePr>
        <p:xfrm>
          <a:off x="9869556" y="5634800"/>
          <a:ext cx="144762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226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46401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$100.5k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9800BFB-0F10-3A4F-ACEA-83B7D84D5B4A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AFEBCEC-8897-F241-B41B-342DDA96D1F9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1309216"/>
              </p:ext>
            </p:extLst>
          </p:nvPr>
        </p:nvGraphicFramePr>
        <p:xfrm>
          <a:off x="4673998" y="3330438"/>
          <a:ext cx="4925295" cy="1093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5" name="Picture 44">
            <a:extLst>
              <a:ext uri="{FF2B5EF4-FFF2-40B4-BE49-F238E27FC236}">
                <a16:creationId xmlns:a16="http://schemas.microsoft.com/office/drawing/2014/main" id="{92E0E4CD-E470-524D-95D4-70F3DBD673D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087F35C-6B15-EA4C-8890-607140497B9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83394380-D29B-6D46-8ACF-63C649C249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994170"/>
              </p:ext>
            </p:extLst>
          </p:nvPr>
        </p:nvGraphicFramePr>
        <p:xfrm>
          <a:off x="338345" y="3355281"/>
          <a:ext cx="3113632" cy="3157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E7899067-FDF0-AD46-B35B-321370B186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044248"/>
              </p:ext>
            </p:extLst>
          </p:nvPr>
        </p:nvGraphicFramePr>
        <p:xfrm>
          <a:off x="3851160" y="907665"/>
          <a:ext cx="7564580" cy="220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1" name="CuadroTexto 18">
            <a:extLst>
              <a:ext uri="{FF2B5EF4-FFF2-40B4-BE49-F238E27FC236}">
                <a16:creationId xmlns:a16="http://schemas.microsoft.com/office/drawing/2014/main" id="{AF9D2ADC-1BCF-A243-891C-0319C83455FC}"/>
              </a:ext>
            </a:extLst>
          </p:cNvPr>
          <p:cNvSpPr txBox="1"/>
          <p:nvPr/>
        </p:nvSpPr>
        <p:spPr>
          <a:xfrm>
            <a:off x="0" y="-31726"/>
            <a:ext cx="12192000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67586" name="Picture 2" descr="Belleza y salud – Elektra">
            <a:extLst>
              <a:ext uri="{FF2B5EF4-FFF2-40B4-BE49-F238E27FC236}">
                <a16:creationId xmlns:a16="http://schemas.microsoft.com/office/drawing/2014/main" id="{E287971F-7094-E54B-84B2-D82C690C4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45" y="526823"/>
            <a:ext cx="3666521" cy="90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Bent-Up Arrow 53">
            <a:extLst>
              <a:ext uri="{FF2B5EF4-FFF2-40B4-BE49-F238E27FC236}">
                <a16:creationId xmlns:a16="http://schemas.microsoft.com/office/drawing/2014/main" id="{DD4BCE39-46A0-634A-9E25-45F4A77D8AC2}"/>
              </a:ext>
            </a:extLst>
          </p:cNvPr>
          <p:cNvSpPr/>
          <p:nvPr/>
        </p:nvSpPr>
        <p:spPr>
          <a:xfrm>
            <a:off x="2714140" y="1760334"/>
            <a:ext cx="193987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0741A4A-E3AF-0541-8C96-0F943C80E65E}"/>
              </a:ext>
            </a:extLst>
          </p:cNvPr>
          <p:cNvSpPr txBox="1"/>
          <p:nvPr/>
        </p:nvSpPr>
        <p:spPr>
          <a:xfrm>
            <a:off x="2880396" y="1656264"/>
            <a:ext cx="463588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7%</a:t>
            </a:r>
          </a:p>
        </p:txBody>
      </p:sp>
    </p:spTree>
    <p:extLst>
      <p:ext uri="{BB962C8B-B14F-4D97-AF65-F5344CB8AC3E}">
        <p14:creationId xmlns:p14="http://schemas.microsoft.com/office/powerpoint/2010/main" val="532438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3D1BDD-A14D-0F49-8676-6006CBFBB47A}"/>
              </a:ext>
            </a:extLst>
          </p:cNvPr>
          <p:cNvSpPr txBox="1"/>
          <p:nvPr/>
        </p:nvSpPr>
        <p:spPr>
          <a:xfrm>
            <a:off x="0" y="627027"/>
            <a:ext cx="5291170" cy="2769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Televisión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D2509F-071C-F34D-BD95-619097FA2D7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Helvetica Light" panose="020B0403020202020204" pitchFamily="34" charset="0"/>
              </a:rPr>
              <a:t>Detalle</a:t>
            </a:r>
            <a:r>
              <a:rPr lang="en-US" sz="3000" dirty="0">
                <a:latin typeface="Helvetica Light" panose="020B0403020202020204" pitchFamily="34" charset="0"/>
              </a:rPr>
              <a:t> de </a:t>
            </a:r>
            <a:r>
              <a:rPr lang="en-US" sz="3000" dirty="0" err="1">
                <a:latin typeface="Helvetica Light" panose="020B0403020202020204" pitchFamily="34" charset="0"/>
              </a:rPr>
              <a:t>pauta</a:t>
            </a:r>
            <a:r>
              <a:rPr lang="en-US" sz="3000" dirty="0">
                <a:latin typeface="Helvetica Light" panose="020B0403020202020204" pitchFamily="34" charset="0"/>
              </a:rPr>
              <a:t> </a:t>
            </a:r>
            <a:r>
              <a:rPr lang="en-US" sz="3000" b="1" dirty="0">
                <a:latin typeface="Helvetica Light" panose="020B0403020202020204" pitchFamily="34" charset="0"/>
              </a:rPr>
              <a:t>                 </a:t>
            </a:r>
            <a:r>
              <a:rPr lang="en-US" sz="3000" dirty="0">
                <a:latin typeface="Helvetica Light" panose="020B0403020202020204" pitchFamily="34" charset="0"/>
              </a:rPr>
              <a:t>– </a:t>
            </a:r>
            <a:r>
              <a:rPr lang="en-US" sz="3000" dirty="0" err="1">
                <a:latin typeface="Helvetica Light" panose="020B0403020202020204" pitchFamily="34" charset="0"/>
              </a:rPr>
              <a:t>acumulado</a:t>
            </a:r>
            <a:r>
              <a:rPr lang="en-US" sz="3000" dirty="0">
                <a:latin typeface="Helvetica Light" panose="020B0403020202020204" pitchFamily="34" charset="0"/>
              </a:rPr>
              <a:t> Noviembre’24</a:t>
            </a:r>
            <a:endParaRPr lang="en-US" sz="3000" b="1" dirty="0">
              <a:latin typeface="Helvetica Light" panose="020B0403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D3F067-5B2D-D447-B1E0-7A45D85BA32A}"/>
              </a:ext>
            </a:extLst>
          </p:cNvPr>
          <p:cNvCxnSpPr/>
          <p:nvPr/>
        </p:nvCxnSpPr>
        <p:spPr>
          <a:xfrm>
            <a:off x="123986" y="556908"/>
            <a:ext cx="1182520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Belleza y salud – Elektra">
            <a:extLst>
              <a:ext uri="{FF2B5EF4-FFF2-40B4-BE49-F238E27FC236}">
                <a16:creationId xmlns:a16="http://schemas.microsoft.com/office/drawing/2014/main" id="{379B1C60-987F-6B4D-999D-C31EE1D91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7879" y="-70143"/>
            <a:ext cx="2435852" cy="60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8C7EB27A-C993-B465-6150-59634841D476}"/>
              </a:ext>
            </a:extLst>
          </p:cNvPr>
          <p:cNvSpPr txBox="1"/>
          <p:nvPr/>
        </p:nvSpPr>
        <p:spPr>
          <a:xfrm>
            <a:off x="5549347" y="627028"/>
            <a:ext cx="6399846" cy="2769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Radio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6C89924-DB4C-3335-936C-CA4DDF74D16D}"/>
              </a:ext>
            </a:extLst>
          </p:cNvPr>
          <p:cNvSpPr txBox="1"/>
          <p:nvPr/>
        </p:nvSpPr>
        <p:spPr>
          <a:xfrm>
            <a:off x="5549346" y="3968579"/>
            <a:ext cx="5041900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Helvetica Light" panose="020B0403020202020204" pitchFamily="34" charset="0"/>
              </a:rPr>
              <a:t>Prensa</a:t>
            </a:r>
            <a:endParaRPr lang="en-US" sz="1200" b="1" dirty="0">
              <a:latin typeface="Helvetica Light" panose="020B0403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052E1E2-0FBA-79A1-CA07-BDFE8105F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4759"/>
            <a:ext cx="5291170" cy="588324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68A23CD-F885-99D9-05DB-C5350DC1A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346" y="974144"/>
            <a:ext cx="6399847" cy="276480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41DF30-2EB1-2F62-8EAA-ECC88C0A8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9346" y="4399194"/>
            <a:ext cx="50419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2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97702" y="6386387"/>
            <a:ext cx="79386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059104"/>
              </p:ext>
            </p:extLst>
          </p:nvPr>
        </p:nvGraphicFramePr>
        <p:xfrm>
          <a:off x="606995" y="1480176"/>
          <a:ext cx="2979353" cy="186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643995" y="822211"/>
            <a:ext cx="242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Enero-Noviembre</a:t>
            </a:r>
            <a:r>
              <a:rPr lang="en-US" dirty="0"/>
              <a:t>, 2024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83CEB5-7D69-DB48-A0A8-3827E50A63AB}"/>
              </a:ext>
            </a:extLst>
          </p:cNvPr>
          <p:cNvSpPr txBox="1"/>
          <p:nvPr/>
        </p:nvSpPr>
        <p:spPr>
          <a:xfrm>
            <a:off x="2935515" y="2602638"/>
            <a:ext cx="678391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138%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8FF515-0610-C242-9A3B-CF436A825ECB}"/>
              </a:ext>
            </a:extLst>
          </p:cNvPr>
          <p:cNvSpPr txBox="1"/>
          <p:nvPr/>
        </p:nvSpPr>
        <p:spPr>
          <a:xfrm>
            <a:off x="2991887" y="1908409"/>
            <a:ext cx="463588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2%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45815EF-6ADF-2D4A-AC03-245F4EDE4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652947"/>
              </p:ext>
            </p:extLst>
          </p:nvPr>
        </p:nvGraphicFramePr>
        <p:xfrm>
          <a:off x="3752604" y="982562"/>
          <a:ext cx="7564580" cy="220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Bent-Up Arrow 20">
            <a:extLst>
              <a:ext uri="{FF2B5EF4-FFF2-40B4-BE49-F238E27FC236}">
                <a16:creationId xmlns:a16="http://schemas.microsoft.com/office/drawing/2014/main" id="{08CC474A-69ED-AD48-A7F0-C83EF5679EB9}"/>
              </a:ext>
            </a:extLst>
          </p:cNvPr>
          <p:cNvSpPr/>
          <p:nvPr/>
        </p:nvSpPr>
        <p:spPr>
          <a:xfrm>
            <a:off x="2731329" y="2739978"/>
            <a:ext cx="218383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C24024-5C55-2C44-A3D9-2568FA4A4A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6098416"/>
              </p:ext>
            </p:extLst>
          </p:nvPr>
        </p:nvGraphicFramePr>
        <p:xfrm>
          <a:off x="409321" y="3416496"/>
          <a:ext cx="3009860" cy="301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B404B0B3-4BCF-9644-820F-E499C863AFE7}"/>
              </a:ext>
            </a:extLst>
          </p:cNvPr>
          <p:cNvSpPr txBox="1"/>
          <p:nvPr/>
        </p:nvSpPr>
        <p:spPr>
          <a:xfrm>
            <a:off x="5343658" y="6459487"/>
            <a:ext cx="2768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Noviembre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2024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271F51-5DBE-654F-A07A-9BA531ED1FDA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D70BBA3-1632-EE4F-A4DC-72A22402AC1E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C7B681F-DE38-D243-9F0E-8714083527D8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34FC4E37-47A5-2148-BD8C-8234682F0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274118"/>
              </p:ext>
            </p:extLst>
          </p:nvPr>
        </p:nvGraphicFramePr>
        <p:xfrm>
          <a:off x="9992376" y="3462748"/>
          <a:ext cx="1420262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68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88578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$1,326.7k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98%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EF28480A-0615-4C49-943B-234C49CA225A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CB6CB9F-3990-F549-A1D9-883C0742879D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32E2506-847A-AF45-A99B-F928777A033D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85728E6F-0041-5040-BBCA-BBB4AC725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314276"/>
              </p:ext>
            </p:extLst>
          </p:nvPr>
        </p:nvGraphicFramePr>
        <p:xfrm>
          <a:off x="9992377" y="4529296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$5.5k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E1DDC935-34A7-CE48-8425-94AA5E666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829270"/>
              </p:ext>
            </p:extLst>
          </p:nvPr>
        </p:nvGraphicFramePr>
        <p:xfrm>
          <a:off x="9992376" y="5634800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$21.8k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1AE55A1-B1F4-F94E-8CD2-C81AC78FEE65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792ADAF-EEC4-0747-AC68-8429BA02FA58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2C9F2CF-5553-F347-82C4-DE5B296A83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9D35A15-1771-A845-8F89-DE788C64D88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F32C18DF-D2CB-5A4C-8530-832E4F3C1E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2710980"/>
              </p:ext>
            </p:extLst>
          </p:nvPr>
        </p:nvGraphicFramePr>
        <p:xfrm>
          <a:off x="4673998" y="3330438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6" name="CuadroTexto 18">
            <a:extLst>
              <a:ext uri="{FF2B5EF4-FFF2-40B4-BE49-F238E27FC236}">
                <a16:creationId xmlns:a16="http://schemas.microsoft.com/office/drawing/2014/main" id="{B2DC8CB2-26E3-7E48-8C4B-50AC6EEEB015}"/>
              </a:ext>
            </a:extLst>
          </p:cNvPr>
          <p:cNvSpPr txBox="1"/>
          <p:nvPr/>
        </p:nvSpPr>
        <p:spPr>
          <a:xfrm>
            <a:off x="0" y="-31726"/>
            <a:ext cx="12192000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AA19CEC-668F-A04E-909C-617A5D803CB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21" y="612765"/>
            <a:ext cx="2526189" cy="1052579"/>
          </a:xfrm>
          <a:prstGeom prst="rect">
            <a:avLst/>
          </a:prstGeom>
        </p:spPr>
      </p:pic>
      <p:graphicFrame>
        <p:nvGraphicFramePr>
          <p:cNvPr id="3" name="Chart 28">
            <a:extLst>
              <a:ext uri="{FF2B5EF4-FFF2-40B4-BE49-F238E27FC236}">
                <a16:creationId xmlns:a16="http://schemas.microsoft.com/office/drawing/2014/main" id="{7EB9CC50-C5EC-6B14-20B6-EADE6C3A7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3110294"/>
              </p:ext>
            </p:extLst>
          </p:nvPr>
        </p:nvGraphicFramePr>
        <p:xfrm>
          <a:off x="4673999" y="4340881"/>
          <a:ext cx="4925295" cy="113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" name="Bent-Up Arrow 20">
            <a:extLst>
              <a:ext uri="{FF2B5EF4-FFF2-40B4-BE49-F238E27FC236}">
                <a16:creationId xmlns:a16="http://schemas.microsoft.com/office/drawing/2014/main" id="{931ECB4E-7B32-6D7A-5F63-3C4E2386030E}"/>
              </a:ext>
            </a:extLst>
          </p:cNvPr>
          <p:cNvSpPr/>
          <p:nvPr/>
        </p:nvSpPr>
        <p:spPr>
          <a:xfrm>
            <a:off x="2826318" y="1882942"/>
            <a:ext cx="218383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40">
            <a:extLst>
              <a:ext uri="{FF2B5EF4-FFF2-40B4-BE49-F238E27FC236}">
                <a16:creationId xmlns:a16="http://schemas.microsoft.com/office/drawing/2014/main" id="{E1F06D37-9186-7AE8-DFFF-8C916C0DD2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2238953"/>
              </p:ext>
            </p:extLst>
          </p:nvPr>
        </p:nvGraphicFramePr>
        <p:xfrm>
          <a:off x="4748806" y="5439430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481052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66372</TotalTime>
  <Words>1549</Words>
  <Application>Microsoft Macintosh PowerPoint</Application>
  <PresentationFormat>Panorámica</PresentationFormat>
  <Paragraphs>598</Paragraphs>
  <Slides>27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Helvetica</vt:lpstr>
      <vt:lpstr>HELVETICA LIGHT</vt:lpstr>
      <vt:lpstr>HELVETICA LIGHT</vt:lpstr>
      <vt:lpstr>Public Sans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Paniagua</dc:creator>
  <cp:lastModifiedBy>Angelica Vega</cp:lastModifiedBy>
  <cp:revision>3585</cp:revision>
  <dcterms:created xsi:type="dcterms:W3CDTF">2018-11-08T16:44:16Z</dcterms:created>
  <dcterms:modified xsi:type="dcterms:W3CDTF">2024-12-19T22:27:53Z</dcterms:modified>
</cp:coreProperties>
</file>