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0.xml" ContentType="application/vnd.openxmlformats-officedocument.presentationml.notesSlid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11.xml" ContentType="application/vnd.openxmlformats-officedocument.presentationml.notesSlid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13.xml" ContentType="application/vnd.openxmlformats-officedocument.presentationml.notesSlid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1088" r:id="rId2"/>
    <p:sldId id="1068" r:id="rId3"/>
    <p:sldId id="1070" r:id="rId4"/>
    <p:sldId id="1052" r:id="rId5"/>
    <p:sldId id="1054" r:id="rId6"/>
    <p:sldId id="1097" r:id="rId7"/>
    <p:sldId id="1055" r:id="rId8"/>
    <p:sldId id="1077" r:id="rId9"/>
    <p:sldId id="1056" r:id="rId10"/>
    <p:sldId id="1058" r:id="rId11"/>
    <p:sldId id="1078" r:id="rId12"/>
    <p:sldId id="1079" r:id="rId13"/>
    <p:sldId id="1080" r:id="rId14"/>
    <p:sldId id="1081" r:id="rId15"/>
    <p:sldId id="1082" r:id="rId16"/>
    <p:sldId id="1083" r:id="rId17"/>
    <p:sldId id="1095" r:id="rId18"/>
    <p:sldId id="1094" r:id="rId19"/>
    <p:sldId id="1096" r:id="rId20"/>
    <p:sldId id="1013" r:id="rId21"/>
    <p:sldId id="1093" r:id="rId22"/>
    <p:sldId id="1166" r:id="rId23"/>
    <p:sldId id="1242" r:id="rId24"/>
    <p:sldId id="1252" r:id="rId25"/>
    <p:sldId id="1240" r:id="rId26"/>
    <p:sldId id="1021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iagua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6AFCE"/>
    <a:srgbClr val="0055A4"/>
    <a:srgbClr val="36E301"/>
    <a:srgbClr val="C354BE"/>
    <a:srgbClr val="FA513F"/>
    <a:srgbClr val="941100"/>
    <a:srgbClr val="EA65E5"/>
    <a:srgbClr val="CD473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 autoAdjust="0"/>
    <p:restoredTop sz="96625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194622004106E-2"/>
          <c:y val="4.97100838168235E-2"/>
          <c:w val="0.97481610755991788"/>
          <c:h val="0.705578240006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%">
                  <c:v>0.96</c:v>
                </c:pt>
                <c:pt idx="3" formatCode="0%">
                  <c:v>0.02</c:v>
                </c:pt>
                <c:pt idx="4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D744-8133-93AE5E5BB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0.94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D744-8133-93AE5E5BB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180496"/>
        <c:axId val="833117552"/>
      </c:barChart>
      <c:catAx>
        <c:axId val="83318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833117552"/>
        <c:crosses val="autoZero"/>
        <c:auto val="1"/>
        <c:lblAlgn val="ctr"/>
        <c:lblOffset val="100"/>
        <c:noMultiLvlLbl val="0"/>
      </c:catAx>
      <c:valAx>
        <c:axId val="833117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31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613967343684327"/>
          <c:y val="8.0759498675522803E-2"/>
          <c:w val="0.10276299027806209"/>
          <c:h val="0.12840904598110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60-EB4C-BAD3-3BEF2F70BFD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60-EB4C-BAD3-3BEF2F70BFDE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187022148768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60-EB4C-BAD3-3BEF2F70BFD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560317626007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460-EB4C-BAD3-3BEF2F70B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742.4</c:v>
                </c:pt>
                <c:pt idx="1">
                  <c:v>349.2</c:v>
                </c:pt>
                <c:pt idx="2">
                  <c:v>453.7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565273121672254"/>
          <c:w val="0.94327243342784539"/>
          <c:h val="0.47563350423979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2-E34E-A55F-CA4E3A4B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4-2441-ABF4-02F3D57545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2-BC4B-B645-95230416F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Stereo Sula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A-A444-A25B-22B090408D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Mass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A-A444-A25B-22B090408D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A-A444-A25B-22B090408D8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E-3941-A5BD-954851A7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C-7F46-B605-200F3AC8AB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C-7F46-B605-200F3AC8AB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0-194E-B6D2-5410E15100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-0.11613647773608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9-D446-BE3A-2855F9DE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4-CB4E-A7B5-54F39C365A9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4-314C-A4CC-75D1E3FCF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4-314C-A4CC-75D1E3FCF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473026998694771E-2"/>
                  <c:y val="-1.474719108076220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15-DD4F-817B-6FE027032F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15-DD4F-817B-6FE027032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0.03</c:v>
                </c:pt>
                <c:pt idx="1">
                  <c:v>0.02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F-DA49-A404-13DA0DFDF7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1037296636211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15-DD4F-817B-6FE027032FBD}"/>
                </c:ext>
              </c:extLst>
            </c:dLbl>
            <c:dLbl>
              <c:idx val="2"/>
              <c:layout>
                <c:manualLayout>
                  <c:x val="-2.4473026998694771E-2"/>
                  <c:y val="-4.6084972127381898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0.02</c:v>
                </c:pt>
                <c:pt idx="2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F-DA49-A404-13DA0DFDF7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473026998694622E-2"/>
                  <c:y val="1.608803066353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0.95</c:v>
                </c:pt>
                <c:pt idx="1">
                  <c:v>0.97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F-DA49-A404-13DA0DFDF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70033.292296163549</c:v>
                </c:pt>
                <c:pt idx="1">
                  <c:v>52994.823138721236</c:v>
                </c:pt>
                <c:pt idx="2" formatCode="_-* #,##0.0_-;\-* #,##0.0_-;_-* &quot;-&quot;??_-;_-@_-">
                  <c:v>54917.882258783</c:v>
                </c:pt>
                <c:pt idx="3" formatCode="_-* #,##0.0_-;\-* #,##0.0_-;_-* &quot;-&quot;??_-;_-@_-">
                  <c:v>47992.883758094002</c:v>
                </c:pt>
                <c:pt idx="4">
                  <c:v>123292.10624850745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6B-474E-8008-FA16975742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_-* #,##0_-;\-* #,##0_-;_-* "-"??_-;_-@_-</c:formatCode>
                <c:ptCount val="6"/>
                <c:pt idx="0">
                  <c:v>38448.453689743343</c:v>
                </c:pt>
                <c:pt idx="1">
                  <c:v>40291.696621329298</c:v>
                </c:pt>
                <c:pt idx="2" formatCode="_-* #,##0.0_-;\-* #,##0.0_-;_-* &quot;-&quot;??_-;_-@_-">
                  <c:v>104580.60452218731</c:v>
                </c:pt>
                <c:pt idx="3" formatCode="_-* #,##0.0_-;\-* #,##0.0_-;_-* &quot;-&quot;??_-;_-@_-">
                  <c:v>93299.134880384649</c:v>
                </c:pt>
                <c:pt idx="4">
                  <c:v>177047.55561705964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6B-474E-8008-FA169757428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208922541236302"/>
                  <c:y val="6.7963030252109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7108100315739692"/>
                  <c:y val="1.3592606050422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C-484E-A98A-EEC415DDC5E1}"/>
                </c:ext>
              </c:extLst>
            </c:dLbl>
            <c:dLbl>
              <c:idx val="2"/>
              <c:layout>
                <c:manualLayout>
                  <c:x val="-0.24868419418578463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7-D645-9F62-2737EDB7E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186.4</c:v>
                </c:pt>
                <c:pt idx="1">
                  <c:v>623.70000000000005</c:v>
                </c:pt>
                <c:pt idx="2">
                  <c:v>609.20000000000005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33598.893138259329</c:v>
                </c:pt>
                <c:pt idx="1">
                  <c:v>141829.43954234105</c:v>
                </c:pt>
                <c:pt idx="2" formatCode="_-* #,##0.0_-;\-* #,##0.0_-;_-* &quot;-&quot;??_-;_-@_-">
                  <c:v>84835.418376078218</c:v>
                </c:pt>
                <c:pt idx="3" formatCode="_-* #,##0.0_-;\-* #,##0.0_-;_-* &quot;-&quot;??_-;_-@_-">
                  <c:v>209749.00220312033</c:v>
                </c:pt>
                <c:pt idx="4">
                  <c:v>153721.40774876656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_-* #,##0_-;\-* #,##0_-;_-* "-"??_-;_-@_-</c:formatCode>
                <c:ptCount val="6"/>
                <c:pt idx="0">
                  <c:v>37121.277012696497</c:v>
                </c:pt>
                <c:pt idx="1">
                  <c:v>205672.88249462366</c:v>
                </c:pt>
                <c:pt idx="2" formatCode="_-* #,##0.0_-;\-* #,##0.0_-;_-* &quot;-&quot;??_-;_-@_-">
                  <c:v>46062.176505608404</c:v>
                </c:pt>
                <c:pt idx="3" formatCode="_-* #,##0.0_-;\-* #,##0.0_-;_-* &quot;-&quot;??_-;_-@_-">
                  <c:v>181155.0701412762</c:v>
                </c:pt>
                <c:pt idx="4">
                  <c:v>139184.51152129823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A-C542-BC4B-5C1E61D12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F2A-C542-BC4B-5C1E61D12B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0.83</c:v>
                </c:pt>
                <c:pt idx="1">
                  <c:v>0.95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A-C542-BC4B-5C1E61D12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772217632"/>
        <c:axId val="1792321088"/>
      </c:barChart>
      <c:catAx>
        <c:axId val="17722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792321088"/>
        <c:crosses val="autoZero"/>
        <c:auto val="1"/>
        <c:lblAlgn val="ctr"/>
        <c:lblOffset val="100"/>
        <c:noMultiLvlLbl val="0"/>
      </c:catAx>
      <c:valAx>
        <c:axId val="1792321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22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1522323055153073"/>
          <c:w val="0.94327243342784539"/>
          <c:h val="0.39139653138483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27-2845-BC22-2DE7470DE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F046-9A33-EE202C3223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7-2845-BC22-2DE7470DE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04331954525102"/>
          <c:y val="7.8970653800322796E-2"/>
          <c:w val="0.66595664643339725"/>
          <c:h val="0.82944743134994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6580497214790649"/>
                  <c:y val="7.2333513312783778E-3"/>
                </c:manualLayout>
              </c:layout>
              <c:tx>
                <c:rich>
                  <a:bodyPr/>
                  <a:lstStyle/>
                  <a:p>
                    <a:fld id="{63C115A6-0F6E-3346-B144-5CA44AD314C7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3334276281933"/>
                      <c:h val="7.4744630423209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FF-E146-998D-9FF2CD2C3638}"/>
                </c:ext>
              </c:extLst>
            </c:dLbl>
            <c:dLbl>
              <c:idx val="1"/>
              <c:layout>
                <c:manualLayout>
                  <c:x val="-0.24306315849661891"/>
                  <c:y val="8.8406606101633566E-17"/>
                </c:manualLayout>
              </c:layout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7724524588387"/>
                      <c:h val="7.4744630423209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155-4F40-931F-DFB87289A206}"/>
                </c:ext>
              </c:extLst>
            </c:dLbl>
            <c:dLbl>
              <c:idx val="2"/>
              <c:layout>
                <c:manualLayout>
                  <c:x val="-0.18652897610829061"/>
                  <c:y val="-7.2333513312784663E-3"/>
                </c:manualLayout>
              </c:layout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39-BB48-B2A7-56433ED1CBD3}"/>
                </c:ext>
              </c:extLst>
            </c:dLbl>
            <c:dLbl>
              <c:idx val="3"/>
              <c:layout>
                <c:manualLayout>
                  <c:x val="-0.16567255808914474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20C20D54-92F2-434F-AB9D-0AD7D1187650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55-4F40-931F-DFB87289A206}"/>
                </c:ext>
              </c:extLst>
            </c:dLbl>
            <c:dLbl>
              <c:idx val="4"/>
              <c:layout>
                <c:manualLayout>
                  <c:x val="-1.690355742406505E-2"/>
                  <c:y val="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55-4F40-931F-DFB87289A206}"/>
                </c:ext>
              </c:extLst>
            </c:dLbl>
            <c:dLbl>
              <c:idx val="5"/>
              <c:layout>
                <c:manualLayout>
                  <c:x val="-1.2859812634106852E-2"/>
                  <c:y val="-8.84066061016335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7-AD4C-9CC7-258907B80F72}"/>
                </c:ext>
              </c:extLst>
            </c:dLbl>
            <c:dLbl>
              <c:idx val="6"/>
              <c:layout>
                <c:manualLayout>
                  <c:x val="-5.0248125889657659E-3"/>
                  <c:y val="-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3-2C4F-8511-B8EFADA88078}"/>
                </c:ext>
              </c:extLst>
            </c:dLbl>
            <c:dLbl>
              <c:idx val="7"/>
              <c:layout>
                <c:manualLayout>
                  <c:x val="-1.328413950422972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B-584C-8FAD-4F33451CDA93}"/>
                </c:ext>
              </c:extLst>
            </c:dLbl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La 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#,##0.0_);\(#,##0.0\)</c:formatCode>
                <c:ptCount val="8"/>
                <c:pt idx="0">
                  <c:v>1535.4</c:v>
                </c:pt>
                <c:pt idx="1">
                  <c:v>664.6</c:v>
                </c:pt>
                <c:pt idx="2">
                  <c:v>609.20000000000005</c:v>
                </c:pt>
                <c:pt idx="3">
                  <c:v>471.7</c:v>
                </c:pt>
                <c:pt idx="4">
                  <c:v>453.7</c:v>
                </c:pt>
                <c:pt idx="5">
                  <c:v>426.7</c:v>
                </c:pt>
                <c:pt idx="6">
                  <c:v>384.9</c:v>
                </c:pt>
                <c:pt idx="7">
                  <c:v>263.89999999999998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9-BB48-B2A7-56433ED1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-1783058752"/>
        <c:axId val="-1853277024"/>
      </c:barChart>
      <c:catAx>
        <c:axId val="-178305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853277024"/>
        <c:crosses val="autoZero"/>
        <c:auto val="1"/>
        <c:lblAlgn val="ctr"/>
        <c:lblOffset val="100"/>
        <c:noMultiLvlLbl val="0"/>
      </c:catAx>
      <c:valAx>
        <c:axId val="-1853277024"/>
        <c:scaling>
          <c:orientation val="minMax"/>
        </c:scaling>
        <c:delete val="1"/>
        <c:axPos val="b"/>
        <c:numFmt formatCode="#,##0.0_);\(#,##0.0\)" sourceLinked="1"/>
        <c:majorTickMark val="out"/>
        <c:minorTickMark val="none"/>
        <c:tickLblPos val="nextTo"/>
        <c:crossAx val="-178305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Helvetica Light" panose="020B0403020202020204" pitchFamily="34" charset="0"/>
          <a:cs typeface="Century Gothic"/>
        </a:defRPr>
      </a:pPr>
      <a:endParaRPr lang="es-H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6B-3846-B496-025B9ACC1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B-3846-B496-025B9ACC1E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.1076116152757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0A-C944-BB9E-7AF3F1E2C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B-3846-B496-025B9ACC1E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7-FD4A-9115-668B071B0E4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214D-80F8-75DB721D5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4597149054849707"/>
          <c:w val="0.94327243342784539"/>
          <c:h val="0.38618932585852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9-6C4F-BB1B-B2642A8E1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FBB-E848-84AE-72B975BD1A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653-B947-AE5A-548A1DBC7CB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06-7342-97F5-3FB8756DC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6E3-D64F-8CD2-837EE6C57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5.5822858184310487E-2"/>
                  <c:y val="1.019445453781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33728833072146874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22836938086893374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124.7</c:v>
                </c:pt>
                <c:pt idx="1">
                  <c:v>890</c:v>
                </c:pt>
                <c:pt idx="2">
                  <c:v>471.7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164269.07304284381</c:v>
                </c:pt>
                <c:pt idx="1">
                  <c:v>145801.60713813937</c:v>
                </c:pt>
                <c:pt idx="2" formatCode="_-* #,##0.0_-;\-* #,##0.0_-;_-* &quot;-&quot;??_-;_-@_-">
                  <c:v>161643.01114104973</c:v>
                </c:pt>
                <c:pt idx="3" formatCode="_-* #,##0.0_-;\-* #,##0.0_-;_-* &quot;-&quot;??_-;_-@_-">
                  <c:v>189097.33419933164</c:v>
                </c:pt>
                <c:pt idx="4">
                  <c:v>229229.2022719144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_-* #,##0_-;\-* #,##0_-;_-* "-"??_-;_-@_-</c:formatCode>
                <c:ptCount val="6"/>
                <c:pt idx="0">
                  <c:v>98001.209626491254</c:v>
                </c:pt>
                <c:pt idx="1">
                  <c:v>112054.16223415104</c:v>
                </c:pt>
                <c:pt idx="2" formatCode="_-* #,##0.0_-;\-* #,##0.0_-;_-* &quot;-&quot;??_-;_-@_-">
                  <c:v>179288.26301669993</c:v>
                </c:pt>
                <c:pt idx="3" formatCode="_-* #,##0.0_-;\-* #,##0.0_-;_-* &quot;-&quot;??_-;_-@_-">
                  <c:v>15570.136301801258</c:v>
                </c:pt>
                <c:pt idx="4">
                  <c:v>66768.012978370287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0.97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2"/>
              <c:layout>
                <c:manualLayout>
                  <c:x val="-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FA513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3595720067418749E-2"/>
                  <c:y val="8.8682444227820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0.1</c:v>
                </c:pt>
                <c:pt idx="1">
                  <c:v>0.03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152530755926878"/>
          <c:w val="0.94327243342784539"/>
          <c:h val="0.387450772158060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2-444B-BE95-B0DAA80B6F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A-734E-A8E6-639CFCB642A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5-6348-B6EA-20FD99B5E51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5-6348-B6EA-20FD99B5E51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Stereo Amor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5-6348-B6EA-20FD99B5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72260116951136044"/>
          <c:w val="0.80671939447281837"/>
          <c:h val="0.27739883048863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38261907653605459"/>
          <c:w val="0.94327243342784539"/>
          <c:h val="0.355525992959583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80451627770519"/>
          <c:y val="0.78597245406264471"/>
          <c:w val="8.6390764411065732E-2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54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0690431781665347"/>
                  <c:y val="0"/>
                </c:manualLayout>
              </c:layout>
              <c:tx>
                <c:rich>
                  <a:bodyPr/>
                  <a:lstStyle/>
                  <a:p>
                    <a:fld id="{A57E45A2-0C10-1748-845E-33C734F28AB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1560285068603821"/>
                  <c:y val="6.7963030252110113E-3"/>
                </c:manualLayout>
              </c:layout>
              <c:tx>
                <c:rich>
                  <a:bodyPr/>
                  <a:lstStyle/>
                  <a:p>
                    <a:fld id="{F1E273D9-DD62-754B-B36E-E3737EC2D35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B8-EF45-9605-CF5702652D1D}"/>
                </c:ext>
              </c:extLst>
            </c:dLbl>
            <c:dLbl>
              <c:idx val="2"/>
              <c:layout>
                <c:manualLayout>
                  <c:x val="-0.2965721081053504"/>
                  <c:y val="-3.1149362358792039E-17"/>
                </c:manualLayout>
              </c:layout>
              <c:numFmt formatCode="#,##0.0" sourceLinked="0"/>
              <c:spPr>
                <a:solidFill>
                  <a:srgbClr val="C354B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226.5</c:v>
                </c:pt>
                <c:pt idx="1">
                  <c:v>374</c:v>
                </c:pt>
                <c:pt idx="2">
                  <c:v>384.9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64550.884092500644</c:v>
                </c:pt>
                <c:pt idx="1">
                  <c:v>62697.770307048057</c:v>
                </c:pt>
                <c:pt idx="2" formatCode="_-* #,##0.0_-;\-* #,##0.0_-;_-* &quot;-&quot;??_-;_-@_-">
                  <c:v>64262.11369460672</c:v>
                </c:pt>
                <c:pt idx="3" formatCode="_-* #,##0.0_-;\-* #,##0.0_-;_-* &quot;-&quot;??_-;_-@_-">
                  <c:v>70100.373249880868</c:v>
                </c:pt>
                <c:pt idx="4">
                  <c:v>112421.80111223944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_-* #,##0_-;\-* #,##0_-;_-* "-"??_-;_-@_-</c:formatCode>
                <c:ptCount val="6"/>
                <c:pt idx="0">
                  <c:v>72401.213445490444</c:v>
                </c:pt>
                <c:pt idx="1">
                  <c:v>68654.634908902066</c:v>
                </c:pt>
                <c:pt idx="2" formatCode="_-* #,##0.0_-;\-* #,##0.0_-;_-* &quot;-&quot;??_-;_-@_-">
                  <c:v>73948.46889745706</c:v>
                </c:pt>
                <c:pt idx="3" formatCode="_-* #,##0.0_-;\-* #,##0.0_-;_-* &quot;-&quot;??_-;_-@_-">
                  <c:v>82258.594905951642</c:v>
                </c:pt>
                <c:pt idx="4">
                  <c:v>87630.058177692437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09243697478993E-2"/>
          <c:y val="0.15632901284861281"/>
          <c:w val="0.95378151260504207"/>
          <c:h val="0.562565027215802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Diunsa 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Sheet1!$B$2:$F$2</c:f>
              <c:numCache>
                <c:formatCode>_-* #,##0.0_-;\-* #,##0.0_-;_-* "-"??_-;_-@_-</c:formatCode>
                <c:ptCount val="5"/>
                <c:pt idx="0">
                  <c:v>16740.224814882287</c:v>
                </c:pt>
                <c:pt idx="1">
                  <c:v>253311.83660215666</c:v>
                </c:pt>
                <c:pt idx="2" formatCode="_(* #,##0_);_(* \(#,##0\);_(* &quot;-&quot;??_);_(@_)">
                  <c:v>433594.98919369932</c:v>
                </c:pt>
                <c:pt idx="3" formatCode="_(* #,##0_);_(* \(#,##0\);_(* &quot;-&quot;??_);_(@_)">
                  <c:v>387148.31991944794</c:v>
                </c:pt>
                <c:pt idx="4" formatCode="_-* #,##0_-;\-* #,##0_-;_-* &quot;-&quot;??_-;_-@_-">
                  <c:v>444585.9165582899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E3-624D-AACA-45CE6E6F5949}"/>
            </c:ext>
          </c:extLst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 Elektra 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Sheet1!$B$3:$F$3</c:f>
              <c:numCache>
                <c:formatCode>_-* #,##0.0_-;\-* #,##0.0_-;_-* "-"??_-;_-@_-</c:formatCode>
                <c:ptCount val="5"/>
                <c:pt idx="0">
                  <c:v>38448.453689743343</c:v>
                </c:pt>
                <c:pt idx="1">
                  <c:v>40291.696621329298</c:v>
                </c:pt>
                <c:pt idx="2" formatCode="_(* #,##0_);_(* \(#,##0\);_(* &quot;-&quot;??_);_(@_)">
                  <c:v>104580.60452218731</c:v>
                </c:pt>
                <c:pt idx="3" formatCode="_(* #,##0_);_(* \(#,##0\);_(* &quot;-&quot;??_);_(@_)">
                  <c:v>93299.134880384649</c:v>
                </c:pt>
                <c:pt idx="4" formatCode="_(* #,##0_);_(* \(#,##0\);_(* &quot;-&quot;??_);_(@_)">
                  <c:v>177047.55561705964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E3-624D-AACA-45CE6E6F594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 Jetstereo 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Sheet1!$B$4:$F$4</c:f>
              <c:numCache>
                <c:formatCode>_-* #,##0.0_-;\-* #,##0.0_-;_-* "-"??_-;_-@_-</c:formatCode>
                <c:ptCount val="5"/>
                <c:pt idx="0">
                  <c:v>37121.277012696497</c:v>
                </c:pt>
                <c:pt idx="1">
                  <c:v>205672.88249462366</c:v>
                </c:pt>
                <c:pt idx="2" formatCode="_(* #,##0_);_(* \(#,##0\);_(* &quot;-&quot;??_);_(@_)">
                  <c:v>46062.176505608404</c:v>
                </c:pt>
                <c:pt idx="3" formatCode="_(* #,##0_);_(* \(#,##0\);_(* &quot;-&quot;??_);_(@_)">
                  <c:v>181442.07401854914</c:v>
                </c:pt>
                <c:pt idx="4" formatCode="_(* #,##0_);_(* \(#,##0\);_(* &quot;-&quot;??_);_(@_)">
                  <c:v>139184.51152129823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E3-624D-AACA-45CE6E6F5949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 La Curacao 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Sheet1!$B$5:$F$5</c:f>
              <c:numCache>
                <c:formatCode>_-* #,##0.0_-;\-* #,##0.0_-;_-* "-"??_-;_-@_-</c:formatCode>
                <c:ptCount val="5"/>
                <c:pt idx="0">
                  <c:v>98001.209626491254</c:v>
                </c:pt>
                <c:pt idx="1">
                  <c:v>112054.16223415104</c:v>
                </c:pt>
                <c:pt idx="2" formatCode="_(* #,##0_);_(* \(#,##0\);_(* &quot;-&quot;??_);_(@_)">
                  <c:v>179288.26301669993</c:v>
                </c:pt>
                <c:pt idx="3" formatCode="_(* #,##0_);_(* \(#,##0\);_(* &quot;-&quot;??_);_(@_)">
                  <c:v>15570.136301801258</c:v>
                </c:pt>
                <c:pt idx="4" formatCode="_(* #,##0_);_(* \(#,##0\);_(* &quot;-&quot;??_);_(@_)">
                  <c:v>66768.012978370287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E3-624D-AACA-45CE6E6F5949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 Lady Lee 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889-194C-B669-6AC4DB63F908}"/>
              </c:ext>
            </c:extLst>
          </c:dPt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Sheet1!$B$6:$F$6</c:f>
              <c:numCache>
                <c:formatCode>_-* #,##0.0_-;\-* #,##0.0_-;_-* "-"??_-;_-@_-</c:formatCode>
                <c:ptCount val="5"/>
                <c:pt idx="0">
                  <c:v>72401.213445490444</c:v>
                </c:pt>
                <c:pt idx="1">
                  <c:v>68654.634908902066</c:v>
                </c:pt>
                <c:pt idx="2" formatCode="_(* #,##0_);_(* \(#,##0\);_(* &quot;-&quot;??_);_(@_)">
                  <c:v>73948.46889745706</c:v>
                </c:pt>
                <c:pt idx="3" formatCode="_(* #,##0_);_(* \(#,##0\);_(* &quot;-&quot;??_);_(@_)">
                  <c:v>82258.594905951642</c:v>
                </c:pt>
                <c:pt idx="4" formatCode="_(* #,##0_);_(* \(#,##0\);_(* &quot;-&quot;??_);_(@_)">
                  <c:v>87630.058177692437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E3-624D-AACA-45CE6E6F594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Molineros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Sheet1!$B$7:$F$7</c:f>
              <c:numCache>
                <c:formatCode>_-* #,##0.0_-;\-* #,##0.0_-;_-* "-"??_-;_-@_-</c:formatCode>
                <c:ptCount val="5"/>
                <c:pt idx="0">
                  <c:v>131409.07841809507</c:v>
                </c:pt>
                <c:pt idx="1">
                  <c:v>120198.17311995133</c:v>
                </c:pt>
                <c:pt idx="2" formatCode="_(* #,##0_);_(* \(#,##0\);_(* &quot;-&quot;??_);_(@_)">
                  <c:v>137540.84406048947</c:v>
                </c:pt>
                <c:pt idx="3" formatCode="_(* #,##0_);_(* \(#,##0\);_(* &quot;-&quot;??_);_(@_)">
                  <c:v>169712.83437511619</c:v>
                </c:pt>
                <c:pt idx="4" formatCode="_(* #,##0_);_(* \(#,##0\);_(* &quot;-&quot;??_);_(@_)">
                  <c:v>105753.2037924079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E3-624D-AACA-45CE6E6F594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Tropigas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Sheet1!$B$8:$F$8</c:f>
              <c:numCache>
                <c:formatCode>_-* #,##0.0_-;\-* #,##0.0_-;_-* "-"??_-;_-@_-</c:formatCode>
                <c:ptCount val="5"/>
                <c:pt idx="0">
                  <c:v>75686.301773203159</c:v>
                </c:pt>
                <c:pt idx="1">
                  <c:v>75676.813100915504</c:v>
                </c:pt>
                <c:pt idx="2" formatCode="_(* #,##0_);_(* \(#,##0\);_(* &quot;-&quot;??_);_(@_)">
                  <c:v>35055.395418401349</c:v>
                </c:pt>
                <c:pt idx="3" formatCode="_(* #,##0_);_(* \(#,##0\);_(* &quot;-&quot;??_);_(@_)">
                  <c:v>4524.3039996935513</c:v>
                </c:pt>
                <c:pt idx="4" formatCode="_(* #,##0_);_(* \(#,##0\);_(* &quot;-&quot;??_);_(@_)">
                  <c:v>72930.931557925098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E3-624D-AACA-45CE6E6F59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Gallo Mas Gallo </c:v>
                </c:pt>
              </c:strCache>
            </c:strRef>
          </c:tx>
          <c:spPr>
            <a:ln>
              <a:solidFill>
                <a:srgbClr val="941100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</c:strCache>
            </c:strRef>
          </c:cat>
          <c:val>
            <c:numRef>
              <c:f>Sheet1!$B$9:$F$9</c:f>
              <c:numCache>
                <c:formatCode>_-* #,##0.0_-;\-* #,##0.0_-;_-* "-"??_-;_-@_-</c:formatCode>
                <c:ptCount val="5"/>
                <c:pt idx="0">
                  <c:v>86469.244260121472</c:v>
                </c:pt>
                <c:pt idx="1">
                  <c:v>75698.4644977883</c:v>
                </c:pt>
                <c:pt idx="2" formatCode="_(* #,##0_);_(* \(#,##0\);_(* &quot;-&quot;??_);_(@_)">
                  <c:v>72924.443052549963</c:v>
                </c:pt>
                <c:pt idx="3" formatCode="_(* #,##0_);_(* \(#,##0\);_(* &quot;-&quot;??_);_(@_)">
                  <c:v>74244.021107859968</c:v>
                </c:pt>
                <c:pt idx="4" formatCode="_(* #,##0_);_(* \(#,##0\);_(* &quot;-&quot;??_);_(@_)">
                  <c:v>117354.73987555238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E3-624D-AACA-45CE6E6F5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33885200"/>
        <c:axId val="-1408220224"/>
      </c:lineChart>
      <c:catAx>
        <c:axId val="-1533885200"/>
        <c:scaling>
          <c:orientation val="minMax"/>
        </c:scaling>
        <c:delete val="0"/>
        <c:axPos val="b"/>
        <c:majorGridlines/>
        <c:numFmt formatCode="#,##0;[Red]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HN"/>
          </a:p>
        </c:txPr>
        <c:crossAx val="-1408220224"/>
        <c:crosses val="autoZero"/>
        <c:auto val="1"/>
        <c:lblAlgn val="ctr"/>
        <c:lblOffset val="100"/>
        <c:noMultiLvlLbl val="0"/>
      </c:catAx>
      <c:valAx>
        <c:axId val="-1408220224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-153388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"/>
          <c:y val="0.82428737821741271"/>
          <c:w val="0.9966359447004608"/>
          <c:h val="0.15749543853206799"/>
        </c:manualLayout>
      </c:layout>
      <c:overlay val="0"/>
      <c:txPr>
        <a:bodyPr/>
        <a:lstStyle/>
        <a:p>
          <a:pPr>
            <a:defRPr sz="1000"/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latin typeface="Century Gothic"/>
          <a:cs typeface="Century Gothic"/>
        </a:defRPr>
      </a:pPr>
      <a:endParaRPr lang="es-HN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0.89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EA65E5"/>
            </a:solidFill>
            <a:ln>
              <a:solidFill>
                <a:srgbClr val="CD473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0.11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6-FB4D-8F00-2C1231DCA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6-FB4D-8F00-2C1231DCA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Ambiental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4.964437816507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20-BD48-B091-0A85EC078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C-F945-BBC9-586B59D08E8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D-B044-8FD1-A7941FD853F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2-744C-9F35-42DABF52E02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Logo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C-7E41-B667-C526E0AC2DD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C-7E41-B667-C526E0AC2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8-B544-8A4B-EDFDCA8F5F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8-B544-8A4B-EDFDCA8F5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8997396299041239E-2"/>
          <c:w val="0.96306470418714585"/>
          <c:h val="0.619590733160719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Sheet1!$B$1:$F$1</c:f>
              <c:strCache>
                <c:ptCount val="5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</c:strCache>
            </c:strRef>
          </c:cat>
          <c:val>
            <c:numRef>
              <c:f>Sheet1!$B$2:$F$2</c:f>
              <c:numCache>
                <c:formatCode>_-* #,##0_-;\-* #,##0_-;_-* "-"??_-;_-@_-</c:formatCode>
                <c:ptCount val="5"/>
                <c:pt idx="0">
                  <c:v>71389.294910395329</c:v>
                </c:pt>
                <c:pt idx="1">
                  <c:v>79174.783628294637</c:v>
                </c:pt>
                <c:pt idx="2" formatCode="_-* #,##0.0_-;\-* #,##0.0_-;_-* &quot;-&quot;??_-;_-@_-">
                  <c:v>80465.402374065146</c:v>
                </c:pt>
                <c:pt idx="3" formatCode="_-* #,##0.0_-;\-* #,##0.0_-;_-* &quot;-&quot;??_-;_-@_-">
                  <c:v>22165.450660445153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Sheet1!$B$1:$F$1</c:f>
              <c:strCache>
                <c:ptCount val="5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</c:strCache>
            </c:strRef>
          </c:cat>
          <c:val>
            <c:numRef>
              <c:f>Sheet1!$B$3:$F$3</c:f>
              <c:numCache>
                <c:formatCode>_-* #,##0_-;\-* #,##0_-;_-* "-"??_-;_-@_-</c:formatCode>
                <c:ptCount val="5"/>
                <c:pt idx="0">
                  <c:v>75686.301773203159</c:v>
                </c:pt>
                <c:pt idx="1">
                  <c:v>75676.813100915504</c:v>
                </c:pt>
                <c:pt idx="2" formatCode="_-* #,##0.0_-;\-* #,##0.0_-;_-* &quot;-&quot;??_-;_-@_-">
                  <c:v>35055.395418401349</c:v>
                </c:pt>
                <c:pt idx="3" formatCode="_-* #,##0.0_-;\-* #,##0.0_-;_-* &quot;-&quot;??_-;_-@_-">
                  <c:v>4524.3039996935513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0.94</c:v>
                </c:pt>
                <c:pt idx="1">
                  <c:v>0.94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3.17059782308500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7-F142-8B32-063E85050FB2}"/>
                </c:ext>
              </c:extLst>
            </c:dLbl>
            <c:dLbl>
              <c:idx val="2"/>
              <c:layout>
                <c:manualLayout>
                  <c:x val="4.3595720067418894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779483673137577E-2"/>
                  <c:y val="4.43412221139101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0.06</c:v>
                </c:pt>
                <c:pt idx="1">
                  <c:v>0.06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705968228054755"/>
          <c:w val="0.94327243342784539"/>
          <c:h val="0.43556330842647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6.22998555820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759826698480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F-9C44-AECB-45F0C985BB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St. LUZ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F-9C44-AECB-45F0C985BB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Logos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0-D74C-9B82-34B7B51C1B1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6-B443-9D53-E00ECB21985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4-5E41-B153-F21AF30FBA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589140345908216E-2"/>
          <c:y val="0.54770304847419315"/>
          <c:w val="0.87727618345703151"/>
          <c:h val="0.17623648312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2514817814472"/>
          <c:y val="7.356382611524924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C-0F4E-AED2-98B392620C2E}"/>
              </c:ext>
            </c:extLst>
          </c:dPt>
          <c:dLbls>
            <c:dLbl>
              <c:idx val="0"/>
              <c:layout>
                <c:manualLayout>
                  <c:x val="2.4552646161767337E-2"/>
                  <c:y val="-1.2459744943516816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6C-0F4E-AED2-98B392620C2E}"/>
                </c:ext>
              </c:extLst>
            </c:dLbl>
            <c:dLbl>
              <c:idx val="1"/>
              <c:layout>
                <c:manualLayout>
                  <c:x val="-0.25053191078734216"/>
                  <c:y val="6.7963030252110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C-0F4E-AED2-98B392620C2E}"/>
                </c:ext>
              </c:extLst>
            </c:dLbl>
            <c:dLbl>
              <c:idx val="2"/>
              <c:layout>
                <c:manualLayout>
                  <c:x val="-0.2837840967485222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6C-0F4E-AED2-98B392620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#,##0.0</c:formatCode>
                <c:ptCount val="3"/>
                <c:pt idx="0">
                  <c:v>162.69999999999999</c:v>
                </c:pt>
                <c:pt idx="1">
                  <c:v>287.2</c:v>
                </c:pt>
                <c:pt idx="2">
                  <c:v>263.89999999999998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6C-0F4E-AED2-98B392620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D34-3D47-908A-A463367A76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D34-3D47-908A-A463367A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B8-D744-84FA-24203E3A0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8-D744-84FA-24203E3A02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TCV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8-D744-84FA-24203E3A0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9.2285137075062557E-3"/>
                  <c:y val="6.7960354542257045E-3"/>
                </c:manualLayout>
              </c:layout>
              <c:spPr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40963960967364"/>
                      <c:h val="0.10174065628740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18621425524266511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6-DC41-B185-892AA3228936}"/>
                </c:ext>
              </c:extLst>
            </c:dLbl>
            <c:dLbl>
              <c:idx val="2"/>
              <c:layout>
                <c:manualLayout>
                  <c:x val="-0.28401904708841147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104.5</c:v>
                </c:pt>
                <c:pt idx="1">
                  <c:v>179.2</c:v>
                </c:pt>
                <c:pt idx="2">
                  <c:v>426.7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8110025901596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9531002200814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0F-914A-9536-F1D8A434C667}"/>
                </c:ext>
              </c:extLst>
            </c:dLbl>
            <c:dLbl>
              <c:idx val="1"/>
              <c:layout>
                <c:manualLayout>
                  <c:x val="-0.33704465365466935"/>
                  <c:y val="-1.382776364729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7133273566445"/>
                      <c:h val="0.26902443751469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76-5E40-9204-CD7CCB27F159}"/>
                </c:ext>
              </c:extLst>
            </c:dLbl>
            <c:dLbl>
              <c:idx val="2"/>
              <c:layout>
                <c:manualLayout>
                  <c:x val="-0.33715172388099035"/>
                  <c:y val="6.914017926360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326395697321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C0F-914A-9536-F1D8A434C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991.8</c:v>
                </c:pt>
                <c:pt idx="1">
                  <c:v>1438.1</c:v>
                </c:pt>
                <c:pt idx="2">
                  <c:v>1535.4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0.93</c:v>
                </c:pt>
                <c:pt idx="1">
                  <c:v>0.99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2.7742730951993842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8-214A-8CCA-312D8EBC4EB5}"/>
                </c:ext>
              </c:extLst>
            </c:dLbl>
            <c:dLbl>
              <c:idx val="2"/>
              <c:layout>
                <c:manualLayout>
                  <c:x val="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164673521565966E-17"/>
                  <c:y val="2.6604733268346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8-214A-8CCA-312D8EBC4EB5}"/>
                </c:ext>
              </c:extLst>
            </c:dLbl>
            <c:dLbl>
              <c:idx val="1"/>
              <c:layout>
                <c:manualLayout>
                  <c:x val="-5.1522214625131492E-2"/>
                  <c:y val="1.7736488845564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C042-995D-87C84720069C}"/>
                </c:ext>
              </c:extLst>
            </c:dLbl>
            <c:dLbl>
              <c:idx val="2"/>
              <c:layout>
                <c:manualLayout>
                  <c:x val="-4.3595720067418894E-2"/>
                  <c:y val="2.21706110569550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0.06</c:v>
                </c:pt>
                <c:pt idx="1">
                  <c:v>0.01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3247613274121137E-2"/>
          <c:w val="0.96306470418714585"/>
          <c:h val="0.61953278259164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23562.137666355666</c:v>
                </c:pt>
                <c:pt idx="1">
                  <c:v>35738.069505129715</c:v>
                </c:pt>
                <c:pt idx="2" formatCode="_-* #,##0.0_-;\-* #,##0.0_-;_-* &quot;-&quot;??_-;_-@_-">
                  <c:v>36778.885196172167</c:v>
                </c:pt>
                <c:pt idx="3" formatCode="_-* #,##0.0_-;\-* #,##0.0_-;_-* &quot;-&quot;??_-;_-@_-">
                  <c:v>28525.508907390318</c:v>
                </c:pt>
                <c:pt idx="4">
                  <c:v>54599.297196980289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80E-7748-B41F-E600207575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_-* #,##0_-;\-* #,##0_-;_-* "-"??_-;_-@_-</c:formatCode>
                <c:ptCount val="6"/>
                <c:pt idx="0">
                  <c:v>86469.244260121472</c:v>
                </c:pt>
                <c:pt idx="1">
                  <c:v>75698.4644977883</c:v>
                </c:pt>
                <c:pt idx="2" formatCode="_-* #,##0.0_-;\-* #,##0.0_-;_-* &quot;-&quot;??_-;_-@_-">
                  <c:v>72924.443052549963</c:v>
                </c:pt>
                <c:pt idx="3" formatCode="_-* #,##0.0_-;\-* #,##0.0_-;_-* &quot;-&quot;??_-;_-@_-">
                  <c:v>74244.021107859968</c:v>
                </c:pt>
                <c:pt idx="4">
                  <c:v>117354.73987555238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80E-7748-B41F-E6002075753A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8902875307457448"/>
          <c:w val="0.94327243342784539"/>
          <c:h val="0.410067672499330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E-7A4C-8877-66CC6DF608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3-8F42-AD37-227D64E2A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2427948009544141"/>
          <c:w val="0.94327243342784539"/>
          <c:h val="0.365787470174557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-5.710754123903857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2-B543-AD76-0151B9BC5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7-FC40-9D7F-0E608F02EB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A-E241-ACCD-3860FF866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A-E241-ACCD-3860FF866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4-DC4B-9719-7F0590BC464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2-B543-AD76-0151B9BC5B0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5-8249-8879-E042E15BDD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935269212627558"/>
          <c:w val="0.94327243342784539"/>
          <c:h val="0.427267069810093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B1-CD4E-B400-B5E895CDC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5.5822858184310487E-2"/>
                  <c:y val="1.019445453781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5.3736499166094111E-4"/>
                  <c:y val="-6.79630302521107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22836938086893374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46.7</c:v>
                </c:pt>
                <c:pt idx="1">
                  <c:v>121.1</c:v>
                </c:pt>
                <c:pt idx="2">
                  <c:v>664.6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36E30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22402.011719344435</c:v>
                </c:pt>
                <c:pt idx="1">
                  <c:v>26903.435269456688</c:v>
                </c:pt>
                <c:pt idx="2" formatCode="_-* #,##0.0_-;\-* #,##0.0_-;_-* &quot;-&quot;??_-;_-@_-">
                  <c:v>23675.53692088434</c:v>
                </c:pt>
                <c:pt idx="3" formatCode="_-* #,##0.0_-;\-* #,##0.0_-;_-* &quot;-&quot;??_-;_-@_-">
                  <c:v>22012.241935159465</c:v>
                </c:pt>
                <c:pt idx="4">
                  <c:v>26154.113528962829</c:v>
                </c:pt>
                <c:pt idx="5" formatCode="_-* #,##0.0_-;\-* #,##0.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_-* #,##0_-;\-* #,##0_-;_-* "-"??_-;_-@_-</c:formatCode>
                <c:ptCount val="6"/>
                <c:pt idx="0">
                  <c:v>131409.07841809507</c:v>
                </c:pt>
                <c:pt idx="1">
                  <c:v>120198.17311995133</c:v>
                </c:pt>
                <c:pt idx="2" formatCode="_-* #,##0.0_-;\-* #,##0.0_-;_-* &quot;-&quot;??_-;_-@_-">
                  <c:v>137540.84406048947</c:v>
                </c:pt>
                <c:pt idx="3" formatCode="_-* #,##0.0_-;\-* #,##0.0_-;_-* &quot;-&quot;??_-;_-@_-">
                  <c:v>169712.83437511619</c:v>
                </c:pt>
                <c:pt idx="4">
                  <c:v>105753.2037924079</c:v>
                </c:pt>
                <c:pt idx="5" formatCode="_-* #,##0.0_-;\-* #,##0.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36E30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0.86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0.43</c:v>
                </c:pt>
                <c:pt idx="1">
                  <c:v>0.03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5.978423070875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4109E-3"/>
                  <c:y val="2.3913692283503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67477378494435358"/>
          <c:w val="0.85926792202294477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7610.913831005284</c:v>
                </c:pt>
                <c:pt idx="1">
                  <c:v>258123.4460108371</c:v>
                </c:pt>
                <c:pt idx="2" formatCode="_-* #,##0.0_-;\-* #,##0.0_-;_-* &quot;-&quot;??_-;_-@_-">
                  <c:v>432381.10486091202</c:v>
                </c:pt>
                <c:pt idx="3" formatCode="_-* #,##0.0_-;\-* #,##0.0_-;_-* &quot;-&quot;??_-;_-@_-">
                  <c:v>273278.1134523346</c:v>
                </c:pt>
                <c:pt idx="4">
                  <c:v>466722.41457737127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5-2A43-B643-87195EEFA3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Sheet1!$B$1:$G$1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_-* #,##0_-;\-* #,##0_-;_-* "-"??_-;_-@_-</c:formatCode>
                <c:ptCount val="6"/>
                <c:pt idx="0">
                  <c:v>16740.224814882287</c:v>
                </c:pt>
                <c:pt idx="1">
                  <c:v>253311.83660215666</c:v>
                </c:pt>
                <c:pt idx="2" formatCode="_-* #,##0.0_-;\-* #,##0.0_-;_-* &quot;-&quot;??_-;_-@_-">
                  <c:v>433594.98919369932</c:v>
                </c:pt>
                <c:pt idx="3" formatCode="_-* #,##0.0_-;\-* #,##0.0_-;_-* &quot;-&quot;??_-;_-@_-">
                  <c:v>387148.31991944794</c:v>
                </c:pt>
                <c:pt idx="4">
                  <c:v>444585.9165582899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5-2A43-B643-87195EEFA3CF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913095382680273"/>
          <c:w val="0.94327243342784539"/>
          <c:h val="0.53487868508585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C-CC4D-86A8-2EEB9D638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C-CC4D-86A8-2EEB9D63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3738502008167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B-7442-85E8-2D5EB5F97FE7}"/>
                </c:ext>
              </c:extLst>
            </c:dLbl>
            <c:dLbl>
              <c:idx val="3"/>
              <c:layout>
                <c:manualLayout>
                  <c:x val="1.9545581475918835E-2"/>
                  <c:y val="1.5977753599135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7B-7442-85E8-2D5EB5F97FE7}"/>
                </c:ext>
              </c:extLst>
            </c:dLbl>
            <c:dLbl>
              <c:idx val="7"/>
              <c:layout>
                <c:manualLayout>
                  <c:x val="1.520211892571465E-2"/>
                  <c:y val="-2.66295893318929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4C-7243-95D0-2EF542CCE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0.18989103560118781</c:v>
                </c:pt>
                <c:pt idx="1">
                  <c:v>0.7391317189172486</c:v>
                </c:pt>
                <c:pt idx="2">
                  <c:v>0.84</c:v>
                </c:pt>
                <c:pt idx="3">
                  <c:v>1</c:v>
                </c:pt>
                <c:pt idx="4">
                  <c:v>0.3919532289746861</c:v>
                </c:pt>
                <c:pt idx="5">
                  <c:v>0.23136818834024842</c:v>
                </c:pt>
                <c:pt idx="7">
                  <c:v>0.77078212657070599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717312751021326E-3"/>
                  <c:y val="2.9292548265082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3-7A4C-8FAA-87720F5A4E56}"/>
                </c:ext>
              </c:extLst>
            </c:dLbl>
            <c:dLbl>
              <c:idx val="3"/>
              <c:layout>
                <c:manualLayout>
                  <c:x val="-8.6869251004083707E-3"/>
                  <c:y val="7.98887679956793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7-2B4D-ACE9-A677C24FA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0.51246795361567066</c:v>
                </c:pt>
                <c:pt idx="2" formatCode="0%">
                  <c:v>0.16137378578493608</c:v>
                </c:pt>
                <c:pt idx="4" formatCode="0%">
                  <c:v>1.7899453445997863E-2</c:v>
                </c:pt>
                <c:pt idx="6" formatCode="0%">
                  <c:v>0.24452323939127527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64071253232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FE-D349-9250-CD5DED0CDF17}"/>
                </c:ext>
              </c:extLst>
            </c:dLbl>
            <c:dLbl>
              <c:idx val="1"/>
              <c:layout>
                <c:manualLayout>
                  <c:x val="2.1717312751020927E-3"/>
                  <c:y val="-2.13036714655143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93-7A4C-8FAA-87720F5A4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0.11460970044430414</c:v>
                </c:pt>
                <c:pt idx="1">
                  <c:v>0.25875726264138582</c:v>
                </c:pt>
                <c:pt idx="4">
                  <c:v>0.28977418106874209</c:v>
                </c:pt>
                <c:pt idx="5">
                  <c:v>0.76854118087951206</c:v>
                </c:pt>
                <c:pt idx="6">
                  <c:v>0.75547676060872471</c:v>
                </c:pt>
                <c:pt idx="7">
                  <c:v>0.22865558561665902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06-734B-AEF1-F683CD9227DE}"/>
              </c:ext>
            </c:extLst>
          </c:dPt>
          <c:dLbls>
            <c:dLbl>
              <c:idx val="0"/>
              <c:layout>
                <c:manualLayout>
                  <c:x val="-6.5151938253064376E-3"/>
                  <c:y val="2.6629589331892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E-D349-9250-CD5DED0C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 formatCode="0%">
                  <c:v>9.1681170533815762E-2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4" formatCode="0%">
                  <c:v>0.27340787052814824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6407125323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E-D349-9250-CD5DED0C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4" formatCode="0%">
                  <c:v>2.6832330295708948E-2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C-BD44-BC67-8402AD22B84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 formatCode="0%">
                  <c:v>7.8512337964721443E-2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F-8E46-88CF-E8D5B997952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 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9D44-A10E-006796D9A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2" formatCode="0%">
                  <c:v>1.155666245853818E-2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7-9D44-A10E-006796D9A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46771328153896"/>
          <c:y val="0.91082148928179996"/>
          <c:w val="0.81419231518353097"/>
          <c:h val="4.7613705725424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524238932087751"/>
          <c:y val="0.14402445580621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0.11378874751645092"/>
          <c:y val="0.18267297803498406"/>
          <c:w val="0.80621606738650387"/>
          <c:h val="0.7377827761851992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0.78</c:v>
                </c:pt>
                <c:pt idx="1">
                  <c:v>1.05</c:v>
                </c:pt>
                <c:pt idx="2">
                  <c:v>0.63</c:v>
                </c:pt>
                <c:pt idx="3">
                  <c:v>0.97</c:v>
                </c:pt>
                <c:pt idx="4">
                  <c:v>1.22</c:v>
                </c:pt>
                <c:pt idx="5">
                  <c:v>1.95</c:v>
                </c:pt>
                <c:pt idx="6">
                  <c:v>1.1000000000000001</c:v>
                </c:pt>
                <c:pt idx="7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3-1B40-82A6-9C320910E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1110057679"/>
        <c:axId val="1110054511"/>
      </c:areaChart>
      <c:catAx>
        <c:axId val="111005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4511"/>
        <c:crosses val="autoZero"/>
        <c:auto val="1"/>
        <c:lblAlgn val="ctr"/>
        <c:lblOffset val="100"/>
        <c:noMultiLvlLbl val="0"/>
      </c:catAx>
      <c:valAx>
        <c:axId val="111005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7679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3.572804710775810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0.1248832130531177</c:v>
                </c:pt>
                <c:pt idx="1">
                  <c:v>0.19556378485342182</c:v>
                </c:pt>
                <c:pt idx="2">
                  <c:v>5.776381800757318E-2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rgbClr val="EA65E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54674517959720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F-2847-A3CC-5940D98C5979}"/>
                </c:ext>
              </c:extLst>
            </c:dLbl>
            <c:dLbl>
              <c:idx val="7"/>
              <c:layout>
                <c:manualLayout>
                  <c:x val="5.9546745179597203E-3"/>
                  <c:y val="-1.67720817473905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2.3878234123203352E-2</c:v>
                </c:pt>
                <c:pt idx="2" formatCode="0%">
                  <c:v>0.18989492565650629</c:v>
                </c:pt>
                <c:pt idx="5" formatCode="0%">
                  <c:v>5.1126269597953238E-2</c:v>
                </c:pt>
                <c:pt idx="7" formatCode="0%">
                  <c:v>0.23256092316958238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3.572804710775832E-3"/>
                  <c:y val="2.1564105103787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1">
                  <c:v>0.13870447372789663</c:v>
                </c:pt>
                <c:pt idx="2">
                  <c:v>5.4312616094562994E-3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HCH R.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0714978546077773E-3"/>
                  <c:y val="-8.785274665152449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E-5546-B7ED-93D8ED09C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4" formatCode="0%">
                  <c:v>3.771493993806728E-2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3818698071838883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4" formatCode="0%">
                  <c:v>0.94661728043831805</c:v>
                </c:pt>
                <c:pt idx="5" formatCode="0%">
                  <c:v>6.8553567318082893E-3</c:v>
                </c:pt>
                <c:pt idx="7" formatCode="0%">
                  <c:v>1.4867506784252728E-2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3818698071838883E-3"/>
                  <c:y val="-9.5840467127946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1">
                  <c:v>2.0844982375521365E-2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3-7A4C-8FAA-87720F5A4E5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892914878839814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2-2645-A243-3FE6E7B43C1A}"/>
                </c:ext>
              </c:extLst>
            </c:dLbl>
            <c:dLbl>
              <c:idx val="5"/>
              <c:layout>
                <c:manualLayout>
                  <c:x val="2.38186980718391E-3"/>
                  <c:y val="1.9168093425589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5" formatCode="0%">
                  <c:v>7.8780443508274164E-2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3-7A4C-8FAA-87720F5A4E5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7.1456094215516424E-3"/>
                  <c:y val="-1.1980058390993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F-2847-A3CC-5940D98C5979}"/>
                </c:ext>
              </c:extLst>
            </c:dLbl>
            <c:dLbl>
              <c:idx val="7"/>
              <c:layout>
                <c:manualLayout>
                  <c:x val="0"/>
                  <c:y val="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Sheet1!$I$2:$I$9</c:f>
              <c:numCache>
                <c:formatCode>0%</c:formatCode>
                <c:ptCount val="8"/>
                <c:pt idx="0">
                  <c:v>0.34532360725465333</c:v>
                </c:pt>
                <c:pt idx="1">
                  <c:v>0.29104250779720914</c:v>
                </c:pt>
                <c:pt idx="2">
                  <c:v>9.275054381055281E-2</c:v>
                </c:pt>
                <c:pt idx="3">
                  <c:v>0.2747409056934117</c:v>
                </c:pt>
                <c:pt idx="6">
                  <c:v>0.31373848489378381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1-9C49-8ED3-7A2A56D5C0B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4" formatCode="0%">
                  <c:v>1.5667779623614726E-2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1-9C49-8ED3-7A2A56D5C0B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LOGOS FM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8929148788398143E-3"/>
                  <c:y val="-2.3960116781986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 formatCode="0%">
                  <c:v>9.2859215063955336E-2</c:v>
                </c:pt>
                <c:pt idx="5" formatCode="0%">
                  <c:v>0.20344717364101411</c:v>
                </c:pt>
                <c:pt idx="6" formatCode="0%">
                  <c:v>0.15569224667629097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1-9C49-8ED3-7A2A56D5C0B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LOVE98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2" formatCode="0%">
                  <c:v>7.030031791549711E-2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1-9C49-8ED3-7A2A56D5C0B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MAGIA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7637396143677766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Sheet1!$M$2:$M$9</c:f>
              <c:numCache>
                <c:formatCode>0%</c:formatCode>
                <c:ptCount val="8"/>
                <c:pt idx="1">
                  <c:v>1.3905564811893572E-2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81-9C49-8ED3-7A2A56D5C0B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3818698071838007E-3"/>
                  <c:y val="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Sheet1!$N$2:$N$9</c:f>
              <c:numCache>
                <c:formatCode>General</c:formatCode>
                <c:ptCount val="8"/>
                <c:pt idx="3" formatCode="0%">
                  <c:v>8.9190640204709029E-2</c:v>
                </c:pt>
                <c:pt idx="5" formatCode="0%">
                  <c:v>2.5530954394063575E-2</c:v>
                </c:pt>
                <c:pt idx="6" formatCode="0%">
                  <c:v>0.10542407616205081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81-9C49-8ED3-7A2A56D5C0B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R. AMERICA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5357489273038886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E2-2645-A243-3FE6E7B43C1A}"/>
                </c:ext>
              </c:extLst>
            </c:dLbl>
            <c:dLbl>
              <c:idx val="7"/>
              <c:layout>
                <c:manualLayout>
                  <c:x val="7.1456094215516641E-3"/>
                  <c:y val="-1.19800583909932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Sheet1!$O$2:$O$9</c:f>
              <c:numCache>
                <c:formatCode>0%</c:formatCode>
                <c:ptCount val="8"/>
                <c:pt idx="0">
                  <c:v>0.13526936944672177</c:v>
                </c:pt>
                <c:pt idx="1">
                  <c:v>0.21643730620192922</c:v>
                </c:pt>
                <c:pt idx="3">
                  <c:v>0.25220110059909817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3-514C-B539-6076D64E9CA0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Sheet1!$P$2:$P$9</c:f>
              <c:numCache>
                <c:formatCode>General</c:formatCode>
                <c:ptCount val="8"/>
                <c:pt idx="0" formatCode="0%">
                  <c:v>1.002335763360424E-2</c:v>
                </c:pt>
                <c:pt idx="2" formatCode="0%">
                  <c:v>0.48818924843336864</c:v>
                </c:pt>
                <c:pt idx="3" formatCode="0%">
                  <c:v>0.32208624765100979</c:v>
                </c:pt>
                <c:pt idx="7" formatCode="0%">
                  <c:v>0.55782788927159388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E-CB4C-B7A0-AF9E6C6E3D87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R.  LUZ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D-7F4A-B235-F805B7EB500D}"/>
                </c:ext>
              </c:extLst>
            </c:dLbl>
            <c:dLbl>
              <c:idx val="6"/>
              <c:layout>
                <c:manualLayout>
                  <c:x val="2.3818698071838883E-3"/>
                  <c:y val="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Sheet1!$Q$2:$Q$9</c:f>
              <c:numCache>
                <c:formatCode>0%</c:formatCode>
                <c:ptCount val="8"/>
                <c:pt idx="1">
                  <c:v>5.2482515152908549E-3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E-CB4C-B7A0-AF9E6C6E3D87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R. PROGRESO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Sheet1!$R$2:$R$9</c:f>
              <c:numCache>
                <c:formatCode>0%</c:formatCode>
                <c:ptCount val="8"/>
                <c:pt idx="1">
                  <c:v>2.0022342333944947E-2</c:v>
                </c:pt>
                <c:pt idx="3">
                  <c:v>2.0822422268504594E-2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E-CB4C-B7A0-AF9E6C6E3D87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R. SAN PEDRO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Sheet1!$S$2:$S$9</c:f>
              <c:numCache>
                <c:formatCode>General</c:formatCode>
                <c:ptCount val="8"/>
                <c:pt idx="5" formatCode="0%">
                  <c:v>5.7361612307281502E-3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6E-CB4C-B7A0-AF9E6C6E3D87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ROCK N POP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571659515359256E-3"/>
                  <c:y val="-1.67720817473906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E2-2645-A243-3FE6E7B43C1A}"/>
                </c:ext>
              </c:extLst>
            </c:dLbl>
            <c:dLbl>
              <c:idx val="2"/>
              <c:layout>
                <c:manualLayout>
                  <c:x val="3.572804710775832E-3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5-9D4B-ADC1-BD4B97B9AE92}"/>
                </c:ext>
              </c:extLst>
            </c:dLbl>
            <c:dLbl>
              <c:idx val="5"/>
              <c:layout>
                <c:manualLayout>
                  <c:x val="2.381869807183888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Sheet1!$T$2:$T$9</c:f>
              <c:numCache>
                <c:formatCode>0%</c:formatCode>
                <c:ptCount val="8"/>
                <c:pt idx="1">
                  <c:v>1.8701942814000703E-2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E-CB4C-B7A0-AF9E6C6E3D87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STEREO AMOR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285683958900649E-16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8-5A40-A5BB-00D6B5E2B330}"/>
                </c:ext>
              </c:extLst>
            </c:dLbl>
            <c:dLbl>
              <c:idx val="2"/>
              <c:layout>
                <c:manualLayout>
                  <c:x val="1.190934903591944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Sheet1!$U$2:$U$9</c:f>
              <c:numCache>
                <c:formatCode>General</c:formatCode>
                <c:ptCount val="8"/>
                <c:pt idx="6" formatCode="0%">
                  <c:v>0.14625472529728312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6E-CB4C-B7A0-AF9E6C6E3D87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785829757679628E-3"/>
                  <c:y val="9.58404671279452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32-084D-87BF-1FF9D7BC80D6}"/>
                </c:ext>
              </c:extLst>
            </c:dLbl>
            <c:dLbl>
              <c:idx val="5"/>
              <c:layout>
                <c:manualLayout>
                  <c:x val="0"/>
                  <c:y val="-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7F-7947-AE7D-68D2A95B4408}"/>
                </c:ext>
              </c:extLst>
            </c:dLbl>
            <c:dLbl>
              <c:idx val="6"/>
              <c:layout>
                <c:manualLayout>
                  <c:x val="5.9546745179596327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Sheet1!$V$2:$V$9</c:f>
              <c:numCache>
                <c:formatCode>General</c:formatCode>
                <c:ptCount val="8"/>
                <c:pt idx="0" formatCode="0%">
                  <c:v>7.1004342453100291E-2</c:v>
                </c:pt>
                <c:pt idx="5" formatCode="0%">
                  <c:v>0.17699944299663103</c:v>
                </c:pt>
                <c:pt idx="6" formatCode="0%">
                  <c:v>0.17471976563197547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6E-CB4C-B7A0-AF9E6C6E3D87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STEREO MASS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BD-7F4A-B235-F805B7EB500D}"/>
                </c:ext>
              </c:extLst>
            </c:dLbl>
            <c:dLbl>
              <c:idx val="2"/>
              <c:layout>
                <c:manualLayout>
                  <c:x val="1.1909349035919442E-3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Sheet1!$W$2:$W$9</c:f>
              <c:numCache>
                <c:formatCode>0%</c:formatCode>
                <c:ptCount val="8"/>
                <c:pt idx="0">
                  <c:v>6.0801811547173366E-2</c:v>
                </c:pt>
                <c:pt idx="1">
                  <c:v>5.6084826023174925E-3</c:v>
                </c:pt>
                <c:pt idx="2">
                  <c:v>5.120815154567241E-2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A-1F4C-BBE5-5D3A6BD4147D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STEREO SULA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57280471077583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Sheet1!$X$2:$X$9</c:f>
              <c:numCache>
                <c:formatCode>General</c:formatCode>
                <c:ptCount val="8"/>
                <c:pt idx="0" formatCode="0%">
                  <c:v>5.7061828905903715E-2</c:v>
                </c:pt>
                <c:pt idx="2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A-1F4C-BBE5-5D3A6BD4147D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SUAVE 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572804710775832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Sheet1!$Y$2:$Y$9</c:f>
              <c:numCache>
                <c:formatCode>0%</c:formatCode>
                <c:ptCount val="8"/>
                <c:pt idx="1">
                  <c:v>1.3277807753857522E-2</c:v>
                </c:pt>
                <c:pt idx="6">
                  <c:v>5.6617445098005745E-2</c:v>
                </c:pt>
                <c:pt idx="7">
                  <c:v>8.9374747858719322E-2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A-1F4C-BBE5-5D3A6BD4147D}"/>
            </c:ext>
          </c:extLst>
        </c:ser>
        <c:ser>
          <c:idx val="24"/>
          <c:order val="24"/>
          <c:tx>
            <c:strRef>
              <c:f>Sheet1!$Z$1</c:f>
              <c:strCache>
                <c:ptCount val="1"/>
                <c:pt idx="0">
                  <c:v>SUYAPA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Sheet1!$Z$2:$Z$9</c:f>
              <c:numCache>
                <c:formatCode>General</c:formatCode>
                <c:ptCount val="8"/>
                <c:pt idx="5" formatCode="0%">
                  <c:v>7.036654526993559E-2</c:v>
                </c:pt>
                <c:pt idx="6" formatCode="0%">
                  <c:v>4.3008950077920473E-2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A-1F4C-BBE5-5D3A6BD4147D}"/>
            </c:ext>
          </c:extLst>
        </c:ser>
        <c:ser>
          <c:idx val="25"/>
          <c:order val="25"/>
          <c:tx>
            <c:strRef>
              <c:f>Sheet1!$AA$1</c:f>
              <c:strCache>
                <c:ptCount val="1"/>
                <c:pt idx="0">
                  <c:v>ULTRA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909349035921187E-3"/>
                  <c:y val="1.4376070069191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Sheet1!$AA$2:$AA$9</c:f>
              <c:numCache>
                <c:formatCode>General</c:formatCode>
                <c:ptCount val="8"/>
                <c:pt idx="5" formatCode="0%">
                  <c:v>3.5038892961713475E-2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F-7947-AE7D-68D2A95B4408}"/>
            </c:ext>
          </c:extLst>
        </c:ser>
        <c:ser>
          <c:idx val="26"/>
          <c:order val="26"/>
          <c:tx>
            <c:strRef>
              <c:f>Sheet1!$AB$1</c:f>
              <c:strCache>
                <c:ptCount val="1"/>
                <c:pt idx="0">
                  <c:v>VOX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2000412419819369E-3"/>
                  <c:y val="7.1880350345959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Sheet1!$AB$2:$AB$9</c:f>
              <c:numCache>
                <c:formatCode>0%</c:formatCode>
                <c:ptCount val="8"/>
                <c:pt idx="1">
                  <c:v>5.6305870547910267E-2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F-7947-AE7D-68D2A95B4408}"/>
            </c:ext>
          </c:extLst>
        </c:ser>
        <c:ser>
          <c:idx val="27"/>
          <c:order val="27"/>
          <c:tx>
            <c:strRef>
              <c:f>Sheet1!$AC$1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Sheet1!$AC$2:$AC$9</c:f>
              <c:numCache>
                <c:formatCode>General</c:formatCode>
                <c:ptCount val="8"/>
                <c:pt idx="0" formatCode="0%">
                  <c:v>7.8175850228084098E-2</c:v>
                </c:pt>
                <c:pt idx="3" formatCode="0%">
                  <c:v>4.0254576481030792E-2</c:v>
                </c:pt>
                <c:pt idx="5" formatCode="0%">
                  <c:v>0.34428215644191401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F-7947-AE7D-68D2A95B4408}"/>
            </c:ext>
          </c:extLst>
        </c:ser>
        <c:ser>
          <c:idx val="28"/>
          <c:order val="28"/>
          <c:tx>
            <c:strRef>
              <c:f>Sheet1!$AD$1</c:f>
              <c:strCache>
                <c:ptCount val="1"/>
                <c:pt idx="0">
                  <c:v>XY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Sheet1!$AD$2:$AD$9</c:f>
              <c:numCache>
                <c:formatCode>General</c:formatCode>
                <c:ptCount val="8"/>
                <c:pt idx="2" formatCode="0%">
                  <c:v>5.2985211636286614E-3</c:v>
                </c:pt>
                <c:pt idx="7" formatCode="0%">
                  <c:v>7.9068878250240476E-2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5-9D4B-ADC1-BD4B97B9AE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91765101545595E-2"/>
          <c:y val="0.86099359019710475"/>
          <c:w val="0.96346821249392012"/>
          <c:h val="0.13900640980289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8-A74D-86CC-27DC8E1D351E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18-A74D-86CC-27DC8E1D35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18-A74D-86CC-27DC8E1D351E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8-A74D-86CC-27DC8E1D351E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95-A34F-A3FC-41FE7DC2DA69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5-A34F-A3FC-41FE7DC2D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0.78</c:v>
                </c:pt>
                <c:pt idx="1">
                  <c:v>0.11</c:v>
                </c:pt>
                <c:pt idx="2">
                  <c:v>0.06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5-A34F-A3FC-41FE7DC2DA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E-5644-9997-0AE929745B2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E-5644-9997-0AE929745B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7E-5644-9997-0AE929745B2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7E-5644-9997-0AE929745B2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7E-5644-9997-0AE929745B26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7E-5644-9997-0AE92974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</c:v>
                </c:pt>
                <c:pt idx="1">
                  <c:v>0.1</c:v>
                </c:pt>
                <c:pt idx="2">
                  <c:v>0.08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7E-5644-9997-0AE929745B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1-0B4D-8C9C-1DCDBFDFA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D-7C45-A951-21F911E64A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Grupo 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E9-F349-A843-5CE43100D4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AudioSitemas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0-5D44-B2BC-253C21BDE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5D44-B2BC-253C21BDE7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0-5D44-B2BC-253C21BDE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5D44-B2BC-253C21BDE7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D-1C4D-923E-A252C8B61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rgbClr val="0E375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709540498042155E-2"/>
                  <c:y val="-8.04401533176669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D-6A4A-B233-8FAECC4C8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0.04</c:v>
                </c:pt>
                <c:pt idx="1">
                  <c:v>0.02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2-F542-B024-88DB5B536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5EADE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11825674967368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CD-6A4A-B233-8FAECC4C820D}"/>
                </c:ext>
              </c:extLst>
            </c:dLbl>
            <c:dLbl>
              <c:idx val="2"/>
              <c:layout>
                <c:manualLayout>
                  <c:x val="-3.2630702664926514E-2"/>
                  <c:y val="8.0440153317665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2-F542-B024-88DB5B536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AE4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946053997389542E-2"/>
                  <c:y val="-2.304248606369094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0.95</c:v>
                </c:pt>
                <c:pt idx="1">
                  <c:v>0.97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2-F542-B024-88DB5B53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1-3644-8691-87C9BBDA0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6-7D43-B544-8C4B1D048D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6-7D43-B544-8C4B1D048D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1-9442-883D-4041CC0EA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1-9442-883D-4041CC0EA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4-A64B-89FD-572A60A50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734-A24B-8D3B-6F79F61432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734-A24B-8D3B-6F79F61432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06C-F045-A2D0-A0A7FF2B2C5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6B1-B041-BFA1-8262C5EE6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0.08681</cdr:x>
      <cdr:y>0.62266</cdr:y>
    </cdr:from>
    <cdr:to>
      <cdr:x>0.98562</cdr:x>
      <cdr:y>0.62266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BD5CBA4-0884-D049-A7F6-D38FAC3BED34}"/>
            </a:ext>
          </a:extLst>
        </cdr:cNvPr>
        <cdr:cNvCxnSpPr/>
      </cdr:nvCxnSpPr>
      <cdr:spPr>
        <a:xfrm xmlns:a="http://schemas.openxmlformats.org/drawingml/2006/main">
          <a:off x="407985" y="1536297"/>
          <a:ext cx="4224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8C8B-BBB7-47EE-B7A9-2350C0B0DA1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C0C-C4AB-4F3C-BA19-8DBDA49188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03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08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43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6335F70-FA5D-360A-37E6-0952725ED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34005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69757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28170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9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84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73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34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46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0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52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72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69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1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7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8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3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67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6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0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818-2986-4D9E-9AA2-42DF3914AD8F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4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11" Type="http://schemas.openxmlformats.org/officeDocument/2006/relationships/chart" Target="../charts/chart27.xml"/><Relationship Id="rId5" Type="http://schemas.openxmlformats.org/officeDocument/2006/relationships/chart" Target="../charts/chart24.xml"/><Relationship Id="rId10" Type="http://schemas.openxmlformats.org/officeDocument/2006/relationships/chart" Target="../charts/chart26.xml"/><Relationship Id="rId4" Type="http://schemas.openxmlformats.org/officeDocument/2006/relationships/chart" Target="../charts/chart23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10" Type="http://schemas.openxmlformats.org/officeDocument/2006/relationships/image" Target="../media/image28.jpeg"/><Relationship Id="rId4" Type="http://schemas.openxmlformats.org/officeDocument/2006/relationships/chart" Target="../charts/chart29.xml"/><Relationship Id="rId9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3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2.png"/><Relationship Id="rId5" Type="http://schemas.openxmlformats.org/officeDocument/2006/relationships/chart" Target="../charts/chart35.xml"/><Relationship Id="rId10" Type="http://schemas.openxmlformats.org/officeDocument/2006/relationships/chart" Target="../charts/chart38.xml"/><Relationship Id="rId4" Type="http://schemas.openxmlformats.org/officeDocument/2006/relationships/chart" Target="../charts/chart34.xml"/><Relationship Id="rId9" Type="http://schemas.openxmlformats.org/officeDocument/2006/relationships/chart" Target="../charts/char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9.xml"/><Relationship Id="rId7" Type="http://schemas.openxmlformats.org/officeDocument/2006/relationships/chart" Target="../charts/chart41.xml"/><Relationship Id="rId12" Type="http://schemas.openxmlformats.org/officeDocument/2006/relationships/chart" Target="../charts/chart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chart" Target="../charts/chart44.xml"/><Relationship Id="rId5" Type="http://schemas.openxmlformats.org/officeDocument/2006/relationships/image" Target="../media/image2.png"/><Relationship Id="rId10" Type="http://schemas.openxmlformats.org/officeDocument/2006/relationships/image" Target="../media/image35.png"/><Relationship Id="rId4" Type="http://schemas.openxmlformats.org/officeDocument/2006/relationships/chart" Target="../charts/chart40.xml"/><Relationship Id="rId9" Type="http://schemas.openxmlformats.org/officeDocument/2006/relationships/chart" Target="../charts/char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4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11" Type="http://schemas.openxmlformats.org/officeDocument/2006/relationships/image" Target="../media/image38.png"/><Relationship Id="rId5" Type="http://schemas.openxmlformats.org/officeDocument/2006/relationships/chart" Target="../charts/chart48.xml"/><Relationship Id="rId10" Type="http://schemas.openxmlformats.org/officeDocument/2006/relationships/chart" Target="../charts/chart51.xml"/><Relationship Id="rId4" Type="http://schemas.openxmlformats.org/officeDocument/2006/relationships/chart" Target="../charts/chart47.xml"/><Relationship Id="rId9" Type="http://schemas.openxmlformats.org/officeDocument/2006/relationships/chart" Target="../charts/char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../media/image7.tiff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chart" Target="../charts/chart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4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9.xml"/><Relationship Id="rId5" Type="http://schemas.openxmlformats.org/officeDocument/2006/relationships/chart" Target="../charts/chart6.xml"/><Relationship Id="rId10" Type="http://schemas.openxmlformats.org/officeDocument/2006/relationships/image" Target="../media/image15.png"/><Relationship Id="rId4" Type="http://schemas.openxmlformats.org/officeDocument/2006/relationships/chart" Target="../charts/chart5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image" Target="../media/image19.png"/><Relationship Id="rId5" Type="http://schemas.openxmlformats.org/officeDocument/2006/relationships/chart" Target="../charts/chart12.xml"/><Relationship Id="rId10" Type="http://schemas.openxmlformats.org/officeDocument/2006/relationships/chart" Target="../charts/chart15.xml"/><Relationship Id="rId4" Type="http://schemas.openxmlformats.org/officeDocument/2006/relationships/chart" Target="../charts/chart11.xml"/><Relationship Id="rId9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6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21.xml"/><Relationship Id="rId5" Type="http://schemas.openxmlformats.org/officeDocument/2006/relationships/chart" Target="../charts/chart18.xml"/><Relationship Id="rId10" Type="http://schemas.openxmlformats.org/officeDocument/2006/relationships/image" Target="../media/image23.tiff"/><Relationship Id="rId4" Type="http://schemas.openxmlformats.org/officeDocument/2006/relationships/chart" Target="../charts/chart17.xml"/><Relationship Id="rId9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30000B-B411-DB4F-91F0-C750FF2B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7" y="6794"/>
            <a:ext cx="12103796" cy="6851205"/>
          </a:xfrm>
          <a:prstGeom prst="rect">
            <a:avLst/>
          </a:prstGeom>
        </p:spPr>
      </p:pic>
      <p:sp>
        <p:nvSpPr>
          <p:cNvPr id="5" name="Diagrama de flujo: documento 4">
            <a:extLst>
              <a:ext uri="{FF2B5EF4-FFF2-40B4-BE49-F238E27FC236}">
                <a16:creationId xmlns:a16="http://schemas.microsoft.com/office/drawing/2014/main" id="{994A32F8-557E-4263-A91E-47B051CD7B57}"/>
              </a:ext>
            </a:extLst>
          </p:cNvPr>
          <p:cNvSpPr/>
          <p:nvPr/>
        </p:nvSpPr>
        <p:spPr>
          <a:xfrm rot="16200000">
            <a:off x="-258762" y="209102"/>
            <a:ext cx="6858000" cy="642620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6E850-7B97-2340-9FB7-F06923E7D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377" y="6305250"/>
            <a:ext cx="1041621" cy="3937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2DC835-5252-3247-9BF4-B1B92A7BAFCD}"/>
              </a:ext>
            </a:extLst>
          </p:cNvPr>
          <p:cNvCxnSpPr/>
          <p:nvPr/>
        </p:nvCxnSpPr>
        <p:spPr>
          <a:xfrm>
            <a:off x="2074797" y="6274254"/>
            <a:ext cx="0" cy="48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764F0-E005-BD46-8DCC-FE4C37A610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id="{E488E3CF-F615-9D40-9439-C02BF07D0064}"/>
              </a:ext>
            </a:extLst>
          </p:cNvPr>
          <p:cNvSpPr txBox="1"/>
          <p:nvPr/>
        </p:nvSpPr>
        <p:spPr>
          <a:xfrm>
            <a:off x="-42863" y="2021652"/>
            <a:ext cx="59245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8800" b="1" dirty="0">
                <a:latin typeface="Century Gothic" panose="020B0502020202020204" pitchFamily="34" charset="0"/>
              </a:rPr>
              <a:t>Panorama</a:t>
            </a:r>
            <a:endParaRPr lang="es-MX" sz="88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8">
            <a:extLst>
              <a:ext uri="{FF2B5EF4-FFF2-40B4-BE49-F238E27FC236}">
                <a16:creationId xmlns:a16="http://schemas.microsoft.com/office/drawing/2014/main" id="{D288942D-A84F-0646-AE54-FB199155F41F}"/>
              </a:ext>
            </a:extLst>
          </p:cNvPr>
          <p:cNvSpPr txBox="1"/>
          <p:nvPr/>
        </p:nvSpPr>
        <p:spPr>
          <a:xfrm>
            <a:off x="26986" y="3144767"/>
            <a:ext cx="69834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dirty="0">
                <a:latin typeface="Century Gothic" panose="020B0502020202020204" pitchFamily="34" charset="0"/>
              </a:rPr>
              <a:t>competitivo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atin typeface="Century Gothic" panose="020B0502020202020204" pitchFamily="34" charset="0"/>
              </a:rPr>
              <a:t>Tiendas Departamentales</a:t>
            </a:r>
            <a:endParaRPr lang="es-MX" sz="32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Icono Calendario de verificacion Gratis de Simpleicon business">
            <a:extLst>
              <a:ext uri="{FF2B5EF4-FFF2-40B4-BE49-F238E27FC236}">
                <a16:creationId xmlns:a16="http://schemas.microsoft.com/office/drawing/2014/main" id="{10A20C8C-DF8D-1548-875E-7A51CC60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942" y="4766195"/>
            <a:ext cx="1077218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DB6966-E114-AA48-B319-52794D21E82C}"/>
              </a:ext>
            </a:extLst>
          </p:cNvPr>
          <p:cNvSpPr txBox="1"/>
          <p:nvPr/>
        </p:nvSpPr>
        <p:spPr>
          <a:xfrm>
            <a:off x="2902574" y="5443303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Mayo</a:t>
            </a:r>
            <a:r>
              <a:rPr lang="en-HN" sz="2000">
                <a:latin typeface="Helvetica Light" panose="020B0403020202020204" pitchFamily="34" charset="0"/>
              </a:rPr>
              <a:t>’2</a:t>
            </a:r>
            <a:r>
              <a:rPr lang="en-US" sz="2000" dirty="0">
                <a:latin typeface="Helvetica Light" panose="020B0403020202020204" pitchFamily="34" charset="0"/>
              </a:rPr>
              <a:t>4</a:t>
            </a:r>
            <a:endParaRPr lang="en-HN" sz="20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21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297689" y="649211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751431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63511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-47%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939904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500272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79747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$426k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17235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48962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$46k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614%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4160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8612" name="Picture 4" descr="La Curacao Logo - La Curacao se renueva y presenta nueva imagen |  MercadoNegro">
            <a:extLst>
              <a:ext uri="{FF2B5EF4-FFF2-40B4-BE49-F238E27FC236}">
                <a16:creationId xmlns:a16="http://schemas.microsoft.com/office/drawing/2014/main" id="{3E3D71D6-8EEF-864C-B64D-4F29A118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15" y="645382"/>
            <a:ext cx="1737448" cy="8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sp>
        <p:nvSpPr>
          <p:cNvPr id="59" name="Bent-Up Arrow 58">
            <a:extLst>
              <a:ext uri="{FF2B5EF4-FFF2-40B4-BE49-F238E27FC236}">
                <a16:creationId xmlns:a16="http://schemas.microsoft.com/office/drawing/2014/main" id="{C0360D53-DBD1-D04D-A07D-CF76F83627EE}"/>
              </a:ext>
            </a:extLst>
          </p:cNvPr>
          <p:cNvSpPr/>
          <p:nvPr/>
        </p:nvSpPr>
        <p:spPr>
          <a:xfrm rot="10800000" flipH="1">
            <a:off x="2575185" y="1934213"/>
            <a:ext cx="175055" cy="275909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526193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089309"/>
              </p:ext>
            </p:extLst>
          </p:nvPr>
        </p:nvGraphicFramePr>
        <p:xfrm>
          <a:off x="4929074" y="3174742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" name="Bent-Up Arrow 58">
            <a:extLst>
              <a:ext uri="{FF2B5EF4-FFF2-40B4-BE49-F238E27FC236}">
                <a16:creationId xmlns:a16="http://schemas.microsoft.com/office/drawing/2014/main" id="{8F9D109A-18D3-02A1-8281-CE4D7701D647}"/>
              </a:ext>
            </a:extLst>
          </p:cNvPr>
          <p:cNvSpPr/>
          <p:nvPr/>
        </p:nvSpPr>
        <p:spPr>
          <a:xfrm>
            <a:off x="2602080" y="2803355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5" y="644913"/>
            <a:ext cx="3699320" cy="287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DF2B67-5901-6440-8E82-54915B870A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Mayo’24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81A1D-B312-A244-9D5D-AB9D3ABF9731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868" name="Picture 3028" descr="TIENDA LA CURACAO – marlygalvezt31521113blog">
            <a:extLst>
              <a:ext uri="{FF2B5EF4-FFF2-40B4-BE49-F238E27FC236}">
                <a16:creationId xmlns:a16="http://schemas.microsoft.com/office/drawing/2014/main" id="{0CE21040-29D7-3C4A-BB25-32B72731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648" y="-88005"/>
            <a:ext cx="1255362" cy="6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3246FF4-F7DC-7B0C-82A4-FAF3669A4E1B}"/>
              </a:ext>
            </a:extLst>
          </p:cNvPr>
          <p:cNvSpPr txBox="1"/>
          <p:nvPr/>
        </p:nvSpPr>
        <p:spPr>
          <a:xfrm>
            <a:off x="5867399" y="655908"/>
            <a:ext cx="5308600" cy="287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91EB97-FBB1-0033-D8AD-9C80AF08C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5" y="943902"/>
            <a:ext cx="3699320" cy="59140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60B4D7-F823-972C-3B52-90DEB5FBA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461" y="943902"/>
            <a:ext cx="5314537" cy="50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746467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39635" y="1930387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3%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728895"/>
              </p:ext>
            </p:extLst>
          </p:nvPr>
        </p:nvGraphicFramePr>
        <p:xfrm>
          <a:off x="3807294" y="1006176"/>
          <a:ext cx="7564580" cy="208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254410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52851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$306k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867701"/>
              </p:ext>
            </p:extLst>
          </p:nvPr>
        </p:nvGraphicFramePr>
        <p:xfrm>
          <a:off x="4703351" y="5515317"/>
          <a:ext cx="4925295" cy="102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96815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$79k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785077" y="2470829"/>
            <a:ext cx="166665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966510" y="2571632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65%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113483"/>
              </p:ext>
            </p:extLst>
          </p:nvPr>
        </p:nvGraphicFramePr>
        <p:xfrm>
          <a:off x="4703352" y="330541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766690" y="1909214"/>
            <a:ext cx="192124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43AEF50B-F53B-D649-B59D-07930B95B68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9634" name="Picture 2" descr="División Retail - Corporación Lady Lee">
            <a:extLst>
              <a:ext uri="{FF2B5EF4-FFF2-40B4-BE49-F238E27FC236}">
                <a16:creationId xmlns:a16="http://schemas.microsoft.com/office/drawing/2014/main" id="{8A19541B-0E4D-E541-8895-28DE9BD56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23" y="811630"/>
            <a:ext cx="2152619" cy="7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8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79772" y="756835"/>
            <a:ext cx="603161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BA2B6-1D5C-BE41-8FAA-0A5A57E6EB2D}"/>
              </a:ext>
            </a:extLst>
          </p:cNvPr>
          <p:cNvSpPr txBox="1"/>
          <p:nvPr/>
        </p:nvSpPr>
        <p:spPr>
          <a:xfrm>
            <a:off x="6581812" y="756835"/>
            <a:ext cx="5381968" cy="276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D5F9D1-8402-6F4B-830D-528C2C9926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Mayo’24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13" name="Picture 2" descr="División Retail - Corporación Lady Lee">
            <a:extLst>
              <a:ext uri="{FF2B5EF4-FFF2-40B4-BE49-F238E27FC236}">
                <a16:creationId xmlns:a16="http://schemas.microsoft.com/office/drawing/2014/main" id="{602C31D0-537E-3943-A155-10B26761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7374" y="23912"/>
            <a:ext cx="1634112" cy="5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CDEACC-060E-A344-B09D-DEF6E79B07F3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35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F70ABAF-72CB-61D6-151E-96476F384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89" y="1116222"/>
            <a:ext cx="6040212" cy="21467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ECA64F-363D-2538-8419-0002D9930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11" y="1113816"/>
            <a:ext cx="5381968" cy="56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4043" y="822211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21782" y="1864473"/>
            <a:ext cx="527709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-8%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900662"/>
              </p:ext>
            </p:extLst>
          </p:nvPr>
        </p:nvGraphicFramePr>
        <p:xfrm>
          <a:off x="3806872" y="990205"/>
          <a:ext cx="7564580" cy="204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391725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17442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$217k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585966"/>
              </p:ext>
            </p:extLst>
          </p:nvPr>
        </p:nvGraphicFramePr>
        <p:xfrm>
          <a:off x="4708731" y="5393148"/>
          <a:ext cx="4925295" cy="114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5836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18%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80466" y="2694477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77%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B591076-7FFA-D741-861A-03CDA5101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81072"/>
              </p:ext>
            </p:extLst>
          </p:nvPr>
        </p:nvGraphicFramePr>
        <p:xfrm>
          <a:off x="9960399" y="456462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6F35483E-4981-B547-A30B-6B97DAA8B744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811222"/>
              </p:ext>
            </p:extLst>
          </p:nvPr>
        </p:nvGraphicFramePr>
        <p:xfrm>
          <a:off x="321500" y="1277501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2" name="Bent-Up Arrow 51">
            <a:extLst>
              <a:ext uri="{FF2B5EF4-FFF2-40B4-BE49-F238E27FC236}">
                <a16:creationId xmlns:a16="http://schemas.microsoft.com/office/drawing/2014/main" id="{996626EF-CEAC-BE42-AA51-989D15A154FC}"/>
              </a:ext>
            </a:extLst>
          </p:cNvPr>
          <p:cNvSpPr/>
          <p:nvPr/>
        </p:nvSpPr>
        <p:spPr>
          <a:xfrm rot="10800000" flipH="1">
            <a:off x="2718756" y="1933681"/>
            <a:ext cx="167652" cy="31657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86271"/>
              </p:ext>
            </p:extLst>
          </p:nvPr>
        </p:nvGraphicFramePr>
        <p:xfrm>
          <a:off x="4712820" y="4462328"/>
          <a:ext cx="4925295" cy="9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982065"/>
              </p:ext>
            </p:extLst>
          </p:nvPr>
        </p:nvGraphicFramePr>
        <p:xfrm>
          <a:off x="4805578" y="3287101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Bent-Up Arrow 51">
            <a:extLst>
              <a:ext uri="{FF2B5EF4-FFF2-40B4-BE49-F238E27FC236}">
                <a16:creationId xmlns:a16="http://schemas.microsoft.com/office/drawing/2014/main" id="{787D2CD7-D230-2C17-BD52-2140C728CCEC}"/>
              </a:ext>
            </a:extLst>
          </p:cNvPr>
          <p:cNvSpPr/>
          <p:nvPr/>
        </p:nvSpPr>
        <p:spPr>
          <a:xfrm>
            <a:off x="2754510" y="2570715"/>
            <a:ext cx="167652" cy="26489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5027E6-EB70-2EEF-681F-D50B450A9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" y="723821"/>
            <a:ext cx="1723133" cy="6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1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274418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Mayo’24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736773" y="780547"/>
            <a:ext cx="5321301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4C5C3-EB36-4294-7B6B-BF2B773B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99" y="53417"/>
            <a:ext cx="1565865" cy="5662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C845FE-3E40-963E-E39F-F3452FC2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52" y="1106876"/>
            <a:ext cx="5292122" cy="53613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61ECFA-A1F5-6899-41B2-7BDC65C1A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6" y="1114095"/>
            <a:ext cx="6258118" cy="56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724157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3010" y="836309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91821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138%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012920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62747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647414" y="2629902"/>
            <a:ext cx="177938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59635" y="2571632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71%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/>
        </p:nvGraphicFramePr>
        <p:xfrm>
          <a:off x="4703352" y="3053750"/>
          <a:ext cx="4925295" cy="126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674741" y="1918218"/>
            <a:ext cx="17505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125D7C2-FE66-B14E-A40B-1C078824A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76686"/>
              </p:ext>
            </p:extLst>
          </p:nvPr>
        </p:nvGraphicFramePr>
        <p:xfrm>
          <a:off x="9986962" y="4563291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19535"/>
              </p:ext>
            </p:extLst>
          </p:nvPr>
        </p:nvGraphicFramePr>
        <p:xfrm>
          <a:off x="3818567" y="939869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D1DAD5D-4AF0-6649-B390-16C7F073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73419"/>
              </p:ext>
            </p:extLst>
          </p:nvPr>
        </p:nvGraphicFramePr>
        <p:xfrm>
          <a:off x="9986960" y="3577284"/>
          <a:ext cx="139618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841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613346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$369k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86%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FEEFC9E-98C2-A642-BF4A-0B9A7FD76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804049"/>
              </p:ext>
            </p:extLst>
          </p:nvPr>
        </p:nvGraphicFramePr>
        <p:xfrm>
          <a:off x="4673998" y="3294066"/>
          <a:ext cx="4925295" cy="109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D3D4A884-D8D2-624E-8D41-E1E190CDCA23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AutoShape 2" descr="El Gallo Más Gallo – Paseo La Sexta | Mas que compras">
            <a:extLst>
              <a:ext uri="{FF2B5EF4-FFF2-40B4-BE49-F238E27FC236}">
                <a16:creationId xmlns:a16="http://schemas.microsoft.com/office/drawing/2014/main" id="{3408C1B5-2B83-AD49-A00B-823BE0E37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N"/>
          </a:p>
        </p:txBody>
      </p:sp>
      <p:pic>
        <p:nvPicPr>
          <p:cNvPr id="71684" name="Picture 4" descr="El Gallo Más Gallo – Paseo La Sexta | Mas que compras">
            <a:extLst>
              <a:ext uri="{FF2B5EF4-FFF2-40B4-BE49-F238E27FC236}">
                <a16:creationId xmlns:a16="http://schemas.microsoft.com/office/drawing/2014/main" id="{08977E1B-CC44-4844-AA66-8529F21B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91" y="612245"/>
            <a:ext cx="1767292" cy="10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923625"/>
              </p:ext>
            </p:extLst>
          </p:nvPr>
        </p:nvGraphicFramePr>
        <p:xfrm>
          <a:off x="4673997" y="5477799"/>
          <a:ext cx="4925295" cy="10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9" name="Chart 28">
            <a:extLst>
              <a:ext uri="{FF2B5EF4-FFF2-40B4-BE49-F238E27FC236}">
                <a16:creationId xmlns:a16="http://schemas.microsoft.com/office/drawing/2014/main" id="{1430A8FD-5EC9-9F4A-B0B3-5907BAB74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484669"/>
              </p:ext>
            </p:extLst>
          </p:nvPr>
        </p:nvGraphicFramePr>
        <p:xfrm>
          <a:off x="4673996" y="4478567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4482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722823" cy="276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Mayo’24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El Gallo Más Gallo – Paseo La Sexta | Mas que compras">
            <a:extLst>
              <a:ext uri="{FF2B5EF4-FFF2-40B4-BE49-F238E27FC236}">
                <a16:creationId xmlns:a16="http://schemas.microsoft.com/office/drawing/2014/main" id="{3A03127E-B8B2-9259-B0C0-C2D4C393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886" y="-109048"/>
            <a:ext cx="1493693" cy="8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C91A29A-9462-CF49-2FEC-BE131B8E2D3A}"/>
              </a:ext>
            </a:extLst>
          </p:cNvPr>
          <p:cNvSpPr txBox="1"/>
          <p:nvPr/>
        </p:nvSpPr>
        <p:spPr>
          <a:xfrm>
            <a:off x="7064213" y="766742"/>
            <a:ext cx="500379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01F50E-2DC5-FB56-16AB-5AA110F4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5" y="1114087"/>
            <a:ext cx="6725091" cy="41605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A1D5D3-A2FE-8D4D-E89B-E5A2739ED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230" y="1114087"/>
            <a:ext cx="4998782" cy="31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931195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449%</a:t>
            </a:r>
          </a:p>
        </p:txBody>
      </p:sp>
      <p:sp>
        <p:nvSpPr>
          <p:cNvPr id="51" name="Bent-Up Arrow 50">
            <a:extLst>
              <a:ext uri="{FF2B5EF4-FFF2-40B4-BE49-F238E27FC236}">
                <a16:creationId xmlns:a16="http://schemas.microsoft.com/office/drawing/2014/main" id="{C1AB2EB7-76A9-7540-B5E9-5C0718E270CC}"/>
              </a:ext>
            </a:extLst>
          </p:cNvPr>
          <p:cNvSpPr/>
          <p:nvPr/>
        </p:nvSpPr>
        <p:spPr>
          <a:xfrm>
            <a:off x="2596356" y="2688776"/>
            <a:ext cx="175056" cy="32316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643622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796568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46149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$618k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93%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302032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07582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159%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47962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sp>
        <p:nvSpPr>
          <p:cNvPr id="59" name="Bent-Up Arrow 58">
            <a:extLst>
              <a:ext uri="{FF2B5EF4-FFF2-40B4-BE49-F238E27FC236}">
                <a16:creationId xmlns:a16="http://schemas.microsoft.com/office/drawing/2014/main" id="{C0360D53-DBD1-D04D-A07D-CF76F83627EE}"/>
              </a:ext>
            </a:extLst>
          </p:cNvPr>
          <p:cNvSpPr/>
          <p:nvPr/>
        </p:nvSpPr>
        <p:spPr>
          <a:xfrm>
            <a:off x="2596356" y="1976967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04457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130379"/>
              </p:ext>
            </p:extLst>
          </p:nvPr>
        </p:nvGraphicFramePr>
        <p:xfrm>
          <a:off x="4712054" y="3174742"/>
          <a:ext cx="5013682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8E2E7B7-40B8-D5EF-4DF8-2D894BE36B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" y="766397"/>
            <a:ext cx="2192527" cy="7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5304662" cy="2769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Mayo’24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289513" y="800246"/>
            <a:ext cx="5778500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DB5F0C-7A14-5E76-6A3E-DB4AD0CD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65" y="0"/>
            <a:ext cx="1470387" cy="4917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219595-06EF-B6AC-2C3E-301B3330A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17" y="1113725"/>
            <a:ext cx="5778796" cy="23513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545066-4853-0043-BBD1-C926CE7F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6" y="1077244"/>
            <a:ext cx="5262403" cy="57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6">
            <a:extLst>
              <a:ext uri="{FF2B5EF4-FFF2-40B4-BE49-F238E27FC236}">
                <a16:creationId xmlns:a16="http://schemas.microsoft.com/office/drawing/2014/main" id="{72A20B23-663F-BB42-91F5-65025CFA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1579570"/>
            <a:ext cx="10889741" cy="42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Fuente</a:t>
            </a:r>
            <a:r>
              <a:rPr lang="es-HN" sz="1400" dirty="0">
                <a:latin typeface="Helvetica"/>
                <a:cs typeface="Helvetica"/>
              </a:rPr>
              <a:t>: Publisearch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Período de análisis</a:t>
            </a:r>
            <a:r>
              <a:rPr lang="es-HN" sz="1400" dirty="0">
                <a:latin typeface="Helvetica"/>
                <a:cs typeface="Helvetica"/>
              </a:rPr>
              <a:t>: Enero – Mayo, 2024 El reporte se encuentra en miles de dólares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Target</a:t>
            </a:r>
            <a:r>
              <a:rPr lang="es-HN" sz="1400" dirty="0">
                <a:latin typeface="Helvetica"/>
                <a:cs typeface="Helvetica"/>
              </a:rPr>
              <a:t>: Hombres y mujeres  de 25 a 50 años de NSE ABC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Datos presentados no  incluyen bonificaciones ni negociaciones de los anunciantes, tarifas open rate. Se estima que los datos están inflados en un 45% en promedio, ya que varía según el tipo de medio.  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Medios monitoreados:</a:t>
            </a:r>
            <a:r>
              <a:rPr lang="es-HN" sz="1400" dirty="0">
                <a:latin typeface="Helvetica"/>
                <a:cs typeface="Helvetica"/>
              </a:rPr>
              <a:t> TV Abierta, Radio y Prensa.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En donde hay más de un canal de una misma empresa televisiva, se reporta la inversión como grupo :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TVC : Canal 5, Canal 7 y Canal 3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R Media : C 11, DTV, Beat TV y TDTV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ABC : Canal 10 y Abriendo Brecha de Canal 7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VTV : VTV, Canal 30, Canal 12, Canal 21 y Canal 54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San Pedro Sula</a:t>
            </a:r>
            <a:r>
              <a:rPr lang="es-HN" altLang="ja-JP" sz="1400" dirty="0">
                <a:latin typeface="Helvetica"/>
                <a:cs typeface="Helvetica"/>
              </a:rPr>
              <a:t>: Exa FM, Radio Conga, Internacional, XY SPS, W 105, Radio Activa, Musiquera SPS, FM Fama.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Tegucigalpa</a:t>
            </a:r>
            <a:r>
              <a:rPr lang="es-HN" altLang="ja-JP" sz="1400" dirty="0">
                <a:latin typeface="Helvetica"/>
                <a:cs typeface="Helvetica"/>
              </a:rPr>
              <a:t>: HRN, Radio América, Stereo Luz, XY TGU, W 107, Power FM, Rock &amp; Pop, Vox FM, Suave, Super Stereo.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Impresos:  </a:t>
            </a:r>
            <a:r>
              <a:rPr lang="es-HN" altLang="ja-JP" sz="1400" dirty="0">
                <a:latin typeface="Helvetica"/>
                <a:cs typeface="Helvetica"/>
              </a:rPr>
              <a:t>Diez, El Heraldo, La Prensa, La Tribuna, Tiempo, Cromos, Estilo, Click, Vívela, Mía, Amiga, Cheque, Buen Provecho, Mujeres, Tecno, Estilo Health&amp;Fitness, Casa y Hogar, Hablemos Claro, Cromos Hogar, Bodas, Eva y Motores.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sz="1400" dirty="0">
                <a:latin typeface="Helvetica"/>
                <a:cs typeface="Helvetica"/>
              </a:rPr>
              <a:t>En las cifras proporcionadas por el proveedor se estima un margen de error de un 5%.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dirty="0">
                <a:latin typeface="Helvetica"/>
                <a:cs typeface="Helvetica"/>
              </a:rPr>
              <a:t>NOTA: NO SE MONITOREA CABLE NI PAUTA EN CABLERAS FORANEAS.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s-HN" sz="1400" dirty="0">
              <a:latin typeface="Helvetica"/>
              <a:cs typeface="Helvetica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A2EB9-E57B-EB44-932A-B3ECA07E8E82}"/>
              </a:ext>
            </a:extLst>
          </p:cNvPr>
          <p:cNvSpPr txBox="1"/>
          <p:nvPr/>
        </p:nvSpPr>
        <p:spPr>
          <a:xfrm>
            <a:off x="2700865" y="28062"/>
            <a:ext cx="3946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CONSIDERACIONES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1D3A7-696D-A94B-9F68-2532CAA03FFC}"/>
              </a:ext>
            </a:extLst>
          </p:cNvPr>
          <p:cNvSpPr/>
          <p:nvPr/>
        </p:nvSpPr>
        <p:spPr>
          <a:xfrm>
            <a:off x="0" y="28062"/>
            <a:ext cx="12200733" cy="10368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Helvetica Light" panose="020B0403020202020204" pitchFamily="34" charset="0"/>
              </a:rPr>
              <a:t>CONSIDERACIONES</a:t>
            </a:r>
          </a:p>
        </p:txBody>
      </p:sp>
    </p:spTree>
    <p:extLst>
      <p:ext uri="{BB962C8B-B14F-4D97-AF65-F5344CB8AC3E}">
        <p14:creationId xmlns:p14="http://schemas.microsoft.com/office/powerpoint/2010/main" val="396172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007104"/>
              </p:ext>
            </p:extLst>
          </p:nvPr>
        </p:nvGraphicFramePr>
        <p:xfrm>
          <a:off x="101273" y="1223492"/>
          <a:ext cx="5847869" cy="476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A73C37-9543-5046-B37A-68BC18FC27F8}"/>
              </a:ext>
            </a:extLst>
          </p:cNvPr>
          <p:cNvCxnSpPr>
            <a:cxnSpLocks/>
          </p:cNvCxnSpPr>
          <p:nvPr/>
        </p:nvCxnSpPr>
        <p:spPr>
          <a:xfrm>
            <a:off x="7255884" y="1082528"/>
            <a:ext cx="0" cy="5127898"/>
          </a:xfrm>
          <a:prstGeom prst="line">
            <a:avLst/>
          </a:prstGeom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rgbClr val="00BDFF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82473"/>
            <a:ext cx="542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dirty="0" err="1">
                <a:latin typeface="Helvetica Light" panose="020B0403020202020204" pitchFamily="34" charset="0"/>
              </a:rPr>
              <a:t>canales</a:t>
            </a:r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US" sz="2000" b="1" dirty="0">
                <a:latin typeface="Helvetica Light" panose="020B0403020202020204" pitchFamily="34" charset="0"/>
              </a:rPr>
              <a:t>TV </a:t>
            </a:r>
            <a:r>
              <a:rPr lang="en-US" sz="2000" b="1" dirty="0" err="1">
                <a:latin typeface="Helvetica Light" panose="020B0403020202020204" pitchFamily="34" charset="0"/>
              </a:rPr>
              <a:t>Abierta</a:t>
            </a:r>
            <a:r>
              <a:rPr lang="en-US" sz="2000" b="1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</a:t>
            </a:r>
            <a:r>
              <a:rPr lang="en-US" dirty="0">
                <a:latin typeface="Helvetica Light" panose="020B0403020202020204" pitchFamily="34" charset="0"/>
              </a:rPr>
              <a:t>-May,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9039-7FE1-9A4E-A1F3-AD1048352D4D}"/>
              </a:ext>
            </a:extLst>
          </p:cNvPr>
          <p:cNvSpPr txBox="1"/>
          <p:nvPr/>
        </p:nvSpPr>
        <p:spPr>
          <a:xfrm>
            <a:off x="6137877" y="106724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Inv</a:t>
            </a:r>
            <a:endParaRPr lang="en-US" dirty="0">
              <a:latin typeface="Helvetica Light" panose="020B0403020202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60CC9E4-433C-8141-9A96-C780180B3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805817"/>
              </p:ext>
            </p:extLst>
          </p:nvPr>
        </p:nvGraphicFramePr>
        <p:xfrm>
          <a:off x="7358341" y="3958522"/>
          <a:ext cx="4699712" cy="246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23D711-1C14-5F46-941D-A4E20BC04A5C}"/>
              </a:ext>
            </a:extLst>
          </p:cNvPr>
          <p:cNvSpPr txBox="1"/>
          <p:nvPr/>
        </p:nvSpPr>
        <p:spPr>
          <a:xfrm>
            <a:off x="101273" y="6428200"/>
            <a:ext cx="1188921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Helvetica Light" panose="020B0403020202020204" pitchFamily="34" charset="0"/>
              </a:rPr>
              <a:t>Diunsa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ocupa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primeros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lugar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SOI, sin embargo las tiendas con mayor COE son Gallo, </a:t>
            </a:r>
            <a:r>
              <a:rPr lang="en-US" sz="1200" dirty="0" err="1">
                <a:latin typeface="Helvetica Light" panose="020B0403020202020204" pitchFamily="34" charset="0"/>
              </a:rPr>
              <a:t>Tropigas</a:t>
            </a:r>
            <a:r>
              <a:rPr lang="en-US" sz="1200" dirty="0">
                <a:latin typeface="Helvetica Light" panose="020B0403020202020204" pitchFamily="34" charset="0"/>
              </a:rPr>
              <a:t>, </a:t>
            </a:r>
            <a:r>
              <a:rPr lang="en-US" sz="1200" dirty="0" err="1">
                <a:latin typeface="Helvetica Light" panose="020B0403020202020204" pitchFamily="34" charset="0"/>
              </a:rPr>
              <a:t>Eleketra</a:t>
            </a:r>
            <a:r>
              <a:rPr lang="en-US" sz="1200" dirty="0">
                <a:latin typeface="Helvetica Light" panose="020B0403020202020204" pitchFamily="34" charset="0"/>
              </a:rPr>
              <a:t>, Lady Lee y </a:t>
            </a:r>
            <a:r>
              <a:rPr lang="en-US" sz="1200" dirty="0" err="1">
                <a:latin typeface="Helvetica Light" panose="020B0403020202020204" pitchFamily="34" charset="0"/>
              </a:rPr>
              <a:t>Molineros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ese </a:t>
            </a:r>
            <a:r>
              <a:rPr lang="en-US" sz="1200" dirty="0" err="1">
                <a:latin typeface="Helvetica Light" panose="020B0403020202020204" pitchFamily="34" charset="0"/>
              </a:rPr>
              <a:t>orden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8901448-FD99-5142-AEB0-DD240759F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871"/>
              </p:ext>
            </p:extLst>
          </p:nvPr>
        </p:nvGraphicFramePr>
        <p:xfrm>
          <a:off x="5899335" y="1422513"/>
          <a:ext cx="1125801" cy="421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50321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217.2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71050"/>
                  </a:ext>
                </a:extLst>
              </a:tr>
              <a:tr h="50321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306.0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521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369.1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1297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380.5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521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425.6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50428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$ 598.4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4775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$ 618.0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597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$ 1,458.8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8D2B4-6ABE-BC4C-9BE7-EA7F84871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39658"/>
              </p:ext>
            </p:extLst>
          </p:nvPr>
        </p:nvGraphicFramePr>
        <p:xfrm>
          <a:off x="7391018" y="707548"/>
          <a:ext cx="4599456" cy="34647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66603">
                  <a:extLst>
                    <a:ext uri="{9D8B030D-6E8A-4147-A177-3AD203B41FA5}">
                      <a16:colId xmlns:a16="http://schemas.microsoft.com/office/drawing/2014/main" val="308459419"/>
                    </a:ext>
                  </a:extLst>
                </a:gridCol>
                <a:gridCol w="920656">
                  <a:extLst>
                    <a:ext uri="{9D8B030D-6E8A-4147-A177-3AD203B41FA5}">
                      <a16:colId xmlns:a16="http://schemas.microsoft.com/office/drawing/2014/main" val="1881463958"/>
                    </a:ext>
                  </a:extLst>
                </a:gridCol>
                <a:gridCol w="663949">
                  <a:extLst>
                    <a:ext uri="{9D8B030D-6E8A-4147-A177-3AD203B41FA5}">
                      <a16:colId xmlns:a16="http://schemas.microsoft.com/office/drawing/2014/main" val="2362762798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4133590585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013258374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995335080"/>
                    </a:ext>
                  </a:extLst>
                </a:gridCol>
              </a:tblGrid>
              <a:tr h="23607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Inv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SOI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TRP’S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38369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Diunsa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1,458.8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25,549.6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0.78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23935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Molineros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618.0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14,621.2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1.05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3337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Jetstereo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598.4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  8,508.8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0.63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07855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Curacao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425.6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  9,243.4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0.97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132832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Elektra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380.5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10,414.4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1.22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266353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Gallo + Gallo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369.1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16,180.8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1.95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2698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Lady Lee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306.0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  7,562.6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1.10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10227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Tropigas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  6,304.2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1.29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895544"/>
                  </a:ext>
                </a:extLst>
              </a:tr>
              <a:tr h="30431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4,373.6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</a:t>
                      </a:r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98,385.1</a:t>
                      </a: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426758"/>
                  </a:ext>
                </a:extLst>
              </a:tr>
            </a:tbl>
          </a:graphicData>
        </a:graphic>
      </p:graphicFrame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9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66">
            <a:extLst>
              <a:ext uri="{FF2B5EF4-FFF2-40B4-BE49-F238E27FC236}">
                <a16:creationId xmlns:a16="http://schemas.microsoft.com/office/drawing/2014/main" id="{402A6227-C45D-44AB-9453-8FE8DE89E48D}"/>
              </a:ext>
            </a:extLst>
          </p:cNvPr>
          <p:cNvSpPr txBox="1"/>
          <p:nvPr/>
        </p:nvSpPr>
        <p:spPr>
          <a:xfrm>
            <a:off x="2749858" y="6523967"/>
            <a:ext cx="6879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Fuente:  Publisearch. Valores en miles de dólares</a:t>
            </a:r>
            <a:endParaRPr lang="es-MX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327732"/>
              </p:ext>
            </p:extLst>
          </p:nvPr>
        </p:nvGraphicFramePr>
        <p:xfrm>
          <a:off x="61518" y="1223492"/>
          <a:ext cx="10663891" cy="53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82473"/>
            <a:ext cx="394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b="1" dirty="0">
                <a:latin typeface="Helvetica Light" panose="020B0403020202020204" pitchFamily="34" charset="0"/>
              </a:rPr>
              <a:t>Radio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</a:t>
            </a:r>
            <a:r>
              <a:rPr lang="en-US" dirty="0">
                <a:latin typeface="Helvetica Light" panose="020B0403020202020204" pitchFamily="34" charset="0"/>
              </a:rPr>
              <a:t>-May, 2024</a:t>
            </a:r>
          </a:p>
        </p:txBody>
      </p:sp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Estratégia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7719EA-9D5A-BF6E-7E61-3F74C1D4A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56215"/>
              </p:ext>
            </p:extLst>
          </p:nvPr>
        </p:nvGraphicFramePr>
        <p:xfrm>
          <a:off x="10765165" y="1402079"/>
          <a:ext cx="1213801" cy="4458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532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$ 10.8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88666"/>
                  </a:ext>
                </a:extLst>
              </a:tr>
              <a:tr h="53270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$ 46.1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55223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$ 46.6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4303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$ 46.7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55223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$ 57.6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53382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$ 71.6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798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$ 76.6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632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$ 78.9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95C7F8-5C3C-78DC-FBC7-BF22DB6FC535}"/>
              </a:ext>
            </a:extLst>
          </p:cNvPr>
          <p:cNvSpPr txBox="1"/>
          <p:nvPr/>
        </p:nvSpPr>
        <p:spPr>
          <a:xfrm>
            <a:off x="10622649" y="5966740"/>
            <a:ext cx="147895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HN" b="1" dirty="0">
                <a:latin typeface="HELVETICA LIGHT" panose="020B0403020202020204" pitchFamily="34" charset="0"/>
              </a:rPr>
              <a:t>Inv </a:t>
            </a:r>
            <a:r>
              <a:rPr lang="en-HN" b="1">
                <a:latin typeface="HELVETICA LIGHT" panose="020B0403020202020204" pitchFamily="34" charset="0"/>
              </a:rPr>
              <a:t>$ </a:t>
            </a:r>
            <a:r>
              <a:rPr lang="en-US" b="1" dirty="0">
                <a:latin typeface="HELVETICA LIGHT" panose="020B0403020202020204" pitchFamily="34" charset="0"/>
              </a:rPr>
              <a:t>434.7</a:t>
            </a:r>
            <a:r>
              <a:rPr lang="en-HN" b="1">
                <a:latin typeface="HELVETICA LIGHT" panose="020B0403020202020204" pitchFamily="34" charset="0"/>
              </a:rPr>
              <a:t>K</a:t>
            </a:r>
            <a:endParaRPr lang="en-HN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2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46585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22865" y="3787848"/>
            <a:ext cx="6292607" cy="1991585"/>
            <a:chOff x="603765" y="830819"/>
            <a:chExt cx="10083800" cy="3983170"/>
          </a:xfrm>
        </p:grpSpPr>
        <p:sp>
          <p:nvSpPr>
            <p:cNvPr id="4" name="AutoShape 4"/>
            <p:cNvSpPr/>
            <p:nvPr/>
          </p:nvSpPr>
          <p:spPr>
            <a:xfrm>
              <a:off x="603765" y="830819"/>
              <a:ext cx="10083800" cy="3983170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5756" y="1177401"/>
              <a:ext cx="9275600" cy="32900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b="1" spc="35" dirty="0">
                  <a:solidFill>
                    <a:srgbClr val="FFFFFF"/>
                  </a:solidFill>
                  <a:latin typeface="Helvetica Light" panose="020B0403020202020204"/>
                </a:rPr>
                <a:t>PANORAMA GENERAL INDUSTRIA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20471" y="5305571"/>
            <a:ext cx="36318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67" spc="25">
                <a:solidFill>
                  <a:srgbClr val="FFFFFF"/>
                </a:solidFill>
                <a:latin typeface="Public Sans Bold"/>
              </a:rPr>
              <a:t>01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9B3B348-434D-4BF4-B654-0E553529B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3600" y="6324600"/>
            <a:ext cx="938542" cy="336797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37C980E8-8BB5-497D-BFBF-1B9378861A8B}"/>
              </a:ext>
            </a:extLst>
          </p:cNvPr>
          <p:cNvSpPr txBox="1"/>
          <p:nvPr/>
        </p:nvSpPr>
        <p:spPr>
          <a:xfrm>
            <a:off x="4422098" y="5828029"/>
            <a:ext cx="41672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enero-mayo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A7174E-DBC4-5346-BA69-3BC12945FDC3}"/>
              </a:ext>
            </a:extLst>
          </p:cNvPr>
          <p:cNvSpPr txBox="1"/>
          <p:nvPr/>
        </p:nvSpPr>
        <p:spPr>
          <a:xfrm>
            <a:off x="299547" y="14189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1882-7B97-D44D-A5AE-77ED42359736}"/>
              </a:ext>
            </a:extLst>
          </p:cNvPr>
          <p:cNvSpPr/>
          <p:nvPr/>
        </p:nvSpPr>
        <p:spPr>
          <a:xfrm>
            <a:off x="7881132" y="284825"/>
            <a:ext cx="431086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 Light" panose="020B0403020202020204" pitchFamily="34" charset="0"/>
              </a:rPr>
              <a:t>Durante el </a:t>
            </a:r>
            <a:r>
              <a:rPr lang="en-US" sz="1200" dirty="0" err="1">
                <a:latin typeface="Helvetica Light" panose="020B0403020202020204" pitchFamily="34" charset="0"/>
              </a:rPr>
              <a:t>período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análisis</a:t>
            </a:r>
            <a:r>
              <a:rPr lang="en-US" sz="1200" dirty="0">
                <a:latin typeface="Helvetica Light" panose="020B0403020202020204" pitchFamily="34" charset="0"/>
              </a:rPr>
              <a:t> la </a:t>
            </a:r>
            <a:r>
              <a:rPr lang="en-US" sz="1200" dirty="0" err="1">
                <a:latin typeface="Helvetica Light" panose="020B0403020202020204" pitchFamily="34" charset="0"/>
              </a:rPr>
              <a:t>inversión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publicitaria</a:t>
            </a:r>
            <a:r>
              <a:rPr lang="en-US" sz="1200" dirty="0">
                <a:latin typeface="Helvetica Light" panose="020B0403020202020204" pitchFamily="34" charset="0"/>
              </a:rPr>
              <a:t> por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mercado de Honduras </a:t>
            </a:r>
            <a:r>
              <a:rPr lang="en-US" sz="1200" dirty="0" err="1">
                <a:latin typeface="Helvetica Light" panose="020B0403020202020204" pitchFamily="34" charset="0"/>
              </a:rPr>
              <a:t>predomina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share la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b="1" dirty="0" err="1">
                <a:latin typeface="Helvetica Light" panose="020B0403020202020204" pitchFamily="34" charset="0"/>
              </a:rPr>
              <a:t>Bancos</a:t>
            </a:r>
            <a:r>
              <a:rPr lang="en-US" sz="1200" b="1" dirty="0">
                <a:latin typeface="Helvetica Light" panose="020B0403020202020204" pitchFamily="34" charset="0"/>
              </a:rPr>
              <a:t> y </a:t>
            </a:r>
            <a:r>
              <a:rPr lang="en-US" sz="1200" b="1" dirty="0" err="1">
                <a:latin typeface="Helvetica Light" panose="020B0403020202020204" pitchFamily="34" charset="0"/>
              </a:rPr>
              <a:t>Comidas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b="1" dirty="0" err="1">
                <a:latin typeface="Helvetica Light" panose="020B0403020202020204" pitchFamily="34" charset="0"/>
              </a:rPr>
              <a:t>Rápidas</a:t>
            </a:r>
            <a:r>
              <a:rPr lang="en-US" sz="1200" b="1" dirty="0">
                <a:latin typeface="Helvetica Light" panose="020B0403020202020204" pitchFamily="34" charset="0"/>
              </a:rPr>
              <a:t>.</a:t>
            </a:r>
          </a:p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Tiendas </a:t>
            </a:r>
            <a:r>
              <a:rPr lang="en-US" sz="1200" b="1" dirty="0" err="1">
                <a:latin typeface="Helvetica Light" panose="020B0403020202020204" pitchFamily="34" charset="0"/>
              </a:rPr>
              <a:t>Departamentales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dirty="0">
                <a:latin typeface="Helvetica Light" panose="020B0403020202020204" pitchFamily="34" charset="0"/>
              </a:rPr>
              <a:t>ha </a:t>
            </a:r>
            <a:r>
              <a:rPr lang="en-US" sz="1200" dirty="0" err="1">
                <a:latin typeface="Helvetica Light" panose="020B0403020202020204" pitchFamily="34" charset="0"/>
              </a:rPr>
              <a:t>tenido</a:t>
            </a:r>
            <a:r>
              <a:rPr lang="en-US" sz="1200" dirty="0">
                <a:latin typeface="Helvetica Light" panose="020B0403020202020204" pitchFamily="34" charset="0"/>
              </a:rPr>
              <a:t> un </a:t>
            </a:r>
            <a:r>
              <a:rPr lang="en-US" sz="1200" dirty="0" err="1">
                <a:latin typeface="Helvetica Light" panose="020B0403020202020204" pitchFamily="34" charset="0"/>
              </a:rPr>
              <a:t>crecimiento</a:t>
            </a:r>
            <a:r>
              <a:rPr lang="en-US" sz="1200" dirty="0">
                <a:latin typeface="Helvetica Light" panose="020B0403020202020204" pitchFamily="34" charset="0"/>
              </a:rPr>
              <a:t> 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</a:t>
            </a:r>
            <a:r>
              <a:rPr lang="en-US" sz="1200" dirty="0" err="1">
                <a:latin typeface="Helvetica Light" panose="020B0403020202020204" pitchFamily="34" charset="0"/>
              </a:rPr>
              <a:t>ruido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publicitario</a:t>
            </a:r>
            <a:r>
              <a:rPr lang="en-US" sz="1200" dirty="0">
                <a:latin typeface="Helvetica Light" panose="020B0403020202020204" pitchFamily="34" charset="0"/>
              </a:rPr>
              <a:t> del 23%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414105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0" y="-21767"/>
            <a:ext cx="7915275" cy="11849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Categor</a:t>
            </a:r>
            <a:r>
              <a:rPr lang="en-US" sz="3600" dirty="0" err="1">
                <a:solidFill>
                  <a:schemeClr val="bg1"/>
                </a:solidFill>
                <a:latin typeface="Helvetica Light" panose="020B0403020202020204"/>
              </a:rPr>
              <a:t>í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a</a:t>
            </a:r>
          </a:p>
          <a:p>
            <a:endParaRPr lang="es-GT" sz="35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3007071" y="659038"/>
            <a:ext cx="47773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-mayo, 2023 </a:t>
            </a:r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Vrs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.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5EB75-7A0C-3145-AEFC-111F760B3255}"/>
              </a:ext>
            </a:extLst>
          </p:cNvPr>
          <p:cNvSpPr txBox="1"/>
          <p:nvPr/>
        </p:nvSpPr>
        <p:spPr>
          <a:xfrm>
            <a:off x="2465555" y="1645340"/>
            <a:ext cx="325122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2023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8E00372-6C3C-4947-AEA4-031701920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88874"/>
              </p:ext>
            </p:extLst>
          </p:nvPr>
        </p:nvGraphicFramePr>
        <p:xfrm>
          <a:off x="2471492" y="2339547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41%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59%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8F1F1FD-F46A-9543-8B1B-29A264A28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0950"/>
              </p:ext>
            </p:extLst>
          </p:nvPr>
        </p:nvGraphicFramePr>
        <p:xfrm>
          <a:off x="2517831" y="2698003"/>
          <a:ext cx="3457164" cy="3338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06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303867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77791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7.5M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5.5M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4.8M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Analgesicos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3.7M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Operadoras de Cable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8D8B0F-29FE-814E-84B9-6F2B143D76FC}"/>
              </a:ext>
            </a:extLst>
          </p:cNvPr>
          <p:cNvSpPr txBox="1"/>
          <p:nvPr/>
        </p:nvSpPr>
        <p:spPr>
          <a:xfrm>
            <a:off x="246555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CEF4F-B505-5943-BBFD-793C7E2118B3}"/>
              </a:ext>
            </a:extLst>
          </p:cNvPr>
          <p:cNvSpPr txBox="1"/>
          <p:nvPr/>
        </p:nvSpPr>
        <p:spPr>
          <a:xfrm>
            <a:off x="4328700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7F72D-215D-8047-9DF3-93027FE46D85}"/>
              </a:ext>
            </a:extLst>
          </p:cNvPr>
          <p:cNvSpPr/>
          <p:nvPr/>
        </p:nvSpPr>
        <p:spPr>
          <a:xfrm>
            <a:off x="2474917" y="2940745"/>
            <a:ext cx="60959" cy="284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1F80D-513A-C24B-91A8-4ED60B01D3CF}"/>
              </a:ext>
            </a:extLst>
          </p:cNvPr>
          <p:cNvSpPr txBox="1"/>
          <p:nvPr/>
        </p:nvSpPr>
        <p:spPr>
          <a:xfrm>
            <a:off x="8545804" y="1645340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FC1245D-140F-AC4C-9A33-30CB490D5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35522"/>
              </p:ext>
            </p:extLst>
          </p:nvPr>
        </p:nvGraphicFramePr>
        <p:xfrm>
          <a:off x="8604152" y="2717728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16.3M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6.7M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6.2M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4.8M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Operadoras de Cable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Remesas</a:t>
                      </a:r>
                      <a:endParaRPr lang="es-HN" sz="1200" b="0" i="0" kern="120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7B0F440-0AFE-0246-B1E6-6EA3821629FD}"/>
              </a:ext>
            </a:extLst>
          </p:cNvPr>
          <p:cNvSpPr txBox="1"/>
          <p:nvPr/>
        </p:nvSpPr>
        <p:spPr>
          <a:xfrm>
            <a:off x="854580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F54C83-95F2-D345-BFB6-F4F7A8E1F0D1}"/>
              </a:ext>
            </a:extLst>
          </p:cNvPr>
          <p:cNvSpPr txBox="1"/>
          <p:nvPr/>
        </p:nvSpPr>
        <p:spPr>
          <a:xfrm>
            <a:off x="10408951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2721BA-1F97-654D-A53B-73754CE6DDC8}"/>
              </a:ext>
            </a:extLst>
          </p:cNvPr>
          <p:cNvSpPr/>
          <p:nvPr/>
        </p:nvSpPr>
        <p:spPr>
          <a:xfrm>
            <a:off x="8555166" y="2940745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9717FD-5812-B547-A167-E2D294792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83826"/>
              </p:ext>
            </p:extLst>
          </p:nvPr>
        </p:nvGraphicFramePr>
        <p:xfrm>
          <a:off x="8555165" y="233097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37 %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63%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CCE344-D29F-A540-BB76-62C4C834A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138582"/>
              </p:ext>
            </p:extLst>
          </p:nvPr>
        </p:nvGraphicFramePr>
        <p:xfrm>
          <a:off x="5484830" y="2854890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A63864A-EEDC-B943-A82F-27A88878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133798"/>
              </p:ext>
            </p:extLst>
          </p:nvPr>
        </p:nvGraphicFramePr>
        <p:xfrm>
          <a:off x="-458744" y="2940745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5EDE4-5197-3B40-A010-6550B34794B7}"/>
              </a:ext>
            </a:extLst>
          </p:cNvPr>
          <p:cNvSpPr txBox="1"/>
          <p:nvPr/>
        </p:nvSpPr>
        <p:spPr>
          <a:xfrm>
            <a:off x="334098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137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DB2DC5-4AC2-CF41-AF7E-458594069B15}"/>
              </a:ext>
            </a:extLst>
          </p:cNvPr>
          <p:cNvSpPr txBox="1"/>
          <p:nvPr/>
        </p:nvSpPr>
        <p:spPr>
          <a:xfrm>
            <a:off x="6253763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168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827E87-E0CB-8D4C-BDF6-24770396F2CC}"/>
              </a:ext>
            </a:extLst>
          </p:cNvPr>
          <p:cNvCxnSpPr>
            <a:cxnSpLocks/>
          </p:cNvCxnSpPr>
          <p:nvPr/>
        </p:nvCxnSpPr>
        <p:spPr>
          <a:xfrm>
            <a:off x="6010272" y="1326289"/>
            <a:ext cx="0" cy="531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D88EA6-99C7-7948-83CF-957F7FA4390A}"/>
              </a:ext>
            </a:extLst>
          </p:cNvPr>
          <p:cNvSpPr txBox="1"/>
          <p:nvPr/>
        </p:nvSpPr>
        <p:spPr>
          <a:xfrm>
            <a:off x="8843094" y="6545093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mayo 2024</a:t>
            </a:r>
          </a:p>
        </p:txBody>
      </p:sp>
    </p:spTree>
    <p:extLst>
      <p:ext uri="{BB962C8B-B14F-4D97-AF65-F5344CB8AC3E}">
        <p14:creationId xmlns:p14="http://schemas.microsoft.com/office/powerpoint/2010/main" val="358332267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2499358" y="65382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-mayo,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C5607-E7BE-6A40-BCCE-78C5F28FA2A2}"/>
              </a:ext>
            </a:extLst>
          </p:cNvPr>
          <p:cNvSpPr txBox="1"/>
          <p:nvPr/>
        </p:nvSpPr>
        <p:spPr>
          <a:xfrm>
            <a:off x="4703072" y="1356076"/>
            <a:ext cx="3251229" cy="400110"/>
          </a:xfrm>
          <a:prstGeom prst="rect">
            <a:avLst/>
          </a:prstGeom>
          <a:solidFill>
            <a:schemeClr val="tx2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ANUNCIANTE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435984-05A4-704E-8D6D-8A0BAF59B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04578"/>
              </p:ext>
            </p:extLst>
          </p:nvPr>
        </p:nvGraphicFramePr>
        <p:xfrm>
          <a:off x="4709009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31%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69%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4AF9B3C-4E7C-AC44-AC90-BE725B8D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62673"/>
              </p:ext>
            </p:extLst>
          </p:nvPr>
        </p:nvGraphicFramePr>
        <p:xfrm>
          <a:off x="4835619" y="2575392"/>
          <a:ext cx="3102721" cy="320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55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991866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4100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Grupo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Intur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6.5M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Televicentro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Genomma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Lab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4.0M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Dinant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E195C51-7A29-314E-A6B1-54B47CD6FFE7}"/>
              </a:ext>
            </a:extLst>
          </p:cNvPr>
          <p:cNvSpPr txBox="1"/>
          <p:nvPr/>
        </p:nvSpPr>
        <p:spPr>
          <a:xfrm>
            <a:off x="4703073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9ABFB-B067-9E4B-A7DF-659FB503AE1F}"/>
              </a:ext>
            </a:extLst>
          </p:cNvPr>
          <p:cNvSpPr txBox="1"/>
          <p:nvPr/>
        </p:nvSpPr>
        <p:spPr>
          <a:xfrm>
            <a:off x="6566219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C5C3F-2FD5-414E-B59A-7643AEF6A9F5}"/>
              </a:ext>
            </a:extLst>
          </p:cNvPr>
          <p:cNvSpPr/>
          <p:nvPr/>
        </p:nvSpPr>
        <p:spPr>
          <a:xfrm>
            <a:off x="4712434" y="2651483"/>
            <a:ext cx="60959" cy="284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8463692" y="1356076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49328"/>
              </p:ext>
            </p:extLst>
          </p:nvPr>
        </p:nvGraphicFramePr>
        <p:xfrm>
          <a:off x="8425385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23%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77%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43930"/>
              </p:ext>
            </p:extLst>
          </p:nvPr>
        </p:nvGraphicFramePr>
        <p:xfrm>
          <a:off x="8666667" y="2590369"/>
          <a:ext cx="3295291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241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42953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999097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6.5M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Deportes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TVC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2.5K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Honduras es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Empresa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2.5K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Little Caesar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2.0K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8463692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10326838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8473054" y="2651483"/>
            <a:ext cx="60959" cy="284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CC4F1-2887-0C4D-9A1F-93D5CCC29F6C}"/>
              </a:ext>
            </a:extLst>
          </p:cNvPr>
          <p:cNvSpPr txBox="1"/>
          <p:nvPr/>
        </p:nvSpPr>
        <p:spPr>
          <a:xfrm>
            <a:off x="705019" y="1401988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CATEGORIA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0FEEE-D354-054C-833D-73A0E3EB6EAE}"/>
              </a:ext>
            </a:extLst>
          </p:cNvPr>
          <p:cNvSpPr txBox="1"/>
          <p:nvPr/>
        </p:nvSpPr>
        <p:spPr>
          <a:xfrm>
            <a:off x="740478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1114232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67EBC2-3933-9D42-2900-6EE618F567EC}"/>
              </a:ext>
            </a:extLst>
          </p:cNvPr>
          <p:cNvSpPr/>
          <p:nvPr/>
        </p:nvSpPr>
        <p:spPr>
          <a:xfrm>
            <a:off x="649248" y="2646373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EECD1-E6E3-5263-8F63-ACF7B72E9C5F}"/>
              </a:ext>
            </a:extLst>
          </p:cNvPr>
          <p:cNvSpPr txBox="1"/>
          <p:nvPr/>
        </p:nvSpPr>
        <p:spPr>
          <a:xfrm>
            <a:off x="639888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D8ADA-59E5-83C9-E4A8-0F979B91A3BC}"/>
              </a:ext>
            </a:extLst>
          </p:cNvPr>
          <p:cNvSpPr txBox="1"/>
          <p:nvPr/>
        </p:nvSpPr>
        <p:spPr>
          <a:xfrm>
            <a:off x="2503034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7CE8C-812C-0821-78C0-81D67A9F1419}"/>
              </a:ext>
            </a:extLst>
          </p:cNvPr>
          <p:cNvSpPr/>
          <p:nvPr/>
        </p:nvSpPr>
        <p:spPr>
          <a:xfrm>
            <a:off x="649249" y="2651482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3A82E6-0905-CECA-7973-18BCA293C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1402"/>
              </p:ext>
            </p:extLst>
          </p:nvPr>
        </p:nvGraphicFramePr>
        <p:xfrm>
          <a:off x="684856" y="2085886"/>
          <a:ext cx="3554985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94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132991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37%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63%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mayo 2024</a:t>
            </a:r>
          </a:p>
        </p:txBody>
      </p:sp>
      <p:graphicFrame>
        <p:nvGraphicFramePr>
          <p:cNvPr id="34" name="Tabla 12">
            <a:extLst>
              <a:ext uri="{FF2B5EF4-FFF2-40B4-BE49-F238E27FC236}">
                <a16:creationId xmlns:a16="http://schemas.microsoft.com/office/drawing/2014/main" id="{162C9D24-74CF-284F-97B5-F7FD656C3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2924"/>
              </p:ext>
            </p:extLst>
          </p:nvPr>
        </p:nvGraphicFramePr>
        <p:xfrm>
          <a:off x="4847100" y="5779728"/>
          <a:ext cx="31571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06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106488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30105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46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Inversiones La Paz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0.8K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</a:tbl>
          </a:graphicData>
        </a:graphic>
      </p:graphicFrame>
      <p:graphicFrame>
        <p:nvGraphicFramePr>
          <p:cNvPr id="36" name="Tabla 12">
            <a:extLst>
              <a:ext uri="{FF2B5EF4-FFF2-40B4-BE49-F238E27FC236}">
                <a16:creationId xmlns:a16="http://schemas.microsoft.com/office/drawing/2014/main" id="{522D75B4-AA0F-4747-83F8-EB49A57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62975"/>
              </p:ext>
            </p:extLst>
          </p:nvPr>
        </p:nvGraphicFramePr>
        <p:xfrm>
          <a:off x="8598406" y="5993210"/>
          <a:ext cx="33635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97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244167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71288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63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Jetstereo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0.6K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287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MM/UM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0.09K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39647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344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Solvenza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0.07K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64198"/>
                  </a:ext>
                </a:extLst>
              </a:tr>
            </a:tbl>
          </a:graphicData>
        </a:graphic>
      </p:graphicFrame>
      <p:graphicFrame>
        <p:nvGraphicFramePr>
          <p:cNvPr id="6" name="Table 26">
            <a:extLst>
              <a:ext uri="{FF2B5EF4-FFF2-40B4-BE49-F238E27FC236}">
                <a16:creationId xmlns:a16="http://schemas.microsoft.com/office/drawing/2014/main" id="{D28CA29B-8D77-C3E4-3F13-9F7F9A554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58065"/>
              </p:ext>
            </p:extLst>
          </p:nvPr>
        </p:nvGraphicFramePr>
        <p:xfrm>
          <a:off x="859051" y="2590369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16.3M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6.7M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6.2M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4.8M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Operadoras de Cable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Remesas</a:t>
                      </a:r>
                      <a:endParaRPr lang="es-HN" sz="1200" b="0" i="0" kern="120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2123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</a:t>
            </a:r>
          </a:p>
          <a:p>
            <a:pPr algn="ctr"/>
            <a:r>
              <a:rPr lang="es-GT" sz="3000" dirty="0">
                <a:solidFill>
                  <a:schemeClr val="bg1"/>
                </a:solidFill>
                <a:latin typeface="Helvetica Light" panose="020B0403020202020204"/>
              </a:rPr>
              <a:t>Posición en el ranking de marcas - Tiendas Departamentales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-2307968" y="108407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Helvetica Light" panose="020B0403020202020204" pitchFamily="34" charset="0"/>
              </a:rPr>
              <a:t>enero</a:t>
            </a:r>
            <a:r>
              <a:rPr lang="en-US" sz="2200" b="1" dirty="0">
                <a:latin typeface="Helvetica Light" panose="020B0403020202020204" pitchFamily="34" charset="0"/>
              </a:rPr>
              <a:t>-mayo, 2024</a:t>
            </a:r>
            <a:endParaRPr lang="en-CA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4324829" y="1379259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/>
        </p:nvGraphicFramePr>
        <p:xfrm>
          <a:off x="4286522" y="206489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97%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81472"/>
              </p:ext>
            </p:extLst>
          </p:nvPr>
        </p:nvGraphicFramePr>
        <p:xfrm>
          <a:off x="4496382" y="2613552"/>
          <a:ext cx="3134144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944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8305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0.8k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0.6k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0.6k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Mas Gallo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0.4k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0.4k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0.4k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0.2k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4324829" y="187317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6187975" y="187828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MARCAS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4324829" y="2674666"/>
            <a:ext cx="70321" cy="24628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7003465" y="237795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mayo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35D327-454B-0141-9BB5-BF5FA599B2C0}"/>
              </a:ext>
            </a:extLst>
          </p:cNvPr>
          <p:cNvSpPr txBox="1"/>
          <p:nvPr/>
        </p:nvSpPr>
        <p:spPr>
          <a:xfrm>
            <a:off x="7963073" y="2620905"/>
            <a:ext cx="3736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00" dirty="0">
                <a:latin typeface="Helvetica Light" panose="020B0403020202020204" pitchFamily="34" charset="0"/>
              </a:rPr>
              <a:t>Las principales marcas que componen la categoría de Tiendas Departamentales, tienen  el 3% de la inversión total de la industria.</a:t>
            </a:r>
          </a:p>
          <a:p>
            <a:r>
              <a:rPr lang="es-HN" sz="1300" dirty="0">
                <a:latin typeface="Helvetica Light" panose="020B0403020202020204" pitchFamily="34" charset="0"/>
              </a:rPr>
              <a:t>Diunsa ocupa la posición No.14 en el ranking de marcas, seguido de Curacao que tiene la posición No. 40 y JTS ocupa la posición No. 63. </a:t>
            </a:r>
          </a:p>
        </p:txBody>
      </p:sp>
    </p:spTree>
    <p:extLst>
      <p:ext uri="{BB962C8B-B14F-4D97-AF65-F5344CB8AC3E}">
        <p14:creationId xmlns:p14="http://schemas.microsoft.com/office/powerpoint/2010/main" val="341054446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D832C-12AB-EE4D-A393-6AD7640F793A}"/>
              </a:ext>
            </a:extLst>
          </p:cNvPr>
          <p:cNvSpPr txBox="1"/>
          <p:nvPr/>
        </p:nvSpPr>
        <p:spPr>
          <a:xfrm>
            <a:off x="4678151" y="2495006"/>
            <a:ext cx="3430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por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 err="1"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latin typeface="Century Gothic" panose="020B0502020202020204" pitchFamily="34" charset="0"/>
              </a:rPr>
              <a:t>Medios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MASS PUBLICIDAD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Junio 21,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479F1-096D-554D-B9BA-487464E73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0438"/>
            <a:ext cx="2817808" cy="914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997E1-0900-7847-B54F-1E6483CE3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201" y="6079938"/>
            <a:ext cx="1678759" cy="6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9946C8-3AAA-034B-9C89-DCBA586E2845}"/>
              </a:ext>
            </a:extLst>
          </p:cNvPr>
          <p:cNvSpPr/>
          <p:nvPr/>
        </p:nvSpPr>
        <p:spPr>
          <a:xfrm>
            <a:off x="480031" y="4875283"/>
            <a:ext cx="11094393" cy="1324831"/>
          </a:xfrm>
          <a:prstGeom prst="rect">
            <a:avLst/>
          </a:prstGeom>
          <a:solidFill>
            <a:schemeClr val="tx2">
              <a:alpha val="15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3BEC2-4047-8645-96D2-6639608D032E}"/>
              </a:ext>
            </a:extLst>
          </p:cNvPr>
          <p:cNvSpPr/>
          <p:nvPr/>
        </p:nvSpPr>
        <p:spPr>
          <a:xfrm>
            <a:off x="15766" y="31532"/>
            <a:ext cx="5849007" cy="42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285968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F04051-6643-4EB0-8123-043547F984AD}"/>
              </a:ext>
            </a:extLst>
          </p:cNvPr>
          <p:cNvSpPr txBox="1"/>
          <p:nvPr/>
        </p:nvSpPr>
        <p:spPr>
          <a:xfrm>
            <a:off x="8909328" y="1194348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2024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A61A087-1DD3-46D5-BEB5-16116CDDC517}"/>
              </a:ext>
            </a:extLst>
          </p:cNvPr>
          <p:cNvSpPr/>
          <p:nvPr/>
        </p:nvSpPr>
        <p:spPr>
          <a:xfrm>
            <a:off x="843768" y="1244339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$ 4,262.7K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1971AEC-D8AF-4C68-8F01-7D0C280E06BD}"/>
              </a:ext>
            </a:extLst>
          </p:cNvPr>
          <p:cNvCxnSpPr/>
          <p:nvPr/>
        </p:nvCxnSpPr>
        <p:spPr>
          <a:xfrm>
            <a:off x="5956300" y="1778481"/>
            <a:ext cx="0" cy="406163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2EC9176-A322-0C4E-98E6-709DDED81413}"/>
              </a:ext>
            </a:extLst>
          </p:cNvPr>
          <p:cNvCxnSpPr>
            <a:cxnSpLocks/>
          </p:cNvCxnSpPr>
          <p:nvPr/>
        </p:nvCxnSpPr>
        <p:spPr>
          <a:xfrm>
            <a:off x="480031" y="4875440"/>
            <a:ext cx="11094393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568E88-41A2-5A44-80B4-21A687B01FA5}"/>
              </a:ext>
            </a:extLst>
          </p:cNvPr>
          <p:cNvCxnSpPr>
            <a:cxnSpLocks/>
          </p:cNvCxnSpPr>
          <p:nvPr/>
        </p:nvCxnSpPr>
        <p:spPr>
          <a:xfrm>
            <a:off x="452554" y="1806738"/>
            <a:ext cx="11121870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31">
            <a:extLst>
              <a:ext uri="{FF2B5EF4-FFF2-40B4-BE49-F238E27FC236}">
                <a16:creationId xmlns:a16="http://schemas.microsoft.com/office/drawing/2014/main" id="{8610BBA1-9C89-D349-9C8A-1BCA70F7B557}"/>
              </a:ext>
            </a:extLst>
          </p:cNvPr>
          <p:cNvSpPr/>
          <p:nvPr/>
        </p:nvSpPr>
        <p:spPr>
          <a:xfrm>
            <a:off x="9831645" y="1231437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$ 4,810.0 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6E745C9-C7C9-5F47-8E16-3C07DBC3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50977" y="657263"/>
            <a:ext cx="890045" cy="890045"/>
          </a:xfrm>
          <a:prstGeom prst="rect">
            <a:avLst/>
          </a:prstGeom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B22244-0C70-6A4B-9141-E7C43F1B7D3A}"/>
              </a:ext>
            </a:extLst>
          </p:cNvPr>
          <p:cNvSpPr txBox="1"/>
          <p:nvPr/>
        </p:nvSpPr>
        <p:spPr>
          <a:xfrm>
            <a:off x="5679300" y="849907"/>
            <a:ext cx="831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13%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D09F0-6D18-CB47-96BE-808934D22E6C}"/>
              </a:ext>
            </a:extLst>
          </p:cNvPr>
          <p:cNvSpPr txBox="1"/>
          <p:nvPr/>
        </p:nvSpPr>
        <p:spPr>
          <a:xfrm>
            <a:off x="5681328" y="1493024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Century Gothic" panose="020B0502020202020204" pitchFamily="34" charset="0"/>
              </a:rPr>
              <a:t>Variación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7FD0AB-3F5D-5744-838E-B50535F91E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48" y="4929328"/>
            <a:ext cx="660065" cy="660065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BB3B7-E396-1A4F-B6B7-06ED9EDCEE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908" y="4925724"/>
            <a:ext cx="652958" cy="65295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88A44-502C-D54F-B1C0-E0A3B703E5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86" y="5022082"/>
            <a:ext cx="550764" cy="550764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53CE1-6326-9942-9654-F5B87D6097A6}"/>
              </a:ext>
            </a:extLst>
          </p:cNvPr>
          <p:cNvSpPr txBox="1"/>
          <p:nvPr/>
        </p:nvSpPr>
        <p:spPr>
          <a:xfrm>
            <a:off x="293964" y="701949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Distribución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giro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</a:rPr>
              <a:t>negocio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6C1D52D-4DA0-9948-BB2F-82531992B7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986" y="4901004"/>
            <a:ext cx="660065" cy="6600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186CCC-FBA4-6745-81B2-A62774A802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245" y="4911914"/>
            <a:ext cx="652958" cy="6529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F208B17-3E3D-974C-A86E-642F91D80D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551" y="4993758"/>
            <a:ext cx="550764" cy="55076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B8BA55-10A2-724F-A955-9B585BB5D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7238"/>
              </p:ext>
            </p:extLst>
          </p:nvPr>
        </p:nvGraphicFramePr>
        <p:xfrm>
          <a:off x="576668" y="5578682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95%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4%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9E87ABEB-F71A-AC42-A365-521D3FE63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2218"/>
              </p:ext>
            </p:extLst>
          </p:nvPr>
        </p:nvGraphicFramePr>
        <p:xfrm>
          <a:off x="8563974" y="5545191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0%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sp>
        <p:nvSpPr>
          <p:cNvPr id="36" name="CuadroTexto 30">
            <a:extLst>
              <a:ext uri="{FF2B5EF4-FFF2-40B4-BE49-F238E27FC236}">
                <a16:creationId xmlns:a16="http://schemas.microsoft.com/office/drawing/2014/main" id="{AE49CA59-F4F1-6743-99AF-CE9E8F8B8C57}"/>
              </a:ext>
            </a:extLst>
          </p:cNvPr>
          <p:cNvSpPr txBox="1"/>
          <p:nvPr/>
        </p:nvSpPr>
        <p:spPr>
          <a:xfrm>
            <a:off x="50344" y="1250321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2023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FD23D3-E691-B048-8CE4-E0184CC66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819134"/>
              </p:ext>
            </p:extLst>
          </p:nvPr>
        </p:nvGraphicFramePr>
        <p:xfrm>
          <a:off x="480031" y="1946828"/>
          <a:ext cx="11094393" cy="202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5F4CC44-C3EF-EA43-A576-5D5E03011B31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Mayo-’24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5546" name="Picture 10" descr="Crédito - Iconos gratis de personas">
            <a:extLst>
              <a:ext uri="{FF2B5EF4-FFF2-40B4-BE49-F238E27FC236}">
                <a16:creationId xmlns:a16="http://schemas.microsoft.com/office/drawing/2014/main" id="{76E82901-A518-7045-8CF8-97B2FA91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4" y="3825868"/>
            <a:ext cx="823522" cy="8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Teléfono - Iconos gratis de tecnología">
            <a:extLst>
              <a:ext uri="{FF2B5EF4-FFF2-40B4-BE49-F238E27FC236}">
                <a16:creationId xmlns:a16="http://schemas.microsoft.com/office/drawing/2014/main" id="{CC1AF182-C8A8-EE41-B5AC-E6217759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606" y="3758904"/>
            <a:ext cx="957450" cy="9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Iconos De La Electrónica Vector De Stock | FreeImages">
            <a:extLst>
              <a:ext uri="{FF2B5EF4-FFF2-40B4-BE49-F238E27FC236}">
                <a16:creationId xmlns:a16="http://schemas.microsoft.com/office/drawing/2014/main" id="{5B3D3573-695A-5346-A515-66D2B698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462" y="3825868"/>
            <a:ext cx="945511" cy="9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Linea blanca » Central Hogar">
            <a:extLst>
              <a:ext uri="{FF2B5EF4-FFF2-40B4-BE49-F238E27FC236}">
                <a16:creationId xmlns:a16="http://schemas.microsoft.com/office/drawing/2014/main" id="{B76C4FF3-8731-C34D-BFF0-BDE607C6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638" y="3840993"/>
            <a:ext cx="875361" cy="8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4" name="Picture 18" descr="Online símbolo internacional de servicios educativos icono premium | Iconos,  Simbolos, Internacional">
            <a:extLst>
              <a:ext uri="{FF2B5EF4-FFF2-40B4-BE49-F238E27FC236}">
                <a16:creationId xmlns:a16="http://schemas.microsoft.com/office/drawing/2014/main" id="{B46CDD0C-4AD5-974E-999F-EC9514EA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8405" y="3788459"/>
            <a:ext cx="946989" cy="9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6" name="Picture 20" descr="Acuerdo entre el Gobierno y los fabricantes de electrónica y celulares -  América Retail">
            <a:extLst>
              <a:ext uri="{FF2B5EF4-FFF2-40B4-BE49-F238E27FC236}">
                <a16:creationId xmlns:a16="http://schemas.microsoft.com/office/drawing/2014/main" id="{66D3C3EF-C6FA-024B-88BE-242C100E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22" y="3880757"/>
            <a:ext cx="1329061" cy="8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999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089394-34C3-474A-9BB5-2A029E154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219659"/>
              </p:ext>
            </p:extLst>
          </p:nvPr>
        </p:nvGraphicFramePr>
        <p:xfrm>
          <a:off x="139679" y="962728"/>
          <a:ext cx="3322910" cy="526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DA250F-65A8-C742-A22A-F5B78EBEA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857968"/>
              </p:ext>
            </p:extLst>
          </p:nvPr>
        </p:nvGraphicFramePr>
        <p:xfrm>
          <a:off x="2668415" y="1560008"/>
          <a:ext cx="777240" cy="414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3397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5153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38684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B0C3FA-C0D2-E540-872A-C34704CD6714}"/>
              </a:ext>
            </a:extLst>
          </p:cNvPr>
          <p:cNvSpPr txBox="1"/>
          <p:nvPr/>
        </p:nvSpPr>
        <p:spPr>
          <a:xfrm>
            <a:off x="2668415" y="957952"/>
            <a:ext cx="77723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D0B1D9-BE32-094C-A474-7A4A89567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088687"/>
              </p:ext>
            </p:extLst>
          </p:nvPr>
        </p:nvGraphicFramePr>
        <p:xfrm>
          <a:off x="3625388" y="1520102"/>
          <a:ext cx="5511800" cy="418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37B48D-BC54-5648-B2E1-FA4EB211B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54309"/>
              </p:ext>
            </p:extLst>
          </p:nvPr>
        </p:nvGraphicFramePr>
        <p:xfrm>
          <a:off x="9226639" y="694410"/>
          <a:ext cx="2939135" cy="510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563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697618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711388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606566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507745"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Abr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May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82172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387.1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444.6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93.3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177.0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90%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181.4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139.2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-23%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15.6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66.8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340%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5316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82.3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87.6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72.9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1700%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+ Gallo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74.2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117.4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58%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25982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169.7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105.8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-38%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384818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1,008.2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1,211.3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20%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9570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6B87584-C58C-BC4F-AFAB-D63E6D8A86F8}"/>
              </a:ext>
            </a:extLst>
          </p:cNvPr>
          <p:cNvSpPr txBox="1"/>
          <p:nvPr/>
        </p:nvSpPr>
        <p:spPr>
          <a:xfrm>
            <a:off x="5123412" y="6435763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BF195-FE0E-DC48-A8C3-8553296C5F80}"/>
              </a:ext>
            </a:extLst>
          </p:cNvPr>
          <p:cNvSpPr txBox="1"/>
          <p:nvPr/>
        </p:nvSpPr>
        <p:spPr>
          <a:xfrm>
            <a:off x="15766" y="6077704"/>
            <a:ext cx="12128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Para el </a:t>
            </a:r>
            <a:r>
              <a:rPr lang="en-US" sz="1400" dirty="0" err="1">
                <a:latin typeface="Helvetica Light" panose="020B0403020202020204" pitchFamily="34" charset="0"/>
              </a:rPr>
              <a:t>mes</a:t>
            </a:r>
            <a:r>
              <a:rPr lang="en-US" sz="1400" dirty="0">
                <a:latin typeface="Helvetica Light" panose="020B0403020202020204" pitchFamily="34" charset="0"/>
              </a:rPr>
              <a:t> de mayo, la </a:t>
            </a:r>
            <a:r>
              <a:rPr lang="en-US" sz="1400" dirty="0" err="1">
                <a:latin typeface="Helvetica Light" panose="020B0403020202020204" pitchFamily="34" charset="0"/>
              </a:rPr>
              <a:t>categoría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sube</a:t>
            </a:r>
            <a:r>
              <a:rPr lang="en-US" sz="1400" dirty="0">
                <a:latin typeface="Helvetica Light" panose="020B0403020202020204" pitchFamily="34" charset="0"/>
              </a:rPr>
              <a:t> un 13%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comparación</a:t>
            </a:r>
            <a:r>
              <a:rPr lang="en-US" sz="1400" dirty="0">
                <a:latin typeface="Helvetica Light" panose="020B0403020202020204" pitchFamily="34" charset="0"/>
              </a:rPr>
              <a:t> a mayo del 23. </a:t>
            </a:r>
            <a:r>
              <a:rPr lang="en-US" sz="1400" dirty="0" err="1">
                <a:latin typeface="Helvetica Light" panose="020B0403020202020204" pitchFamily="34" charset="0"/>
              </a:rPr>
              <a:t>Diunsa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tiene</a:t>
            </a:r>
            <a:r>
              <a:rPr lang="en-US" sz="1400" dirty="0">
                <a:latin typeface="Helvetica Light" panose="020B0403020202020204" pitchFamily="34" charset="0"/>
              </a:rPr>
              <a:t> el primer </a:t>
            </a:r>
            <a:r>
              <a:rPr lang="en-US" sz="1400" dirty="0" err="1">
                <a:latin typeface="Helvetica Light" panose="020B0403020202020204" pitchFamily="34" charset="0"/>
              </a:rPr>
              <a:t>lugar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el SOI con </a:t>
            </a:r>
            <a:r>
              <a:rPr lang="en-US" sz="1400" dirty="0" err="1">
                <a:latin typeface="Helvetica Light" panose="020B0403020202020204" pitchFamily="34" charset="0"/>
              </a:rPr>
              <a:t>el</a:t>
            </a:r>
            <a:r>
              <a:rPr lang="en-US" sz="1400" dirty="0">
                <a:latin typeface="Helvetica Light" panose="020B0403020202020204" pitchFamily="34" charset="0"/>
              </a:rPr>
              <a:t> 32%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234643-E384-284A-917F-79040E24E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358F13-1E8F-8142-B872-C80996CD70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4960" cy="86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FCAF4-508F-9046-8D92-69997D7E77F4}"/>
              </a:ext>
            </a:extLst>
          </p:cNvPr>
          <p:cNvSpPr/>
          <p:nvPr/>
        </p:nvSpPr>
        <p:spPr>
          <a:xfrm>
            <a:off x="363787" y="962728"/>
            <a:ext cx="1705017" cy="369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$ 4,810.0K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5DA95-05A5-3543-A098-38EE88C41C00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Mayo’24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483140"/>
              </p:ext>
            </p:extLst>
          </p:nvPr>
        </p:nvGraphicFramePr>
        <p:xfrm>
          <a:off x="606995" y="1511992"/>
          <a:ext cx="2979353" cy="183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833849"/>
              </p:ext>
            </p:extLst>
          </p:nvPr>
        </p:nvGraphicFramePr>
        <p:xfrm>
          <a:off x="3720626" y="972354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654371" y="2843670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45%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766752" y="1718358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7%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B450EB-30D1-ED44-915D-933091887031}"/>
              </a:ext>
            </a:extLst>
          </p:cNvPr>
          <p:cNvSpPr txBox="1"/>
          <p:nvPr/>
        </p:nvSpPr>
        <p:spPr>
          <a:xfrm>
            <a:off x="5120274" y="6474794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CA38D-ABC1-C24A-BFD7-3D7E187CCF87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1A4511-1DA7-EA4F-9565-585A318DA16F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6221BC-EC71-D34F-BC5E-1F568DFD4DED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189F4E0-DCE0-A14A-A722-858009DDB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29564"/>
              </p:ext>
            </p:extLst>
          </p:nvPr>
        </p:nvGraphicFramePr>
        <p:xfrm>
          <a:off x="9992377" y="3462748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$1,459k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2F2621C-5F80-F74E-8BED-331EA252A83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190CC9-A7C3-5343-B054-0E72A35BDF6C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3D12CF-589D-7147-A25E-23D246640D00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2F42753-B4AC-504D-9A45-77D43A3D8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48169"/>
              </p:ext>
            </p:extLst>
          </p:nvPr>
        </p:nvGraphicFramePr>
        <p:xfrm>
          <a:off x="9992377" y="4529296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F983A0F-C327-9F49-BDA6-C4E9C563B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858682"/>
              </p:ext>
            </p:extLst>
          </p:nvPr>
        </p:nvGraphicFramePr>
        <p:xfrm>
          <a:off x="4708731" y="5476785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FDB7886-8302-7546-962F-2C0BCEBF8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78743"/>
              </p:ext>
            </p:extLst>
          </p:nvPr>
        </p:nvGraphicFramePr>
        <p:xfrm>
          <a:off x="9992376" y="5634800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1451B1-883C-704C-A363-39F911873696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88B871-2420-0B4D-AA62-9AB19392A176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9E8A0D1-7ACE-2548-AC15-C68B06D542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B60DF51-B6FE-054A-938E-1AC67BE8B7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143147"/>
              </p:ext>
            </p:extLst>
          </p:nvPr>
        </p:nvGraphicFramePr>
        <p:xfrm>
          <a:off x="258886" y="3328423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828915"/>
              </p:ext>
            </p:extLst>
          </p:nvPr>
        </p:nvGraphicFramePr>
        <p:xfrm>
          <a:off x="4729158" y="327928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CuadroTexto 18">
            <a:extLst>
              <a:ext uri="{FF2B5EF4-FFF2-40B4-BE49-F238E27FC236}">
                <a16:creationId xmlns:a16="http://schemas.microsoft.com/office/drawing/2014/main" id="{CC25975D-5745-5242-B325-930CB4756162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C7803B6-E97E-4C47-B193-287E6F7E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10" y="700547"/>
            <a:ext cx="1716894" cy="8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77593"/>
              </p:ext>
            </p:extLst>
          </p:nvPr>
        </p:nvGraphicFramePr>
        <p:xfrm>
          <a:off x="4729157" y="4414819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Bent-Up Arrow 50">
            <a:extLst>
              <a:ext uri="{FF2B5EF4-FFF2-40B4-BE49-F238E27FC236}">
                <a16:creationId xmlns:a16="http://schemas.microsoft.com/office/drawing/2014/main" id="{980FF402-4E21-9DC4-7574-4795092D4478}"/>
              </a:ext>
            </a:extLst>
          </p:cNvPr>
          <p:cNvSpPr/>
          <p:nvPr/>
        </p:nvSpPr>
        <p:spPr>
          <a:xfrm>
            <a:off x="2998546" y="200493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50">
            <a:extLst>
              <a:ext uri="{FF2B5EF4-FFF2-40B4-BE49-F238E27FC236}">
                <a16:creationId xmlns:a16="http://schemas.microsoft.com/office/drawing/2014/main" id="{92ECDDCC-0EEE-96D0-3EC1-79BBA9AE1286}"/>
              </a:ext>
            </a:extLst>
          </p:cNvPr>
          <p:cNvSpPr/>
          <p:nvPr/>
        </p:nvSpPr>
        <p:spPr>
          <a:xfrm>
            <a:off x="2866911" y="252535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12ED623-CAF2-5647-B93D-5711648BC1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Mayo’24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58386" name="Picture 18">
            <a:extLst>
              <a:ext uri="{FF2B5EF4-FFF2-40B4-BE49-F238E27FC236}">
                <a16:creationId xmlns:a16="http://schemas.microsoft.com/office/drawing/2014/main" id="{E9803593-A0BA-854B-B90F-16126D8F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64" y="-53042"/>
            <a:ext cx="1363307" cy="6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3C9076-CFEA-9346-81A4-6C8F493B82AE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1DBA5A47-2D21-6462-74B9-C208E57C4801}"/>
              </a:ext>
            </a:extLst>
          </p:cNvPr>
          <p:cNvSpPr txBox="1"/>
          <p:nvPr/>
        </p:nvSpPr>
        <p:spPr>
          <a:xfrm>
            <a:off x="123985" y="733921"/>
            <a:ext cx="389937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0A5964F-3DF4-A148-BC86-690EEB4AC524}"/>
              </a:ext>
            </a:extLst>
          </p:cNvPr>
          <p:cNvSpPr txBox="1"/>
          <p:nvPr/>
        </p:nvSpPr>
        <p:spPr>
          <a:xfrm>
            <a:off x="4717909" y="733920"/>
            <a:ext cx="443739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A051B6-12DE-F398-66A2-A313EA38E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4" y="1010919"/>
            <a:ext cx="3899375" cy="58087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43EDCD-375D-D2E0-B7D5-70B8AE7F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909" y="1010918"/>
            <a:ext cx="4437399" cy="58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453790"/>
              </p:ext>
            </p:extLst>
          </p:nvPr>
        </p:nvGraphicFramePr>
        <p:xfrm>
          <a:off x="606995" y="1256512"/>
          <a:ext cx="2979353" cy="209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752604" y="783584"/>
            <a:ext cx="297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07957" y="2559042"/>
            <a:ext cx="63511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-53%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B0625A8-3625-C64D-B60F-180A7139624C}"/>
              </a:ext>
            </a:extLst>
          </p:cNvPr>
          <p:cNvSpPr txBox="1"/>
          <p:nvPr/>
        </p:nvSpPr>
        <p:spPr>
          <a:xfrm>
            <a:off x="5123412" y="6435763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sp>
        <p:nvSpPr>
          <p:cNvPr id="22" name="Bent-Up Arrow 21">
            <a:extLst>
              <a:ext uri="{FF2B5EF4-FFF2-40B4-BE49-F238E27FC236}">
                <a16:creationId xmlns:a16="http://schemas.microsoft.com/office/drawing/2014/main" id="{FF2AC924-08A4-2946-9501-FAF114F8DA19}"/>
              </a:ext>
            </a:extLst>
          </p:cNvPr>
          <p:cNvSpPr/>
          <p:nvPr/>
        </p:nvSpPr>
        <p:spPr>
          <a:xfrm rot="10800000" flipH="1">
            <a:off x="2760390" y="2407542"/>
            <a:ext cx="17559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912DBA-8AC7-0142-9BF5-546799464BDE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33798E-087F-6949-8855-C556CFF5FD86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423001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1989BD0-F745-ED45-AEC0-B80AB85B6B2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F51417A-D0C7-0040-A540-01C2F0155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0968"/>
              </p:ext>
            </p:extLst>
          </p:nvPr>
        </p:nvGraphicFramePr>
        <p:xfrm>
          <a:off x="9869557" y="3462748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$380k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84%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7810B35F-ABFD-684A-9000-291515F7DC46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1BBC4F-78F5-0D44-9D71-CCD7F6D0C3B4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A2E169-9E25-5941-9CBC-4B1B1E09C516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F78DDB1-9CB8-F94C-BBB9-12C4B383A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53401"/>
              </p:ext>
            </p:extLst>
          </p:nvPr>
        </p:nvGraphicFramePr>
        <p:xfrm>
          <a:off x="9869557" y="4529296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40CE9DC-E90B-3D42-A68A-0279B6E59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332562"/>
              </p:ext>
            </p:extLst>
          </p:nvPr>
        </p:nvGraphicFramePr>
        <p:xfrm>
          <a:off x="4708731" y="5419923"/>
          <a:ext cx="4925295" cy="11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A171DBB-0C98-EC48-8CE5-DAC807A9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57265"/>
              </p:ext>
            </p:extLst>
          </p:nvPr>
        </p:nvGraphicFramePr>
        <p:xfrm>
          <a:off x="9869556" y="5634800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00BFB-0F10-3A4F-ACEA-83B7D84D5B4A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AFEBCEC-8897-F241-B41B-342DDA96D1F9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196844"/>
              </p:ext>
            </p:extLst>
          </p:nvPr>
        </p:nvGraphicFramePr>
        <p:xfrm>
          <a:off x="4673998" y="3330438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92E0E4CD-E470-524D-95D4-70F3DBD673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087F35C-6B15-EA4C-8890-607140497B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141891"/>
              </p:ext>
            </p:extLst>
          </p:nvPr>
        </p:nvGraphicFramePr>
        <p:xfrm>
          <a:off x="338345" y="3355281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E7899067-FDF0-AD46-B35B-321370B18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262246"/>
              </p:ext>
            </p:extLst>
          </p:nvPr>
        </p:nvGraphicFramePr>
        <p:xfrm>
          <a:off x="3851160" y="907665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CuadroTexto 18">
            <a:extLst>
              <a:ext uri="{FF2B5EF4-FFF2-40B4-BE49-F238E27FC236}">
                <a16:creationId xmlns:a16="http://schemas.microsoft.com/office/drawing/2014/main" id="{AF9D2ADC-1BCF-A243-891C-0319C83455FC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7586" name="Picture 2" descr="Belleza y salud – Elektra">
            <a:extLst>
              <a:ext uri="{FF2B5EF4-FFF2-40B4-BE49-F238E27FC236}">
                <a16:creationId xmlns:a16="http://schemas.microsoft.com/office/drawing/2014/main" id="{E287971F-7094-E54B-84B2-D82C690C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45" y="526823"/>
            <a:ext cx="3666521" cy="9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Bent-Up Arrow 53">
            <a:extLst>
              <a:ext uri="{FF2B5EF4-FFF2-40B4-BE49-F238E27FC236}">
                <a16:creationId xmlns:a16="http://schemas.microsoft.com/office/drawing/2014/main" id="{DD4BCE39-46A0-634A-9E25-45F4A77D8AC2}"/>
              </a:ext>
            </a:extLst>
          </p:cNvPr>
          <p:cNvSpPr/>
          <p:nvPr/>
        </p:nvSpPr>
        <p:spPr>
          <a:xfrm>
            <a:off x="2714140" y="1760334"/>
            <a:ext cx="19398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741A4A-E3AF-0541-8C96-0F943C80E65E}"/>
              </a:ext>
            </a:extLst>
          </p:cNvPr>
          <p:cNvSpPr txBox="1"/>
          <p:nvPr/>
        </p:nvSpPr>
        <p:spPr>
          <a:xfrm>
            <a:off x="2880396" y="1656264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53243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57219" y="750260"/>
            <a:ext cx="4348267" cy="2775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D2509F-071C-F34D-BD95-619097FA2D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Mayo’24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3F067-5B2D-D447-B1E0-7A45D85BA32A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Belleza y salud – Elektra">
            <a:extLst>
              <a:ext uri="{FF2B5EF4-FFF2-40B4-BE49-F238E27FC236}">
                <a16:creationId xmlns:a16="http://schemas.microsoft.com/office/drawing/2014/main" id="{379B1C60-987F-6B4D-999D-C31EE1D9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79" y="-70143"/>
            <a:ext cx="2435852" cy="6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8C7EB27A-C993-B465-6150-59634841D476}"/>
              </a:ext>
            </a:extLst>
          </p:cNvPr>
          <p:cNvSpPr txBox="1"/>
          <p:nvPr/>
        </p:nvSpPr>
        <p:spPr>
          <a:xfrm>
            <a:off x="6095999" y="741558"/>
            <a:ext cx="3766107" cy="2775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6C89924-DB4C-3335-936C-CA4DDF74D16D}"/>
              </a:ext>
            </a:extLst>
          </p:cNvPr>
          <p:cNvSpPr txBox="1"/>
          <p:nvPr/>
        </p:nvSpPr>
        <p:spPr>
          <a:xfrm>
            <a:off x="6095999" y="5404331"/>
            <a:ext cx="3860800" cy="2775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2AD702A-860F-3CCD-BAFF-FFB362C99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735546"/>
            <a:ext cx="3860800" cy="1028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63BA62-7653-AAE1-201A-785E6D8AD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9" y="1038586"/>
            <a:ext cx="4348267" cy="58194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7C1B84-8549-DC68-53F8-7BC224986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007203"/>
            <a:ext cx="3766107" cy="42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97702" y="638638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622108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-Mayo,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35515" y="260263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235%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91887" y="1908409"/>
            <a:ext cx="527709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-2%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515025"/>
              </p:ext>
            </p:extLst>
          </p:nvPr>
        </p:nvGraphicFramePr>
        <p:xfrm>
          <a:off x="3752604" y="982562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Bent-Up Arrow 20">
            <a:extLst>
              <a:ext uri="{FF2B5EF4-FFF2-40B4-BE49-F238E27FC236}">
                <a16:creationId xmlns:a16="http://schemas.microsoft.com/office/drawing/2014/main" id="{08CC474A-69ED-AD48-A7F0-C83EF5679EB9}"/>
              </a:ext>
            </a:extLst>
          </p:cNvPr>
          <p:cNvSpPr/>
          <p:nvPr/>
        </p:nvSpPr>
        <p:spPr>
          <a:xfrm>
            <a:off x="2731329" y="2739978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C24024-5C55-2C44-A3D9-2568FA4A4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004130"/>
              </p:ext>
            </p:extLst>
          </p:nvPr>
        </p:nvGraphicFramePr>
        <p:xfrm>
          <a:off x="409321" y="3416496"/>
          <a:ext cx="3009860" cy="301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404B0B3-4BCF-9644-820F-E499C863AFE7}"/>
              </a:ext>
            </a:extLst>
          </p:cNvPr>
          <p:cNvSpPr txBox="1"/>
          <p:nvPr/>
        </p:nvSpPr>
        <p:spPr>
          <a:xfrm>
            <a:off x="5343658" y="6459487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Mayo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271F51-5DBE-654F-A07A-9BA531ED1FDA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70BBA3-1632-EE4F-A4DC-72A22402AC1E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7B681F-DE38-D243-9F0E-8714083527D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4FC4E37-47A5-2148-BD8C-8234682F0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52047"/>
              </p:ext>
            </p:extLst>
          </p:nvPr>
        </p:nvGraphicFramePr>
        <p:xfrm>
          <a:off x="9992376" y="3462748"/>
          <a:ext cx="1420262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8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8857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$598k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98%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F28480A-0615-4C49-943B-234C49CA225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B6CB9F-3990-F549-A1D9-883C0742879D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2E2506-847A-AF45-A99B-F928777A033D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5728E6F-0041-5040-BBCA-BBB4AC725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88319"/>
              </p:ext>
            </p:extLst>
          </p:nvPr>
        </p:nvGraphicFramePr>
        <p:xfrm>
          <a:off x="9992377" y="4529296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1DDC935-34A7-CE48-8425-94AA5E666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00830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$11k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1AE55A1-B1F4-F94E-8CD2-C81AC78FEE65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92ADAF-EEC4-0747-AC68-8429BA02FA58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2C9F2CF-5553-F347-82C4-DE5B296A83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D35A15-1771-A845-8F89-DE788C64D8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F32C18DF-D2CB-5A4C-8530-832E4F3C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243078"/>
              </p:ext>
            </p:extLst>
          </p:nvPr>
        </p:nvGraphicFramePr>
        <p:xfrm>
          <a:off x="4673998" y="333043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F32C18DF-D2CB-5A4C-8530-832E4F3C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937189"/>
              </p:ext>
            </p:extLst>
          </p:nvPr>
        </p:nvGraphicFramePr>
        <p:xfrm>
          <a:off x="4748806" y="543943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" name="CuadroTexto 18">
            <a:extLst>
              <a:ext uri="{FF2B5EF4-FFF2-40B4-BE49-F238E27FC236}">
                <a16:creationId xmlns:a16="http://schemas.microsoft.com/office/drawing/2014/main" id="{B2DC8CB2-26E3-7E48-8C4B-50AC6EEEB015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AA19CEC-668F-A04E-909C-617A5D803CB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1" y="612765"/>
            <a:ext cx="2526189" cy="1052579"/>
          </a:xfrm>
          <a:prstGeom prst="rect">
            <a:avLst/>
          </a:prstGeom>
        </p:spPr>
      </p:pic>
      <p:graphicFrame>
        <p:nvGraphicFramePr>
          <p:cNvPr id="3" name="Chart 28">
            <a:extLst>
              <a:ext uri="{FF2B5EF4-FFF2-40B4-BE49-F238E27FC236}">
                <a16:creationId xmlns:a16="http://schemas.microsoft.com/office/drawing/2014/main" id="{7EB9CC50-C5EC-6B14-20B6-EADE6C3A7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439642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Bent-Up Arrow 20">
            <a:extLst>
              <a:ext uri="{FF2B5EF4-FFF2-40B4-BE49-F238E27FC236}">
                <a16:creationId xmlns:a16="http://schemas.microsoft.com/office/drawing/2014/main" id="{931ECB4E-7B32-6D7A-5F63-3C4E2386030E}"/>
              </a:ext>
            </a:extLst>
          </p:cNvPr>
          <p:cNvSpPr/>
          <p:nvPr/>
        </p:nvSpPr>
        <p:spPr>
          <a:xfrm>
            <a:off x="2826318" y="1882942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61550</TotalTime>
  <Words>1632</Words>
  <Application>Microsoft Macintosh PowerPoint</Application>
  <PresentationFormat>Panorámica</PresentationFormat>
  <Paragraphs>684</Paragraphs>
  <Slides>26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Public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Paniagua</dc:creator>
  <cp:lastModifiedBy>Angelica Vega</cp:lastModifiedBy>
  <cp:revision>3425</cp:revision>
  <dcterms:created xsi:type="dcterms:W3CDTF">2018-11-08T16:44:16Z</dcterms:created>
  <dcterms:modified xsi:type="dcterms:W3CDTF">2024-06-21T13:01:08Z</dcterms:modified>
</cp:coreProperties>
</file>