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7.xml" ContentType="application/vnd.openxmlformats-officedocument.presentationml.notesSl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8.xml" ContentType="application/vnd.openxmlformats-officedocument.presentationml.notesSlide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1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9.xml" ContentType="application/vnd.openxmlformats-officedocument.presentationml.notesSlide+xml"/>
  <Override PartName="/ppt/charts/chart5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1054" r:id="rId6"/>
    <p:sldId id="261" r:id="rId7"/>
    <p:sldId id="1055" r:id="rId8"/>
    <p:sldId id="263" r:id="rId9"/>
    <p:sldId id="1056" r:id="rId10"/>
    <p:sldId id="265" r:id="rId11"/>
    <p:sldId id="1058" r:id="rId12"/>
    <p:sldId id="267" r:id="rId13"/>
    <p:sldId id="1079" r:id="rId14"/>
    <p:sldId id="269" r:id="rId15"/>
    <p:sldId id="1081" r:id="rId16"/>
    <p:sldId id="271" r:id="rId17"/>
    <p:sldId id="1083" r:id="rId18"/>
    <p:sldId id="273" r:id="rId19"/>
    <p:sldId id="1094" r:id="rId20"/>
    <p:sldId id="275" r:id="rId21"/>
    <p:sldId id="276" r:id="rId22"/>
    <p:sldId id="277" r:id="rId23"/>
    <p:sldId id="1264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CBB"/>
    <a:srgbClr val="EB3D34"/>
    <a:srgbClr val="FBEAEA"/>
    <a:srgbClr val="EE5750"/>
    <a:srgbClr val="5EACE6"/>
    <a:srgbClr val="555555"/>
    <a:srgbClr val="EB353B"/>
    <a:srgbClr val="0233FF"/>
    <a:srgbClr val="1D6FA9"/>
    <a:srgbClr val="36A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93" autoAdjust="0"/>
    <p:restoredTop sz="96625"/>
  </p:normalViewPr>
  <p:slideViewPr>
    <p:cSldViewPr snapToGrid="0">
      <p:cViewPr varScale="1">
        <p:scale>
          <a:sx n="133" d="100"/>
          <a:sy n="133" d="100"/>
        </p:scale>
        <p:origin x="208" y="712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1544199999999999E-2"/>
          <c:y val="0.14776500000000001"/>
          <c:w val="0.983456"/>
          <c:h val="0.63850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5E5E5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</c:v>
                </c:pt>
                <c:pt idx="1">
                  <c:v>0.21</c:v>
                </c:pt>
                <c:pt idx="2">
                  <c:v>0.04</c:v>
                </c:pt>
                <c:pt idx="3">
                  <c:v>0.04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C-7741-A7EE-C49AFDCC41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BB343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0.83</c:v>
                </c:pt>
                <c:pt idx="1">
                  <c:v>0.04</c:v>
                </c:pt>
                <c:pt idx="3">
                  <c:v>0.08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C-7741-A7EE-C49AFDCC4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866299999999996"/>
          <c:y val="0.17482600000000001"/>
          <c:w val="0.103018"/>
          <c:h val="0.23498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0-EB4C-BAD3-3BEF2F70BFD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60-EB4C-BAD3-3BEF2F70BFDE}"/>
              </c:ext>
            </c:extLst>
          </c:dPt>
          <c:dLbls>
            <c:dLbl>
              <c:idx val="1"/>
              <c:layout>
                <c:manualLayout>
                  <c:x val="-0.22680768007590521"/>
                  <c:y val="-6.0697940284697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187022148768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60-EB4C-BAD3-3BEF2F70BFD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2560317626007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60-EB4C-BAD3-3BEF2F70B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38.4</c:v>
                </c:pt>
                <c:pt idx="1">
                  <c:v>147.1</c:v>
                </c:pt>
                <c:pt idx="2">
                  <c:v>107.3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565273121672254"/>
          <c:w val="0.94327243342784539"/>
          <c:h val="0.475633504239794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5F32-E34E-A55F-CA4E3A4B3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1488042814134651"/>
          <c:w val="0.94327243342784539"/>
          <c:h val="0.3744238503939403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4-2441-ABF4-02F3D57545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2-BC4B-B645-95230416F4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Stereo Sula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A-A444-A25B-22B090408D8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Stereo Mass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A-A444-A25B-22B090408D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81135241645425E-2"/>
          <c:y val="0.78462181149248345"/>
          <c:w val="0.94869119514668665"/>
          <c:h val="0.1348969242142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147065.87668713331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6B-474E-8008-FA16975742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107316.97718283645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22-EC4B-9EA8-987F0E0C2EDC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89136663442992"/>
          <c:y val="3.6948325794745343E-2"/>
          <c:w val="0.21254710343921754"/>
          <c:h val="0.10920951559739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1</c:v>
                </c:pt>
                <c:pt idx="1">
                  <c:v>0.98</c:v>
                </c:pt>
                <c:pt idx="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0-8142-9021-BB36411D7E2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852655593963162E-17"/>
                  <c:y val="1.709798694763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B-7742-8035-1DD30A62140C}"/>
                </c:ext>
              </c:extLst>
            </c:dLbl>
            <c:dLbl>
              <c:idx val="1"/>
              <c:layout>
                <c:manualLayout>
                  <c:x val="1.8465298179670551E-2"/>
                  <c:y val="1.2823490210729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7742-8035-1DD30A621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3760-8142-9021-BB36411D7E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1">
                  <c:v>0.02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60-8142-9021-BB36411D7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2645439"/>
        <c:axId val="786127151"/>
      </c:barChart>
      <c:catAx>
        <c:axId val="76264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127151"/>
        <c:crosses val="autoZero"/>
        <c:auto val="1"/>
        <c:lblAlgn val="ctr"/>
        <c:lblOffset val="100"/>
        <c:noMultiLvlLbl val="0"/>
      </c:catAx>
      <c:valAx>
        <c:axId val="78612715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6264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80-B24A-9A2F-B2931C80517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80-B24A-9A2F-B2931C80517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80-B24A-9A2F-B2931C805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714489182881431"/>
          <c:y val="0.73306928601605392"/>
          <c:w val="0.30571001330884751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AC-484E-A98A-EEC415DDC5E1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57-D645-9F62-2737EDB7E97E}"/>
              </c:ext>
            </c:extLst>
          </c:dPt>
          <c:dLbls>
            <c:dLbl>
              <c:idx val="0"/>
              <c:layout>
                <c:manualLayout>
                  <c:x val="-0.24782627268973212"/>
                  <c:y val="-6.79630302521107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7162049367597"/>
                      <c:h val="0.18309240349918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18222377477038"/>
                  <c:y val="1.3592606050422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AC-484E-A98A-EEC415DDC5E1}"/>
                </c:ext>
              </c:extLst>
            </c:dLbl>
            <c:dLbl>
              <c:idx val="2"/>
              <c:layout>
                <c:manualLayout>
                  <c:x val="-0.21405491677894195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7-D645-9F62-2737EDB7E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37.1</c:v>
                </c:pt>
                <c:pt idx="1">
                  <c:v>62.4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62448.81090520649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47019.145997973792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147725319846"/>
          <c:y val="5.8388595383729057E-2"/>
          <c:w val="0.19445481441137513"/>
          <c:h val="0.10616360835652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1522285593578369"/>
          <c:w val="0.94327243342784539"/>
          <c:h val="0.485291508238276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7-2845-BC22-2DE7470D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C-F046-9A33-EE202C3223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7-2845-BC22-2DE7470DE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932350245010707"/>
          <c:y val="0.78672370088719901"/>
          <c:w val="0.18135279206626201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4597149054849707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29-6C4F-BB1B-B2642A8E1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FBB-E848-84AE-72B975BD1A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B2-9A44-9F2A-0630667EFD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B2-9A44-9F2A-0630667E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07021E-2"/>
          <c:y val="4.0261699999999997E-2"/>
          <c:w val="0.84630099999999997"/>
          <c:h val="0.745902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Diunsa </c:v>
                </c:pt>
              </c:strCache>
            </c:strRef>
          </c:tx>
          <c:spPr>
            <a:ln w="28575" cap="flat">
              <a:solidFill>
                <a:srgbClr val="7A81FF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Sheet1!$B$2:$M$2</c:f>
              <c:numCache>
                <c:formatCode>_-* #,##0.0_-;\-* #,##0.0_-;_-* "-"??_-;_-@_-</c:formatCode>
                <c:ptCount val="12"/>
                <c:pt idx="0">
                  <c:v>19275.355225021285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9-2C49-B4DD-7AC94E2D14C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Elektra </c:v>
                </c:pt>
              </c:strCache>
            </c:strRef>
          </c:tx>
          <c:spPr>
            <a:ln w="28575" cap="flat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Sheet1!$B$3:$M$3</c:f>
              <c:numCache>
                <c:formatCode>_-* #,##0.0_-;\-* #,##0.0_-;_-* "-"??_-;_-@_-</c:formatCode>
                <c:ptCount val="12"/>
                <c:pt idx="0">
                  <c:v>107316.97718283645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9-2C49-B4DD-7AC94E2D14C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Jetstereo </c:v>
                </c:pt>
              </c:strCache>
            </c:strRef>
          </c:tx>
          <c:spPr>
            <a:ln w="25400" cap="flat">
              <a:solidFill>
                <a:srgbClr val="0433FF"/>
              </a:solidFill>
              <a:prstDash val="solid"/>
              <a:miter lim="400000"/>
            </a:ln>
            <a:effectLst/>
          </c:spPr>
          <c:marker>
            <c:symbol val="circle"/>
            <c:size val="3"/>
            <c:spPr>
              <a:solidFill>
                <a:srgbClr val="0433FF"/>
              </a:solidFill>
              <a:ln w="6350" cap="flat">
                <a:solidFill>
                  <a:srgbClr val="0433FF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Sheet1!$B$4:$M$4</c:f>
              <c:numCache>
                <c:formatCode>_-* #,##0.0_-;\-* #,##0.0_-;_-* "-"??_-;_-@_-</c:formatCode>
                <c:ptCount val="12"/>
                <c:pt idx="0">
                  <c:v>47019.145997973792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99-2C49-B4DD-7AC94E2D14C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La Curacao </c:v>
                </c:pt>
              </c:strCache>
            </c:strRef>
          </c:tx>
          <c:spPr>
            <a:ln w="19050" cap="flat">
              <a:solidFill>
                <a:srgbClr val="76717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Sheet1!$B$5:$M$5</c:f>
              <c:numCache>
                <c:formatCode>_-* #,##0.0_-;\-* #,##0.0_-;_-* "-"??_-;_-@_-</c:formatCode>
                <c:ptCount val="12"/>
                <c:pt idx="0">
                  <c:v>186858.7579193959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99-2C49-B4DD-7AC94E2D14C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 Lady Lee </c:v>
                </c:pt>
              </c:strCache>
            </c:strRef>
          </c:tx>
          <c:spPr>
            <a:ln w="28575" cap="rnd">
              <a:solidFill>
                <a:srgbClr val="C354B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Sheet1!$B$6:$M$6</c:f>
              <c:numCache>
                <c:formatCode>_-* #,##0.0_-;\-* #,##0.0_-;_-* "-"??_-;_-@_-</c:formatCode>
                <c:ptCount val="12"/>
                <c:pt idx="0">
                  <c:v>67158.852334833704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99-2C49-B4DD-7AC94E2D14C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 Molineros</c:v>
                </c:pt>
              </c:strCache>
            </c:strRef>
          </c:tx>
          <c:spPr>
            <a:ln w="19050" cap="flat">
              <a:solidFill>
                <a:srgbClr val="7030A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Sheet1!$B$7:$M$7</c:f>
              <c:numCache>
                <c:formatCode>_-* #,##0.0_-;\-* #,##0.0_-;_-* "-"??_-;_-@_-</c:formatCode>
                <c:ptCount val="12"/>
                <c:pt idx="0">
                  <c:v>28685.752444103895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99-2C49-B4DD-7AC94E2D14C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 Tropigas </c:v>
                </c:pt>
              </c:strCache>
            </c:strRef>
          </c:tx>
          <c:spPr>
            <a:ln w="19050" cap="flat">
              <a:solidFill>
                <a:schemeClr val="accent6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Sheet1!$B$8:$M$8</c:f>
              <c:numCache>
                <c:formatCode>_-* #,##0.0_-;\-* #,##0.0_-;_-* "-"??_-;_-@_-</c:formatCode>
                <c:ptCount val="12"/>
                <c:pt idx="0">
                  <c:v>26703.441509511795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99-2C49-B4DD-7AC94E2D14C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 Gallo Mas Gallo </c:v>
                </c:pt>
              </c:strCache>
            </c:strRef>
          </c:tx>
          <c:spPr>
            <a:ln w="19050" cap="flat">
              <a:solidFill>
                <a:srgbClr val="9411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Sheet1!$B$9:$M$9</c:f>
              <c:numCache>
                <c:formatCode>_-* #,##0.0_-;\-* #,##0.0_-;_-* "-"??_-;_-@_-</c:formatCode>
                <c:ptCount val="12"/>
                <c:pt idx="0">
                  <c:v>96709.632029014465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99-2C49-B4DD-7AC94E2D14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41100">
                  <a:alpha val="29000"/>
                </a:srgbClr>
              </a:solidFill>
              <a:prstDash val="solid"/>
              <a:round/>
            </a:ln>
          </c:spPr>
        </c:majorGridlines>
        <c:numFmt formatCode="&quot; &quot;#,##0.0&quot; &quot;;&quot;-&quot;#,##0.0&quot; &quot;;&quot; '-&quot;??&quot; &quot;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250000"/>
        <c:minorUnit val="125000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0258400000000005"/>
          <c:w val="1"/>
          <c:h val="9.741560000000000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solidFill>
      <a:srgbClr val="FFFFFF"/>
    </a:solidFill>
    <a:ln w="28575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2-9E41-94F7-857E687E27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36213024181254E-17"/>
                  <c:y val="-2.42163075623151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62-9E41-94F7-857E687E27C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3059E-3"/>
                  <c:y val="-2.652408111533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62-9E41-94F7-857E687E27C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62-9E41-94F7-857E687E27CC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 Prograso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70-EB4D-A854-2E6FCA04B1E9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Otras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70-EB4D-A854-2E6FCA04B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0.94</c:v>
                </c:pt>
                <c:pt idx="1">
                  <c:v>0.96</c:v>
                </c:pt>
                <c:pt idx="2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C-6147-8B4E-D33BC81AEB5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431714641770006E-2"/>
                  <c:y val="1.725242264088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1-8A48-879B-C4494FDF0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330C-6147-8B4E-D33BC81AEB5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0.06</c:v>
                </c:pt>
                <c:pt idx="1">
                  <c:v>0.04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0C-6147-8B4E-D33BC81AE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8551711"/>
        <c:axId val="786038111"/>
      </c:barChart>
      <c:catAx>
        <c:axId val="71855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038111"/>
        <c:crosses val="autoZero"/>
        <c:auto val="1"/>
        <c:lblAlgn val="ctr"/>
        <c:lblOffset val="100"/>
        <c:noMultiLvlLbl val="0"/>
      </c:catAx>
      <c:valAx>
        <c:axId val="78603811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1855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22570318200253886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76AE7C58-D4DA-7840-8413-B070AEFB103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3551844306655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743138345341031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20507595153144259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98</c:v>
                </c:pt>
                <c:pt idx="1">
                  <c:v>198.2</c:v>
                </c:pt>
                <c:pt idx="2">
                  <c:v>186.9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 formatCode="_-* #,##0.0_-;\-* #,##0.0_-;_-* &quot;-&quot;??_-;_-@_-">
                  <c:v>198209.68529609591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 formatCode="_-* #,##0.0_-;\-* #,##0.0_-;_-* &quot;-&quot;??_-;_-@_-">
                  <c:v>186858.7579193959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5.4065131417273218E-2"/>
          <c:w val="0.19445481441137513"/>
          <c:h val="0.1122167943401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8134558512885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F-6B40-9FC0-3378D95B96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F-6B40-9FC0-3378D95B96C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Internacional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F-6B40-9FC0-3378D95B96C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R. Activa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DF-6B40-9FC0-3378D95B96C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F-6B40-9FC0-3378D95B96C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8-D642-87D3-5FC8CA776298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Otros 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Sheet1!$B$9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6-4948-A8EC-8DE063FBD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72260116951136044"/>
          <c:w val="0.89999989848323803"/>
          <c:h val="0.19999683143219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0.91</c:v>
                </c:pt>
                <c:pt idx="1">
                  <c:v>0.99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3-D340-A10B-F33D32AB9E6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5D63-D340-A10B-F33D32AB9E6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0.09</c:v>
                </c:pt>
                <c:pt idx="1">
                  <c:v>0.01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3-D340-A10B-F33D32AB9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2251023"/>
        <c:axId val="798708895"/>
      </c:barChart>
      <c:catAx>
        <c:axId val="80225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708895"/>
        <c:crosses val="autoZero"/>
        <c:auto val="1"/>
        <c:lblAlgn val="ctr"/>
        <c:lblOffset val="100"/>
        <c:noMultiLvlLbl val="0"/>
      </c:catAx>
      <c:valAx>
        <c:axId val="79870889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0225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22165610477397549"/>
          <c:w val="0.94327243342784539"/>
          <c:h val="0.5164892268694549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93-7941-BED8-F4F57F5A43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93-7941-BED8-F4F57F5A4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15867272924769"/>
          <c:y val="0.73377482044782427"/>
          <c:w val="0.54080963678317751"/>
          <c:h val="0.190113853653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C354B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F4-D74F-A638-BAA063DD8896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F4-D74F-A638-BAA063DD889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F4-D74F-A638-BAA063DD8896}"/>
              </c:ext>
            </c:extLst>
          </c:dPt>
          <c:dLbls>
            <c:dLbl>
              <c:idx val="0"/>
              <c:layout>
                <c:manualLayout>
                  <c:x val="-0.33166904961263272"/>
                  <c:y val="0"/>
                </c:manualLayout>
              </c:layout>
              <c:tx>
                <c:rich>
                  <a:bodyPr/>
                  <a:lstStyle/>
                  <a:p>
                    <a:fld id="{A57E45A2-0C10-1748-845E-33C734F28AB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4404311942897"/>
                      <c:h val="0.183092403499186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F4-D74F-A638-BAA063DD8896}"/>
                </c:ext>
              </c:extLst>
            </c:dLbl>
            <c:dLbl>
              <c:idx val="1"/>
              <c:layout>
                <c:manualLayout>
                  <c:x val="-0.21560285068603821"/>
                  <c:y val="6.7963030252110113E-3"/>
                </c:manualLayout>
              </c:layout>
              <c:tx>
                <c:rich>
                  <a:bodyPr/>
                  <a:lstStyle/>
                  <a:p>
                    <a:fld id="{F1E273D9-DD62-754B-B36E-E3737EC2D3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F4-D74F-A638-BAA063DD8896}"/>
                </c:ext>
              </c:extLst>
            </c:dLbl>
            <c:dLbl>
              <c:idx val="2"/>
              <c:layout>
                <c:manualLayout>
                  <c:x val="-0.21049630501444228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F4-D74F-A638-BAA063DD88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72.400000000000006</c:v>
                </c:pt>
                <c:pt idx="1">
                  <c:v>115.4</c:v>
                </c:pt>
                <c:pt idx="2">
                  <c:v>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F4-D74F-A638-BAA063DD8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0.16118301867094631"/>
          <c:w val="0.96306470418714585"/>
          <c:h val="0.6196048006910768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115371.11007380408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67158.852334833704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3.5715323850132957E-2"/>
          <c:w val="0.19445481441137513"/>
          <c:h val="0.10637506064321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3.3794373742357018E-3"/>
                  <c:y val="2.6231045220899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5A-E34F-BA74-CFB95562B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Elektra</c:v>
                </c:pt>
                <c:pt idx="2">
                  <c:v>Gallo +</c:v>
                </c:pt>
                <c:pt idx="3">
                  <c:v>Lady Lee</c:v>
                </c:pt>
                <c:pt idx="4">
                  <c:v>Jetstereo</c:v>
                </c:pt>
                <c:pt idx="5">
                  <c:v>Molineros</c:v>
                </c:pt>
                <c:pt idx="6">
                  <c:v>Tropigas</c:v>
                </c:pt>
                <c:pt idx="7">
                  <c:v>Diunsa</c:v>
                </c:pt>
              </c:strCache>
            </c:strRef>
          </c:cat>
          <c:val>
            <c:numRef>
              <c:f>Hoja1!$B$2:$B$9</c:f>
              <c:numCache>
                <c:formatCode>_-* #,##0.0_-;\-* #,##0.0_-;_-* "-"??_-;_-@_-</c:formatCode>
                <c:ptCount val="8"/>
                <c:pt idx="0">
                  <c:v>186.9</c:v>
                </c:pt>
                <c:pt idx="1">
                  <c:v>107.3</c:v>
                </c:pt>
                <c:pt idx="2">
                  <c:v>96.7</c:v>
                </c:pt>
                <c:pt idx="3">
                  <c:v>67.2</c:v>
                </c:pt>
                <c:pt idx="4">
                  <c:v>47</c:v>
                </c:pt>
                <c:pt idx="5">
                  <c:v>28.7</c:v>
                </c:pt>
                <c:pt idx="6">
                  <c:v>26.7</c:v>
                </c:pt>
                <c:pt idx="7">
                  <c:v>19.3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A-E34F-BA74-CFB95562B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129055631"/>
        <c:axId val="1128410607"/>
      </c:barChart>
      <c:catAx>
        <c:axId val="112905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es-HN"/>
          </a:p>
        </c:txPr>
        <c:crossAx val="1128410607"/>
        <c:crosses val="autoZero"/>
        <c:auto val="1"/>
        <c:lblAlgn val="ctr"/>
        <c:lblOffset val="100"/>
        <c:noMultiLvlLbl val="0"/>
      </c:catAx>
      <c:valAx>
        <c:axId val="1128410607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2905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2336290663286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B006-FB4D-8F00-2C1231DCAB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B006-FB4D-8F00-2C1231DCAB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4.964437816507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20-BD48-B091-0A85EC0787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83BC-F945-BBC9-586B59D08E8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03BD-B044-8FD1-A7941FD853F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F4D2-744C-9F35-42DABF52E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7404399127362E-2"/>
          <c:y val="0.53964512040557666"/>
          <c:w val="0.98022595600872642"/>
          <c:h val="0.37987325728770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8-B544-8A4B-EDFDCA8F5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0.86</c:v>
                </c:pt>
                <c:pt idx="1">
                  <c:v>0.94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F-CD46-8FE4-FB04F8048CA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711F-CD46-8FE4-FB04F8048CA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F-CD46-8FE4-FB04F804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4827647"/>
        <c:axId val="802057423"/>
      </c:barChart>
      <c:catAx>
        <c:axId val="74482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802057423"/>
        <c:crosses val="autoZero"/>
        <c:auto val="1"/>
        <c:lblAlgn val="ctr"/>
        <c:lblOffset val="100"/>
        <c:noMultiLvlLbl val="0"/>
      </c:catAx>
      <c:valAx>
        <c:axId val="802057423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482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2514817814472"/>
          <c:y val="7.356382611524924E-2"/>
          <c:w val="0.66899664293254535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6C-0F4E-AED2-98B392620C2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6C-0F4E-AED2-98B392620C2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6C-0F4E-AED2-98B392620C2E}"/>
              </c:ext>
            </c:extLst>
          </c:dPt>
          <c:dLbls>
            <c:dLbl>
              <c:idx val="0"/>
              <c:layout>
                <c:manualLayout>
                  <c:x val="-0.20785580132300877"/>
                  <c:y val="1.3592606050422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6C-0F4E-AED2-98B392620C2E}"/>
                </c:ext>
              </c:extLst>
            </c:dLbl>
            <c:dLbl>
              <c:idx val="1"/>
              <c:layout>
                <c:manualLayout>
                  <c:x val="-0.25053197003898919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C-0F4E-AED2-98B392620C2E}"/>
                </c:ext>
              </c:extLst>
            </c:dLbl>
            <c:dLbl>
              <c:idx val="2"/>
              <c:layout>
                <c:manualLayout>
                  <c:x val="-0.1783066197979344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6C-0F4E-AED2-98B392620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#,##0.0</c:formatCode>
                <c:ptCount val="3"/>
                <c:pt idx="0">
                  <c:v>75.7</c:v>
                </c:pt>
                <c:pt idx="1">
                  <c:v>84.7</c:v>
                </c:pt>
                <c:pt idx="2">
                  <c:v>26.7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6C-0F4E-AED2-98B392620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8997396299041239E-2"/>
          <c:w val="0.96306470418714585"/>
          <c:h val="0.619590733160719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84729.705349759126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26703.441509511795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09364961438704"/>
          <c:y val="5.7570983285239831E-2"/>
          <c:w val="0.19445481441137513"/>
          <c:h val="0.1105192056405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705968228054755"/>
          <c:w val="0.94327243342784539"/>
          <c:h val="0.43556330842647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71154519678515E-2"/>
                  <c:y val="7.57139839459230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 Hit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91349809885931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F-9C44-AECB-45F0C985BB6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2-BF48-9FBA-6304E0F8B0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32-BF48-9FBA-6304E0F8B0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1-CA49-AF3A-02B96D70B8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785257532797527E-2"/>
          <c:y val="0.6550116180819604"/>
          <c:w val="0.93867778478243458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34-3D47-908A-A463367A76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6D34-3D47-908A-A463367A7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B8-D744-84FA-24203E3A0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B8-D744-84FA-24203E3A02E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B8-D744-84FA-24203E3A0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5555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555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4B1-6248-A1F0-E49D7BB145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0.86</c:v>
                </c:pt>
                <c:pt idx="1">
                  <c:v>0.99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B34D-8457-AE6B312B9CB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6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D8E-B34D-8457-AE6B312B9CB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B35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0.01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E-B34D-8457-AE6B312B9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697567"/>
        <c:axId val="798902223"/>
      </c:barChart>
      <c:catAx>
        <c:axId val="81869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902223"/>
        <c:crosses val="autoZero"/>
        <c:auto val="1"/>
        <c:lblAlgn val="ctr"/>
        <c:lblOffset val="100"/>
        <c:noMultiLvlLbl val="0"/>
      </c:catAx>
      <c:valAx>
        <c:axId val="798902223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81869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6715037882508873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6-DC41-B185-892AA322893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16791972214250375"/>
                  <c:y val="-1.3592873621407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40963960967364"/>
                      <c:h val="0.10174065628740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15983038417900358"/>
                  <c:y val="6.79630302521101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C6-DC41-B185-892AA3228936}"/>
                </c:ext>
              </c:extLst>
            </c:dLbl>
            <c:dLbl>
              <c:idx val="2"/>
              <c:layout>
                <c:manualLayout>
                  <c:x val="-0.28401904708841147"/>
                  <c:y val="-3.114936235879203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86.5</c:v>
                </c:pt>
                <c:pt idx="1">
                  <c:v>85.7</c:v>
                </c:pt>
                <c:pt idx="2">
                  <c:v>96.7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914A-9536-F1D8A434C667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76-5E40-9204-CD7CCB27F159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C0F-914A-9536-F1D8A434C667}"/>
              </c:ext>
            </c:extLst>
          </c:dPt>
          <c:dLbls>
            <c:dLbl>
              <c:idx val="0"/>
              <c:layout>
                <c:manualLayout>
                  <c:x val="-0.25070860871331341"/>
                  <c:y val="6.914017926360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9531002200814"/>
                      <c:h val="0.18619450275689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0F-914A-9536-F1D8A434C667}"/>
                </c:ext>
              </c:extLst>
            </c:dLbl>
            <c:dLbl>
              <c:idx val="1"/>
              <c:layout>
                <c:manualLayout>
                  <c:x val="-0.41209675086614644"/>
                  <c:y val="-6.91374572093063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7134309538447"/>
                      <c:h val="0.2275403299565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76-5E40-9204-CD7CCB27F159}"/>
                </c:ext>
              </c:extLst>
            </c:dLbl>
            <c:dLbl>
              <c:idx val="2"/>
              <c:layout>
                <c:manualLayout>
                  <c:x val="-0.38068578207292275"/>
                  <c:y val="-1.5844441378237993E-17"/>
                </c:manualLayout>
              </c:layout>
              <c:tx>
                <c:rich>
                  <a:bodyPr/>
                  <a:lstStyle/>
                  <a:p>
                    <a:fld id="{4D05002E-C024-2A49-92D0-298AC211DF4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4326395697321"/>
                      <c:h val="0.186194502756896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C0F-914A-9536-F1D8A434C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16.7</c:v>
                </c:pt>
                <c:pt idx="1">
                  <c:v>22</c:v>
                </c:pt>
                <c:pt idx="2">
                  <c:v>19.3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3247613274121137E-2"/>
          <c:w val="0.96306470418714585"/>
          <c:h val="0.619532782591649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85688.398171631852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80E-7748-B41F-E60020757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96709.632029014465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80E-7748-B41F-E6002075753A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780915794399691"/>
          <c:y val="3.9275941557903114E-2"/>
          <c:w val="0.19445481441137513"/>
          <c:h val="0.10772483789117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8902875307457448"/>
          <c:w val="0.94327243342784539"/>
          <c:h val="0.517376425855513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E-7A4C-8877-66CC6DF60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2427948009544141"/>
          <c:w val="0.94327243342784539"/>
          <c:h val="0.45968314321926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Grupo America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-5.710754123903857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2-B543-AD76-0151B9BC5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7-FC40-9D7F-0E608F02EB4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A-E241-ACCD-3860FF866C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Logos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A-E241-ACCD-3860FF866CE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2-824C-A63C-A2E2CEEC362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7935269212627558"/>
          <c:w val="0.94327243342784539"/>
          <c:h val="0.427267069810093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1B1-CD4E-B400-B5E895CDC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0.75</c:v>
                </c:pt>
                <c:pt idx="1">
                  <c:v>0.96</c:v>
                </c:pt>
                <c:pt idx="2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0B46-933B-4DAD2D5AFB0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9285-0B46-933B-4DAD2D5AFB0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34523127966786E-2"/>
                  <c:y val="1.703381010118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5-0B46-933B-4DAD2D5AF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0.25</c:v>
                </c:pt>
                <c:pt idx="1">
                  <c:v>0.04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85-0B46-933B-4DAD2D5AF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7872031"/>
        <c:axId val="788443647"/>
      </c:barChart>
      <c:catAx>
        <c:axId val="78787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8443647"/>
        <c:crosses val="autoZero"/>
        <c:auto val="1"/>
        <c:lblAlgn val="ctr"/>
        <c:lblOffset val="100"/>
        <c:noMultiLvlLbl val="0"/>
      </c:catAx>
      <c:valAx>
        <c:axId val="788443647"/>
        <c:scaling>
          <c:orientation val="minMax"/>
          <c:max val="1.2"/>
        </c:scaling>
        <c:delete val="1"/>
        <c:axPos val="l"/>
        <c:numFmt formatCode="0%" sourceLinked="1"/>
        <c:majorTickMark val="out"/>
        <c:minorTickMark val="none"/>
        <c:tickLblPos val="nextTo"/>
        <c:crossAx val="78787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Lbls>
            <c:dLbl>
              <c:idx val="0"/>
              <c:layout>
                <c:manualLayout>
                  <c:x val="-0.27221601724557543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DCD03F53-35F5-CB4F-896B-F38A70C762A9}" type="VALUE">
                      <a:rPr lang="en-US" dirty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6802040577266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4217640478825411"/>
                  <c:y val="6.79630302521101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6AA475B3-BF8B-DD44-9A8B-E6BF7B1265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3.0108761739404043E-2"/>
                  <c:y val="-3.1149362358792039E-17"/>
                </c:manualLayout>
              </c:layout>
              <c:tx>
                <c:rich>
                  <a:bodyPr/>
                  <a:lstStyle/>
                  <a:p>
                    <a:fld id="{E4041EA7-DC95-C34C-9214-2802DC434C1F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131.4</c:v>
                </c:pt>
                <c:pt idx="1">
                  <c:v>152.1</c:v>
                </c:pt>
                <c:pt idx="2">
                  <c:v>28.7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5.97842307087585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195985215098794"/>
          <c:y val="0.66281693880260184"/>
          <c:w val="0.63017098468213584"/>
          <c:h val="0.190113853653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2906935797391329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913095382680273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22004.63562997639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2A43-B643-87195EEFA3C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19275.355225021285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C5-2A43-B643-87195EEFA3CF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69926420237478"/>
          <c:y val="7.9750252826511197E-3"/>
          <c:w val="0.19445481441137513"/>
          <c:h val="0.10826766649985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99858014617246E-2"/>
          <c:y val="4.3738642668126083E-2"/>
          <c:w val="0.92180028397076552"/>
          <c:h val="0.7754858214160925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0.82</c:v>
                </c:pt>
                <c:pt idx="1">
                  <c:v>0.84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8-F345-872A-A7D5818F005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72662733916946E-2"/>
                  <c:y val="4.08069100557865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6D-424D-ABFC-0A616D501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FB98-F345-872A-A7D5818F00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436260374267087E-2"/>
                  <c:y val="8.5792862304365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F345-872A-A7D5818F0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0.18</c:v>
                </c:pt>
                <c:pt idx="1">
                  <c:v>0.16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F345-872A-A7D5818F0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5269583"/>
        <c:axId val="797816383"/>
      </c:barChart>
      <c:catAx>
        <c:axId val="83526958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97816383"/>
        <c:crosses val="max"/>
        <c:auto val="1"/>
        <c:lblAlgn val="ctr"/>
        <c:lblOffset val="100"/>
        <c:noMultiLvlLbl val="0"/>
      </c:catAx>
      <c:valAx>
        <c:axId val="797816383"/>
        <c:scaling>
          <c:logBase val="10"/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3526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59207988573995"/>
          <c:y val="0.90272550917791394"/>
          <c:w val="0.48059743015693401"/>
          <c:h val="8.1369529851858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152077.97097789033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54-EA4F-BE5E-52618DF62A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28685.752444103895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54-EA4F-BE5E-52618DF62AA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77252669678953"/>
          <c:y val="3.7147672990371604E-2"/>
          <c:w val="0.19445481441137513"/>
          <c:h val="0.11763422234637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Elektra</c:v>
                </c:pt>
                <c:pt idx="2">
                  <c:v>Gallo +</c:v>
                </c:pt>
                <c:pt idx="3">
                  <c:v>Lady Lee</c:v>
                </c:pt>
                <c:pt idx="4">
                  <c:v>Jetstereo</c:v>
                </c:pt>
                <c:pt idx="5">
                  <c:v>Molineros</c:v>
                </c:pt>
                <c:pt idx="6">
                  <c:v>Tropigas</c:v>
                </c:pt>
                <c:pt idx="7">
                  <c:v>Diunsa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1</c:v>
                </c:pt>
                <c:pt idx="1">
                  <c:v>0.38089732332385268</c:v>
                </c:pt>
                <c:pt idx="4">
                  <c:v>0.30244364657389172</c:v>
                </c:pt>
                <c:pt idx="6">
                  <c:v>0.99446821242449113</c:v>
                </c:pt>
                <c:pt idx="7">
                  <c:v>0.73375774007489214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8-9042-B50F-0E8CCEC2C6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-2.1716807697667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Elektra</c:v>
                </c:pt>
                <c:pt idx="2">
                  <c:v>Gallo +</c:v>
                </c:pt>
                <c:pt idx="3">
                  <c:v>Lady Lee</c:v>
                </c:pt>
                <c:pt idx="4">
                  <c:v>Jetstereo</c:v>
                </c:pt>
                <c:pt idx="5">
                  <c:v>Molineros</c:v>
                </c:pt>
                <c:pt idx="6">
                  <c:v>Tropigas</c:v>
                </c:pt>
                <c:pt idx="7">
                  <c:v>Diunsa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1">
                  <c:v>0.28889966045116511</c:v>
                </c:pt>
                <c:pt idx="2">
                  <c:v>1</c:v>
                </c:pt>
                <c:pt idx="3">
                  <c:v>1</c:v>
                </c:pt>
                <c:pt idx="4">
                  <c:v>0.69755635342610811</c:v>
                </c:pt>
                <c:pt idx="5">
                  <c:v>1</c:v>
                </c:pt>
                <c:pt idx="7">
                  <c:v>8.158181704461713E-2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28-9042-B50F-0E8CCEC2C6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611614279841729E-16"/>
                  <c:y val="8.1438028866254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Elektra</c:v>
                </c:pt>
                <c:pt idx="2">
                  <c:v>Gallo +</c:v>
                </c:pt>
                <c:pt idx="3">
                  <c:v>Lady Lee</c:v>
                </c:pt>
                <c:pt idx="4">
                  <c:v>Jetstereo</c:v>
                </c:pt>
                <c:pt idx="5">
                  <c:v>Molineros</c:v>
                </c:pt>
                <c:pt idx="6">
                  <c:v>Tropigas</c:v>
                </c:pt>
                <c:pt idx="7">
                  <c:v>Diunsa</c:v>
                </c:pt>
              </c:strCache>
            </c:strRef>
          </c:cat>
          <c:val>
            <c:numRef>
              <c:f>Hoja1!$D$2:$D$9</c:f>
              <c:numCache>
                <c:formatCode>0%</c:formatCode>
                <c:ptCount val="8"/>
                <c:pt idx="1">
                  <c:v>0.32861296728939166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28-9042-B50F-0E8CCEC2C66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Elektra</c:v>
                </c:pt>
                <c:pt idx="2">
                  <c:v>Gallo +</c:v>
                </c:pt>
                <c:pt idx="3">
                  <c:v>Lady Lee</c:v>
                </c:pt>
                <c:pt idx="4">
                  <c:v>Jetstereo</c:v>
                </c:pt>
                <c:pt idx="5">
                  <c:v>Molineros</c:v>
                </c:pt>
                <c:pt idx="6">
                  <c:v>Tropigas</c:v>
                </c:pt>
                <c:pt idx="7">
                  <c:v>Diunsa</c:v>
                </c:pt>
              </c:strCache>
            </c:strRef>
          </c:cat>
          <c:val>
            <c:numRef>
              <c:f>Hoja1!$E$2:$E$9</c:f>
              <c:numCache>
                <c:formatCode>General</c:formatCode>
                <c:ptCount val="8"/>
                <c:pt idx="7" formatCode="0%">
                  <c:v>0.17295345213458826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28-9042-B50F-0E8CCEC2C66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4431408659876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FA-D842-AF9E-B1709D3F8D3D}"/>
                </c:ext>
              </c:extLst>
            </c:dLbl>
            <c:dLbl>
              <c:idx val="2"/>
              <c:layout>
                <c:manualLayout>
                  <c:x val="-1.3611614279841729E-16"/>
                  <c:y val="-1.900220673545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FA-D842-AF9E-B1709D3F8D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Elektra</c:v>
                </c:pt>
                <c:pt idx="2">
                  <c:v>Gallo +</c:v>
                </c:pt>
                <c:pt idx="3">
                  <c:v>Lady Lee</c:v>
                </c:pt>
                <c:pt idx="4">
                  <c:v>Jetstereo</c:v>
                </c:pt>
                <c:pt idx="5">
                  <c:v>Molineros</c:v>
                </c:pt>
                <c:pt idx="6">
                  <c:v>Tropigas</c:v>
                </c:pt>
                <c:pt idx="7">
                  <c:v>Diunsa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7" formatCode="0%">
                  <c:v>5.4387878029744686E-3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8-9042-B50F-0E8CCEC2C66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561506621415564E-3"/>
                  <c:y val="9.9534218786521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FA-D842-AF9E-B1709D3F8D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Curacao</c:v>
                </c:pt>
                <c:pt idx="1">
                  <c:v>Elektra</c:v>
                </c:pt>
                <c:pt idx="2">
                  <c:v>Gallo +</c:v>
                </c:pt>
                <c:pt idx="3">
                  <c:v>Lady Lee</c:v>
                </c:pt>
                <c:pt idx="4">
                  <c:v>Jetstereo</c:v>
                </c:pt>
                <c:pt idx="5">
                  <c:v>Molineros</c:v>
                </c:pt>
                <c:pt idx="6">
                  <c:v>Tropigas</c:v>
                </c:pt>
                <c:pt idx="7">
                  <c:v>Diunsa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6" formatCode="0%">
                  <c:v>5.5317875755088964E-3</c:v>
                </c:pt>
                <c:pt idx="7" formatCode="0%">
                  <c:v>6.2682029429280781E-3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A-A849-9D9E-2A242B137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1155073871"/>
        <c:axId val="1155292879"/>
      </c:barChart>
      <c:catAx>
        <c:axId val="115507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pPr>
            <a:endParaRPr lang="es-HN"/>
          </a:p>
        </c:txPr>
        <c:crossAx val="1155292879"/>
        <c:crosses val="autoZero"/>
        <c:auto val="1"/>
        <c:lblAlgn val="ctr"/>
        <c:lblOffset val="100"/>
        <c:noMultiLvlLbl val="0"/>
      </c:catAx>
      <c:valAx>
        <c:axId val="11552928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50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Myriad Pro"/>
              </a:defRPr>
            </a:pPr>
            <a:r>
              <a:rPr lang="es-HN" sz="1800" b="1" i="0" u="none" strike="noStrike">
                <a:solidFill>
                  <a:srgbClr val="000000"/>
                </a:solidFill>
                <a:latin typeface="Myriad Pro"/>
              </a:rPr>
              <a:t>COE</a:t>
            </a:r>
          </a:p>
        </c:rich>
      </c:tx>
      <c:layout>
        <c:manualLayout>
          <c:xMode val="edge"/>
          <c:yMode val="edge"/>
          <c:x val="0.45173099999999999"/>
          <c:y val="0"/>
          <c:w val="9.6538299999999994E-2"/>
          <c:h val="0.154652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4138761218398556E-2"/>
          <c:y val="0.15465179691931658"/>
          <c:w val="0.86679099999999998"/>
          <c:h val="0.7722109999999999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COE</c:v>
                </c:pt>
              </c:strCache>
            </c:strRef>
          </c:tx>
          <c:spPr>
            <a:solidFill>
              <a:srgbClr val="EA3D34"/>
            </a:solidFill>
            <a:ln w="12700" cap="flat">
              <a:noFill/>
              <a:miter lim="400000"/>
            </a:ln>
            <a:effectLst/>
          </c:spP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cat>
            <c:strRef>
              <c:f>Sheet1!$A$2:$A$9</c:f>
              <c:strCache>
                <c:ptCount val="8"/>
                <c:pt idx="0">
                  <c:v>Curacao</c:v>
                </c:pt>
                <c:pt idx="1">
                  <c:v>Elektra</c:v>
                </c:pt>
                <c:pt idx="2">
                  <c:v>Gallo +</c:v>
                </c:pt>
                <c:pt idx="3">
                  <c:v>Lady Lee</c:v>
                </c:pt>
                <c:pt idx="4">
                  <c:v>Jetstereo</c:v>
                </c:pt>
                <c:pt idx="5">
                  <c:v>Molineros</c:v>
                </c:pt>
                <c:pt idx="6">
                  <c:v>Tropigas</c:v>
                </c:pt>
                <c:pt idx="7">
                  <c:v>Diunsa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0.5392163308467306</c:v>
                </c:pt>
                <c:pt idx="1">
                  <c:v>1.097345239862783</c:v>
                </c:pt>
                <c:pt idx="2">
                  <c:v>1.4941527607938632</c:v>
                </c:pt>
                <c:pt idx="3">
                  <c:v>0.93439198356934683</c:v>
                </c:pt>
                <c:pt idx="4">
                  <c:v>1.3488272072599281</c:v>
                </c:pt>
                <c:pt idx="5">
                  <c:v>1.6522624295076576</c:v>
                </c:pt>
                <c:pt idx="6">
                  <c:v>1.8994410448728258</c:v>
                </c:pt>
                <c:pt idx="7">
                  <c:v>0.41185247869964131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E-6A40-8259-38E5C8A29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midCat"/>
        <c:majorUnit val="0.55000000000000004"/>
        <c:minorUnit val="0.27500000000000002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8860923770823144"/>
          <c:y val="0.26874921975439514"/>
          <c:w val="0.12202399999999999"/>
          <c:h val="8.61931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3153212544646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2" formatCode="0%">
                  <c:v>0.16406742991075454</c:v>
                </c:pt>
                <c:pt idx="5" formatCode="0%">
                  <c:v>0.26037707161319762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944B-AF01-191904244FB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87095005952776E-3"/>
                  <c:y val="-4.5409574698215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3" formatCode="0%">
                  <c:v>0.25748692758675312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0-944B-AF01-191904244FB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  <c:pt idx="2" formatCode="0%">
                  <c:v>9.7358694672316032E-2</c:v>
                </c:pt>
                <c:pt idx="4" formatCode="0%">
                  <c:v>0.29179678318390934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10-944B-AF01-191904244FB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HRN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85886875744085E-2"/>
                  <c:y val="2.2704787349107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Hoja1!$E$2:$E$8</c:f>
              <c:numCache>
                <c:formatCode>General</c:formatCode>
                <c:ptCount val="7"/>
                <c:pt idx="3" formatCode="0%">
                  <c:v>0.23447155759784463</c:v>
                </c:pt>
                <c:pt idx="5" formatCode="0%">
                  <c:v>0.44997719324920155</c:v>
                </c:pt>
                <c:pt idx="6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10-944B-AF01-191904244FB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Internacional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1315321254464574E-3"/>
                  <c:y val="-8.33599236017594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DD-704F-BAC8-0CC7F3CC2637}"/>
                </c:ext>
              </c:extLst>
            </c:dLbl>
            <c:dLbl>
              <c:idx val="6"/>
              <c:layout>
                <c:manualLayout>
                  <c:x val="4.75435475029763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5A45-803E-F0A1E1F694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Hoja1!$F$2:$F$8</c:f>
              <c:numCache>
                <c:formatCode>General</c:formatCode>
                <c:ptCount val="7"/>
                <c:pt idx="0" formatCode="0%">
                  <c:v>6.9458837236658589E-3</c:v>
                </c:pt>
                <c:pt idx="2" formatCode="0%">
                  <c:v>9.2791249737071799E-2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10-944B-AF01-191904244FB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32012081302086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Hoja1!$G$2:$G$8</c:f>
              <c:numCache>
                <c:formatCode>0%</c:formatCode>
                <c:ptCount val="7"/>
                <c:pt idx="1">
                  <c:v>0.19963017648127482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10-944B-AF01-191904244FBA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LTH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Hoja1!$H$2:$H$8</c:f>
              <c:numCache>
                <c:formatCode>General</c:formatCode>
                <c:ptCount val="7"/>
                <c:pt idx="4" formatCode="0%">
                  <c:v>3.0892179577583008E-2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10-944B-AF01-191904244FBA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Hoja1!$I$2:$I$8</c:f>
              <c:numCache>
                <c:formatCode>General</c:formatCode>
                <c:ptCount val="7"/>
                <c:pt idx="0" formatCode="0%">
                  <c:v>0.2547570901228412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10-944B-AF01-191904244FBA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Hoja1!$J$2:$J$8</c:f>
              <c:numCache>
                <c:formatCode>General</c:formatCode>
                <c:ptCount val="7"/>
                <c:pt idx="3" formatCode="0%">
                  <c:v>0.41098874980193356</c:v>
                </c:pt>
                <c:pt idx="4" formatCode="0%">
                  <c:v>0.19475504516302375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10-944B-AF01-191904244FBA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Logos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Hoja1!$K$2:$K$8</c:f>
              <c:numCache>
                <c:formatCode>General</c:formatCode>
                <c:ptCount val="7"/>
                <c:pt idx="0" formatCode="0%">
                  <c:v>6.5890669549581851E-2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10-944B-AF01-191904244FBA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Hoja1!$L$2:$L$8</c:f>
              <c:numCache>
                <c:formatCode>0%</c:formatCode>
                <c:ptCount val="7"/>
                <c:pt idx="1">
                  <c:v>0.38244595872322379</c:v>
                </c:pt>
                <c:pt idx="2">
                  <c:v>0.18720514438534841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10-944B-AF01-191904244FBA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R America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Hoja1!$M$2:$M$8</c:f>
              <c:numCache>
                <c:formatCode>General</c:formatCode>
                <c:ptCount val="7"/>
                <c:pt idx="0" formatCode="0%">
                  <c:v>0.53012777065140093</c:v>
                </c:pt>
                <c:pt idx="3" formatCode="0%">
                  <c:v>9.7052765013468642E-2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810-944B-AF01-191904244FBA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R Hit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Hoja1!$N$2:$N$8</c:f>
              <c:numCache>
                <c:formatCode>0%</c:formatCode>
                <c:ptCount val="7"/>
                <c:pt idx="1">
                  <c:v>0.16418487449754718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10-944B-AF01-191904244FBA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Romantica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Hoja1!$O$2:$O$8</c:f>
              <c:numCache>
                <c:formatCode>General</c:formatCode>
                <c:ptCount val="7"/>
                <c:pt idx="0" formatCode="0%">
                  <c:v>4.1003120046156499E-2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10-944B-AF01-191904244FBA}"/>
            </c:ext>
          </c:extLst>
        </c:ser>
        <c:ser>
          <c:idx val="14"/>
          <c:order val="14"/>
          <c:tx>
            <c:strRef>
              <c:f>Hoja1!$P$1</c:f>
              <c:strCache>
                <c:ptCount val="1"/>
                <c:pt idx="0">
                  <c:v>Sabrosona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Hoja1!$P$2:$P$8</c:f>
              <c:numCache>
                <c:formatCode>General</c:formatCode>
                <c:ptCount val="7"/>
                <c:pt idx="2" formatCode="0%">
                  <c:v>9.0146939511403547E-3</c:v>
                </c:pt>
                <c:pt idx="4" formatCode="0%">
                  <c:v>1.6789228031295102E-2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10-944B-AF01-191904244FBA}"/>
            </c:ext>
          </c:extLst>
        </c:ser>
        <c:ser>
          <c:idx val="15"/>
          <c:order val="15"/>
          <c:tx>
            <c:strRef>
              <c:f>Hoja1!$Q$1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Hoja1!$Q$2:$Q$8</c:f>
              <c:numCache>
                <c:formatCode>General</c:formatCode>
                <c:ptCount val="7"/>
                <c:pt idx="0" formatCode="0%">
                  <c:v>3.5737692062087205E-2</c:v>
                </c:pt>
                <c:pt idx="2" formatCode="0%">
                  <c:v>9.3151837495117046E-2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810-944B-AF01-191904244FBA}"/>
            </c:ext>
          </c:extLst>
        </c:ser>
        <c:ser>
          <c:idx val="16"/>
          <c:order val="16"/>
          <c:tx>
            <c:strRef>
              <c:f>Hoja1!$R$1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Hoja1!$R$2:$R$8</c:f>
              <c:numCache>
                <c:formatCode>General</c:formatCode>
                <c:ptCount val="7"/>
                <c:pt idx="4" formatCode="0%">
                  <c:v>0.12541553339377468</c:v>
                </c:pt>
                <c:pt idx="5" formatCode="0%">
                  <c:v>7.2696518169378166E-2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10-944B-AF01-191904244FBA}"/>
            </c:ext>
          </c:extLst>
        </c:ser>
        <c:ser>
          <c:idx val="17"/>
          <c:order val="17"/>
          <c:tx>
            <c:strRef>
              <c:f>Hoja1!$S$1</c:f>
              <c:strCache>
                <c:ptCount val="1"/>
                <c:pt idx="0">
                  <c:v>St Sula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Hoja1!$S$2:$S$8</c:f>
              <c:numCache>
                <c:formatCode>General</c:formatCode>
                <c:ptCount val="7"/>
                <c:pt idx="0" formatCode="0%">
                  <c:v>4.1339211194075902E-2</c:v>
                </c:pt>
                <c:pt idx="2" formatCode="0%">
                  <c:v>5.0842873884431761E-2</c:v>
                </c:pt>
                <c:pt idx="5" formatCode="0%">
                  <c:v>4.2762657746693113E-2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810-944B-AF01-191904244FBA}"/>
            </c:ext>
          </c:extLst>
        </c:ser>
        <c:ser>
          <c:idx val="18"/>
          <c:order val="18"/>
          <c:tx>
            <c:strRef>
              <c:f>Hoja1!$T$1</c:f>
              <c:strCache>
                <c:ptCount val="1"/>
                <c:pt idx="0">
                  <c:v>Suoer 100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Hoja1!$T$2:$T$8</c:f>
              <c:numCache>
                <c:formatCode>General</c:formatCode>
                <c:ptCount val="7"/>
                <c:pt idx="0" formatCode="0%">
                  <c:v>2.3582395545671968E-2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10-944B-AF01-191904244FBA}"/>
            </c:ext>
          </c:extLst>
        </c:ser>
        <c:ser>
          <c:idx val="19"/>
          <c:order val="19"/>
          <c:tx>
            <c:strRef>
              <c:f>Hoja1!$U$1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3771773751488194E-3"/>
                  <c:y val="-1.364087234989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Hoja1!$U$2:$U$8</c:f>
              <c:numCache>
                <c:formatCode>0%</c:formatCode>
                <c:ptCount val="7"/>
                <c:pt idx="1">
                  <c:v>5.6549462731197993E-2</c:v>
                </c:pt>
                <c:pt idx="2">
                  <c:v>7.4791910814627674E-2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2-7742-A5BE-088A63BFEF71}"/>
            </c:ext>
          </c:extLst>
        </c:ser>
        <c:ser>
          <c:idx val="20"/>
          <c:order val="20"/>
          <c:tx>
            <c:strRef>
              <c:f>Hoja1!$V$1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Hoja1!$V$2:$V$8</c:f>
              <c:numCache>
                <c:formatCode>0%</c:formatCode>
                <c:ptCount val="7"/>
                <c:pt idx="1">
                  <c:v>0.19718952756675628</c:v>
                </c:pt>
                <c:pt idx="2">
                  <c:v>0.23077616514919241</c:v>
                </c:pt>
                <c:pt idx="4">
                  <c:v>0.24498841543265784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C2-7742-A5BE-088A63BFEF71}"/>
            </c:ext>
          </c:extLst>
        </c:ser>
        <c:ser>
          <c:idx val="21"/>
          <c:order val="21"/>
          <c:tx>
            <c:strRef>
              <c:f>Hoja1!$W$1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D-3F46-8A17-E3F1E98215C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0D-3F46-8A17-E3F1E98215C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D-3F46-8A17-E3F1E98215C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0D-3F46-8A17-E3F1E98215C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0D-3F46-8A17-E3F1E98215C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Gallo +</c:v>
                </c:pt>
                <c:pt idx="1">
                  <c:v>Tropigas</c:v>
                </c:pt>
                <c:pt idx="2">
                  <c:v>Curacao</c:v>
                </c:pt>
                <c:pt idx="3">
                  <c:v>Diunsa</c:v>
                </c:pt>
                <c:pt idx="4">
                  <c:v>Jetstereo</c:v>
                </c:pt>
                <c:pt idx="5">
                  <c:v>Elektra</c:v>
                </c:pt>
                <c:pt idx="6">
                  <c:v>Molineros</c:v>
                </c:pt>
              </c:strCache>
            </c:strRef>
          </c:cat>
          <c:val>
            <c:numRef>
              <c:f>Hoja1!$W$2:$W$8</c:f>
              <c:numCache>
                <c:formatCode>General</c:formatCode>
                <c:ptCount val="7"/>
                <c:pt idx="5" formatCode="0%">
                  <c:v>0.17228599665500985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0-7443-A1FA-30A312286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211089263"/>
        <c:axId val="1208600847"/>
      </c:barChart>
      <c:catAx>
        <c:axId val="121108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208600847"/>
        <c:crosses val="autoZero"/>
        <c:auto val="1"/>
        <c:lblAlgn val="ctr"/>
        <c:lblOffset val="100"/>
        <c:noMultiLvlLbl val="0"/>
      </c:catAx>
      <c:valAx>
        <c:axId val="12086008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108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72959082932391"/>
          <c:w val="0.99954038117758437"/>
          <c:h val="0.1012704091706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332F"/>
            </a:solidFill>
          </c:spPr>
          <c:explosion val="3"/>
          <c:dPt>
            <c:idx val="0"/>
            <c:bubble3D val="0"/>
            <c:spPr>
              <a:solidFill>
                <a:srgbClr val="BB33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8-6A45-A9C6-2090BD84EC70}"/>
              </c:ext>
            </c:extLst>
          </c:dPt>
          <c:dPt>
            <c:idx val="1"/>
            <c:bubble3D val="0"/>
            <c:spPr>
              <a:solidFill>
                <a:srgbClr val="EF36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8-6A45-A9C6-2090BD84EC70}"/>
              </c:ext>
            </c:extLst>
          </c:dPt>
          <c:dPt>
            <c:idx val="2"/>
            <c:bubble3D val="0"/>
            <c:spPr>
              <a:solidFill>
                <a:srgbClr val="EF6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8-6A45-A9C6-2090BD84EC70}"/>
              </c:ext>
            </c:extLst>
          </c:dPt>
          <c:dPt>
            <c:idx val="3"/>
            <c:bubble3D val="0"/>
            <c:spPr>
              <a:solidFill>
                <a:srgbClr val="F59F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8-6A45-A9C6-2090BD84EC70}"/>
              </c:ext>
            </c:extLst>
          </c:dPt>
          <c:dPt>
            <c:idx val="4"/>
            <c:bubble3D val="0"/>
            <c:spPr>
              <a:solidFill>
                <a:srgbClr val="FFD1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D8-6A45-A9C6-2090BD84EC70}"/>
              </c:ext>
            </c:extLst>
          </c:dPt>
          <c:dLbls>
            <c:dLbl>
              <c:idx val="4"/>
              <c:layout>
                <c:manualLayout>
                  <c:x val="-1.0993085320480243E-2"/>
                  <c:y val="-0.134115051862513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D8-6A45-A9C6-2090BD84E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0.83</c:v>
                </c:pt>
                <c:pt idx="1">
                  <c:v>0.09</c:v>
                </c:pt>
                <c:pt idx="2">
                  <c:v>0.03</c:v>
                </c:pt>
                <c:pt idx="3">
                  <c:v>0.05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D8-6A45-A9C6-2090BD84EC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24242"/>
            </a:solidFill>
          </c:spPr>
          <c:dPt>
            <c:idx val="0"/>
            <c:bubble3D val="0"/>
            <c:spPr>
              <a:solidFill>
                <a:srgbClr val="4242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F-774E-BCDA-3DDFF0C77165}"/>
              </c:ext>
            </c:extLst>
          </c:dPt>
          <c:dPt>
            <c:idx val="1"/>
            <c:bubble3D val="0"/>
            <c:spPr>
              <a:solidFill>
                <a:srgbClr val="6965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F-774E-BCDA-3DDFF0C77165}"/>
              </c:ext>
            </c:extLst>
          </c:dPt>
          <c:dPt>
            <c:idx val="2"/>
            <c:bubble3D val="0"/>
            <c:spPr>
              <a:solidFill>
                <a:srgbClr val="9C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F-774E-BCDA-3DDFF0C77165}"/>
              </c:ext>
            </c:extLst>
          </c:dPt>
          <c:dPt>
            <c:idx val="3"/>
            <c:bubble3D val="0"/>
            <c:spPr>
              <a:solidFill>
                <a:srgbClr val="C4C4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F-774E-BCDA-3DDFF0C77165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CF-774E-BCDA-3DDFF0C771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BDC25D1-8ABB-DD44-B3EA-3E6D665FC82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84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CF-774E-BCDA-3DDFF0C771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2A20F78-51A4-2146-B52A-EEE920EFF0B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7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CF-774E-BCDA-3DDFF0C77165}"/>
                </c:ext>
              </c:extLst>
            </c:dLbl>
            <c:dLbl>
              <c:idx val="3"/>
              <c:layout>
                <c:manualLayout>
                  <c:x val="-1.4657447093973567E-2"/>
                  <c:y val="-1.986889657222422E-2"/>
                </c:manualLayout>
              </c:layout>
              <c:tx>
                <c:rich>
                  <a:bodyPr/>
                  <a:lstStyle/>
                  <a:p>
                    <a:fld id="{04360ED1-CA4F-054C-813B-528A27B8650E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5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7CF-774E-BCDA-3DDFF0C77165}"/>
                </c:ext>
              </c:extLst>
            </c:dLbl>
            <c:dLbl>
              <c:idx val="4"/>
              <c:layout>
                <c:manualLayout>
                  <c:x val="-7.3287235469867837E-3"/>
                  <c:y val="-1.49016724291681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CF-774E-BCDA-3DDFF0C771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0.77</c:v>
                </c:pt>
                <c:pt idx="1">
                  <c:v>0.09</c:v>
                </c:pt>
                <c:pt idx="2">
                  <c:v>0.04</c:v>
                </c:pt>
                <c:pt idx="3">
                  <c:v>0.09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CF-774E-BCDA-3DDFF0C7716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1-0B4D-8C9C-1DCDBFDFA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D-7C45-A951-21F911E64A2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E9-F349-A843-5CE43100D4C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3-0E42-90C7-7334FC71F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7420471660413281"/>
          <c:w val="0.94327243342784539"/>
          <c:h val="0.44370627164413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B734-A24B-8D3B-6F79F6143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0.98</c:v>
                </c:pt>
                <c:pt idx="1">
                  <c:v>0.51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2-8547-A088-7D1DAEC1154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E902-8547-A088-7D1DAEC1154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713772827707942E-3"/>
                  <c:y val="1.8504447259775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02-8547-A088-7D1DAEC11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0.02</c:v>
                </c:pt>
                <c:pt idx="1">
                  <c:v>0.49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02-8547-A088-7D1DAEC11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700079"/>
        <c:axId val="708493935"/>
      </c:barChart>
      <c:catAx>
        <c:axId val="70870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08493935"/>
        <c:crosses val="autoZero"/>
        <c:auto val="1"/>
        <c:lblAlgn val="ctr"/>
        <c:lblOffset val="100"/>
        <c:noMultiLvlLbl val="0"/>
      </c:catAx>
      <c:valAx>
        <c:axId val="70849393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0870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916244190959019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0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F3-7C49-A364-95A950962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F3-7C49-A364-95A950962EA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F3-7C49-A364-95A950962E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F3-7C49-A364-95A950962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F3-7C49-A364-95A950962E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1570515065595054E-3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F3-7C49-A364-95A950962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F3-7C49-A364-95A950962EA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466378156029233E-3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F3-7C49-A364-95A950962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F3-7C49-A364-95A950962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230532384354645"/>
          <c:y val="0.75989649345162635"/>
          <c:w val="0.43538914927938327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0.05251</cdr:x>
      <cdr:y>0.82685</cdr:y>
    </cdr:from>
    <cdr:to>
      <cdr:x>0.93869</cdr:x>
      <cdr:y>0.92511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47538AB4-74E5-A18D-B3D1-129B6424933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7617" y="2640951"/>
          <a:ext cx="3166242" cy="31381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73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4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46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90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5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7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pPr/>
              <a:t>23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330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6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79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7893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2B2B2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397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41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69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3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8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3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0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02/03/26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4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Relationship Id="rId9" Type="http://schemas.openxmlformats.org/officeDocument/2006/relationships/chart" Target="../charts/char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19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3.xml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10" Type="http://schemas.openxmlformats.org/officeDocument/2006/relationships/image" Target="../media/image25.png"/><Relationship Id="rId4" Type="http://schemas.openxmlformats.org/officeDocument/2006/relationships/chart" Target="../charts/chart40.xml"/><Relationship Id="rId9" Type="http://schemas.openxmlformats.org/officeDocument/2006/relationships/chart" Target="../charts/char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chart" Target="../charts/char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Placeholder 16" descr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4" name="shutterstock_454176937.jpg" descr="shutterstock_454176937.jpg"/>
          <p:cNvPicPr>
            <a:picLocks noChangeAspect="1"/>
          </p:cNvPicPr>
          <p:nvPr/>
        </p:nvPicPr>
        <p:blipFill>
          <a:blip r:embed="rId3"/>
          <a:srcRect l="8222" t="26273" r="1042"/>
          <a:stretch>
            <a:fillRect/>
          </a:stretch>
        </p:blipFill>
        <p:spPr>
          <a:xfrm>
            <a:off x="0" y="0"/>
            <a:ext cx="12192000" cy="65829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1"/>
          <p:cNvSpPr/>
          <p:nvPr/>
        </p:nvSpPr>
        <p:spPr>
          <a:xfrm>
            <a:off x="-3" y="4165600"/>
            <a:ext cx="12192005" cy="2718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TextBox 12"/>
          <p:cNvSpPr txBox="1"/>
          <p:nvPr/>
        </p:nvSpPr>
        <p:spPr>
          <a:xfrm>
            <a:off x="455355" y="4521201"/>
            <a:ext cx="8152933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700" b="1"/>
            </a:pPr>
            <a:r>
              <a:rPr dirty="0"/>
              <a:t>REPORTE DE COMPETENCIA </a:t>
            </a:r>
            <a:r>
              <a:rPr b="0" dirty="0"/>
              <a:t>/ </a:t>
            </a:r>
            <a:r>
              <a:rPr lang="en-US" b="0" dirty="0"/>
              <a:t>MENSUAL</a:t>
            </a:r>
            <a:endParaRPr b="0" dirty="0"/>
          </a:p>
        </p:txBody>
      </p:sp>
      <p:sp>
        <p:nvSpPr>
          <p:cNvPr id="137" name="TextBox 13"/>
          <p:cNvSpPr txBox="1"/>
          <p:nvPr/>
        </p:nvSpPr>
        <p:spPr>
          <a:xfrm>
            <a:off x="473136" y="5077458"/>
            <a:ext cx="4432908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BB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TIENDAS DEPARTAMENTALES</a:t>
            </a:r>
          </a:p>
        </p:txBody>
      </p:sp>
      <p:sp>
        <p:nvSpPr>
          <p:cNvPr id="138" name="Straight Connector 14"/>
          <p:cNvSpPr/>
          <p:nvPr/>
        </p:nvSpPr>
        <p:spPr>
          <a:xfrm>
            <a:off x="473136" y="5594350"/>
            <a:ext cx="4603628" cy="0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TextBox 15"/>
          <p:cNvSpPr txBox="1"/>
          <p:nvPr/>
        </p:nvSpPr>
        <p:spPr>
          <a:xfrm>
            <a:off x="468056" y="5775955"/>
            <a:ext cx="2496833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/>
            </a:pPr>
            <a:r>
              <a:rPr lang="en-US" dirty="0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  <a:p>
            <a:r>
              <a:rPr dirty="0" err="1"/>
              <a:t>Preparado</a:t>
            </a:r>
            <a:r>
              <a:rPr dirty="0"/>
              <a:t> para </a:t>
            </a:r>
            <a:r>
              <a:rPr dirty="0" err="1"/>
              <a:t>Jetstereo</a:t>
            </a:r>
            <a:endParaRPr dirty="0"/>
          </a:p>
        </p:txBody>
      </p:sp>
      <p:pic>
        <p:nvPicPr>
          <p:cNvPr id="140" name="LOGO MASS.png" descr="LOGO M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Box 8"/>
          <p:cNvSpPr txBox="1"/>
          <p:nvPr/>
        </p:nvSpPr>
        <p:spPr>
          <a:xfrm>
            <a:off x="79510" y="610316"/>
            <a:ext cx="507519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96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97" name="TextBox 8"/>
          <p:cNvSpPr txBox="1"/>
          <p:nvPr/>
        </p:nvSpPr>
        <p:spPr>
          <a:xfrm>
            <a:off x="7359807" y="600660"/>
            <a:ext cx="4203022" cy="292353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299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29" y="-95411"/>
            <a:ext cx="1797168" cy="74882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5735E6-92D5-7F4E-C06F-79A56E87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0" y="972363"/>
            <a:ext cx="5075192" cy="46730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570456-197B-DC9B-12D5-1B54EEAD9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129" y="972363"/>
            <a:ext cx="42037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096447"/>
              </p:ext>
            </p:extLst>
          </p:nvPr>
        </p:nvGraphicFramePr>
        <p:xfrm>
          <a:off x="1" y="1480176"/>
          <a:ext cx="352079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9798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0930718"/>
              </p:ext>
            </p:extLst>
          </p:nvPr>
        </p:nvGraphicFramePr>
        <p:xfrm>
          <a:off x="3779267" y="734445"/>
          <a:ext cx="7564580" cy="231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823932"/>
              </p:ext>
            </p:extLst>
          </p:nvPr>
        </p:nvGraphicFramePr>
        <p:xfrm>
          <a:off x="4902810" y="548953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662094"/>
              </p:ext>
            </p:extLst>
          </p:nvPr>
        </p:nvGraphicFramePr>
        <p:xfrm>
          <a:off x="4929074" y="44016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1EF1D70-7D62-9E7D-455E-C2C4F605F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944491"/>
              </p:ext>
            </p:extLst>
          </p:nvPr>
        </p:nvGraphicFramePr>
        <p:xfrm>
          <a:off x="52103" y="3405358"/>
          <a:ext cx="3520798" cy="298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TodosLosLogosUnicomer-02.png" descr="TodosLosLogosUnicomer-02.png">
            <a:extLst>
              <a:ext uri="{FF2B5EF4-FFF2-40B4-BE49-F238E27FC236}">
                <a16:creationId xmlns:a16="http://schemas.microsoft.com/office/drawing/2014/main" id="{B432224D-6D73-20B7-1A5B-0C8A5818CA6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4102"/>
          <a:stretch>
            <a:fillRect/>
          </a:stretch>
        </p:blipFill>
        <p:spPr>
          <a:xfrm>
            <a:off x="621001" y="1001791"/>
            <a:ext cx="2151768" cy="381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2510896-0E05-FFFE-B3DA-F25FBF40B7D9}"/>
              </a:ext>
            </a:extLst>
          </p:cNvPr>
          <p:cNvSpPr txBox="1"/>
          <p:nvPr/>
        </p:nvSpPr>
        <p:spPr>
          <a:xfrm>
            <a:off x="2902995" y="1802274"/>
            <a:ext cx="32797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6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8A23C5E-2BD6-B697-800B-D0709CD619F5}"/>
              </a:ext>
            </a:extLst>
          </p:cNvPr>
          <p:cNvSpPr txBox="1"/>
          <p:nvPr/>
        </p:nvSpPr>
        <p:spPr>
          <a:xfrm>
            <a:off x="2906032" y="2447981"/>
            <a:ext cx="43857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102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045F26F-0932-B41A-A44C-11D5576EB18C}"/>
              </a:ext>
            </a:extLst>
          </p:cNvPr>
          <p:cNvSpPr/>
          <p:nvPr/>
        </p:nvSpPr>
        <p:spPr>
          <a:xfrm>
            <a:off x="3366536" y="1873250"/>
            <a:ext cx="0" cy="157739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69E198D1-94B0-BF5B-9894-CB4468E67B2F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2BB38820-9C7B-7A88-AA76-4890E4C7E147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1528C574-2D91-6781-E9C8-5D4C786AECB6}"/>
              </a:ext>
            </a:extLst>
          </p:cNvPr>
          <p:cNvSpPr txBox="1"/>
          <p:nvPr/>
        </p:nvSpPr>
        <p:spPr>
          <a:xfrm>
            <a:off x="187614" y="163934"/>
            <a:ext cx="517048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 CURACAO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52791EB-B79D-0B93-A289-2B98BCBE88B5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9338E8DC-B7DB-897D-4140-03D067E02C28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FB993DD4-F8F2-B22A-77C3-3F70FE433A5F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CECF8CA9-ADA4-6629-6755-1D7C7379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3715569"/>
              </p:ext>
            </p:extLst>
          </p:nvPr>
        </p:nvGraphicFramePr>
        <p:xfrm>
          <a:off x="9992376" y="3533028"/>
          <a:ext cx="1417744" cy="487680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174.2</a:t>
                      </a:r>
                    </a:p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B35E012-7BD8-5F9A-62CE-EAAB24042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76019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20C4D2D-C016-2C6B-11E9-DEB50F379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415905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12.6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FEBB0DDA-351F-D809-22EC-E2B8E9FED82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1" name="Straight Arrow Connector 32">
            <a:extLst>
              <a:ext uri="{FF2B5EF4-FFF2-40B4-BE49-F238E27FC236}">
                <a16:creationId xmlns:a16="http://schemas.microsoft.com/office/drawing/2014/main" id="{D6224465-1C34-E288-9C39-4DD4972390BF}"/>
              </a:ext>
            </a:extLst>
          </p:cNvPr>
          <p:cNvSpPr/>
          <p:nvPr/>
        </p:nvSpPr>
        <p:spPr>
          <a:xfrm flipV="1">
            <a:off x="3396711" y="2509805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4" name="Chart 52">
            <a:extLst>
              <a:ext uri="{FF2B5EF4-FFF2-40B4-BE49-F238E27FC236}">
                <a16:creationId xmlns:a16="http://schemas.microsoft.com/office/drawing/2014/main" id="{19835894-EBA1-3553-BFCB-B2BCCB8E5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3207542"/>
              </p:ext>
            </p:extLst>
          </p:nvPr>
        </p:nvGraphicFramePr>
        <p:xfrm>
          <a:off x="4860510" y="3308333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70915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8"/>
          <p:cNvSpPr txBox="1"/>
          <p:nvPr/>
        </p:nvSpPr>
        <p:spPr>
          <a:xfrm>
            <a:off x="45720" y="644913"/>
            <a:ext cx="5158186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29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330" name="TextBox 9"/>
          <p:cNvSpPr txBox="1"/>
          <p:nvPr/>
        </p:nvSpPr>
        <p:spPr>
          <a:xfrm>
            <a:off x="6951228" y="644913"/>
            <a:ext cx="44958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3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4" name="TodosLosLogosUnicomer-02.png" descr="TodosLosLogosUnicomer-02.png"/>
          <p:cNvPicPr>
            <a:picLocks noChangeAspect="1"/>
          </p:cNvPicPr>
          <p:nvPr/>
        </p:nvPicPr>
        <p:blipFill>
          <a:blip r:embed="rId2"/>
          <a:srcRect b="34102"/>
          <a:stretch>
            <a:fillRect/>
          </a:stretch>
        </p:blipFill>
        <p:spPr>
          <a:xfrm>
            <a:off x="9967992" y="77071"/>
            <a:ext cx="1987670" cy="3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6169092-5606-C756-EB95-68B4752DE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993" y="1048922"/>
            <a:ext cx="4508035" cy="25589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2803C13-7FAB-8BC0-964F-72B3B4B6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" y="1048921"/>
            <a:ext cx="5158186" cy="4749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B97FE03-D84C-30C2-0A3C-731456D6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2" y="1000293"/>
            <a:ext cx="1658130" cy="5408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38E65053-0D26-11CD-74D3-7D60F57D8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127616"/>
              </p:ext>
            </p:extLst>
          </p:nvPr>
        </p:nvGraphicFramePr>
        <p:xfrm>
          <a:off x="50046" y="1439835"/>
          <a:ext cx="339351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318D9103-03BC-5A46-A1B7-E76E3F06F225}"/>
              </a:ext>
            </a:extLst>
          </p:cNvPr>
          <p:cNvSpPr/>
          <p:nvPr/>
        </p:nvSpPr>
        <p:spPr>
          <a:xfrm flipH="1">
            <a:off x="3352499" y="1887956"/>
            <a:ext cx="4728" cy="180927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57853" y="661177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260037"/>
              </p:ext>
            </p:extLst>
          </p:nvPr>
        </p:nvGraphicFramePr>
        <p:xfrm>
          <a:off x="3807294" y="645382"/>
          <a:ext cx="7564580" cy="244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926229"/>
              </p:ext>
            </p:extLst>
          </p:nvPr>
        </p:nvGraphicFramePr>
        <p:xfrm>
          <a:off x="4777452" y="5489531"/>
          <a:ext cx="5033073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162924"/>
              </p:ext>
            </p:extLst>
          </p:nvPr>
        </p:nvGraphicFramePr>
        <p:xfrm>
          <a:off x="4703351" y="338923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EB63349B-73D9-81EE-D2D1-4C163A56A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62610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16B50B6-9608-8950-B931-C9B13A287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417197"/>
              </p:ext>
            </p:extLst>
          </p:nvPr>
        </p:nvGraphicFramePr>
        <p:xfrm>
          <a:off x="50045" y="3446806"/>
          <a:ext cx="3494138" cy="289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DA667BD2-D3E9-86D3-2BBA-378E5C6B35F7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690B1FFA-2DD5-47D2-6B5B-F9CAB72B25DA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DIUNSA">
            <a:extLst>
              <a:ext uri="{FF2B5EF4-FFF2-40B4-BE49-F238E27FC236}">
                <a16:creationId xmlns:a16="http://schemas.microsoft.com/office/drawing/2014/main" id="{7B300C1C-2A8B-0D6F-C8A7-9AEB979C3C8A}"/>
              </a:ext>
            </a:extLst>
          </p:cNvPr>
          <p:cNvSpPr txBox="1"/>
          <p:nvPr/>
        </p:nvSpPr>
        <p:spPr>
          <a:xfrm>
            <a:off x="187615" y="163934"/>
            <a:ext cx="461807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LADY LEE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6115850-737E-59E4-18CD-A7A1DA83DEBE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D095B61D-9F66-FD0F-63D3-5C271435E0D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B50AAC4D-558A-4632-B651-5CD4E5CBCC68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EA8578ED-7D5A-004E-DB20-119B2BF9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886660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67.2K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FA9F910F-A4AC-8292-C1EA-F6E0D7BF1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783536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47B96303-FABC-3CE5-149F-42A30B01F76F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CB85DB3-254E-7B69-4F82-026F2C99AEFC}"/>
              </a:ext>
            </a:extLst>
          </p:cNvPr>
          <p:cNvSpPr txBox="1"/>
          <p:nvPr/>
        </p:nvSpPr>
        <p:spPr>
          <a:xfrm>
            <a:off x="2952379" y="1807278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42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E7E687F8-732F-E031-C603-7B6855781E4A}"/>
              </a:ext>
            </a:extLst>
          </p:cNvPr>
          <p:cNvSpPr txBox="1"/>
          <p:nvPr/>
        </p:nvSpPr>
        <p:spPr>
          <a:xfrm>
            <a:off x="2970583" y="2505761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59</a:t>
            </a:r>
            <a:r>
              <a:rPr dirty="0"/>
              <a:t>%</a:t>
            </a:r>
          </a:p>
        </p:txBody>
      </p:sp>
      <p:sp>
        <p:nvSpPr>
          <p:cNvPr id="12" name="Straight Arrow Connector 32">
            <a:extLst>
              <a:ext uri="{FF2B5EF4-FFF2-40B4-BE49-F238E27FC236}">
                <a16:creationId xmlns:a16="http://schemas.microsoft.com/office/drawing/2014/main" id="{F8872354-4E8E-4A41-1EA0-8CA1EBCBBC18}"/>
              </a:ext>
            </a:extLst>
          </p:cNvPr>
          <p:cNvSpPr/>
          <p:nvPr/>
        </p:nvSpPr>
        <p:spPr>
          <a:xfrm flipV="1">
            <a:off x="3352499" y="2556266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7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8"/>
          <p:cNvSpPr txBox="1"/>
          <p:nvPr/>
        </p:nvSpPr>
        <p:spPr>
          <a:xfrm>
            <a:off x="3311205" y="866165"/>
            <a:ext cx="6031614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6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69" y="80668"/>
            <a:ext cx="1212775" cy="39557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12A051-1C5E-F383-2346-C3A6C1291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205" y="1245455"/>
            <a:ext cx="6027066" cy="1646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3337548"/>
              </p:ext>
            </p:extLst>
          </p:nvPr>
        </p:nvGraphicFramePr>
        <p:xfrm>
          <a:off x="0" y="1277501"/>
          <a:ext cx="349173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8807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3325564"/>
              </p:ext>
            </p:extLst>
          </p:nvPr>
        </p:nvGraphicFramePr>
        <p:xfrm>
          <a:off x="3806872" y="688847"/>
          <a:ext cx="7564580" cy="235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5575120"/>
              </p:ext>
            </p:extLst>
          </p:nvPr>
        </p:nvGraphicFramePr>
        <p:xfrm>
          <a:off x="4805577" y="545174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86271"/>
              </p:ext>
            </p:extLst>
          </p:nvPr>
        </p:nvGraphicFramePr>
        <p:xfrm>
          <a:off x="4712820" y="4462328"/>
          <a:ext cx="4925295" cy="9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45385"/>
              </p:ext>
            </p:extLst>
          </p:nvPr>
        </p:nvGraphicFramePr>
        <p:xfrm>
          <a:off x="4805578" y="328710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E29B2CF-EE69-8C91-37A5-4AC7FE9A1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22303"/>
              </p:ext>
            </p:extLst>
          </p:nvPr>
        </p:nvGraphicFramePr>
        <p:xfrm>
          <a:off x="0" y="3531861"/>
          <a:ext cx="3551373" cy="286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7" descr="Imagen 7">
            <a:extLst>
              <a:ext uri="{FF2B5EF4-FFF2-40B4-BE49-F238E27FC236}">
                <a16:creationId xmlns:a16="http://schemas.microsoft.com/office/drawing/2014/main" id="{7FE8EFF0-29D3-2BBF-4148-65F3CA3B2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430" y="791090"/>
            <a:ext cx="1304152" cy="47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A7E9958-42E8-F74B-6311-02FC867C97CF}"/>
              </a:ext>
            </a:extLst>
          </p:cNvPr>
          <p:cNvSpPr txBox="1"/>
          <p:nvPr/>
        </p:nvSpPr>
        <p:spPr>
          <a:xfrm>
            <a:off x="2927107" y="1880085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68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E323FD1-0075-F74E-CEAB-0098FCEB5599}"/>
              </a:ext>
            </a:extLst>
          </p:cNvPr>
          <p:cNvSpPr txBox="1"/>
          <p:nvPr/>
        </p:nvSpPr>
        <p:spPr>
          <a:xfrm>
            <a:off x="2865135" y="244290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12</a:t>
            </a:r>
            <a:r>
              <a:rPr dirty="0"/>
              <a:t>%</a:t>
            </a:r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9404D1F4-089A-F629-4792-403A56EFEA7B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551B9B5-6948-8BB1-268E-4A5BE9BEB4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5052450A-9F1E-D91B-F22C-F570C06F6DD2}"/>
              </a:ext>
            </a:extLst>
          </p:cNvPr>
          <p:cNvSpPr txBox="1"/>
          <p:nvPr/>
        </p:nvSpPr>
        <p:spPr>
          <a:xfrm>
            <a:off x="187614" y="163934"/>
            <a:ext cx="473946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TROPIGAS</a:t>
            </a:r>
          </a:p>
        </p:txBody>
      </p:sp>
      <p:sp>
        <p:nvSpPr>
          <p:cNvPr id="20" name="Straight Arrow Connector 32">
            <a:extLst>
              <a:ext uri="{FF2B5EF4-FFF2-40B4-BE49-F238E27FC236}">
                <a16:creationId xmlns:a16="http://schemas.microsoft.com/office/drawing/2014/main" id="{02F841F0-0CD7-F035-E175-B069160AFF6E}"/>
              </a:ext>
            </a:extLst>
          </p:cNvPr>
          <p:cNvSpPr/>
          <p:nvPr/>
        </p:nvSpPr>
        <p:spPr>
          <a:xfrm>
            <a:off x="3351997" y="1959213"/>
            <a:ext cx="0" cy="150408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D272AF1-42F1-52DE-9BCC-146E82523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183494"/>
              </p:ext>
            </p:extLst>
          </p:nvPr>
        </p:nvGraphicFramePr>
        <p:xfrm>
          <a:off x="4254729" y="342703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E6ADB928-D2D6-D62F-3310-63B76BB136D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4847163D-F145-5759-4895-FAECEC7FE18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AE72EBE8-19BD-6339-4DE0-BE4E012DC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20830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13.1K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B58C843A-766F-527B-3084-ABA5FCBD4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69807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5AA69AAB-659D-8143-5EA8-FB8FC3F3B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1005922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13.6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">
            <a:extLst>
              <a:ext uri="{FF2B5EF4-FFF2-40B4-BE49-F238E27FC236}">
                <a16:creationId xmlns:a16="http://schemas.microsoft.com/office/drawing/2014/main" id="{929CFF9A-5FD3-6647-AC6E-8533D786C8B9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Straight Arrow Connector 32">
            <a:extLst>
              <a:ext uri="{FF2B5EF4-FFF2-40B4-BE49-F238E27FC236}">
                <a16:creationId xmlns:a16="http://schemas.microsoft.com/office/drawing/2014/main" id="{D85A8AD3-32CA-81AB-5913-FBD5A8FC000D}"/>
              </a:ext>
            </a:extLst>
          </p:cNvPr>
          <p:cNvSpPr/>
          <p:nvPr/>
        </p:nvSpPr>
        <p:spPr>
          <a:xfrm flipV="1">
            <a:off x="3351997" y="2482530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0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8"/>
          <p:cNvSpPr txBox="1"/>
          <p:nvPr/>
        </p:nvSpPr>
        <p:spPr>
          <a:xfrm>
            <a:off x="123984" y="766743"/>
            <a:ext cx="5123799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9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392" name="TextBox 9"/>
          <p:cNvSpPr txBox="1"/>
          <p:nvPr/>
        </p:nvSpPr>
        <p:spPr>
          <a:xfrm>
            <a:off x="6522492" y="789747"/>
            <a:ext cx="542683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pic>
        <p:nvPicPr>
          <p:cNvPr id="393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388" y="46442"/>
            <a:ext cx="1283212" cy="46402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A81A3A-FE8E-A6B2-E621-57DF6DEC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491" y="1170535"/>
            <a:ext cx="5439475" cy="20398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08E193-8EB3-7C7A-3754-53B70A349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3" y="1170534"/>
            <a:ext cx="5124121" cy="370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07901"/>
              </p:ext>
            </p:extLst>
          </p:nvPr>
        </p:nvGraphicFramePr>
        <p:xfrm>
          <a:off x="37053" y="1439835"/>
          <a:ext cx="336949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15112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/>
        </p:nvGraphicFramePr>
        <p:xfrm>
          <a:off x="4703352" y="3053750"/>
          <a:ext cx="4925295" cy="126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981074"/>
              </p:ext>
            </p:extLst>
          </p:nvPr>
        </p:nvGraphicFramePr>
        <p:xfrm>
          <a:off x="3818567" y="736688"/>
          <a:ext cx="7564580" cy="226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4FEEFC9E-98C2-A642-BF4A-0B9A7FD76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4848375"/>
              </p:ext>
            </p:extLst>
          </p:nvPr>
        </p:nvGraphicFramePr>
        <p:xfrm>
          <a:off x="4885216" y="3294845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AutoShape 2" descr="El Gallo Más Gallo – Paseo La Sexta | Mas que compras">
            <a:extLst>
              <a:ext uri="{FF2B5EF4-FFF2-40B4-BE49-F238E27FC236}">
                <a16:creationId xmlns:a16="http://schemas.microsoft.com/office/drawing/2014/main" id="{3408C1B5-2B83-AD49-A00B-823BE0E37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N"/>
          </a:p>
        </p:txBody>
      </p:sp>
      <p:graphicFrame>
        <p:nvGraphicFramePr>
          <p:cNvPr id="34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792237"/>
              </p:ext>
            </p:extLst>
          </p:nvPr>
        </p:nvGraphicFramePr>
        <p:xfrm>
          <a:off x="4870538" y="546076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Chart 28">
            <a:extLst>
              <a:ext uri="{FF2B5EF4-FFF2-40B4-BE49-F238E27FC236}">
                <a16:creationId xmlns:a16="http://schemas.microsoft.com/office/drawing/2014/main" id="{1430A8FD-5EC9-9F4A-B0B3-5907BAB74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577360"/>
              </p:ext>
            </p:extLst>
          </p:nvPr>
        </p:nvGraphicFramePr>
        <p:xfrm>
          <a:off x="4673996" y="4445191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7F689CF-0CC7-C3A5-7C7E-6F60BB8BE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245226"/>
              </p:ext>
            </p:extLst>
          </p:nvPr>
        </p:nvGraphicFramePr>
        <p:xfrm>
          <a:off x="23605" y="3454028"/>
          <a:ext cx="3549296" cy="298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3043ACF0-C5C4-6792-1527-53F6FDC62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71" y="827819"/>
            <a:ext cx="1202911" cy="70370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E36B55BE-00FA-5815-4256-47C1FB6343D0}"/>
              </a:ext>
            </a:extLst>
          </p:cNvPr>
          <p:cNvSpPr txBox="1"/>
          <p:nvPr/>
        </p:nvSpPr>
        <p:spPr>
          <a:xfrm>
            <a:off x="2962599" y="1940645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13</a:t>
            </a:r>
            <a:r>
              <a:rPr dirty="0"/>
              <a:t>%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573E8614-5851-A2D9-F7EF-3CE52EBB41CE}"/>
              </a:ext>
            </a:extLst>
          </p:cNvPr>
          <p:cNvSpPr txBox="1"/>
          <p:nvPr/>
        </p:nvSpPr>
        <p:spPr>
          <a:xfrm>
            <a:off x="2962599" y="2627527"/>
            <a:ext cx="308735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7B9CB37B-1D1F-0FDE-3266-5ABB6601297F}"/>
              </a:ext>
            </a:extLst>
          </p:cNvPr>
          <p:cNvSpPr/>
          <p:nvPr/>
        </p:nvSpPr>
        <p:spPr>
          <a:xfrm>
            <a:off x="3353367" y="2685389"/>
            <a:ext cx="0" cy="145883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2" name="Straight Arrow Connector 35">
            <a:extLst>
              <a:ext uri="{FF2B5EF4-FFF2-40B4-BE49-F238E27FC236}">
                <a16:creationId xmlns:a16="http://schemas.microsoft.com/office/drawing/2014/main" id="{D1B1FD7B-27AB-9A2A-FCF7-14B5071737BD}"/>
              </a:ext>
            </a:extLst>
          </p:cNvPr>
          <p:cNvSpPr/>
          <p:nvPr/>
        </p:nvSpPr>
        <p:spPr>
          <a:xfrm flipV="1">
            <a:off x="3353367" y="1974574"/>
            <a:ext cx="1" cy="145883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F6B02D71-A5B1-6390-4DCD-EFC004C298F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5B81A1F-B978-92D2-FB9F-3C2960B73004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EL GALLO MÁS GALLO">
            <a:extLst>
              <a:ext uri="{FF2B5EF4-FFF2-40B4-BE49-F238E27FC236}">
                <a16:creationId xmlns:a16="http://schemas.microsoft.com/office/drawing/2014/main" id="{3089C3CB-A1CC-8F33-92E5-FB1E2DE7D683}"/>
              </a:ext>
            </a:extLst>
          </p:cNvPr>
          <p:cNvSpPr txBox="1"/>
          <p:nvPr/>
        </p:nvSpPr>
        <p:spPr>
          <a:xfrm>
            <a:off x="187614" y="163934"/>
            <a:ext cx="64776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 GALLO MÁS GALLO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809E5C8-AA83-6D95-04D2-96DE90D1C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65A9BB11-4290-2C22-53AD-5F134E5E359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920286F5-C950-3C9E-CF3E-56BA384A9513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0B2A7FE7-B3B4-5007-1965-1973D8CEA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976564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74.1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684B4F64-FB62-5D4F-C88E-54931597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19806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8C795A71-E1DB-DB56-A2F5-555C8080D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718179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22.6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">
            <a:extLst>
              <a:ext uri="{FF2B5EF4-FFF2-40B4-BE49-F238E27FC236}">
                <a16:creationId xmlns:a16="http://schemas.microsoft.com/office/drawing/2014/main" id="{9361917E-EE3F-EBE3-34E4-1D557A2A09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314482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8"/>
          <p:cNvSpPr txBox="1"/>
          <p:nvPr/>
        </p:nvSpPr>
        <p:spPr>
          <a:xfrm>
            <a:off x="123987" y="766742"/>
            <a:ext cx="5972014" cy="299719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2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205" y="-9633"/>
            <a:ext cx="902762" cy="52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9"/>
          <p:cNvSpPr txBox="1"/>
          <p:nvPr/>
        </p:nvSpPr>
        <p:spPr>
          <a:xfrm>
            <a:off x="7064212" y="766742"/>
            <a:ext cx="5003801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28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99D2608-F0CD-AA5A-400D-CB6BE274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5" y="1161509"/>
            <a:ext cx="6030467" cy="14922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4D2FED-3CC1-C712-5E92-4FA04330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12" y="1171448"/>
            <a:ext cx="4978400" cy="265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7048559"/>
              </p:ext>
            </p:extLst>
          </p:nvPr>
        </p:nvGraphicFramePr>
        <p:xfrm>
          <a:off x="1" y="1480176"/>
          <a:ext cx="35213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59983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0085900"/>
              </p:ext>
            </p:extLst>
          </p:nvPr>
        </p:nvGraphicFramePr>
        <p:xfrm>
          <a:off x="4800440" y="5409716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9718"/>
              </p:ext>
            </p:extLst>
          </p:nvPr>
        </p:nvGraphicFramePr>
        <p:xfrm>
          <a:off x="4683156" y="4233295"/>
          <a:ext cx="5013682" cy="113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315063"/>
              </p:ext>
            </p:extLst>
          </p:nvPr>
        </p:nvGraphicFramePr>
        <p:xfrm>
          <a:off x="4712053" y="3303107"/>
          <a:ext cx="5013682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6B5C77-68E1-55E1-B3E8-CC9B679C0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055964"/>
              </p:ext>
            </p:extLst>
          </p:nvPr>
        </p:nvGraphicFramePr>
        <p:xfrm>
          <a:off x="-2" y="3324113"/>
          <a:ext cx="3572903" cy="319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9ED3AABF-D93A-F40E-764C-9A100E7C1518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436B9212-C741-59AB-6898-357363A28C0B}"/>
              </a:ext>
            </a:extLst>
          </p:cNvPr>
          <p:cNvSpPr txBox="1"/>
          <p:nvPr/>
        </p:nvSpPr>
        <p:spPr>
          <a:xfrm>
            <a:off x="2868393" y="1812313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81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3B8887B-2BB5-25E0-F10E-E9BF20387289}"/>
              </a:ext>
            </a:extLst>
          </p:cNvPr>
          <p:cNvSpPr txBox="1"/>
          <p:nvPr/>
        </p:nvSpPr>
        <p:spPr>
          <a:xfrm>
            <a:off x="2874674" y="2639411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16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A874D285-63AE-8E8A-EC1D-2D5BD81D0F87}"/>
              </a:ext>
            </a:extLst>
          </p:cNvPr>
          <p:cNvSpPr/>
          <p:nvPr/>
        </p:nvSpPr>
        <p:spPr>
          <a:xfrm>
            <a:off x="3353857" y="1882078"/>
            <a:ext cx="0" cy="15009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" name="Straight Arrow Connector 34">
            <a:extLst>
              <a:ext uri="{FF2B5EF4-FFF2-40B4-BE49-F238E27FC236}">
                <a16:creationId xmlns:a16="http://schemas.microsoft.com/office/drawing/2014/main" id="{E9385404-BF27-6984-458A-8BE4161DEF19}"/>
              </a:ext>
            </a:extLst>
          </p:cNvPr>
          <p:cNvSpPr/>
          <p:nvPr/>
        </p:nvSpPr>
        <p:spPr>
          <a:xfrm flipV="1">
            <a:off x="3353857" y="2639411"/>
            <a:ext cx="1" cy="150091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5842029-62F4-0218-EB0E-FF9D32A0943F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6C3929E3-DD3C-4BE8-BE10-6EC6623D189D}"/>
              </a:ext>
            </a:extLst>
          </p:cNvPr>
          <p:cNvSpPr txBox="1"/>
          <p:nvPr/>
        </p:nvSpPr>
        <p:spPr>
          <a:xfrm>
            <a:off x="187615" y="163934"/>
            <a:ext cx="5102935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MOLINERO’S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30C59ADD-519D-69A9-79FF-83E4A2C9A020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3EBE0EEA-0B79-568B-C960-135A979D135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C3CAE393-4DE9-96B3-6DE6-09C3DED334A4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8F2EB418-B76C-E41F-B7AE-5BC1186C9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2078328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28.5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45E3354-FE04-58D0-1523-CEB705C09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37314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2ED8D0CB-967F-ABAC-5758-AF161A7A1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698660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1B078CB2-97F1-B888-95FB-7BF578BD719C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3D2AF6-F48D-7354-E430-07AF1BB2C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998421"/>
            <a:ext cx="1986444" cy="400001"/>
          </a:xfrm>
          <a:prstGeom prst="rect">
            <a:avLst/>
          </a:prstGeom>
        </p:spPr>
      </p:pic>
      <p:graphicFrame>
        <p:nvGraphicFramePr>
          <p:cNvPr id="1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298514"/>
              </p:ext>
            </p:extLst>
          </p:nvPr>
        </p:nvGraphicFramePr>
        <p:xfrm>
          <a:off x="4101517" y="748405"/>
          <a:ext cx="7564580" cy="220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3385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"/>
          <p:cNvSpPr/>
          <p:nvPr/>
        </p:nvSpPr>
        <p:spPr>
          <a:xfrm>
            <a:off x="684262" y="1356408"/>
            <a:ext cx="10836176" cy="5101662"/>
          </a:xfrm>
          <a:prstGeom prst="roundRect">
            <a:avLst>
              <a:gd name="adj" fmla="val 0"/>
            </a:avLst>
          </a:prstGeom>
          <a:solidFill>
            <a:srgbClr val="C52828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Rectangle: Rounded Corners 7"/>
          <p:cNvSpPr/>
          <p:nvPr/>
        </p:nvSpPr>
        <p:spPr>
          <a:xfrm>
            <a:off x="671562" y="431622"/>
            <a:ext cx="10848876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extBox 2"/>
          <p:cNvSpPr txBox="1"/>
          <p:nvPr/>
        </p:nvSpPr>
        <p:spPr>
          <a:xfrm>
            <a:off x="4606061" y="559507"/>
            <a:ext cx="2979876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CONSIDERACIONES</a:t>
            </a:r>
          </a:p>
        </p:txBody>
      </p:sp>
      <p:sp>
        <p:nvSpPr>
          <p:cNvPr id="145" name="TextBox 18"/>
          <p:cNvSpPr txBox="1"/>
          <p:nvPr/>
        </p:nvSpPr>
        <p:spPr>
          <a:xfrm>
            <a:off x="1013910" y="1501859"/>
            <a:ext cx="10164180" cy="481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numCol="2" spcCol="508207"/>
          <a:lstStyle/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Fuente: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Publisearch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endParaRPr lang="en-US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Fuente: Digital Adspend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Período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– </a:t>
            </a:r>
            <a:r>
              <a:rPr lang="en-US" dirty="0" err="1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6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reporte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detalla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miles de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dólares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Target: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Hombres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 de 25 a 50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años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de NSE ABC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presentados</a:t>
            </a:r>
            <a:r>
              <a:rPr dirty="0"/>
              <a:t> no  </a:t>
            </a:r>
            <a:r>
              <a:rPr dirty="0" err="1"/>
              <a:t>incluyen</a:t>
            </a:r>
            <a:r>
              <a:rPr dirty="0"/>
              <a:t> </a:t>
            </a:r>
            <a:r>
              <a:rPr dirty="0" err="1"/>
              <a:t>bonificaciones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negociaciones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anunciantes</a:t>
            </a:r>
            <a:r>
              <a:rPr dirty="0"/>
              <a:t>, </a:t>
            </a:r>
            <a:r>
              <a:rPr dirty="0" err="1"/>
              <a:t>tarifas</a:t>
            </a:r>
            <a:r>
              <a:rPr dirty="0"/>
              <a:t> open rate. Se </a:t>
            </a:r>
            <a:r>
              <a:rPr dirty="0" err="1"/>
              <a:t>estima</a:t>
            </a:r>
            <a:r>
              <a:rPr dirty="0"/>
              <a:t> que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inflados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45%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promedio</a:t>
            </a:r>
            <a:r>
              <a:rPr dirty="0"/>
              <a:t>, y que </a:t>
            </a:r>
            <a:r>
              <a:rPr dirty="0" err="1"/>
              <a:t>varía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medio. </a:t>
            </a:r>
          </a:p>
          <a:p>
            <a:pPr>
              <a:spcBef>
                <a:spcPts val="300"/>
              </a:spcBef>
              <a:defRPr sz="1300"/>
            </a:pPr>
            <a:r>
              <a:rPr dirty="0"/>
              <a:t> 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Medios</a:t>
            </a:r>
            <a:r>
              <a:rPr dirty="0"/>
              <a:t> </a:t>
            </a:r>
            <a:r>
              <a:rPr dirty="0" err="1"/>
              <a:t>monitoreados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TV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Abierta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Radio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,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y Digital.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hay </a:t>
            </a:r>
            <a:r>
              <a:rPr dirty="0" err="1"/>
              <a:t>más</a:t>
            </a:r>
            <a:r>
              <a:rPr dirty="0"/>
              <a:t> de un canal de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misma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televisiva</a:t>
            </a:r>
            <a:r>
              <a:rPr dirty="0"/>
              <a:t>, se </a:t>
            </a:r>
            <a:r>
              <a:rPr dirty="0" err="1"/>
              <a:t>reporta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: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TVC : Canal 5, Canal 7 y Canal 3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R Media: C 11, DTV, Beat TV y TDTV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ABC: Canal 10 y </a:t>
            </a:r>
            <a:r>
              <a:rPr dirty="0" err="1"/>
              <a:t>Abriendo</a:t>
            </a:r>
            <a:r>
              <a:rPr dirty="0"/>
              <a:t> </a:t>
            </a:r>
            <a:r>
              <a:rPr dirty="0" err="1"/>
              <a:t>Brecha</a:t>
            </a:r>
            <a:r>
              <a:rPr dirty="0"/>
              <a:t> de Canal 7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VTV: VTV, Canal 30, Canal 12, Canal 21 y Canal 54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 b="1"/>
            </a:pPr>
            <a:endParaRPr dirty="0"/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San Pedro Sula: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Exa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FM, Radio Conga,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Internacional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XY SPS, W 105, Radio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Activa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Musiquera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SPS, FM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Fama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Tegucigalpa: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HRN, Radio América, Stereo Luz, XY TGU, W 107, Power FM, Rock &amp; Pop, Vox FM, Suave, Super Stereo.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Impresos</a:t>
            </a:r>
            <a:r>
              <a:rPr dirty="0"/>
              <a:t>: </a:t>
            </a:r>
            <a:r>
              <a:rPr b="1"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Diez,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Heraldo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Tribuna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Tiempo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Click,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Vívela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Mía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Amiga, Cheque,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Buen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Provecho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Tecno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Health&amp;Fitness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Casa y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Hablemos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Claro,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Bodas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Eva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Motores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cifras</a:t>
            </a:r>
            <a:r>
              <a:rPr dirty="0"/>
              <a:t> </a:t>
            </a:r>
            <a:r>
              <a:rPr dirty="0" err="1"/>
              <a:t>proporcionadas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proveedor</a:t>
            </a:r>
            <a:r>
              <a:rPr dirty="0"/>
              <a:t> se </a:t>
            </a:r>
            <a:r>
              <a:rPr dirty="0" err="1"/>
              <a:t>estima</a:t>
            </a:r>
            <a:r>
              <a:rPr dirty="0"/>
              <a:t> un </a:t>
            </a:r>
            <a:r>
              <a:rPr dirty="0" err="1"/>
              <a:t>margen</a:t>
            </a:r>
            <a:r>
              <a:rPr dirty="0"/>
              <a:t> de error de un 5%.</a:t>
            </a:r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r>
              <a:rPr dirty="0"/>
              <a:t>NOTA: NO SE MONITOREA CABLE NI PAUTA EN CABLERAS FORANEAS.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Box 8"/>
          <p:cNvSpPr txBox="1"/>
          <p:nvPr/>
        </p:nvSpPr>
        <p:spPr>
          <a:xfrm>
            <a:off x="123984" y="766745"/>
            <a:ext cx="5778502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54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455" name="TextBox 9"/>
          <p:cNvSpPr txBox="1"/>
          <p:nvPr/>
        </p:nvSpPr>
        <p:spPr>
          <a:xfrm>
            <a:off x="7581766" y="761906"/>
            <a:ext cx="44831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59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A205F3-7CC6-8376-0912-AA571834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15" y="94199"/>
            <a:ext cx="1656345" cy="3335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FB9FF7-58B2-9924-93D1-4D8A99414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766" y="1146954"/>
            <a:ext cx="4483100" cy="825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6C87DA-BD98-D511-67BF-47C937D50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4" y="1146953"/>
            <a:ext cx="5808884" cy="159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BDD878-7AD0-9790-E65A-155E3B992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518188"/>
              </p:ext>
            </p:extLst>
          </p:nvPr>
        </p:nvGraphicFramePr>
        <p:xfrm>
          <a:off x="145140" y="1181103"/>
          <a:ext cx="6842117" cy="467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7" name="Table 17"/>
          <p:cNvGraphicFramePr/>
          <p:nvPr>
            <p:extLst>
              <p:ext uri="{D42A27DB-BD31-4B8C-83A1-F6EECF244321}">
                <p14:modId xmlns:p14="http://schemas.microsoft.com/office/powerpoint/2010/main" val="1501083216"/>
              </p:ext>
            </p:extLst>
          </p:nvPr>
        </p:nvGraphicFramePr>
        <p:xfrm>
          <a:off x="6008958" y="875609"/>
          <a:ext cx="978304" cy="4551435"/>
        </p:xfrm>
        <a:graphic>
          <a:graphicData uri="http://schemas.openxmlformats.org/drawingml/2006/table">
            <a:tbl>
              <a:tblPr/>
              <a:tblGrid>
                <a:gridCol w="97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73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>
                          <a:latin typeface="Myriad Pro Light"/>
                          <a:ea typeface="Myriad Pro Light"/>
                          <a:cs typeface="Myriad Pro Light"/>
                          <a:sym typeface="Myriad Pro Semibold"/>
                        </a:rPr>
                        <a:t>INVERSIÓN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28.5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41.4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64.2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7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103.3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46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174.2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61" name="Conector recto 3"/>
          <p:cNvSpPr/>
          <p:nvPr/>
        </p:nvSpPr>
        <p:spPr>
          <a:xfrm>
            <a:off x="2369127" y="6432929"/>
            <a:ext cx="7938656" cy="1"/>
          </a:xfrm>
          <a:prstGeom prst="line">
            <a:avLst/>
          </a:prstGeom>
          <a:ln w="6350">
            <a:solidFill>
              <a:srgbClr val="F2F2F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3" name="Straight Connector 16"/>
          <p:cNvSpPr/>
          <p:nvPr/>
        </p:nvSpPr>
        <p:spPr>
          <a:xfrm flipH="1">
            <a:off x="7255884" y="1082526"/>
            <a:ext cx="1" cy="5127902"/>
          </a:xfrm>
          <a:prstGeom prst="line">
            <a:avLst/>
          </a:prstGeom>
          <a:ln w="38100">
            <a:solidFill>
              <a:srgbClr val="42424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464" name="Chart 25"/>
          <p:cNvGraphicFramePr/>
          <p:nvPr>
            <p:extLst>
              <p:ext uri="{D42A27DB-BD31-4B8C-83A1-F6EECF244321}">
                <p14:modId xmlns:p14="http://schemas.microsoft.com/office/powerpoint/2010/main" val="1540280447"/>
              </p:ext>
            </p:extLst>
          </p:nvPr>
        </p:nvGraphicFramePr>
        <p:xfrm>
          <a:off x="7503148" y="4056173"/>
          <a:ext cx="4371279" cy="228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5" name="Straight Connector 2"/>
          <p:cNvSpPr/>
          <p:nvPr/>
        </p:nvSpPr>
        <p:spPr>
          <a:xfrm>
            <a:off x="7766322" y="5302319"/>
            <a:ext cx="4224150" cy="1"/>
          </a:xfrm>
          <a:prstGeom prst="line">
            <a:avLst/>
          </a:prstGeom>
          <a:ln w="635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6" name="TextBox 4"/>
          <p:cNvSpPr txBox="1"/>
          <p:nvPr/>
        </p:nvSpPr>
        <p:spPr>
          <a:xfrm>
            <a:off x="101271" y="6512907"/>
            <a:ext cx="11889217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 lang="en-US" dirty="0"/>
              <a:t>La Curacao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SOI, sin embargo las tiendas con mayor COE son </a:t>
            </a:r>
            <a:r>
              <a:rPr lang="en-US" dirty="0" err="1"/>
              <a:t>Tropigas</a:t>
            </a:r>
            <a:r>
              <a:rPr lang="en-US" dirty="0"/>
              <a:t>,</a:t>
            </a:r>
            <a:r>
              <a:rPr dirty="0"/>
              <a:t> </a:t>
            </a:r>
            <a:r>
              <a:rPr lang="en-US" dirty="0" err="1"/>
              <a:t>Molineros</a:t>
            </a:r>
            <a:r>
              <a:rPr lang="en-US" dirty="0"/>
              <a:t>, Gallo + y </a:t>
            </a:r>
            <a:r>
              <a:rPr lang="en-US" dirty="0" err="1"/>
              <a:t>Jetstereo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ese </a:t>
            </a:r>
            <a:r>
              <a:rPr dirty="0" err="1"/>
              <a:t>orden</a:t>
            </a:r>
            <a:endParaRPr dirty="0"/>
          </a:p>
        </p:txBody>
      </p:sp>
      <p:graphicFrame>
        <p:nvGraphicFramePr>
          <p:cNvPr id="468" name="Table 5"/>
          <p:cNvGraphicFramePr/>
          <p:nvPr>
            <p:extLst>
              <p:ext uri="{D42A27DB-BD31-4B8C-83A1-F6EECF244321}">
                <p14:modId xmlns:p14="http://schemas.microsoft.com/office/powerpoint/2010/main" val="3075235523"/>
              </p:ext>
            </p:extLst>
          </p:nvPr>
        </p:nvGraphicFramePr>
        <p:xfrm>
          <a:off x="7352564" y="839441"/>
          <a:ext cx="4734768" cy="3638152"/>
        </p:xfrm>
        <a:graphic>
          <a:graphicData uri="http://schemas.openxmlformats.org/drawingml/2006/table">
            <a:tbl>
              <a:tblPr firstRow="1" bandRow="1"/>
              <a:tblGrid>
                <a:gridCol w="78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071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Inv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SOI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TRP’S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SOV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COE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5E5E5E"/>
                      </a:solidFill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Curacao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lnT w="12700">
                      <a:solidFill>
                        <a:srgbClr val="424242"/>
                      </a:solidFill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174.2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1,597.7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0.54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103.3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1,928.1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1.10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1,883.9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1.49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67.2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1,067.1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0.93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41.4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949.0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1.35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28.5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800.4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1.65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  <a:endParaRPr lang="en-US"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424.3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1.90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  <a:endParaRPr lang="en-US"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11.6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81.4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0.41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513.5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8,731.8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69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Estrategia de Medios: TV"/>
          <p:cNvSpPr txBox="1"/>
          <p:nvPr/>
        </p:nvSpPr>
        <p:spPr>
          <a:xfrm>
            <a:off x="187614" y="163934"/>
            <a:ext cx="9279139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CANALES TV </a:t>
            </a:r>
            <a:r>
              <a:rPr lang="es-HN" dirty="0"/>
              <a:t>ABIERTA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Table 7"/>
          <p:cNvGraphicFramePr/>
          <p:nvPr>
            <p:extLst>
              <p:ext uri="{D42A27DB-BD31-4B8C-83A1-F6EECF244321}">
                <p14:modId xmlns:p14="http://schemas.microsoft.com/office/powerpoint/2010/main" val="2458593484"/>
              </p:ext>
            </p:extLst>
          </p:nvPr>
        </p:nvGraphicFramePr>
        <p:xfrm>
          <a:off x="10689887" y="1402078"/>
          <a:ext cx="1159606" cy="4558149"/>
        </p:xfrm>
        <a:graphic>
          <a:graphicData uri="http://schemas.openxmlformats.org/drawingml/2006/table">
            <a:tbl>
              <a:tblPr/>
              <a:tblGrid>
                <a:gridCol w="70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87">
                  <a:extLst>
                    <a:ext uri="{9D8B030D-6E8A-4147-A177-3AD203B41FA5}">
                      <a16:colId xmlns:a16="http://schemas.microsoft.com/office/drawing/2014/main" val="1793508201"/>
                    </a:ext>
                  </a:extLst>
                </a:gridCol>
              </a:tblGrid>
              <a:tr h="61846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0.2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14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45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5.6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14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77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12.6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20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13.6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39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22.6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34%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4" name="TextBox 9"/>
          <p:cNvSpPr txBox="1"/>
          <p:nvPr/>
        </p:nvSpPr>
        <p:spPr>
          <a:xfrm>
            <a:off x="10684941" y="5960227"/>
            <a:ext cx="1159607" cy="353939"/>
          </a:xfrm>
          <a:prstGeom prst="rect">
            <a:avLst/>
          </a:prstGeom>
          <a:solidFill>
            <a:srgbClr val="EB3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sz="1700" dirty="0"/>
              <a:t>$ </a:t>
            </a:r>
            <a:r>
              <a:rPr lang="en-US" sz="1700" dirty="0"/>
              <a:t>66.2</a:t>
            </a:r>
            <a:r>
              <a:rPr sz="1700" dirty="0"/>
              <a:t>K</a:t>
            </a:r>
          </a:p>
        </p:txBody>
      </p:sp>
      <p:sp>
        <p:nvSpPr>
          <p:cNvPr id="475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Estrategia de Medios:  RADIO"/>
          <p:cNvSpPr txBox="1"/>
          <p:nvPr/>
        </p:nvSpPr>
        <p:spPr>
          <a:xfrm>
            <a:off x="187614" y="163934"/>
            <a:ext cx="714073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RADIO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B12B51-764E-983F-5415-6BE032C15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768479"/>
              </p:ext>
            </p:extLst>
          </p:nvPr>
        </p:nvGraphicFramePr>
        <p:xfrm>
          <a:off x="0" y="1277527"/>
          <a:ext cx="10684941" cy="558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EBDCBDE2-22C6-E05E-8C29-AB54EEAE92FF}"/>
              </a:ext>
            </a:extLst>
          </p:cNvPr>
          <p:cNvSpPr/>
          <p:nvPr/>
        </p:nvSpPr>
        <p:spPr>
          <a:xfrm>
            <a:off x="6245352" y="472159"/>
            <a:ext cx="4892548" cy="707886"/>
          </a:xfrm>
          <a:prstGeom prst="roundRect">
            <a:avLst>
              <a:gd name="adj" fmla="val 0"/>
            </a:avLst>
          </a:prstGeom>
          <a:solidFill>
            <a:srgbClr val="EE57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BCA5FDA-B946-47FF-B4E4-BDC2C5C080CA}"/>
              </a:ext>
            </a:extLst>
          </p:cNvPr>
          <p:cNvSpPr/>
          <p:nvPr/>
        </p:nvSpPr>
        <p:spPr>
          <a:xfrm>
            <a:off x="1054326" y="2680263"/>
            <a:ext cx="4892548" cy="1129167"/>
          </a:xfrm>
          <a:prstGeom prst="roundRect">
            <a:avLst>
              <a:gd name="adj" fmla="val 0"/>
            </a:avLst>
          </a:prstGeom>
          <a:solidFill>
            <a:srgbClr val="FBEAEA">
              <a:alpha val="10000"/>
            </a:srgb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1C7D11-8256-4A12-B0CA-12FF740B005E}"/>
              </a:ext>
            </a:extLst>
          </p:cNvPr>
          <p:cNvSpPr/>
          <p:nvPr/>
        </p:nvSpPr>
        <p:spPr>
          <a:xfrm>
            <a:off x="1066800" y="472159"/>
            <a:ext cx="4892548" cy="707886"/>
          </a:xfrm>
          <a:prstGeom prst="roundRect">
            <a:avLst>
              <a:gd name="adj" fmla="val 0"/>
            </a:avLst>
          </a:prstGeom>
          <a:solidFill>
            <a:srgbClr val="EE57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31F73-598A-427F-A4A2-71154E307F31}"/>
              </a:ext>
            </a:extLst>
          </p:cNvPr>
          <p:cNvSpPr txBox="1"/>
          <p:nvPr/>
        </p:nvSpPr>
        <p:spPr>
          <a:xfrm>
            <a:off x="2390812" y="564492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Myriad Pro Light" panose="020B05030304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Conclusiones</a:t>
            </a:r>
            <a:endParaRPr lang="en-MY" sz="2800" b="1" dirty="0">
              <a:solidFill>
                <a:schemeClr val="bg1"/>
              </a:solidFill>
              <a:latin typeface="Myriad Pro Light" panose="020B05030304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7B0B-7A83-4BEF-95F2-53E6C1805D9C}"/>
              </a:ext>
            </a:extLst>
          </p:cNvPr>
          <p:cNvSpPr txBox="1"/>
          <p:nvPr/>
        </p:nvSpPr>
        <p:spPr>
          <a:xfrm>
            <a:off x="7113109" y="564492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Myriad Pro Light" panose="020B05030304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Recomendaciones</a:t>
            </a:r>
            <a:endParaRPr lang="en-MY" sz="2800" b="1" dirty="0">
              <a:solidFill>
                <a:schemeClr val="bg1"/>
              </a:solidFill>
              <a:latin typeface="Myriad Pro Light" panose="020B05030304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Rectangle: Rounded Corners 40">
            <a:extLst>
              <a:ext uri="{FF2B5EF4-FFF2-40B4-BE49-F238E27FC236}">
                <a16:creationId xmlns:a16="http://schemas.microsoft.com/office/drawing/2014/main" id="{2F7434D9-D8F8-C409-2449-E847D19D21F5}"/>
              </a:ext>
            </a:extLst>
          </p:cNvPr>
          <p:cNvSpPr/>
          <p:nvPr/>
        </p:nvSpPr>
        <p:spPr>
          <a:xfrm>
            <a:off x="6245352" y="1396943"/>
            <a:ext cx="4892548" cy="707887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  <a:t>Detener la caída de inversión: </a:t>
            </a: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Para marzo 2026, Jetstereo debe presupuestar al menos un 10% de incremento sobre 2025 para no ser opacado por el ruido de Diunsa y Elektra.</a:t>
            </a:r>
          </a:p>
        </p:txBody>
      </p:sp>
      <p:sp>
        <p:nvSpPr>
          <p:cNvPr id="6" name="Rectangle 406">
            <a:extLst>
              <a:ext uri="{FF2B5EF4-FFF2-40B4-BE49-F238E27FC236}">
                <a16:creationId xmlns:a16="http://schemas.microsoft.com/office/drawing/2014/main" id="{19E04F06-6D21-9D1B-7A18-88D6C3A57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3337" y="1396945"/>
            <a:ext cx="4196578" cy="322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s-HN" sz="1200" dirty="0">
              <a:latin typeface="Myriad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: Rounded Corners 40">
            <a:extLst>
              <a:ext uri="{FF2B5EF4-FFF2-40B4-BE49-F238E27FC236}">
                <a16:creationId xmlns:a16="http://schemas.microsoft.com/office/drawing/2014/main" id="{E2BDE23E-EB25-FF57-3B12-A8741DEB796B}"/>
              </a:ext>
            </a:extLst>
          </p:cNvPr>
          <p:cNvSpPr/>
          <p:nvPr/>
        </p:nvSpPr>
        <p:spPr>
          <a:xfrm>
            <a:off x="6246373" y="2328084"/>
            <a:ext cx="4892548" cy="967732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  <a:t>Atacar el "Espacio Vacío" de Diunsa: </a:t>
            </a: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Diunsa es masivo pero ineficiente (COE 0.53). Jetstereo debe usar su alta eficiencia para "robar" audiencia en programas específicos donde Diunsa pauta por volumen y no por calidad.</a:t>
            </a:r>
          </a:p>
        </p:txBody>
      </p:sp>
      <p:sp>
        <p:nvSpPr>
          <p:cNvPr id="9" name="Rectangle: Rounded Corners 40">
            <a:extLst>
              <a:ext uri="{FF2B5EF4-FFF2-40B4-BE49-F238E27FC236}">
                <a16:creationId xmlns:a16="http://schemas.microsoft.com/office/drawing/2014/main" id="{37F50AA2-488E-458C-B24C-15364DC57324}"/>
              </a:ext>
            </a:extLst>
          </p:cNvPr>
          <p:cNvSpPr/>
          <p:nvPr/>
        </p:nvSpPr>
        <p:spPr>
          <a:xfrm>
            <a:off x="6245352" y="3457964"/>
            <a:ext cx="4892548" cy="906555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  <a:t>Transformación Digital (Modelo Lady Lee): </a:t>
            </a: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Jetstereo debe dejar de publicar "catálogo" y empezar a publicar contenido de alto valor (reviews, demos de tecnología) para elevar su interacción del 7% al menos a un 15%</a:t>
            </a:r>
          </a:p>
        </p:txBody>
      </p:sp>
      <p:sp>
        <p:nvSpPr>
          <p:cNvPr id="12" name="Rectangle: Rounded Corners 40">
            <a:extLst>
              <a:ext uri="{FF2B5EF4-FFF2-40B4-BE49-F238E27FC236}">
                <a16:creationId xmlns:a16="http://schemas.microsoft.com/office/drawing/2014/main" id="{652D838C-F28D-2319-69BD-6C2F751A974E}"/>
              </a:ext>
            </a:extLst>
          </p:cNvPr>
          <p:cNvSpPr/>
          <p:nvPr/>
        </p:nvSpPr>
        <p:spPr>
          <a:xfrm>
            <a:off x="1051876" y="2587930"/>
            <a:ext cx="4892548" cy="707886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Casi todas las marcas han seguido la tendencia de recorte de presupuesto, con caídas drásticas en casos como Molineros (-81%), Tropigas (-68%) y Lady Lee (-42%).</a:t>
            </a:r>
            <a:endParaRPr lang="en-MY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Rectangle: Rounded Corners 40">
            <a:extLst>
              <a:ext uri="{FF2B5EF4-FFF2-40B4-BE49-F238E27FC236}">
                <a16:creationId xmlns:a16="http://schemas.microsoft.com/office/drawing/2014/main" id="{4DD23AFC-A887-2BEB-5D5B-8048F19C0F6A}"/>
              </a:ext>
            </a:extLst>
          </p:cNvPr>
          <p:cNvSpPr/>
          <p:nvPr/>
        </p:nvSpPr>
        <p:spPr>
          <a:xfrm>
            <a:off x="1051875" y="3411419"/>
            <a:ext cx="4892548" cy="2049637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A pesar de invertir menos dinero, las marcas están concentrando sus presupuestos en medios que garantizan alcance masivo:</a:t>
            </a:r>
          </a:p>
          <a:p>
            <a:pPr eaLnBrk="0" hangingPunct="0">
              <a:spcBef>
                <a:spcPct val="20000"/>
              </a:spcBef>
              <a:buClr>
                <a:schemeClr val="accent6"/>
              </a:buClr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Televisión: La pauta está fuertemente anclada en TVC (Televicentro), HCH y Canal 11, que en conjunto concentran el 67% del share de audiencia. La dependencia de la TV abierta sigue siendo altísima, representando el 89% del mix de medios de la categoría.</a:t>
            </a:r>
          </a:p>
          <a:p>
            <a:pPr eaLnBrk="0" hangingPunct="0">
              <a:spcBef>
                <a:spcPct val="20000"/>
              </a:spcBef>
              <a:buClr>
                <a:schemeClr val="accent6"/>
              </a:buClr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Radio: Se utiliza como un medio de apoyo táctico para generar frecuencia, concentrándose en grupos de alto alcance como HRN, Radio América, Musiquera y W107.</a:t>
            </a:r>
          </a:p>
        </p:txBody>
      </p:sp>
      <p:sp>
        <p:nvSpPr>
          <p:cNvPr id="17" name="Rectangle: Rounded Corners 40">
            <a:extLst>
              <a:ext uri="{FF2B5EF4-FFF2-40B4-BE49-F238E27FC236}">
                <a16:creationId xmlns:a16="http://schemas.microsoft.com/office/drawing/2014/main" id="{3F6864CF-8C43-5BDA-BF5D-1889E6B78F37}"/>
              </a:ext>
            </a:extLst>
          </p:cNvPr>
          <p:cNvSpPr/>
          <p:nvPr/>
        </p:nvSpPr>
        <p:spPr>
          <a:xfrm>
            <a:off x="6245352" y="4541715"/>
            <a:ext cx="4892548" cy="906555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100" b="1" dirty="0">
                <a:solidFill>
                  <a:schemeClr val="tx1"/>
                </a:solidFill>
                <a:latin typeface="Myriad Pro" panose="020B0503030403020204" pitchFamily="34" charset="0"/>
              </a:rPr>
              <a:t>Mensaje de Tecnología vs. Crédito: </a:t>
            </a:r>
            <a:r>
              <a:rPr lang="es-HN" sz="1100" dirty="0">
                <a:solidFill>
                  <a:schemeClr val="tx1"/>
                </a:solidFill>
                <a:latin typeface="Myriad Pro" panose="020B0503030403020204" pitchFamily="34" charset="0"/>
              </a:rPr>
              <a:t>No pelees con Curacao en crédito. En marzo, posiciona a Jetstereo como la opción de "Tecnología para el Verano" (cámaras, sonido portátil, laptops) con cuotas mensuales, pero resaltando la calidad del producto.</a:t>
            </a:r>
          </a:p>
        </p:txBody>
      </p:sp>
      <p:sp>
        <p:nvSpPr>
          <p:cNvPr id="18" name="Rectangle: Rounded Corners 40">
            <a:extLst>
              <a:ext uri="{FF2B5EF4-FFF2-40B4-BE49-F238E27FC236}">
                <a16:creationId xmlns:a16="http://schemas.microsoft.com/office/drawing/2014/main" id="{3D98D55B-23DC-A91B-5ABE-7D9F48BBA188}"/>
              </a:ext>
            </a:extLst>
          </p:cNvPr>
          <p:cNvSpPr/>
          <p:nvPr/>
        </p:nvSpPr>
        <p:spPr>
          <a:xfrm>
            <a:off x="1066800" y="1396943"/>
            <a:ext cx="4892548" cy="1129167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El mercado de tiendas departamentales ha iniciado el año 2026 con una reducción significativa del 32% en la inversión publicitaria en comparación con enero de 2025. Esta caída refleja un mercado mucho más cauteloso o saturado, donde el "ruido" publicitario total ha disminuido considerablemente</a:t>
            </a:r>
          </a:p>
        </p:txBody>
      </p:sp>
    </p:spTree>
    <p:extLst>
      <p:ext uri="{BB962C8B-B14F-4D97-AF65-F5344CB8AC3E}">
        <p14:creationId xmlns:p14="http://schemas.microsoft.com/office/powerpoint/2010/main" val="150389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2372" b="223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Rectangle 3"/>
          <p:cNvSpPr/>
          <p:nvPr/>
        </p:nvSpPr>
        <p:spPr>
          <a:xfrm>
            <a:off x="766762" y="3071178"/>
            <a:ext cx="10585451" cy="2986722"/>
          </a:xfrm>
          <a:prstGeom prst="rect">
            <a:avLst/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91" name="Straight Connector 4"/>
          <p:cNvSpPr/>
          <p:nvPr/>
        </p:nvSpPr>
        <p:spPr>
          <a:xfrm>
            <a:off x="1648591" y="3811984"/>
            <a:ext cx="2" cy="936171"/>
          </a:xfrm>
          <a:prstGeom prst="line">
            <a:avLst/>
          </a:prstGeom>
          <a:ln w="6350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2" name="TextBox 5"/>
          <p:cNvSpPr txBox="1"/>
          <p:nvPr/>
        </p:nvSpPr>
        <p:spPr>
          <a:xfrm>
            <a:off x="1812005" y="3586649"/>
            <a:ext cx="6028748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70000"/>
              </a:lnSpc>
              <a:defRPr sz="4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PANORAMA GENERAL</a:t>
            </a:r>
          </a:p>
        </p:txBody>
      </p:sp>
      <p:sp>
        <p:nvSpPr>
          <p:cNvPr id="493" name="TextBox 6"/>
          <p:cNvSpPr txBox="1"/>
          <p:nvPr/>
        </p:nvSpPr>
        <p:spPr>
          <a:xfrm>
            <a:off x="1812005" y="4323582"/>
            <a:ext cx="3458780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5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DE LA INDUSTRIA</a:t>
            </a:r>
          </a:p>
        </p:txBody>
      </p:sp>
      <p:sp>
        <p:nvSpPr>
          <p:cNvPr id="494" name="TextBox 6"/>
          <p:cNvSpPr txBox="1"/>
          <p:nvPr/>
        </p:nvSpPr>
        <p:spPr>
          <a:xfrm>
            <a:off x="1812005" y="5133490"/>
            <a:ext cx="255236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</a:t>
            </a:r>
            <a:r>
              <a:rPr lang="en-US" dirty="0"/>
              <a:t>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495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442" y="6385987"/>
            <a:ext cx="734224" cy="232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Rectangle 5"/>
          <p:cNvSpPr txBox="1"/>
          <p:nvPr/>
        </p:nvSpPr>
        <p:spPr>
          <a:xfrm>
            <a:off x="278424" y="1356063"/>
            <a:ext cx="709740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/>
            </a:pPr>
            <a:r>
              <a:rPr dirty="0"/>
              <a:t>Durante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período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análisis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publicitaria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mercado de Honduras </a:t>
            </a:r>
            <a:r>
              <a:rPr dirty="0" err="1"/>
              <a:t>predomina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share la </a:t>
            </a:r>
            <a:r>
              <a:rPr dirty="0" err="1"/>
              <a:t>categoría</a:t>
            </a:r>
            <a:r>
              <a:rPr dirty="0"/>
              <a:t> de </a:t>
            </a:r>
            <a:r>
              <a:rPr dirty="0" err="1"/>
              <a:t>Bancos</a:t>
            </a:r>
            <a:r>
              <a:rPr dirty="0"/>
              <a:t> y </a:t>
            </a:r>
            <a:r>
              <a:rPr dirty="0" err="1"/>
              <a:t>Comidas</a:t>
            </a:r>
            <a:r>
              <a:rPr dirty="0"/>
              <a:t> </a:t>
            </a:r>
            <a:r>
              <a:rPr dirty="0" err="1"/>
              <a:t>Rápidas</a:t>
            </a:r>
            <a:r>
              <a:rPr dirty="0"/>
              <a:t>.</a:t>
            </a:r>
            <a:endParaRPr sz="1400" dirty="0">
              <a:solidFill>
                <a:srgbClr val="FFFFFF"/>
              </a:solidFill>
            </a:endParaRPr>
          </a:p>
          <a:p>
            <a:pPr>
              <a:defRPr sz="1300"/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 ha </a:t>
            </a:r>
            <a:r>
              <a:rPr dirty="0" err="1"/>
              <a:t>tenido</a:t>
            </a:r>
            <a:r>
              <a:rPr dirty="0"/>
              <a:t> </a:t>
            </a:r>
            <a:r>
              <a:rPr dirty="0" err="1"/>
              <a:t>un</a:t>
            </a:r>
            <a:r>
              <a:rPr lang="en-US" dirty="0" err="1"/>
              <a:t>a</a:t>
            </a:r>
            <a:r>
              <a:rPr dirty="0"/>
              <a:t> </a:t>
            </a:r>
            <a:r>
              <a:rPr lang="es-HN" dirty="0"/>
              <a:t>disminución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ruido</a:t>
            </a:r>
            <a:r>
              <a:rPr dirty="0"/>
              <a:t> </a:t>
            </a:r>
            <a:r>
              <a:rPr dirty="0" err="1"/>
              <a:t>publicitario</a:t>
            </a:r>
            <a:r>
              <a:rPr dirty="0"/>
              <a:t> del </a:t>
            </a:r>
            <a:r>
              <a:rPr lang="en-US" dirty="0"/>
              <a:t>23</a:t>
            </a:r>
            <a:r>
              <a:rPr dirty="0"/>
              <a:t>%</a:t>
            </a:r>
            <a:r>
              <a:rPr lang="en-US" dirty="0"/>
              <a:t>-</a:t>
            </a:r>
            <a:r>
              <a:rPr dirty="0"/>
              <a:t> </a:t>
            </a:r>
          </a:p>
        </p:txBody>
      </p:sp>
      <p:sp>
        <p:nvSpPr>
          <p:cNvPr id="499" name="TextBox 17"/>
          <p:cNvSpPr txBox="1"/>
          <p:nvPr/>
        </p:nvSpPr>
        <p:spPr>
          <a:xfrm>
            <a:off x="2363953" y="2293040"/>
            <a:ext cx="3481740" cy="400105"/>
          </a:xfrm>
          <a:prstGeom prst="rect">
            <a:avLst/>
          </a:prstGeom>
          <a:solidFill>
            <a:srgbClr val="BB3430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500" name="Table 18"/>
          <p:cNvGraphicFramePr/>
          <p:nvPr>
            <p:extLst>
              <p:ext uri="{D42A27DB-BD31-4B8C-83A1-F6EECF244321}">
                <p14:modId xmlns:p14="http://schemas.microsoft.com/office/powerpoint/2010/main" val="205239059"/>
              </p:ext>
            </p:extLst>
          </p:nvPr>
        </p:nvGraphicFramePr>
        <p:xfrm>
          <a:off x="2369891" y="2987245"/>
          <a:ext cx="3469863" cy="358456"/>
        </p:xfrm>
        <a:graphic>
          <a:graphicData uri="http://schemas.openxmlformats.org/drawingml/2006/table">
            <a:tbl>
              <a:tblPr bandRow="1"/>
              <a:tblGrid>
                <a:gridCol w="138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47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D22E2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53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E52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2" name="TextBox 20"/>
          <p:cNvSpPr txBox="1"/>
          <p:nvPr/>
        </p:nvSpPr>
        <p:spPr>
          <a:xfrm>
            <a:off x="2409675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3" name="TextBox 21"/>
          <p:cNvSpPr txBox="1"/>
          <p:nvPr/>
        </p:nvSpPr>
        <p:spPr>
          <a:xfrm>
            <a:off x="427281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CATEGORÍAS</a:t>
            </a:r>
          </a:p>
        </p:txBody>
      </p:sp>
      <p:sp>
        <p:nvSpPr>
          <p:cNvPr id="504" name="TextBox 24"/>
          <p:cNvSpPr txBox="1"/>
          <p:nvPr/>
        </p:nvSpPr>
        <p:spPr>
          <a:xfrm>
            <a:off x="8508232" y="2293040"/>
            <a:ext cx="3473041" cy="400105"/>
          </a:xfrm>
          <a:prstGeom prst="rect">
            <a:avLst/>
          </a:prstGeom>
          <a:solidFill>
            <a:srgbClr val="424242"/>
          </a:solidFill>
          <a:ln>
            <a:solidFill>
              <a:srgbClr val="D9D9D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505" name="Table 26"/>
          <p:cNvGraphicFramePr/>
          <p:nvPr>
            <p:extLst>
              <p:ext uri="{D42A27DB-BD31-4B8C-83A1-F6EECF244321}">
                <p14:modId xmlns:p14="http://schemas.microsoft.com/office/powerpoint/2010/main" val="330667091"/>
              </p:ext>
            </p:extLst>
          </p:nvPr>
        </p:nvGraphicFramePr>
        <p:xfrm>
          <a:off x="8566581" y="3365426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Operadores de Cable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1.2M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0.9K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0.7K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0.7K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0.7K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0.6K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Tarjetas de Credito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0.6K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Ventas de Cafe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0.5K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6" name="TextBox 27"/>
          <p:cNvSpPr txBox="1"/>
          <p:nvPr/>
        </p:nvSpPr>
        <p:spPr>
          <a:xfrm>
            <a:off x="8553953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7" name="TextBox 28"/>
          <p:cNvSpPr txBox="1"/>
          <p:nvPr/>
        </p:nvSpPr>
        <p:spPr>
          <a:xfrm>
            <a:off x="1041709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CATEGORIAS</a:t>
            </a:r>
          </a:p>
        </p:txBody>
      </p:sp>
      <p:graphicFrame>
        <p:nvGraphicFramePr>
          <p:cNvPr id="508" name="Table 31"/>
          <p:cNvGraphicFramePr/>
          <p:nvPr>
            <p:extLst>
              <p:ext uri="{D42A27DB-BD31-4B8C-83A1-F6EECF244321}">
                <p14:modId xmlns:p14="http://schemas.microsoft.com/office/powerpoint/2010/main" val="1223318170"/>
              </p:ext>
            </p:extLst>
          </p:nvPr>
        </p:nvGraphicFramePr>
        <p:xfrm>
          <a:off x="8517593" y="2978672"/>
          <a:ext cx="3460716" cy="358456"/>
        </p:xfrm>
        <a:graphic>
          <a:graphicData uri="http://schemas.openxmlformats.org/drawingml/2006/table">
            <a:tbl>
              <a:tblPr bandRow="1"/>
              <a:tblGrid>
                <a:gridCol w="138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40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60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1" name="TextBox 6"/>
          <p:cNvSpPr txBox="1"/>
          <p:nvPr/>
        </p:nvSpPr>
        <p:spPr>
          <a:xfrm>
            <a:off x="278216" y="2935234"/>
            <a:ext cx="131548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$</a:t>
            </a:r>
            <a:r>
              <a:rPr lang="en-US" dirty="0"/>
              <a:t>31M</a:t>
            </a:r>
            <a:endParaRPr dirty="0"/>
          </a:p>
        </p:txBody>
      </p:sp>
      <p:sp>
        <p:nvSpPr>
          <p:cNvPr id="512" name="TextBox 34"/>
          <p:cNvSpPr txBox="1"/>
          <p:nvPr/>
        </p:nvSpPr>
        <p:spPr>
          <a:xfrm>
            <a:off x="6517281" y="2946924"/>
            <a:ext cx="131548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</a:t>
            </a:r>
            <a:r>
              <a:rPr lang="es-HN" dirty="0"/>
              <a:t>$</a:t>
            </a:r>
            <a:r>
              <a:rPr lang="en-US" dirty="0"/>
              <a:t>24</a:t>
            </a:r>
            <a:r>
              <a:rPr dirty="0"/>
              <a:t>M</a:t>
            </a:r>
          </a:p>
        </p:txBody>
      </p:sp>
      <p:sp>
        <p:nvSpPr>
          <p:cNvPr id="513" name="Estrategia de Medios: EL GALLO MÁS GALLO"/>
          <p:cNvSpPr txBox="1"/>
          <p:nvPr/>
        </p:nvSpPr>
        <p:spPr>
          <a:xfrm>
            <a:off x="187614" y="163934"/>
            <a:ext cx="5756160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CATEGORÍA</a:t>
            </a:r>
          </a:p>
        </p:txBody>
      </p:sp>
      <p:sp>
        <p:nvSpPr>
          <p:cNvPr id="514" name="Estrategia de Medios: EL GALLO MÁS GALLO"/>
          <p:cNvSpPr txBox="1"/>
          <p:nvPr/>
        </p:nvSpPr>
        <p:spPr>
          <a:xfrm>
            <a:off x="200880" y="541290"/>
            <a:ext cx="2747736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2003186-66EA-DF10-4650-3ACBDBCC6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948967"/>
              </p:ext>
            </p:extLst>
          </p:nvPr>
        </p:nvGraphicFramePr>
        <p:xfrm>
          <a:off x="2416231" y="3345701"/>
          <a:ext cx="3457163" cy="3234910"/>
        </p:xfrm>
        <a:graphic>
          <a:graphicData uri="http://schemas.openxmlformats.org/drawingml/2006/table">
            <a:tbl>
              <a:tblPr/>
              <a:tblGrid>
                <a:gridCol w="31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3.2M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Comidas Rapidas </a:t>
                      </a:r>
                      <a:endParaRPr lang="es-H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Supermercados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Operadores de Cable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Radio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0.7K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0.7K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Cough &amp; Cold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0.6K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Chart 33">
            <a:extLst>
              <a:ext uri="{FF2B5EF4-FFF2-40B4-BE49-F238E27FC236}">
                <a16:creationId xmlns:a16="http://schemas.microsoft.com/office/drawing/2014/main" id="{2107CF5F-ED49-BBA4-BFF5-39956D881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87401"/>
              </p:ext>
            </p:extLst>
          </p:nvPr>
        </p:nvGraphicFramePr>
        <p:xfrm>
          <a:off x="-560342" y="3429000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05DCC0F8-B942-D220-FC86-00139421E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0110404"/>
              </p:ext>
            </p:extLst>
          </p:nvPr>
        </p:nvGraphicFramePr>
        <p:xfrm>
          <a:off x="5523461" y="3512298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19"/>
          <p:cNvSpPr txBox="1"/>
          <p:nvPr/>
        </p:nvSpPr>
        <p:spPr>
          <a:xfrm>
            <a:off x="4703071" y="1406876"/>
            <a:ext cx="3307167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ANUNCIANTE</a:t>
            </a:r>
          </a:p>
        </p:txBody>
      </p:sp>
      <p:graphicFrame>
        <p:nvGraphicFramePr>
          <p:cNvPr id="517" name="Table 20"/>
          <p:cNvGraphicFramePr/>
          <p:nvPr>
            <p:extLst>
              <p:ext uri="{D42A27DB-BD31-4B8C-83A1-F6EECF244321}">
                <p14:modId xmlns:p14="http://schemas.microsoft.com/office/powerpoint/2010/main" val="3108493979"/>
              </p:ext>
            </p:extLst>
          </p:nvPr>
        </p:nvGraphicFramePr>
        <p:xfrm>
          <a:off x="4709009" y="2041707"/>
          <a:ext cx="3295291" cy="358456"/>
        </p:xfrm>
        <a:graphic>
          <a:graphicData uri="http://schemas.openxmlformats.org/drawingml/2006/table">
            <a:tbl>
              <a:tblPr bandRow="1"/>
              <a:tblGrid>
                <a:gridCol w="131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36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64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8" name="Table 21"/>
          <p:cNvGraphicFramePr/>
          <p:nvPr>
            <p:extLst>
              <p:ext uri="{D42A27DB-BD31-4B8C-83A1-F6EECF244321}">
                <p14:modId xmlns:p14="http://schemas.microsoft.com/office/powerpoint/2010/main" val="2056523523"/>
              </p:ext>
            </p:extLst>
          </p:nvPr>
        </p:nvGraphicFramePr>
        <p:xfrm>
          <a:off x="4772119" y="2575392"/>
          <a:ext cx="3102721" cy="3203620"/>
        </p:xfrm>
        <a:graphic>
          <a:graphicData uri="http://schemas.openxmlformats.org/drawingml/2006/table">
            <a:tbl>
              <a:tblPr/>
              <a:tblGrid>
                <a:gridCol w="4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Grupo Intur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2.0M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Farma Facil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1.8M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Genomma Lab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0.9K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Claro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Tigo</a:t>
                      </a:r>
                      <a:endParaRPr lang="es-HN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0.6K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Televicentro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0.6K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Valmoral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0.5K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0.4K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La Colonia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0.4K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Banpais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0.3K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9" name="TextBox 22"/>
          <p:cNvSpPr txBox="1"/>
          <p:nvPr/>
        </p:nvSpPr>
        <p:spPr>
          <a:xfrm>
            <a:off x="4748793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0" name="TextBox 23"/>
          <p:cNvSpPr txBox="1"/>
          <p:nvPr/>
        </p:nvSpPr>
        <p:spPr>
          <a:xfrm>
            <a:off x="6575666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1" name="TextBox 26"/>
          <p:cNvSpPr txBox="1"/>
          <p:nvPr/>
        </p:nvSpPr>
        <p:spPr>
          <a:xfrm>
            <a:off x="8450129" y="1406876"/>
            <a:ext cx="3307168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graphicFrame>
        <p:nvGraphicFramePr>
          <p:cNvPr id="522" name="Table 27"/>
          <p:cNvGraphicFramePr/>
          <p:nvPr>
            <p:extLst>
              <p:ext uri="{D42A27DB-BD31-4B8C-83A1-F6EECF244321}">
                <p14:modId xmlns:p14="http://schemas.microsoft.com/office/powerpoint/2010/main" val="3800970453"/>
              </p:ext>
            </p:extLst>
          </p:nvPr>
        </p:nvGraphicFramePr>
        <p:xfrm>
          <a:off x="8450784" y="2041707"/>
          <a:ext cx="3305858" cy="358456"/>
        </p:xfrm>
        <a:graphic>
          <a:graphicData uri="http://schemas.openxmlformats.org/drawingml/2006/table">
            <a:tbl>
              <a:tblPr bandRow="1"/>
              <a:tblGrid>
                <a:gridCol w="66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72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3" name="Table 28"/>
          <p:cNvGraphicFramePr/>
          <p:nvPr>
            <p:extLst>
              <p:ext uri="{D42A27DB-BD31-4B8C-83A1-F6EECF244321}">
                <p14:modId xmlns:p14="http://schemas.microsoft.com/office/powerpoint/2010/main" val="1578663468"/>
              </p:ext>
            </p:extLst>
          </p:nvPr>
        </p:nvGraphicFramePr>
        <p:xfrm>
          <a:off x="8573534" y="2569045"/>
          <a:ext cx="3060357" cy="3204000"/>
        </p:xfrm>
        <a:graphic>
          <a:graphicData uri="http://schemas.openxmlformats.org/drawingml/2006/table">
            <a:tbl>
              <a:tblPr/>
              <a:tblGrid>
                <a:gridCol w="42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Farma Facil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Tigo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0.6K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Valmoral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0.5K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0.4K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Deportes TVC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0.4K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La Colonia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0.4K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Banpais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0.3K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Cable  Color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0.3K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Espresso Americano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0.3K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4" name="TextBox 29"/>
          <p:cNvSpPr txBox="1"/>
          <p:nvPr/>
        </p:nvSpPr>
        <p:spPr>
          <a:xfrm>
            <a:off x="8509410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5" name="TextBox 31"/>
          <p:cNvSpPr txBox="1"/>
          <p:nvPr/>
        </p:nvSpPr>
        <p:spPr>
          <a:xfrm>
            <a:off x="10275588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6" name="TextBox 42"/>
          <p:cNvSpPr txBox="1"/>
          <p:nvPr/>
        </p:nvSpPr>
        <p:spPr>
          <a:xfrm>
            <a:off x="688029" y="1419576"/>
            <a:ext cx="3558163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CATEGORÍA</a:t>
            </a:r>
          </a:p>
        </p:txBody>
      </p:sp>
      <p:sp>
        <p:nvSpPr>
          <p:cNvPr id="527" name="TextBox 2"/>
          <p:cNvSpPr txBox="1"/>
          <p:nvPr/>
        </p:nvSpPr>
        <p:spPr>
          <a:xfrm>
            <a:off x="685608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8" name="TextBox 3"/>
          <p:cNvSpPr txBox="1"/>
          <p:nvPr/>
        </p:nvSpPr>
        <p:spPr>
          <a:xfrm>
            <a:off x="2764564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graphicFrame>
        <p:nvGraphicFramePr>
          <p:cNvPr id="529" name="Table 14"/>
          <p:cNvGraphicFramePr/>
          <p:nvPr>
            <p:extLst>
              <p:ext uri="{D42A27DB-BD31-4B8C-83A1-F6EECF244321}">
                <p14:modId xmlns:p14="http://schemas.microsoft.com/office/powerpoint/2010/main" val="2245870809"/>
              </p:ext>
            </p:extLst>
          </p:nvPr>
        </p:nvGraphicFramePr>
        <p:xfrm>
          <a:off x="697556" y="2041707"/>
          <a:ext cx="3539108" cy="358456"/>
        </p:xfrm>
        <a:graphic>
          <a:graphicData uri="http://schemas.openxmlformats.org/drawingml/2006/table">
            <a:tbl>
              <a:tblPr bandRow="1"/>
              <a:tblGrid>
                <a:gridCol w="14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40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60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0" name="Tabla 12"/>
          <p:cNvGraphicFramePr/>
          <p:nvPr>
            <p:extLst>
              <p:ext uri="{D42A27DB-BD31-4B8C-83A1-F6EECF244321}">
                <p14:modId xmlns:p14="http://schemas.microsoft.com/office/powerpoint/2010/main" val="1051859187"/>
              </p:ext>
            </p:extLst>
          </p:nvPr>
        </p:nvGraphicFramePr>
        <p:xfrm>
          <a:off x="4745499" y="5779727"/>
          <a:ext cx="3231837" cy="370840"/>
        </p:xfrm>
        <a:graphic>
          <a:graphicData uri="http://schemas.openxmlformats.org/drawingml/2006/table">
            <a:tbl>
              <a:tblPr bandRow="1"/>
              <a:tblGrid>
                <a:gridCol w="430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61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Inversiones</a:t>
                      </a:r>
                      <a:r>
                        <a:rPr sz="1200" dirty="0"/>
                        <a:t> La Paz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/>
                        <a:t>0.07K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1" name="Tabla 12"/>
          <p:cNvGraphicFramePr/>
          <p:nvPr>
            <p:extLst>
              <p:ext uri="{D42A27DB-BD31-4B8C-83A1-F6EECF244321}">
                <p14:modId xmlns:p14="http://schemas.microsoft.com/office/powerpoint/2010/main" val="604903563"/>
              </p:ext>
            </p:extLst>
          </p:nvPr>
        </p:nvGraphicFramePr>
        <p:xfrm>
          <a:off x="8509410" y="5728235"/>
          <a:ext cx="3198493" cy="822960"/>
        </p:xfrm>
        <a:graphic>
          <a:graphicData uri="http://schemas.openxmlformats.org/drawingml/2006/table">
            <a:tbl>
              <a:tblPr firstRow="1" bandRow="1"/>
              <a:tblGrid>
                <a:gridCol w="426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2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97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/>
                        <a:t>Jetstereo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   0.05K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242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MM/UM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   </a:t>
                      </a:r>
                      <a:r>
                        <a:rPr sz="1200" dirty="0"/>
                        <a:t>0.</a:t>
                      </a:r>
                      <a:r>
                        <a:rPr lang="en-US" sz="1200" dirty="0"/>
                        <a:t>01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7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404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Solvenza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0.</a:t>
                      </a:r>
                      <a:r>
                        <a:rPr lang="en-US" sz="1200" dirty="0"/>
                        <a:t>005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3" name="Rectangle"/>
          <p:cNvSpPr/>
          <p:nvPr/>
        </p:nvSpPr>
        <p:spPr>
          <a:xfrm>
            <a:off x="694379" y="1758663"/>
            <a:ext cx="3545463" cy="4356373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4709421" y="1693783"/>
            <a:ext cx="3294467" cy="4445932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8456479" y="1758663"/>
            <a:ext cx="3294468" cy="4837078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6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38" name="Estrategia de Medios: EL GALLO MÁS GALLO"/>
          <p:cNvSpPr txBox="1"/>
          <p:nvPr/>
        </p:nvSpPr>
        <p:spPr>
          <a:xfrm>
            <a:off x="200880" y="541290"/>
            <a:ext cx="2251638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graphicFrame>
        <p:nvGraphicFramePr>
          <p:cNvPr id="4" name="Table 26">
            <a:extLst>
              <a:ext uri="{FF2B5EF4-FFF2-40B4-BE49-F238E27FC236}">
                <a16:creationId xmlns:a16="http://schemas.microsoft.com/office/drawing/2014/main" id="{4ED88513-0F4F-96AF-D036-9164EA536C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785824"/>
              </p:ext>
            </p:extLst>
          </p:nvPr>
        </p:nvGraphicFramePr>
        <p:xfrm>
          <a:off x="764421" y="2813527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Operadores de Cable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1.2M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0.9K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0.7K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0.7K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0.7K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0.6K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Tarjetas de Credito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0.6K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Ventas de Cafe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0.5K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0" name="Table 27"/>
          <p:cNvGraphicFramePr/>
          <p:nvPr>
            <p:extLst>
              <p:ext uri="{D42A27DB-BD31-4B8C-83A1-F6EECF244321}">
                <p14:modId xmlns:p14="http://schemas.microsoft.com/office/powerpoint/2010/main" val="117259928"/>
              </p:ext>
            </p:extLst>
          </p:nvPr>
        </p:nvGraphicFramePr>
        <p:xfrm>
          <a:off x="1733847" y="2181013"/>
          <a:ext cx="4330243" cy="350520"/>
        </p:xfrm>
        <a:graphic>
          <a:graphicData uri="http://schemas.openxmlformats.org/drawingml/2006/table">
            <a:tbl>
              <a:tblPr bandRow="1"/>
              <a:tblGrid>
                <a:gridCol w="866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3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3%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500" b="1" dirty="0">
                          <a:solidFill>
                            <a:srgbClr val="FFFFFF"/>
                          </a:solidFill>
                        </a:rPr>
                        <a:t>97%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1" name="Table 28"/>
          <p:cNvGraphicFramePr/>
          <p:nvPr>
            <p:extLst>
              <p:ext uri="{D42A27DB-BD31-4B8C-83A1-F6EECF244321}">
                <p14:modId xmlns:p14="http://schemas.microsoft.com/office/powerpoint/2010/main" val="2618721402"/>
              </p:ext>
            </p:extLst>
          </p:nvPr>
        </p:nvGraphicFramePr>
        <p:xfrm>
          <a:off x="1729741" y="2702295"/>
          <a:ext cx="4317543" cy="3764750"/>
        </p:xfrm>
        <a:graphic>
          <a:graphicData uri="http://schemas.openxmlformats.org/drawingml/2006/table">
            <a:tbl>
              <a:tblPr/>
              <a:tblGrid>
                <a:gridCol w="80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32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La Curacao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0.1K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52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Gallo Mas Gallo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0.1K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Elektra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0.1K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80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Lady Lee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0.06K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97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Jetstereo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0.05K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158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Molineros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0.02K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163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Diunsa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0.02K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168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Tropigas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0.02K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2" name="TextBox 29"/>
          <p:cNvSpPr txBox="1"/>
          <p:nvPr/>
        </p:nvSpPr>
        <p:spPr>
          <a:xfrm>
            <a:off x="2783951" y="1985435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43" name="TextBox 31"/>
          <p:cNvSpPr txBox="1"/>
          <p:nvPr/>
        </p:nvSpPr>
        <p:spPr>
          <a:xfrm>
            <a:off x="4602198" y="1985435"/>
            <a:ext cx="143933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MARCAS</a:t>
            </a:r>
          </a:p>
        </p:txBody>
      </p:sp>
      <p:sp>
        <p:nvSpPr>
          <p:cNvPr id="544" name="CuadroTexto 1"/>
          <p:cNvSpPr txBox="1"/>
          <p:nvPr/>
        </p:nvSpPr>
        <p:spPr>
          <a:xfrm>
            <a:off x="6456891" y="1747522"/>
            <a:ext cx="3016584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500"/>
            </a:pPr>
            <a:r>
              <a:rPr dirty="0"/>
              <a:t>Las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que </a:t>
            </a:r>
            <a:r>
              <a:rPr dirty="0" err="1"/>
              <a:t>componen</a:t>
            </a:r>
            <a:r>
              <a:rPr dirty="0"/>
              <a:t> la </a:t>
            </a:r>
            <a:r>
              <a:rPr dirty="0" err="1"/>
              <a:t>categoría</a:t>
            </a:r>
            <a:r>
              <a:rPr dirty="0"/>
              <a:t> de Tiendas </a:t>
            </a:r>
            <a:r>
              <a:rPr dirty="0" err="1"/>
              <a:t>Departamentales</a:t>
            </a:r>
            <a:r>
              <a:rPr dirty="0"/>
              <a:t>, </a:t>
            </a:r>
            <a:r>
              <a:rPr dirty="0" err="1"/>
              <a:t>tienen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3% de la </a:t>
            </a:r>
            <a:r>
              <a:rPr dirty="0" err="1"/>
              <a:t>inversión</a:t>
            </a:r>
            <a:r>
              <a:rPr dirty="0"/>
              <a:t> total de la </a:t>
            </a:r>
            <a:r>
              <a:rPr dirty="0" err="1"/>
              <a:t>industria</a:t>
            </a:r>
            <a:r>
              <a:rPr dirty="0"/>
              <a:t>.</a:t>
            </a:r>
          </a:p>
          <a:p>
            <a:pPr>
              <a:defRPr sz="1500"/>
            </a:pPr>
            <a:endParaRPr dirty="0"/>
          </a:p>
          <a:p>
            <a:pPr>
              <a:defRPr sz="1500"/>
            </a:pPr>
            <a:r>
              <a:rPr lang="en-US" dirty="0"/>
              <a:t>Curacao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</a:t>
            </a:r>
            <a:r>
              <a:rPr lang="en-US" dirty="0"/>
              <a:t>32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ranking de </a:t>
            </a:r>
            <a:r>
              <a:rPr dirty="0" err="1"/>
              <a:t>marcas</a:t>
            </a:r>
            <a:r>
              <a:rPr dirty="0"/>
              <a:t>, </a:t>
            </a:r>
            <a:r>
              <a:rPr dirty="0" err="1"/>
              <a:t>seguido</a:t>
            </a:r>
            <a:r>
              <a:rPr dirty="0"/>
              <a:t> de La </a:t>
            </a:r>
            <a:r>
              <a:rPr lang="en-US" dirty="0"/>
              <a:t>Gallo +</a:t>
            </a:r>
            <a:r>
              <a:rPr dirty="0"/>
              <a:t> que </a:t>
            </a:r>
            <a:r>
              <a:rPr dirty="0" err="1"/>
              <a:t>tiene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52</a:t>
            </a:r>
            <a:r>
              <a:rPr dirty="0"/>
              <a:t> y JTS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94</a:t>
            </a:r>
            <a:r>
              <a:rPr dirty="0"/>
              <a:t>. </a:t>
            </a:r>
          </a:p>
        </p:txBody>
      </p:sp>
      <p:sp>
        <p:nvSpPr>
          <p:cNvPr id="545" name="TextBox 26"/>
          <p:cNvSpPr txBox="1"/>
          <p:nvPr/>
        </p:nvSpPr>
        <p:spPr>
          <a:xfrm>
            <a:off x="1729741" y="1574803"/>
            <a:ext cx="4317545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sp>
        <p:nvSpPr>
          <p:cNvPr id="546" name="Rectangle"/>
          <p:cNvSpPr/>
          <p:nvPr/>
        </p:nvSpPr>
        <p:spPr>
          <a:xfrm>
            <a:off x="1729741" y="1581153"/>
            <a:ext cx="4317545" cy="4897757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49" name="Estrategia de Medios: EL GALLO MÁS GALLO"/>
          <p:cNvSpPr txBox="1"/>
          <p:nvPr/>
        </p:nvSpPr>
        <p:spPr>
          <a:xfrm>
            <a:off x="200880" y="541290"/>
            <a:ext cx="6704126" cy="37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t>Posición en el ranking de marcas - tiendas departamentales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3"/>
          <p:cNvSpPr txBox="1"/>
          <p:nvPr/>
        </p:nvSpPr>
        <p:spPr>
          <a:xfrm>
            <a:off x="5007249" y="2495007"/>
            <a:ext cx="277255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/>
            </a:pPr>
            <a:r>
              <a:rPr dirty="0" err="1"/>
              <a:t>Presentado</a:t>
            </a:r>
            <a:r>
              <a:rPr dirty="0"/>
              <a:t> </a:t>
            </a:r>
            <a:r>
              <a:rPr dirty="0" err="1"/>
              <a:t>por</a:t>
            </a:r>
            <a:br>
              <a:rPr dirty="0"/>
            </a:br>
            <a:r>
              <a:rPr dirty="0" err="1"/>
              <a:t>Departamento</a:t>
            </a:r>
            <a:r>
              <a:rPr dirty="0"/>
              <a:t> de </a:t>
            </a:r>
            <a:r>
              <a:rPr dirty="0" err="1"/>
              <a:t>Medios</a:t>
            </a:r>
            <a:endParaRPr dirty="0"/>
          </a:p>
          <a:p>
            <a:pPr algn="ctr">
              <a:defRPr sz="2000" b="1"/>
            </a:pPr>
            <a:r>
              <a:rPr dirty="0"/>
              <a:t>MASS PUBLICIDAD</a:t>
            </a:r>
          </a:p>
          <a:p>
            <a:pPr algn="ctr">
              <a:defRPr sz="2000" b="1"/>
            </a:pP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55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660" y="4213397"/>
            <a:ext cx="2817810" cy="91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555985" y="2312373"/>
            <a:ext cx="4184565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37"/>
          <p:cNvSpPr/>
          <p:nvPr/>
        </p:nvSpPr>
        <p:spPr>
          <a:xfrm>
            <a:off x="15766" y="31532"/>
            <a:ext cx="5849007" cy="42939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Conector recto 3"/>
          <p:cNvSpPr/>
          <p:nvPr/>
        </p:nvSpPr>
        <p:spPr>
          <a:xfrm>
            <a:off x="2369127" y="4051270"/>
            <a:ext cx="7938656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" name="Rectángulo 31"/>
          <p:cNvSpPr txBox="1"/>
          <p:nvPr/>
        </p:nvSpPr>
        <p:spPr>
          <a:xfrm>
            <a:off x="1748545" y="1529568"/>
            <a:ext cx="145497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>
              <a:defRPr sz="1400"/>
            </a:pPr>
            <a:r>
              <a:rPr dirty="0"/>
              <a:t>$ </a:t>
            </a:r>
            <a:r>
              <a:rPr lang="en-US" dirty="0"/>
              <a:t>867.6</a:t>
            </a:r>
            <a:r>
              <a:rPr dirty="0"/>
              <a:t> </a:t>
            </a:r>
            <a:r>
              <a:rPr lang="en-US" dirty="0"/>
              <a:t>K</a:t>
            </a:r>
            <a:endParaRPr dirty="0"/>
          </a:p>
        </p:txBody>
      </p:sp>
      <p:sp>
        <p:nvSpPr>
          <p:cNvPr id="151" name="Conector recto 7"/>
          <p:cNvSpPr/>
          <p:nvPr/>
        </p:nvSpPr>
        <p:spPr>
          <a:xfrm flipH="1">
            <a:off x="6079516" y="1982716"/>
            <a:ext cx="1" cy="4061641"/>
          </a:xfrm>
          <a:prstGeom prst="line">
            <a:avLst/>
          </a:prstGeom>
          <a:ln w="6350">
            <a:solidFill>
              <a:srgbClr val="FFFFFF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" name="TextBox 33"/>
          <p:cNvSpPr txBox="1"/>
          <p:nvPr/>
        </p:nvSpPr>
        <p:spPr>
          <a:xfrm>
            <a:off x="4986687" y="1179333"/>
            <a:ext cx="740467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r>
              <a:t>  27%</a:t>
            </a:r>
          </a:p>
        </p:txBody>
      </p:sp>
      <p:pic>
        <p:nvPicPr>
          <p:cNvPr id="15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17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2"/>
          <p:cNvSpPr txBox="1"/>
          <p:nvPr/>
        </p:nvSpPr>
        <p:spPr>
          <a:xfrm>
            <a:off x="4547669" y="946374"/>
            <a:ext cx="2858998" cy="33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r>
              <a:t>Reporte anual de inversiones</a:t>
            </a:r>
          </a:p>
        </p:txBody>
      </p:sp>
      <p:sp>
        <p:nvSpPr>
          <p:cNvPr id="155" name="CuadroTexto 30"/>
          <p:cNvSpPr txBox="1"/>
          <p:nvPr/>
        </p:nvSpPr>
        <p:spPr>
          <a:xfrm>
            <a:off x="172020" y="1535550"/>
            <a:ext cx="1677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156" name="Chart 4"/>
          <p:cNvGraphicFramePr/>
          <p:nvPr>
            <p:extLst>
              <p:ext uri="{D42A27DB-BD31-4B8C-83A1-F6EECF244321}">
                <p14:modId xmlns:p14="http://schemas.microsoft.com/office/powerpoint/2010/main" val="1540660900"/>
              </p:ext>
            </p:extLst>
          </p:nvPr>
        </p:nvGraphicFramePr>
        <p:xfrm>
          <a:off x="428985" y="4639955"/>
          <a:ext cx="11001237" cy="13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7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Tiendas Departamentales: Diciembre 2024"/>
          <p:cNvSpPr txBox="1"/>
          <p:nvPr/>
        </p:nvSpPr>
        <p:spPr>
          <a:xfrm>
            <a:off x="187614" y="163934"/>
            <a:ext cx="549746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6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159" name="Graphic 259"/>
          <p:cNvSpPr/>
          <p:nvPr/>
        </p:nvSpPr>
        <p:spPr>
          <a:xfrm>
            <a:off x="1236822" y="6117802"/>
            <a:ext cx="428627" cy="34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0"/>
                </a:moveTo>
                <a:lnTo>
                  <a:pt x="2160" y="3291"/>
                </a:lnTo>
                <a:lnTo>
                  <a:pt x="0" y="6891"/>
                </a:lnTo>
                <a:lnTo>
                  <a:pt x="0" y="7200"/>
                </a:lnTo>
                <a:cubicBezTo>
                  <a:pt x="0" y="8680"/>
                  <a:pt x="976" y="9900"/>
                  <a:pt x="2160" y="9900"/>
                </a:cubicBezTo>
                <a:lnTo>
                  <a:pt x="2160" y="21600"/>
                </a:lnTo>
                <a:lnTo>
                  <a:pt x="13680" y="21600"/>
                </a:lnTo>
                <a:lnTo>
                  <a:pt x="13680" y="13500"/>
                </a:lnTo>
                <a:lnTo>
                  <a:pt x="15120" y="13500"/>
                </a:lnTo>
                <a:lnTo>
                  <a:pt x="15120" y="21600"/>
                </a:lnTo>
                <a:lnTo>
                  <a:pt x="19440" y="21600"/>
                </a:lnTo>
                <a:lnTo>
                  <a:pt x="19440" y="9900"/>
                </a:lnTo>
                <a:cubicBezTo>
                  <a:pt x="20624" y="9900"/>
                  <a:pt x="21600" y="8680"/>
                  <a:pt x="21600" y="7200"/>
                </a:cubicBezTo>
                <a:lnTo>
                  <a:pt x="21600" y="6891"/>
                </a:lnTo>
                <a:lnTo>
                  <a:pt x="19440" y="3291"/>
                </a:lnTo>
                <a:lnTo>
                  <a:pt x="19440" y="0"/>
                </a:lnTo>
                <a:close/>
                <a:moveTo>
                  <a:pt x="3600" y="1800"/>
                </a:moveTo>
                <a:lnTo>
                  <a:pt x="18000" y="1800"/>
                </a:lnTo>
                <a:lnTo>
                  <a:pt x="18000" y="2700"/>
                </a:lnTo>
                <a:lnTo>
                  <a:pt x="3600" y="2700"/>
                </a:lnTo>
                <a:close/>
                <a:moveTo>
                  <a:pt x="3240" y="4500"/>
                </a:moveTo>
                <a:lnTo>
                  <a:pt x="18360" y="4500"/>
                </a:lnTo>
                <a:lnTo>
                  <a:pt x="20092" y="7397"/>
                </a:lnTo>
                <a:cubicBezTo>
                  <a:pt x="20014" y="7787"/>
                  <a:pt x="19778" y="8100"/>
                  <a:pt x="19440" y="8100"/>
                </a:cubicBezTo>
                <a:cubicBezTo>
                  <a:pt x="19041" y="8100"/>
                  <a:pt x="18720" y="7699"/>
                  <a:pt x="18720" y="7200"/>
                </a:cubicBezTo>
                <a:lnTo>
                  <a:pt x="17280" y="7200"/>
                </a:lnTo>
                <a:cubicBezTo>
                  <a:pt x="17280" y="7699"/>
                  <a:pt x="16959" y="8100"/>
                  <a:pt x="16560" y="8100"/>
                </a:cubicBezTo>
                <a:cubicBezTo>
                  <a:pt x="16161" y="8100"/>
                  <a:pt x="15840" y="7699"/>
                  <a:pt x="15840" y="7200"/>
                </a:cubicBezTo>
                <a:lnTo>
                  <a:pt x="14400" y="7200"/>
                </a:lnTo>
                <a:cubicBezTo>
                  <a:pt x="14400" y="7699"/>
                  <a:pt x="14079" y="8100"/>
                  <a:pt x="13680" y="8100"/>
                </a:cubicBezTo>
                <a:cubicBezTo>
                  <a:pt x="13281" y="8100"/>
                  <a:pt x="12960" y="7699"/>
                  <a:pt x="12960" y="7200"/>
                </a:cubicBezTo>
                <a:lnTo>
                  <a:pt x="11520" y="7200"/>
                </a:lnTo>
                <a:cubicBezTo>
                  <a:pt x="11520" y="7699"/>
                  <a:pt x="11199" y="8100"/>
                  <a:pt x="10800" y="8100"/>
                </a:cubicBezTo>
                <a:cubicBezTo>
                  <a:pt x="10401" y="8100"/>
                  <a:pt x="10080" y="7699"/>
                  <a:pt x="10080" y="7200"/>
                </a:cubicBezTo>
                <a:lnTo>
                  <a:pt x="8640" y="7200"/>
                </a:lnTo>
                <a:cubicBezTo>
                  <a:pt x="8640" y="7699"/>
                  <a:pt x="8319" y="8100"/>
                  <a:pt x="7920" y="8100"/>
                </a:cubicBezTo>
                <a:cubicBezTo>
                  <a:pt x="7521" y="8100"/>
                  <a:pt x="7200" y="7699"/>
                  <a:pt x="7200" y="7200"/>
                </a:cubicBezTo>
                <a:lnTo>
                  <a:pt x="5760" y="7200"/>
                </a:lnTo>
                <a:cubicBezTo>
                  <a:pt x="5760" y="7699"/>
                  <a:pt x="5439" y="8100"/>
                  <a:pt x="5040" y="8100"/>
                </a:cubicBezTo>
                <a:cubicBezTo>
                  <a:pt x="4641" y="8100"/>
                  <a:pt x="4320" y="7699"/>
                  <a:pt x="4320" y="7200"/>
                </a:cubicBezTo>
                <a:lnTo>
                  <a:pt x="2880" y="7200"/>
                </a:lnTo>
                <a:cubicBezTo>
                  <a:pt x="2880" y="7699"/>
                  <a:pt x="2559" y="8100"/>
                  <a:pt x="2160" y="8100"/>
                </a:cubicBezTo>
                <a:cubicBezTo>
                  <a:pt x="1822" y="8100"/>
                  <a:pt x="1586" y="7787"/>
                  <a:pt x="1507" y="7397"/>
                </a:cubicBezTo>
                <a:close/>
                <a:moveTo>
                  <a:pt x="3600" y="9197"/>
                </a:moveTo>
                <a:cubicBezTo>
                  <a:pt x="3983" y="9629"/>
                  <a:pt x="4489" y="9900"/>
                  <a:pt x="5040" y="9900"/>
                </a:cubicBezTo>
                <a:cubicBezTo>
                  <a:pt x="5591" y="9900"/>
                  <a:pt x="6097" y="9629"/>
                  <a:pt x="6480" y="9197"/>
                </a:cubicBezTo>
                <a:cubicBezTo>
                  <a:pt x="6862" y="9629"/>
                  <a:pt x="7369" y="9900"/>
                  <a:pt x="7920" y="9900"/>
                </a:cubicBezTo>
                <a:cubicBezTo>
                  <a:pt x="8471" y="9900"/>
                  <a:pt x="8978" y="9629"/>
                  <a:pt x="9360" y="9197"/>
                </a:cubicBezTo>
                <a:cubicBezTo>
                  <a:pt x="9742" y="9629"/>
                  <a:pt x="10249" y="9900"/>
                  <a:pt x="10800" y="9900"/>
                </a:cubicBezTo>
                <a:cubicBezTo>
                  <a:pt x="11351" y="9900"/>
                  <a:pt x="11858" y="9629"/>
                  <a:pt x="12240" y="9197"/>
                </a:cubicBezTo>
                <a:cubicBezTo>
                  <a:pt x="12622" y="9629"/>
                  <a:pt x="13129" y="9900"/>
                  <a:pt x="13680" y="9900"/>
                </a:cubicBezTo>
                <a:cubicBezTo>
                  <a:pt x="14231" y="9900"/>
                  <a:pt x="14738" y="9629"/>
                  <a:pt x="15120" y="9197"/>
                </a:cubicBezTo>
                <a:cubicBezTo>
                  <a:pt x="15502" y="9629"/>
                  <a:pt x="16009" y="9900"/>
                  <a:pt x="16560" y="9900"/>
                </a:cubicBezTo>
                <a:cubicBezTo>
                  <a:pt x="17111" y="9900"/>
                  <a:pt x="17618" y="9629"/>
                  <a:pt x="18000" y="9197"/>
                </a:cubicBezTo>
                <a:lnTo>
                  <a:pt x="18000" y="19800"/>
                </a:lnTo>
                <a:lnTo>
                  <a:pt x="16560" y="19800"/>
                </a:lnTo>
                <a:lnTo>
                  <a:pt x="16560" y="11700"/>
                </a:lnTo>
                <a:lnTo>
                  <a:pt x="12240" y="11700"/>
                </a:lnTo>
                <a:lnTo>
                  <a:pt x="12240" y="19800"/>
                </a:lnTo>
                <a:lnTo>
                  <a:pt x="3600" y="19800"/>
                </a:lnTo>
                <a:close/>
                <a:moveTo>
                  <a:pt x="5040" y="11700"/>
                </a:moveTo>
                <a:lnTo>
                  <a:pt x="5040" y="18000"/>
                </a:lnTo>
                <a:lnTo>
                  <a:pt x="10800" y="18000"/>
                </a:lnTo>
                <a:lnTo>
                  <a:pt x="10800" y="11700"/>
                </a:lnTo>
                <a:close/>
                <a:moveTo>
                  <a:pt x="6480" y="13500"/>
                </a:moveTo>
                <a:lnTo>
                  <a:pt x="9360" y="13500"/>
                </a:lnTo>
                <a:lnTo>
                  <a:pt x="9360" y="16200"/>
                </a:lnTo>
                <a:lnTo>
                  <a:pt x="6480" y="162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0" name="Graphic 57"/>
          <p:cNvSpPr/>
          <p:nvPr/>
        </p:nvSpPr>
        <p:spPr>
          <a:xfrm>
            <a:off x="3079188" y="6089229"/>
            <a:ext cx="400052" cy="371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546" y="0"/>
                  <a:pt x="3086" y="3727"/>
                  <a:pt x="3086" y="8308"/>
                </a:cubicBezTo>
                <a:cubicBezTo>
                  <a:pt x="3086" y="12889"/>
                  <a:pt x="6546" y="16615"/>
                  <a:pt x="10800" y="16615"/>
                </a:cubicBezTo>
                <a:cubicBezTo>
                  <a:pt x="15054" y="16615"/>
                  <a:pt x="18514" y="12889"/>
                  <a:pt x="18514" y="8308"/>
                </a:cubicBezTo>
                <a:cubicBezTo>
                  <a:pt x="18514" y="3727"/>
                  <a:pt x="15054" y="0"/>
                  <a:pt x="10800" y="0"/>
                </a:cubicBezTo>
                <a:close/>
                <a:moveTo>
                  <a:pt x="10800" y="1662"/>
                </a:moveTo>
                <a:cubicBezTo>
                  <a:pt x="14203" y="1662"/>
                  <a:pt x="16971" y="4643"/>
                  <a:pt x="16971" y="8308"/>
                </a:cubicBezTo>
                <a:cubicBezTo>
                  <a:pt x="16971" y="11972"/>
                  <a:pt x="14203" y="14954"/>
                  <a:pt x="10800" y="14954"/>
                </a:cubicBezTo>
                <a:cubicBezTo>
                  <a:pt x="7397" y="14954"/>
                  <a:pt x="4629" y="11972"/>
                  <a:pt x="4629" y="8308"/>
                </a:cubicBezTo>
                <a:cubicBezTo>
                  <a:pt x="4629" y="4643"/>
                  <a:pt x="7397" y="1662"/>
                  <a:pt x="10800" y="1662"/>
                </a:cubicBezTo>
                <a:close/>
                <a:moveTo>
                  <a:pt x="10029" y="3323"/>
                </a:moveTo>
                <a:lnTo>
                  <a:pt x="10029" y="4311"/>
                </a:lnTo>
                <a:cubicBezTo>
                  <a:pt x="9917" y="4355"/>
                  <a:pt x="9808" y="4408"/>
                  <a:pt x="9705" y="4469"/>
                </a:cubicBezTo>
                <a:cubicBezTo>
                  <a:pt x="9601" y="4529"/>
                  <a:pt x="9503" y="4597"/>
                  <a:pt x="9409" y="4673"/>
                </a:cubicBezTo>
                <a:cubicBezTo>
                  <a:pt x="9316" y="4749"/>
                  <a:pt x="9229" y="4832"/>
                  <a:pt x="9147" y="4921"/>
                </a:cubicBezTo>
                <a:cubicBezTo>
                  <a:pt x="8984" y="5100"/>
                  <a:pt x="8845" y="5304"/>
                  <a:pt x="8737" y="5528"/>
                </a:cubicBezTo>
                <a:cubicBezTo>
                  <a:pt x="8684" y="5640"/>
                  <a:pt x="8638" y="5758"/>
                  <a:pt x="8600" y="5879"/>
                </a:cubicBezTo>
                <a:cubicBezTo>
                  <a:pt x="8526" y="6121"/>
                  <a:pt x="8486" y="6378"/>
                  <a:pt x="8486" y="6646"/>
                </a:cubicBezTo>
                <a:cubicBezTo>
                  <a:pt x="8486" y="6816"/>
                  <a:pt x="8503" y="6983"/>
                  <a:pt x="8534" y="7144"/>
                </a:cubicBezTo>
                <a:cubicBezTo>
                  <a:pt x="8596" y="7467"/>
                  <a:pt x="8718" y="7768"/>
                  <a:pt x="8885" y="8033"/>
                </a:cubicBezTo>
                <a:cubicBezTo>
                  <a:pt x="8969" y="8166"/>
                  <a:pt x="9063" y="8290"/>
                  <a:pt x="9168" y="8403"/>
                </a:cubicBezTo>
                <a:cubicBezTo>
                  <a:pt x="9378" y="8630"/>
                  <a:pt x="9629" y="8813"/>
                  <a:pt x="9905" y="8941"/>
                </a:cubicBezTo>
                <a:cubicBezTo>
                  <a:pt x="10181" y="9068"/>
                  <a:pt x="10484" y="9138"/>
                  <a:pt x="10800" y="9138"/>
                </a:cubicBezTo>
                <a:cubicBezTo>
                  <a:pt x="10910" y="9138"/>
                  <a:pt x="11013" y="9161"/>
                  <a:pt x="11106" y="9202"/>
                </a:cubicBezTo>
                <a:cubicBezTo>
                  <a:pt x="11199" y="9243"/>
                  <a:pt x="11281" y="9303"/>
                  <a:pt x="11350" y="9377"/>
                </a:cubicBezTo>
                <a:cubicBezTo>
                  <a:pt x="11419" y="9451"/>
                  <a:pt x="11475" y="9540"/>
                  <a:pt x="11513" y="9640"/>
                </a:cubicBezTo>
                <a:cubicBezTo>
                  <a:pt x="11551" y="9740"/>
                  <a:pt x="11571" y="9851"/>
                  <a:pt x="11571" y="9969"/>
                </a:cubicBezTo>
                <a:cubicBezTo>
                  <a:pt x="11571" y="10324"/>
                  <a:pt x="11385" y="10614"/>
                  <a:pt x="11106" y="10737"/>
                </a:cubicBezTo>
                <a:cubicBezTo>
                  <a:pt x="11013" y="10778"/>
                  <a:pt x="10910" y="10800"/>
                  <a:pt x="10800" y="10800"/>
                </a:cubicBezTo>
                <a:cubicBezTo>
                  <a:pt x="10690" y="10800"/>
                  <a:pt x="10587" y="10778"/>
                  <a:pt x="10494" y="10737"/>
                </a:cubicBezTo>
                <a:cubicBezTo>
                  <a:pt x="10401" y="10696"/>
                  <a:pt x="10319" y="10636"/>
                  <a:pt x="10250" y="10562"/>
                </a:cubicBezTo>
                <a:cubicBezTo>
                  <a:pt x="10112" y="10413"/>
                  <a:pt x="10029" y="10206"/>
                  <a:pt x="10029" y="9969"/>
                </a:cubicBezTo>
                <a:lnTo>
                  <a:pt x="8486" y="9969"/>
                </a:lnTo>
                <a:cubicBezTo>
                  <a:pt x="8486" y="10103"/>
                  <a:pt x="8496" y="10235"/>
                  <a:pt x="8516" y="10364"/>
                </a:cubicBezTo>
                <a:cubicBezTo>
                  <a:pt x="8535" y="10492"/>
                  <a:pt x="8563" y="10616"/>
                  <a:pt x="8600" y="10737"/>
                </a:cubicBezTo>
                <a:cubicBezTo>
                  <a:pt x="8638" y="10858"/>
                  <a:pt x="8684" y="10975"/>
                  <a:pt x="8737" y="11087"/>
                </a:cubicBezTo>
                <a:cubicBezTo>
                  <a:pt x="8791" y="11199"/>
                  <a:pt x="8853" y="11305"/>
                  <a:pt x="8921" y="11407"/>
                </a:cubicBezTo>
                <a:cubicBezTo>
                  <a:pt x="8990" y="11508"/>
                  <a:pt x="9066" y="11605"/>
                  <a:pt x="9147" y="11694"/>
                </a:cubicBezTo>
                <a:cubicBezTo>
                  <a:pt x="9229" y="11783"/>
                  <a:pt x="9316" y="11867"/>
                  <a:pt x="9409" y="11942"/>
                </a:cubicBezTo>
                <a:cubicBezTo>
                  <a:pt x="9503" y="12018"/>
                  <a:pt x="9601" y="12086"/>
                  <a:pt x="9705" y="12147"/>
                </a:cubicBezTo>
                <a:cubicBezTo>
                  <a:pt x="9808" y="12207"/>
                  <a:pt x="9917" y="12260"/>
                  <a:pt x="10029" y="12304"/>
                </a:cubicBezTo>
                <a:lnTo>
                  <a:pt x="10029" y="13292"/>
                </a:lnTo>
                <a:lnTo>
                  <a:pt x="11571" y="13292"/>
                </a:lnTo>
                <a:lnTo>
                  <a:pt x="11571" y="12304"/>
                </a:lnTo>
                <a:cubicBezTo>
                  <a:pt x="12354" y="11999"/>
                  <a:pt x="12948" y="11261"/>
                  <a:pt x="13084" y="10364"/>
                </a:cubicBezTo>
                <a:cubicBezTo>
                  <a:pt x="13104" y="10235"/>
                  <a:pt x="13114" y="10103"/>
                  <a:pt x="13114" y="9969"/>
                </a:cubicBezTo>
                <a:cubicBezTo>
                  <a:pt x="13114" y="9799"/>
                  <a:pt x="13097" y="9632"/>
                  <a:pt x="13066" y="9471"/>
                </a:cubicBezTo>
                <a:cubicBezTo>
                  <a:pt x="13035" y="9310"/>
                  <a:pt x="12990" y="9154"/>
                  <a:pt x="12930" y="9005"/>
                </a:cubicBezTo>
                <a:cubicBezTo>
                  <a:pt x="12871" y="8857"/>
                  <a:pt x="12799" y="8715"/>
                  <a:pt x="12715" y="8582"/>
                </a:cubicBezTo>
                <a:cubicBezTo>
                  <a:pt x="12631" y="8449"/>
                  <a:pt x="12537" y="8325"/>
                  <a:pt x="12432" y="8212"/>
                </a:cubicBezTo>
                <a:cubicBezTo>
                  <a:pt x="12327" y="8099"/>
                  <a:pt x="12211" y="7997"/>
                  <a:pt x="12088" y="7907"/>
                </a:cubicBezTo>
                <a:cubicBezTo>
                  <a:pt x="11965" y="7817"/>
                  <a:pt x="11833" y="7738"/>
                  <a:pt x="11695" y="7675"/>
                </a:cubicBezTo>
                <a:cubicBezTo>
                  <a:pt x="11557" y="7611"/>
                  <a:pt x="11412" y="7562"/>
                  <a:pt x="11263" y="7529"/>
                </a:cubicBezTo>
                <a:cubicBezTo>
                  <a:pt x="11113" y="7495"/>
                  <a:pt x="10958" y="7477"/>
                  <a:pt x="10800" y="7477"/>
                </a:cubicBezTo>
                <a:cubicBezTo>
                  <a:pt x="10690" y="7477"/>
                  <a:pt x="10587" y="7455"/>
                  <a:pt x="10494" y="7414"/>
                </a:cubicBezTo>
                <a:cubicBezTo>
                  <a:pt x="10401" y="7373"/>
                  <a:pt x="10319" y="7313"/>
                  <a:pt x="10250" y="7238"/>
                </a:cubicBezTo>
                <a:cubicBezTo>
                  <a:pt x="10181" y="7164"/>
                  <a:pt x="10125" y="7076"/>
                  <a:pt x="10087" y="6976"/>
                </a:cubicBezTo>
                <a:cubicBezTo>
                  <a:pt x="10049" y="6875"/>
                  <a:pt x="10029" y="6765"/>
                  <a:pt x="10029" y="6646"/>
                </a:cubicBezTo>
                <a:cubicBezTo>
                  <a:pt x="10029" y="6528"/>
                  <a:pt x="10049" y="6417"/>
                  <a:pt x="10087" y="6317"/>
                </a:cubicBezTo>
                <a:cubicBezTo>
                  <a:pt x="10125" y="6217"/>
                  <a:pt x="10181" y="6128"/>
                  <a:pt x="10250" y="6054"/>
                </a:cubicBezTo>
                <a:cubicBezTo>
                  <a:pt x="10319" y="5980"/>
                  <a:pt x="10401" y="5920"/>
                  <a:pt x="10494" y="5879"/>
                </a:cubicBezTo>
                <a:cubicBezTo>
                  <a:pt x="10587" y="5838"/>
                  <a:pt x="10690" y="5815"/>
                  <a:pt x="10800" y="5815"/>
                </a:cubicBezTo>
                <a:cubicBezTo>
                  <a:pt x="11240" y="5815"/>
                  <a:pt x="11571" y="6173"/>
                  <a:pt x="11571" y="6646"/>
                </a:cubicBezTo>
                <a:lnTo>
                  <a:pt x="13114" y="6646"/>
                </a:lnTo>
                <a:cubicBezTo>
                  <a:pt x="13114" y="6512"/>
                  <a:pt x="13104" y="6380"/>
                  <a:pt x="13084" y="6252"/>
                </a:cubicBezTo>
                <a:cubicBezTo>
                  <a:pt x="13065" y="6124"/>
                  <a:pt x="13037" y="6000"/>
                  <a:pt x="13000" y="5879"/>
                </a:cubicBezTo>
                <a:cubicBezTo>
                  <a:pt x="12776" y="5153"/>
                  <a:pt x="12243" y="4573"/>
                  <a:pt x="11571" y="4311"/>
                </a:cubicBezTo>
                <a:lnTo>
                  <a:pt x="11571" y="3323"/>
                </a:lnTo>
                <a:lnTo>
                  <a:pt x="10029" y="3323"/>
                </a:lnTo>
                <a:close/>
                <a:moveTo>
                  <a:pt x="0" y="14954"/>
                </a:moveTo>
                <a:lnTo>
                  <a:pt x="0" y="21600"/>
                </a:lnTo>
                <a:lnTo>
                  <a:pt x="1543" y="21600"/>
                </a:lnTo>
                <a:lnTo>
                  <a:pt x="1543" y="16615"/>
                </a:lnTo>
                <a:lnTo>
                  <a:pt x="5694" y="16615"/>
                </a:lnTo>
                <a:cubicBezTo>
                  <a:pt x="5037" y="16146"/>
                  <a:pt x="4444" y="15584"/>
                  <a:pt x="3919" y="14954"/>
                </a:cubicBezTo>
                <a:lnTo>
                  <a:pt x="0" y="14954"/>
                </a:lnTo>
                <a:close/>
                <a:moveTo>
                  <a:pt x="17681" y="14954"/>
                </a:moveTo>
                <a:cubicBezTo>
                  <a:pt x="17156" y="15584"/>
                  <a:pt x="16563" y="16146"/>
                  <a:pt x="15906" y="16615"/>
                </a:cubicBezTo>
                <a:lnTo>
                  <a:pt x="20057" y="16615"/>
                </a:lnTo>
                <a:lnTo>
                  <a:pt x="20057" y="21600"/>
                </a:lnTo>
                <a:lnTo>
                  <a:pt x="21600" y="21600"/>
                </a:lnTo>
                <a:lnTo>
                  <a:pt x="21600" y="14954"/>
                </a:lnTo>
                <a:lnTo>
                  <a:pt x="17681" y="14954"/>
                </a:lnTo>
                <a:close/>
                <a:moveTo>
                  <a:pt x="3086" y="18277"/>
                </a:moveTo>
                <a:lnTo>
                  <a:pt x="3086" y="19938"/>
                </a:lnTo>
                <a:lnTo>
                  <a:pt x="18514" y="19938"/>
                </a:lnTo>
                <a:lnTo>
                  <a:pt x="18514" y="18277"/>
                </a:lnTo>
                <a:lnTo>
                  <a:pt x="3086" y="1827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1" name="Graphic 305"/>
          <p:cNvSpPr/>
          <p:nvPr/>
        </p:nvSpPr>
        <p:spPr>
          <a:xfrm>
            <a:off x="6701576" y="6142752"/>
            <a:ext cx="400052" cy="28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14" y="0"/>
                </a:moveTo>
                <a:lnTo>
                  <a:pt x="2314" y="14647"/>
                </a:lnTo>
                <a:lnTo>
                  <a:pt x="554" y="17145"/>
                </a:lnTo>
                <a:cubicBezTo>
                  <a:pt x="205" y="17634"/>
                  <a:pt x="0" y="18309"/>
                  <a:pt x="0" y="19001"/>
                </a:cubicBezTo>
                <a:cubicBezTo>
                  <a:pt x="0" y="20427"/>
                  <a:pt x="838" y="21600"/>
                  <a:pt x="1856" y="21600"/>
                </a:cubicBezTo>
                <a:lnTo>
                  <a:pt x="19744" y="21600"/>
                </a:lnTo>
                <a:cubicBezTo>
                  <a:pt x="20762" y="21600"/>
                  <a:pt x="21600" y="20427"/>
                  <a:pt x="21600" y="19001"/>
                </a:cubicBezTo>
                <a:cubicBezTo>
                  <a:pt x="21600" y="18309"/>
                  <a:pt x="21395" y="17634"/>
                  <a:pt x="21045" y="17145"/>
                </a:cubicBezTo>
                <a:lnTo>
                  <a:pt x="19286" y="14647"/>
                </a:lnTo>
                <a:lnTo>
                  <a:pt x="19286" y="0"/>
                </a:lnTo>
                <a:close/>
                <a:moveTo>
                  <a:pt x="3857" y="2160"/>
                </a:moveTo>
                <a:lnTo>
                  <a:pt x="17743" y="2160"/>
                </a:lnTo>
                <a:lnTo>
                  <a:pt x="17743" y="14040"/>
                </a:lnTo>
                <a:lnTo>
                  <a:pt x="3857" y="14040"/>
                </a:lnTo>
                <a:close/>
                <a:moveTo>
                  <a:pt x="3423" y="16200"/>
                </a:moveTo>
                <a:lnTo>
                  <a:pt x="18177" y="16200"/>
                </a:lnTo>
                <a:lnTo>
                  <a:pt x="19961" y="18664"/>
                </a:lnTo>
                <a:cubicBezTo>
                  <a:pt x="20021" y="18748"/>
                  <a:pt x="20057" y="18883"/>
                  <a:pt x="20057" y="19001"/>
                </a:cubicBezTo>
                <a:cubicBezTo>
                  <a:pt x="20057" y="19263"/>
                  <a:pt x="19931" y="19440"/>
                  <a:pt x="19744" y="19440"/>
                </a:cubicBezTo>
                <a:lnTo>
                  <a:pt x="1856" y="19440"/>
                </a:lnTo>
                <a:cubicBezTo>
                  <a:pt x="1669" y="19440"/>
                  <a:pt x="1543" y="19263"/>
                  <a:pt x="1543" y="19001"/>
                </a:cubicBezTo>
                <a:cubicBezTo>
                  <a:pt x="1543" y="18883"/>
                  <a:pt x="1579" y="18748"/>
                  <a:pt x="1639" y="1866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2" name="Graphic 466"/>
          <p:cNvSpPr/>
          <p:nvPr/>
        </p:nvSpPr>
        <p:spPr>
          <a:xfrm>
            <a:off x="4986687" y="6120629"/>
            <a:ext cx="228602" cy="34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50" y="0"/>
                </a:moveTo>
                <a:cubicBezTo>
                  <a:pt x="1830" y="0"/>
                  <a:pt x="0" y="1220"/>
                  <a:pt x="0" y="2700"/>
                </a:cubicBezTo>
                <a:lnTo>
                  <a:pt x="0" y="18900"/>
                </a:lnTo>
                <a:cubicBezTo>
                  <a:pt x="0" y="20380"/>
                  <a:pt x="1830" y="21600"/>
                  <a:pt x="4050" y="21600"/>
                </a:cubicBezTo>
                <a:lnTo>
                  <a:pt x="17550" y="21600"/>
                </a:lnTo>
                <a:cubicBezTo>
                  <a:pt x="19770" y="21600"/>
                  <a:pt x="21600" y="20380"/>
                  <a:pt x="21600" y="18900"/>
                </a:cubicBezTo>
                <a:lnTo>
                  <a:pt x="21600" y="2700"/>
                </a:lnTo>
                <a:cubicBezTo>
                  <a:pt x="21600" y="1220"/>
                  <a:pt x="19770" y="0"/>
                  <a:pt x="17550" y="0"/>
                </a:cubicBezTo>
                <a:close/>
                <a:moveTo>
                  <a:pt x="4050" y="1800"/>
                </a:moveTo>
                <a:lnTo>
                  <a:pt x="17550" y="1800"/>
                </a:lnTo>
                <a:cubicBezTo>
                  <a:pt x="18299" y="1800"/>
                  <a:pt x="18900" y="2201"/>
                  <a:pt x="18900" y="2700"/>
                </a:cubicBezTo>
                <a:lnTo>
                  <a:pt x="18900" y="18900"/>
                </a:lnTo>
                <a:cubicBezTo>
                  <a:pt x="18900" y="19399"/>
                  <a:pt x="18299" y="19800"/>
                  <a:pt x="17550" y="19800"/>
                </a:cubicBezTo>
                <a:lnTo>
                  <a:pt x="4050" y="19800"/>
                </a:lnTo>
                <a:cubicBezTo>
                  <a:pt x="3301" y="19800"/>
                  <a:pt x="2700" y="19399"/>
                  <a:pt x="2700" y="18900"/>
                </a:cubicBezTo>
                <a:lnTo>
                  <a:pt x="2700" y="2700"/>
                </a:lnTo>
                <a:cubicBezTo>
                  <a:pt x="2700" y="2201"/>
                  <a:pt x="3301" y="1800"/>
                  <a:pt x="4050" y="1800"/>
                </a:cubicBezTo>
                <a:close/>
                <a:moveTo>
                  <a:pt x="10800" y="17100"/>
                </a:moveTo>
                <a:cubicBezTo>
                  <a:pt x="10056" y="17100"/>
                  <a:pt x="9450" y="17504"/>
                  <a:pt x="9450" y="18000"/>
                </a:cubicBezTo>
                <a:cubicBezTo>
                  <a:pt x="9450" y="18496"/>
                  <a:pt x="10056" y="18900"/>
                  <a:pt x="10800" y="18900"/>
                </a:cubicBezTo>
                <a:cubicBezTo>
                  <a:pt x="11544" y="18900"/>
                  <a:pt x="12150" y="18496"/>
                  <a:pt x="12150" y="18000"/>
                </a:cubicBezTo>
                <a:cubicBezTo>
                  <a:pt x="12150" y="17504"/>
                  <a:pt x="11544" y="17100"/>
                  <a:pt x="10800" y="171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3" name="Graphic 534"/>
          <p:cNvSpPr/>
          <p:nvPr/>
        </p:nvSpPr>
        <p:spPr>
          <a:xfrm>
            <a:off x="1037532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4" name="Graphic 462"/>
          <p:cNvSpPr/>
          <p:nvPr/>
        </p:nvSpPr>
        <p:spPr>
          <a:xfrm>
            <a:off x="3657305" y="2466735"/>
            <a:ext cx="481367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5" name="Straight Connector 2"/>
          <p:cNvSpPr/>
          <p:nvPr/>
        </p:nvSpPr>
        <p:spPr>
          <a:xfrm>
            <a:off x="5980519" y="2312373"/>
            <a:ext cx="1" cy="1799858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TextBox 2"/>
          <p:cNvSpPr txBox="1"/>
          <p:nvPr/>
        </p:nvSpPr>
        <p:spPr>
          <a:xfrm>
            <a:off x="4305961" y="4607532"/>
            <a:ext cx="3191154" cy="33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Distribución por giro de negocio</a:t>
            </a:r>
          </a:p>
        </p:txBody>
      </p:sp>
      <p:sp>
        <p:nvSpPr>
          <p:cNvPr id="167" name="Rectangle 6"/>
          <p:cNvSpPr/>
          <p:nvPr/>
        </p:nvSpPr>
        <p:spPr>
          <a:xfrm>
            <a:off x="7248494" y="2312373"/>
            <a:ext cx="4184564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Rectángulo 31"/>
          <p:cNvSpPr txBox="1"/>
          <p:nvPr/>
        </p:nvSpPr>
        <p:spPr>
          <a:xfrm>
            <a:off x="8549037" y="1529568"/>
            <a:ext cx="151737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 algn="r">
              <a:defRPr sz="1400"/>
            </a:pPr>
            <a:r>
              <a:rPr dirty="0"/>
              <a:t>$ </a:t>
            </a:r>
            <a:r>
              <a:rPr lang="en-US" dirty="0"/>
              <a:t>579.7</a:t>
            </a:r>
            <a:r>
              <a:rPr dirty="0"/>
              <a:t> </a:t>
            </a:r>
            <a:r>
              <a:rPr lang="en-US" dirty="0"/>
              <a:t>K</a:t>
            </a:r>
            <a:endParaRPr dirty="0"/>
          </a:p>
        </p:txBody>
      </p:sp>
      <p:pic>
        <p:nvPicPr>
          <p:cNvPr id="16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26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0" name="Table 8"/>
          <p:cNvGraphicFramePr/>
          <p:nvPr>
            <p:extLst>
              <p:ext uri="{D42A27DB-BD31-4B8C-83A1-F6EECF244321}">
                <p14:modId xmlns:p14="http://schemas.microsoft.com/office/powerpoint/2010/main" val="2035909273"/>
              </p:ext>
            </p:extLst>
          </p:nvPr>
        </p:nvGraphicFramePr>
        <p:xfrm>
          <a:off x="7451451" y="3243192"/>
          <a:ext cx="3778650" cy="580086"/>
        </p:xfrm>
        <a:graphic>
          <a:graphicData uri="http://schemas.openxmlformats.org/drawingml/2006/table">
            <a:tbl>
              <a:tblPr bandRow="1"/>
              <a:tblGrid>
                <a:gridCol w="125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6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89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0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" name="CuadroTexto 30"/>
          <p:cNvSpPr txBox="1"/>
          <p:nvPr/>
        </p:nvSpPr>
        <p:spPr>
          <a:xfrm>
            <a:off x="10112934" y="1535550"/>
            <a:ext cx="16771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EC3E34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172" name="Graphic 534"/>
          <p:cNvSpPr/>
          <p:nvPr/>
        </p:nvSpPr>
        <p:spPr>
          <a:xfrm>
            <a:off x="7730041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3" name="Graphic 462"/>
          <p:cNvSpPr/>
          <p:nvPr/>
        </p:nvSpPr>
        <p:spPr>
          <a:xfrm>
            <a:off x="10349813" y="2466735"/>
            <a:ext cx="481368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4" name="Straight Arrow Connector 13"/>
          <p:cNvSpPr/>
          <p:nvPr/>
        </p:nvSpPr>
        <p:spPr>
          <a:xfrm>
            <a:off x="10147095" y="1827937"/>
            <a:ext cx="0" cy="184001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75" name="Table 8"/>
          <p:cNvGraphicFramePr/>
          <p:nvPr>
            <p:extLst>
              <p:ext uri="{D42A27DB-BD31-4B8C-83A1-F6EECF244321}">
                <p14:modId xmlns:p14="http://schemas.microsoft.com/office/powerpoint/2010/main" val="1159492971"/>
              </p:ext>
            </p:extLst>
          </p:nvPr>
        </p:nvGraphicFramePr>
        <p:xfrm>
          <a:off x="770960" y="3261650"/>
          <a:ext cx="3766632" cy="580085"/>
        </p:xfrm>
        <a:graphic>
          <a:graphicData uri="http://schemas.openxmlformats.org/drawingml/2006/table">
            <a:tbl>
              <a:tblPr bandRow="1"/>
              <a:tblGrid>
                <a:gridCol w="125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5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94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0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6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" name="Straight Connector 62"/>
          <p:cNvSpPr/>
          <p:nvPr/>
        </p:nvSpPr>
        <p:spPr>
          <a:xfrm flipH="1">
            <a:off x="2940269" y="1827937"/>
            <a:ext cx="5787172" cy="3450"/>
          </a:xfrm>
          <a:prstGeom prst="line">
            <a:avLst/>
          </a:prstGeom>
          <a:ln w="28575" cap="rnd">
            <a:solidFill>
              <a:srgbClr val="EA3D33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7" name="Rectangle 28"/>
          <p:cNvSpPr/>
          <p:nvPr/>
        </p:nvSpPr>
        <p:spPr>
          <a:xfrm>
            <a:off x="4740549" y="1671757"/>
            <a:ext cx="2484815" cy="36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/>
          </a:lstStyle>
          <a:p>
            <a:r>
              <a:rPr dirty="0" err="1"/>
              <a:t>Variación</a:t>
            </a:r>
            <a:r>
              <a:rPr dirty="0"/>
              <a:t>: </a:t>
            </a:r>
            <a:r>
              <a:rPr lang="en-US" dirty="0">
                <a:solidFill>
                  <a:srgbClr val="FF0000"/>
                </a:solidFill>
              </a:rPr>
              <a:t>-32</a:t>
            </a:r>
            <a:r>
              <a:rPr dirty="0">
                <a:solidFill>
                  <a:srgbClr val="FF0000"/>
                </a:solidFill>
              </a:rPr>
              <a:t>%</a:t>
            </a:r>
          </a:p>
        </p:txBody>
      </p:sp>
      <p:pic>
        <p:nvPicPr>
          <p:cNvPr id="178" name="Picture 57" descr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421" y="6053783"/>
            <a:ext cx="488685" cy="4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raight Arrow Connector 87"/>
          <p:cNvSpPr/>
          <p:nvPr/>
        </p:nvSpPr>
        <p:spPr>
          <a:xfrm flipV="1">
            <a:off x="8344708" y="3355539"/>
            <a:ext cx="1" cy="177696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Straight Arrow Connector 88"/>
          <p:cNvSpPr/>
          <p:nvPr/>
        </p:nvSpPr>
        <p:spPr>
          <a:xfrm>
            <a:off x="10831181" y="3356540"/>
            <a:ext cx="1" cy="144919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Minus Sign 61"/>
          <p:cNvSpPr/>
          <p:nvPr/>
        </p:nvSpPr>
        <p:spPr>
          <a:xfrm>
            <a:off x="9524062" y="3380004"/>
            <a:ext cx="107039" cy="380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82" name="Picture 98" descr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753" y="6097961"/>
            <a:ext cx="369006" cy="369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Group 6"/>
          <p:cNvGrpSpPr/>
          <p:nvPr/>
        </p:nvGrpSpPr>
        <p:grpSpPr>
          <a:xfrm>
            <a:off x="4742381" y="1764892"/>
            <a:ext cx="74811" cy="136533"/>
            <a:chOff x="0" y="0"/>
            <a:chExt cx="74810" cy="136531"/>
          </a:xfrm>
        </p:grpSpPr>
        <p:sp>
          <p:nvSpPr>
            <p:cNvPr id="183" name="Straight Connector 3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Straight Connector 39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8" name="Group 44"/>
          <p:cNvGrpSpPr/>
          <p:nvPr/>
        </p:nvGrpSpPr>
        <p:grpSpPr>
          <a:xfrm>
            <a:off x="8736562" y="1764892"/>
            <a:ext cx="74811" cy="136533"/>
            <a:chOff x="0" y="0"/>
            <a:chExt cx="74810" cy="136531"/>
          </a:xfrm>
        </p:grpSpPr>
        <p:sp>
          <p:nvSpPr>
            <p:cNvPr id="186" name="Straight Connector 45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Straight Connector 46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9" name="Straight Arrow Connector 13"/>
          <p:cNvSpPr/>
          <p:nvPr/>
        </p:nvSpPr>
        <p:spPr>
          <a:xfrm>
            <a:off x="5980517" y="1400468"/>
            <a:ext cx="1" cy="320039"/>
          </a:xfrm>
          <a:prstGeom prst="line">
            <a:avLst/>
          </a:prstGeom>
          <a:ln w="38100" cap="sq">
            <a:solidFill>
              <a:srgbClr val="EB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5"/>
          <p:cNvGraphicFramePr/>
          <p:nvPr>
            <p:extLst>
              <p:ext uri="{D42A27DB-BD31-4B8C-83A1-F6EECF244321}">
                <p14:modId xmlns:p14="http://schemas.microsoft.com/office/powerpoint/2010/main" val="2086081226"/>
              </p:ext>
            </p:extLst>
          </p:nvPr>
        </p:nvGraphicFramePr>
        <p:xfrm>
          <a:off x="3838920" y="1726841"/>
          <a:ext cx="777240" cy="4338080"/>
        </p:xfrm>
        <a:graphic>
          <a:graphicData uri="http://schemas.openxmlformats.org/drawingml/2006/table">
            <a:tbl>
              <a:tblPr/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212121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95" name="TextBox 6"/>
          <p:cNvGrpSpPr/>
          <p:nvPr/>
        </p:nvGrpSpPr>
        <p:grpSpPr>
          <a:xfrm>
            <a:off x="3838920" y="1269455"/>
            <a:ext cx="777241" cy="418505"/>
            <a:chOff x="0" y="0"/>
            <a:chExt cx="777240" cy="418503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777241" cy="418504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OI"/>
            <p:cNvSpPr/>
            <p:nvPr/>
          </p:nvSpPr>
          <p:spPr>
            <a:xfrm>
              <a:off x="0" y="209251"/>
              <a:ext cx="7772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defRPr>
              </a:lvl1pPr>
            </a:lstStyle>
            <a:p>
              <a:r>
                <a:t>SOI</a:t>
              </a:r>
            </a:p>
          </p:txBody>
        </p:sp>
      </p:grpSp>
      <p:graphicFrame>
        <p:nvGraphicFramePr>
          <p:cNvPr id="196" name="Chart 7"/>
          <p:cNvGraphicFramePr/>
          <p:nvPr>
            <p:extLst>
              <p:ext uri="{D42A27DB-BD31-4B8C-83A1-F6EECF244321}">
                <p14:modId xmlns:p14="http://schemas.microsoft.com/office/powerpoint/2010/main" val="4260139252"/>
              </p:ext>
            </p:extLst>
          </p:nvPr>
        </p:nvGraphicFramePr>
        <p:xfrm>
          <a:off x="7902524" y="1025216"/>
          <a:ext cx="4242904" cy="411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7" name="Table 14"/>
          <p:cNvGraphicFramePr/>
          <p:nvPr>
            <p:extLst>
              <p:ext uri="{D42A27DB-BD31-4B8C-83A1-F6EECF244321}">
                <p14:modId xmlns:p14="http://schemas.microsoft.com/office/powerpoint/2010/main" val="1905956374"/>
              </p:ext>
            </p:extLst>
          </p:nvPr>
        </p:nvGraphicFramePr>
        <p:xfrm>
          <a:off x="5006340" y="906624"/>
          <a:ext cx="2824546" cy="5160029"/>
        </p:xfrm>
        <a:graphic>
          <a:graphicData uri="http://schemas.openxmlformats.org/drawingml/2006/table">
            <a:tbl>
              <a:tblPr/>
              <a:tblGrid>
                <a:gridCol w="88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583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Ene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Ene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Var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107.3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107.3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 Curacao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186.9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186.9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26.7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26.7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 Gallo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28.7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28.7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B w="12700">
                      <a:solidFill>
                        <a:srgbClr val="000000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579.7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579.7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8" name="TextBox 1"/>
          <p:cNvSpPr txBox="1"/>
          <p:nvPr/>
        </p:nvSpPr>
        <p:spPr>
          <a:xfrm>
            <a:off x="77312" y="6319352"/>
            <a:ext cx="1203737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 dirty="0"/>
              <a:t>Para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mes</a:t>
            </a:r>
            <a:r>
              <a:rPr dirty="0"/>
              <a:t> de </a:t>
            </a:r>
            <a:r>
              <a:rPr lang="en-US" dirty="0" err="1"/>
              <a:t>enero</a:t>
            </a:r>
            <a:r>
              <a:rPr dirty="0"/>
              <a:t>, la </a:t>
            </a:r>
            <a:r>
              <a:rPr dirty="0" err="1"/>
              <a:t>categoría</a:t>
            </a:r>
            <a:r>
              <a:rPr dirty="0"/>
              <a:t> </a:t>
            </a:r>
            <a:r>
              <a:rPr lang="en-US" dirty="0"/>
              <a:t>bajo</a:t>
            </a:r>
            <a:r>
              <a:rPr dirty="0"/>
              <a:t> un </a:t>
            </a:r>
            <a:r>
              <a:rPr lang="en-US" dirty="0"/>
              <a:t>-32</a:t>
            </a:r>
            <a:r>
              <a:rPr dirty="0"/>
              <a:t>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comparación</a:t>
            </a:r>
            <a:r>
              <a:rPr dirty="0"/>
              <a:t> a </a:t>
            </a:r>
            <a:r>
              <a:rPr lang="en-US" dirty="0" err="1"/>
              <a:t>enero</a:t>
            </a:r>
            <a:r>
              <a:rPr dirty="0"/>
              <a:t> del 2</a:t>
            </a:r>
            <a:r>
              <a:rPr lang="en-US" dirty="0"/>
              <a:t>5</a:t>
            </a:r>
            <a:r>
              <a:rPr dirty="0"/>
              <a:t>. </a:t>
            </a:r>
            <a:r>
              <a:rPr lang="en-US" dirty="0"/>
              <a:t>Curacao</a:t>
            </a:r>
            <a:r>
              <a:rPr dirty="0"/>
              <a:t>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 con </a:t>
            </a:r>
            <a:r>
              <a:rPr dirty="0" err="1"/>
              <a:t>el</a:t>
            </a:r>
            <a:r>
              <a:rPr dirty="0"/>
              <a:t> </a:t>
            </a:r>
            <a:r>
              <a:rPr lang="en-US" dirty="0"/>
              <a:t>32</a:t>
            </a:r>
            <a:r>
              <a:rPr dirty="0"/>
              <a:t>%</a:t>
            </a:r>
          </a:p>
        </p:txBody>
      </p:sp>
      <p:grpSp>
        <p:nvGrpSpPr>
          <p:cNvPr id="201" name="Rectangle"/>
          <p:cNvGrpSpPr/>
          <p:nvPr/>
        </p:nvGrpSpPr>
        <p:grpSpPr>
          <a:xfrm>
            <a:off x="343134" y="969005"/>
            <a:ext cx="2275573" cy="556987"/>
            <a:chOff x="-1" y="0"/>
            <a:chExt cx="2275572" cy="556985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275572" cy="556985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Total TV         $ 15,135.9K"/>
            <p:cNvSpPr txBox="1"/>
            <p:nvPr/>
          </p:nvSpPr>
          <p:spPr>
            <a:xfrm>
              <a:off x="-1" y="116913"/>
              <a:ext cx="2275572" cy="32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r>
                <a:rPr sz="1500" dirty="0"/>
                <a:t>  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Total TV         $ </a:t>
              </a:r>
              <a:r>
                <a:rPr lang="en-US"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579.7K</a:t>
              </a:r>
              <a:endParaRPr sz="1500" dirty="0"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endParaRPr>
            </a:p>
          </p:txBody>
        </p:sp>
      </p:grpSp>
      <p:sp>
        <p:nvSpPr>
          <p:cNvPr id="202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iendas Departamentales: Diciembre 2024"/>
          <p:cNvSpPr txBox="1"/>
          <p:nvPr/>
        </p:nvSpPr>
        <p:spPr>
          <a:xfrm>
            <a:off x="187614" y="163934"/>
            <a:ext cx="549746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6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204" name="Straight Connector 17"/>
          <p:cNvSpPr/>
          <p:nvPr/>
        </p:nvSpPr>
        <p:spPr>
          <a:xfrm flipH="1">
            <a:off x="4790149" y="906623"/>
            <a:ext cx="1" cy="5160029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59F385-E868-AC88-A3BB-1B539F4E0728}"/>
              </a:ext>
            </a:extLst>
          </p:cNvPr>
          <p:cNvSpPr txBox="1"/>
          <p:nvPr/>
        </p:nvSpPr>
        <p:spPr>
          <a:xfrm>
            <a:off x="3043646" y="1123406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H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Myriad Pro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35C3015-7670-5B03-36F9-CD9C1E9CD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971626"/>
              </p:ext>
            </p:extLst>
          </p:nvPr>
        </p:nvGraphicFramePr>
        <p:xfrm>
          <a:off x="45079" y="1440499"/>
          <a:ext cx="3758022" cy="478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361990"/>
              </p:ext>
            </p:extLst>
          </p:nvPr>
        </p:nvGraphicFramePr>
        <p:xfrm>
          <a:off x="31043" y="1511992"/>
          <a:ext cx="3215103" cy="183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62868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9858950"/>
              </p:ext>
            </p:extLst>
          </p:nvPr>
        </p:nvGraphicFramePr>
        <p:xfrm>
          <a:off x="3720626" y="781266"/>
          <a:ext cx="7564580" cy="239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AF983A0F-C327-9F49-BDA6-C4E9C563B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191687"/>
              </p:ext>
            </p:extLst>
          </p:nvPr>
        </p:nvGraphicFramePr>
        <p:xfrm>
          <a:off x="4738540" y="543350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779928"/>
              </p:ext>
            </p:extLst>
          </p:nvPr>
        </p:nvGraphicFramePr>
        <p:xfrm>
          <a:off x="4729157" y="44148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0239360-B11D-58D4-27DD-EE322B8F5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7806272"/>
              </p:ext>
            </p:extLst>
          </p:nvPr>
        </p:nvGraphicFramePr>
        <p:xfrm>
          <a:off x="31043" y="3527895"/>
          <a:ext cx="3541858" cy="287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F303D2C0-C72A-9DD7-6EC2-E429EC79877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Estrategia de Medios: DIUNSA">
            <a:extLst>
              <a:ext uri="{FF2B5EF4-FFF2-40B4-BE49-F238E27FC236}">
                <a16:creationId xmlns:a16="http://schemas.microsoft.com/office/drawing/2014/main" id="{823739DF-0379-7DE7-3F53-0F00E28D2334}"/>
              </a:ext>
            </a:extLst>
          </p:cNvPr>
          <p:cNvSpPr txBox="1"/>
          <p:nvPr/>
        </p:nvSpPr>
        <p:spPr>
          <a:xfrm>
            <a:off x="187615" y="163934"/>
            <a:ext cx="439724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DIUNSA</a:t>
            </a:r>
          </a:p>
        </p:txBody>
      </p:sp>
      <p:pic>
        <p:nvPicPr>
          <p:cNvPr id="12" name="images.png" descr="images.png">
            <a:extLst>
              <a:ext uri="{FF2B5EF4-FFF2-40B4-BE49-F238E27FC236}">
                <a16:creationId xmlns:a16="http://schemas.microsoft.com/office/drawing/2014/main" id="{AE3D080A-ADA5-6311-3B5B-C2B4E346B4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7843" b="37842"/>
          <a:stretch>
            <a:fillRect/>
          </a:stretch>
        </p:blipFill>
        <p:spPr>
          <a:xfrm>
            <a:off x="533440" y="1000294"/>
            <a:ext cx="2096269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CDE99B79-38C3-CCFD-E473-A95D03995773}"/>
              </a:ext>
            </a:extLst>
          </p:cNvPr>
          <p:cNvSpPr txBox="1"/>
          <p:nvPr/>
        </p:nvSpPr>
        <p:spPr>
          <a:xfrm>
            <a:off x="2927564" y="2622700"/>
            <a:ext cx="358139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32</a:t>
            </a:r>
            <a:r>
              <a:rPr dirty="0"/>
              <a:t>%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7E52D84F-B23F-0AA2-44A6-020593D5722E}"/>
              </a:ext>
            </a:extLst>
          </p:cNvPr>
          <p:cNvSpPr txBox="1"/>
          <p:nvPr/>
        </p:nvSpPr>
        <p:spPr>
          <a:xfrm>
            <a:off x="2962906" y="2064286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12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D99204FD-E720-4487-DC24-4CAFD0575BC9}"/>
              </a:ext>
            </a:extLst>
          </p:cNvPr>
          <p:cNvSpPr/>
          <p:nvPr/>
        </p:nvSpPr>
        <p:spPr>
          <a:xfrm flipV="1">
            <a:off x="3344275" y="266828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">
            <a:extLst>
              <a:ext uri="{FF2B5EF4-FFF2-40B4-BE49-F238E27FC236}">
                <a16:creationId xmlns:a16="http://schemas.microsoft.com/office/drawing/2014/main" id="{9FEA176A-1B81-CA82-255A-54D2256E841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0B673F84-C647-5B47-F435-F5197D66548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5DF371EE-0B60-E13A-02BB-91C5EADA73B3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E14FD5BB-9A37-049F-DC41-1B82E5775B7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8F6A31A5-260D-77A9-06C4-6AACCC5E0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3936565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11.6k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4DC05062-B678-EBA6-1131-E6A448692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0728169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200" dirty="0"/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40">
            <a:extLst>
              <a:ext uri="{FF2B5EF4-FFF2-40B4-BE49-F238E27FC236}">
                <a16:creationId xmlns:a16="http://schemas.microsoft.com/office/drawing/2014/main" id="{D2DC7883-3317-2482-1EB6-5B58A5B56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8399047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04539E22-07D9-40D2-F933-58DB2C137905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3" name="Straight Arrow Connector 28">
            <a:extLst>
              <a:ext uri="{FF2B5EF4-FFF2-40B4-BE49-F238E27FC236}">
                <a16:creationId xmlns:a16="http://schemas.microsoft.com/office/drawing/2014/main" id="{41C19228-87AC-B9D9-7F42-FC22BC2517AE}"/>
              </a:ext>
            </a:extLst>
          </p:cNvPr>
          <p:cNvSpPr/>
          <p:nvPr/>
        </p:nvSpPr>
        <p:spPr>
          <a:xfrm flipH="1">
            <a:off x="3343775" y="2151866"/>
            <a:ext cx="2712" cy="150407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8" name="Chart 36">
            <a:extLst>
              <a:ext uri="{FF2B5EF4-FFF2-40B4-BE49-F238E27FC236}">
                <a16:creationId xmlns:a16="http://schemas.microsoft.com/office/drawing/2014/main" id="{96D6935C-709E-D448-6DB7-83070414BC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549721"/>
              </p:ext>
            </p:extLst>
          </p:nvPr>
        </p:nvGraphicFramePr>
        <p:xfrm>
          <a:off x="4729157" y="34122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7365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sp>
        <p:nvSpPr>
          <p:cNvPr id="230" name="TextBox 8"/>
          <p:cNvSpPr txBox="1"/>
          <p:nvPr/>
        </p:nvSpPr>
        <p:spPr>
          <a:xfrm>
            <a:off x="143281" y="663468"/>
            <a:ext cx="4508499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pic>
        <p:nvPicPr>
          <p:cNvPr id="236" name="images.png" descr="images.png"/>
          <p:cNvPicPr>
            <a:picLocks noChangeAspect="1"/>
          </p:cNvPicPr>
          <p:nvPr/>
        </p:nvPicPr>
        <p:blipFill>
          <a:blip r:embed="rId2"/>
          <a:srcRect t="37843" b="37842"/>
          <a:stretch>
            <a:fillRect/>
          </a:stretch>
        </p:blipFill>
        <p:spPr>
          <a:xfrm>
            <a:off x="9952449" y="0"/>
            <a:ext cx="2096270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F12C3C-839D-7A77-2CAE-1E59035481F5}"/>
              </a:ext>
            </a:extLst>
          </p:cNvPr>
          <p:cNvSpPr txBox="1"/>
          <p:nvPr/>
        </p:nvSpPr>
        <p:spPr>
          <a:xfrm>
            <a:off x="6895585" y="670802"/>
            <a:ext cx="504123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821E39-74F5-CA0A-2800-71F3A1D41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2" y="1086033"/>
            <a:ext cx="4508500" cy="26543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50C179-D02B-A9CC-9D86-35874325B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483" y="1086033"/>
            <a:ext cx="5042039" cy="2263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581485"/>
              </p:ext>
            </p:extLst>
          </p:nvPr>
        </p:nvGraphicFramePr>
        <p:xfrm>
          <a:off x="16850" y="1256512"/>
          <a:ext cx="3229291" cy="209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16850" y="661621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406239"/>
              </p:ext>
            </p:extLst>
          </p:nvPr>
        </p:nvGraphicFramePr>
        <p:xfrm>
          <a:off x="4725791" y="4437696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40CE9DC-E90B-3D42-A68A-0279B6E59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9033661"/>
              </p:ext>
            </p:extLst>
          </p:nvPr>
        </p:nvGraphicFramePr>
        <p:xfrm>
          <a:off x="4725793" y="5478018"/>
          <a:ext cx="4925295" cy="121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7899067-FDF0-AD46-B35B-321370B18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5968643"/>
              </p:ext>
            </p:extLst>
          </p:nvPr>
        </p:nvGraphicFramePr>
        <p:xfrm>
          <a:off x="3851160" y="736688"/>
          <a:ext cx="6920673" cy="2379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15D5EB1-1C8C-FAC3-5B6B-DFA9F41D2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577585"/>
              </p:ext>
            </p:extLst>
          </p:nvPr>
        </p:nvGraphicFramePr>
        <p:xfrm>
          <a:off x="16850" y="3461820"/>
          <a:ext cx="3438883" cy="29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4CE535A1-3DA8-D42D-7680-9DC683739F2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Estrategia de Medios: DIUNSA">
            <a:extLst>
              <a:ext uri="{FF2B5EF4-FFF2-40B4-BE49-F238E27FC236}">
                <a16:creationId xmlns:a16="http://schemas.microsoft.com/office/drawing/2014/main" id="{3597D929-9B94-1D64-8602-925F2D44B009}"/>
              </a:ext>
            </a:extLst>
          </p:cNvPr>
          <p:cNvSpPr txBox="1"/>
          <p:nvPr/>
        </p:nvSpPr>
        <p:spPr>
          <a:xfrm>
            <a:off x="187614" y="163934"/>
            <a:ext cx="4538179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ELEKTRA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11EBDB8-0C83-F35F-189A-4FED588891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274" y="635871"/>
            <a:ext cx="3043896" cy="755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10">
            <a:extLst>
              <a:ext uri="{FF2B5EF4-FFF2-40B4-BE49-F238E27FC236}">
                <a16:creationId xmlns:a16="http://schemas.microsoft.com/office/drawing/2014/main" id="{AF1E2905-E10D-EA4D-4414-2FC2F218C7E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3DFD69F-B035-07BE-7844-9C5753FB8943}"/>
              </a:ext>
            </a:extLst>
          </p:cNvPr>
          <p:cNvSpPr txBox="1"/>
          <p:nvPr/>
        </p:nvSpPr>
        <p:spPr>
          <a:xfrm>
            <a:off x="2976092" y="2397932"/>
            <a:ext cx="43857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283</a:t>
            </a:r>
            <a:r>
              <a:rPr dirty="0"/>
              <a:t>%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44CB548-CD14-1E10-DAE1-E5CE9AF4937F}"/>
              </a:ext>
            </a:extLst>
          </p:cNvPr>
          <p:cNvSpPr txBox="1"/>
          <p:nvPr/>
        </p:nvSpPr>
        <p:spPr>
          <a:xfrm>
            <a:off x="2976469" y="1811284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27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2" name="Straight Arrow Connector 28">
            <a:extLst>
              <a:ext uri="{FF2B5EF4-FFF2-40B4-BE49-F238E27FC236}">
                <a16:creationId xmlns:a16="http://schemas.microsoft.com/office/drawing/2014/main" id="{66A1BE85-DA98-4ECF-B54A-785948896459}"/>
              </a:ext>
            </a:extLst>
          </p:cNvPr>
          <p:cNvSpPr/>
          <p:nvPr/>
        </p:nvSpPr>
        <p:spPr>
          <a:xfrm flipH="1">
            <a:off x="3384629" y="1869831"/>
            <a:ext cx="1" cy="15240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1AF85DA9-BF2C-0EFA-BCFD-7997E60DF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D020D5E5-65CB-53E5-4C52-066C16A1309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29">
            <a:extLst>
              <a:ext uri="{FF2B5EF4-FFF2-40B4-BE49-F238E27FC236}">
                <a16:creationId xmlns:a16="http://schemas.microsoft.com/office/drawing/2014/main" id="{30798C9A-4B3B-EF9D-C86D-7A86E4AD6C0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CF5AE827-0730-CF6E-31FE-299D6425F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021434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103.3K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6B7465E4-8B42-352D-6014-B5EB242DD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2455735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D04C7E97-0022-D2A4-C49F-409317928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23869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FB38EC94-A9F6-A449-D8A5-0140E31E72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0E5AEA9F-BD93-C241-A3C1-EF3475255D46}"/>
              </a:ext>
            </a:extLst>
          </p:cNvPr>
          <p:cNvSpPr/>
          <p:nvPr/>
        </p:nvSpPr>
        <p:spPr>
          <a:xfrm flipV="1">
            <a:off x="3416045" y="2461224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3" name="Chart 42">
            <a:extLst>
              <a:ext uri="{FF2B5EF4-FFF2-40B4-BE49-F238E27FC236}">
                <a16:creationId xmlns:a16="http://schemas.microsoft.com/office/drawing/2014/main" id="{C2871A7A-D544-A2F8-89BC-FB23C8607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769883"/>
              </p:ext>
            </p:extLst>
          </p:nvPr>
        </p:nvGraphicFramePr>
        <p:xfrm>
          <a:off x="4725792" y="3386698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53243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8"/>
          <p:cNvSpPr txBox="1"/>
          <p:nvPr/>
        </p:nvSpPr>
        <p:spPr>
          <a:xfrm>
            <a:off x="76616" y="627027"/>
            <a:ext cx="4038514" cy="29971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6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Enero</a:t>
            </a:r>
            <a:r>
              <a:rPr dirty="0"/>
              <a:t> 202</a:t>
            </a:r>
            <a:r>
              <a:rPr lang="en-US" dirty="0"/>
              <a:t>6</a:t>
            </a:r>
            <a:endParaRPr dirty="0"/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659" y="-61586"/>
            <a:ext cx="2435854" cy="60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Box 8"/>
          <p:cNvSpPr txBox="1"/>
          <p:nvPr/>
        </p:nvSpPr>
        <p:spPr>
          <a:xfrm>
            <a:off x="7575304" y="649523"/>
            <a:ext cx="422512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270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CEAA97-E384-9440-893E-2ACE736D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332" y="1048808"/>
            <a:ext cx="4239096" cy="19329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25FCAB-B683-969C-71D0-7D8A7AC83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" y="1013147"/>
            <a:ext cx="4038515" cy="5483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19471"/>
              </p:ext>
            </p:extLst>
          </p:nvPr>
        </p:nvGraphicFramePr>
        <p:xfrm>
          <a:off x="19855" y="1480176"/>
          <a:ext cx="33006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20463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844273"/>
              </p:ext>
            </p:extLst>
          </p:nvPr>
        </p:nvGraphicFramePr>
        <p:xfrm>
          <a:off x="3752604" y="743911"/>
          <a:ext cx="7564580" cy="233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32C18DF-D2CB-5A4C-8530-832E4F3C1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966316"/>
              </p:ext>
            </p:extLst>
          </p:nvPr>
        </p:nvGraphicFramePr>
        <p:xfrm>
          <a:off x="4738540" y="334138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Chart 28">
            <a:extLst>
              <a:ext uri="{FF2B5EF4-FFF2-40B4-BE49-F238E27FC236}">
                <a16:creationId xmlns:a16="http://schemas.microsoft.com/office/drawing/2014/main" id="{7EB9CC50-C5EC-6B14-20B6-EADE6C3A7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841842"/>
              </p:ext>
            </p:extLst>
          </p:nvPr>
        </p:nvGraphicFramePr>
        <p:xfrm>
          <a:off x="4673999" y="434088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40">
            <a:extLst>
              <a:ext uri="{FF2B5EF4-FFF2-40B4-BE49-F238E27FC236}">
                <a16:creationId xmlns:a16="http://schemas.microsoft.com/office/drawing/2014/main" id="{E1F06D37-9186-7AE8-DFFF-8C916C0DD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17384"/>
              </p:ext>
            </p:extLst>
          </p:nvPr>
        </p:nvGraphicFramePr>
        <p:xfrm>
          <a:off x="4748806" y="543943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BAEE82B-6AA9-983F-E286-68A0026E8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7293374"/>
              </p:ext>
            </p:extLst>
          </p:nvPr>
        </p:nvGraphicFramePr>
        <p:xfrm>
          <a:off x="19854" y="3460333"/>
          <a:ext cx="3524328" cy="294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Picture 51" descr="Picture 51">
            <a:extLst>
              <a:ext uri="{FF2B5EF4-FFF2-40B4-BE49-F238E27FC236}">
                <a16:creationId xmlns:a16="http://schemas.microsoft.com/office/drawing/2014/main" id="{537ABA81-E2C2-1468-F027-C71DCF4AB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83" y="751048"/>
            <a:ext cx="2532693" cy="10552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067C632-4A21-948B-CD60-AA9D470C1DFD}"/>
              </a:ext>
            </a:extLst>
          </p:cNvPr>
          <p:cNvSpPr txBox="1"/>
          <p:nvPr/>
        </p:nvSpPr>
        <p:spPr>
          <a:xfrm>
            <a:off x="2891074" y="2578625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68</a:t>
            </a:r>
            <a:r>
              <a:rPr dirty="0"/>
              <a:t>%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2E1BB5C6-CC9F-B0A0-930C-225D98BA43A3}"/>
              </a:ext>
            </a:extLst>
          </p:cNvPr>
          <p:cNvSpPr txBox="1"/>
          <p:nvPr/>
        </p:nvSpPr>
        <p:spPr>
          <a:xfrm>
            <a:off x="2892233" y="1789885"/>
            <a:ext cx="40651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25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6" name="Straight Connector 10">
            <a:extLst>
              <a:ext uri="{FF2B5EF4-FFF2-40B4-BE49-F238E27FC236}">
                <a16:creationId xmlns:a16="http://schemas.microsoft.com/office/drawing/2014/main" id="{5B0D4E7A-B0D6-23ED-8C96-BEB906C95806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ADA706CD-6B34-8A7B-2194-4D71C25C09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B5B092D4-59C2-9870-A698-B628D7C5E651}"/>
              </a:ext>
            </a:extLst>
          </p:cNvPr>
          <p:cNvSpPr txBox="1"/>
          <p:nvPr/>
        </p:nvSpPr>
        <p:spPr>
          <a:xfrm>
            <a:off x="187615" y="163934"/>
            <a:ext cx="485570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JETSTEREO</a:t>
            </a:r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3F7BFE6C-48D7-02B2-5B6B-EF464E96965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45E243CA-F60C-F57C-6126-AC49AA8C07D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E41E5BD2-665D-EE6A-2326-6253666D1B7D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AE2453AA-05D8-A7A1-7A0D-C26A6618B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756132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41.4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5FA89682-9218-A146-1A31-8F4CAB03D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81119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9802028-805A-8AA5-28DC-52E2FC3CB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700117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5.6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62AC073E-9EF1-7B5F-CB2D-079B5131605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7B51628-D993-523D-1AE9-E675C351F066}"/>
              </a:ext>
            </a:extLst>
          </p:cNvPr>
          <p:cNvSpPr/>
          <p:nvPr/>
        </p:nvSpPr>
        <p:spPr>
          <a:xfrm flipV="1">
            <a:off x="3352897" y="2600750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Arrow Connector 32">
            <a:extLst>
              <a:ext uri="{FF2B5EF4-FFF2-40B4-BE49-F238E27FC236}">
                <a16:creationId xmlns:a16="http://schemas.microsoft.com/office/drawing/2014/main" id="{5392FA34-10EA-1849-5CC7-B687238C8870}"/>
              </a:ext>
            </a:extLst>
          </p:cNvPr>
          <p:cNvSpPr/>
          <p:nvPr/>
        </p:nvSpPr>
        <p:spPr>
          <a:xfrm flipH="1">
            <a:off x="3320522" y="1859391"/>
            <a:ext cx="1" cy="17406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05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79612</TotalTime>
  <Words>1903</Words>
  <Application>Microsoft Macintosh PowerPoint</Application>
  <PresentationFormat>Panorámica</PresentationFormat>
  <Paragraphs>637</Paragraphs>
  <Slides>28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Helvetica Light</vt:lpstr>
      <vt:lpstr>Myriad Pro</vt:lpstr>
      <vt:lpstr>Myriad Pro Light</vt:lpstr>
      <vt:lpstr>Open Sans Light</vt:lpstr>
      <vt:lpstr>Open Sans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Angelica Vega</cp:lastModifiedBy>
  <cp:revision>4016</cp:revision>
  <cp:lastPrinted>2026-03-02T21:31:22Z</cp:lastPrinted>
  <dcterms:created xsi:type="dcterms:W3CDTF">2018-11-08T16:44:16Z</dcterms:created>
  <dcterms:modified xsi:type="dcterms:W3CDTF">2026-03-02T21:54:38Z</dcterms:modified>
</cp:coreProperties>
</file>