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xml" ContentType="application/vnd.openxmlformats-officedocument.presentationml.notesSl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xml" ContentType="application/vnd.openxmlformats-officedocument.presentationml.notesSl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5.xml" ContentType="application/vnd.openxmlformats-officedocument.presentationml.notesSlide+xml"/>
  <Override PartName="/ppt/charts/chart28.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9.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0.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1.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2.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6.xml" ContentType="application/vnd.openxmlformats-officedocument.presentationml.notesSlide+xml"/>
  <Override PartName="/ppt/charts/chart33.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4.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6.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7.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8.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7.xml" ContentType="application/vnd.openxmlformats-officedocument.presentationml.notesSlide+xml"/>
  <Override PartName="/ppt/charts/chart39.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40.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1.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2.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3.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4.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5.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8.xml" ContentType="application/vnd.openxmlformats-officedocument.presentationml.notesSlide+xml"/>
  <Override PartName="/ppt/charts/chart46.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7.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8.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9.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50.xml" ContentType="application/vnd.openxmlformats-officedocument.drawingml.chart+xml"/>
  <Override PartName="/ppt/charts/style48.xml" ContentType="application/vnd.ms-office.chartstyle+xml"/>
  <Override PartName="/ppt/charts/colors48.xml" ContentType="application/vnd.ms-office.chartcolorstyle+xml"/>
  <Override PartName="/ppt/drawings/drawing1.xml" ContentType="application/vnd.openxmlformats-officedocument.drawingml.chartshapes+xml"/>
  <Override PartName="/ppt/charts/chart51.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2.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3.xml" ContentType="application/vnd.openxmlformats-officedocument.drawingml.chart+xml"/>
  <Override PartName="/ppt/charts/chart54.xml" ContentType="application/vnd.openxmlformats-officedocument.drawingml.chart+xml"/>
  <Override PartName="/ppt/charts/style51.xml" ContentType="application/vnd.ms-office.chartstyle+xml"/>
  <Override PartName="/ppt/charts/colors51.xml" ContentType="application/vnd.ms-office.chartcolorstyle+xml"/>
  <Override PartName="/ppt/notesSlides/notesSlide9.xml" ContentType="application/vnd.openxmlformats-officedocument.presentationml.notesSlide+xml"/>
  <Override PartName="/ppt/charts/chart55.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6.xml" ContentType="application/vnd.openxmlformats-officedocument.drawingml.chart+xml"/>
  <Override PartName="/ppt/charts/style53.xml" ContentType="application/vnd.ms-office.chartstyle+xml"/>
  <Override PartName="/ppt/charts/colors5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0"/>
  </p:notesMasterIdLst>
  <p:sldIdLst>
    <p:sldId id="256" r:id="rId2"/>
    <p:sldId id="257" r:id="rId3"/>
    <p:sldId id="258" r:id="rId4"/>
    <p:sldId id="259" r:id="rId5"/>
    <p:sldId id="1054" r:id="rId6"/>
    <p:sldId id="261" r:id="rId7"/>
    <p:sldId id="1055" r:id="rId8"/>
    <p:sldId id="263" r:id="rId9"/>
    <p:sldId id="1056" r:id="rId10"/>
    <p:sldId id="265" r:id="rId11"/>
    <p:sldId id="1058" r:id="rId12"/>
    <p:sldId id="267" r:id="rId13"/>
    <p:sldId id="1079" r:id="rId14"/>
    <p:sldId id="269" r:id="rId15"/>
    <p:sldId id="1081" r:id="rId16"/>
    <p:sldId id="271" r:id="rId17"/>
    <p:sldId id="1083" r:id="rId18"/>
    <p:sldId id="273" r:id="rId19"/>
    <p:sldId id="1094" r:id="rId20"/>
    <p:sldId id="275" r:id="rId21"/>
    <p:sldId id="276" r:id="rId22"/>
    <p:sldId id="277" r:id="rId23"/>
    <p:sldId id="1264" r:id="rId24"/>
    <p:sldId id="279" r:id="rId25"/>
    <p:sldId id="280" r:id="rId26"/>
    <p:sldId id="281" r:id="rId27"/>
    <p:sldId id="282" r:id="rId28"/>
    <p:sldId id="283" r:id="rId29"/>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blo Paniagua" initials="P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AEA"/>
    <a:srgbClr val="EE5750"/>
    <a:srgbClr val="8ECCBB"/>
    <a:srgbClr val="EB3D34"/>
    <a:srgbClr val="5EACE6"/>
    <a:srgbClr val="555555"/>
    <a:srgbClr val="EB353B"/>
    <a:srgbClr val="0233FF"/>
    <a:srgbClr val="1D6FA9"/>
    <a:srgbClr val="36AF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autoAdjust="0"/>
    <p:restoredTop sz="96625"/>
  </p:normalViewPr>
  <p:slideViewPr>
    <p:cSldViewPr snapToGrid="0">
      <p:cViewPr varScale="1">
        <p:scale>
          <a:sx n="223" d="100"/>
          <a:sy n="223" d="100"/>
        </p:scale>
        <p:origin x="1352" y="192"/>
      </p:cViewPr>
      <p:guideLst>
        <p:guide orient="horz" pos="21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_rels/chart10.xml.rels><?xml version="1.0" encoding="UTF-8" standalone="yes"?>
<Relationships xmlns="http://schemas.openxmlformats.org/package/2006/relationships"><Relationship Id="rId3" Type="http://schemas.openxmlformats.org/officeDocument/2006/relationships/package" Target="../embeddings/Hoja_de_c_lculo_de_Microsoft_Excel9.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Hoja_de_c_lculo_de_Microsoft_Excel10.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Hoja_de_c_lculo_de_Microsoft_Excel11.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Hoja_de_c_lculo_de_Microsoft_Excel12.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package" Target="../embeddings/Hoja_de_c_lculo_de_Microsoft_Excel13.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Hoja_de_c_lculo_de_Microsoft_Excel14.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Hoja_de_c_lculo_de_Microsoft_Excel15.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Hoja_de_c_lculo_de_Microsoft_Excel16.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Hoja_de_c_lculo_de_Microsoft_Excel17.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Hoja_de_c_lculo_de_Microsoft_Excel18.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Hoja_de_c_lculo_de_Microsoft_Excel19.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Hoja_de_c_lculo_de_Microsoft_Excel20.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Hoja_de_c_lculo_de_Microsoft_Excel21.xlsx"/><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package" Target="../embeddings/Hoja_de_c_lculo_de_Microsoft_Excel22.xlsx"/><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package" Target="../embeddings/Hoja_de_c_lculo_de_Microsoft_Excel23.xlsx"/><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package" Target="../embeddings/Hoja_de_c_lculo_de_Microsoft_Excel24.xlsx"/><Relationship Id="rId2" Type="http://schemas.microsoft.com/office/2011/relationships/chartColorStyle" Target="colors23.xml"/><Relationship Id="rId1" Type="http://schemas.microsoft.com/office/2011/relationships/chartStyle" Target="style23.xml"/></Relationships>
</file>

<file path=ppt/charts/_rels/chart26.xml.rels><?xml version="1.0" encoding="UTF-8" standalone="yes"?>
<Relationships xmlns="http://schemas.openxmlformats.org/package/2006/relationships"><Relationship Id="rId3" Type="http://schemas.openxmlformats.org/officeDocument/2006/relationships/package" Target="../embeddings/Hoja_de_c_lculo_de_Microsoft_Excel25.xlsx"/><Relationship Id="rId2" Type="http://schemas.microsoft.com/office/2011/relationships/chartColorStyle" Target="colors24.xml"/><Relationship Id="rId1" Type="http://schemas.microsoft.com/office/2011/relationships/chartStyle" Target="style24.xml"/></Relationships>
</file>

<file path=ppt/charts/_rels/chart27.xml.rels><?xml version="1.0" encoding="UTF-8" standalone="yes"?>
<Relationships xmlns="http://schemas.openxmlformats.org/package/2006/relationships"><Relationship Id="rId3" Type="http://schemas.openxmlformats.org/officeDocument/2006/relationships/package" Target="../embeddings/Hoja_de_c_lculo_de_Microsoft_Excel26.xlsx"/><Relationship Id="rId2" Type="http://schemas.microsoft.com/office/2011/relationships/chartColorStyle" Target="colors25.xml"/><Relationship Id="rId1" Type="http://schemas.microsoft.com/office/2011/relationships/chartStyle" Target="style25.xml"/></Relationships>
</file>

<file path=ppt/charts/_rels/chart28.xml.rels><?xml version="1.0" encoding="UTF-8" standalone="yes"?>
<Relationships xmlns="http://schemas.openxmlformats.org/package/2006/relationships"><Relationship Id="rId3" Type="http://schemas.openxmlformats.org/officeDocument/2006/relationships/package" Target="../embeddings/Hoja_de_c_lculo_de_Microsoft_Excel27.xlsx"/><Relationship Id="rId2" Type="http://schemas.microsoft.com/office/2011/relationships/chartColorStyle" Target="colors26.xml"/><Relationship Id="rId1" Type="http://schemas.microsoft.com/office/2011/relationships/chartStyle" Target="style26.xml"/></Relationships>
</file>

<file path=ppt/charts/_rels/chart29.xml.rels><?xml version="1.0" encoding="UTF-8" standalone="yes"?>
<Relationships xmlns="http://schemas.openxmlformats.org/package/2006/relationships"><Relationship Id="rId3" Type="http://schemas.openxmlformats.org/officeDocument/2006/relationships/package" Target="../embeddings/Hoja_de_c_lculo_de_Microsoft_Excel28.xlsx"/><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1.xml"/><Relationship Id="rId1" Type="http://schemas.microsoft.com/office/2011/relationships/chartStyle" Target="style1.xml"/></Relationships>
</file>

<file path=ppt/charts/_rels/chart30.xml.rels><?xml version="1.0" encoding="UTF-8" standalone="yes"?>
<Relationships xmlns="http://schemas.openxmlformats.org/package/2006/relationships"><Relationship Id="rId3" Type="http://schemas.openxmlformats.org/officeDocument/2006/relationships/package" Target="../embeddings/Hoja_de_c_lculo_de_Microsoft_Excel29.xlsx"/><Relationship Id="rId2" Type="http://schemas.microsoft.com/office/2011/relationships/chartColorStyle" Target="colors28.xml"/><Relationship Id="rId1" Type="http://schemas.microsoft.com/office/2011/relationships/chartStyle" Target="style28.xml"/></Relationships>
</file>

<file path=ppt/charts/_rels/chart31.xml.rels><?xml version="1.0" encoding="UTF-8" standalone="yes"?>
<Relationships xmlns="http://schemas.openxmlformats.org/package/2006/relationships"><Relationship Id="rId3" Type="http://schemas.openxmlformats.org/officeDocument/2006/relationships/package" Target="../embeddings/Hoja_de_c_lculo_de_Microsoft_Excel30.xlsx"/><Relationship Id="rId2" Type="http://schemas.microsoft.com/office/2011/relationships/chartColorStyle" Target="colors29.xml"/><Relationship Id="rId1" Type="http://schemas.microsoft.com/office/2011/relationships/chartStyle" Target="style29.xml"/></Relationships>
</file>

<file path=ppt/charts/_rels/chart32.xml.rels><?xml version="1.0" encoding="UTF-8" standalone="yes"?>
<Relationships xmlns="http://schemas.openxmlformats.org/package/2006/relationships"><Relationship Id="rId3" Type="http://schemas.openxmlformats.org/officeDocument/2006/relationships/package" Target="../embeddings/Hoja_de_c_lculo_de_Microsoft_Excel31.xlsx"/><Relationship Id="rId2" Type="http://schemas.microsoft.com/office/2011/relationships/chartColorStyle" Target="colors30.xml"/><Relationship Id="rId1" Type="http://schemas.microsoft.com/office/2011/relationships/chartStyle" Target="style30.xml"/></Relationships>
</file>

<file path=ppt/charts/_rels/chart33.xml.rels><?xml version="1.0" encoding="UTF-8" standalone="yes"?>
<Relationships xmlns="http://schemas.openxmlformats.org/package/2006/relationships"><Relationship Id="rId3" Type="http://schemas.openxmlformats.org/officeDocument/2006/relationships/package" Target="../embeddings/Hoja_de_c_lculo_de_Microsoft_Excel32.xlsx"/><Relationship Id="rId2" Type="http://schemas.microsoft.com/office/2011/relationships/chartColorStyle" Target="colors31.xml"/><Relationship Id="rId1" Type="http://schemas.microsoft.com/office/2011/relationships/chartStyle" Target="style31.xml"/></Relationships>
</file>

<file path=ppt/charts/_rels/chart34.xml.rels><?xml version="1.0" encoding="UTF-8" standalone="yes"?>
<Relationships xmlns="http://schemas.openxmlformats.org/package/2006/relationships"><Relationship Id="rId3" Type="http://schemas.openxmlformats.org/officeDocument/2006/relationships/package" Target="../embeddings/Hoja_de_c_lculo_de_Microsoft_Excel33.xlsx"/><Relationship Id="rId2" Type="http://schemas.microsoft.com/office/2011/relationships/chartColorStyle" Target="colors32.xml"/><Relationship Id="rId1" Type="http://schemas.microsoft.com/office/2011/relationships/chartStyle" Target="style32.xml"/></Relationships>
</file>

<file path=ppt/charts/_rels/chart35.xml.rels><?xml version="1.0" encoding="UTF-8" standalone="yes"?>
<Relationships xmlns="http://schemas.openxmlformats.org/package/2006/relationships"><Relationship Id="rId3" Type="http://schemas.openxmlformats.org/officeDocument/2006/relationships/package" Target="../embeddings/Hoja_de_c_lculo_de_Microsoft_Excel34.xlsx"/><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3" Type="http://schemas.openxmlformats.org/officeDocument/2006/relationships/package" Target="../embeddings/Hoja_de_c_lculo_de_Microsoft_Excel35.xlsx"/><Relationship Id="rId2" Type="http://schemas.microsoft.com/office/2011/relationships/chartColorStyle" Target="colors34.xml"/><Relationship Id="rId1" Type="http://schemas.microsoft.com/office/2011/relationships/chartStyle" Target="style34.xml"/></Relationships>
</file>

<file path=ppt/charts/_rels/chart37.xml.rels><?xml version="1.0" encoding="UTF-8" standalone="yes"?>
<Relationships xmlns="http://schemas.openxmlformats.org/package/2006/relationships"><Relationship Id="rId3" Type="http://schemas.openxmlformats.org/officeDocument/2006/relationships/package" Target="../embeddings/Hoja_de_c_lculo_de_Microsoft_Excel36.xlsx"/><Relationship Id="rId2" Type="http://schemas.microsoft.com/office/2011/relationships/chartColorStyle" Target="colors35.xml"/><Relationship Id="rId1" Type="http://schemas.microsoft.com/office/2011/relationships/chartStyle" Target="style35.xml"/></Relationships>
</file>

<file path=ppt/charts/_rels/chart38.xml.rels><?xml version="1.0" encoding="UTF-8" standalone="yes"?>
<Relationships xmlns="http://schemas.openxmlformats.org/package/2006/relationships"><Relationship Id="rId3" Type="http://schemas.openxmlformats.org/officeDocument/2006/relationships/package" Target="../embeddings/Hoja_de_c_lculo_de_Microsoft_Excel37.xlsx"/><Relationship Id="rId2" Type="http://schemas.microsoft.com/office/2011/relationships/chartColorStyle" Target="colors36.xml"/><Relationship Id="rId1" Type="http://schemas.microsoft.com/office/2011/relationships/chartStyle" Target="style36.xml"/></Relationships>
</file>

<file path=ppt/charts/_rels/chart39.xml.rels><?xml version="1.0" encoding="UTF-8" standalone="yes"?>
<Relationships xmlns="http://schemas.openxmlformats.org/package/2006/relationships"><Relationship Id="rId3" Type="http://schemas.openxmlformats.org/officeDocument/2006/relationships/package" Target="../embeddings/Hoja_de_c_lculo_de_Microsoft_Excel38.xlsx"/><Relationship Id="rId2" Type="http://schemas.microsoft.com/office/2011/relationships/chartColorStyle" Target="colors37.xml"/><Relationship Id="rId1" Type="http://schemas.microsoft.com/office/2011/relationships/chartStyle" Target="style37.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3" Type="http://schemas.openxmlformats.org/officeDocument/2006/relationships/package" Target="../embeddings/Hoja_de_c_lculo_de_Microsoft_Excel39.xlsx"/><Relationship Id="rId2" Type="http://schemas.microsoft.com/office/2011/relationships/chartColorStyle" Target="colors38.xml"/><Relationship Id="rId1" Type="http://schemas.microsoft.com/office/2011/relationships/chartStyle" Target="style38.xml"/></Relationships>
</file>

<file path=ppt/charts/_rels/chart41.xml.rels><?xml version="1.0" encoding="UTF-8" standalone="yes"?>
<Relationships xmlns="http://schemas.openxmlformats.org/package/2006/relationships"><Relationship Id="rId3" Type="http://schemas.openxmlformats.org/officeDocument/2006/relationships/package" Target="../embeddings/Hoja_de_c_lculo_de_Microsoft_Excel40.xlsx"/><Relationship Id="rId2" Type="http://schemas.microsoft.com/office/2011/relationships/chartColorStyle" Target="colors39.xml"/><Relationship Id="rId1" Type="http://schemas.microsoft.com/office/2011/relationships/chartStyle" Target="style39.xml"/></Relationships>
</file>

<file path=ppt/charts/_rels/chart42.xml.rels><?xml version="1.0" encoding="UTF-8" standalone="yes"?>
<Relationships xmlns="http://schemas.openxmlformats.org/package/2006/relationships"><Relationship Id="rId3" Type="http://schemas.openxmlformats.org/officeDocument/2006/relationships/package" Target="../embeddings/Hoja_de_c_lculo_de_Microsoft_Excel41.xlsx"/><Relationship Id="rId2" Type="http://schemas.microsoft.com/office/2011/relationships/chartColorStyle" Target="colors40.xml"/><Relationship Id="rId1" Type="http://schemas.microsoft.com/office/2011/relationships/chartStyle" Target="style40.xml"/></Relationships>
</file>

<file path=ppt/charts/_rels/chart43.xml.rels><?xml version="1.0" encoding="UTF-8" standalone="yes"?>
<Relationships xmlns="http://schemas.openxmlformats.org/package/2006/relationships"><Relationship Id="rId3" Type="http://schemas.openxmlformats.org/officeDocument/2006/relationships/package" Target="../embeddings/Hoja_de_c_lculo_de_Microsoft_Excel42.xlsx"/><Relationship Id="rId2" Type="http://schemas.microsoft.com/office/2011/relationships/chartColorStyle" Target="colors41.xml"/><Relationship Id="rId1" Type="http://schemas.microsoft.com/office/2011/relationships/chartStyle" Target="style41.xml"/></Relationships>
</file>

<file path=ppt/charts/_rels/chart44.xml.rels><?xml version="1.0" encoding="UTF-8" standalone="yes"?>
<Relationships xmlns="http://schemas.openxmlformats.org/package/2006/relationships"><Relationship Id="rId3" Type="http://schemas.openxmlformats.org/officeDocument/2006/relationships/package" Target="../embeddings/Hoja_de_c_lculo_de_Microsoft_Excel43.xlsx"/><Relationship Id="rId2" Type="http://schemas.microsoft.com/office/2011/relationships/chartColorStyle" Target="colors42.xml"/><Relationship Id="rId1" Type="http://schemas.microsoft.com/office/2011/relationships/chartStyle" Target="style42.xml"/></Relationships>
</file>

<file path=ppt/charts/_rels/chart45.xml.rels><?xml version="1.0" encoding="UTF-8" standalone="yes"?>
<Relationships xmlns="http://schemas.openxmlformats.org/package/2006/relationships"><Relationship Id="rId3" Type="http://schemas.openxmlformats.org/officeDocument/2006/relationships/package" Target="../embeddings/Hoja_de_c_lculo_de_Microsoft_Excel44.xlsx"/><Relationship Id="rId2" Type="http://schemas.microsoft.com/office/2011/relationships/chartColorStyle" Target="colors43.xml"/><Relationship Id="rId1" Type="http://schemas.microsoft.com/office/2011/relationships/chartStyle" Target="style43.xml"/></Relationships>
</file>

<file path=ppt/charts/_rels/chart46.xml.rels><?xml version="1.0" encoding="UTF-8" standalone="yes"?>
<Relationships xmlns="http://schemas.openxmlformats.org/package/2006/relationships"><Relationship Id="rId3" Type="http://schemas.openxmlformats.org/officeDocument/2006/relationships/package" Target="../embeddings/Hoja_de_c_lculo_de_Microsoft_Excel45.xlsx"/><Relationship Id="rId2" Type="http://schemas.microsoft.com/office/2011/relationships/chartColorStyle" Target="colors44.xml"/><Relationship Id="rId1" Type="http://schemas.microsoft.com/office/2011/relationships/chartStyle" Target="style44.xml"/></Relationships>
</file>

<file path=ppt/charts/_rels/chart47.xml.rels><?xml version="1.0" encoding="UTF-8" standalone="yes"?>
<Relationships xmlns="http://schemas.openxmlformats.org/package/2006/relationships"><Relationship Id="rId3" Type="http://schemas.openxmlformats.org/officeDocument/2006/relationships/package" Target="../embeddings/Hoja_de_c_lculo_de_Microsoft_Excel46.xlsx"/><Relationship Id="rId2" Type="http://schemas.microsoft.com/office/2011/relationships/chartColorStyle" Target="colors45.xml"/><Relationship Id="rId1" Type="http://schemas.microsoft.com/office/2011/relationships/chartStyle" Target="style45.xml"/></Relationships>
</file>

<file path=ppt/charts/_rels/chart48.xml.rels><?xml version="1.0" encoding="UTF-8" standalone="yes"?>
<Relationships xmlns="http://schemas.openxmlformats.org/package/2006/relationships"><Relationship Id="rId3" Type="http://schemas.openxmlformats.org/officeDocument/2006/relationships/package" Target="../embeddings/Hoja_de_c_lculo_de_Microsoft_Excel47.xlsx"/><Relationship Id="rId2" Type="http://schemas.microsoft.com/office/2011/relationships/chartColorStyle" Target="colors46.xml"/><Relationship Id="rId1" Type="http://schemas.microsoft.com/office/2011/relationships/chartStyle" Target="style46.xml"/></Relationships>
</file>

<file path=ppt/charts/_rels/chart49.xml.rels><?xml version="1.0" encoding="UTF-8" standalone="yes"?>
<Relationships xmlns="http://schemas.openxmlformats.org/package/2006/relationships"><Relationship Id="rId3" Type="http://schemas.openxmlformats.org/officeDocument/2006/relationships/package" Target="../embeddings/Hoja_de_c_lculo_de_Microsoft_Excel48.xlsx"/><Relationship Id="rId2" Type="http://schemas.microsoft.com/office/2011/relationships/chartColorStyle" Target="colors47.xml"/><Relationship Id="rId1" Type="http://schemas.microsoft.com/office/2011/relationships/chartStyle" Target="style47.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3.xml"/><Relationship Id="rId1" Type="http://schemas.microsoft.com/office/2011/relationships/chartStyle" Target="style3.xml"/></Relationships>
</file>

<file path=ppt/charts/_rels/chart50.xml.rels><?xml version="1.0" encoding="UTF-8" standalone="yes"?>
<Relationships xmlns="http://schemas.openxmlformats.org/package/2006/relationships"><Relationship Id="rId3" Type="http://schemas.openxmlformats.org/officeDocument/2006/relationships/package" Target="../embeddings/Hoja_de_c_lculo_de_Microsoft_Excel49.xlsx"/><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chartUserShapes" Target="../drawings/drawing1.xml"/></Relationships>
</file>

<file path=ppt/charts/_rels/chart51.xml.rels><?xml version="1.0" encoding="UTF-8" standalone="yes"?>
<Relationships xmlns="http://schemas.openxmlformats.org/package/2006/relationships"><Relationship Id="rId3" Type="http://schemas.openxmlformats.org/officeDocument/2006/relationships/package" Target="../embeddings/Hoja_de_c_lculo_de_Microsoft_Excel50.xlsx"/><Relationship Id="rId2" Type="http://schemas.microsoft.com/office/2011/relationships/chartColorStyle" Target="colors49.xml"/><Relationship Id="rId1" Type="http://schemas.microsoft.com/office/2011/relationships/chartStyle" Target="style49.xml"/></Relationships>
</file>

<file path=ppt/charts/_rels/chart52.xml.rels><?xml version="1.0" encoding="UTF-8" standalone="yes"?>
<Relationships xmlns="http://schemas.openxmlformats.org/package/2006/relationships"><Relationship Id="rId3" Type="http://schemas.openxmlformats.org/officeDocument/2006/relationships/package" Target="../embeddings/Hoja_de_c_lculo_de_Microsoft_Excel51.xlsx"/><Relationship Id="rId2" Type="http://schemas.microsoft.com/office/2011/relationships/chartColorStyle" Target="colors50.xml"/><Relationship Id="rId1" Type="http://schemas.microsoft.com/office/2011/relationships/chartStyle" Target="style50.xml"/></Relationships>
</file>

<file path=ppt/charts/_rels/chart53.xml.rels><?xml version="1.0" encoding="UTF-8" standalone="yes"?>
<Relationships xmlns="http://schemas.openxmlformats.org/package/2006/relationships"><Relationship Id="rId1" Type="http://schemas.openxmlformats.org/officeDocument/2006/relationships/package" Target="../embeddings/Hoja_de_c_lculo_de_Microsoft_Excel52.xlsx"/></Relationships>
</file>

<file path=ppt/charts/_rels/chart54.xml.rels><?xml version="1.0" encoding="UTF-8" standalone="yes"?>
<Relationships xmlns="http://schemas.openxmlformats.org/package/2006/relationships"><Relationship Id="rId3" Type="http://schemas.openxmlformats.org/officeDocument/2006/relationships/package" Target="../embeddings/Hoja_de_c_lculo_de_Microsoft_Excel53.xlsx"/><Relationship Id="rId2" Type="http://schemas.microsoft.com/office/2011/relationships/chartColorStyle" Target="colors51.xml"/><Relationship Id="rId1" Type="http://schemas.microsoft.com/office/2011/relationships/chartStyle" Target="style51.xml"/></Relationships>
</file>

<file path=ppt/charts/_rels/chart55.xml.rels><?xml version="1.0" encoding="UTF-8" standalone="yes"?>
<Relationships xmlns="http://schemas.openxmlformats.org/package/2006/relationships"><Relationship Id="rId3" Type="http://schemas.openxmlformats.org/officeDocument/2006/relationships/package" Target="../embeddings/Hoja_de_c_lculo_de_Microsoft_Excel54.xlsx"/><Relationship Id="rId2" Type="http://schemas.microsoft.com/office/2011/relationships/chartColorStyle" Target="colors52.xml"/><Relationship Id="rId1" Type="http://schemas.microsoft.com/office/2011/relationships/chartStyle" Target="style52.xml"/></Relationships>
</file>

<file path=ppt/charts/_rels/chart56.xml.rels><?xml version="1.0" encoding="UTF-8" standalone="yes"?>
<Relationships xmlns="http://schemas.openxmlformats.org/package/2006/relationships"><Relationship Id="rId3" Type="http://schemas.openxmlformats.org/officeDocument/2006/relationships/package" Target="../embeddings/Hoja_de_c_lculo_de_Microsoft_Excel55.xlsx"/><Relationship Id="rId2" Type="http://schemas.microsoft.com/office/2011/relationships/chartColorStyle" Target="colors53.xml"/><Relationship Id="rId1" Type="http://schemas.microsoft.com/office/2011/relationships/chartStyle" Target="style53.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Hoja_de_c_lculo_de_Microsoft_Excel7.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Hoja_de_c_lculo_de_Microsoft_Excel8.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1.1544199999999999E-2"/>
          <c:y val="0.14776500000000001"/>
          <c:w val="0.983456"/>
          <c:h val="0.63850200000000001"/>
        </c:manualLayout>
      </c:layout>
      <c:barChart>
        <c:barDir val="col"/>
        <c:grouping val="clustered"/>
        <c:varyColors val="0"/>
        <c:ser>
          <c:idx val="0"/>
          <c:order val="0"/>
          <c:tx>
            <c:strRef>
              <c:f>Sheet1!$B$1</c:f>
              <c:strCache>
                <c:ptCount val="1"/>
                <c:pt idx="0">
                  <c:v>2024</c:v>
                </c:pt>
              </c:strCache>
            </c:strRef>
          </c:tx>
          <c:spPr>
            <a:solidFill>
              <a:srgbClr val="5E5E5E"/>
            </a:solidFill>
            <a:ln w="12700" cap="flat">
              <a:noFill/>
              <a:miter lim="400000"/>
            </a:ln>
            <a:effectLst/>
          </c:spPr>
          <c:invertIfNegative val="0"/>
          <c:dLbls>
            <c:numFmt formatCode="0%" sourceLinked="0"/>
            <c:spPr>
              <a:noFill/>
              <a:ln>
                <a:noFill/>
              </a:ln>
              <a:effectLst/>
            </c:spPr>
            <c:txPr>
              <a:bodyPr/>
              <a:lstStyle/>
              <a:p>
                <a:pPr>
                  <a:defRPr sz="1100" b="0" i="0" u="none" strike="noStrike">
                    <a:solidFill>
                      <a:srgbClr val="404040"/>
                    </a:solidFill>
                    <a:latin typeface="Myriad Pro"/>
                  </a:defRPr>
                </a:pPr>
                <a:endParaRPr lang="es-H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Tienda</c:v>
                </c:pt>
                <c:pt idx="1">
                  <c:v>Crédito</c:v>
                </c:pt>
                <c:pt idx="2">
                  <c:v>Comunicaciones</c:v>
                </c:pt>
                <c:pt idx="3">
                  <c:v>Electrónica</c:v>
                </c:pt>
                <c:pt idx="4">
                  <c:v>Linea Blanca</c:v>
                </c:pt>
                <c:pt idx="5">
                  <c:v>Online</c:v>
                </c:pt>
              </c:strCache>
            </c:strRef>
          </c:cat>
          <c:val>
            <c:numRef>
              <c:f>Sheet1!$B$2:$B$7</c:f>
              <c:numCache>
                <c:formatCode>0%</c:formatCode>
                <c:ptCount val="6"/>
                <c:pt idx="0">
                  <c:v>0.9</c:v>
                </c:pt>
                <c:pt idx="1">
                  <c:v>0.04</c:v>
                </c:pt>
                <c:pt idx="2">
                  <c:v>0.01</c:v>
                </c:pt>
                <c:pt idx="3">
                  <c:v>0.01</c:v>
                </c:pt>
                <c:pt idx="4">
                  <c:v>0.04</c:v>
                </c:pt>
              </c:numCache>
            </c:numRef>
          </c:val>
          <c:extLst>
            <c:ext xmlns:c16="http://schemas.microsoft.com/office/drawing/2014/chart" uri="{C3380CC4-5D6E-409C-BE32-E72D297353CC}">
              <c16:uniqueId val="{00000000-481C-7741-A7EE-C49AFDCC4175}"/>
            </c:ext>
          </c:extLst>
        </c:ser>
        <c:ser>
          <c:idx val="1"/>
          <c:order val="1"/>
          <c:tx>
            <c:strRef>
              <c:f>Sheet1!$C$1</c:f>
              <c:strCache>
                <c:ptCount val="1"/>
                <c:pt idx="0">
                  <c:v>2025</c:v>
                </c:pt>
              </c:strCache>
            </c:strRef>
          </c:tx>
          <c:spPr>
            <a:solidFill>
              <a:srgbClr val="BB3430"/>
            </a:solidFill>
            <a:ln w="12700" cap="flat">
              <a:noFill/>
              <a:miter lim="400000"/>
            </a:ln>
            <a:effectLst/>
          </c:spPr>
          <c:invertIfNegative val="0"/>
          <c:dLbls>
            <c:numFmt formatCode="0%" sourceLinked="0"/>
            <c:spPr>
              <a:noFill/>
              <a:ln>
                <a:noFill/>
              </a:ln>
              <a:effectLst/>
            </c:spPr>
            <c:txPr>
              <a:bodyPr/>
              <a:lstStyle/>
              <a:p>
                <a:pPr>
                  <a:defRPr sz="1100" b="0" i="0" u="none" strike="noStrike">
                    <a:solidFill>
                      <a:srgbClr val="404040"/>
                    </a:solidFill>
                    <a:latin typeface="Myriad Pro"/>
                  </a:defRPr>
                </a:pPr>
                <a:endParaRPr lang="es-H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Tienda</c:v>
                </c:pt>
                <c:pt idx="1">
                  <c:v>Crédito</c:v>
                </c:pt>
                <c:pt idx="2">
                  <c:v>Comunicaciones</c:v>
                </c:pt>
                <c:pt idx="3">
                  <c:v>Electrónica</c:v>
                </c:pt>
                <c:pt idx="4">
                  <c:v>Linea Blanca</c:v>
                </c:pt>
                <c:pt idx="5">
                  <c:v>Online</c:v>
                </c:pt>
              </c:strCache>
            </c:strRef>
          </c:cat>
          <c:val>
            <c:numRef>
              <c:f>Sheet1!$C$2:$C$7</c:f>
              <c:numCache>
                <c:formatCode>0%</c:formatCode>
                <c:ptCount val="6"/>
                <c:pt idx="0">
                  <c:v>0.88</c:v>
                </c:pt>
                <c:pt idx="1">
                  <c:v>0.08</c:v>
                </c:pt>
                <c:pt idx="3">
                  <c:v>0.02</c:v>
                </c:pt>
                <c:pt idx="4">
                  <c:v>0.03</c:v>
                </c:pt>
              </c:numCache>
            </c:numRef>
          </c:val>
          <c:extLst>
            <c:ext xmlns:c16="http://schemas.microsoft.com/office/drawing/2014/chart" uri="{C3380CC4-5D6E-409C-BE32-E72D297353CC}">
              <c16:uniqueId val="{00000001-481C-7741-A7EE-C49AFDCC4175}"/>
            </c:ext>
          </c:extLst>
        </c:ser>
        <c:dLbls>
          <c:showLegendKey val="0"/>
          <c:showVal val="0"/>
          <c:showCatName val="0"/>
          <c:showSerName val="0"/>
          <c:showPercent val="0"/>
          <c:showBubbleSize val="0"/>
        </c:dLbls>
        <c:gapWidth val="219"/>
        <c:overlap val="-27"/>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888888"/>
            </a:solidFill>
            <a:prstDash val="solid"/>
            <a:miter lim="800000"/>
          </a:ln>
        </c:spPr>
        <c:txPr>
          <a:bodyPr rot="0"/>
          <a:lstStyle/>
          <a:p>
            <a:pPr>
              <a:defRPr sz="1400" b="0" i="0" u="none" strike="noStrike">
                <a:solidFill>
                  <a:srgbClr val="595959"/>
                </a:solidFill>
                <a:latin typeface="Myriad Pro"/>
              </a:defRPr>
            </a:pPr>
            <a:endParaRPr lang="es-HN"/>
          </a:p>
        </c:txPr>
        <c:crossAx val="2094734553"/>
        <c:crosses val="autoZero"/>
        <c:auto val="1"/>
        <c:lblAlgn val="ctr"/>
        <c:lblOffset val="100"/>
        <c:noMultiLvlLbl val="1"/>
      </c:catAx>
      <c:valAx>
        <c:axId val="2094734553"/>
        <c:scaling>
          <c:orientation val="minMax"/>
        </c:scaling>
        <c:delete val="0"/>
        <c:axPos val="l"/>
        <c:numFmt formatCode="0%" sourceLinked="0"/>
        <c:majorTickMark val="none"/>
        <c:minorTickMark val="none"/>
        <c:tickLblPos val="none"/>
        <c:spPr>
          <a:ln w="12700" cap="flat">
            <a:noFill/>
            <a:prstDash val="solid"/>
            <a:miter lim="800000"/>
          </a:ln>
        </c:spPr>
        <c:txPr>
          <a:bodyPr rot="0"/>
          <a:lstStyle/>
          <a:p>
            <a:pPr>
              <a:defRPr sz="1000" b="0" i="0" u="none" strike="noStrike">
                <a:solidFill>
                  <a:srgbClr val="000000"/>
                </a:solidFill>
                <a:latin typeface="Myriad Pro"/>
              </a:defRPr>
            </a:pPr>
            <a:endParaRPr lang="es-HN"/>
          </a:p>
        </c:txPr>
        <c:crossAx val="2094734552"/>
        <c:crosses val="autoZero"/>
        <c:crossBetween val="between"/>
        <c:majorUnit val="0.25"/>
        <c:minorUnit val="0.125"/>
      </c:valAx>
      <c:spPr>
        <a:noFill/>
        <a:ln w="12700" cap="flat">
          <a:noFill/>
          <a:miter lim="400000"/>
        </a:ln>
        <a:effectLst/>
      </c:spPr>
    </c:plotArea>
    <c:legend>
      <c:legendPos val="r"/>
      <c:layout>
        <c:manualLayout>
          <c:xMode val="edge"/>
          <c:yMode val="edge"/>
          <c:x val="0.86866299999999996"/>
          <c:y val="0.17482600000000001"/>
          <c:w val="0.103018"/>
          <c:h val="0.234982"/>
        </c:manualLayout>
      </c:layout>
      <c:overlay val="1"/>
      <c:spPr>
        <a:noFill/>
        <a:ln w="12700" cap="flat">
          <a:noFill/>
          <a:miter lim="400000"/>
        </a:ln>
        <a:effectLst/>
      </c:spPr>
      <c:txPr>
        <a:bodyPr rot="0"/>
        <a:lstStyle/>
        <a:p>
          <a:pPr>
            <a:defRPr sz="1100" b="0" i="0" u="none" strike="noStrike">
              <a:solidFill>
                <a:srgbClr val="595959"/>
              </a:solidFill>
              <a:latin typeface="Myriad Pro"/>
            </a:defRPr>
          </a:pPr>
          <a:endParaRPr lang="es-HN"/>
        </a:p>
      </c:txPr>
    </c:legend>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Inversión</c:v>
                </c:pt>
              </c:strCache>
            </c:strRef>
          </c:tx>
          <c:spPr>
            <a:solidFill>
              <a:schemeClr val="accent4"/>
            </a:solidFill>
            <a:ln>
              <a:noFill/>
            </a:ln>
            <a:effectLst/>
          </c:spPr>
          <c:invertIfNegative val="0"/>
          <c:dPt>
            <c:idx val="0"/>
            <c:invertIfNegative val="0"/>
            <c:bubble3D val="0"/>
            <c:spPr>
              <a:solidFill>
                <a:srgbClr val="F59A96"/>
              </a:solidFill>
              <a:ln>
                <a:noFill/>
              </a:ln>
              <a:effectLst/>
            </c:spPr>
            <c:extLst>
              <c:ext xmlns:c16="http://schemas.microsoft.com/office/drawing/2014/chart" uri="{C3380CC4-5D6E-409C-BE32-E72D297353CC}">
                <c16:uniqueId val="{00000002-5460-EB4C-BAD3-3BEF2F70BFDE}"/>
              </c:ext>
            </c:extLst>
          </c:dPt>
          <c:dPt>
            <c:idx val="1"/>
            <c:invertIfNegative val="0"/>
            <c:bubble3D val="0"/>
            <c:spPr>
              <a:solidFill>
                <a:srgbClr val="EF645E"/>
              </a:solidFill>
              <a:ln>
                <a:noFill/>
              </a:ln>
              <a:effectLst/>
            </c:spPr>
            <c:extLst>
              <c:ext xmlns:c16="http://schemas.microsoft.com/office/drawing/2014/chart" uri="{C3380CC4-5D6E-409C-BE32-E72D297353CC}">
                <c16:uniqueId val="{00000001-5460-EB4C-BAD3-3BEF2F70BFDE}"/>
              </c:ext>
            </c:extLst>
          </c:dPt>
          <c:dPt>
            <c:idx val="2"/>
            <c:invertIfNegative val="0"/>
            <c:bubble3D val="0"/>
            <c:spPr>
              <a:solidFill>
                <a:srgbClr val="EA3D34"/>
              </a:solidFill>
              <a:ln>
                <a:noFill/>
              </a:ln>
              <a:effectLst/>
            </c:spPr>
            <c:extLst>
              <c:ext xmlns:c16="http://schemas.microsoft.com/office/drawing/2014/chart" uri="{C3380CC4-5D6E-409C-BE32-E72D297353CC}">
                <c16:uniqueId val="{00000000-5460-EB4C-BAD3-3BEF2F70BFDE}"/>
              </c:ext>
            </c:extLst>
          </c:dPt>
          <c:dLbls>
            <c:dLbl>
              <c:idx val="1"/>
              <c:layout>
                <c:manualLayout>
                  <c:x val="-0.22680768007590521"/>
                  <c:y val="-6.0697940284697794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5151870221487688"/>
                      <c:h val="0.16352025112697435"/>
                    </c:manualLayout>
                  </c15:layout>
                </c:ext>
                <c:ext xmlns:c16="http://schemas.microsoft.com/office/drawing/2014/chart" uri="{C3380CC4-5D6E-409C-BE32-E72D297353CC}">
                  <c16:uniqueId val="{00000001-5460-EB4C-BAD3-3BEF2F70BFDE}"/>
                </c:ext>
              </c:extLst>
            </c:dLbl>
            <c:dLbl>
              <c:idx val="2"/>
              <c:dLblPos val="ctr"/>
              <c:showLegendKey val="0"/>
              <c:showVal val="1"/>
              <c:showCatName val="0"/>
              <c:showSerName val="0"/>
              <c:showPercent val="0"/>
              <c:showBubbleSize val="0"/>
              <c:extLst>
                <c:ext xmlns:c15="http://schemas.microsoft.com/office/drawing/2012/chart" uri="{CE6537A1-D6FC-4f65-9D91-7224C49458BB}">
                  <c15:layout>
                    <c:manualLayout>
                      <c:w val="0.24725603176260078"/>
                      <c:h val="0.16352025112697435"/>
                    </c:manualLayout>
                  </c15:layout>
                </c:ext>
                <c:ext xmlns:c16="http://schemas.microsoft.com/office/drawing/2014/chart" uri="{C3380CC4-5D6E-409C-BE32-E72D297353CC}">
                  <c16:uniqueId val="{00000000-5460-EB4C-BAD3-3BEF2F70BFD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_-* #,##0.0_-;\-* #,##0.0_-;_-* "-"??_-;_-@_-</c:formatCode>
                <c:ptCount val="3"/>
                <c:pt idx="0">
                  <c:v>1039.0999999999999</c:v>
                </c:pt>
                <c:pt idx="1">
                  <c:v>1128.4000000000001</c:v>
                </c:pt>
                <c:pt idx="2">
                  <c:v>2026.1</c:v>
                </c:pt>
              </c:numCache>
            </c:numRef>
          </c:val>
          <c:extLst>
            <c:ext xmlns:c16="http://schemas.microsoft.com/office/drawing/2014/chart" uri="{C3380CC4-5D6E-409C-BE32-E72D297353CC}">
              <c16:uniqueId val="{00000000-5BA6-014E-8C0F-315E0F051836}"/>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_-* #,##0.0_-;\-* #,##0.0_-;_-* &quot;-&quot;??_-;_-@_-"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36378328607728E-2"/>
          <c:y val="0.1565273121672254"/>
          <c:w val="0.94327243342784539"/>
          <c:h val="0.47563350423979489"/>
        </c:manualLayout>
      </c:layout>
      <c:barChart>
        <c:barDir val="bar"/>
        <c:grouping val="percentStacked"/>
        <c:varyColors val="0"/>
        <c:ser>
          <c:idx val="0"/>
          <c:order val="0"/>
          <c:tx>
            <c:strRef>
              <c:f>Sheet1!$A$2</c:f>
              <c:strCache>
                <c:ptCount val="1"/>
                <c:pt idx="0">
                  <c:v>LP</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1</c:v>
                </c:pt>
              </c:numCache>
            </c:numRef>
          </c:val>
          <c:extLst>
            <c:ext xmlns:c16="http://schemas.microsoft.com/office/drawing/2014/chart" uri="{C3380CC4-5D6E-409C-BE32-E72D297353CC}">
              <c16:uniqueId val="{00000000-5F32-E34E-A55F-CA4E3A4B3F72}"/>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Sheet1!$A$2</c:f>
              <c:strCache>
                <c:ptCount val="1"/>
                <c:pt idx="0">
                  <c:v>Ambiental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0.16</c:v>
                </c:pt>
              </c:numCache>
            </c:numRef>
          </c:val>
          <c:extLst>
            <c:ext xmlns:c16="http://schemas.microsoft.com/office/drawing/2014/chart" uri="{C3380CC4-5D6E-409C-BE32-E72D297353CC}">
              <c16:uniqueId val="{00000000-0044-2441-ABF4-02F3D57545E5}"/>
            </c:ext>
          </c:extLst>
        </c:ser>
        <c:ser>
          <c:idx val="1"/>
          <c:order val="1"/>
          <c:tx>
            <c:strRef>
              <c:f>Sheet1!$A$3</c:f>
              <c:strCache>
                <c:ptCount val="1"/>
                <c:pt idx="0">
                  <c:v>Grupo América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0.16</c:v>
                </c:pt>
              </c:numCache>
            </c:numRef>
          </c:val>
          <c:extLst>
            <c:ext xmlns:c16="http://schemas.microsoft.com/office/drawing/2014/chart" uri="{C3380CC4-5D6E-409C-BE32-E72D297353CC}">
              <c16:uniqueId val="{00000000-6F12-BC4B-B645-95230416F4E3}"/>
            </c:ext>
          </c:extLst>
        </c:ser>
        <c:ser>
          <c:idx val="2"/>
          <c:order val="2"/>
          <c:tx>
            <c:strRef>
              <c:f>Sheet1!$A$4</c:f>
              <c:strCache>
                <c:ptCount val="1"/>
                <c:pt idx="0">
                  <c:v>Stereo Sula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0.06</c:v>
                </c:pt>
              </c:numCache>
            </c:numRef>
          </c:val>
          <c:extLst>
            <c:ext xmlns:c16="http://schemas.microsoft.com/office/drawing/2014/chart" uri="{C3380CC4-5D6E-409C-BE32-E72D297353CC}">
              <c16:uniqueId val="{00000000-0AFA-A444-A25B-22B090408D81}"/>
            </c:ext>
          </c:extLst>
        </c:ser>
        <c:ser>
          <c:idx val="3"/>
          <c:order val="3"/>
          <c:tx>
            <c:strRef>
              <c:f>Sheet1!$A$5</c:f>
              <c:strCache>
                <c:ptCount val="1"/>
                <c:pt idx="0">
                  <c:v>Stereo Mass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0.06</c:v>
                </c:pt>
              </c:numCache>
            </c:numRef>
          </c:val>
          <c:extLst>
            <c:ext xmlns:c16="http://schemas.microsoft.com/office/drawing/2014/chart" uri="{C3380CC4-5D6E-409C-BE32-E72D297353CC}">
              <c16:uniqueId val="{00000001-0AFA-A444-A25B-22B090408D81}"/>
            </c:ext>
          </c:extLst>
        </c:ser>
        <c:ser>
          <c:idx val="4"/>
          <c:order val="4"/>
          <c:tx>
            <c:strRef>
              <c:f>Sheet1!$A$6</c:f>
              <c:strCache>
                <c:ptCount val="1"/>
                <c:pt idx="0">
                  <c:v>EU</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0.21</c:v>
                </c:pt>
              </c:numCache>
            </c:numRef>
          </c:val>
          <c:extLst>
            <c:ext xmlns:c16="http://schemas.microsoft.com/office/drawing/2014/chart" uri="{C3380CC4-5D6E-409C-BE32-E72D297353CC}">
              <c16:uniqueId val="{00000000-C65F-AF4A-9B09-E6E9EAD7BE66}"/>
            </c:ext>
          </c:extLst>
        </c:ser>
        <c:ser>
          <c:idx val="5"/>
          <c:order val="5"/>
          <c:tx>
            <c:strRef>
              <c:f>Sheet1!$A$7</c:f>
              <c:strCache>
                <c:ptCount val="1"/>
                <c:pt idx="0">
                  <c:v>Invosa</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Sheet1!$B$7</c:f>
              <c:numCache>
                <c:formatCode>0%</c:formatCode>
                <c:ptCount val="1"/>
                <c:pt idx="0">
                  <c:v>0.32</c:v>
                </c:pt>
              </c:numCache>
            </c:numRef>
          </c:val>
          <c:extLst>
            <c:ext xmlns:c16="http://schemas.microsoft.com/office/drawing/2014/chart" uri="{C3380CC4-5D6E-409C-BE32-E72D297353CC}">
              <c16:uniqueId val="{00000000-9990-8C49-9F80-2BC59518203D}"/>
            </c:ext>
          </c:extLst>
        </c:ser>
        <c:ser>
          <c:idx val="6"/>
          <c:order val="6"/>
          <c:tx>
            <c:strRef>
              <c:f>Sheet1!$A$8</c:f>
              <c:strCache>
                <c:ptCount val="1"/>
                <c:pt idx="0">
                  <c:v>Love98</c:v>
                </c:pt>
              </c:strCache>
            </c:strRef>
          </c:tx>
          <c:spPr>
            <a:solidFill>
              <a:schemeClr val="accent1">
                <a:lumMod val="80000"/>
                <a:lumOff val="2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06B-D74A-A3EA-B621CC8D205A}"/>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Sheet1!$B$8</c:f>
              <c:numCache>
                <c:formatCode>0%</c:formatCode>
                <c:ptCount val="1"/>
                <c:pt idx="0">
                  <c:v>0.03</c:v>
                </c:pt>
              </c:numCache>
            </c:numRef>
          </c:val>
          <c:extLst>
            <c:ext xmlns:c16="http://schemas.microsoft.com/office/drawing/2014/chart" uri="{C3380CC4-5D6E-409C-BE32-E72D297353CC}">
              <c16:uniqueId val="{00000000-006B-D74A-A3EA-B621CC8D205A}"/>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3.081135241645425E-2"/>
          <c:y val="0.51308618504435999"/>
          <c:w val="0.94869119514668665"/>
          <c:h val="0.40643219264892266"/>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14754964089564851"/>
          <c:w val="0.94327243342784539"/>
          <c:h val="0.43797000422475701"/>
        </c:manualLayout>
      </c:layout>
      <c:barChart>
        <c:barDir val="bar"/>
        <c:grouping val="percentStacked"/>
        <c:varyColors val="0"/>
        <c:ser>
          <c:idx val="0"/>
          <c:order val="0"/>
          <c:tx>
            <c:strRef>
              <c:f>Sheet1!$A$2</c:f>
              <c:strCache>
                <c:ptCount val="1"/>
                <c:pt idx="0">
                  <c:v>TVC</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0.31</c:v>
                </c:pt>
              </c:numCache>
            </c:numRef>
          </c:val>
          <c:extLst>
            <c:ext xmlns:c16="http://schemas.microsoft.com/office/drawing/2014/chart" uri="{C3380CC4-5D6E-409C-BE32-E72D297353CC}">
              <c16:uniqueId val="{00000000-FE9C-7F46-B605-200F3AC8ABAD}"/>
            </c:ext>
          </c:extLst>
        </c:ser>
        <c:ser>
          <c:idx val="1"/>
          <c:order val="1"/>
          <c:tx>
            <c:strRef>
              <c:f>Sheet1!$A$3</c:f>
              <c:strCache>
                <c:ptCount val="1"/>
                <c:pt idx="0">
                  <c:v>Azteca</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0.27</c:v>
                </c:pt>
              </c:numCache>
            </c:numRef>
          </c:val>
          <c:extLst>
            <c:ext xmlns:c16="http://schemas.microsoft.com/office/drawing/2014/chart" uri="{C3380CC4-5D6E-409C-BE32-E72D297353CC}">
              <c16:uniqueId val="{00000001-FE9C-7F46-B605-200F3AC8ABAD}"/>
            </c:ext>
          </c:extLst>
        </c:ser>
        <c:ser>
          <c:idx val="2"/>
          <c:order val="2"/>
          <c:tx>
            <c:strRef>
              <c:f>Sheet1!$A$4</c:f>
              <c:strCache>
                <c:ptCount val="1"/>
                <c:pt idx="0">
                  <c:v>HCH</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0.2</c:v>
                </c:pt>
              </c:numCache>
            </c:numRef>
          </c:val>
          <c:extLst>
            <c:ext xmlns:c16="http://schemas.microsoft.com/office/drawing/2014/chart" uri="{C3380CC4-5D6E-409C-BE32-E72D297353CC}">
              <c16:uniqueId val="{00000001-B830-194E-B6D2-5410E1510057}"/>
            </c:ext>
          </c:extLst>
        </c:ser>
        <c:ser>
          <c:idx val="3"/>
          <c:order val="3"/>
          <c:tx>
            <c:strRef>
              <c:f>Sheet1!$A$5</c:f>
              <c:strCache>
                <c:ptCount val="1"/>
                <c:pt idx="0">
                  <c:v>C11</c:v>
                </c:pt>
              </c:strCache>
            </c:strRef>
          </c:tx>
          <c:spPr>
            <a:solidFill>
              <a:schemeClr val="accent1">
                <a:lumMod val="60000"/>
              </a:schemeClr>
            </a:solidFill>
            <a:ln>
              <a:noFill/>
            </a:ln>
            <a:effectLst/>
          </c:spPr>
          <c:invertIfNegative val="0"/>
          <c:dLbls>
            <c:dLbl>
              <c:idx val="0"/>
              <c:layout>
                <c:manualLayout>
                  <c:x val="5.1570515065594109E-3"/>
                  <c:y val="-4.90684410646388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89-D446-BE3A-2855F9DE955A}"/>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0.06</c:v>
                </c:pt>
              </c:numCache>
            </c:numRef>
          </c:val>
          <c:extLst>
            <c:ext xmlns:c16="http://schemas.microsoft.com/office/drawing/2014/chart" uri="{C3380CC4-5D6E-409C-BE32-E72D297353CC}">
              <c16:uniqueId val="{00000001-7844-CB4E-A7B5-54F39C365A90}"/>
            </c:ext>
          </c:extLst>
        </c:ser>
        <c:ser>
          <c:idx val="4"/>
          <c:order val="4"/>
          <c:tx>
            <c:strRef>
              <c:f>Sheet1!$A$6</c:f>
              <c:strCache>
                <c:ptCount val="1"/>
                <c:pt idx="0">
                  <c:v>TDTV</c:v>
                </c:pt>
              </c:strCache>
            </c:strRef>
          </c:tx>
          <c:spPr>
            <a:solidFill>
              <a:schemeClr val="accent3">
                <a:lumMod val="6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74-314C-A4CC-75D1E3FCF05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0.14000000000000001</c:v>
                </c:pt>
              </c:numCache>
            </c:numRef>
          </c:val>
          <c:extLst>
            <c:ext xmlns:c16="http://schemas.microsoft.com/office/drawing/2014/chart" uri="{C3380CC4-5D6E-409C-BE32-E72D297353CC}">
              <c16:uniqueId val="{00000000-5574-314C-A4CC-75D1E3FCF055}"/>
            </c:ext>
          </c:extLst>
        </c:ser>
        <c:ser>
          <c:idx val="5"/>
          <c:order val="5"/>
          <c:tx>
            <c:strRef>
              <c:f>Sheet1!$A$7</c:f>
              <c:strCache>
                <c:ptCount val="1"/>
                <c:pt idx="0">
                  <c:v>DTV</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Sheet1!$B$7</c:f>
              <c:numCache>
                <c:formatCode>0%</c:formatCode>
                <c:ptCount val="1"/>
                <c:pt idx="0">
                  <c:v>0.01</c:v>
                </c:pt>
              </c:numCache>
            </c:numRef>
          </c:val>
          <c:extLst>
            <c:ext xmlns:c16="http://schemas.microsoft.com/office/drawing/2014/chart" uri="{C3380CC4-5D6E-409C-BE32-E72D297353CC}">
              <c16:uniqueId val="{00000000-E7AF-A249-BE76-7C7F04C6E184}"/>
            </c:ext>
          </c:extLst>
        </c:ser>
        <c:ser>
          <c:idx val="6"/>
          <c:order val="6"/>
          <c:tx>
            <c:strRef>
              <c:f>Sheet1!$A$8</c:f>
              <c:strCache>
                <c:ptCount val="1"/>
                <c:pt idx="0">
                  <c:v>C6</c:v>
                </c:pt>
              </c:strCache>
            </c:strRef>
          </c:tx>
          <c:spPr>
            <a:solidFill>
              <a:schemeClr val="accent1">
                <a:lumMod val="80000"/>
                <a:lumOff val="2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D2-614F-9DBD-750CF3E9F87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Sheet1!$B$8</c:f>
              <c:numCache>
                <c:formatCode>0%</c:formatCode>
                <c:ptCount val="1"/>
                <c:pt idx="0">
                  <c:v>0.01</c:v>
                </c:pt>
              </c:numCache>
            </c:numRef>
          </c:val>
          <c:extLst>
            <c:ext xmlns:c16="http://schemas.microsoft.com/office/drawing/2014/chart" uri="{C3380CC4-5D6E-409C-BE32-E72D297353CC}">
              <c16:uniqueId val="{00000000-C7D2-614F-9DBD-750CF3E9F87C}"/>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0.17606498697032361"/>
          <c:y val="0.7062420785804816"/>
          <c:w val="0.70975464413806677"/>
          <c:h val="0.2132762991128010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Sheet1!$B$2:$M$2</c:f>
              <c:numCache>
                <c:formatCode>_-* #,##0_-;\-* #,##0_-;_-* "-"??_-;_-@_-</c:formatCode>
                <c:ptCount val="12"/>
                <c:pt idx="0">
                  <c:v>38448.453689743343</c:v>
                </c:pt>
                <c:pt idx="1">
                  <c:v>40291.696621329298</c:v>
                </c:pt>
                <c:pt idx="2">
                  <c:v>104580.60452218731</c:v>
                </c:pt>
                <c:pt idx="3">
                  <c:v>93299.134880384649</c:v>
                </c:pt>
                <c:pt idx="4">
                  <c:v>177047.55561705964</c:v>
                </c:pt>
                <c:pt idx="5">
                  <c:v>141702.75840998164</c:v>
                </c:pt>
                <c:pt idx="6">
                  <c:v>68104.748520919209</c:v>
                </c:pt>
                <c:pt idx="7">
                  <c:v>59588.613463996946</c:v>
                </c:pt>
                <c:pt idx="8">
                  <c:v>58334.177298169983</c:v>
                </c:pt>
                <c:pt idx="9">
                  <c:v>52644.38171268002</c:v>
                </c:pt>
                <c:pt idx="10">
                  <c:v>158710.83250975024</c:v>
                </c:pt>
                <c:pt idx="11">
                  <c:v>135639.98766330059</c:v>
                </c:pt>
              </c:numCache>
            </c:numRef>
          </c:val>
          <c:smooth val="0"/>
          <c:extLst>
            <c:ext xmlns:c16="http://schemas.microsoft.com/office/drawing/2014/chart" uri="{C3380CC4-5D6E-409C-BE32-E72D297353CC}">
              <c16:uniqueId val="{0000000C-F46B-474E-8008-FA169757428B}"/>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Sheet1!$B$3:$M$3</c:f>
              <c:numCache>
                <c:formatCode>_-* #,##0_-;\-* #,##0_-;_-* "-"??_-;_-@_-</c:formatCode>
                <c:ptCount val="12"/>
                <c:pt idx="0">
                  <c:v>147065.87668713331</c:v>
                </c:pt>
                <c:pt idx="1">
                  <c:v>130278.19866354617</c:v>
                </c:pt>
                <c:pt idx="2">
                  <c:v>154199.92868749771</c:v>
                </c:pt>
                <c:pt idx="3">
                  <c:v>190681.38896541507</c:v>
                </c:pt>
                <c:pt idx="4">
                  <c:v>227169.20144753956</c:v>
                </c:pt>
                <c:pt idx="5">
                  <c:v>175512.15740417389</c:v>
                </c:pt>
                <c:pt idx="6">
                  <c:v>157627.50009218993</c:v>
                </c:pt>
                <c:pt idx="7">
                  <c:v>116736.41064808112</c:v>
                </c:pt>
                <c:pt idx="8">
                  <c:v>176779.5703811844</c:v>
                </c:pt>
                <c:pt idx="9">
                  <c:v>165455.82662975648</c:v>
                </c:pt>
                <c:pt idx="10">
                  <c:v>229746.38149125542</c:v>
                </c:pt>
                <c:pt idx="11">
                  <c:v>154855.10317654433</c:v>
                </c:pt>
              </c:numCache>
            </c:numRef>
          </c:val>
          <c:smooth val="0"/>
          <c:extLst>
            <c:ext xmlns:c16="http://schemas.microsoft.com/office/drawing/2014/chart" uri="{C3380CC4-5D6E-409C-BE32-E72D297353CC}">
              <c16:uniqueId val="{00000000-4C22-EC4B-9EA8-987F0E0C2EDC}"/>
            </c:ext>
          </c:extLst>
        </c:ser>
        <c:dLbls>
          <c:dLblPos val="r"/>
          <c:showLegendKey val="0"/>
          <c:showVal val="1"/>
          <c:showCatName val="0"/>
          <c:showSerName val="0"/>
          <c:showPercent val="0"/>
          <c:showBubbleSize val="0"/>
        </c:dLbl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39189136663442992"/>
          <c:y val="3.6948325794745343E-2"/>
          <c:w val="0.21254710343921754"/>
          <c:h val="0.1092095155973973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Hoja1!$B$1</c:f>
              <c:strCache>
                <c:ptCount val="1"/>
                <c:pt idx="0">
                  <c:v>TV</c:v>
                </c:pt>
              </c:strCache>
            </c:strRef>
          </c:tx>
          <c:spPr>
            <a:solidFill>
              <a:srgbClr val="5E5E5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0.96</c:v>
                </c:pt>
                <c:pt idx="1">
                  <c:v>0.9</c:v>
                </c:pt>
                <c:pt idx="2">
                  <c:v>0.98</c:v>
                </c:pt>
              </c:numCache>
            </c:numRef>
          </c:val>
          <c:extLst>
            <c:ext xmlns:c16="http://schemas.microsoft.com/office/drawing/2014/chart" uri="{C3380CC4-5D6E-409C-BE32-E72D297353CC}">
              <c16:uniqueId val="{00000000-3760-8142-9021-BB36411D7E21}"/>
            </c:ext>
          </c:extLst>
        </c:ser>
        <c:ser>
          <c:idx val="1"/>
          <c:order val="1"/>
          <c:tx>
            <c:strRef>
              <c:f>Hoja1!$C$1</c:f>
              <c:strCache>
                <c:ptCount val="1"/>
                <c:pt idx="0">
                  <c:v>Prensa</c:v>
                </c:pt>
              </c:strCache>
            </c:strRef>
          </c:tx>
          <c:spPr>
            <a:solidFill>
              <a:srgbClr val="5EACE5"/>
            </a:solidFill>
            <a:ln>
              <a:noFill/>
            </a:ln>
            <a:effectLst/>
          </c:spPr>
          <c:invertIfNegative val="0"/>
          <c:dLbls>
            <c:dLbl>
              <c:idx val="0"/>
              <c:layout>
                <c:manualLayout>
                  <c:x val="-3.3852655593963162E-17"/>
                  <c:y val="1.7097986947639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9DB-7742-8035-1DD30A62140C}"/>
                </c:ext>
              </c:extLst>
            </c:dLbl>
            <c:dLbl>
              <c:idx val="1"/>
              <c:layout>
                <c:manualLayout>
                  <c:x val="1.8465298179670551E-2"/>
                  <c:y val="1.28234902107293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DB-7742-8035-1DD30A62140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Hoja1!$C$2:$C$4</c:f>
              <c:numCache>
                <c:formatCode>0%</c:formatCode>
                <c:ptCount val="3"/>
                <c:pt idx="0">
                  <c:v>0.02</c:v>
                </c:pt>
                <c:pt idx="1">
                  <c:v>0.01</c:v>
                </c:pt>
              </c:numCache>
            </c:numRef>
          </c:val>
          <c:extLst>
            <c:ext xmlns:c16="http://schemas.microsoft.com/office/drawing/2014/chart" uri="{C3380CC4-5D6E-409C-BE32-E72D297353CC}">
              <c16:uniqueId val="{00000001-3760-8142-9021-BB36411D7E21}"/>
            </c:ext>
          </c:extLst>
        </c:ser>
        <c:ser>
          <c:idx val="2"/>
          <c:order val="2"/>
          <c:tx>
            <c:strRef>
              <c:f>Hoja1!$D$1</c:f>
              <c:strCache>
                <c:ptCount val="1"/>
                <c:pt idx="0">
                  <c:v>Radio</c:v>
                </c:pt>
              </c:strCache>
            </c:strRef>
          </c:tx>
          <c:spPr>
            <a:solidFill>
              <a:srgbClr val="EF363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0.03</c:v>
                </c:pt>
                <c:pt idx="1">
                  <c:v>0.09</c:v>
                </c:pt>
                <c:pt idx="2">
                  <c:v>0.02</c:v>
                </c:pt>
              </c:numCache>
            </c:numRef>
          </c:val>
          <c:extLst>
            <c:ext xmlns:c16="http://schemas.microsoft.com/office/drawing/2014/chart" uri="{C3380CC4-5D6E-409C-BE32-E72D297353CC}">
              <c16:uniqueId val="{00000002-3760-8142-9021-BB36411D7E21}"/>
            </c:ext>
          </c:extLst>
        </c:ser>
        <c:dLbls>
          <c:showLegendKey val="0"/>
          <c:showVal val="0"/>
          <c:showCatName val="0"/>
          <c:showSerName val="0"/>
          <c:showPercent val="0"/>
          <c:showBubbleSize val="0"/>
        </c:dLbls>
        <c:gapWidth val="150"/>
        <c:overlap val="100"/>
        <c:axId val="762645439"/>
        <c:axId val="786127151"/>
      </c:barChart>
      <c:catAx>
        <c:axId val="7626454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786127151"/>
        <c:crosses val="autoZero"/>
        <c:auto val="1"/>
        <c:lblAlgn val="ctr"/>
        <c:lblOffset val="100"/>
        <c:noMultiLvlLbl val="0"/>
      </c:catAx>
      <c:valAx>
        <c:axId val="786127151"/>
        <c:scaling>
          <c:orientation val="minMax"/>
          <c:min val="0"/>
        </c:scaling>
        <c:delete val="1"/>
        <c:axPos val="l"/>
        <c:numFmt formatCode="0%" sourceLinked="1"/>
        <c:majorTickMark val="out"/>
        <c:minorTickMark val="none"/>
        <c:tickLblPos val="nextTo"/>
        <c:crossAx val="7626454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45048908269681"/>
          <c:y val="6.676773431316696E-2"/>
          <c:w val="0.59989064739894871"/>
          <c:h val="0.86646453137366608"/>
        </c:manualLayout>
      </c:layout>
      <c:barChart>
        <c:barDir val="bar"/>
        <c:grouping val="clustered"/>
        <c:varyColors val="0"/>
        <c:ser>
          <c:idx val="0"/>
          <c:order val="0"/>
          <c:tx>
            <c:strRef>
              <c:f>Sheet1!$B$1</c:f>
              <c:strCache>
                <c:ptCount val="1"/>
                <c:pt idx="0">
                  <c:v>Inversión</c:v>
                </c:pt>
              </c:strCache>
            </c:strRef>
          </c:tx>
          <c:spPr>
            <a:solidFill>
              <a:srgbClr val="002060"/>
            </a:solidFill>
            <a:ln>
              <a:noFill/>
            </a:ln>
            <a:effectLst/>
          </c:spPr>
          <c:invertIfNegative val="0"/>
          <c:dPt>
            <c:idx val="0"/>
            <c:invertIfNegative val="0"/>
            <c:bubble3D val="0"/>
            <c:spPr>
              <a:solidFill>
                <a:srgbClr val="F59F9B"/>
              </a:solidFill>
              <a:ln>
                <a:noFill/>
              </a:ln>
              <a:effectLst/>
            </c:spPr>
            <c:extLst>
              <c:ext xmlns:c16="http://schemas.microsoft.com/office/drawing/2014/chart" uri="{C3380CC4-5D6E-409C-BE32-E72D297353CC}">
                <c16:uniqueId val="{00000002-5460-EB4C-BAD3-3BEF2F70BFDE}"/>
              </c:ext>
            </c:extLst>
          </c:dPt>
          <c:dPt>
            <c:idx val="1"/>
            <c:invertIfNegative val="0"/>
            <c:bubble3D val="0"/>
            <c:spPr>
              <a:solidFill>
                <a:srgbClr val="EF645E"/>
              </a:solidFill>
              <a:ln>
                <a:noFill/>
              </a:ln>
              <a:effectLst/>
            </c:spPr>
            <c:extLst>
              <c:ext xmlns:c16="http://schemas.microsoft.com/office/drawing/2014/chart" uri="{C3380CC4-5D6E-409C-BE32-E72D297353CC}">
                <c16:uniqueId val="{00000002-EEAC-484E-A98A-EEC415DDC5E1}"/>
              </c:ext>
            </c:extLst>
          </c:dPt>
          <c:dPt>
            <c:idx val="2"/>
            <c:invertIfNegative val="0"/>
            <c:bubble3D val="0"/>
            <c:spPr>
              <a:solidFill>
                <a:srgbClr val="EA3D34"/>
              </a:solidFill>
              <a:ln>
                <a:noFill/>
              </a:ln>
              <a:effectLst/>
            </c:spPr>
            <c:extLst>
              <c:ext xmlns:c16="http://schemas.microsoft.com/office/drawing/2014/chart" uri="{C3380CC4-5D6E-409C-BE32-E72D297353CC}">
                <c16:uniqueId val="{00000002-1557-D645-9F62-2737EDB7E97E}"/>
              </c:ext>
            </c:extLst>
          </c:dPt>
          <c:dLbls>
            <c:dLbl>
              <c:idx val="0"/>
              <c:layout>
                <c:manualLayout>
                  <c:x val="-0.24782627268973212"/>
                  <c:y val="-6.7963030252110737E-3"/>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15:layout>
                    <c:manualLayout>
                      <c:w val="0.21387162049367597"/>
                      <c:h val="0.18309240349918632"/>
                    </c:manualLayout>
                  </c15:layout>
                </c:ext>
                <c:ext xmlns:c16="http://schemas.microsoft.com/office/drawing/2014/chart" uri="{C3380CC4-5D6E-409C-BE32-E72D297353CC}">
                  <c16:uniqueId val="{00000002-5460-EB4C-BAD3-3BEF2F70BFDE}"/>
                </c:ext>
              </c:extLst>
            </c:dLbl>
            <c:dLbl>
              <c:idx val="1"/>
              <c:layout>
                <c:manualLayout>
                  <c:x val="-0.2018222377477038"/>
                  <c:y val="1.359260605042208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EAC-484E-A98A-EEC415DDC5E1}"/>
                </c:ext>
              </c:extLst>
            </c:dLbl>
            <c:dLbl>
              <c:idx val="2"/>
              <c:layout>
                <c:manualLayout>
                  <c:x val="-0.21405491677894195"/>
                  <c:y val="-3.114936235879203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57-D645-9F62-2737EDB7E97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_-* #,##0.0_-;\-* #,##0.0_-;_-* "-"??_-;_-@_-</c:formatCode>
                <c:ptCount val="3"/>
                <c:pt idx="0">
                  <c:v>1486.1</c:v>
                </c:pt>
                <c:pt idx="1">
                  <c:v>1557.8</c:v>
                </c:pt>
                <c:pt idx="2">
                  <c:v>1410</c:v>
                </c:pt>
              </c:numCache>
            </c:numRef>
          </c:val>
          <c:extLst>
            <c:ext xmlns:c16="http://schemas.microsoft.com/office/drawing/2014/chart" uri="{C3380CC4-5D6E-409C-BE32-E72D297353CC}">
              <c16:uniqueId val="{00000000-5BA6-014E-8C0F-315E0F051836}"/>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_-* #,##0.0_-;\-* #,##0.0_-;_-* &quot;-&quot;??_-;_-@_-"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Sheet1!$B$2:$M$2</c:f>
              <c:numCache>
                <c:formatCode>_-* #,##0_-;\-* #,##0_-;_-* "-"??_-;_-@_-</c:formatCode>
                <c:ptCount val="12"/>
                <c:pt idx="0">
                  <c:v>37121.277012696497</c:v>
                </c:pt>
                <c:pt idx="1">
                  <c:v>205672.88249462366</c:v>
                </c:pt>
                <c:pt idx="2">
                  <c:v>46062.176505608404</c:v>
                </c:pt>
                <c:pt idx="3">
                  <c:v>181155.0701412762</c:v>
                </c:pt>
                <c:pt idx="4">
                  <c:v>139184.51152129823</c:v>
                </c:pt>
                <c:pt idx="5">
                  <c:v>49224.779394905607</c:v>
                </c:pt>
                <c:pt idx="6">
                  <c:v>66575.463186579087</c:v>
                </c:pt>
                <c:pt idx="7">
                  <c:v>175768.53765164586</c:v>
                </c:pt>
                <c:pt idx="8">
                  <c:v>75660.106542443551</c:v>
                </c:pt>
                <c:pt idx="9">
                  <c:v>62485.22191263469</c:v>
                </c:pt>
                <c:pt idx="10">
                  <c:v>315158.46024549153</c:v>
                </c:pt>
                <c:pt idx="11">
                  <c:v>203720.09478923798</c:v>
                </c:pt>
              </c:numCache>
            </c:numRef>
          </c:val>
          <c:smooth val="0"/>
          <c:extLst>
            <c:ext xmlns:c16="http://schemas.microsoft.com/office/drawing/2014/chart" uri="{C3380CC4-5D6E-409C-BE32-E72D297353CC}">
              <c16:uniqueId val="{00000006-1565-A54F-9E5D-463274428D80}"/>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Sheet1!$B$3:$M$3</c:f>
              <c:numCache>
                <c:formatCode>_-* #,##0_-;\-* #,##0_-;_-* "-"??_-;_-@_-</c:formatCode>
                <c:ptCount val="12"/>
                <c:pt idx="0">
                  <c:v>62448.81090520649</c:v>
                </c:pt>
                <c:pt idx="1">
                  <c:v>103879.84858542173</c:v>
                </c:pt>
                <c:pt idx="2">
                  <c:v>106332.93331371785</c:v>
                </c:pt>
                <c:pt idx="3">
                  <c:v>91578.15770361558</c:v>
                </c:pt>
                <c:pt idx="4">
                  <c:v>139703.28915715963</c:v>
                </c:pt>
                <c:pt idx="5">
                  <c:v>163912.60008471349</c:v>
                </c:pt>
                <c:pt idx="6">
                  <c:v>96644.78075775005</c:v>
                </c:pt>
                <c:pt idx="7">
                  <c:v>86504.953299282221</c:v>
                </c:pt>
                <c:pt idx="8">
                  <c:v>126058.87437947818</c:v>
                </c:pt>
                <c:pt idx="9">
                  <c:v>151362.429693068</c:v>
                </c:pt>
                <c:pt idx="10">
                  <c:v>152347.63982210367</c:v>
                </c:pt>
                <c:pt idx="11">
                  <c:v>129269.41658957122</c:v>
                </c:pt>
              </c:numCache>
            </c:numRef>
          </c:val>
          <c:smooth val="0"/>
          <c:extLst>
            <c:ext xmlns:c16="http://schemas.microsoft.com/office/drawing/2014/chart" uri="{C3380CC4-5D6E-409C-BE32-E72D297353CC}">
              <c16:uniqueId val="{0000000D-1565-A54F-9E5D-463274428D80}"/>
            </c:ext>
          </c:extLst>
        </c:ser>
        <c:dLbls>
          <c:dLblPos val="r"/>
          <c:showLegendKey val="0"/>
          <c:showVal val="1"/>
          <c:showCatName val="0"/>
          <c:showSerName val="0"/>
          <c:showPercent val="0"/>
          <c:showBubbleSize val="0"/>
        </c:dLbl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3994147725319846"/>
          <c:y val="5.8388595383729057E-2"/>
          <c:w val="0.19445481441137513"/>
          <c:h val="0.1061636083565209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21522323055153073"/>
          <c:w val="0.94327243342784539"/>
          <c:h val="0.3913965313848381"/>
        </c:manualLayout>
      </c:layout>
      <c:barChart>
        <c:barDir val="bar"/>
        <c:grouping val="percentStacked"/>
        <c:varyColors val="0"/>
        <c:ser>
          <c:idx val="0"/>
          <c:order val="0"/>
          <c:tx>
            <c:strRef>
              <c:f>Sheet1!$A$2</c:f>
              <c:strCache>
                <c:ptCount val="1"/>
                <c:pt idx="0">
                  <c:v>C11</c:v>
                </c:pt>
              </c:strCache>
            </c:strRef>
          </c:tx>
          <c:spPr>
            <a:solidFill>
              <a:schemeClr val="accent1"/>
            </a:solidFill>
            <a:ln>
              <a:noFill/>
            </a:ln>
            <a:effectLst/>
          </c:spPr>
          <c:invertIfNegative val="0"/>
          <c:dLbls>
            <c:dLbl>
              <c:idx val="0"/>
              <c:layout>
                <c:manualLayout>
                  <c:x val="1.289262876639876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827-2845-BC22-2DE7470DE3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0.01</c:v>
                </c:pt>
              </c:numCache>
            </c:numRef>
          </c:val>
          <c:extLst>
            <c:ext xmlns:c16="http://schemas.microsoft.com/office/drawing/2014/chart" uri="{C3380CC4-5D6E-409C-BE32-E72D297353CC}">
              <c16:uniqueId val="{00000000-33AC-F046-9A33-EE202C3223ED}"/>
            </c:ext>
          </c:extLst>
        </c:ser>
        <c:ser>
          <c:idx val="1"/>
          <c:order val="1"/>
          <c:tx>
            <c:strRef>
              <c:f>Sheet1!$A$3</c:f>
              <c:strCache>
                <c:ptCount val="1"/>
                <c:pt idx="0">
                  <c:v>TVC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0.6</c:v>
                </c:pt>
              </c:numCache>
            </c:numRef>
          </c:val>
          <c:extLst>
            <c:ext xmlns:c16="http://schemas.microsoft.com/office/drawing/2014/chart" uri="{C3380CC4-5D6E-409C-BE32-E72D297353CC}">
              <c16:uniqueId val="{00000000-0827-2845-BC22-2DE7470DE37D}"/>
            </c:ext>
          </c:extLst>
        </c:ser>
        <c:ser>
          <c:idx val="2"/>
          <c:order val="2"/>
          <c:tx>
            <c:strRef>
              <c:f>Sheet1!$A$4</c:f>
              <c:strCache>
                <c:ptCount val="1"/>
                <c:pt idx="0">
                  <c:v>HCH</c:v>
                </c:pt>
              </c:strCache>
            </c:strRef>
          </c:tx>
          <c:spPr>
            <a:solidFill>
              <a:schemeClr val="accent5"/>
            </a:solidFill>
            <a:ln>
              <a:noFill/>
            </a:ln>
            <a:effectLst/>
          </c:spPr>
          <c:invertIfNegative val="0"/>
          <c:dLbls>
            <c:dLbl>
              <c:idx val="0"/>
              <c:layout>
                <c:manualLayout>
                  <c:x val="-9.4544852096725017E-17"/>
                  <c:y val="-1.37167300380228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64C-D24A-B5C0-948B61FBA2BF}"/>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0.38</c:v>
                </c:pt>
              </c:numCache>
            </c:numRef>
          </c:val>
          <c:extLst>
            <c:ext xmlns:c16="http://schemas.microsoft.com/office/drawing/2014/chart" uri="{C3380CC4-5D6E-409C-BE32-E72D297353CC}">
              <c16:uniqueId val="{00000000-464C-D24A-B5C0-948B61FBA2BF}"/>
            </c:ext>
          </c:extLst>
        </c:ser>
        <c:ser>
          <c:idx val="3"/>
          <c:order val="3"/>
          <c:tx>
            <c:strRef>
              <c:f>Sheet1!$A$5</c:f>
              <c:strCache>
                <c:ptCount val="1"/>
                <c:pt idx="0">
                  <c:v>Q Hubo</c:v>
                </c:pt>
              </c:strCache>
            </c:strRef>
          </c:tx>
          <c:spPr>
            <a:solidFill>
              <a:schemeClr val="accent1">
                <a:lumMod val="6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51-E44C-ABCF-381A99BFA63B}"/>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0.01</c:v>
                </c:pt>
              </c:numCache>
            </c:numRef>
          </c:val>
          <c:extLst>
            <c:ext xmlns:c16="http://schemas.microsoft.com/office/drawing/2014/chart" uri="{C3380CC4-5D6E-409C-BE32-E72D297353CC}">
              <c16:uniqueId val="{00000000-6451-E44C-ABCF-381A99BFA63B}"/>
            </c:ext>
          </c:extLst>
        </c:ser>
        <c:ser>
          <c:idx val="4"/>
          <c:order val="4"/>
          <c:tx>
            <c:strRef>
              <c:f>Sheet1!$A$6</c:f>
              <c:strCache>
                <c:ptCount val="1"/>
                <c:pt idx="0">
                  <c:v>Azteca</c:v>
                </c:pt>
              </c:strCache>
            </c:strRef>
          </c:tx>
          <c:spPr>
            <a:solidFill>
              <a:schemeClr val="accent3">
                <a:lumMod val="60000"/>
              </a:schemeClr>
            </a:solidFill>
            <a:ln>
              <a:noFill/>
            </a:ln>
            <a:effectLst/>
          </c:spPr>
          <c:invertIfNegative val="0"/>
          <c:cat>
            <c:strRef>
              <c:f>Sheet1!$B$1</c:f>
              <c:strCache>
                <c:ptCount val="1"/>
                <c:pt idx="0">
                  <c:v>Series 1</c:v>
                </c:pt>
              </c:strCache>
            </c:strRef>
          </c:cat>
          <c:val>
            <c:numRef>
              <c:f>Sheet1!$B$6</c:f>
              <c:numCache>
                <c:formatCode>0%</c:formatCode>
                <c:ptCount val="1"/>
                <c:pt idx="0">
                  <c:v>0.01</c:v>
                </c:pt>
              </c:numCache>
            </c:numRef>
          </c:val>
          <c:extLst>
            <c:ext xmlns:c16="http://schemas.microsoft.com/office/drawing/2014/chart" uri="{C3380CC4-5D6E-409C-BE32-E72D297353CC}">
              <c16:uniqueId val="{00000000-5800-9340-A9CC-CEDA3D84BEE9}"/>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24597149054849707"/>
          <c:w val="0.94327243342784539"/>
          <c:h val="0.38618932585852328"/>
        </c:manualLayout>
      </c:layout>
      <c:barChart>
        <c:barDir val="bar"/>
        <c:grouping val="percentStacked"/>
        <c:varyColors val="0"/>
        <c:ser>
          <c:idx val="0"/>
          <c:order val="0"/>
          <c:tx>
            <c:strRef>
              <c:f>Sheet1!$A$2</c:f>
              <c:strCache>
                <c:ptCount val="1"/>
                <c:pt idx="0">
                  <c:v>LP</c:v>
                </c:pt>
              </c:strCache>
            </c:strRef>
          </c:tx>
          <c:spPr>
            <a:solidFill>
              <a:schemeClr val="accent1"/>
            </a:solidFill>
            <a:ln>
              <a:noFill/>
            </a:ln>
            <a:effectLst/>
          </c:spPr>
          <c:invertIfNegative val="0"/>
          <c:dLbls>
            <c:dLbl>
              <c:idx val="0"/>
              <c:layout>
                <c:manualLayout>
                  <c:x val="1.031410301311901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729-6C4F-BB1B-B2642A8E1184}"/>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0.26</c:v>
                </c:pt>
              </c:numCache>
            </c:numRef>
          </c:val>
          <c:extLst>
            <c:ext xmlns:c16="http://schemas.microsoft.com/office/drawing/2014/chart" uri="{C3380CC4-5D6E-409C-BE32-E72D297353CC}">
              <c16:uniqueId val="{00000000-6FBB-E848-84AE-72B975BD1A58}"/>
            </c:ext>
          </c:extLst>
        </c:ser>
        <c:ser>
          <c:idx val="1"/>
          <c:order val="1"/>
          <c:tx>
            <c:strRef>
              <c:f>Sheet1!$A$3</c:f>
              <c:strCache>
                <c:ptCount val="1"/>
                <c:pt idx="0">
                  <c:v>EH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0.43</c:v>
                </c:pt>
              </c:numCache>
            </c:numRef>
          </c:val>
          <c:extLst>
            <c:ext xmlns:c16="http://schemas.microsoft.com/office/drawing/2014/chart" uri="{C3380CC4-5D6E-409C-BE32-E72D297353CC}">
              <c16:uniqueId val="{00000000-7AB2-9A44-9F2A-0630667EFD86}"/>
            </c:ext>
          </c:extLst>
        </c:ser>
        <c:ser>
          <c:idx val="2"/>
          <c:order val="2"/>
          <c:tx>
            <c:strRef>
              <c:f>Sheet1!$A$4</c:f>
              <c:strCache>
                <c:ptCount val="1"/>
                <c:pt idx="0">
                  <c:v>LT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0.31</c:v>
                </c:pt>
              </c:numCache>
            </c:numRef>
          </c:val>
          <c:extLst>
            <c:ext xmlns:c16="http://schemas.microsoft.com/office/drawing/2014/chart" uri="{C3380CC4-5D6E-409C-BE32-E72D297353CC}">
              <c16:uniqueId val="{00000001-7AB2-9A44-9F2A-0630667EFD86}"/>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3.07021E-2"/>
          <c:y val="4.0261699999999997E-2"/>
          <c:w val="0.84630099999999997"/>
          <c:h val="0.74590299999999998"/>
        </c:manualLayout>
      </c:layout>
      <c:lineChart>
        <c:grouping val="standard"/>
        <c:varyColors val="0"/>
        <c:ser>
          <c:idx val="0"/>
          <c:order val="0"/>
          <c:tx>
            <c:strRef>
              <c:f>Sheet1!$A$2</c:f>
              <c:strCache>
                <c:ptCount val="1"/>
                <c:pt idx="0">
                  <c:v> Diunsa </c:v>
                </c:pt>
              </c:strCache>
            </c:strRef>
          </c:tx>
          <c:spPr>
            <a:ln w="28575" cap="flat">
              <a:solidFill>
                <a:srgbClr val="7A81FF"/>
              </a:solidFill>
              <a:prstDash val="solid"/>
              <a:miter lim="800000"/>
            </a:ln>
            <a:effectLst/>
          </c:spPr>
          <c:marker>
            <c:symbol val="none"/>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Sheet1!$B$2:$M$2</c:f>
              <c:numCache>
                <c:formatCode>_-* #,##0.0_-;\-* #,##0.0_-;_-* "-"??_-;_-@_-</c:formatCode>
                <c:ptCount val="12"/>
                <c:pt idx="0">
                  <c:v>22004.63562997639</c:v>
                </c:pt>
                <c:pt idx="1">
                  <c:v>22094.081604382001</c:v>
                </c:pt>
                <c:pt idx="2">
                  <c:v>478959.88463781844</c:v>
                </c:pt>
                <c:pt idx="3">
                  <c:v>588100.31967048161</c:v>
                </c:pt>
                <c:pt idx="4">
                  <c:v>679516.34510756563</c:v>
                </c:pt>
                <c:pt idx="5">
                  <c:v>533910.99416000827</c:v>
                </c:pt>
                <c:pt idx="6">
                  <c:v>331918.62016860937</c:v>
                </c:pt>
                <c:pt idx="7">
                  <c:v>423459.15636386682</c:v>
                </c:pt>
                <c:pt idx="8">
                  <c:v>374127.29776957113</c:v>
                </c:pt>
                <c:pt idx="9">
                  <c:v>847463.32892982033</c:v>
                </c:pt>
                <c:pt idx="10">
                  <c:v>555452.06466979499</c:v>
                </c:pt>
                <c:pt idx="11">
                  <c:v>364944.52149791882</c:v>
                </c:pt>
              </c:numCache>
            </c:numRef>
          </c:val>
          <c:smooth val="0"/>
          <c:extLst>
            <c:ext xmlns:c16="http://schemas.microsoft.com/office/drawing/2014/chart" uri="{C3380CC4-5D6E-409C-BE32-E72D297353CC}">
              <c16:uniqueId val="{00000000-E899-2C49-B4DD-7AC94E2D14CB}"/>
            </c:ext>
          </c:extLst>
        </c:ser>
        <c:ser>
          <c:idx val="1"/>
          <c:order val="1"/>
          <c:tx>
            <c:strRef>
              <c:f>Sheet1!$A$3</c:f>
              <c:strCache>
                <c:ptCount val="1"/>
                <c:pt idx="0">
                  <c:v> Elektra </c:v>
                </c:pt>
              </c:strCache>
            </c:strRef>
          </c:tx>
          <c:spPr>
            <a:ln w="28575" cap="flat">
              <a:solidFill>
                <a:schemeClr val="accent1"/>
              </a:solidFill>
              <a:prstDash val="solid"/>
              <a:miter lim="800000"/>
            </a:ln>
            <a:effectLst/>
          </c:spPr>
          <c:marker>
            <c:symbol val="none"/>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Sheet1!$B$3:$M$3</c:f>
              <c:numCache>
                <c:formatCode>_-* #,##0.0_-;\-* #,##0.0_-;_-* "-"??_-;_-@_-</c:formatCode>
                <c:ptCount val="12"/>
                <c:pt idx="0">
                  <c:v>147065.87668713331</c:v>
                </c:pt>
                <c:pt idx="1">
                  <c:v>130278.19866354617</c:v>
                </c:pt>
                <c:pt idx="2">
                  <c:v>154199.92868749771</c:v>
                </c:pt>
                <c:pt idx="3">
                  <c:v>190681.38896541507</c:v>
                </c:pt>
                <c:pt idx="4">
                  <c:v>227169.20144753956</c:v>
                </c:pt>
                <c:pt idx="5">
                  <c:v>175512.15740417389</c:v>
                </c:pt>
                <c:pt idx="6">
                  <c:v>157627.50009218993</c:v>
                </c:pt>
                <c:pt idx="7">
                  <c:v>116736.41064808112</c:v>
                </c:pt>
                <c:pt idx="8">
                  <c:v>176779.5703811844</c:v>
                </c:pt>
                <c:pt idx="9">
                  <c:v>165455.82662975648</c:v>
                </c:pt>
                <c:pt idx="10">
                  <c:v>229746.38149125542</c:v>
                </c:pt>
                <c:pt idx="11">
                  <c:v>157146.45240905631</c:v>
                </c:pt>
              </c:numCache>
            </c:numRef>
          </c:val>
          <c:smooth val="0"/>
          <c:extLst>
            <c:ext xmlns:c16="http://schemas.microsoft.com/office/drawing/2014/chart" uri="{C3380CC4-5D6E-409C-BE32-E72D297353CC}">
              <c16:uniqueId val="{00000001-E899-2C49-B4DD-7AC94E2D14CB}"/>
            </c:ext>
          </c:extLst>
        </c:ser>
        <c:ser>
          <c:idx val="2"/>
          <c:order val="2"/>
          <c:tx>
            <c:strRef>
              <c:f>Sheet1!$A$4</c:f>
              <c:strCache>
                <c:ptCount val="1"/>
                <c:pt idx="0">
                  <c:v> Jetstereo </c:v>
                </c:pt>
              </c:strCache>
            </c:strRef>
          </c:tx>
          <c:spPr>
            <a:ln w="25400" cap="flat">
              <a:solidFill>
                <a:srgbClr val="0433FF"/>
              </a:solidFill>
              <a:prstDash val="solid"/>
              <a:miter lim="400000"/>
            </a:ln>
            <a:effectLst/>
          </c:spPr>
          <c:marker>
            <c:symbol val="circle"/>
            <c:size val="3"/>
            <c:spPr>
              <a:solidFill>
                <a:srgbClr val="0433FF"/>
              </a:solidFill>
              <a:ln w="6350" cap="flat">
                <a:solidFill>
                  <a:srgbClr val="0433FF"/>
                </a:solidFill>
                <a:prstDash val="solid"/>
                <a:miter lim="800000"/>
              </a:ln>
              <a:effectLst/>
            </c:spPr>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Sheet1!$B$4:$M$4</c:f>
              <c:numCache>
                <c:formatCode>_-* #,##0.0_-;\-* #,##0.0_-;_-* "-"??_-;_-@_-</c:formatCode>
                <c:ptCount val="12"/>
                <c:pt idx="0">
                  <c:v>62448.81090520649</c:v>
                </c:pt>
                <c:pt idx="1">
                  <c:v>103879.84858542173</c:v>
                </c:pt>
                <c:pt idx="2">
                  <c:v>106332.93331371785</c:v>
                </c:pt>
                <c:pt idx="3">
                  <c:v>91578.15770361558</c:v>
                </c:pt>
                <c:pt idx="4">
                  <c:v>139703.28915715963</c:v>
                </c:pt>
                <c:pt idx="5">
                  <c:v>163912.60008471349</c:v>
                </c:pt>
                <c:pt idx="6">
                  <c:v>96644.78075775005</c:v>
                </c:pt>
                <c:pt idx="7">
                  <c:v>86504.953299282221</c:v>
                </c:pt>
                <c:pt idx="8">
                  <c:v>126058.87437947818</c:v>
                </c:pt>
                <c:pt idx="9">
                  <c:v>151362.429693068</c:v>
                </c:pt>
                <c:pt idx="10">
                  <c:v>152347.63982210367</c:v>
                </c:pt>
                <c:pt idx="11">
                  <c:v>129269.41658957122</c:v>
                </c:pt>
              </c:numCache>
            </c:numRef>
          </c:val>
          <c:smooth val="0"/>
          <c:extLst>
            <c:ext xmlns:c16="http://schemas.microsoft.com/office/drawing/2014/chart" uri="{C3380CC4-5D6E-409C-BE32-E72D297353CC}">
              <c16:uniqueId val="{00000002-E899-2C49-B4DD-7AC94E2D14CB}"/>
            </c:ext>
          </c:extLst>
        </c:ser>
        <c:ser>
          <c:idx val="3"/>
          <c:order val="3"/>
          <c:tx>
            <c:strRef>
              <c:f>Sheet1!$A$5</c:f>
              <c:strCache>
                <c:ptCount val="1"/>
                <c:pt idx="0">
                  <c:v> La Curacao </c:v>
                </c:pt>
              </c:strCache>
            </c:strRef>
          </c:tx>
          <c:spPr>
            <a:ln w="19050" cap="flat">
              <a:solidFill>
                <a:srgbClr val="767171"/>
              </a:solidFill>
              <a:prstDash val="solid"/>
              <a:miter lim="800000"/>
            </a:ln>
            <a:effectLst/>
          </c:spPr>
          <c:marker>
            <c:symbol val="none"/>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Sheet1!$B$5:$M$5</c:f>
              <c:numCache>
                <c:formatCode>_-* #,##0.0_-;\-* #,##0.0_-;_-* "-"??_-;_-@_-</c:formatCode>
                <c:ptCount val="12"/>
                <c:pt idx="0">
                  <c:v>198209.68529609591</c:v>
                </c:pt>
                <c:pt idx="1">
                  <c:v>179485.13433820242</c:v>
                </c:pt>
                <c:pt idx="2">
                  <c:v>212714.39107213428</c:v>
                </c:pt>
                <c:pt idx="3">
                  <c:v>99228.265809469187</c:v>
                </c:pt>
                <c:pt idx="4">
                  <c:v>104023.52580796534</c:v>
                </c:pt>
                <c:pt idx="5">
                  <c:v>342237.12045886106</c:v>
                </c:pt>
                <c:pt idx="6">
                  <c:v>531899.13465299376</c:v>
                </c:pt>
                <c:pt idx="7">
                  <c:v>364466.37070982018</c:v>
                </c:pt>
                <c:pt idx="8">
                  <c:v>325251.72881001205</c:v>
                </c:pt>
                <c:pt idx="9">
                  <c:v>299353.4037921321</c:v>
                </c:pt>
                <c:pt idx="10">
                  <c:v>621951.3461328696</c:v>
                </c:pt>
                <c:pt idx="11">
                  <c:v>158046.78175569529</c:v>
                </c:pt>
              </c:numCache>
            </c:numRef>
          </c:val>
          <c:smooth val="0"/>
          <c:extLst>
            <c:ext xmlns:c16="http://schemas.microsoft.com/office/drawing/2014/chart" uri="{C3380CC4-5D6E-409C-BE32-E72D297353CC}">
              <c16:uniqueId val="{00000003-E899-2C49-B4DD-7AC94E2D14CB}"/>
            </c:ext>
          </c:extLst>
        </c:ser>
        <c:ser>
          <c:idx val="4"/>
          <c:order val="4"/>
          <c:tx>
            <c:strRef>
              <c:f>Sheet1!$A$6</c:f>
              <c:strCache>
                <c:ptCount val="1"/>
                <c:pt idx="0">
                  <c:v> Lady Lee </c:v>
                </c:pt>
              </c:strCache>
            </c:strRef>
          </c:tx>
          <c:spPr>
            <a:ln w="28575" cap="rnd">
              <a:solidFill>
                <a:srgbClr val="C354BE"/>
              </a:solidFill>
              <a:prstDash val="solid"/>
              <a:round/>
            </a:ln>
            <a:effectLst/>
          </c:spPr>
          <c:marker>
            <c:symbol val="none"/>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Sheet1!$B$6:$M$6</c:f>
              <c:numCache>
                <c:formatCode>_-* #,##0.0_-;\-* #,##0.0_-;_-* "-"??_-;_-@_-</c:formatCode>
                <c:ptCount val="12"/>
                <c:pt idx="0">
                  <c:v>115371.11007380408</c:v>
                </c:pt>
                <c:pt idx="1">
                  <c:v>107381.77762830954</c:v>
                </c:pt>
                <c:pt idx="2">
                  <c:v>122934.38261084905</c:v>
                </c:pt>
                <c:pt idx="3">
                  <c:v>131441.79999999999</c:v>
                </c:pt>
                <c:pt idx="4">
                  <c:v>88489.348428795449</c:v>
                </c:pt>
                <c:pt idx="5">
                  <c:v>75171.489450072695</c:v>
                </c:pt>
                <c:pt idx="6">
                  <c:v>89884.140184293792</c:v>
                </c:pt>
                <c:pt idx="7">
                  <c:v>72204.560281318103</c:v>
                </c:pt>
                <c:pt idx="8">
                  <c:v>71595.373086021558</c:v>
                </c:pt>
                <c:pt idx="9">
                  <c:v>82170.876889673251</c:v>
                </c:pt>
                <c:pt idx="10">
                  <c:v>137350.51736737596</c:v>
                </c:pt>
                <c:pt idx="11">
                  <c:v>133829.06230900102</c:v>
                </c:pt>
              </c:numCache>
            </c:numRef>
          </c:val>
          <c:smooth val="0"/>
          <c:extLst>
            <c:ext xmlns:c16="http://schemas.microsoft.com/office/drawing/2014/chart" uri="{C3380CC4-5D6E-409C-BE32-E72D297353CC}">
              <c16:uniqueId val="{00000004-E899-2C49-B4DD-7AC94E2D14CB}"/>
            </c:ext>
          </c:extLst>
        </c:ser>
        <c:ser>
          <c:idx val="5"/>
          <c:order val="5"/>
          <c:tx>
            <c:strRef>
              <c:f>Sheet1!$A$7</c:f>
              <c:strCache>
                <c:ptCount val="1"/>
                <c:pt idx="0">
                  <c:v> Molineros</c:v>
                </c:pt>
              </c:strCache>
            </c:strRef>
          </c:tx>
          <c:spPr>
            <a:ln w="19050" cap="flat">
              <a:solidFill>
                <a:srgbClr val="7030A0"/>
              </a:solidFill>
              <a:prstDash val="solid"/>
              <a:miter lim="800000"/>
            </a:ln>
            <a:effectLst/>
          </c:spPr>
          <c:marker>
            <c:symbol val="none"/>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Sheet1!$B$7:$M$7</c:f>
              <c:numCache>
                <c:formatCode>_-* #,##0.0_-;\-* #,##0.0_-;_-* "-"??_-;_-@_-</c:formatCode>
                <c:ptCount val="12"/>
                <c:pt idx="0">
                  <c:v>152077.97097789033</c:v>
                </c:pt>
                <c:pt idx="1">
                  <c:v>102525.53810413723</c:v>
                </c:pt>
                <c:pt idx="2">
                  <c:v>87382.365851443741</c:v>
                </c:pt>
                <c:pt idx="3">
                  <c:v>101406.20108855255</c:v>
                </c:pt>
                <c:pt idx="4">
                  <c:v>102324.54066117218</c:v>
                </c:pt>
                <c:pt idx="5">
                  <c:v>77879.45897616657</c:v>
                </c:pt>
                <c:pt idx="6">
                  <c:v>92328.08664290818</c:v>
                </c:pt>
                <c:pt idx="7">
                  <c:v>41217.585564943292</c:v>
                </c:pt>
                <c:pt idx="8">
                  <c:v>44220.947088181405</c:v>
                </c:pt>
                <c:pt idx="9">
                  <c:v>47738.258671432559</c:v>
                </c:pt>
                <c:pt idx="10">
                  <c:v>82083.519249279096</c:v>
                </c:pt>
                <c:pt idx="11">
                  <c:v>100306.12932121902</c:v>
                </c:pt>
              </c:numCache>
            </c:numRef>
          </c:val>
          <c:smooth val="0"/>
          <c:extLst>
            <c:ext xmlns:c16="http://schemas.microsoft.com/office/drawing/2014/chart" uri="{C3380CC4-5D6E-409C-BE32-E72D297353CC}">
              <c16:uniqueId val="{00000005-E899-2C49-B4DD-7AC94E2D14CB}"/>
            </c:ext>
          </c:extLst>
        </c:ser>
        <c:ser>
          <c:idx val="6"/>
          <c:order val="6"/>
          <c:tx>
            <c:strRef>
              <c:f>Sheet1!$A$8</c:f>
              <c:strCache>
                <c:ptCount val="1"/>
                <c:pt idx="0">
                  <c:v> Tropigas </c:v>
                </c:pt>
              </c:strCache>
            </c:strRef>
          </c:tx>
          <c:spPr>
            <a:ln w="19050" cap="flat">
              <a:solidFill>
                <a:schemeClr val="accent6"/>
              </a:solidFill>
              <a:prstDash val="solid"/>
              <a:miter lim="800000"/>
            </a:ln>
            <a:effectLst/>
          </c:spPr>
          <c:marker>
            <c:symbol val="none"/>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Sheet1!$B$8:$M$8</c:f>
              <c:numCache>
                <c:formatCode>_-* #,##0.0_-;\-* #,##0.0_-;_-* "-"??_-;_-@_-</c:formatCode>
                <c:ptCount val="12"/>
                <c:pt idx="0">
                  <c:v>84729.705349759126</c:v>
                </c:pt>
                <c:pt idx="1">
                  <c:v>44303.322730580039</c:v>
                </c:pt>
                <c:pt idx="2">
                  <c:v>92884.578791778025</c:v>
                </c:pt>
                <c:pt idx="3">
                  <c:v>32851.15716403455</c:v>
                </c:pt>
                <c:pt idx="4">
                  <c:v>16319.845202579876</c:v>
                </c:pt>
                <c:pt idx="5">
                  <c:v>148254.30186486791</c:v>
                </c:pt>
                <c:pt idx="6">
                  <c:v>190828.10714525875</c:v>
                </c:pt>
                <c:pt idx="7">
                  <c:v>155769.37005744121</c:v>
                </c:pt>
                <c:pt idx="8">
                  <c:v>170666.30413396357</c:v>
                </c:pt>
                <c:pt idx="9">
                  <c:v>67263.577036618648</c:v>
                </c:pt>
                <c:pt idx="10">
                  <c:v>206064.78480428914</c:v>
                </c:pt>
                <c:pt idx="11">
                  <c:v>54416.50601903272</c:v>
                </c:pt>
              </c:numCache>
            </c:numRef>
          </c:val>
          <c:smooth val="0"/>
          <c:extLst>
            <c:ext xmlns:c16="http://schemas.microsoft.com/office/drawing/2014/chart" uri="{C3380CC4-5D6E-409C-BE32-E72D297353CC}">
              <c16:uniqueId val="{00000006-E899-2C49-B4DD-7AC94E2D14CB}"/>
            </c:ext>
          </c:extLst>
        </c:ser>
        <c:ser>
          <c:idx val="7"/>
          <c:order val="7"/>
          <c:tx>
            <c:strRef>
              <c:f>Sheet1!$A$9</c:f>
              <c:strCache>
                <c:ptCount val="1"/>
                <c:pt idx="0">
                  <c:v> Gallo Mas Gallo </c:v>
                </c:pt>
              </c:strCache>
            </c:strRef>
          </c:tx>
          <c:spPr>
            <a:ln w="19050" cap="flat">
              <a:solidFill>
                <a:srgbClr val="941100"/>
              </a:solidFill>
              <a:prstDash val="solid"/>
              <a:miter lim="800000"/>
            </a:ln>
            <a:effectLst/>
          </c:spPr>
          <c:marker>
            <c:symbol val="none"/>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Sheet1!$B$9:$M$9</c:f>
              <c:numCache>
                <c:formatCode>_-* #,##0.0_-;\-* #,##0.0_-;_-* "-"??_-;_-@_-</c:formatCode>
                <c:ptCount val="12"/>
                <c:pt idx="0">
                  <c:v>85688.398171631852</c:v>
                </c:pt>
                <c:pt idx="1">
                  <c:v>66947.009720490794</c:v>
                </c:pt>
                <c:pt idx="2">
                  <c:v>62488.929105428964</c:v>
                </c:pt>
                <c:pt idx="3">
                  <c:v>57930.508929897172</c:v>
                </c:pt>
                <c:pt idx="4">
                  <c:v>70020.717442160851</c:v>
                </c:pt>
                <c:pt idx="5">
                  <c:v>59422.934131290247</c:v>
                </c:pt>
                <c:pt idx="6">
                  <c:v>60291.437155656989</c:v>
                </c:pt>
                <c:pt idx="7">
                  <c:v>58908.82937928605</c:v>
                </c:pt>
                <c:pt idx="8">
                  <c:v>44735.018665000265</c:v>
                </c:pt>
                <c:pt idx="9">
                  <c:v>60237.573596814145</c:v>
                </c:pt>
                <c:pt idx="10">
                  <c:v>54553.430784982826</c:v>
                </c:pt>
                <c:pt idx="11">
                  <c:v>82518.828307809541</c:v>
                </c:pt>
              </c:numCache>
            </c:numRef>
          </c:val>
          <c:smooth val="0"/>
          <c:extLst>
            <c:ext xmlns:c16="http://schemas.microsoft.com/office/drawing/2014/chart" uri="{C3380CC4-5D6E-409C-BE32-E72D297353CC}">
              <c16:uniqueId val="{00000007-E899-2C49-B4DD-7AC94E2D14CB}"/>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numFmt formatCode="#,##0" sourceLinked="0"/>
        <c:majorTickMark val="out"/>
        <c:minorTickMark val="none"/>
        <c:tickLblPos val="low"/>
        <c:spPr>
          <a:ln w="12700" cap="flat">
            <a:solidFill>
              <a:srgbClr val="888888"/>
            </a:solidFill>
            <a:prstDash val="solid"/>
            <a:round/>
          </a:ln>
        </c:spPr>
        <c:txPr>
          <a:bodyPr rot="0"/>
          <a:lstStyle/>
          <a:p>
            <a:pPr>
              <a:defRPr sz="1000" b="0" i="0" u="none" strike="noStrike">
                <a:solidFill>
                  <a:srgbClr val="000000"/>
                </a:solidFill>
                <a:latin typeface="Myriad Pro"/>
              </a:defRPr>
            </a:pPr>
            <a:endParaRPr lang="es-HN"/>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41100">
                  <a:alpha val="29000"/>
                </a:srgbClr>
              </a:solidFill>
              <a:prstDash val="solid"/>
              <a:round/>
            </a:ln>
          </c:spPr>
        </c:majorGridlines>
        <c:numFmt formatCode="&quot; &quot;#,##0.0&quot; &quot;;&quot;-&quot;#,##0.0&quot; &quot;;&quot; '-&quot;??&quot; &quot;"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Myriad Pro"/>
              </a:defRPr>
            </a:pPr>
            <a:endParaRPr lang="es-HN"/>
          </a:p>
        </c:txPr>
        <c:crossAx val="2094734552"/>
        <c:crosses val="autoZero"/>
        <c:crossBetween val="between"/>
        <c:majorUnit val="250000"/>
        <c:minorUnit val="125000"/>
      </c:valAx>
      <c:spPr>
        <a:solidFill>
          <a:srgbClr val="FFFFFF"/>
        </a:solidFill>
        <a:ln w="12700" cap="flat">
          <a:noFill/>
          <a:miter lim="400000"/>
        </a:ln>
        <a:effectLst/>
      </c:spPr>
    </c:plotArea>
    <c:legend>
      <c:legendPos val="b"/>
      <c:layout>
        <c:manualLayout>
          <c:xMode val="edge"/>
          <c:yMode val="edge"/>
          <c:x val="0"/>
          <c:y val="0.90258400000000005"/>
          <c:w val="1"/>
          <c:h val="9.7415600000000005E-2"/>
        </c:manualLayout>
      </c:layout>
      <c:overlay val="1"/>
      <c:spPr>
        <a:noFill/>
        <a:ln w="12700" cap="flat">
          <a:noFill/>
          <a:miter lim="400000"/>
        </a:ln>
        <a:effectLst/>
      </c:spPr>
      <c:txPr>
        <a:bodyPr rot="0"/>
        <a:lstStyle/>
        <a:p>
          <a:pPr>
            <a:defRPr sz="1000" b="0" i="0" u="none" strike="noStrike">
              <a:solidFill>
                <a:srgbClr val="000000"/>
              </a:solidFill>
              <a:latin typeface="Myriad Pro"/>
            </a:defRPr>
          </a:pPr>
          <a:endParaRPr lang="es-HN"/>
        </a:p>
      </c:txPr>
    </c:legend>
    <c:plotVisOnly val="1"/>
    <c:dispBlanksAs val="gap"/>
    <c:showDLblsOverMax val="1"/>
  </c:chart>
  <c:spPr>
    <a:solidFill>
      <a:srgbClr val="FFFFFF"/>
    </a:solidFill>
    <a:ln w="28575" cap="flat">
      <a:solidFill>
        <a:srgbClr val="000000"/>
      </a:solidFill>
      <a:prstDash val="solid"/>
      <a:round/>
    </a:ln>
    <a:effectLst/>
  </c:sp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Sheet1!$A$2</c:f>
              <c:strCache>
                <c:ptCount val="1"/>
                <c:pt idx="0">
                  <c:v>Invosa</c:v>
                </c:pt>
              </c:strCache>
            </c:strRef>
          </c:tx>
          <c:spPr>
            <a:solidFill>
              <a:schemeClr val="accent1"/>
            </a:solidFill>
            <a:ln>
              <a:noFill/>
            </a:ln>
            <a:effectLst/>
          </c:spPr>
          <c:invertIfNegative val="0"/>
          <c:dLbls>
            <c:dLbl>
              <c:idx val="0"/>
              <c:layout>
                <c:manualLayout>
                  <c:x val="1.28926287663987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62-9E41-94F7-857E687E27CC}"/>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0.52</c:v>
                </c:pt>
              </c:numCache>
            </c:numRef>
          </c:val>
          <c:extLst>
            <c:ext xmlns:c16="http://schemas.microsoft.com/office/drawing/2014/chart" uri="{C3380CC4-5D6E-409C-BE32-E72D297353CC}">
              <c16:uniqueId val="{00000001-3362-9E41-94F7-857E687E27CC}"/>
            </c:ext>
          </c:extLst>
        </c:ser>
        <c:ser>
          <c:idx val="1"/>
          <c:order val="1"/>
          <c:tx>
            <c:strRef>
              <c:f>Sheet1!$A$3</c:f>
              <c:strCache>
                <c:ptCount val="1"/>
                <c:pt idx="0">
                  <c:v>Audio Sistemas</c:v>
                </c:pt>
              </c:strCache>
            </c:strRef>
          </c:tx>
          <c:spPr>
            <a:solidFill>
              <a:schemeClr val="accent3"/>
            </a:solidFill>
            <a:ln>
              <a:noFill/>
            </a:ln>
            <a:effectLst/>
          </c:spPr>
          <c:invertIfNegative val="0"/>
          <c:dLbls>
            <c:dLbl>
              <c:idx val="0"/>
              <c:layout>
                <c:manualLayout>
                  <c:x val="-2.3636213024181254E-17"/>
                  <c:y val="-2.42163075623151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362-9E41-94F7-857E687E27CC}"/>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0.34</c:v>
                </c:pt>
              </c:numCache>
            </c:numRef>
          </c:val>
          <c:extLst>
            <c:ext xmlns:c16="http://schemas.microsoft.com/office/drawing/2014/chart" uri="{C3380CC4-5D6E-409C-BE32-E72D297353CC}">
              <c16:uniqueId val="{00000003-3362-9E41-94F7-857E687E27CC}"/>
            </c:ext>
          </c:extLst>
        </c:ser>
        <c:ser>
          <c:idx val="2"/>
          <c:order val="2"/>
          <c:tx>
            <c:strRef>
              <c:f>Sheet1!$A$4</c:f>
              <c:strCache>
                <c:ptCount val="1"/>
                <c:pt idx="0">
                  <c:v>St Mass</c:v>
                </c:pt>
              </c:strCache>
            </c:strRef>
          </c:tx>
          <c:spPr>
            <a:solidFill>
              <a:schemeClr val="accent5"/>
            </a:solidFill>
            <a:ln>
              <a:noFill/>
            </a:ln>
            <a:effectLst/>
          </c:spPr>
          <c:invertIfNegative val="0"/>
          <c:dLbls>
            <c:dLbl>
              <c:idx val="0"/>
              <c:layout>
                <c:manualLayout>
                  <c:x val="7.7355772598393059E-3"/>
                  <c:y val="-2.65240811153358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362-9E41-94F7-857E687E27C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0.02</c:v>
                </c:pt>
              </c:numCache>
            </c:numRef>
          </c:val>
          <c:extLst>
            <c:ext xmlns:c16="http://schemas.microsoft.com/office/drawing/2014/chart" uri="{C3380CC4-5D6E-409C-BE32-E72D297353CC}">
              <c16:uniqueId val="{00000005-3362-9E41-94F7-857E687E27CC}"/>
            </c:ext>
          </c:extLst>
        </c:ser>
        <c:ser>
          <c:idx val="3"/>
          <c:order val="3"/>
          <c:tx>
            <c:strRef>
              <c:f>Sheet1!$A$5</c:f>
              <c:strCache>
                <c:ptCount val="1"/>
                <c:pt idx="0">
                  <c:v>Otros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0.12</c:v>
                </c:pt>
              </c:numCache>
            </c:numRef>
          </c:val>
          <c:extLst>
            <c:ext xmlns:c16="http://schemas.microsoft.com/office/drawing/2014/chart" uri="{C3380CC4-5D6E-409C-BE32-E72D297353CC}">
              <c16:uniqueId val="{00000006-3362-9E41-94F7-857E687E27CC}"/>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Hoja1!$B$1</c:f>
              <c:strCache>
                <c:ptCount val="1"/>
                <c:pt idx="0">
                  <c:v>TV</c:v>
                </c:pt>
              </c:strCache>
            </c:strRef>
          </c:tx>
          <c:spPr>
            <a:solidFill>
              <a:srgbClr val="5E5E5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0.95</c:v>
                </c:pt>
                <c:pt idx="1">
                  <c:v>0.98</c:v>
                </c:pt>
                <c:pt idx="2">
                  <c:v>0.92</c:v>
                </c:pt>
              </c:numCache>
            </c:numRef>
          </c:val>
          <c:extLst>
            <c:ext xmlns:c16="http://schemas.microsoft.com/office/drawing/2014/chart" uri="{C3380CC4-5D6E-409C-BE32-E72D297353CC}">
              <c16:uniqueId val="{00000000-330C-6147-8B4E-D33BC81AEB5B}"/>
            </c:ext>
          </c:extLst>
        </c:ser>
        <c:ser>
          <c:idx val="1"/>
          <c:order val="1"/>
          <c:tx>
            <c:strRef>
              <c:f>Hoja1!$C$1</c:f>
              <c:strCache>
                <c:ptCount val="1"/>
                <c:pt idx="0">
                  <c:v>Prensa</c:v>
                </c:pt>
              </c:strCache>
            </c:strRef>
          </c:tx>
          <c:spPr>
            <a:solidFill>
              <a:srgbClr val="5EACE5"/>
            </a:solidFill>
            <a:ln>
              <a:noFill/>
            </a:ln>
            <a:effectLst/>
          </c:spPr>
          <c:invertIfNegative val="0"/>
          <c:dLbls>
            <c:dLbl>
              <c:idx val="2"/>
              <c:layout>
                <c:manualLayout>
                  <c:x val="3.2431714641770006E-2"/>
                  <c:y val="1.72524226408840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E1-8A48-879B-C4494FDF03C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Hoja1!$C$2:$C$4</c:f>
              <c:numCache>
                <c:formatCode>General</c:formatCode>
                <c:ptCount val="3"/>
                <c:pt idx="0" formatCode="0%">
                  <c:v>0.01</c:v>
                </c:pt>
                <c:pt idx="2" formatCode="0%">
                  <c:v>0.01</c:v>
                </c:pt>
              </c:numCache>
            </c:numRef>
          </c:val>
          <c:extLst>
            <c:ext xmlns:c16="http://schemas.microsoft.com/office/drawing/2014/chart" uri="{C3380CC4-5D6E-409C-BE32-E72D297353CC}">
              <c16:uniqueId val="{00000001-330C-6147-8B4E-D33BC81AEB5B}"/>
            </c:ext>
          </c:extLst>
        </c:ser>
        <c:ser>
          <c:idx val="2"/>
          <c:order val="2"/>
          <c:tx>
            <c:strRef>
              <c:f>Hoja1!$D$1</c:f>
              <c:strCache>
                <c:ptCount val="1"/>
                <c:pt idx="0">
                  <c:v>Radio</c:v>
                </c:pt>
              </c:strCache>
            </c:strRef>
          </c:tx>
          <c:spPr>
            <a:solidFill>
              <a:srgbClr val="EA3D3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0.05</c:v>
                </c:pt>
                <c:pt idx="1">
                  <c:v>0.02</c:v>
                </c:pt>
                <c:pt idx="2">
                  <c:v>7.0000000000000007E-2</c:v>
                </c:pt>
              </c:numCache>
            </c:numRef>
          </c:val>
          <c:extLst>
            <c:ext xmlns:c16="http://schemas.microsoft.com/office/drawing/2014/chart" uri="{C3380CC4-5D6E-409C-BE32-E72D297353CC}">
              <c16:uniqueId val="{00000002-330C-6147-8B4E-D33BC81AEB5B}"/>
            </c:ext>
          </c:extLst>
        </c:ser>
        <c:dLbls>
          <c:showLegendKey val="0"/>
          <c:showVal val="0"/>
          <c:showCatName val="0"/>
          <c:showSerName val="0"/>
          <c:showPercent val="0"/>
          <c:showBubbleSize val="0"/>
        </c:dLbls>
        <c:gapWidth val="150"/>
        <c:overlap val="100"/>
        <c:axId val="718551711"/>
        <c:axId val="786038111"/>
      </c:barChart>
      <c:catAx>
        <c:axId val="71855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786038111"/>
        <c:crosses val="autoZero"/>
        <c:auto val="1"/>
        <c:lblAlgn val="ctr"/>
        <c:lblOffset val="100"/>
        <c:noMultiLvlLbl val="0"/>
      </c:catAx>
      <c:valAx>
        <c:axId val="786038111"/>
        <c:scaling>
          <c:orientation val="minMax"/>
          <c:min val="0"/>
        </c:scaling>
        <c:delete val="1"/>
        <c:axPos val="l"/>
        <c:numFmt formatCode="0%" sourceLinked="1"/>
        <c:majorTickMark val="out"/>
        <c:minorTickMark val="none"/>
        <c:tickLblPos val="nextTo"/>
        <c:crossAx val="71855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45048908269681"/>
          <c:y val="6.676773431316696E-2"/>
          <c:w val="0.59989064739894871"/>
          <c:h val="0.86646453137366608"/>
        </c:manualLayout>
      </c:layout>
      <c:barChart>
        <c:barDir val="bar"/>
        <c:grouping val="clustered"/>
        <c:varyColors val="0"/>
        <c:ser>
          <c:idx val="0"/>
          <c:order val="0"/>
          <c:tx>
            <c:strRef>
              <c:f>Sheet1!$B$1</c:f>
              <c:strCache>
                <c:ptCount val="1"/>
                <c:pt idx="0">
                  <c:v>Inversión</c:v>
                </c:pt>
              </c:strCache>
            </c:strRef>
          </c:tx>
          <c:spPr>
            <a:solidFill>
              <a:srgbClr val="FF0000"/>
            </a:solidFill>
            <a:ln>
              <a:noFill/>
            </a:ln>
            <a:effectLst/>
          </c:spPr>
          <c:invertIfNegative val="0"/>
          <c:dPt>
            <c:idx val="0"/>
            <c:invertIfNegative val="0"/>
            <c:bubble3D val="0"/>
            <c:spPr>
              <a:solidFill>
                <a:srgbClr val="F59F9B"/>
              </a:solidFill>
              <a:ln>
                <a:noFill/>
              </a:ln>
              <a:effectLst/>
            </c:spPr>
            <c:extLst>
              <c:ext xmlns:c16="http://schemas.microsoft.com/office/drawing/2014/chart" uri="{C3380CC4-5D6E-409C-BE32-E72D297353CC}">
                <c16:uniqueId val="{00000002-5460-EB4C-BAD3-3BEF2F70BFDE}"/>
              </c:ext>
            </c:extLst>
          </c:dPt>
          <c:dPt>
            <c:idx val="1"/>
            <c:invertIfNegative val="0"/>
            <c:bubble3D val="0"/>
            <c:spPr>
              <a:solidFill>
                <a:srgbClr val="EF645E"/>
              </a:solidFill>
              <a:ln>
                <a:noFill/>
              </a:ln>
              <a:effectLst/>
            </c:spPr>
            <c:extLst>
              <c:ext xmlns:c16="http://schemas.microsoft.com/office/drawing/2014/chart" uri="{C3380CC4-5D6E-409C-BE32-E72D297353CC}">
                <c16:uniqueId val="{00000003-85A1-FC4A-BAE5-9D6F52501A1D}"/>
              </c:ext>
            </c:extLst>
          </c:dPt>
          <c:dPt>
            <c:idx val="2"/>
            <c:invertIfNegative val="0"/>
            <c:bubble3D val="0"/>
            <c:spPr>
              <a:solidFill>
                <a:srgbClr val="EA3D34"/>
              </a:solidFill>
              <a:ln>
                <a:noFill/>
              </a:ln>
              <a:effectLst/>
            </c:spPr>
            <c:extLst>
              <c:ext xmlns:c16="http://schemas.microsoft.com/office/drawing/2014/chart" uri="{C3380CC4-5D6E-409C-BE32-E72D297353CC}">
                <c16:uniqueId val="{00000000-F2E7-FD46-ACCF-17B34BAEC1B4}"/>
              </c:ext>
            </c:extLst>
          </c:dPt>
          <c:dLbls>
            <c:dLbl>
              <c:idx val="0"/>
              <c:layout>
                <c:manualLayout>
                  <c:x val="-0.22570318200253886"/>
                  <c:y val="3.398151512605412E-3"/>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Helvetica Light" panose="020B0403020202020204" pitchFamily="34" charset="0"/>
                        <a:ea typeface="+mn-ea"/>
                        <a:cs typeface="+mn-cs"/>
                      </a:defRPr>
                    </a:pPr>
                    <a:fld id="{76AE7C58-D4DA-7840-8413-B070AEFB1036}" type="VALUE">
                      <a:rPr lang="en-US">
                        <a:solidFill>
                          <a:schemeClr val="bg1"/>
                        </a:solidFill>
                      </a:rPr>
                      <a:pPr>
                        <a:defRPr b="1">
                          <a:solidFill>
                            <a:schemeClr val="tx1"/>
                          </a:solidFill>
                          <a:latin typeface="Helvetica Light" panose="020B0403020202020204" pitchFamily="34" charset="0"/>
                        </a:defRPr>
                      </a:pPr>
                      <a:t>[VALOR]</a:t>
                    </a:fld>
                    <a:endParaRPr lang="es-HN"/>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15:layout>
                    <c:manualLayout>
                      <c:w val="0.21923551844306655"/>
                      <c:h val="0.17629610047397523"/>
                    </c:manualLayout>
                  </c15:layout>
                  <c15:dlblFieldTable/>
                  <c15:showDataLabelsRange val="0"/>
                </c:ext>
                <c:ext xmlns:c16="http://schemas.microsoft.com/office/drawing/2014/chart" uri="{C3380CC4-5D6E-409C-BE32-E72D297353CC}">
                  <c16:uniqueId val="{00000002-5460-EB4C-BAD3-3BEF2F70BFDE}"/>
                </c:ext>
              </c:extLst>
            </c:dLbl>
            <c:dLbl>
              <c:idx val="1"/>
              <c:layout>
                <c:manualLayout>
                  <c:x val="-0.20743138345341031"/>
                  <c:y val="-6.229872471758407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5A1-FC4A-BAE5-9D6F52501A1D}"/>
                </c:ext>
              </c:extLst>
            </c:dLbl>
            <c:dLbl>
              <c:idx val="2"/>
              <c:layout>
                <c:manualLayout>
                  <c:x val="-0.20507595153144259"/>
                  <c:y val="-3.114936235879203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2E7-FD46-ACCF-17B34BAEC1B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_-* #,##0.0_-;\-* #,##0.0_-;_-* "-"??_-;_-@_-</c:formatCode>
                <c:ptCount val="3"/>
                <c:pt idx="0">
                  <c:v>2510.9</c:v>
                </c:pt>
                <c:pt idx="1">
                  <c:v>2887.2</c:v>
                </c:pt>
                <c:pt idx="2">
                  <c:v>3436.9</c:v>
                </c:pt>
              </c:numCache>
            </c:numRef>
          </c:val>
          <c:extLst>
            <c:ext xmlns:c16="http://schemas.microsoft.com/office/drawing/2014/chart" uri="{C3380CC4-5D6E-409C-BE32-E72D297353CC}">
              <c16:uniqueId val="{00000000-5BA6-014E-8C0F-315E0F051836}"/>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_-* #,##0.0_-;\-* #,##0.0_-;_-* &quot;-&quot;??_-;_-@_-"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Sheet1!$B$2:$M$2</c:f>
              <c:numCache>
                <c:formatCode>_-* #,##0_-;\-* #,##0_-;_-* "-"??_-;_-@_-</c:formatCode>
                <c:ptCount val="12"/>
                <c:pt idx="0">
                  <c:v>98001.209626491254</c:v>
                </c:pt>
                <c:pt idx="1">
                  <c:v>112054.16223415104</c:v>
                </c:pt>
                <c:pt idx="2">
                  <c:v>179288.26301669993</c:v>
                </c:pt>
                <c:pt idx="3">
                  <c:v>15570.136301801258</c:v>
                </c:pt>
                <c:pt idx="4">
                  <c:v>66768.012978370287</c:v>
                </c:pt>
                <c:pt idx="5">
                  <c:v>179885.35491678983</c:v>
                </c:pt>
                <c:pt idx="6">
                  <c:v>158388.65582787522</c:v>
                </c:pt>
                <c:pt idx="7">
                  <c:v>170906.51290891145</c:v>
                </c:pt>
                <c:pt idx="8">
                  <c:v>297224.10117274377</c:v>
                </c:pt>
                <c:pt idx="9">
                  <c:v>351706.66084488813</c:v>
                </c:pt>
                <c:pt idx="10">
                  <c:v>966462.03028400964</c:v>
                </c:pt>
                <c:pt idx="11">
                  <c:v>290912.05007869279</c:v>
                </c:pt>
              </c:numCache>
            </c:numRef>
          </c:val>
          <c:smooth val="0"/>
          <c:extLst>
            <c:ext xmlns:c16="http://schemas.microsoft.com/office/drawing/2014/chart" uri="{C3380CC4-5D6E-409C-BE32-E72D297353CC}">
              <c16:uniqueId val="{00000006-1565-A54F-9E5D-463274428D80}"/>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Sheet1!$B$3:$M$3</c:f>
              <c:numCache>
                <c:formatCode>_-* #,##0_-;\-* #,##0_-;_-* "-"??_-;_-@_-</c:formatCode>
                <c:ptCount val="12"/>
                <c:pt idx="0">
                  <c:v>198209.68529609591</c:v>
                </c:pt>
                <c:pt idx="1">
                  <c:v>179485.13433820242</c:v>
                </c:pt>
                <c:pt idx="2">
                  <c:v>212714.39107213428</c:v>
                </c:pt>
                <c:pt idx="3">
                  <c:v>99228.265809469187</c:v>
                </c:pt>
                <c:pt idx="4">
                  <c:v>104023.52580796534</c:v>
                </c:pt>
                <c:pt idx="5">
                  <c:v>342237.12045886106</c:v>
                </c:pt>
                <c:pt idx="6">
                  <c:v>531899.13465299376</c:v>
                </c:pt>
                <c:pt idx="7">
                  <c:v>364466.37070982018</c:v>
                </c:pt>
                <c:pt idx="8">
                  <c:v>325251.72881001205</c:v>
                </c:pt>
                <c:pt idx="9">
                  <c:v>299353.4037921321</c:v>
                </c:pt>
                <c:pt idx="10">
                  <c:v>621951.3461328696</c:v>
                </c:pt>
                <c:pt idx="11">
                  <c:v>158046.78175569529</c:v>
                </c:pt>
              </c:numCache>
            </c:numRef>
          </c:val>
          <c:smooth val="0"/>
          <c:extLst>
            <c:ext xmlns:c16="http://schemas.microsoft.com/office/drawing/2014/chart" uri="{C3380CC4-5D6E-409C-BE32-E72D297353CC}">
              <c16:uniqueId val="{0000000D-1565-A54F-9E5D-463274428D80}"/>
            </c:ext>
          </c:extLst>
        </c:ser>
        <c:dLbls>
          <c:dLblPos val="r"/>
          <c:showLegendKey val="0"/>
          <c:showVal val="1"/>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40445140377919198"/>
          <c:y val="5.4065131417273218E-2"/>
          <c:w val="0.19445481441137513"/>
          <c:h val="0.112216794340184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36378328607728E-2"/>
          <c:y val="0.13152530755926878"/>
          <c:w val="0.94327243342784539"/>
          <c:h val="0.38745077215806006"/>
        </c:manualLayout>
      </c:layout>
      <c:barChart>
        <c:barDir val="bar"/>
        <c:grouping val="percentStacked"/>
        <c:varyColors val="0"/>
        <c:ser>
          <c:idx val="0"/>
          <c:order val="0"/>
          <c:tx>
            <c:strRef>
              <c:f>Sheet1!$A$2</c:f>
              <c:strCache>
                <c:ptCount val="1"/>
                <c:pt idx="0">
                  <c:v>Suyapa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0.12</c:v>
                </c:pt>
              </c:numCache>
            </c:numRef>
          </c:val>
          <c:extLst>
            <c:ext xmlns:c16="http://schemas.microsoft.com/office/drawing/2014/chart" uri="{C3380CC4-5D6E-409C-BE32-E72D297353CC}">
              <c16:uniqueId val="{00000000-8812-444B-BE95-B0DAA80B6F70}"/>
            </c:ext>
          </c:extLst>
        </c:ser>
        <c:ser>
          <c:idx val="1"/>
          <c:order val="1"/>
          <c:tx>
            <c:strRef>
              <c:f>Sheet1!$A$3</c:f>
              <c:strCache>
                <c:ptCount val="1"/>
                <c:pt idx="0">
                  <c:v>Invosa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0.03</c:v>
                </c:pt>
              </c:numCache>
            </c:numRef>
          </c:val>
          <c:extLst>
            <c:ext xmlns:c16="http://schemas.microsoft.com/office/drawing/2014/chart" uri="{C3380CC4-5D6E-409C-BE32-E72D297353CC}">
              <c16:uniqueId val="{00000000-F5DF-6B40-9FC0-3378D95B96C1}"/>
            </c:ext>
          </c:extLst>
        </c:ser>
        <c:ser>
          <c:idx val="2"/>
          <c:order val="2"/>
          <c:tx>
            <c:strRef>
              <c:f>Sheet1!$A$4</c:f>
              <c:strCache>
                <c:ptCount val="1"/>
                <c:pt idx="0">
                  <c:v>Audio Sistemas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0.32</c:v>
                </c:pt>
              </c:numCache>
            </c:numRef>
          </c:val>
          <c:extLst>
            <c:ext xmlns:c16="http://schemas.microsoft.com/office/drawing/2014/chart" uri="{C3380CC4-5D6E-409C-BE32-E72D297353CC}">
              <c16:uniqueId val="{00000001-F5DF-6B40-9FC0-3378D95B96C1}"/>
            </c:ext>
          </c:extLst>
        </c:ser>
        <c:ser>
          <c:idx val="3"/>
          <c:order val="3"/>
          <c:tx>
            <c:strRef>
              <c:f>Sheet1!$A$5</c:f>
              <c:strCache>
                <c:ptCount val="1"/>
                <c:pt idx="0">
                  <c:v>EU</c:v>
                </c:pt>
              </c:strCache>
            </c:strRef>
          </c:tx>
          <c:spPr>
            <a:solidFill>
              <a:schemeClr val="accent1">
                <a:lumMod val="6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5DF-6B40-9FC0-3378D95B96C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7.0000000000000007E-2</c:v>
                </c:pt>
              </c:numCache>
            </c:numRef>
          </c:val>
          <c:extLst>
            <c:ext xmlns:c16="http://schemas.microsoft.com/office/drawing/2014/chart" uri="{C3380CC4-5D6E-409C-BE32-E72D297353CC}">
              <c16:uniqueId val="{00000002-F5DF-6B40-9FC0-3378D95B96C1}"/>
            </c:ext>
          </c:extLst>
        </c:ser>
        <c:ser>
          <c:idx val="4"/>
          <c:order val="4"/>
          <c:tx>
            <c:strRef>
              <c:f>Sheet1!$A$6</c:f>
              <c:strCache>
                <c:ptCount val="1"/>
                <c:pt idx="0">
                  <c:v>R. Activa</c:v>
                </c:pt>
              </c:strCache>
            </c:strRef>
          </c:tx>
          <c:spPr>
            <a:solidFill>
              <a:schemeClr val="accent3">
                <a:lumMod val="6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5DF-6B40-9FC0-3378D95B96C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0.18</c:v>
                </c:pt>
              </c:numCache>
            </c:numRef>
          </c:val>
          <c:extLst>
            <c:ext xmlns:c16="http://schemas.microsoft.com/office/drawing/2014/chart" uri="{C3380CC4-5D6E-409C-BE32-E72D297353CC}">
              <c16:uniqueId val="{00000003-F5DF-6B40-9FC0-3378D95B96C1}"/>
            </c:ext>
          </c:extLst>
        </c:ser>
        <c:ser>
          <c:idx val="5"/>
          <c:order val="5"/>
          <c:tx>
            <c:strRef>
              <c:f>Sheet1!$A$7</c:f>
              <c:strCache>
                <c:ptCount val="1"/>
                <c:pt idx="0">
                  <c:v>St Luz</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Sheet1!$B$7</c:f>
              <c:numCache>
                <c:formatCode>0%</c:formatCode>
                <c:ptCount val="1"/>
                <c:pt idx="0">
                  <c:v>0.09</c:v>
                </c:pt>
              </c:numCache>
            </c:numRef>
          </c:val>
          <c:extLst>
            <c:ext xmlns:c16="http://schemas.microsoft.com/office/drawing/2014/chart" uri="{C3380CC4-5D6E-409C-BE32-E72D297353CC}">
              <c16:uniqueId val="{00000004-F5DF-6B40-9FC0-3378D95B96C1}"/>
            </c:ext>
          </c:extLst>
        </c:ser>
        <c:ser>
          <c:idx val="6"/>
          <c:order val="6"/>
          <c:tx>
            <c:strRef>
              <c:f>Sheet1!$A$8</c:f>
              <c:strCache>
                <c:ptCount val="1"/>
                <c:pt idx="0">
                  <c:v>W107</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Sheet1!$B$8</c:f>
              <c:numCache>
                <c:formatCode>0%</c:formatCode>
                <c:ptCount val="1"/>
                <c:pt idx="0">
                  <c:v>0.1</c:v>
                </c:pt>
              </c:numCache>
            </c:numRef>
          </c:val>
          <c:extLst>
            <c:ext xmlns:c16="http://schemas.microsoft.com/office/drawing/2014/chart" uri="{C3380CC4-5D6E-409C-BE32-E72D297353CC}">
              <c16:uniqueId val="{00000000-B1C8-D642-87D3-5FC8CA776298}"/>
            </c:ext>
          </c:extLst>
        </c:ser>
        <c:ser>
          <c:idx val="7"/>
          <c:order val="7"/>
          <c:tx>
            <c:strRef>
              <c:f>Sheet1!$A$9</c:f>
              <c:strCache>
                <c:ptCount val="1"/>
                <c:pt idx="0">
                  <c:v>Otros </c:v>
                </c:pt>
              </c:strCache>
            </c:strRef>
          </c:tx>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Sheet1!$B$9</c:f>
              <c:numCache>
                <c:formatCode>0%</c:formatCode>
                <c:ptCount val="1"/>
                <c:pt idx="0">
                  <c:v>0.09</c:v>
                </c:pt>
              </c:numCache>
            </c:numRef>
          </c:val>
          <c:extLst>
            <c:ext xmlns:c16="http://schemas.microsoft.com/office/drawing/2014/chart" uri="{C3380CC4-5D6E-409C-BE32-E72D297353CC}">
              <c16:uniqueId val="{00000000-D6C6-4948-A8EC-8DE063FBD05B}"/>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4.0455038733720521E-2"/>
          <c:y val="0.72260116951136044"/>
          <c:w val="0.89999989848323803"/>
          <c:h val="0.1999968314321926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Sheet1!$A$2</c:f>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numCache>
            </c:numRef>
          </c:val>
          <c:extLst>
            <c:ext xmlns:c16="http://schemas.microsoft.com/office/drawing/2014/chart" uri="{C3380CC4-5D6E-409C-BE32-E72D297353CC}">
              <c16:uniqueId val="{00000000-7A4E-124C-AD4B-166EB49FD48D}"/>
            </c:ext>
          </c:extLst>
        </c:ser>
        <c:ser>
          <c:idx val="1"/>
          <c:order val="1"/>
          <c:tx>
            <c:strRef>
              <c:f>Sheet1!$A$3</c:f>
              <c:strCache>
                <c:ptCount val="1"/>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numCache>
            </c:numRef>
          </c:val>
          <c:extLst>
            <c:ext xmlns:c16="http://schemas.microsoft.com/office/drawing/2014/chart" uri="{C3380CC4-5D6E-409C-BE32-E72D297353CC}">
              <c16:uniqueId val="{00000001-7A4E-124C-AD4B-166EB49FD48D}"/>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38261907653605459"/>
          <c:w val="0.94327243342784539"/>
          <c:h val="0.35552599295958304"/>
        </c:manualLayout>
      </c:layout>
      <c:barChart>
        <c:barDir val="bar"/>
        <c:grouping val="percentStacked"/>
        <c:varyColors val="0"/>
        <c:ser>
          <c:idx val="0"/>
          <c:order val="0"/>
          <c:tx>
            <c:strRef>
              <c:f>Sheet1!$A$2</c:f>
              <c:strCache>
                <c:ptCount val="1"/>
                <c:pt idx="0">
                  <c:v>TVC</c:v>
                </c:pt>
              </c:strCache>
            </c:strRef>
          </c:tx>
          <c:spPr>
            <a:solidFill>
              <a:schemeClr val="accent1"/>
            </a:solidFill>
            <a:ln>
              <a:noFill/>
            </a:ln>
            <a:effectLst/>
          </c:spPr>
          <c:invertIfNegative val="0"/>
          <c:dLbls>
            <c:dLbl>
              <c:idx val="0"/>
              <c:layout>
                <c:manualLayout>
                  <c:x val="7.7355772598392582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FE-3541-A7B6-F5B3D49DC9A1}"/>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0.66</c:v>
                </c:pt>
              </c:numCache>
            </c:numRef>
          </c:val>
          <c:extLst>
            <c:ext xmlns:c16="http://schemas.microsoft.com/office/drawing/2014/chart" uri="{C3380CC4-5D6E-409C-BE32-E72D297353CC}">
              <c16:uniqueId val="{00000001-80FE-3541-A7B6-F5B3D49DC9A1}"/>
            </c:ext>
          </c:extLst>
        </c:ser>
        <c:ser>
          <c:idx val="1"/>
          <c:order val="1"/>
          <c:tx>
            <c:strRef>
              <c:f>Sheet1!$A$3</c:f>
              <c:strCache>
                <c:ptCount val="1"/>
                <c:pt idx="0">
                  <c:v>C11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0.31</c:v>
                </c:pt>
              </c:numCache>
            </c:numRef>
          </c:val>
          <c:extLst>
            <c:ext xmlns:c16="http://schemas.microsoft.com/office/drawing/2014/chart" uri="{C3380CC4-5D6E-409C-BE32-E72D297353CC}">
              <c16:uniqueId val="{00000000-0BCA-224E-9854-596D2B463B0C}"/>
            </c:ext>
          </c:extLst>
        </c:ser>
        <c:ser>
          <c:idx val="2"/>
          <c:order val="2"/>
          <c:tx>
            <c:strRef>
              <c:f>Sheet1!$A$4</c:f>
              <c:strCache>
                <c:ptCount val="1"/>
                <c:pt idx="0">
                  <c:v>HCH</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0.03</c:v>
                </c:pt>
              </c:numCache>
            </c:numRef>
          </c:val>
          <c:extLst>
            <c:ext xmlns:c16="http://schemas.microsoft.com/office/drawing/2014/chart" uri="{C3380CC4-5D6E-409C-BE32-E72D297353CC}">
              <c16:uniqueId val="{00000001-0BCA-224E-9854-596D2B463B0C}"/>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0.27888623930140227"/>
          <c:y val="0.77401560792089263"/>
          <c:w val="0.26604193251368702"/>
          <c:h val="0.2132762991128010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Hoja1!$B$1</c:f>
              <c:strCache>
                <c:ptCount val="1"/>
                <c:pt idx="0">
                  <c:v>TV</c:v>
                </c:pt>
              </c:strCache>
            </c:strRef>
          </c:tx>
          <c:spPr>
            <a:solidFill>
              <a:srgbClr val="5E5E5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0.96</c:v>
                </c:pt>
                <c:pt idx="1">
                  <c:v>0.98</c:v>
                </c:pt>
                <c:pt idx="2">
                  <c:v>0.98</c:v>
                </c:pt>
              </c:numCache>
            </c:numRef>
          </c:val>
          <c:extLst>
            <c:ext xmlns:c16="http://schemas.microsoft.com/office/drawing/2014/chart" uri="{C3380CC4-5D6E-409C-BE32-E72D297353CC}">
              <c16:uniqueId val="{00000000-5D63-D340-A10B-F33D32AB9E6E}"/>
            </c:ext>
          </c:extLst>
        </c:ser>
        <c:ser>
          <c:idx val="1"/>
          <c:order val="1"/>
          <c:tx>
            <c:strRef>
              <c:f>Hoja1!$C$1</c:f>
              <c:strCache>
                <c:ptCount val="1"/>
                <c:pt idx="0">
                  <c:v>Prensa</c:v>
                </c:pt>
              </c:strCache>
            </c:strRef>
          </c:tx>
          <c:spPr>
            <a:solidFill>
              <a:srgbClr val="5EACE5"/>
            </a:solidFill>
            <a:ln>
              <a:noFill/>
            </a:ln>
            <a:effectLst/>
          </c:spPr>
          <c:invertIfNegative val="0"/>
          <c:cat>
            <c:numRef>
              <c:f>Hoja1!$A$2:$A$4</c:f>
              <c:numCache>
                <c:formatCode>General</c:formatCode>
                <c:ptCount val="3"/>
                <c:pt idx="0">
                  <c:v>2023</c:v>
                </c:pt>
                <c:pt idx="1">
                  <c:v>2024</c:v>
                </c:pt>
                <c:pt idx="2">
                  <c:v>2025</c:v>
                </c:pt>
              </c:numCache>
            </c:numRef>
          </c:cat>
          <c:val>
            <c:numRef>
              <c:f>Hoja1!$C$2:$C$4</c:f>
              <c:numCache>
                <c:formatCode>General</c:formatCode>
                <c:ptCount val="3"/>
                <c:pt idx="0" formatCode="0%">
                  <c:v>0.01</c:v>
                </c:pt>
              </c:numCache>
            </c:numRef>
          </c:val>
          <c:extLst>
            <c:ext xmlns:c16="http://schemas.microsoft.com/office/drawing/2014/chart" uri="{C3380CC4-5D6E-409C-BE32-E72D297353CC}">
              <c16:uniqueId val="{00000001-5D63-D340-A10B-F33D32AB9E6E}"/>
            </c:ext>
          </c:extLst>
        </c:ser>
        <c:ser>
          <c:idx val="2"/>
          <c:order val="2"/>
          <c:tx>
            <c:strRef>
              <c:f>Hoja1!$D$1</c:f>
              <c:strCache>
                <c:ptCount val="1"/>
                <c:pt idx="0">
                  <c:v>Radio</c:v>
                </c:pt>
              </c:strCache>
            </c:strRef>
          </c:tx>
          <c:spPr>
            <a:solidFill>
              <a:srgbClr val="EF363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0.03</c:v>
                </c:pt>
                <c:pt idx="1">
                  <c:v>0.02</c:v>
                </c:pt>
                <c:pt idx="2">
                  <c:v>0.02</c:v>
                </c:pt>
              </c:numCache>
            </c:numRef>
          </c:val>
          <c:extLst>
            <c:ext xmlns:c16="http://schemas.microsoft.com/office/drawing/2014/chart" uri="{C3380CC4-5D6E-409C-BE32-E72D297353CC}">
              <c16:uniqueId val="{00000002-5D63-D340-A10B-F33D32AB9E6E}"/>
            </c:ext>
          </c:extLst>
        </c:ser>
        <c:dLbls>
          <c:showLegendKey val="0"/>
          <c:showVal val="0"/>
          <c:showCatName val="0"/>
          <c:showSerName val="0"/>
          <c:showPercent val="0"/>
          <c:showBubbleSize val="0"/>
        </c:dLbls>
        <c:gapWidth val="150"/>
        <c:overlap val="100"/>
        <c:axId val="802251023"/>
        <c:axId val="798708895"/>
      </c:barChart>
      <c:catAx>
        <c:axId val="802251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798708895"/>
        <c:crosses val="autoZero"/>
        <c:auto val="1"/>
        <c:lblAlgn val="ctr"/>
        <c:lblOffset val="100"/>
        <c:noMultiLvlLbl val="0"/>
      </c:catAx>
      <c:valAx>
        <c:axId val="798708895"/>
        <c:scaling>
          <c:orientation val="minMax"/>
          <c:min val="0"/>
        </c:scaling>
        <c:delete val="1"/>
        <c:axPos val="l"/>
        <c:numFmt formatCode="0%" sourceLinked="1"/>
        <c:majorTickMark val="out"/>
        <c:minorTickMark val="none"/>
        <c:tickLblPos val="nextTo"/>
        <c:crossAx val="802251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45048908269681"/>
          <c:y val="6.676773431316696E-2"/>
          <c:w val="0.59989064739894871"/>
          <c:h val="0.86646453137366608"/>
        </c:manualLayout>
      </c:layout>
      <c:barChart>
        <c:barDir val="bar"/>
        <c:grouping val="clustered"/>
        <c:varyColors val="0"/>
        <c:ser>
          <c:idx val="0"/>
          <c:order val="0"/>
          <c:tx>
            <c:strRef>
              <c:f>Sheet1!$B$1</c:f>
              <c:strCache>
                <c:ptCount val="1"/>
                <c:pt idx="0">
                  <c:v>Inversión</c:v>
                </c:pt>
              </c:strCache>
            </c:strRef>
          </c:tx>
          <c:spPr>
            <a:solidFill>
              <a:srgbClr val="C354BE"/>
            </a:solidFill>
            <a:ln>
              <a:noFill/>
            </a:ln>
            <a:effectLst/>
          </c:spPr>
          <c:invertIfNegative val="0"/>
          <c:dPt>
            <c:idx val="0"/>
            <c:invertIfNegative val="0"/>
            <c:bubble3D val="0"/>
            <c:spPr>
              <a:solidFill>
                <a:srgbClr val="F59F9B"/>
              </a:solidFill>
              <a:ln>
                <a:noFill/>
              </a:ln>
              <a:effectLst/>
            </c:spPr>
            <c:extLst>
              <c:ext xmlns:c16="http://schemas.microsoft.com/office/drawing/2014/chart" uri="{C3380CC4-5D6E-409C-BE32-E72D297353CC}">
                <c16:uniqueId val="{00000001-ADF4-D74F-A638-BAA063DD8896}"/>
              </c:ext>
            </c:extLst>
          </c:dPt>
          <c:dPt>
            <c:idx val="1"/>
            <c:invertIfNegative val="0"/>
            <c:bubble3D val="0"/>
            <c:spPr>
              <a:solidFill>
                <a:srgbClr val="EF645E"/>
              </a:solidFill>
              <a:ln>
                <a:noFill/>
              </a:ln>
              <a:effectLst/>
            </c:spPr>
            <c:extLst>
              <c:ext xmlns:c16="http://schemas.microsoft.com/office/drawing/2014/chart" uri="{C3380CC4-5D6E-409C-BE32-E72D297353CC}">
                <c16:uniqueId val="{00000003-ADF4-D74F-A638-BAA063DD8896}"/>
              </c:ext>
            </c:extLst>
          </c:dPt>
          <c:dPt>
            <c:idx val="2"/>
            <c:invertIfNegative val="0"/>
            <c:bubble3D val="0"/>
            <c:spPr>
              <a:solidFill>
                <a:srgbClr val="EA3D34"/>
              </a:solidFill>
              <a:ln>
                <a:noFill/>
              </a:ln>
              <a:effectLst/>
            </c:spPr>
            <c:extLst>
              <c:ext xmlns:c16="http://schemas.microsoft.com/office/drawing/2014/chart" uri="{C3380CC4-5D6E-409C-BE32-E72D297353CC}">
                <c16:uniqueId val="{00000005-ADF4-D74F-A638-BAA063DD8896}"/>
              </c:ext>
            </c:extLst>
          </c:dPt>
          <c:dLbls>
            <c:dLbl>
              <c:idx val="0"/>
              <c:layout>
                <c:manualLayout>
                  <c:x val="-0.33166904961263272"/>
                  <c:y val="0"/>
                </c:manualLayout>
              </c:layout>
              <c:tx>
                <c:rich>
                  <a:bodyPr/>
                  <a:lstStyle/>
                  <a:p>
                    <a:fld id="{A57E45A2-0C10-1748-845E-33C734F28AB4}" type="VALUE">
                      <a:rPr lang="en-US">
                        <a:solidFill>
                          <a:schemeClr val="bg1"/>
                        </a:solidFill>
                      </a:rPr>
                      <a:pPr/>
                      <a:t>[VALOR]</a:t>
                    </a:fld>
                    <a:endParaRPr lang="es-HN"/>
                  </a:p>
                </c:rich>
              </c:tx>
              <c:dLblPos val="outEnd"/>
              <c:showLegendKey val="0"/>
              <c:showVal val="1"/>
              <c:showCatName val="0"/>
              <c:showSerName val="0"/>
              <c:showPercent val="0"/>
              <c:showBubbleSize val="0"/>
              <c:extLst>
                <c:ext xmlns:c15="http://schemas.microsoft.com/office/drawing/2012/chart" uri="{CE6537A1-D6FC-4f65-9D91-7224C49458BB}">
                  <c15:layout>
                    <c:manualLayout>
                      <c:w val="0.26004404311942897"/>
                      <c:h val="0.18309240349918632"/>
                    </c:manualLayout>
                  </c15:layout>
                  <c15:dlblFieldTable/>
                  <c15:showDataLabelsRange val="0"/>
                </c:ext>
                <c:ext xmlns:c16="http://schemas.microsoft.com/office/drawing/2014/chart" uri="{C3380CC4-5D6E-409C-BE32-E72D297353CC}">
                  <c16:uniqueId val="{00000001-ADF4-D74F-A638-BAA063DD8896}"/>
                </c:ext>
              </c:extLst>
            </c:dLbl>
            <c:dLbl>
              <c:idx val="1"/>
              <c:layout>
                <c:manualLayout>
                  <c:x val="-0.21560285068603821"/>
                  <c:y val="6.7963030252110113E-3"/>
                </c:manualLayout>
              </c:layout>
              <c:tx>
                <c:rich>
                  <a:bodyPr/>
                  <a:lstStyle/>
                  <a:p>
                    <a:fld id="{F1E273D9-DD62-754B-B36E-E3737EC2D358}" type="VALUE">
                      <a:rPr lang="en-US">
                        <a:solidFill>
                          <a:schemeClr val="bg1"/>
                        </a:solidFill>
                      </a:rPr>
                      <a:pPr/>
                      <a:t>[VALOR]</a:t>
                    </a:fld>
                    <a:endParaRPr lang="es-HN"/>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DF4-D74F-A638-BAA063DD8896}"/>
                </c:ext>
              </c:extLst>
            </c:dLbl>
            <c:dLbl>
              <c:idx val="2"/>
              <c:layout>
                <c:manualLayout>
                  <c:x val="-0.2965721081053504"/>
                  <c:y val="-3.114936235879203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DF4-D74F-A638-BAA063DD889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0.0</c:formatCode>
                <c:ptCount val="3"/>
                <c:pt idx="0">
                  <c:v>890.1</c:v>
                </c:pt>
                <c:pt idx="1">
                  <c:v>945.1</c:v>
                </c:pt>
                <c:pt idx="2">
                  <c:v>1224.9000000000001</c:v>
                </c:pt>
              </c:numCache>
            </c:numRef>
          </c:val>
          <c:extLst>
            <c:ext xmlns:c16="http://schemas.microsoft.com/office/drawing/2014/chart" uri="{C3380CC4-5D6E-409C-BE32-E72D297353CC}">
              <c16:uniqueId val="{00000006-ADF4-D74F-A638-BAA063DD8896}"/>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0.0"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67647906427059E-2"/>
          <c:y val="0.16118301867094631"/>
          <c:w val="0.96306470418714585"/>
          <c:h val="0.61960480069107682"/>
        </c:manualLayout>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Sheet1!$B$2:$M$2</c:f>
              <c:numCache>
                <c:formatCode>_-* #,##0_-;\-* #,##0_-;_-* "-"??_-;_-@_-</c:formatCode>
                <c:ptCount val="12"/>
                <c:pt idx="0">
                  <c:v>72401.213445490444</c:v>
                </c:pt>
                <c:pt idx="1">
                  <c:v>68654.634908902066</c:v>
                </c:pt>
                <c:pt idx="2">
                  <c:v>73948.46889745706</c:v>
                </c:pt>
                <c:pt idx="3">
                  <c:v>82258.594905951642</c:v>
                </c:pt>
                <c:pt idx="4">
                  <c:v>87630.058177692437</c:v>
                </c:pt>
                <c:pt idx="5">
                  <c:v>79228.035377968001</c:v>
                </c:pt>
                <c:pt idx="6">
                  <c:v>68340.909306551475</c:v>
                </c:pt>
                <c:pt idx="7">
                  <c:v>91119.659051386494</c:v>
                </c:pt>
                <c:pt idx="8">
                  <c:v>82494.816792140555</c:v>
                </c:pt>
                <c:pt idx="9">
                  <c:v>76085.414693353479</c:v>
                </c:pt>
                <c:pt idx="10">
                  <c:v>96051.891950468882</c:v>
                </c:pt>
                <c:pt idx="11">
                  <c:v>66880.55354458098</c:v>
                </c:pt>
              </c:numCache>
            </c:numRef>
          </c:val>
          <c:smooth val="0"/>
          <c:extLst>
            <c:ext xmlns:c16="http://schemas.microsoft.com/office/drawing/2014/chart" uri="{C3380CC4-5D6E-409C-BE32-E72D297353CC}">
              <c16:uniqueId val="{00000006-1565-A54F-9E5D-463274428D80}"/>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Sheet1!$B$3:$M$3</c:f>
              <c:numCache>
                <c:formatCode>_-* #,##0_-;\-* #,##0_-;_-* "-"??_-;_-@_-</c:formatCode>
                <c:ptCount val="12"/>
                <c:pt idx="0">
                  <c:v>115371.11007380408</c:v>
                </c:pt>
                <c:pt idx="1">
                  <c:v>107381.77762830954</c:v>
                </c:pt>
                <c:pt idx="2">
                  <c:v>122934.38261084905</c:v>
                </c:pt>
                <c:pt idx="3">
                  <c:v>131441.77571614724</c:v>
                </c:pt>
                <c:pt idx="4">
                  <c:v>88489.348428795449</c:v>
                </c:pt>
                <c:pt idx="5">
                  <c:v>75171.489450072695</c:v>
                </c:pt>
                <c:pt idx="6">
                  <c:v>89884.140184293792</c:v>
                </c:pt>
                <c:pt idx="7">
                  <c:v>72204.560281318103</c:v>
                </c:pt>
                <c:pt idx="8">
                  <c:v>71595.373086021558</c:v>
                </c:pt>
                <c:pt idx="9">
                  <c:v>82170.876889673251</c:v>
                </c:pt>
                <c:pt idx="10">
                  <c:v>137350.51736737596</c:v>
                </c:pt>
                <c:pt idx="11">
                  <c:v>130888.41306469058</c:v>
                </c:pt>
              </c:numCache>
            </c:numRef>
          </c:val>
          <c:smooth val="0"/>
          <c:extLst>
            <c:ext xmlns:c16="http://schemas.microsoft.com/office/drawing/2014/chart" uri="{C3380CC4-5D6E-409C-BE32-E72D297353CC}">
              <c16:uniqueId val="{0000000D-1565-A54F-9E5D-463274428D80}"/>
            </c:ext>
          </c:extLst>
        </c:ser>
        <c:dLbls>
          <c:dLblPos val="r"/>
          <c:showLegendKey val="0"/>
          <c:showVal val="1"/>
          <c:showCatName val="0"/>
          <c:showSerName val="0"/>
          <c:showPercent val="0"/>
          <c:showBubbleSize val="0"/>
        </c:dLbl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40445140377919198"/>
          <c:y val="3.5715323850132957E-2"/>
          <c:w val="0.19445481441137513"/>
          <c:h val="0.1063750606432172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Hoja1!$B$1</c:f>
              <c:strCache>
                <c:ptCount val="1"/>
                <c:pt idx="0">
                  <c:v>TV</c:v>
                </c:pt>
              </c:strCache>
            </c:strRef>
          </c:tx>
          <c:spPr>
            <a:solidFill>
              <a:srgbClr val="EA3D34"/>
            </a:solidFill>
            <a:ln>
              <a:noFill/>
            </a:ln>
            <a:effectLst/>
          </c:spPr>
          <c:invertIfNegative val="0"/>
          <c:dLbls>
            <c:dLbl>
              <c:idx val="7"/>
              <c:layout>
                <c:manualLayout>
                  <c:x val="3.3794373742357018E-3"/>
                  <c:y val="2.62310452208999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5A-E34F-BA74-CFB95562B6A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Hoja1!$B$2:$B$9</c:f>
              <c:numCache>
                <c:formatCode>_-* #,##0.0_-;\-* #,##0.0_-;_-* "-"??_-;_-@_-</c:formatCode>
                <c:ptCount val="8"/>
                <c:pt idx="0">
                  <c:v>5222</c:v>
                </c:pt>
                <c:pt idx="1">
                  <c:v>3436.9</c:v>
                </c:pt>
                <c:pt idx="2">
                  <c:v>2028.4</c:v>
                </c:pt>
                <c:pt idx="3">
                  <c:v>1410</c:v>
                </c:pt>
                <c:pt idx="4">
                  <c:v>1264.4000000000001</c:v>
                </c:pt>
                <c:pt idx="5">
                  <c:v>1227.8</c:v>
                </c:pt>
                <c:pt idx="6">
                  <c:v>1031.5</c:v>
                </c:pt>
                <c:pt idx="7">
                  <c:v>763.7</c:v>
                </c:pt>
              </c:numCache>
            </c:numRef>
          </c:val>
          <c:extLst>
            <c:ext xmlns:c16="http://schemas.microsoft.com/office/drawing/2014/chart" uri="{C3380CC4-5D6E-409C-BE32-E72D297353CC}">
              <c16:uniqueId val="{00000000-345A-E34F-BA74-CFB95562B6A0}"/>
            </c:ext>
          </c:extLst>
        </c:ser>
        <c:dLbls>
          <c:showLegendKey val="0"/>
          <c:showVal val="0"/>
          <c:showCatName val="0"/>
          <c:showSerName val="0"/>
          <c:showPercent val="0"/>
          <c:showBubbleSize val="0"/>
        </c:dLbls>
        <c:gapWidth val="32"/>
        <c:overlap val="100"/>
        <c:axId val="1129055631"/>
        <c:axId val="1128410607"/>
      </c:barChart>
      <c:catAx>
        <c:axId val="11290556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j-cs"/>
              </a:defRPr>
            </a:pPr>
            <a:endParaRPr lang="es-HN"/>
          </a:p>
        </c:txPr>
        <c:crossAx val="1128410607"/>
        <c:crosses val="autoZero"/>
        <c:auto val="1"/>
        <c:lblAlgn val="ctr"/>
        <c:lblOffset val="100"/>
        <c:noMultiLvlLbl val="0"/>
      </c:catAx>
      <c:valAx>
        <c:axId val="1128410607"/>
        <c:scaling>
          <c:orientation val="minMax"/>
        </c:scaling>
        <c:delete val="1"/>
        <c:axPos val="b"/>
        <c:numFmt formatCode="_-* #,##0.0_-;\-* #,##0.0_-;_-* &quot;-&quot;??_-;_-@_-" sourceLinked="1"/>
        <c:majorTickMark val="none"/>
        <c:minorTickMark val="none"/>
        <c:tickLblPos val="nextTo"/>
        <c:crossAx val="1129055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14754964089564851"/>
          <c:w val="0.94327243342784539"/>
          <c:h val="0.43233629066328683"/>
        </c:manualLayout>
      </c:layout>
      <c:barChart>
        <c:barDir val="bar"/>
        <c:grouping val="percentStacked"/>
        <c:varyColors val="0"/>
        <c:ser>
          <c:idx val="0"/>
          <c:order val="0"/>
          <c:tx>
            <c:strRef>
              <c:f>Sheet1!$A$2</c:f>
              <c:strCache>
                <c:ptCount val="1"/>
                <c:pt idx="0">
                  <c:v>St Mass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0.1</c:v>
                </c:pt>
              </c:numCache>
            </c:numRef>
          </c:val>
          <c:extLst>
            <c:ext xmlns:c16="http://schemas.microsoft.com/office/drawing/2014/chart" uri="{C3380CC4-5D6E-409C-BE32-E72D297353CC}">
              <c16:uniqueId val="{00000000-8812-444B-BE95-B0DAA80B6F70}"/>
            </c:ext>
          </c:extLst>
        </c:ser>
        <c:ser>
          <c:idx val="1"/>
          <c:order val="1"/>
          <c:tx>
            <c:strRef>
              <c:f>Sheet1!$A$3</c:f>
              <c:strCache>
                <c:ptCount val="1"/>
                <c:pt idx="0">
                  <c:v>Audio Sistemas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0.3</c:v>
                </c:pt>
              </c:numCache>
            </c:numRef>
          </c:val>
          <c:extLst>
            <c:ext xmlns:c16="http://schemas.microsoft.com/office/drawing/2014/chart" uri="{C3380CC4-5D6E-409C-BE32-E72D297353CC}">
              <c16:uniqueId val="{00000001-B006-FB4D-8F00-2C1231DCABA5}"/>
            </c:ext>
          </c:extLst>
        </c:ser>
        <c:ser>
          <c:idx val="2"/>
          <c:order val="2"/>
          <c:tx>
            <c:strRef>
              <c:f>Sheet1!$A$4</c:f>
              <c:strCache>
                <c:ptCount val="1"/>
                <c:pt idx="0">
                  <c:v>W 107</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0.17</c:v>
                </c:pt>
              </c:numCache>
            </c:numRef>
          </c:val>
          <c:extLst>
            <c:ext xmlns:c16="http://schemas.microsoft.com/office/drawing/2014/chart" uri="{C3380CC4-5D6E-409C-BE32-E72D297353CC}">
              <c16:uniqueId val="{00000002-B006-FB4D-8F00-2C1231DCABA5}"/>
            </c:ext>
          </c:extLst>
        </c:ser>
        <c:ser>
          <c:idx val="3"/>
          <c:order val="3"/>
          <c:tx>
            <c:strRef>
              <c:f>Sheet1!$A$5</c:f>
              <c:strCache>
                <c:ptCount val="1"/>
                <c:pt idx="0">
                  <c:v>Ambiental FM</c:v>
                </c:pt>
              </c:strCache>
            </c:strRef>
          </c:tx>
          <c:spPr>
            <a:solidFill>
              <a:schemeClr val="accent1">
                <a:lumMod val="60000"/>
              </a:schemeClr>
            </a:solidFill>
            <a:ln>
              <a:noFill/>
            </a:ln>
            <a:effectLst/>
          </c:spPr>
          <c:invertIfNegative val="0"/>
          <c:dLbls>
            <c:dLbl>
              <c:idx val="0"/>
              <c:layout>
                <c:manualLayout>
                  <c:x val="5.1570515065595054E-3"/>
                  <c:y val="4.96443781650734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F20-BD48-B091-0A85EC07878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0.17</c:v>
                </c:pt>
              </c:numCache>
            </c:numRef>
          </c:val>
          <c:extLst>
            <c:ext xmlns:c16="http://schemas.microsoft.com/office/drawing/2014/chart" uri="{C3380CC4-5D6E-409C-BE32-E72D297353CC}">
              <c16:uniqueId val="{00000000-83BC-F945-BBC9-586B59D08E84}"/>
            </c:ext>
          </c:extLst>
        </c:ser>
        <c:ser>
          <c:idx val="4"/>
          <c:order val="4"/>
          <c:tx>
            <c:strRef>
              <c:f>Sheet1!$A$6</c:f>
              <c:strCache>
                <c:ptCount val="1"/>
                <c:pt idx="0">
                  <c:v>Stereo Luz</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0.14000000000000001</c:v>
                </c:pt>
              </c:numCache>
            </c:numRef>
          </c:val>
          <c:extLst>
            <c:ext xmlns:c16="http://schemas.microsoft.com/office/drawing/2014/chart" uri="{C3380CC4-5D6E-409C-BE32-E72D297353CC}">
              <c16:uniqueId val="{00000000-03BD-B044-8FD1-A7941FD853F6}"/>
            </c:ext>
          </c:extLst>
        </c:ser>
        <c:ser>
          <c:idx val="5"/>
          <c:order val="5"/>
          <c:tx>
            <c:strRef>
              <c:f>Sheet1!$A$7</c:f>
              <c:strCache>
                <c:ptCount val="1"/>
                <c:pt idx="0">
                  <c:v>Otros</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Sheet1!$B$7</c:f>
              <c:numCache>
                <c:formatCode>0%</c:formatCode>
                <c:ptCount val="1"/>
                <c:pt idx="0">
                  <c:v>0.12</c:v>
                </c:pt>
              </c:numCache>
            </c:numRef>
          </c:val>
          <c:extLst>
            <c:ext xmlns:c16="http://schemas.microsoft.com/office/drawing/2014/chart" uri="{C3380CC4-5D6E-409C-BE32-E72D297353CC}">
              <c16:uniqueId val="{00000000-F4D2-744C-9F35-42DABF52E020}"/>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1.977404399127362E-2"/>
          <c:y val="0.53964512040557666"/>
          <c:w val="0.98022595600872642"/>
          <c:h val="0.3798732572877059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Sheet1!$A$2</c:f>
              <c:strCache>
                <c:ptCount val="1"/>
                <c:pt idx="0">
                  <c:v>HCH</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0.72</c:v>
                </c:pt>
              </c:numCache>
            </c:numRef>
          </c:val>
          <c:extLst>
            <c:ext xmlns:c16="http://schemas.microsoft.com/office/drawing/2014/chart" uri="{C3380CC4-5D6E-409C-BE32-E72D297353CC}">
              <c16:uniqueId val="{00000000-C778-B544-8A4B-EDFDCA8F5F03}"/>
            </c:ext>
          </c:extLst>
        </c:ser>
        <c:ser>
          <c:idx val="1"/>
          <c:order val="1"/>
          <c:tx>
            <c:strRef>
              <c:f>Sheet1!$A$3</c:f>
              <c:strCache>
                <c:ptCount val="1"/>
                <c:pt idx="0">
                  <c:v>C11</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0.28999999999999998</c:v>
                </c:pt>
              </c:numCache>
            </c:numRef>
          </c:val>
          <c:extLst>
            <c:ext xmlns:c16="http://schemas.microsoft.com/office/drawing/2014/chart" uri="{C3380CC4-5D6E-409C-BE32-E72D297353CC}">
              <c16:uniqueId val="{00000001-C778-B544-8A4B-EDFDCA8F5F03}"/>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Hoja1!$B$1</c:f>
              <c:strCache>
                <c:ptCount val="1"/>
                <c:pt idx="0">
                  <c:v>TV</c:v>
                </c:pt>
              </c:strCache>
            </c:strRef>
          </c:tx>
          <c:spPr>
            <a:solidFill>
              <a:srgbClr val="5E5E5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0.85</c:v>
                </c:pt>
                <c:pt idx="1">
                  <c:v>0.76</c:v>
                </c:pt>
                <c:pt idx="2">
                  <c:v>0.93</c:v>
                </c:pt>
              </c:numCache>
            </c:numRef>
          </c:val>
          <c:extLst>
            <c:ext xmlns:c16="http://schemas.microsoft.com/office/drawing/2014/chart" uri="{C3380CC4-5D6E-409C-BE32-E72D297353CC}">
              <c16:uniqueId val="{00000000-711F-CD46-8FE4-FB04F8048CA0}"/>
            </c:ext>
          </c:extLst>
        </c:ser>
        <c:ser>
          <c:idx val="1"/>
          <c:order val="1"/>
          <c:tx>
            <c:strRef>
              <c:f>Hoja1!$C$1</c:f>
              <c:strCache>
                <c:ptCount val="1"/>
                <c:pt idx="0">
                  <c:v>Prensa</c:v>
                </c:pt>
              </c:strCache>
            </c:strRef>
          </c:tx>
          <c:spPr>
            <a:solidFill>
              <a:srgbClr val="5EACE5"/>
            </a:solidFill>
            <a:ln>
              <a:noFill/>
            </a:ln>
            <a:effectLst/>
          </c:spPr>
          <c:invertIfNegative val="0"/>
          <c:cat>
            <c:numRef>
              <c:f>Hoja1!$A$2:$A$4</c:f>
              <c:numCache>
                <c:formatCode>General</c:formatCode>
                <c:ptCount val="3"/>
                <c:pt idx="0">
                  <c:v>2023</c:v>
                </c:pt>
                <c:pt idx="1">
                  <c:v>2024</c:v>
                </c:pt>
                <c:pt idx="2">
                  <c:v>2025</c:v>
                </c:pt>
              </c:numCache>
            </c:numRef>
          </c:cat>
          <c:val>
            <c:numRef>
              <c:f>Hoja1!$C$2:$C$4</c:f>
              <c:numCache>
                <c:formatCode>General</c:formatCode>
                <c:ptCount val="3"/>
              </c:numCache>
            </c:numRef>
          </c:val>
          <c:extLst>
            <c:ext xmlns:c16="http://schemas.microsoft.com/office/drawing/2014/chart" uri="{C3380CC4-5D6E-409C-BE32-E72D297353CC}">
              <c16:uniqueId val="{00000001-711F-CD46-8FE4-FB04F8048CA0}"/>
            </c:ext>
          </c:extLst>
        </c:ser>
        <c:ser>
          <c:idx val="2"/>
          <c:order val="2"/>
          <c:tx>
            <c:strRef>
              <c:f>Hoja1!$D$1</c:f>
              <c:strCache>
                <c:ptCount val="1"/>
                <c:pt idx="0">
                  <c:v>Radio</c:v>
                </c:pt>
              </c:strCache>
            </c:strRef>
          </c:tx>
          <c:spPr>
            <a:solidFill>
              <a:srgbClr val="EA3D3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0.15</c:v>
                </c:pt>
                <c:pt idx="1">
                  <c:v>0.24</c:v>
                </c:pt>
                <c:pt idx="2">
                  <c:v>7.0000000000000007E-2</c:v>
                </c:pt>
              </c:numCache>
            </c:numRef>
          </c:val>
          <c:extLst>
            <c:ext xmlns:c16="http://schemas.microsoft.com/office/drawing/2014/chart" uri="{C3380CC4-5D6E-409C-BE32-E72D297353CC}">
              <c16:uniqueId val="{00000002-711F-CD46-8FE4-FB04F8048CA0}"/>
            </c:ext>
          </c:extLst>
        </c:ser>
        <c:dLbls>
          <c:showLegendKey val="0"/>
          <c:showVal val="0"/>
          <c:showCatName val="0"/>
          <c:showSerName val="0"/>
          <c:showPercent val="0"/>
          <c:showBubbleSize val="0"/>
        </c:dLbls>
        <c:gapWidth val="150"/>
        <c:overlap val="100"/>
        <c:axId val="744827647"/>
        <c:axId val="802057423"/>
      </c:barChart>
      <c:catAx>
        <c:axId val="744827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802057423"/>
        <c:crosses val="autoZero"/>
        <c:auto val="1"/>
        <c:lblAlgn val="ctr"/>
        <c:lblOffset val="100"/>
        <c:noMultiLvlLbl val="0"/>
      </c:catAx>
      <c:valAx>
        <c:axId val="802057423"/>
        <c:scaling>
          <c:orientation val="minMax"/>
          <c:min val="0"/>
        </c:scaling>
        <c:delete val="1"/>
        <c:axPos val="l"/>
        <c:numFmt formatCode="0%" sourceLinked="1"/>
        <c:majorTickMark val="out"/>
        <c:minorTickMark val="none"/>
        <c:tickLblPos val="nextTo"/>
        <c:crossAx val="7448276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92514817814472"/>
          <c:y val="7.356382611524924E-2"/>
          <c:w val="0.66899664293254535"/>
          <c:h val="0.86646453137366608"/>
        </c:manualLayout>
      </c:layout>
      <c:barChart>
        <c:barDir val="bar"/>
        <c:grouping val="clustered"/>
        <c:varyColors val="0"/>
        <c:ser>
          <c:idx val="0"/>
          <c:order val="0"/>
          <c:tx>
            <c:strRef>
              <c:f>Sheet1!$B$1</c:f>
              <c:strCache>
                <c:ptCount val="1"/>
                <c:pt idx="0">
                  <c:v>Inversión</c:v>
                </c:pt>
              </c:strCache>
            </c:strRef>
          </c:tx>
          <c:spPr>
            <a:solidFill>
              <a:schemeClr val="tx2"/>
            </a:solidFill>
            <a:ln>
              <a:noFill/>
            </a:ln>
            <a:effectLst/>
          </c:spPr>
          <c:invertIfNegative val="0"/>
          <c:dPt>
            <c:idx val="0"/>
            <c:invertIfNegative val="0"/>
            <c:bubble3D val="0"/>
            <c:spPr>
              <a:solidFill>
                <a:srgbClr val="F59F9B"/>
              </a:solidFill>
              <a:ln>
                <a:noFill/>
              </a:ln>
              <a:effectLst/>
            </c:spPr>
            <c:extLst>
              <c:ext xmlns:c16="http://schemas.microsoft.com/office/drawing/2014/chart" uri="{C3380CC4-5D6E-409C-BE32-E72D297353CC}">
                <c16:uniqueId val="{00000001-336C-0F4E-AED2-98B392620C2E}"/>
              </c:ext>
            </c:extLst>
          </c:dPt>
          <c:dPt>
            <c:idx val="1"/>
            <c:invertIfNegative val="0"/>
            <c:bubble3D val="0"/>
            <c:spPr>
              <a:solidFill>
                <a:srgbClr val="EF645E"/>
              </a:solidFill>
              <a:ln>
                <a:noFill/>
              </a:ln>
              <a:effectLst/>
            </c:spPr>
            <c:extLst>
              <c:ext xmlns:c16="http://schemas.microsoft.com/office/drawing/2014/chart" uri="{C3380CC4-5D6E-409C-BE32-E72D297353CC}">
                <c16:uniqueId val="{00000002-336C-0F4E-AED2-98B392620C2E}"/>
              </c:ext>
            </c:extLst>
          </c:dPt>
          <c:dPt>
            <c:idx val="2"/>
            <c:invertIfNegative val="0"/>
            <c:bubble3D val="0"/>
            <c:spPr>
              <a:solidFill>
                <a:srgbClr val="EA3D34"/>
              </a:solidFill>
              <a:ln>
                <a:noFill/>
              </a:ln>
              <a:effectLst/>
            </c:spPr>
            <c:extLst>
              <c:ext xmlns:c16="http://schemas.microsoft.com/office/drawing/2014/chart" uri="{C3380CC4-5D6E-409C-BE32-E72D297353CC}">
                <c16:uniqueId val="{00000003-336C-0F4E-AED2-98B392620C2E}"/>
              </c:ext>
            </c:extLst>
          </c:dPt>
          <c:dLbls>
            <c:dLbl>
              <c:idx val="0"/>
              <c:layout>
                <c:manualLayout>
                  <c:x val="-0.20785580132300877"/>
                  <c:y val="1.359260605042214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36C-0F4E-AED2-98B392620C2E}"/>
                </c:ext>
              </c:extLst>
            </c:dLbl>
            <c:dLbl>
              <c:idx val="1"/>
              <c:layout>
                <c:manualLayout>
                  <c:x val="-0.25053197003898919"/>
                  <c:y val="-6.229872471758407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36C-0F4E-AED2-98B392620C2E}"/>
                </c:ext>
              </c:extLst>
            </c:dLbl>
            <c:dLbl>
              <c:idx val="2"/>
              <c:layout>
                <c:manualLayout>
                  <c:x val="-0.29833280732975959"/>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6C-0F4E-AED2-98B392620C2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#,##0.0</c:formatCode>
                <c:ptCount val="3"/>
                <c:pt idx="0">
                  <c:v>735.7</c:v>
                </c:pt>
                <c:pt idx="1">
                  <c:v>949.1</c:v>
                </c:pt>
                <c:pt idx="2">
                  <c:v>1264.4000000000001</c:v>
                </c:pt>
              </c:numCache>
            </c:numRef>
          </c:val>
          <c:extLst>
            <c:ext xmlns:c16="http://schemas.microsoft.com/office/drawing/2014/chart" uri="{C3380CC4-5D6E-409C-BE32-E72D297353CC}">
              <c16:uniqueId val="{00000004-336C-0F4E-AED2-98B392620C2E}"/>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0.0"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67647906427059E-2"/>
          <c:y val="6.8997396299041239E-2"/>
          <c:w val="0.96306470418714585"/>
          <c:h val="0.61959073316071911"/>
        </c:manualLayout>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Sheet1!$B$2:$M$2</c:f>
              <c:numCache>
                <c:formatCode>_-* #,##0_-;\-* #,##0_-;_-* "-"??_-;_-@_-</c:formatCode>
                <c:ptCount val="12"/>
                <c:pt idx="0">
                  <c:v>75686.301773203159</c:v>
                </c:pt>
                <c:pt idx="1">
                  <c:v>75676.813100915504</c:v>
                </c:pt>
                <c:pt idx="2">
                  <c:v>35055.395418401349</c:v>
                </c:pt>
                <c:pt idx="3">
                  <c:v>4524.3039996935513</c:v>
                </c:pt>
                <c:pt idx="4">
                  <c:v>72930.931557925098</c:v>
                </c:pt>
                <c:pt idx="5">
                  <c:v>141360.06204457354</c:v>
                </c:pt>
                <c:pt idx="6">
                  <c:v>37602.060836395023</c:v>
                </c:pt>
                <c:pt idx="7">
                  <c:v>84209.432042425353</c:v>
                </c:pt>
                <c:pt idx="8">
                  <c:v>25272.750546002568</c:v>
                </c:pt>
                <c:pt idx="9">
                  <c:v>39731.507262596278</c:v>
                </c:pt>
                <c:pt idx="10">
                  <c:v>276505.29390820663</c:v>
                </c:pt>
                <c:pt idx="11">
                  <c:v>80592.024678457063</c:v>
                </c:pt>
              </c:numCache>
            </c:numRef>
          </c:val>
          <c:smooth val="0"/>
          <c:extLst>
            <c:ext xmlns:c16="http://schemas.microsoft.com/office/drawing/2014/chart" uri="{C3380CC4-5D6E-409C-BE32-E72D297353CC}">
              <c16:uniqueId val="{00000006-1565-A54F-9E5D-463274428D80}"/>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Sheet1!$B$3:$M$3</c:f>
              <c:numCache>
                <c:formatCode>_-* #,##0_-;\-* #,##0_-;_-* "-"??_-;_-@_-</c:formatCode>
                <c:ptCount val="12"/>
                <c:pt idx="0">
                  <c:v>84729.705349759126</c:v>
                </c:pt>
                <c:pt idx="1">
                  <c:v>44303.322730580039</c:v>
                </c:pt>
                <c:pt idx="2">
                  <c:v>92884.578791778025</c:v>
                </c:pt>
                <c:pt idx="3">
                  <c:v>32851.15716403455</c:v>
                </c:pt>
                <c:pt idx="4">
                  <c:v>16319.845202579876</c:v>
                </c:pt>
                <c:pt idx="5">
                  <c:v>148254.30186486791</c:v>
                </c:pt>
                <c:pt idx="6">
                  <c:v>190828.10714525875</c:v>
                </c:pt>
                <c:pt idx="7">
                  <c:v>155769.37005744121</c:v>
                </c:pt>
                <c:pt idx="8">
                  <c:v>170666.30413396357</c:v>
                </c:pt>
                <c:pt idx="9">
                  <c:v>67263.577036618648</c:v>
                </c:pt>
                <c:pt idx="10">
                  <c:v>206064.78480428914</c:v>
                </c:pt>
                <c:pt idx="11">
                  <c:v>54416.50601903272</c:v>
                </c:pt>
              </c:numCache>
            </c:numRef>
          </c:val>
          <c:smooth val="0"/>
          <c:extLst>
            <c:ext xmlns:c16="http://schemas.microsoft.com/office/drawing/2014/chart" uri="{C3380CC4-5D6E-409C-BE32-E72D297353CC}">
              <c16:uniqueId val="{0000000D-1565-A54F-9E5D-463274428D80}"/>
            </c:ext>
          </c:extLst>
        </c:ser>
        <c:dLbls>
          <c:dLblPos val="r"/>
          <c:showLegendKey val="0"/>
          <c:showVal val="1"/>
          <c:showCatName val="0"/>
          <c:showSerName val="0"/>
          <c:showPercent val="0"/>
          <c:showBubbleSize val="0"/>
        </c:dLbl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40109364961438704"/>
          <c:y val="5.7570983285239831E-2"/>
          <c:w val="0.19445481441137513"/>
          <c:h val="0.1105192056405509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13705968228054755"/>
          <c:w val="0.94327243342784539"/>
          <c:h val="0.4355633084264724"/>
        </c:manualLayout>
      </c:layout>
      <c:barChart>
        <c:barDir val="bar"/>
        <c:grouping val="percentStacked"/>
        <c:varyColors val="0"/>
        <c:ser>
          <c:idx val="0"/>
          <c:order val="0"/>
          <c:tx>
            <c:strRef>
              <c:f>Sheet1!$A$2</c:f>
              <c:strCache>
                <c:ptCount val="1"/>
                <c:pt idx="0">
                  <c:v>Suyapa</c:v>
                </c:pt>
              </c:strCache>
            </c:strRef>
          </c:tx>
          <c:spPr>
            <a:solidFill>
              <a:schemeClr val="accent1"/>
            </a:solidFill>
            <a:ln>
              <a:noFill/>
            </a:ln>
            <a:effectLst/>
          </c:spPr>
          <c:invertIfNegative val="0"/>
          <c:dLbls>
            <c:dLbl>
              <c:idx val="0"/>
              <c:layout>
                <c:manualLayout>
                  <c:x val="1.5471154519678515E-2"/>
                  <c:y val="7.571398394592304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BE4-7A40-8E61-D45E48ACAF2E}"/>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0.09</c:v>
                </c:pt>
              </c:numCache>
            </c:numRef>
          </c:val>
          <c:extLst>
            <c:ext xmlns:c16="http://schemas.microsoft.com/office/drawing/2014/chart" uri="{C3380CC4-5D6E-409C-BE32-E72D297353CC}">
              <c16:uniqueId val="{00000000-8812-444B-BE95-B0DAA80B6F70}"/>
            </c:ext>
          </c:extLst>
        </c:ser>
        <c:ser>
          <c:idx val="1"/>
          <c:order val="1"/>
          <c:tx>
            <c:strRef>
              <c:f>Sheet1!$A$3</c:f>
              <c:strCache>
                <c:ptCount val="1"/>
                <c:pt idx="0">
                  <c:v>R Hit</c:v>
                </c:pt>
              </c:strCache>
            </c:strRef>
          </c:tx>
          <c:spPr>
            <a:solidFill>
              <a:schemeClr val="accent3"/>
            </a:solidFill>
            <a:ln>
              <a:noFill/>
            </a:ln>
            <a:effectLst/>
          </c:spPr>
          <c:invertIfNegative val="0"/>
          <c:dLbls>
            <c:dLbl>
              <c:idx val="0"/>
              <c:layout>
                <c:manualLayout>
                  <c:x val="0"/>
                  <c:y val="1.91349809885931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BE4-7A40-8E61-D45E48ACAF2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0.11</c:v>
                </c:pt>
              </c:numCache>
            </c:numRef>
          </c:val>
          <c:extLst>
            <c:ext xmlns:c16="http://schemas.microsoft.com/office/drawing/2014/chart" uri="{C3380CC4-5D6E-409C-BE32-E72D297353CC}">
              <c16:uniqueId val="{00000000-44BF-9C44-AECB-45F0C985BB6F}"/>
            </c:ext>
          </c:extLst>
        </c:ser>
        <c:ser>
          <c:idx val="2"/>
          <c:order val="2"/>
          <c:tx>
            <c:strRef>
              <c:f>Sheet1!$A$4</c:f>
              <c:strCache>
                <c:ptCount val="1"/>
                <c:pt idx="0">
                  <c:v>R Activa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0.22</c:v>
                </c:pt>
              </c:numCache>
            </c:numRef>
          </c:val>
          <c:extLst>
            <c:ext xmlns:c16="http://schemas.microsoft.com/office/drawing/2014/chart" uri="{C3380CC4-5D6E-409C-BE32-E72D297353CC}">
              <c16:uniqueId val="{00000000-4932-BF48-9FBA-6304E0F8B0A1}"/>
            </c:ext>
          </c:extLst>
        </c:ser>
        <c:ser>
          <c:idx val="3"/>
          <c:order val="3"/>
          <c:tx>
            <c:strRef>
              <c:f>Sheet1!$A$5</c:f>
              <c:strCache>
                <c:ptCount val="1"/>
                <c:pt idx="0">
                  <c:v>W 107</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0.3</c:v>
                </c:pt>
              </c:numCache>
            </c:numRef>
          </c:val>
          <c:extLst>
            <c:ext xmlns:c16="http://schemas.microsoft.com/office/drawing/2014/chart" uri="{C3380CC4-5D6E-409C-BE32-E72D297353CC}">
              <c16:uniqueId val="{00000001-4932-BF48-9FBA-6304E0F8B0A1}"/>
            </c:ext>
          </c:extLst>
        </c:ser>
        <c:ser>
          <c:idx val="4"/>
          <c:order val="4"/>
          <c:tx>
            <c:strRef>
              <c:f>Sheet1!$A$6</c:f>
              <c:strCache>
                <c:ptCount val="1"/>
                <c:pt idx="0">
                  <c:v>Kairos</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0.22</c:v>
                </c:pt>
              </c:numCache>
            </c:numRef>
          </c:val>
          <c:extLst>
            <c:ext xmlns:c16="http://schemas.microsoft.com/office/drawing/2014/chart" uri="{C3380CC4-5D6E-409C-BE32-E72D297353CC}">
              <c16:uniqueId val="{00000000-6681-CA49-AF3A-02B96D70B887}"/>
            </c:ext>
          </c:extLst>
        </c:ser>
        <c:ser>
          <c:idx val="5"/>
          <c:order val="5"/>
          <c:tx>
            <c:strRef>
              <c:f>Sheet1!$A$7</c:f>
              <c:strCache>
                <c:ptCount val="1"/>
                <c:pt idx="0">
                  <c:v>St Luz</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Sheet1!$B$7</c:f>
              <c:numCache>
                <c:formatCode>0%</c:formatCode>
                <c:ptCount val="1"/>
                <c:pt idx="0">
                  <c:v>0.06</c:v>
                </c:pt>
              </c:numCache>
            </c:numRef>
          </c:val>
          <c:extLst>
            <c:ext xmlns:c16="http://schemas.microsoft.com/office/drawing/2014/chart" uri="{C3380CC4-5D6E-409C-BE32-E72D297353CC}">
              <c16:uniqueId val="{00000001-6681-CA49-AF3A-02B96D70B887}"/>
            </c:ext>
          </c:extLst>
        </c:ser>
        <c:dLbls>
          <c:dLblPos val="ctr"/>
          <c:showLegendKey val="0"/>
          <c:showVal val="1"/>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2.5785257532797527E-2"/>
          <c:y val="0.6550116180819604"/>
          <c:w val="0.93867778478243458"/>
          <c:h val="0.2132762991128010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Sheet1!$A$2</c:f>
              <c:strCache>
                <c:ptCount val="1"/>
                <c:pt idx="0">
                  <c:v>LP</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numCache>
            </c:numRef>
          </c:val>
          <c:extLst>
            <c:ext xmlns:c16="http://schemas.microsoft.com/office/drawing/2014/chart" uri="{C3380CC4-5D6E-409C-BE32-E72D297353CC}">
              <c16:uniqueId val="{00000000-6D34-3D47-908A-A463367A76F4}"/>
            </c:ext>
          </c:extLst>
        </c:ser>
        <c:ser>
          <c:idx val="1"/>
          <c:order val="1"/>
          <c:tx>
            <c:strRef>
              <c:f>Sheet1!$A$3</c:f>
              <c:strCache>
                <c:ptCount val="1"/>
                <c:pt idx="0">
                  <c:v>EH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numCache>
            </c:numRef>
          </c:val>
          <c:extLst>
            <c:ext xmlns:c16="http://schemas.microsoft.com/office/drawing/2014/chart" uri="{C3380CC4-5D6E-409C-BE32-E72D297353CC}">
              <c16:uniqueId val="{00000001-6D34-3D47-908A-A463367A76F4}"/>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14754964089564851"/>
          <c:w val="0.94327243342784539"/>
          <c:h val="0.51845162653147436"/>
        </c:manualLayout>
      </c:layout>
      <c:barChart>
        <c:barDir val="bar"/>
        <c:grouping val="percentStacked"/>
        <c:varyColors val="0"/>
        <c:ser>
          <c:idx val="0"/>
          <c:order val="0"/>
          <c:tx>
            <c:strRef>
              <c:f>Sheet1!$A$2</c:f>
              <c:strCache>
                <c:ptCount val="1"/>
                <c:pt idx="0">
                  <c:v>HCH</c:v>
                </c:pt>
              </c:strCache>
            </c:strRef>
          </c:tx>
          <c:spPr>
            <a:solidFill>
              <a:schemeClr val="accent1"/>
            </a:solidFill>
            <a:ln>
              <a:noFill/>
            </a:ln>
            <a:effectLst/>
          </c:spPr>
          <c:invertIfNegative val="0"/>
          <c:dLbls>
            <c:dLbl>
              <c:idx val="0"/>
              <c:layout>
                <c:manualLayout>
                  <c:x val="7.7355772598392582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DB8-D744-84FA-24203E3A02E8}"/>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0.08</c:v>
                </c:pt>
              </c:numCache>
            </c:numRef>
          </c:val>
          <c:extLst>
            <c:ext xmlns:c16="http://schemas.microsoft.com/office/drawing/2014/chart" uri="{C3380CC4-5D6E-409C-BE32-E72D297353CC}">
              <c16:uniqueId val="{00000001-9DB8-D744-84FA-24203E3A02E8}"/>
            </c:ext>
          </c:extLst>
        </c:ser>
        <c:ser>
          <c:idx val="1"/>
          <c:order val="1"/>
          <c:tx>
            <c:strRef>
              <c:f>Sheet1!$A$3</c:f>
              <c:strCache>
                <c:ptCount val="1"/>
                <c:pt idx="0">
                  <c:v>TVC</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0.92</c:v>
                </c:pt>
              </c:numCache>
            </c:numRef>
          </c:val>
          <c:extLst>
            <c:ext xmlns:c16="http://schemas.microsoft.com/office/drawing/2014/chart" uri="{C3380CC4-5D6E-409C-BE32-E72D297353CC}">
              <c16:uniqueId val="{00000002-9DB8-D744-84FA-24203E3A02E8}"/>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Hoja1!$B$1</c:f>
              <c:strCache>
                <c:ptCount val="1"/>
                <c:pt idx="0">
                  <c:v>TV</c:v>
                </c:pt>
              </c:strCache>
            </c:strRef>
          </c:tx>
          <c:spPr>
            <a:solidFill>
              <a:srgbClr val="555555"/>
            </a:solidFill>
            <a:ln>
              <a:noFill/>
            </a:ln>
            <a:effectLst/>
          </c:spPr>
          <c:invertIfNegative val="0"/>
          <c:dPt>
            <c:idx val="0"/>
            <c:invertIfNegative val="0"/>
            <c:bubble3D val="0"/>
            <c:spPr>
              <a:solidFill>
                <a:srgbClr val="555555"/>
              </a:solidFill>
              <a:ln>
                <a:noFill/>
              </a:ln>
              <a:effectLst/>
            </c:spPr>
            <c:extLst>
              <c:ext xmlns:c16="http://schemas.microsoft.com/office/drawing/2014/chart" uri="{C3380CC4-5D6E-409C-BE32-E72D297353CC}">
                <c16:uniqueId val="{00000000-C4B1-6248-A1F0-E49D7BB145D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0.89</c:v>
                </c:pt>
                <c:pt idx="1">
                  <c:v>0.92</c:v>
                </c:pt>
                <c:pt idx="2">
                  <c:v>0.96</c:v>
                </c:pt>
              </c:numCache>
            </c:numRef>
          </c:val>
          <c:extLst>
            <c:ext xmlns:c16="http://schemas.microsoft.com/office/drawing/2014/chart" uri="{C3380CC4-5D6E-409C-BE32-E72D297353CC}">
              <c16:uniqueId val="{00000000-2D8E-B34D-8457-AE6B312B9CBF}"/>
            </c:ext>
          </c:extLst>
        </c:ser>
        <c:ser>
          <c:idx val="1"/>
          <c:order val="1"/>
          <c:tx>
            <c:strRef>
              <c:f>Hoja1!$C$1</c:f>
              <c:strCache>
                <c:ptCount val="1"/>
                <c:pt idx="0">
                  <c:v>Prensa</c:v>
                </c:pt>
              </c:strCache>
            </c:strRef>
          </c:tx>
          <c:spPr>
            <a:solidFill>
              <a:srgbClr val="5EACE6"/>
            </a:solidFill>
            <a:ln>
              <a:noFill/>
            </a:ln>
            <a:effectLst/>
          </c:spPr>
          <c:invertIfNegative val="0"/>
          <c:cat>
            <c:numRef>
              <c:f>Hoja1!$A$2:$A$4</c:f>
              <c:numCache>
                <c:formatCode>General</c:formatCode>
                <c:ptCount val="3"/>
                <c:pt idx="0">
                  <c:v>2023</c:v>
                </c:pt>
                <c:pt idx="1">
                  <c:v>2024</c:v>
                </c:pt>
                <c:pt idx="2">
                  <c:v>2025</c:v>
                </c:pt>
              </c:numCache>
            </c:numRef>
          </c:cat>
          <c:val>
            <c:numRef>
              <c:f>Hoja1!$C$2:$C$4</c:f>
              <c:numCache>
                <c:formatCode>General</c:formatCode>
                <c:ptCount val="3"/>
              </c:numCache>
            </c:numRef>
          </c:val>
          <c:extLst>
            <c:ext xmlns:c16="http://schemas.microsoft.com/office/drawing/2014/chart" uri="{C3380CC4-5D6E-409C-BE32-E72D297353CC}">
              <c16:uniqueId val="{00000001-2D8E-B34D-8457-AE6B312B9CBF}"/>
            </c:ext>
          </c:extLst>
        </c:ser>
        <c:ser>
          <c:idx val="2"/>
          <c:order val="2"/>
          <c:tx>
            <c:strRef>
              <c:f>Hoja1!$D$1</c:f>
              <c:strCache>
                <c:ptCount val="1"/>
                <c:pt idx="0">
                  <c:v>Radio</c:v>
                </c:pt>
              </c:strCache>
            </c:strRef>
          </c:tx>
          <c:spPr>
            <a:solidFill>
              <a:srgbClr val="EB353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0.11</c:v>
                </c:pt>
                <c:pt idx="1">
                  <c:v>0.08</c:v>
                </c:pt>
                <c:pt idx="2">
                  <c:v>0.04</c:v>
                </c:pt>
              </c:numCache>
            </c:numRef>
          </c:val>
          <c:extLst>
            <c:ext xmlns:c16="http://schemas.microsoft.com/office/drawing/2014/chart" uri="{C3380CC4-5D6E-409C-BE32-E72D297353CC}">
              <c16:uniqueId val="{00000002-2D8E-B34D-8457-AE6B312B9CBF}"/>
            </c:ext>
          </c:extLst>
        </c:ser>
        <c:dLbls>
          <c:showLegendKey val="0"/>
          <c:showVal val="0"/>
          <c:showCatName val="0"/>
          <c:showSerName val="0"/>
          <c:showPercent val="0"/>
          <c:showBubbleSize val="0"/>
        </c:dLbls>
        <c:gapWidth val="150"/>
        <c:overlap val="100"/>
        <c:axId val="818697567"/>
        <c:axId val="798902223"/>
      </c:barChart>
      <c:catAx>
        <c:axId val="818697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798902223"/>
        <c:crosses val="autoZero"/>
        <c:auto val="1"/>
        <c:lblAlgn val="ctr"/>
        <c:lblOffset val="100"/>
        <c:noMultiLvlLbl val="0"/>
      </c:catAx>
      <c:valAx>
        <c:axId val="798902223"/>
        <c:scaling>
          <c:orientation val="minMax"/>
          <c:min val="0"/>
        </c:scaling>
        <c:delete val="1"/>
        <c:axPos val="l"/>
        <c:numFmt formatCode="0%" sourceLinked="1"/>
        <c:majorTickMark val="none"/>
        <c:minorTickMark val="none"/>
        <c:tickLblPos val="nextTo"/>
        <c:crossAx val="8186975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45048908269681"/>
          <c:y val="6.676773431316696E-2"/>
          <c:w val="0.6715037882508873"/>
          <c:h val="0.86646453137366608"/>
        </c:manualLayout>
      </c:layout>
      <c:barChart>
        <c:barDir val="bar"/>
        <c:grouping val="clustered"/>
        <c:varyColors val="0"/>
        <c:ser>
          <c:idx val="0"/>
          <c:order val="0"/>
          <c:tx>
            <c:strRef>
              <c:f>Sheet1!$B$1</c:f>
              <c:strCache>
                <c:ptCount val="1"/>
                <c:pt idx="0">
                  <c:v>Inversión</c:v>
                </c:pt>
              </c:strCache>
            </c:strRef>
          </c:tx>
          <c:spPr>
            <a:solidFill>
              <a:schemeClr val="bg2">
                <a:lumMod val="50000"/>
              </a:schemeClr>
            </a:solidFill>
            <a:ln>
              <a:noFill/>
            </a:ln>
            <a:effectLst/>
          </c:spPr>
          <c:invertIfNegative val="0"/>
          <c:dPt>
            <c:idx val="0"/>
            <c:invertIfNegative val="0"/>
            <c:bubble3D val="0"/>
            <c:spPr>
              <a:solidFill>
                <a:srgbClr val="F59F9B"/>
              </a:solidFill>
              <a:ln>
                <a:noFill/>
              </a:ln>
              <a:effectLst/>
            </c:spPr>
            <c:extLst>
              <c:ext xmlns:c16="http://schemas.microsoft.com/office/drawing/2014/chart" uri="{C3380CC4-5D6E-409C-BE32-E72D297353CC}">
                <c16:uniqueId val="{00000002-5460-EB4C-BAD3-3BEF2F70BFDE}"/>
              </c:ext>
            </c:extLst>
          </c:dPt>
          <c:dPt>
            <c:idx val="1"/>
            <c:invertIfNegative val="0"/>
            <c:bubble3D val="0"/>
            <c:spPr>
              <a:solidFill>
                <a:srgbClr val="EF645E"/>
              </a:solidFill>
              <a:ln>
                <a:noFill/>
              </a:ln>
              <a:effectLst/>
            </c:spPr>
            <c:extLst>
              <c:ext xmlns:c16="http://schemas.microsoft.com/office/drawing/2014/chart" uri="{C3380CC4-5D6E-409C-BE32-E72D297353CC}">
                <c16:uniqueId val="{00000003-D5C6-DC41-B185-892AA3228936}"/>
              </c:ext>
            </c:extLst>
          </c:dPt>
          <c:dPt>
            <c:idx val="2"/>
            <c:invertIfNegative val="0"/>
            <c:bubble3D val="0"/>
            <c:spPr>
              <a:solidFill>
                <a:srgbClr val="EA3D34"/>
              </a:solidFill>
              <a:ln>
                <a:noFill/>
              </a:ln>
              <a:effectLst/>
            </c:spPr>
            <c:extLst>
              <c:ext xmlns:c16="http://schemas.microsoft.com/office/drawing/2014/chart" uri="{C3380CC4-5D6E-409C-BE32-E72D297353CC}">
                <c16:uniqueId val="{00000000-F2E7-FD46-ACCF-17B34BAEC1B4}"/>
              </c:ext>
            </c:extLst>
          </c:dPt>
          <c:dLbls>
            <c:dLbl>
              <c:idx val="0"/>
              <c:layout>
                <c:manualLayout>
                  <c:x val="-0.16791972214250375"/>
                  <c:y val="-1.3592873621407516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15:layout>
                    <c:manualLayout>
                      <c:w val="0.16340963960967364"/>
                      <c:h val="0.10174065628740975"/>
                    </c:manualLayout>
                  </c15:layout>
                </c:ext>
                <c:ext xmlns:c16="http://schemas.microsoft.com/office/drawing/2014/chart" uri="{C3380CC4-5D6E-409C-BE32-E72D297353CC}">
                  <c16:uniqueId val="{00000002-5460-EB4C-BAD3-3BEF2F70BFDE}"/>
                </c:ext>
              </c:extLst>
            </c:dLbl>
            <c:dLbl>
              <c:idx val="1"/>
              <c:layout>
                <c:manualLayout>
                  <c:x val="-0.29928740105719048"/>
                  <c:y val="-6.2298724717584078E-17"/>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5C6-DC41-B185-892AA3228936}"/>
                </c:ext>
              </c:extLst>
            </c:dLbl>
            <c:dLbl>
              <c:idx val="2"/>
              <c:layout>
                <c:manualLayout>
                  <c:x val="-0.28401904708841147"/>
                  <c:y val="-3.1149362358792039E-17"/>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2E7-FD46-ACCF-17B34BAEC1B4}"/>
                </c:ext>
              </c:extLst>
            </c:dLbl>
            <c:spPr>
              <a:solidFill>
                <a:schemeClr val="bg2">
                  <a:lumMod val="50000"/>
                </a:schemeClr>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0.0</c:formatCode>
                <c:ptCount val="3"/>
                <c:pt idx="0">
                  <c:v>575.9</c:v>
                </c:pt>
                <c:pt idx="1">
                  <c:v>1000.5</c:v>
                </c:pt>
                <c:pt idx="2">
                  <c:v>763.7</c:v>
                </c:pt>
              </c:numCache>
            </c:numRef>
          </c:val>
          <c:extLst>
            <c:ext xmlns:c16="http://schemas.microsoft.com/office/drawing/2014/chart" uri="{C3380CC4-5D6E-409C-BE32-E72D297353CC}">
              <c16:uniqueId val="{00000000-5BA6-014E-8C0F-315E0F051836}"/>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0.0"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Inversión</c:v>
                </c:pt>
              </c:strCache>
            </c:strRef>
          </c:tx>
          <c:spPr>
            <a:solidFill>
              <a:schemeClr val="accent4"/>
            </a:solidFill>
            <a:ln>
              <a:noFill/>
            </a:ln>
            <a:effectLst/>
          </c:spPr>
          <c:invertIfNegative val="0"/>
          <c:dPt>
            <c:idx val="0"/>
            <c:invertIfNegative val="0"/>
            <c:bubble3D val="0"/>
            <c:spPr>
              <a:solidFill>
                <a:srgbClr val="F59A96"/>
              </a:solidFill>
              <a:ln>
                <a:noFill/>
              </a:ln>
              <a:effectLst/>
            </c:spPr>
            <c:extLst>
              <c:ext xmlns:c16="http://schemas.microsoft.com/office/drawing/2014/chart" uri="{C3380CC4-5D6E-409C-BE32-E72D297353CC}">
                <c16:uniqueId val="{00000001-8C0F-914A-9536-F1D8A434C667}"/>
              </c:ext>
            </c:extLst>
          </c:dPt>
          <c:dPt>
            <c:idx val="1"/>
            <c:invertIfNegative val="0"/>
            <c:bubble3D val="0"/>
            <c:spPr>
              <a:solidFill>
                <a:srgbClr val="EF645E"/>
              </a:solidFill>
              <a:ln>
                <a:noFill/>
              </a:ln>
              <a:effectLst/>
            </c:spPr>
            <c:extLst>
              <c:ext xmlns:c16="http://schemas.microsoft.com/office/drawing/2014/chart" uri="{C3380CC4-5D6E-409C-BE32-E72D297353CC}">
                <c16:uniqueId val="{00000001-6176-5E40-9204-CD7CCB27F159}"/>
              </c:ext>
            </c:extLst>
          </c:dPt>
          <c:dPt>
            <c:idx val="2"/>
            <c:invertIfNegative val="0"/>
            <c:bubble3D val="0"/>
            <c:spPr>
              <a:solidFill>
                <a:srgbClr val="EA3D34"/>
              </a:solidFill>
              <a:ln>
                <a:noFill/>
              </a:ln>
              <a:effectLst/>
            </c:spPr>
            <c:extLst>
              <c:ext xmlns:c16="http://schemas.microsoft.com/office/drawing/2014/chart" uri="{C3380CC4-5D6E-409C-BE32-E72D297353CC}">
                <c16:uniqueId val="{00000002-8C0F-914A-9536-F1D8A434C667}"/>
              </c:ext>
            </c:extLst>
          </c:dPt>
          <c:dLbls>
            <c:dLbl>
              <c:idx val="0"/>
              <c:layout>
                <c:manualLayout>
                  <c:x val="-0.25070860871331341"/>
                  <c:y val="6.914017926360809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4269531002200814"/>
                      <c:h val="0.18619450275689658"/>
                    </c:manualLayout>
                  </c15:layout>
                </c:ext>
                <c:ext xmlns:c16="http://schemas.microsoft.com/office/drawing/2014/chart" uri="{C3380CC4-5D6E-409C-BE32-E72D297353CC}">
                  <c16:uniqueId val="{00000001-8C0F-914A-9536-F1D8A434C667}"/>
                </c:ext>
              </c:extLst>
            </c:dLbl>
            <c:dLbl>
              <c:idx val="1"/>
              <c:layout>
                <c:manualLayout>
                  <c:x val="-0.41209675086614644"/>
                  <c:y val="-6.9137457209306379E-3"/>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15:layout>
                    <c:manualLayout>
                      <c:w val="0.26827134309538447"/>
                      <c:h val="0.2275403299565342"/>
                    </c:manualLayout>
                  </c15:layout>
                </c:ext>
                <c:ext xmlns:c16="http://schemas.microsoft.com/office/drawing/2014/chart" uri="{C3380CC4-5D6E-409C-BE32-E72D297353CC}">
                  <c16:uniqueId val="{00000001-6176-5E40-9204-CD7CCB27F159}"/>
                </c:ext>
              </c:extLst>
            </c:dLbl>
            <c:dLbl>
              <c:idx val="2"/>
              <c:layout>
                <c:manualLayout>
                  <c:x val="-0.38068578207292275"/>
                  <c:y val="-1.5844441378237993E-17"/>
                </c:manualLayout>
              </c:layout>
              <c:tx>
                <c:rich>
                  <a:bodyPr/>
                  <a:lstStyle/>
                  <a:p>
                    <a:fld id="{4D05002E-C024-2A49-92D0-298AC211DF40}" type="VALUE">
                      <a:rPr lang="en-US">
                        <a:solidFill>
                          <a:schemeClr val="bg1"/>
                        </a:solidFill>
                      </a:rPr>
                      <a:pPr/>
                      <a:t>[VALOR]</a:t>
                    </a:fld>
                    <a:endParaRPr lang="es-HN"/>
                  </a:p>
                </c:rich>
              </c:tx>
              <c:dLblPos val="outEnd"/>
              <c:showLegendKey val="0"/>
              <c:showVal val="1"/>
              <c:showCatName val="0"/>
              <c:showSerName val="0"/>
              <c:showPercent val="0"/>
              <c:showBubbleSize val="0"/>
              <c:extLst>
                <c:ext xmlns:c15="http://schemas.microsoft.com/office/drawing/2012/chart" uri="{CE6537A1-D6FC-4f65-9D91-7224C49458BB}">
                  <c15:layout>
                    <c:manualLayout>
                      <c:w val="0.2384326395697321"/>
                      <c:h val="0.18619450275689658"/>
                    </c:manualLayout>
                  </c15:layout>
                  <c15:dlblFieldTable/>
                  <c15:showDataLabelsRange val="0"/>
                </c:ext>
                <c:ext xmlns:c16="http://schemas.microsoft.com/office/drawing/2014/chart" uri="{C3380CC4-5D6E-409C-BE32-E72D297353CC}">
                  <c16:uniqueId val="{00000002-8C0F-914A-9536-F1D8A434C66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_-* #,##0.0_-;\-* #,##0.0_-;_-* "-"??_-;_-@_-</c:formatCode>
                <c:ptCount val="3"/>
                <c:pt idx="0">
                  <c:v>4029</c:v>
                </c:pt>
                <c:pt idx="1">
                  <c:v>4873.3999999999996</c:v>
                </c:pt>
                <c:pt idx="2">
                  <c:v>5220.8</c:v>
                </c:pt>
              </c:numCache>
            </c:numRef>
          </c:val>
          <c:extLst>
            <c:ext xmlns:c16="http://schemas.microsoft.com/office/drawing/2014/chart" uri="{C3380CC4-5D6E-409C-BE32-E72D297353CC}">
              <c16:uniqueId val="{00000000-5BA6-014E-8C0F-315E0F051836}"/>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_-* #,##0.0_-;\-* #,##0.0_-;_-* &quot;-&quot;??_-;_-@_-"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67647906427059E-2"/>
          <c:y val="6.3247613274121137E-2"/>
          <c:w val="0.96306470418714585"/>
          <c:h val="0.61953278259164901"/>
        </c:manualLayout>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Sheet1!$B$2:$M$2</c:f>
              <c:numCache>
                <c:formatCode>_-* #,##0_-;\-* #,##0_-;_-* "-"??_-;_-@_-</c:formatCode>
                <c:ptCount val="12"/>
                <c:pt idx="0">
                  <c:v>86469.244260121472</c:v>
                </c:pt>
                <c:pt idx="1">
                  <c:v>75698.4644977883</c:v>
                </c:pt>
                <c:pt idx="2">
                  <c:v>72924.443052549963</c:v>
                </c:pt>
                <c:pt idx="3">
                  <c:v>74244.021107859968</c:v>
                </c:pt>
                <c:pt idx="4">
                  <c:v>117354.73987555238</c:v>
                </c:pt>
                <c:pt idx="5">
                  <c:v>87196.351453593074</c:v>
                </c:pt>
                <c:pt idx="6">
                  <c:v>78888.972254309978</c:v>
                </c:pt>
                <c:pt idx="7">
                  <c:v>119019.97161368339</c:v>
                </c:pt>
                <c:pt idx="8">
                  <c:v>86878.930108297282</c:v>
                </c:pt>
                <c:pt idx="9">
                  <c:v>52451.161735780785</c:v>
                </c:pt>
                <c:pt idx="10">
                  <c:v>79127.471846852248</c:v>
                </c:pt>
                <c:pt idx="11">
                  <c:v>70244.401948322193</c:v>
                </c:pt>
              </c:numCache>
            </c:numRef>
          </c:val>
          <c:smooth val="0"/>
          <c:extLst>
            <c:ext xmlns:c16="http://schemas.microsoft.com/office/drawing/2014/chart" uri="{C3380CC4-5D6E-409C-BE32-E72D297353CC}">
              <c16:uniqueId val="{0000000B-E80E-7748-B41F-E6002075753A}"/>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Sheet1!$B$3:$M$3</c:f>
              <c:numCache>
                <c:formatCode>_-* #,##0_-;\-* #,##0_-;_-* "-"??_-;_-@_-</c:formatCode>
                <c:ptCount val="12"/>
                <c:pt idx="0">
                  <c:v>85688.398171631852</c:v>
                </c:pt>
                <c:pt idx="1">
                  <c:v>66947.009720490794</c:v>
                </c:pt>
                <c:pt idx="2">
                  <c:v>62488.929105428964</c:v>
                </c:pt>
                <c:pt idx="3">
                  <c:v>57930.508929897172</c:v>
                </c:pt>
                <c:pt idx="4">
                  <c:v>70020.717442160851</c:v>
                </c:pt>
                <c:pt idx="5">
                  <c:v>59422.934131290247</c:v>
                </c:pt>
                <c:pt idx="6">
                  <c:v>60291.437155656989</c:v>
                </c:pt>
                <c:pt idx="7">
                  <c:v>58908.82937928605</c:v>
                </c:pt>
                <c:pt idx="8">
                  <c:v>44735.018665000265</c:v>
                </c:pt>
                <c:pt idx="9">
                  <c:v>60237.573596814145</c:v>
                </c:pt>
                <c:pt idx="10">
                  <c:v>54553.430784982826</c:v>
                </c:pt>
                <c:pt idx="11">
                  <c:v>82518.828307809541</c:v>
                </c:pt>
              </c:numCache>
            </c:numRef>
          </c:val>
          <c:smooth val="0"/>
          <c:extLst>
            <c:ext xmlns:c16="http://schemas.microsoft.com/office/drawing/2014/chart" uri="{C3380CC4-5D6E-409C-BE32-E72D297353CC}">
              <c16:uniqueId val="{00000018-E80E-7748-B41F-E6002075753A}"/>
            </c:ext>
          </c:extLst>
        </c:ser>
        <c:dLbls>
          <c:dLblPos val="r"/>
          <c:showLegendKey val="0"/>
          <c:showVal val="1"/>
          <c:showCatName val="0"/>
          <c:showSerName val="0"/>
          <c:showPercent val="0"/>
          <c:showBubbleSize val="0"/>
        </c:dLbl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40780915794399691"/>
          <c:y val="3.9275941557903114E-2"/>
          <c:w val="0.19445481441137513"/>
          <c:h val="0.1077248378911756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36378328607728E-2"/>
          <c:y val="0.18902875307457448"/>
          <c:w val="0.94327243342784539"/>
          <c:h val="0.51737642585551324"/>
        </c:manualLayout>
      </c:layout>
      <c:barChart>
        <c:barDir val="bar"/>
        <c:grouping val="percentStacked"/>
        <c:varyColors val="0"/>
        <c:ser>
          <c:idx val="0"/>
          <c:order val="0"/>
          <c:tx>
            <c:strRef>
              <c:f>Sheet1!$A$2</c:f>
              <c:strCache>
                <c:ptCount val="1"/>
                <c:pt idx="0">
                  <c:v>HCH</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1</c:v>
                </c:pt>
              </c:numCache>
            </c:numRef>
          </c:val>
          <c:extLst>
            <c:ext xmlns:c16="http://schemas.microsoft.com/office/drawing/2014/chart" uri="{C3380CC4-5D6E-409C-BE32-E72D297353CC}">
              <c16:uniqueId val="{00000000-D6CE-7A4C-8877-66CC6DF608FC}"/>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22427948009544141"/>
          <c:w val="0.94327243342784539"/>
          <c:h val="0.4596831432192649"/>
        </c:manualLayout>
      </c:layout>
      <c:barChart>
        <c:barDir val="bar"/>
        <c:grouping val="percentStacked"/>
        <c:varyColors val="0"/>
        <c:ser>
          <c:idx val="0"/>
          <c:order val="0"/>
          <c:tx>
            <c:strRef>
              <c:f>Sheet1!$A$2</c:f>
              <c:strCache>
                <c:ptCount val="1"/>
                <c:pt idx="0">
                  <c:v>R Progreso</c:v>
                </c:pt>
              </c:strCache>
            </c:strRef>
          </c:tx>
          <c:spPr>
            <a:solidFill>
              <a:schemeClr val="accent1"/>
            </a:solidFill>
            <a:ln>
              <a:noFill/>
            </a:ln>
            <a:effectLst/>
          </c:spPr>
          <c:invertIfNegative val="0"/>
          <c:dLbls>
            <c:dLbl>
              <c:idx val="0"/>
              <c:layout>
                <c:manualLayout>
                  <c:x val="1.289262876639876E-2"/>
                  <c:y val="-5.7107541239038572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52-B543-AD76-0151B9BC5B04}"/>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0.03</c:v>
                </c:pt>
              </c:numCache>
            </c:numRef>
          </c:val>
          <c:extLst>
            <c:ext xmlns:c16="http://schemas.microsoft.com/office/drawing/2014/chart" uri="{C3380CC4-5D6E-409C-BE32-E72D297353CC}">
              <c16:uniqueId val="{00000000-3CB7-FC40-9D7F-0E608F02EB46}"/>
            </c:ext>
          </c:extLst>
        </c:ser>
        <c:ser>
          <c:idx val="1"/>
          <c:order val="1"/>
          <c:tx>
            <c:strRef>
              <c:f>Sheet1!$A$3</c:f>
              <c:strCache>
                <c:ptCount val="1"/>
                <c:pt idx="0">
                  <c:v>Musiquera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0.19</c:v>
                </c:pt>
              </c:numCache>
            </c:numRef>
          </c:val>
          <c:extLst>
            <c:ext xmlns:c16="http://schemas.microsoft.com/office/drawing/2014/chart" uri="{C3380CC4-5D6E-409C-BE32-E72D297353CC}">
              <c16:uniqueId val="{00000000-1D8A-E241-ACCD-3860FF866CE3}"/>
            </c:ext>
          </c:extLst>
        </c:ser>
        <c:ser>
          <c:idx val="2"/>
          <c:order val="2"/>
          <c:tx>
            <c:strRef>
              <c:f>Sheet1!$A$4</c:f>
              <c:strCache>
                <c:ptCount val="1"/>
                <c:pt idx="0">
                  <c:v>Grupo America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0.68</c:v>
                </c:pt>
              </c:numCache>
            </c:numRef>
          </c:val>
          <c:extLst>
            <c:ext xmlns:c16="http://schemas.microsoft.com/office/drawing/2014/chart" uri="{C3380CC4-5D6E-409C-BE32-E72D297353CC}">
              <c16:uniqueId val="{00000001-1D8A-E241-ACCD-3860FF866CE3}"/>
            </c:ext>
          </c:extLst>
        </c:ser>
        <c:ser>
          <c:idx val="3"/>
          <c:order val="3"/>
          <c:tx>
            <c:strRef>
              <c:f>Sheet1!$A$5</c:f>
              <c:strCache>
                <c:ptCount val="1"/>
                <c:pt idx="0">
                  <c:v>W 107</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0.02</c:v>
                </c:pt>
              </c:numCache>
            </c:numRef>
          </c:val>
          <c:extLst>
            <c:ext xmlns:c16="http://schemas.microsoft.com/office/drawing/2014/chart" uri="{C3380CC4-5D6E-409C-BE32-E72D297353CC}">
              <c16:uniqueId val="{00000000-3D42-824C-A63C-A2E2CEEC3623}"/>
            </c:ext>
          </c:extLst>
        </c:ser>
        <c:ser>
          <c:idx val="4"/>
          <c:order val="4"/>
          <c:tx>
            <c:strRef>
              <c:f>Sheet1!$A$6</c:f>
              <c:strCache>
                <c:ptCount val="1"/>
                <c:pt idx="0">
                  <c:v>Otros</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0.08</c:v>
                </c:pt>
              </c:numCache>
            </c:numRef>
          </c:val>
          <c:extLst>
            <c:ext xmlns:c16="http://schemas.microsoft.com/office/drawing/2014/chart" uri="{C3380CC4-5D6E-409C-BE32-E72D297353CC}">
              <c16:uniqueId val="{00000000-D9D1-F74A-B58F-322F5451B2BF}"/>
            </c:ext>
          </c:extLst>
        </c:ser>
        <c:dLbls>
          <c:dLblPos val="ctr"/>
          <c:showLegendKey val="0"/>
          <c:showVal val="1"/>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1" i="0" u="none" strike="noStrike" kern="1200" spc="0" baseline="0">
              <a:solidFill>
                <a:schemeClr val="bg1"/>
              </a:solidFill>
              <a:latin typeface="Helvetica Light" panose="020B0403020202020204" pitchFamily="34" charset="0"/>
              <a:ea typeface="+mn-ea"/>
              <a:cs typeface="+mn-cs"/>
            </a:defRPr>
          </a:pPr>
          <a:endParaRPr lang="es-HN"/>
        </a:p>
      </c:txPr>
    </c:title>
    <c:autoTitleDeleted val="0"/>
    <c:plotArea>
      <c:layout>
        <c:manualLayout>
          <c:layoutTarget val="inner"/>
          <c:xMode val="edge"/>
          <c:yMode val="edge"/>
          <c:x val="2.836378328607728E-2"/>
          <c:y val="0.17935269212627558"/>
          <c:w val="0.94327243342784539"/>
          <c:h val="0.42726706981009321"/>
        </c:manualLayout>
      </c:layout>
      <c:barChart>
        <c:barDir val="bar"/>
        <c:grouping val="percentStacked"/>
        <c:varyColors val="0"/>
        <c:ser>
          <c:idx val="0"/>
          <c:order val="0"/>
          <c:tx>
            <c:strRef>
              <c:f>Sheet1!$A$2</c:f>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numCache>
            </c:numRef>
          </c:val>
          <c:extLst>
            <c:ext xmlns:c16="http://schemas.microsoft.com/office/drawing/2014/chart" uri="{C3380CC4-5D6E-409C-BE32-E72D297353CC}">
              <c16:uniqueId val="{00000000-71B1-CD4E-B400-B5E895CDCF45}"/>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Hoja1!$B$1</c:f>
              <c:strCache>
                <c:ptCount val="1"/>
                <c:pt idx="0">
                  <c:v>TV</c:v>
                </c:pt>
              </c:strCache>
            </c:strRef>
          </c:tx>
          <c:spPr>
            <a:solidFill>
              <a:srgbClr val="5E5E5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0.97</c:v>
                </c:pt>
                <c:pt idx="1">
                  <c:v>0.91</c:v>
                </c:pt>
                <c:pt idx="2">
                  <c:v>0.87</c:v>
                </c:pt>
              </c:numCache>
            </c:numRef>
          </c:val>
          <c:extLst>
            <c:ext xmlns:c16="http://schemas.microsoft.com/office/drawing/2014/chart" uri="{C3380CC4-5D6E-409C-BE32-E72D297353CC}">
              <c16:uniqueId val="{00000000-9285-0B46-933B-4DAD2D5AFB06}"/>
            </c:ext>
          </c:extLst>
        </c:ser>
        <c:ser>
          <c:idx val="1"/>
          <c:order val="1"/>
          <c:tx>
            <c:strRef>
              <c:f>Hoja1!$C$1</c:f>
              <c:strCache>
                <c:ptCount val="1"/>
                <c:pt idx="0">
                  <c:v>Prensa</c:v>
                </c:pt>
              </c:strCache>
            </c:strRef>
          </c:tx>
          <c:spPr>
            <a:solidFill>
              <a:srgbClr val="5EACE5"/>
            </a:solidFill>
            <a:ln>
              <a:noFill/>
            </a:ln>
            <a:effectLst/>
          </c:spPr>
          <c:invertIfNegative val="0"/>
          <c:cat>
            <c:numRef>
              <c:f>Hoja1!$A$2:$A$4</c:f>
              <c:numCache>
                <c:formatCode>General</c:formatCode>
                <c:ptCount val="3"/>
                <c:pt idx="0">
                  <c:v>2023</c:v>
                </c:pt>
                <c:pt idx="1">
                  <c:v>2024</c:v>
                </c:pt>
                <c:pt idx="2">
                  <c:v>2025</c:v>
                </c:pt>
              </c:numCache>
            </c:numRef>
          </c:cat>
          <c:val>
            <c:numRef>
              <c:f>Hoja1!$C$2:$C$4</c:f>
              <c:numCache>
                <c:formatCode>General</c:formatCode>
                <c:ptCount val="3"/>
                <c:pt idx="0" formatCode="0%">
                  <c:v>0.01</c:v>
                </c:pt>
              </c:numCache>
            </c:numRef>
          </c:val>
          <c:extLst>
            <c:ext xmlns:c16="http://schemas.microsoft.com/office/drawing/2014/chart" uri="{C3380CC4-5D6E-409C-BE32-E72D297353CC}">
              <c16:uniqueId val="{00000001-9285-0B46-933B-4DAD2D5AFB06}"/>
            </c:ext>
          </c:extLst>
        </c:ser>
        <c:ser>
          <c:idx val="2"/>
          <c:order val="2"/>
          <c:tx>
            <c:strRef>
              <c:f>Hoja1!$D$1</c:f>
              <c:strCache>
                <c:ptCount val="1"/>
                <c:pt idx="0">
                  <c:v>Radio</c:v>
                </c:pt>
              </c:strCache>
            </c:strRef>
          </c:tx>
          <c:spPr>
            <a:solidFill>
              <a:srgbClr val="EA3D34"/>
            </a:solidFill>
            <a:ln>
              <a:noFill/>
            </a:ln>
            <a:effectLst/>
          </c:spPr>
          <c:invertIfNegative val="0"/>
          <c:dLbls>
            <c:dLbl>
              <c:idx val="0"/>
              <c:layout>
                <c:manualLayout>
                  <c:x val="1.0734523127966786E-2"/>
                  <c:y val="1.70338101011835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285-0B46-933B-4DAD2D5AFB0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0.02</c:v>
                </c:pt>
                <c:pt idx="1">
                  <c:v>0.09</c:v>
                </c:pt>
                <c:pt idx="2">
                  <c:v>0.13</c:v>
                </c:pt>
              </c:numCache>
            </c:numRef>
          </c:val>
          <c:extLst>
            <c:ext xmlns:c16="http://schemas.microsoft.com/office/drawing/2014/chart" uri="{C3380CC4-5D6E-409C-BE32-E72D297353CC}">
              <c16:uniqueId val="{00000003-9285-0B46-933B-4DAD2D5AFB06}"/>
            </c:ext>
          </c:extLst>
        </c:ser>
        <c:dLbls>
          <c:showLegendKey val="0"/>
          <c:showVal val="0"/>
          <c:showCatName val="0"/>
          <c:showSerName val="0"/>
          <c:showPercent val="0"/>
          <c:showBubbleSize val="0"/>
        </c:dLbls>
        <c:gapWidth val="150"/>
        <c:overlap val="100"/>
        <c:axId val="787872031"/>
        <c:axId val="788443647"/>
      </c:barChart>
      <c:catAx>
        <c:axId val="787872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788443647"/>
        <c:crosses val="autoZero"/>
        <c:auto val="1"/>
        <c:lblAlgn val="ctr"/>
        <c:lblOffset val="100"/>
        <c:noMultiLvlLbl val="0"/>
      </c:catAx>
      <c:valAx>
        <c:axId val="788443647"/>
        <c:scaling>
          <c:orientation val="minMax"/>
          <c:max val="1.2"/>
        </c:scaling>
        <c:delete val="1"/>
        <c:axPos val="l"/>
        <c:numFmt formatCode="0%" sourceLinked="1"/>
        <c:majorTickMark val="out"/>
        <c:minorTickMark val="none"/>
        <c:tickLblPos val="nextTo"/>
        <c:crossAx val="787872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45048908269681"/>
          <c:y val="6.676773431316696E-2"/>
          <c:w val="0.59989064739894871"/>
          <c:h val="0.86646453137366608"/>
        </c:manualLayout>
      </c:layout>
      <c:barChart>
        <c:barDir val="bar"/>
        <c:grouping val="clustered"/>
        <c:varyColors val="0"/>
        <c:ser>
          <c:idx val="0"/>
          <c:order val="0"/>
          <c:tx>
            <c:strRef>
              <c:f>Sheet1!$B$1</c:f>
              <c:strCache>
                <c:ptCount val="1"/>
                <c:pt idx="0">
                  <c:v>Inversión</c:v>
                </c:pt>
              </c:strCache>
            </c:strRef>
          </c:tx>
          <c:spPr>
            <a:solidFill>
              <a:srgbClr val="FF0000"/>
            </a:solidFill>
            <a:ln>
              <a:noFill/>
            </a:ln>
            <a:effectLst/>
          </c:spPr>
          <c:invertIfNegative val="0"/>
          <c:dPt>
            <c:idx val="0"/>
            <c:invertIfNegative val="0"/>
            <c:bubble3D val="0"/>
            <c:spPr>
              <a:solidFill>
                <a:srgbClr val="F59F9B"/>
              </a:solidFill>
              <a:ln>
                <a:noFill/>
              </a:ln>
              <a:effectLst/>
            </c:spPr>
            <c:extLst>
              <c:ext xmlns:c16="http://schemas.microsoft.com/office/drawing/2014/chart" uri="{C3380CC4-5D6E-409C-BE32-E72D297353CC}">
                <c16:uniqueId val="{00000002-5460-EB4C-BAD3-3BEF2F70BFDE}"/>
              </c:ext>
            </c:extLst>
          </c:dPt>
          <c:dPt>
            <c:idx val="1"/>
            <c:invertIfNegative val="0"/>
            <c:bubble3D val="0"/>
            <c:spPr>
              <a:solidFill>
                <a:srgbClr val="EF645E"/>
              </a:solidFill>
              <a:ln>
                <a:noFill/>
              </a:ln>
              <a:effectLst/>
            </c:spPr>
            <c:extLst>
              <c:ext xmlns:c16="http://schemas.microsoft.com/office/drawing/2014/chart" uri="{C3380CC4-5D6E-409C-BE32-E72D297353CC}">
                <c16:uniqueId val="{00000003-85A1-FC4A-BAE5-9D6F52501A1D}"/>
              </c:ext>
            </c:extLst>
          </c:dPt>
          <c:dLbls>
            <c:dLbl>
              <c:idx val="0"/>
              <c:layout>
                <c:manualLayout>
                  <c:x val="-5.5822858184310487E-2"/>
                  <c:y val="1.0194454537816486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15:layout>
                    <c:manualLayout>
                      <c:w val="0.23446802040577266"/>
                      <c:h val="0.17629610047397523"/>
                    </c:manualLayout>
                  </c15:layout>
                </c:ext>
                <c:ext xmlns:c16="http://schemas.microsoft.com/office/drawing/2014/chart" uri="{C3380CC4-5D6E-409C-BE32-E72D297353CC}">
                  <c16:uniqueId val="{00000002-5460-EB4C-BAD3-3BEF2F70BFDE}"/>
                </c:ext>
              </c:extLst>
            </c:dLbl>
            <c:dLbl>
              <c:idx val="1"/>
              <c:layout>
                <c:manualLayout>
                  <c:x val="-0.24217640478825411"/>
                  <c:y val="6.7963030252110113E-3"/>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Helvetica Light" panose="020B0403020202020204" pitchFamily="34" charset="0"/>
                        <a:ea typeface="+mn-ea"/>
                        <a:cs typeface="+mn-cs"/>
                      </a:defRPr>
                    </a:pPr>
                    <a:fld id="{6AA475B3-BF8B-DD44-9A8B-E6BF7B1265F0}" type="VALUE">
                      <a:rPr lang="en-US">
                        <a:solidFill>
                          <a:schemeClr val="bg1"/>
                        </a:solidFill>
                      </a:rPr>
                      <a:pPr>
                        <a:defRPr b="1">
                          <a:solidFill>
                            <a:schemeClr val="tx1"/>
                          </a:solidFill>
                          <a:latin typeface="Helvetica Light" panose="020B0403020202020204" pitchFamily="34" charset="0"/>
                        </a:defRPr>
                      </a:pPr>
                      <a:t>[VALOR]</a:t>
                    </a:fld>
                    <a:endParaRPr lang="es-HN"/>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5A1-FC4A-BAE5-9D6F52501A1D}"/>
                </c:ext>
              </c:extLst>
            </c:dLbl>
            <c:dLbl>
              <c:idx val="2"/>
              <c:layout>
                <c:manualLayout>
                  <c:x val="-0.30410689939446811"/>
                  <c:y val="-3.114936235879203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2E7-FD46-ACCF-17B34BAEC1B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_-* #,##0.0_-;\-* #,##0.0_-;_-* "-"??_-;_-@_-</c:formatCode>
                <c:ptCount val="3"/>
                <c:pt idx="0">
                  <c:v>641.29999999999995</c:v>
                </c:pt>
                <c:pt idx="1">
                  <c:v>1794.4</c:v>
                </c:pt>
                <c:pt idx="2">
                  <c:v>1031.5</c:v>
                </c:pt>
              </c:numCache>
            </c:numRef>
          </c:val>
          <c:extLst>
            <c:ext xmlns:c16="http://schemas.microsoft.com/office/drawing/2014/chart" uri="{C3380CC4-5D6E-409C-BE32-E72D297353CC}">
              <c16:uniqueId val="{00000000-5BA6-014E-8C0F-315E0F051836}"/>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_-* #,##0.0_-;\-* #,##0.0_-;_-* &quot;-&quot;??_-;_-@_-"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13152530755926878"/>
          <c:w val="0.94327243342784539"/>
          <c:h val="0.46313760823534844"/>
        </c:manualLayout>
      </c:layout>
      <c:barChart>
        <c:barDir val="bar"/>
        <c:grouping val="percentStacked"/>
        <c:varyColors val="0"/>
        <c:ser>
          <c:idx val="0"/>
          <c:order val="0"/>
          <c:tx>
            <c:strRef>
              <c:f>Sheet1!$A$2</c:f>
              <c:strCache>
                <c:ptCount val="1"/>
                <c:pt idx="0">
                  <c:v>Musiquera</c:v>
                </c:pt>
              </c:strCache>
            </c:strRef>
          </c:tx>
          <c:spPr>
            <a:solidFill>
              <a:schemeClr val="accent1"/>
            </a:solidFill>
            <a:ln>
              <a:noFill/>
            </a:ln>
            <a:effectLst/>
          </c:spPr>
          <c:invertIfNegative val="0"/>
          <c:dLbls>
            <c:dLbl>
              <c:idx val="0"/>
              <c:layout>
                <c:manualLayout>
                  <c:x val="7.7355772598392582E-3"/>
                  <c:y val="5.978423070875853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D8A-8E47-8FF9-9F68813359D4}"/>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0.12</c:v>
                </c:pt>
              </c:numCache>
            </c:numRef>
          </c:val>
          <c:extLst>
            <c:ext xmlns:c16="http://schemas.microsoft.com/office/drawing/2014/chart" uri="{C3380CC4-5D6E-409C-BE32-E72D297353CC}">
              <c16:uniqueId val="{00000000-8812-444B-BE95-B0DAA80B6F70}"/>
            </c:ext>
          </c:extLst>
        </c:ser>
        <c:ser>
          <c:idx val="1"/>
          <c:order val="1"/>
          <c:tx>
            <c:strRef>
              <c:f>Sheet1!$A$3</c:f>
              <c:strCache>
                <c:ptCount val="1"/>
                <c:pt idx="0">
                  <c:v>EU</c:v>
                </c:pt>
              </c:strCache>
            </c:strRef>
          </c:tx>
          <c:spPr>
            <a:solidFill>
              <a:schemeClr val="accent3"/>
            </a:solidFill>
            <a:ln>
              <a:noFill/>
            </a:ln>
            <a:effectLst/>
          </c:spPr>
          <c:invertIfNegative val="0"/>
          <c:dLbls>
            <c:dLbl>
              <c:idx val="0"/>
              <c:layout>
                <c:manualLayout>
                  <c:x val="5.1570515065594109E-3"/>
                  <c:y val="2.391369228350341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8A-8E47-8FF9-9F68813359D4}"/>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0.57999999999999996</c:v>
                </c:pt>
              </c:numCache>
            </c:numRef>
          </c:val>
          <c:extLst>
            <c:ext xmlns:c16="http://schemas.microsoft.com/office/drawing/2014/chart" uri="{C3380CC4-5D6E-409C-BE32-E72D297353CC}">
              <c16:uniqueId val="{00000001-8812-444B-BE95-B0DAA80B6F70}"/>
            </c:ext>
          </c:extLst>
        </c:ser>
        <c:ser>
          <c:idx val="2"/>
          <c:order val="2"/>
          <c:tx>
            <c:strRef>
              <c:f>Sheet1!$A$4</c:f>
              <c:strCache>
                <c:ptCount val="1"/>
                <c:pt idx="0">
                  <c:v>HCH</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0.03</c:v>
                </c:pt>
              </c:numCache>
            </c:numRef>
          </c:val>
          <c:extLst>
            <c:ext xmlns:c16="http://schemas.microsoft.com/office/drawing/2014/chart" uri="{C3380CC4-5D6E-409C-BE32-E72D297353CC}">
              <c16:uniqueId val="{00000000-FC67-494F-B45C-5DB670B16A1B}"/>
            </c:ext>
          </c:extLst>
        </c:ser>
        <c:ser>
          <c:idx val="3"/>
          <c:order val="3"/>
          <c:tx>
            <c:strRef>
              <c:f>Sheet1!$A$5</c:f>
              <c:strCache>
                <c:ptCount val="1"/>
                <c:pt idx="0">
                  <c:v>Audio Sistemas</c:v>
                </c:pt>
              </c:strCache>
            </c:strRef>
          </c:tx>
          <c:spPr>
            <a:solidFill>
              <a:schemeClr val="accent1">
                <a:lumMod val="60000"/>
              </a:schemeClr>
            </a:solidFill>
            <a:ln>
              <a:noFill/>
            </a:ln>
            <a:effectLst/>
          </c:spPr>
          <c:invertIfNegative val="0"/>
          <c:dLbls>
            <c:dLbl>
              <c:idx val="0"/>
              <c:layout>
                <c:manualLayout>
                  <c:x val="5.1570515065596E-3"/>
                  <c:y val="2.3913692283503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57C-1442-A408-3DCD9E621587}"/>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0.27</c:v>
                </c:pt>
              </c:numCache>
            </c:numRef>
          </c:val>
          <c:extLst>
            <c:ext xmlns:c16="http://schemas.microsoft.com/office/drawing/2014/chart" uri="{C3380CC4-5D6E-409C-BE32-E72D297353CC}">
              <c16:uniqueId val="{00000000-657C-1442-A408-3DCD9E621587}"/>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4.0455038733720521E-2"/>
          <c:y val="0.67477378494435358"/>
          <c:w val="0.63017098468213584"/>
          <c:h val="0.19011385365385214"/>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1" i="0" u="none" strike="noStrike" kern="1200" spc="0" baseline="0">
              <a:solidFill>
                <a:schemeClr val="bg1"/>
              </a:solidFill>
              <a:latin typeface="Helvetica Light" panose="020B0403020202020204" pitchFamily="34" charset="0"/>
              <a:ea typeface="+mn-ea"/>
              <a:cs typeface="+mn-cs"/>
            </a:defRPr>
          </a:pPr>
          <a:endParaRPr lang="es-HN"/>
        </a:p>
      </c:txPr>
    </c:title>
    <c:autoTitleDeleted val="0"/>
    <c:plotArea>
      <c:layout>
        <c:manualLayout>
          <c:layoutTarget val="inner"/>
          <c:xMode val="edge"/>
          <c:yMode val="edge"/>
          <c:x val="2.836378328607728E-2"/>
          <c:y val="0.2906935797391329"/>
          <c:w val="0.94327243342784539"/>
          <c:h val="0.38618932585852328"/>
        </c:manualLayout>
      </c:layout>
      <c:barChart>
        <c:barDir val="bar"/>
        <c:grouping val="percentStacked"/>
        <c:varyColors val="0"/>
        <c:ser>
          <c:idx val="0"/>
          <c:order val="0"/>
          <c:tx>
            <c:strRef>
              <c:f>Sheet1!$A$2</c:f>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numCache>
            </c:numRef>
          </c:val>
          <c:extLst>
            <c:ext xmlns:c16="http://schemas.microsoft.com/office/drawing/2014/chart" uri="{C3380CC4-5D6E-409C-BE32-E72D297353CC}">
              <c16:uniqueId val="{00000000-7A4E-124C-AD4B-166EB49FD48D}"/>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1913095382680273"/>
          <c:w val="0.94327243342784539"/>
          <c:h val="0.46313760823534844"/>
        </c:manualLayout>
      </c:layout>
      <c:barChart>
        <c:barDir val="bar"/>
        <c:grouping val="percentStacked"/>
        <c:varyColors val="0"/>
        <c:ser>
          <c:idx val="0"/>
          <c:order val="0"/>
          <c:tx>
            <c:strRef>
              <c:f>Sheet1!$A$2</c:f>
              <c:strCache>
                <c:ptCount val="1"/>
                <c:pt idx="0">
                  <c:v>HCH</c:v>
                </c:pt>
              </c:strCache>
            </c:strRef>
          </c:tx>
          <c:spPr>
            <a:solidFill>
              <a:schemeClr val="accent1"/>
            </a:solidFill>
            <a:ln>
              <a:noFill/>
            </a:ln>
            <a:effectLst/>
          </c:spPr>
          <c:invertIfNegative val="0"/>
          <c:dLbls>
            <c:dLbl>
              <c:idx val="0"/>
              <c:layout>
                <c:manualLayout>
                  <c:x val="7.7355772598392582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FE-3541-A7B6-F5B3D49DC9A1}"/>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0.48</c:v>
                </c:pt>
              </c:numCache>
            </c:numRef>
          </c:val>
          <c:extLst>
            <c:ext xmlns:c16="http://schemas.microsoft.com/office/drawing/2014/chart" uri="{C3380CC4-5D6E-409C-BE32-E72D297353CC}">
              <c16:uniqueId val="{00000001-80FE-3541-A7B6-F5B3D49DC9A1}"/>
            </c:ext>
          </c:extLst>
        </c:ser>
        <c:ser>
          <c:idx val="1"/>
          <c:order val="1"/>
          <c:tx>
            <c:strRef>
              <c:f>Sheet1!$A$3</c:f>
              <c:strCache>
                <c:ptCount val="1"/>
                <c:pt idx="0">
                  <c:v>TVC</c:v>
                </c:pt>
              </c:strCache>
            </c:strRef>
          </c:tx>
          <c:spPr>
            <a:solidFill>
              <a:schemeClr val="accent3"/>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7C-CC4D-86A8-2EEB9D63816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0.52</c:v>
                </c:pt>
              </c:numCache>
            </c:numRef>
          </c:val>
          <c:extLst>
            <c:ext xmlns:c16="http://schemas.microsoft.com/office/drawing/2014/chart" uri="{C3380CC4-5D6E-409C-BE32-E72D297353CC}">
              <c16:uniqueId val="{00000000-CF7C-CC4D-86A8-2EEB9D638161}"/>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Sheet1!$B$2:$M$2</c:f>
              <c:numCache>
                <c:formatCode>_-* #,##0_-;\-* #,##0_-;_-* "-"??_-;_-@_-</c:formatCode>
                <c:ptCount val="12"/>
                <c:pt idx="0">
                  <c:v>16740.224814882287</c:v>
                </c:pt>
                <c:pt idx="1">
                  <c:v>253311.83660215666</c:v>
                </c:pt>
                <c:pt idx="2">
                  <c:v>433594.98919369932</c:v>
                </c:pt>
                <c:pt idx="3">
                  <c:v>387148.31991944794</c:v>
                </c:pt>
                <c:pt idx="4">
                  <c:v>444585.9165582899</c:v>
                </c:pt>
                <c:pt idx="5">
                  <c:v>492169.00123633904</c:v>
                </c:pt>
                <c:pt idx="6">
                  <c:v>417010.1306262358</c:v>
                </c:pt>
                <c:pt idx="7">
                  <c:v>468276.71002682747</c:v>
                </c:pt>
                <c:pt idx="8">
                  <c:v>425822.98604210641</c:v>
                </c:pt>
                <c:pt idx="9">
                  <c:v>519519.66381545126</c:v>
                </c:pt>
                <c:pt idx="10">
                  <c:v>502576.30651951814</c:v>
                </c:pt>
                <c:pt idx="11">
                  <c:v>512633.65576216095</c:v>
                </c:pt>
              </c:numCache>
            </c:numRef>
          </c:val>
          <c:smooth val="0"/>
          <c:extLst>
            <c:ext xmlns:c16="http://schemas.microsoft.com/office/drawing/2014/chart" uri="{C3380CC4-5D6E-409C-BE32-E72D297353CC}">
              <c16:uniqueId val="{00000000-37C5-2A43-B643-87195EEFA3CF}"/>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Sheet1!$B$3:$M$3</c:f>
              <c:numCache>
                <c:formatCode>_-* #,##0_-;\-* #,##0_-;_-* "-"??_-;_-@_-</c:formatCode>
                <c:ptCount val="12"/>
                <c:pt idx="0">
                  <c:v>22004.63562997639</c:v>
                </c:pt>
                <c:pt idx="1">
                  <c:v>22094.081604382001</c:v>
                </c:pt>
                <c:pt idx="2">
                  <c:v>478959.88463781844</c:v>
                </c:pt>
                <c:pt idx="3">
                  <c:v>588100.31967048161</c:v>
                </c:pt>
                <c:pt idx="4">
                  <c:v>679516.34510756563</c:v>
                </c:pt>
                <c:pt idx="5">
                  <c:v>533910.99416000827</c:v>
                </c:pt>
                <c:pt idx="6">
                  <c:v>331918.62016860937</c:v>
                </c:pt>
                <c:pt idx="7">
                  <c:v>423459.15636386682</c:v>
                </c:pt>
                <c:pt idx="8">
                  <c:v>374127.29776957113</c:v>
                </c:pt>
                <c:pt idx="9">
                  <c:v>847463.32892982033</c:v>
                </c:pt>
                <c:pt idx="10">
                  <c:v>555452.06466979499</c:v>
                </c:pt>
                <c:pt idx="11">
                  <c:v>363755.04539909674</c:v>
                </c:pt>
              </c:numCache>
            </c:numRef>
          </c:val>
          <c:smooth val="0"/>
          <c:extLst>
            <c:ext xmlns:c16="http://schemas.microsoft.com/office/drawing/2014/chart" uri="{C3380CC4-5D6E-409C-BE32-E72D297353CC}">
              <c16:uniqueId val="{00000001-37C5-2A43-B643-87195EEFA3CF}"/>
            </c:ext>
          </c:extLst>
        </c:ser>
        <c:dLbls>
          <c:dLblPos val="r"/>
          <c:showLegendKey val="0"/>
          <c:showVal val="1"/>
          <c:showCatName val="0"/>
          <c:showSerName val="0"/>
          <c:showPercent val="0"/>
          <c:showBubbleSize val="0"/>
        </c:dLbl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39269926420237478"/>
          <c:y val="7.9750252826511197E-3"/>
          <c:w val="0.19445481441137513"/>
          <c:h val="0.1082676664998518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099858014617246E-2"/>
          <c:y val="4.3738642668126083E-2"/>
          <c:w val="0.92180028397076552"/>
          <c:h val="0.77548582141609257"/>
        </c:manualLayout>
      </c:layout>
      <c:barChart>
        <c:barDir val="col"/>
        <c:grouping val="percentStacked"/>
        <c:varyColors val="0"/>
        <c:ser>
          <c:idx val="0"/>
          <c:order val="0"/>
          <c:tx>
            <c:strRef>
              <c:f>Hoja1!$B$1</c:f>
              <c:strCache>
                <c:ptCount val="1"/>
                <c:pt idx="0">
                  <c:v>TV</c:v>
                </c:pt>
              </c:strCache>
            </c:strRef>
          </c:tx>
          <c:spPr>
            <a:solidFill>
              <a:srgbClr val="5E5E5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0.88</c:v>
                </c:pt>
                <c:pt idx="1">
                  <c:v>0.92</c:v>
                </c:pt>
                <c:pt idx="2">
                  <c:v>0.87</c:v>
                </c:pt>
              </c:numCache>
            </c:numRef>
          </c:val>
          <c:extLst>
            <c:ext xmlns:c16="http://schemas.microsoft.com/office/drawing/2014/chart" uri="{C3380CC4-5D6E-409C-BE32-E72D297353CC}">
              <c16:uniqueId val="{00000000-FB98-F345-872A-A7D5818F0050}"/>
            </c:ext>
          </c:extLst>
        </c:ser>
        <c:ser>
          <c:idx val="1"/>
          <c:order val="1"/>
          <c:tx>
            <c:strRef>
              <c:f>Hoja1!$C$1</c:f>
              <c:strCache>
                <c:ptCount val="1"/>
                <c:pt idx="0">
                  <c:v>Prensa</c:v>
                </c:pt>
              </c:strCache>
            </c:strRef>
          </c:tx>
          <c:spPr>
            <a:solidFill>
              <a:srgbClr val="5EACE5"/>
            </a:solidFill>
            <a:ln>
              <a:noFill/>
            </a:ln>
            <a:effectLst/>
          </c:spPr>
          <c:invertIfNegative val="0"/>
          <c:dLbls>
            <c:dLbl>
              <c:idx val="0"/>
              <c:layout>
                <c:manualLayout>
                  <c:x val="-1.7772662733916946E-2"/>
                  <c:y val="4.0806910055786582E-3"/>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6D-424D-ABFC-0A616D501DD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Hoja1!$C$2:$C$4</c:f>
              <c:numCache>
                <c:formatCode>General</c:formatCode>
                <c:ptCount val="3"/>
                <c:pt idx="0" formatCode="0%">
                  <c:v>0.02</c:v>
                </c:pt>
              </c:numCache>
            </c:numRef>
          </c:val>
          <c:extLst>
            <c:ext xmlns:c16="http://schemas.microsoft.com/office/drawing/2014/chart" uri="{C3380CC4-5D6E-409C-BE32-E72D297353CC}">
              <c16:uniqueId val="{00000001-FB98-F345-872A-A7D5818F0050}"/>
            </c:ext>
          </c:extLst>
        </c:ser>
        <c:ser>
          <c:idx val="2"/>
          <c:order val="2"/>
          <c:tx>
            <c:strRef>
              <c:f>Hoja1!$D$1</c:f>
              <c:strCache>
                <c:ptCount val="1"/>
                <c:pt idx="0">
                  <c:v>Radio</c:v>
                </c:pt>
              </c:strCache>
            </c:strRef>
          </c:tx>
          <c:spPr>
            <a:solidFill>
              <a:srgbClr val="EF363C"/>
            </a:solidFill>
            <a:ln>
              <a:noFill/>
            </a:ln>
            <a:effectLst/>
          </c:spPr>
          <c:invertIfNegative val="0"/>
          <c:dLbls>
            <c:dLbl>
              <c:idx val="0"/>
              <c:layout>
                <c:manualLayout>
                  <c:x val="2.8436260374267087E-2"/>
                  <c:y val="8.57928623043657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98-F345-872A-A7D5818F005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0.1</c:v>
                </c:pt>
                <c:pt idx="1">
                  <c:v>0.08</c:v>
                </c:pt>
                <c:pt idx="2">
                  <c:v>0.13</c:v>
                </c:pt>
              </c:numCache>
            </c:numRef>
          </c:val>
          <c:extLst>
            <c:ext xmlns:c16="http://schemas.microsoft.com/office/drawing/2014/chart" uri="{C3380CC4-5D6E-409C-BE32-E72D297353CC}">
              <c16:uniqueId val="{00000003-FB98-F345-872A-A7D5818F0050}"/>
            </c:ext>
          </c:extLst>
        </c:ser>
        <c:dLbls>
          <c:showLegendKey val="0"/>
          <c:showVal val="0"/>
          <c:showCatName val="0"/>
          <c:showSerName val="0"/>
          <c:showPercent val="0"/>
          <c:showBubbleSize val="0"/>
        </c:dLbls>
        <c:gapWidth val="150"/>
        <c:overlap val="100"/>
        <c:axId val="835269583"/>
        <c:axId val="797816383"/>
      </c:barChart>
      <c:catAx>
        <c:axId val="835269583"/>
        <c:scaling>
          <c:orientation val="minMax"/>
        </c:scaling>
        <c:delete val="1"/>
        <c:axPos val="t"/>
        <c:numFmt formatCode="General" sourceLinked="1"/>
        <c:majorTickMark val="none"/>
        <c:minorTickMark val="none"/>
        <c:tickLblPos val="nextTo"/>
        <c:crossAx val="797816383"/>
        <c:crosses val="max"/>
        <c:auto val="1"/>
        <c:lblAlgn val="ctr"/>
        <c:lblOffset val="100"/>
        <c:noMultiLvlLbl val="0"/>
      </c:catAx>
      <c:valAx>
        <c:axId val="797816383"/>
        <c:scaling>
          <c:logBase val="10"/>
          <c:orientation val="minMax"/>
        </c:scaling>
        <c:delete val="1"/>
        <c:axPos val="l"/>
        <c:numFmt formatCode="0%" sourceLinked="1"/>
        <c:majorTickMark val="out"/>
        <c:minorTickMark val="none"/>
        <c:tickLblPos val="nextTo"/>
        <c:crossAx val="835269583"/>
        <c:crosses val="autoZero"/>
        <c:crossBetween val="between"/>
      </c:valAx>
      <c:spPr>
        <a:noFill/>
        <a:ln>
          <a:noFill/>
        </a:ln>
        <a:effectLst/>
      </c:spPr>
    </c:plotArea>
    <c:legend>
      <c:legendPos val="b"/>
      <c:layout>
        <c:manualLayout>
          <c:xMode val="edge"/>
          <c:yMode val="edge"/>
          <c:x val="0.25259207988573995"/>
          <c:y val="0.90272550917791394"/>
          <c:w val="0.48059743015693401"/>
          <c:h val="8.13695298518584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userShapes r:id="rId4"/>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Sheet1!$B$2:$M$2</c:f>
              <c:numCache>
                <c:formatCode>_-* #,##0_-;\-* #,##0_-;_-* "-"??_-;_-@_-</c:formatCode>
                <c:ptCount val="12"/>
                <c:pt idx="0">
                  <c:v>131409.07841809507</c:v>
                </c:pt>
                <c:pt idx="1">
                  <c:v>120198.17311995133</c:v>
                </c:pt>
                <c:pt idx="2">
                  <c:v>137540.84406048947</c:v>
                </c:pt>
                <c:pt idx="3">
                  <c:v>169712.83437511619</c:v>
                </c:pt>
                <c:pt idx="4">
                  <c:v>105753.2037924079</c:v>
                </c:pt>
                <c:pt idx="5">
                  <c:v>155546.06877445034</c:v>
                </c:pt>
                <c:pt idx="6">
                  <c:v>122127.71426821823</c:v>
                </c:pt>
                <c:pt idx="7">
                  <c:v>161842.26697362732</c:v>
                </c:pt>
                <c:pt idx="8">
                  <c:v>132842.81465143387</c:v>
                </c:pt>
                <c:pt idx="9">
                  <c:v>116058.72815936639</c:v>
                </c:pt>
                <c:pt idx="10">
                  <c:v>217555.26565973408</c:v>
                </c:pt>
                <c:pt idx="11">
                  <c:v>223861.28688459998</c:v>
                </c:pt>
              </c:numCache>
            </c:numRef>
          </c:val>
          <c:smooth val="0"/>
          <c:extLst>
            <c:ext xmlns:c16="http://schemas.microsoft.com/office/drawing/2014/chart" uri="{C3380CC4-5D6E-409C-BE32-E72D297353CC}">
              <c16:uniqueId val="{00000000-3C54-EA4F-BE5E-52618DF62AA4}"/>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Sheet1!$B$3:$M$3</c:f>
              <c:numCache>
                <c:formatCode>_-* #,##0_-;\-* #,##0_-;_-* "-"??_-;_-@_-</c:formatCode>
                <c:ptCount val="12"/>
                <c:pt idx="0">
                  <c:v>152077.97097789033</c:v>
                </c:pt>
                <c:pt idx="1">
                  <c:v>102525.53810413723</c:v>
                </c:pt>
                <c:pt idx="2">
                  <c:v>87382.365851443741</c:v>
                </c:pt>
                <c:pt idx="3">
                  <c:v>101406.20108855255</c:v>
                </c:pt>
                <c:pt idx="4">
                  <c:v>102324.54066117218</c:v>
                </c:pt>
                <c:pt idx="5">
                  <c:v>77879.45897616657</c:v>
                </c:pt>
                <c:pt idx="6">
                  <c:v>92328.08664290818</c:v>
                </c:pt>
                <c:pt idx="7">
                  <c:v>41217.585564943292</c:v>
                </c:pt>
                <c:pt idx="8">
                  <c:v>44220.947088181405</c:v>
                </c:pt>
                <c:pt idx="9">
                  <c:v>47738.258671432559</c:v>
                </c:pt>
                <c:pt idx="10">
                  <c:v>82083.519249279096</c:v>
                </c:pt>
                <c:pt idx="11">
                  <c:v>100306.12932121902</c:v>
                </c:pt>
              </c:numCache>
            </c:numRef>
          </c:val>
          <c:smooth val="0"/>
          <c:extLst>
            <c:ext xmlns:c16="http://schemas.microsoft.com/office/drawing/2014/chart" uri="{C3380CC4-5D6E-409C-BE32-E72D297353CC}">
              <c16:uniqueId val="{00000001-3C54-EA4F-BE5E-52618DF62AA4}"/>
            </c:ext>
          </c:extLst>
        </c:ser>
        <c:dLbls>
          <c:dLblPos val="r"/>
          <c:showLegendKey val="0"/>
          <c:showVal val="1"/>
          <c:showCatName val="0"/>
          <c:showSerName val="0"/>
          <c:showPercent val="0"/>
          <c:showBubbleSize val="0"/>
        </c:dLbl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40277252669678953"/>
          <c:y val="3.7147672990371604E-2"/>
          <c:w val="0.19445481441137513"/>
          <c:h val="0.117634222346373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Hoja1!$B$1</c:f>
              <c:strCache>
                <c:ptCount val="1"/>
                <c:pt idx="0">
                  <c:v>TVC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Hoja1!$B$2:$B$9</c:f>
              <c:numCache>
                <c:formatCode>0%</c:formatCode>
                <c:ptCount val="8"/>
                <c:pt idx="0">
                  <c:v>0.34779031703854763</c:v>
                </c:pt>
                <c:pt idx="1">
                  <c:v>0.66344490618029772</c:v>
                </c:pt>
                <c:pt idx="2">
                  <c:v>0.31252362388655669</c:v>
                </c:pt>
                <c:pt idx="3">
                  <c:v>0.60400107595957242</c:v>
                </c:pt>
                <c:pt idx="4">
                  <c:v>0.92472046225567328</c:v>
                </c:pt>
                <c:pt idx="6">
                  <c:v>0.51898204189536534</c:v>
                </c:pt>
                <c:pt idx="7">
                  <c:v>1.8352363113708187E-3</c:v>
                </c:pt>
              </c:numCache>
            </c:numRef>
          </c:val>
          <c:extLst>
            <c:ext xmlns:c16="http://schemas.microsoft.com/office/drawing/2014/chart" uri="{C3380CC4-5D6E-409C-BE32-E72D297353CC}">
              <c16:uniqueId val="{00000000-F428-9042-B50F-0E8CCEC2C661}"/>
            </c:ext>
          </c:extLst>
        </c:ser>
        <c:ser>
          <c:idx val="1"/>
          <c:order val="1"/>
          <c:tx>
            <c:strRef>
              <c:f>Hoja1!$C$1</c:f>
              <c:strCache>
                <c:ptCount val="1"/>
                <c:pt idx="0">
                  <c:v>HCH</c:v>
                </c:pt>
              </c:strCache>
            </c:strRef>
          </c:tx>
          <c:spPr>
            <a:solidFill>
              <a:schemeClr val="accent2"/>
            </a:solidFill>
            <a:ln>
              <a:noFill/>
            </a:ln>
            <a:effectLst/>
          </c:spPr>
          <c:invertIfNegative val="0"/>
          <c:dLbls>
            <c:dLbl>
              <c:idx val="7"/>
              <c:layout>
                <c:manualLayout>
                  <c:x val="0"/>
                  <c:y val="-2.17168076976678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2BA-A849-9D9E-2A242B13748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Hoja1!$C$2:$C$9</c:f>
              <c:numCache>
                <c:formatCode>0%</c:formatCode>
                <c:ptCount val="8"/>
                <c:pt idx="0">
                  <c:v>9.9769530963766825E-2</c:v>
                </c:pt>
                <c:pt idx="1">
                  <c:v>2.4341172321773921E-2</c:v>
                </c:pt>
                <c:pt idx="2">
                  <c:v>0.19643269231573693</c:v>
                </c:pt>
                <c:pt idx="3">
                  <c:v>0.38480937483396999</c:v>
                </c:pt>
                <c:pt idx="4">
                  <c:v>7.4847407486586137E-2</c:v>
                </c:pt>
                <c:pt idx="5">
                  <c:v>0.70753821332104017</c:v>
                </c:pt>
                <c:pt idx="6">
                  <c:v>0.47964260094544303</c:v>
                </c:pt>
                <c:pt idx="7">
                  <c:v>0.98790320984410229</c:v>
                </c:pt>
              </c:numCache>
            </c:numRef>
          </c:val>
          <c:extLst>
            <c:ext xmlns:c16="http://schemas.microsoft.com/office/drawing/2014/chart" uri="{C3380CC4-5D6E-409C-BE32-E72D297353CC}">
              <c16:uniqueId val="{00000001-F428-9042-B50F-0E8CCEC2C661}"/>
            </c:ext>
          </c:extLst>
        </c:ser>
        <c:ser>
          <c:idx val="2"/>
          <c:order val="2"/>
          <c:tx>
            <c:strRef>
              <c:f>Hoja1!$D$1</c:f>
              <c:strCache>
                <c:ptCount val="1"/>
                <c:pt idx="0">
                  <c:v>Azteca</c:v>
                </c:pt>
              </c:strCache>
            </c:strRef>
          </c:tx>
          <c:spPr>
            <a:solidFill>
              <a:schemeClr val="accent3"/>
            </a:solidFill>
            <a:ln>
              <a:noFill/>
            </a:ln>
            <a:effectLst/>
          </c:spPr>
          <c:invertIfNegative val="0"/>
          <c:dLbls>
            <c:dLbl>
              <c:idx val="3"/>
              <c:layout>
                <c:manualLayout>
                  <c:x val="-1.3611614279841729E-16"/>
                  <c:y val="8.143802886625438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379-B645-885A-85023D3532A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Hoja1!$D$2:$D$9</c:f>
              <c:numCache>
                <c:formatCode>General</c:formatCode>
                <c:ptCount val="8"/>
                <c:pt idx="2" formatCode="0%">
                  <c:v>0.27330001731409626</c:v>
                </c:pt>
                <c:pt idx="3" formatCode="0%">
                  <c:v>7.1107373720227414E-3</c:v>
                </c:pt>
                <c:pt idx="7" formatCode="0%">
                  <c:v>1.0261553844526899E-2</c:v>
                </c:pt>
              </c:numCache>
            </c:numRef>
          </c:val>
          <c:extLst>
            <c:ext xmlns:c16="http://schemas.microsoft.com/office/drawing/2014/chart" uri="{C3380CC4-5D6E-409C-BE32-E72D297353CC}">
              <c16:uniqueId val="{00000002-F428-9042-B50F-0E8CCEC2C661}"/>
            </c:ext>
          </c:extLst>
        </c:ser>
        <c:ser>
          <c:idx val="3"/>
          <c:order val="3"/>
          <c:tx>
            <c:strRef>
              <c:f>Hoja1!$E$1</c:f>
              <c:strCache>
                <c:ptCount val="1"/>
                <c:pt idx="0">
                  <c:v>C11</c:v>
                </c:pt>
              </c:strCache>
            </c:strRef>
          </c:tx>
          <c:spPr>
            <a:solidFill>
              <a:schemeClr val="accent4"/>
            </a:solidFill>
            <a:ln>
              <a:noFill/>
            </a:ln>
            <a:effectLst/>
          </c:spPr>
          <c:invertIfNegative val="0"/>
          <c:dLbls>
            <c:dLbl>
              <c:idx val="7"/>
              <c:layout>
                <c:manualLayout>
                  <c:x val="0"/>
                  <c:y val="1.35730048110423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2BA-A849-9D9E-2A242B13748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Hoja1!$E$2:$E$9</c:f>
              <c:numCache>
                <c:formatCode>0%</c:formatCode>
                <c:ptCount val="8"/>
                <c:pt idx="0">
                  <c:v>0.44415498164166711</c:v>
                </c:pt>
                <c:pt idx="1">
                  <c:v>0.31219300610733641</c:v>
                </c:pt>
                <c:pt idx="2">
                  <c:v>6.370621803034239E-2</c:v>
                </c:pt>
                <c:pt idx="5">
                  <c:v>0.29246178667895978</c:v>
                </c:pt>
              </c:numCache>
            </c:numRef>
          </c:val>
          <c:extLst>
            <c:ext xmlns:c16="http://schemas.microsoft.com/office/drawing/2014/chart" uri="{C3380CC4-5D6E-409C-BE32-E72D297353CC}">
              <c16:uniqueId val="{00000003-F428-9042-B50F-0E8CCEC2C661}"/>
            </c:ext>
          </c:extLst>
        </c:ser>
        <c:ser>
          <c:idx val="4"/>
          <c:order val="4"/>
          <c:tx>
            <c:strRef>
              <c:f>Hoja1!$F$1</c:f>
              <c:strCache>
                <c:ptCount val="1"/>
                <c:pt idx="0">
                  <c:v>TDTV</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Hoja1!$F$2:$F$9</c:f>
              <c:numCache>
                <c:formatCode>General</c:formatCode>
                <c:ptCount val="8"/>
                <c:pt idx="0" formatCode="0%">
                  <c:v>5.2724182712615843E-2</c:v>
                </c:pt>
                <c:pt idx="2" formatCode="0%">
                  <c:v>0.1352549772077016</c:v>
                </c:pt>
              </c:numCache>
            </c:numRef>
          </c:val>
          <c:extLst>
            <c:ext xmlns:c16="http://schemas.microsoft.com/office/drawing/2014/chart" uri="{C3380CC4-5D6E-409C-BE32-E72D297353CC}">
              <c16:uniqueId val="{00000004-F428-9042-B50F-0E8CCEC2C661}"/>
            </c:ext>
          </c:extLst>
        </c:ser>
        <c:ser>
          <c:idx val="5"/>
          <c:order val="5"/>
          <c:tx>
            <c:strRef>
              <c:f>Hoja1!$G$1</c:f>
              <c:strCache>
                <c:ptCount val="1"/>
                <c:pt idx="0">
                  <c:v>DTV</c:v>
                </c:pt>
              </c:strCache>
            </c:strRef>
          </c:tx>
          <c:spPr>
            <a:solidFill>
              <a:schemeClr val="accent6"/>
            </a:solidFill>
            <a:ln>
              <a:noFill/>
            </a:ln>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2BA-A849-9D9E-2A242B137483}"/>
                </c:ext>
              </c:extLst>
            </c:dLbl>
            <c:dLbl>
              <c:idx val="2"/>
              <c:layout>
                <c:manualLayout>
                  <c:x val="-1.3611614279841729E-16"/>
                  <c:y val="1.08584038488338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BC-AE45-9664-AAEF3E1FAB4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Hoja1!$G$2:$G$9</c:f>
              <c:numCache>
                <c:formatCode>General</c:formatCode>
                <c:ptCount val="8"/>
                <c:pt idx="0" formatCode="0%">
                  <c:v>5.0632794918638478E-3</c:v>
                </c:pt>
                <c:pt idx="2" formatCode="0%">
                  <c:v>1.356723037456605E-2</c:v>
                </c:pt>
              </c:numCache>
            </c:numRef>
          </c:val>
          <c:extLst>
            <c:ext xmlns:c16="http://schemas.microsoft.com/office/drawing/2014/chart" uri="{C3380CC4-5D6E-409C-BE32-E72D297353CC}">
              <c16:uniqueId val="{00000000-92BA-A849-9D9E-2A242B137483}"/>
            </c:ext>
          </c:extLst>
        </c:ser>
        <c:ser>
          <c:idx val="6"/>
          <c:order val="6"/>
          <c:tx>
            <c:strRef>
              <c:f>Hoja1!$H$1</c:f>
              <c:strCache>
                <c:ptCount val="1"/>
                <c:pt idx="0">
                  <c:v>C6</c:v>
                </c:pt>
              </c:strCache>
            </c:strRef>
          </c:tx>
          <c:spPr>
            <a:solidFill>
              <a:schemeClr val="accent1">
                <a:lumMod val="60000"/>
              </a:schemeClr>
            </a:solidFill>
            <a:ln>
              <a:noFill/>
            </a:ln>
            <a:effectLst/>
          </c:spPr>
          <c:invertIfNegative val="0"/>
          <c:dLbls>
            <c:dLbl>
              <c:idx val="0"/>
              <c:layout>
                <c:manualLayout>
                  <c:x val="0"/>
                  <c:y val="-2.44314086598764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379-B645-885A-85023D3532AA}"/>
                </c:ext>
              </c:extLst>
            </c:dLbl>
            <c:dLbl>
              <c:idx val="2"/>
              <c:layout>
                <c:manualLayout>
                  <c:x val="-1.3611614279841729E-16"/>
                  <c:y val="-1.90022067354594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79-B645-885A-85023D3532A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Hoja1!$H$2:$H$9</c:f>
              <c:numCache>
                <c:formatCode>General</c:formatCode>
                <c:ptCount val="8"/>
                <c:pt idx="0" formatCode="0%">
                  <c:v>7.5062797845345461E-3</c:v>
                </c:pt>
                <c:pt idx="2" formatCode="0%">
                  <c:v>5.215240871000228E-3</c:v>
                </c:pt>
              </c:numCache>
            </c:numRef>
          </c:val>
          <c:extLst>
            <c:ext xmlns:c16="http://schemas.microsoft.com/office/drawing/2014/chart" uri="{C3380CC4-5D6E-409C-BE32-E72D297353CC}">
              <c16:uniqueId val="{00000000-C5BC-AE45-9664-AAEF3E1FAB44}"/>
            </c:ext>
          </c:extLst>
        </c:ser>
        <c:ser>
          <c:idx val="7"/>
          <c:order val="7"/>
          <c:tx>
            <c:strRef>
              <c:f>Hoja1!$I$1</c:f>
              <c:strCache>
                <c:ptCount val="1"/>
                <c:pt idx="0">
                  <c:v>Q Hubo</c:v>
                </c:pt>
              </c:strCache>
            </c:strRef>
          </c:tx>
          <c:spPr>
            <a:solidFill>
              <a:schemeClr val="accent2">
                <a:lumMod val="60000"/>
              </a:schemeClr>
            </a:solidFill>
            <a:ln>
              <a:noFill/>
            </a:ln>
            <a:effectLst/>
          </c:spPr>
          <c:invertIfNegative val="0"/>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Hoja1!$I$2:$I$9</c:f>
              <c:numCache>
                <c:formatCode>General</c:formatCode>
                <c:ptCount val="8"/>
                <c:pt idx="3" formatCode="0%">
                  <c:v>0.01</c:v>
                </c:pt>
              </c:numCache>
            </c:numRef>
          </c:val>
          <c:extLst>
            <c:ext xmlns:c16="http://schemas.microsoft.com/office/drawing/2014/chart" uri="{C3380CC4-5D6E-409C-BE32-E72D297353CC}">
              <c16:uniqueId val="{00000001-C5BC-AE45-9664-AAEF3E1FAB44}"/>
            </c:ext>
          </c:extLst>
        </c:ser>
        <c:ser>
          <c:idx val="8"/>
          <c:order val="8"/>
          <c:tx>
            <c:strRef>
              <c:f>Hoja1!$J$1</c:f>
              <c:strCache>
                <c:ptCount val="1"/>
                <c:pt idx="0">
                  <c:v>VTV</c:v>
                </c:pt>
              </c:strCache>
            </c:strRef>
          </c:tx>
          <c:spPr>
            <a:solidFill>
              <a:schemeClr val="accent3">
                <a:lumMod val="60000"/>
              </a:schemeClr>
            </a:solidFill>
            <a:ln>
              <a:noFill/>
            </a:ln>
            <a:effectLst/>
          </c:spPr>
          <c:invertIfNegative val="0"/>
          <c:dLbls>
            <c:dLbl>
              <c:idx val="0"/>
              <c:layout>
                <c:manualLayout>
                  <c:x val="1.8561506621415564E-3"/>
                  <c:y val="9.95342187865219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998-8140-B719-5BCB4FB1FA4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Hoja1!$J$2:$J$9</c:f>
              <c:numCache>
                <c:formatCode>General</c:formatCode>
                <c:ptCount val="8"/>
                <c:pt idx="0" formatCode="0%">
                  <c:v>4.2635622221187795E-2</c:v>
                </c:pt>
              </c:numCache>
            </c:numRef>
          </c:val>
          <c:extLst>
            <c:ext xmlns:c16="http://schemas.microsoft.com/office/drawing/2014/chart" uri="{C3380CC4-5D6E-409C-BE32-E72D297353CC}">
              <c16:uniqueId val="{00000002-C5BC-AE45-9664-AAEF3E1FAB44}"/>
            </c:ext>
          </c:extLst>
        </c:ser>
        <c:dLbls>
          <c:showLegendKey val="0"/>
          <c:showVal val="0"/>
          <c:showCatName val="0"/>
          <c:showSerName val="0"/>
          <c:showPercent val="0"/>
          <c:showBubbleSize val="0"/>
        </c:dLbls>
        <c:gapWidth val="26"/>
        <c:overlap val="100"/>
        <c:axId val="1155073871"/>
        <c:axId val="1155292879"/>
      </c:barChart>
      <c:catAx>
        <c:axId val="115507387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j-lt"/>
                <a:ea typeface="+mj-ea"/>
                <a:cs typeface="+mn-cs"/>
              </a:defRPr>
            </a:pPr>
            <a:endParaRPr lang="es-HN"/>
          </a:p>
        </c:txPr>
        <c:crossAx val="1155292879"/>
        <c:crosses val="autoZero"/>
        <c:auto val="1"/>
        <c:lblAlgn val="ctr"/>
        <c:lblOffset val="100"/>
        <c:noMultiLvlLbl val="0"/>
      </c:catAx>
      <c:valAx>
        <c:axId val="1155292879"/>
        <c:scaling>
          <c:orientation val="minMax"/>
        </c:scaling>
        <c:delete val="1"/>
        <c:axPos val="b"/>
        <c:numFmt formatCode="0%" sourceLinked="1"/>
        <c:majorTickMark val="none"/>
        <c:minorTickMark val="none"/>
        <c:tickLblPos val="nextTo"/>
        <c:crossAx val="11550738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title>
      <c:tx>
        <c:rich>
          <a:bodyPr rot="0"/>
          <a:lstStyle/>
          <a:p>
            <a:pPr>
              <a:defRPr sz="1800" b="1" i="0" u="none" strike="noStrike">
                <a:solidFill>
                  <a:srgbClr val="000000"/>
                </a:solidFill>
                <a:latin typeface="Myriad Pro"/>
              </a:defRPr>
            </a:pPr>
            <a:r>
              <a:rPr lang="es-HN" sz="1800" b="1" i="0" u="none" strike="noStrike">
                <a:solidFill>
                  <a:srgbClr val="000000"/>
                </a:solidFill>
                <a:latin typeface="Myriad Pro"/>
              </a:rPr>
              <a:t>COE</a:t>
            </a:r>
          </a:p>
        </c:rich>
      </c:tx>
      <c:layout>
        <c:manualLayout>
          <c:xMode val="edge"/>
          <c:yMode val="edge"/>
          <c:x val="0.45173099999999999"/>
          <c:y val="0"/>
          <c:w val="9.6538299999999994E-2"/>
          <c:h val="0.15465200000000001"/>
        </c:manualLayout>
      </c:layout>
      <c:overlay val="1"/>
      <c:spPr>
        <a:noFill/>
        <a:effectLst/>
      </c:spPr>
    </c:title>
    <c:autoTitleDeleted val="0"/>
    <c:plotArea>
      <c:layout>
        <c:manualLayout>
          <c:layoutTarget val="inner"/>
          <c:xMode val="edge"/>
          <c:yMode val="edge"/>
          <c:x val="8.4138761218398556E-2"/>
          <c:y val="0.15465179691931658"/>
          <c:w val="0.86679099999999998"/>
          <c:h val="0.77221099999999998"/>
        </c:manualLayout>
      </c:layout>
      <c:areaChart>
        <c:grouping val="standard"/>
        <c:varyColors val="0"/>
        <c:ser>
          <c:idx val="0"/>
          <c:order val="0"/>
          <c:tx>
            <c:strRef>
              <c:f>Sheet1!$B$1</c:f>
              <c:strCache>
                <c:ptCount val="1"/>
                <c:pt idx="0">
                  <c:v>COE</c:v>
                </c:pt>
              </c:strCache>
            </c:strRef>
          </c:tx>
          <c:spPr>
            <a:solidFill>
              <a:srgbClr val="EA3D34"/>
            </a:solidFill>
            <a:ln w="12700" cap="flat">
              <a:noFill/>
              <a:miter lim="400000"/>
            </a:ln>
            <a:effectLst/>
          </c:spPr>
          <c:errBars>
            <c:errDir val="y"/>
            <c:errBarType val="both"/>
            <c:errValType val="percentage"/>
            <c:noEndCap val="0"/>
            <c:val val="5"/>
            <c:spPr>
              <a:noFill/>
              <a:ln w="9525" cap="flat">
                <a:solidFill>
                  <a:srgbClr val="000000"/>
                </a:solidFill>
                <a:prstDash val="solid"/>
                <a:round/>
              </a:ln>
              <a:effectLst/>
            </c:spPr>
          </c:errBars>
          <c:cat>
            <c:strRef>
              <c:f>Sheet1!$A$2:$A$9</c:f>
              <c:strCache>
                <c:ptCount val="8"/>
                <c:pt idx="0">
                  <c:v>Diunsa</c:v>
                </c:pt>
                <c:pt idx="1">
                  <c:v>Curacao</c:v>
                </c:pt>
                <c:pt idx="2">
                  <c:v>Elektra</c:v>
                </c:pt>
                <c:pt idx="3">
                  <c:v>Jetstereo</c:v>
                </c:pt>
                <c:pt idx="4">
                  <c:v>Tropigas</c:v>
                </c:pt>
                <c:pt idx="5">
                  <c:v>Lady Lee</c:v>
                </c:pt>
                <c:pt idx="6">
                  <c:v>Molineros</c:v>
                </c:pt>
                <c:pt idx="7">
                  <c:v>Gallo +</c:v>
                </c:pt>
              </c:strCache>
            </c:strRef>
          </c:cat>
          <c:val>
            <c:numRef>
              <c:f>Sheet1!$B$2:$B$9</c:f>
              <c:numCache>
                <c:formatCode>_(* #,##0.00_);_(* \(#,##0.00\);_(* "-"??_);_(@_)</c:formatCode>
                <c:ptCount val="8"/>
                <c:pt idx="0">
                  <c:v>0.6424213950527673</c:v>
                </c:pt>
                <c:pt idx="1">
                  <c:v>0.78936789396470675</c:v>
                </c:pt>
                <c:pt idx="2">
                  <c:v>1.2006470363433024</c:v>
                </c:pt>
                <c:pt idx="3">
                  <c:v>1.9776031055409187</c:v>
                </c:pt>
                <c:pt idx="4">
                  <c:v>0.81538337667393868</c:v>
                </c:pt>
                <c:pt idx="5">
                  <c:v>1.0204358660864989</c:v>
                </c:pt>
                <c:pt idx="6">
                  <c:v>1.3521108112512088</c:v>
                </c:pt>
                <c:pt idx="7">
                  <c:v>2.090961510368099</c:v>
                </c:pt>
              </c:numCache>
            </c:numRef>
          </c:val>
          <c:extLst>
            <c:ext xmlns:c16="http://schemas.microsoft.com/office/drawing/2014/chart" uri="{C3380CC4-5D6E-409C-BE32-E72D297353CC}">
              <c16:uniqueId val="{00000000-0DBE-6A40-8259-38E5C8A29BB9}"/>
            </c:ext>
          </c:extLst>
        </c:ser>
        <c:dLbls>
          <c:showLegendKey val="0"/>
          <c:showVal val="0"/>
          <c:showCatName val="0"/>
          <c:showSerName val="0"/>
          <c:showPercent val="0"/>
          <c:showBubbleSize val="0"/>
        </c:dLbls>
        <c:axId val="2094734552"/>
        <c:axId val="2094734553"/>
      </c:areaChart>
      <c:catAx>
        <c:axId val="2094734552"/>
        <c:scaling>
          <c:orientation val="minMax"/>
        </c:scaling>
        <c:delete val="0"/>
        <c:axPos val="b"/>
        <c:numFmt formatCode="General" sourceLinked="0"/>
        <c:majorTickMark val="none"/>
        <c:minorTickMark val="none"/>
        <c:tickLblPos val="low"/>
        <c:spPr>
          <a:ln w="12700" cap="flat">
            <a:solidFill>
              <a:srgbClr val="D9D9D9"/>
            </a:solidFill>
            <a:prstDash val="solid"/>
            <a:round/>
          </a:ln>
        </c:spPr>
        <c:txPr>
          <a:bodyPr rot="0"/>
          <a:lstStyle/>
          <a:p>
            <a:pPr>
              <a:defRPr sz="800" b="0" i="0" u="none" strike="noStrike">
                <a:solidFill>
                  <a:srgbClr val="000000"/>
                </a:solidFill>
                <a:latin typeface="Myriad Pro"/>
              </a:defRPr>
            </a:pPr>
            <a:endParaRPr lang="es-HN"/>
          </a:p>
        </c:txPr>
        <c:crossAx val="2094734553"/>
        <c:crosses val="autoZero"/>
        <c:auto val="1"/>
        <c:lblAlgn val="ctr"/>
        <c:lblOffset val="100"/>
        <c:noMultiLvlLbl val="1"/>
      </c:catAx>
      <c:valAx>
        <c:axId val="2094734553"/>
        <c:scaling>
          <c:orientation val="minMax"/>
        </c:scaling>
        <c:delete val="0"/>
        <c:axPos val="l"/>
        <c:numFmt formatCode="0.##" sourceLinked="0"/>
        <c:majorTickMark val="none"/>
        <c:minorTickMark val="none"/>
        <c:tickLblPos val="nextTo"/>
        <c:spPr>
          <a:ln w="12700" cap="flat">
            <a:noFill/>
            <a:prstDash val="solid"/>
            <a:round/>
          </a:ln>
        </c:spPr>
        <c:txPr>
          <a:bodyPr rot="0"/>
          <a:lstStyle/>
          <a:p>
            <a:pPr>
              <a:defRPr sz="1100" b="0" i="0" u="none" strike="noStrike">
                <a:solidFill>
                  <a:srgbClr val="000000"/>
                </a:solidFill>
                <a:latin typeface="Myriad Pro"/>
              </a:defRPr>
            </a:pPr>
            <a:endParaRPr lang="es-HN"/>
          </a:p>
        </c:txPr>
        <c:crossAx val="2094734552"/>
        <c:crosses val="autoZero"/>
        <c:crossBetween val="midCat"/>
        <c:majorUnit val="0.55000000000000004"/>
        <c:minorUnit val="0.27500000000000002"/>
      </c:valAx>
      <c:spPr>
        <a:noFill/>
        <a:ln w="12700" cap="flat">
          <a:noFill/>
          <a:miter lim="400000"/>
        </a:ln>
        <a:effectLst/>
      </c:spPr>
    </c:plotArea>
    <c:legend>
      <c:legendPos val="r"/>
      <c:layout>
        <c:manualLayout>
          <c:xMode val="edge"/>
          <c:yMode val="edge"/>
          <c:x val="0.75374529971662751"/>
          <c:y val="0.25762319119904864"/>
          <c:w val="0.12202399999999999"/>
          <c:h val="8.6193199999999998E-2"/>
        </c:manualLayout>
      </c:layout>
      <c:overlay val="1"/>
      <c:spPr>
        <a:noFill/>
        <a:ln w="12700" cap="flat">
          <a:noFill/>
          <a:miter lim="400000"/>
        </a:ln>
        <a:effectLst/>
      </c:spPr>
      <c:txPr>
        <a:bodyPr rot="0"/>
        <a:lstStyle/>
        <a:p>
          <a:pPr>
            <a:defRPr sz="1000" b="0" i="0" u="none" strike="noStrike">
              <a:solidFill>
                <a:srgbClr val="000000"/>
              </a:solidFill>
              <a:latin typeface="Myriad Pro"/>
            </a:defRPr>
          </a:pPr>
          <a:endParaRPr lang="es-HN"/>
        </a:p>
      </c:txPr>
    </c:legend>
    <c:plotVisOnly val="1"/>
    <c:dispBlanksAs val="gap"/>
    <c:showDLblsOverMax val="1"/>
  </c:chart>
  <c:spPr>
    <a:noFill/>
    <a:ln>
      <a:noFill/>
    </a:ln>
    <a:effectLst/>
  </c:sp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Hoja1!$B$1</c:f>
              <c:strCache>
                <c:ptCount val="1"/>
                <c:pt idx="0">
                  <c:v>Ambiental</c:v>
                </c:pt>
              </c:strCache>
            </c:strRef>
          </c:tx>
          <c:spPr>
            <a:solidFill>
              <a:schemeClr val="accent1"/>
            </a:solidFill>
            <a:ln>
              <a:noFill/>
            </a:ln>
            <a:effectLst/>
          </c:spPr>
          <c:invertIfNegative val="0"/>
          <c:dLbls>
            <c:dLbl>
              <c:idx val="1"/>
              <c:layout>
                <c:manualLayout>
                  <c:x val="7.131532125446468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FC8-F949-8A75-8962060613E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Hoja1!$B$2:$B$9</c:f>
              <c:numCache>
                <c:formatCode>General</c:formatCode>
                <c:ptCount val="8"/>
                <c:pt idx="0" formatCode="0%">
                  <c:v>3.6908749024670069E-2</c:v>
                </c:pt>
                <c:pt idx="4" formatCode="0%">
                  <c:v>0.16836929480988228</c:v>
                </c:pt>
                <c:pt idx="5" formatCode="0%">
                  <c:v>7.3910392279483541E-3</c:v>
                </c:pt>
                <c:pt idx="7" formatCode="0%">
                  <c:v>0.15710945786734595</c:v>
                </c:pt>
              </c:numCache>
            </c:numRef>
          </c:val>
          <c:extLst>
            <c:ext xmlns:c16="http://schemas.microsoft.com/office/drawing/2014/chart" uri="{C3380CC4-5D6E-409C-BE32-E72D297353CC}">
              <c16:uniqueId val="{00000000-3810-944B-AF01-191904244FBA}"/>
            </c:ext>
          </c:extLst>
        </c:ser>
        <c:ser>
          <c:idx val="1"/>
          <c:order val="1"/>
          <c:tx>
            <c:strRef>
              <c:f>Hoja1!$C$1</c:f>
              <c:strCache>
                <c:ptCount val="1"/>
                <c:pt idx="0">
                  <c:v>Exa</c:v>
                </c:pt>
              </c:strCache>
            </c:strRef>
          </c:tx>
          <c:spPr>
            <a:solidFill>
              <a:schemeClr val="accent2"/>
            </a:solidFill>
            <a:ln>
              <a:noFill/>
            </a:ln>
            <a:effectLst/>
          </c:spPr>
          <c:invertIfNegative val="0"/>
          <c:dLbls>
            <c:dLbl>
              <c:idx val="0"/>
              <c:layout>
                <c:manualLayout>
                  <c:x val="9.5087095005952776E-3"/>
                  <c:y val="-4.54095746982157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3810-944B-AF01-191904244FB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Hoja1!$C$2:$C$9</c:f>
              <c:numCache>
                <c:formatCode>0%</c:formatCode>
                <c:ptCount val="8"/>
                <c:pt idx="0">
                  <c:v>0.2986359144606161</c:v>
                </c:pt>
                <c:pt idx="1">
                  <c:v>3.5124269657900234E-2</c:v>
                </c:pt>
                <c:pt idx="2">
                  <c:v>0.13958120326934281</c:v>
                </c:pt>
                <c:pt idx="4">
                  <c:v>7.8246331004392031E-2</c:v>
                </c:pt>
              </c:numCache>
            </c:numRef>
          </c:val>
          <c:extLst>
            <c:ext xmlns:c16="http://schemas.microsoft.com/office/drawing/2014/chart" uri="{C3380CC4-5D6E-409C-BE32-E72D297353CC}">
              <c16:uniqueId val="{00000001-3810-944B-AF01-191904244FBA}"/>
            </c:ext>
          </c:extLst>
        </c:ser>
        <c:ser>
          <c:idx val="2"/>
          <c:order val="2"/>
          <c:tx>
            <c:strRef>
              <c:f>Hoja1!$D$1</c:f>
              <c:strCache>
                <c:ptCount val="1"/>
                <c:pt idx="0">
                  <c:v>Top</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Hoja1!$D$2:$D$9</c:f>
              <c:numCache>
                <c:formatCode>General</c:formatCode>
                <c:ptCount val="8"/>
                <c:pt idx="2" formatCode="0%">
                  <c:v>0.18038781656053327</c:v>
                </c:pt>
                <c:pt idx="4" formatCode="0%">
                  <c:v>3.4260887764874751E-2</c:v>
                </c:pt>
                <c:pt idx="5" formatCode="0%">
                  <c:v>2.8354828128787583E-2</c:v>
                </c:pt>
                <c:pt idx="7" formatCode="0%">
                  <c:v>8.5317658613509553E-2</c:v>
                </c:pt>
              </c:numCache>
            </c:numRef>
          </c:val>
          <c:extLst>
            <c:ext xmlns:c16="http://schemas.microsoft.com/office/drawing/2014/chart" uri="{C3380CC4-5D6E-409C-BE32-E72D297353CC}">
              <c16:uniqueId val="{00000002-3810-944B-AF01-191904244FBA}"/>
            </c:ext>
          </c:extLst>
        </c:ser>
        <c:ser>
          <c:idx val="3"/>
          <c:order val="3"/>
          <c:tx>
            <c:strRef>
              <c:f>Hoja1!$E$1</c:f>
              <c:strCache>
                <c:ptCount val="1"/>
                <c:pt idx="0">
                  <c:v>HCH</c:v>
                </c:pt>
              </c:strCache>
            </c:strRef>
          </c:tx>
          <c:spPr>
            <a:solidFill>
              <a:schemeClr val="accent4"/>
            </a:solidFill>
            <a:ln>
              <a:noFill/>
            </a:ln>
            <a:effectLst/>
          </c:spPr>
          <c:invertIfNegative val="0"/>
          <c:dLbls>
            <c:dLbl>
              <c:idx val="0"/>
              <c:layout>
                <c:manualLayout>
                  <c:x val="1.1885886875744085E-2"/>
                  <c:y val="2.2704787349107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810-944B-AF01-191904244FBA}"/>
                </c:ext>
              </c:extLst>
            </c:dLbl>
            <c:dLbl>
              <c:idx val="7"/>
              <c:layout>
                <c:manualLayout>
                  <c:x val="5.9429434378720373E-3"/>
                  <c:y val="-2.34374985582247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810-944B-AF01-191904244FB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Hoja1!$E$2:$E$9</c:f>
              <c:numCache>
                <c:formatCode>0%</c:formatCode>
                <c:ptCount val="8"/>
                <c:pt idx="1">
                  <c:v>2.7149956161488385E-2</c:v>
                </c:pt>
              </c:numCache>
            </c:numRef>
          </c:val>
          <c:extLst>
            <c:ext xmlns:c16="http://schemas.microsoft.com/office/drawing/2014/chart" uri="{C3380CC4-5D6E-409C-BE32-E72D297353CC}">
              <c16:uniqueId val="{00000003-3810-944B-AF01-191904244FBA}"/>
            </c:ext>
          </c:extLst>
        </c:ser>
        <c:ser>
          <c:idx val="4"/>
          <c:order val="4"/>
          <c:tx>
            <c:strRef>
              <c:f>Hoja1!$F$1</c:f>
              <c:strCache>
                <c:ptCount val="1"/>
                <c:pt idx="0">
                  <c:v>HRN</c:v>
                </c:pt>
              </c:strCache>
            </c:strRef>
          </c:tx>
          <c:spPr>
            <a:solidFill>
              <a:schemeClr val="accent5"/>
            </a:solidFill>
            <a:ln>
              <a:noFill/>
            </a:ln>
            <a:effectLst/>
          </c:spPr>
          <c:invertIfNegative val="0"/>
          <c:dLbls>
            <c:dLbl>
              <c:idx val="6"/>
              <c:layout>
                <c:manualLayout>
                  <c:x val="4.754354750297638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DB-5A45-803E-F0A1E1F694F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Hoja1!$F$2:$F$9</c:f>
              <c:numCache>
                <c:formatCode>0%</c:formatCode>
                <c:ptCount val="8"/>
                <c:pt idx="0">
                  <c:v>7.3438798616040236E-3</c:v>
                </c:pt>
                <c:pt idx="1">
                  <c:v>0.57844896627045028</c:v>
                </c:pt>
                <c:pt idx="2">
                  <c:v>3.6279326419760942E-2</c:v>
                </c:pt>
                <c:pt idx="7">
                  <c:v>0.1738729955860262</c:v>
                </c:pt>
              </c:numCache>
            </c:numRef>
          </c:val>
          <c:extLst>
            <c:ext xmlns:c16="http://schemas.microsoft.com/office/drawing/2014/chart" uri="{C3380CC4-5D6E-409C-BE32-E72D297353CC}">
              <c16:uniqueId val="{00000004-3810-944B-AF01-191904244FBA}"/>
            </c:ext>
          </c:extLst>
        </c:ser>
        <c:ser>
          <c:idx val="5"/>
          <c:order val="5"/>
          <c:tx>
            <c:strRef>
              <c:f>Hoja1!$G$1</c:f>
              <c:strCache>
                <c:ptCount val="1"/>
                <c:pt idx="0">
                  <c:v>Kairos</c:v>
                </c:pt>
              </c:strCache>
            </c:strRef>
          </c:tx>
          <c:spPr>
            <a:solidFill>
              <a:schemeClr val="accent6"/>
            </a:solidFill>
            <a:ln>
              <a:noFill/>
            </a:ln>
            <a:effectLst/>
          </c:spPr>
          <c:invertIfNegative val="0"/>
          <c:dLbls>
            <c:dLbl>
              <c:idx val="6"/>
              <c:layout>
                <c:manualLayout>
                  <c:x val="8.320120813020867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C8-F949-8A75-8962060613E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Hoja1!$G$2:$G$9</c:f>
              <c:numCache>
                <c:formatCode>General</c:formatCode>
                <c:ptCount val="8"/>
                <c:pt idx="2" formatCode="0%">
                  <c:v>5.1097641577832259E-3</c:v>
                </c:pt>
                <c:pt idx="6" formatCode="0%">
                  <c:v>0.2222248410077175</c:v>
                </c:pt>
              </c:numCache>
            </c:numRef>
          </c:val>
          <c:extLst>
            <c:ext xmlns:c16="http://schemas.microsoft.com/office/drawing/2014/chart" uri="{C3380CC4-5D6E-409C-BE32-E72D297353CC}">
              <c16:uniqueId val="{00000005-3810-944B-AF01-191904244FBA}"/>
            </c:ext>
          </c:extLst>
        </c:ser>
        <c:ser>
          <c:idx val="6"/>
          <c:order val="6"/>
          <c:tx>
            <c:strRef>
              <c:f>Hoja1!$H$1</c:f>
              <c:strCache>
                <c:ptCount val="1"/>
                <c:pt idx="0">
                  <c:v>Musiquera</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Hoja1!$H$2:$H$9</c:f>
              <c:numCache>
                <c:formatCode>0%</c:formatCode>
                <c:ptCount val="8"/>
                <c:pt idx="1">
                  <c:v>0.12237345816169171</c:v>
                </c:pt>
                <c:pt idx="3">
                  <c:v>0.18987744666884401</c:v>
                </c:pt>
              </c:numCache>
            </c:numRef>
          </c:val>
          <c:extLst>
            <c:ext xmlns:c16="http://schemas.microsoft.com/office/drawing/2014/chart" uri="{C3380CC4-5D6E-409C-BE32-E72D297353CC}">
              <c16:uniqueId val="{00000006-3810-944B-AF01-191904244FBA}"/>
            </c:ext>
          </c:extLst>
        </c:ser>
        <c:ser>
          <c:idx val="7"/>
          <c:order val="7"/>
          <c:tx>
            <c:strRef>
              <c:f>Hoja1!$I$1</c:f>
              <c:strCache>
                <c:ptCount val="1"/>
                <c:pt idx="0">
                  <c:v>Power</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Hoja1!$I$2:$I$9</c:f>
              <c:numCache>
                <c:formatCode>0%</c:formatCode>
                <c:ptCount val="8"/>
                <c:pt idx="0">
                  <c:v>0.38124159767088928</c:v>
                </c:pt>
                <c:pt idx="1">
                  <c:v>0.23688027132887934</c:v>
                </c:pt>
                <c:pt idx="2">
                  <c:v>0.20114666414736976</c:v>
                </c:pt>
                <c:pt idx="4">
                  <c:v>0.22067336492437067</c:v>
                </c:pt>
                <c:pt idx="5">
                  <c:v>0.32095048104932672</c:v>
                </c:pt>
              </c:numCache>
            </c:numRef>
          </c:val>
          <c:extLst>
            <c:ext xmlns:c16="http://schemas.microsoft.com/office/drawing/2014/chart" uri="{C3380CC4-5D6E-409C-BE32-E72D297353CC}">
              <c16:uniqueId val="{00000007-3810-944B-AF01-191904244FBA}"/>
            </c:ext>
          </c:extLst>
        </c:ser>
        <c:ser>
          <c:idx val="8"/>
          <c:order val="8"/>
          <c:tx>
            <c:strRef>
              <c:f>Hoja1!$J$1</c:f>
              <c:strCache>
                <c:ptCount val="1"/>
                <c:pt idx="0">
                  <c:v>Logo </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Hoja1!$J$2:$J$9</c:f>
              <c:numCache>
                <c:formatCode>General</c:formatCode>
                <c:ptCount val="8"/>
                <c:pt idx="3" formatCode="0%">
                  <c:v>3.5970110823092726E-2</c:v>
                </c:pt>
                <c:pt idx="4" formatCode="0%">
                  <c:v>2.7503868053422895E-2</c:v>
                </c:pt>
                <c:pt idx="5" formatCode="0%">
                  <c:v>1.6961814553671004E-2</c:v>
                </c:pt>
              </c:numCache>
            </c:numRef>
          </c:val>
          <c:extLst>
            <c:ext xmlns:c16="http://schemas.microsoft.com/office/drawing/2014/chart" uri="{C3380CC4-5D6E-409C-BE32-E72D297353CC}">
              <c16:uniqueId val="{00000008-3810-944B-AF01-191904244FBA}"/>
            </c:ext>
          </c:extLst>
        </c:ser>
        <c:ser>
          <c:idx val="9"/>
          <c:order val="9"/>
          <c:tx>
            <c:strRef>
              <c:f>Hoja1!$K$1</c:f>
              <c:strCache>
                <c:ptCount val="1"/>
                <c:pt idx="0">
                  <c:v>Love98</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Hoja1!$K$2:$K$9</c:f>
              <c:numCache>
                <c:formatCode>General</c:formatCode>
                <c:ptCount val="8"/>
                <c:pt idx="2" formatCode="0%">
                  <c:v>3.0537104424140302E-2</c:v>
                </c:pt>
                <c:pt idx="7" formatCode="0%">
                  <c:v>3.0018628911328411E-2</c:v>
                </c:pt>
              </c:numCache>
            </c:numRef>
          </c:val>
          <c:extLst>
            <c:ext xmlns:c16="http://schemas.microsoft.com/office/drawing/2014/chart" uri="{C3380CC4-5D6E-409C-BE32-E72D297353CC}">
              <c16:uniqueId val="{00000009-3810-944B-AF01-191904244FBA}"/>
            </c:ext>
          </c:extLst>
        </c:ser>
        <c:ser>
          <c:idx val="10"/>
          <c:order val="10"/>
          <c:tx>
            <c:strRef>
              <c:f>Hoja1!$L$1</c:f>
              <c:strCache>
                <c:ptCount val="1"/>
                <c:pt idx="0">
                  <c:v>Vox</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Hoja1!$L$2:$L$9</c:f>
              <c:numCache>
                <c:formatCode>General</c:formatCode>
                <c:ptCount val="8"/>
                <c:pt idx="0" formatCode="0%">
                  <c:v>1.9458918798694332E-2</c:v>
                </c:pt>
                <c:pt idx="4" formatCode="0%">
                  <c:v>6.9877892640079825E-3</c:v>
                </c:pt>
              </c:numCache>
            </c:numRef>
          </c:val>
          <c:extLst>
            <c:ext xmlns:c16="http://schemas.microsoft.com/office/drawing/2014/chart" uri="{C3380CC4-5D6E-409C-BE32-E72D297353CC}">
              <c16:uniqueId val="{0000000A-3810-944B-AF01-191904244FBA}"/>
            </c:ext>
          </c:extLst>
        </c:ser>
        <c:ser>
          <c:idx val="11"/>
          <c:order val="11"/>
          <c:tx>
            <c:strRef>
              <c:f>Hoja1!$M$1</c:f>
              <c:strCache>
                <c:ptCount val="1"/>
                <c:pt idx="0">
                  <c:v>XY</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Hoja1!$M$2:$M$9</c:f>
              <c:numCache>
                <c:formatCode>General</c:formatCode>
                <c:ptCount val="8"/>
                <c:pt idx="0" formatCode="0%">
                  <c:v>2.5334348002737407E-2</c:v>
                </c:pt>
                <c:pt idx="7" formatCode="0%">
                  <c:v>4.0141458685021975E-2</c:v>
                </c:pt>
              </c:numCache>
            </c:numRef>
          </c:val>
          <c:extLst>
            <c:ext xmlns:c16="http://schemas.microsoft.com/office/drawing/2014/chart" uri="{C3380CC4-5D6E-409C-BE32-E72D297353CC}">
              <c16:uniqueId val="{0000000B-3810-944B-AF01-191904244FBA}"/>
            </c:ext>
          </c:extLst>
        </c:ser>
        <c:ser>
          <c:idx val="12"/>
          <c:order val="12"/>
          <c:tx>
            <c:strRef>
              <c:f>Hoja1!$N$1</c:f>
              <c:strCache>
                <c:ptCount val="1"/>
                <c:pt idx="0">
                  <c:v>W107</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Hoja1!$N$2:$N$9</c:f>
              <c:numCache>
                <c:formatCode>General</c:formatCode>
                <c:ptCount val="8"/>
                <c:pt idx="3" formatCode="0%">
                  <c:v>2.1322790521004952E-2</c:v>
                </c:pt>
                <c:pt idx="4" formatCode="0%">
                  <c:v>0.17063906129276868</c:v>
                </c:pt>
                <c:pt idx="5" formatCode="0%">
                  <c:v>0.10245699454639438</c:v>
                </c:pt>
                <c:pt idx="6" formatCode="0%">
                  <c:v>0.29508825626945079</c:v>
                </c:pt>
              </c:numCache>
            </c:numRef>
          </c:val>
          <c:extLst>
            <c:ext xmlns:c16="http://schemas.microsoft.com/office/drawing/2014/chart" uri="{C3380CC4-5D6E-409C-BE32-E72D297353CC}">
              <c16:uniqueId val="{0000000C-3810-944B-AF01-191904244FBA}"/>
            </c:ext>
          </c:extLst>
        </c:ser>
        <c:ser>
          <c:idx val="13"/>
          <c:order val="13"/>
          <c:tx>
            <c:strRef>
              <c:f>Hoja1!$O$1</c:f>
              <c:strCache>
                <c:ptCount val="1"/>
                <c:pt idx="0">
                  <c:v>R Activa</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Hoja1!$O$2:$O$9</c:f>
              <c:numCache>
                <c:formatCode>General</c:formatCode>
                <c:ptCount val="8"/>
                <c:pt idx="5" formatCode="0%">
                  <c:v>0.17650147057121562</c:v>
                </c:pt>
                <c:pt idx="6" formatCode="0%">
                  <c:v>0.21979847192087471</c:v>
                </c:pt>
              </c:numCache>
            </c:numRef>
          </c:val>
          <c:extLst>
            <c:ext xmlns:c16="http://schemas.microsoft.com/office/drawing/2014/chart" uri="{C3380CC4-5D6E-409C-BE32-E72D297353CC}">
              <c16:uniqueId val="{0000000D-3810-944B-AF01-191904244FBA}"/>
            </c:ext>
          </c:extLst>
        </c:ser>
        <c:ser>
          <c:idx val="14"/>
          <c:order val="14"/>
          <c:tx>
            <c:strRef>
              <c:f>Hoja1!$P$1</c:f>
              <c:strCache>
                <c:ptCount val="1"/>
                <c:pt idx="0">
                  <c:v>R América</c:v>
                </c:pt>
              </c:strCache>
            </c:strRef>
          </c:tx>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Hoja1!$P$2:$P$9</c:f>
              <c:numCache>
                <c:formatCode>General</c:formatCode>
                <c:ptCount val="8"/>
                <c:pt idx="0" formatCode="0%">
                  <c:v>0.19300665452624968</c:v>
                </c:pt>
                <c:pt idx="3" formatCode="0%">
                  <c:v>0.6477314710673131</c:v>
                </c:pt>
                <c:pt idx="4" formatCode="0%">
                  <c:v>5.0972940694199616E-2</c:v>
                </c:pt>
                <c:pt idx="7" formatCode="0%">
                  <c:v>0.16279269412803038</c:v>
                </c:pt>
              </c:numCache>
            </c:numRef>
          </c:val>
          <c:extLst>
            <c:ext xmlns:c16="http://schemas.microsoft.com/office/drawing/2014/chart" uri="{C3380CC4-5D6E-409C-BE32-E72D297353CC}">
              <c16:uniqueId val="{0000000E-3810-944B-AF01-191904244FBA}"/>
            </c:ext>
          </c:extLst>
        </c:ser>
        <c:ser>
          <c:idx val="15"/>
          <c:order val="15"/>
          <c:tx>
            <c:strRef>
              <c:f>Hoja1!$Q$1</c:f>
              <c:strCache>
                <c:ptCount val="1"/>
                <c:pt idx="0">
                  <c:v>RCV</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Hoja1!$Q$2:$Q$9</c:f>
              <c:numCache>
                <c:formatCode>General</c:formatCode>
                <c:ptCount val="8"/>
                <c:pt idx="2" formatCode="0%">
                  <c:v>0.34129700526111539</c:v>
                </c:pt>
                <c:pt idx="4" formatCode="0%">
                  <c:v>6.6351834428820047E-3</c:v>
                </c:pt>
                <c:pt idx="5" formatCode="0%">
                  <c:v>6.529005444210657E-3</c:v>
                </c:pt>
                <c:pt idx="7" formatCode="0%">
                  <c:v>0.23517513823027761</c:v>
                </c:pt>
              </c:numCache>
            </c:numRef>
          </c:val>
          <c:extLst>
            <c:ext xmlns:c16="http://schemas.microsoft.com/office/drawing/2014/chart" uri="{C3380CC4-5D6E-409C-BE32-E72D297353CC}">
              <c16:uniqueId val="{0000000F-3810-944B-AF01-191904244FBA}"/>
            </c:ext>
          </c:extLst>
        </c:ser>
        <c:ser>
          <c:idx val="16"/>
          <c:order val="16"/>
          <c:tx>
            <c:strRef>
              <c:f>Hoja1!$R$1</c:f>
              <c:strCache>
                <c:ptCount val="1"/>
                <c:pt idx="0">
                  <c:v>R. Hit</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Hoja1!$R$2:$R$9</c:f>
              <c:numCache>
                <c:formatCode>General</c:formatCode>
                <c:ptCount val="8"/>
                <c:pt idx="6" formatCode="0%">
                  <c:v>0.11117232787802218</c:v>
                </c:pt>
              </c:numCache>
            </c:numRef>
          </c:val>
          <c:extLst>
            <c:ext xmlns:c16="http://schemas.microsoft.com/office/drawing/2014/chart" uri="{C3380CC4-5D6E-409C-BE32-E72D297353CC}">
              <c16:uniqueId val="{00000010-3810-944B-AF01-191904244FBA}"/>
            </c:ext>
          </c:extLst>
        </c:ser>
        <c:ser>
          <c:idx val="17"/>
          <c:order val="17"/>
          <c:tx>
            <c:strRef>
              <c:f>Hoja1!$S$1</c:f>
              <c:strCache>
                <c:ptCount val="1"/>
                <c:pt idx="0">
                  <c:v>R Luz</c:v>
                </c:pt>
              </c:strCache>
            </c:strRef>
          </c:tx>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Hoja1!$S$2:$S$9</c:f>
              <c:numCache>
                <c:formatCode>General</c:formatCode>
                <c:ptCount val="8"/>
                <c:pt idx="0" formatCode="0%">
                  <c:v>1.3903451555175613E-2</c:v>
                </c:pt>
              </c:numCache>
            </c:numRef>
          </c:val>
          <c:extLst>
            <c:ext xmlns:c16="http://schemas.microsoft.com/office/drawing/2014/chart" uri="{C3380CC4-5D6E-409C-BE32-E72D297353CC}">
              <c16:uniqueId val="{00000011-3810-944B-AF01-191904244FBA}"/>
            </c:ext>
          </c:extLst>
        </c:ser>
        <c:ser>
          <c:idx val="18"/>
          <c:order val="18"/>
          <c:tx>
            <c:strRef>
              <c:f>Hoja1!$T$1</c:f>
              <c:strCache>
                <c:ptCount val="1"/>
                <c:pt idx="0">
                  <c:v>R Progreso</c:v>
                </c:pt>
              </c:strCache>
            </c:strRef>
          </c:tx>
          <c:spPr>
            <a:solidFill>
              <a:schemeClr val="accent1">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Hoja1!$T$2:$T$9</c:f>
              <c:numCache>
                <c:formatCode>General</c:formatCode>
                <c:ptCount val="8"/>
                <c:pt idx="2" formatCode="0%">
                  <c:v>1.4432390746513169E-2</c:v>
                </c:pt>
                <c:pt idx="3" formatCode="0%">
                  <c:v>2.9485724861383317E-2</c:v>
                </c:pt>
              </c:numCache>
            </c:numRef>
          </c:val>
          <c:extLst>
            <c:ext xmlns:c16="http://schemas.microsoft.com/office/drawing/2014/chart" uri="{C3380CC4-5D6E-409C-BE32-E72D297353CC}">
              <c16:uniqueId val="{00000012-3810-944B-AF01-191904244FBA}"/>
            </c:ext>
          </c:extLst>
        </c:ser>
        <c:ser>
          <c:idx val="19"/>
          <c:order val="19"/>
          <c:tx>
            <c:strRef>
              <c:f>Hoja1!$U$1</c:f>
              <c:strCache>
                <c:ptCount val="1"/>
                <c:pt idx="0">
                  <c:v>R San Pedro</c:v>
                </c:pt>
              </c:strCache>
            </c:strRef>
          </c:tx>
          <c:spPr>
            <a:solidFill>
              <a:schemeClr val="accent2">
                <a:lumMod val="80000"/>
              </a:schemeClr>
            </a:solidFill>
            <a:ln>
              <a:noFill/>
            </a:ln>
            <a:effectLst/>
          </c:spPr>
          <c:invertIfNegative val="0"/>
          <c:dLbls>
            <c:dLbl>
              <c:idx val="5"/>
              <c:layout>
                <c:manualLayout>
                  <c:x val="2.3771773751488194E-3"/>
                  <c:y val="-1.36408723498980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0D-3F46-8A17-E3F1E98215C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Hoja1!$U$2:$U$9</c:f>
              <c:numCache>
                <c:formatCode>General</c:formatCode>
                <c:ptCount val="8"/>
                <c:pt idx="5" formatCode="0%">
                  <c:v>1.2343424638063588E-2</c:v>
                </c:pt>
              </c:numCache>
            </c:numRef>
          </c:val>
          <c:extLst>
            <c:ext xmlns:c16="http://schemas.microsoft.com/office/drawing/2014/chart" uri="{C3380CC4-5D6E-409C-BE32-E72D297353CC}">
              <c16:uniqueId val="{00000000-AFC2-7742-A5BE-088A63BFEF71}"/>
            </c:ext>
          </c:extLst>
        </c:ser>
        <c:ser>
          <c:idx val="20"/>
          <c:order val="20"/>
          <c:tx>
            <c:strRef>
              <c:f>Hoja1!$V$1</c:f>
              <c:strCache>
                <c:ptCount val="1"/>
                <c:pt idx="0">
                  <c:v>Rock n Pop</c:v>
                </c:pt>
              </c:strCache>
            </c:strRef>
          </c:tx>
          <c:spPr>
            <a:solidFill>
              <a:schemeClr val="accent3">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Hoja1!$V$2:$V$9</c:f>
              <c:numCache>
                <c:formatCode>General</c:formatCode>
                <c:ptCount val="8"/>
                <c:pt idx="0" formatCode="0%">
                  <c:v>1.0985648673532623E-2</c:v>
                </c:pt>
              </c:numCache>
            </c:numRef>
          </c:val>
          <c:extLst>
            <c:ext xmlns:c16="http://schemas.microsoft.com/office/drawing/2014/chart" uri="{C3380CC4-5D6E-409C-BE32-E72D297353CC}">
              <c16:uniqueId val="{00000001-AFC2-7742-A5BE-088A63BFEF71}"/>
            </c:ext>
          </c:extLst>
        </c:ser>
        <c:ser>
          <c:idx val="21"/>
          <c:order val="21"/>
          <c:tx>
            <c:strRef>
              <c:f>Hoja1!$W$1</c:f>
              <c:strCache>
                <c:ptCount val="1"/>
                <c:pt idx="0">
                  <c:v>St Luz</c:v>
                </c:pt>
              </c:strCache>
            </c:strRef>
          </c:tx>
          <c:spPr>
            <a:solidFill>
              <a:schemeClr val="accent4">
                <a:lumMod val="8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0D-3F46-8A17-E3F1E98215CE}"/>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0D-3F46-8A17-E3F1E98215CE}"/>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0D-3F46-8A17-E3F1E98215CE}"/>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40D-3F46-8A17-E3F1E98215CE}"/>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0D-3F46-8A17-E3F1E98215CE}"/>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0D-3F46-8A17-E3F1E98215CE}"/>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40D-3F46-8A17-E3F1E98215C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Hoja1!$W$2:$W$9</c:f>
              <c:numCache>
                <c:formatCode>General</c:formatCode>
                <c:ptCount val="8"/>
                <c:pt idx="3" formatCode="0%">
                  <c:v>1.6860976167779811E-2</c:v>
                </c:pt>
                <c:pt idx="4" formatCode="0%">
                  <c:v>0.13732439867053559</c:v>
                </c:pt>
                <c:pt idx="5" formatCode="0%">
                  <c:v>8.6938036015203141E-2</c:v>
                </c:pt>
                <c:pt idx="6" formatCode="0%">
                  <c:v>5.0370230857327482E-2</c:v>
                </c:pt>
              </c:numCache>
            </c:numRef>
          </c:val>
          <c:extLst>
            <c:ext xmlns:c16="http://schemas.microsoft.com/office/drawing/2014/chart" uri="{C3380CC4-5D6E-409C-BE32-E72D297353CC}">
              <c16:uniqueId val="{00000000-E3D0-7443-A1FA-30A3122867F8}"/>
            </c:ext>
          </c:extLst>
        </c:ser>
        <c:ser>
          <c:idx val="22"/>
          <c:order val="22"/>
          <c:tx>
            <c:strRef>
              <c:f>Hoja1!$X$1</c:f>
              <c:strCache>
                <c:ptCount val="1"/>
                <c:pt idx="0">
                  <c:v>St Mass</c:v>
                </c:pt>
              </c:strCache>
            </c:strRef>
          </c:tx>
          <c:spPr>
            <a:solidFill>
              <a:schemeClr val="accent5">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Hoja1!$X$2:$X$9</c:f>
              <c:numCache>
                <c:formatCode>General</c:formatCode>
                <c:ptCount val="8"/>
                <c:pt idx="0" formatCode="0%">
                  <c:v>6.6216646562840108E-3</c:v>
                </c:pt>
                <c:pt idx="2" formatCode="0%">
                  <c:v>1.859542890295993E-2</c:v>
                </c:pt>
                <c:pt idx="4" formatCode="0%">
                  <c:v>9.7508807635887484E-2</c:v>
                </c:pt>
                <c:pt idx="7" formatCode="0%">
                  <c:v>5.5711529678147971E-2</c:v>
                </c:pt>
              </c:numCache>
            </c:numRef>
          </c:val>
          <c:extLst>
            <c:ext xmlns:c16="http://schemas.microsoft.com/office/drawing/2014/chart" uri="{C3380CC4-5D6E-409C-BE32-E72D297353CC}">
              <c16:uniqueId val="{00000001-E3D0-7443-A1FA-30A3122867F8}"/>
            </c:ext>
          </c:extLst>
        </c:ser>
        <c:ser>
          <c:idx val="23"/>
          <c:order val="23"/>
          <c:tx>
            <c:strRef>
              <c:f>Hoja1!$Y$1</c:f>
              <c:strCache>
                <c:ptCount val="1"/>
                <c:pt idx="0">
                  <c:v>St Sula</c:v>
                </c:pt>
              </c:strCache>
            </c:strRef>
          </c:tx>
          <c:spPr>
            <a:solidFill>
              <a:schemeClr val="accent6">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Hoja1!$Y$2:$Y$9</c:f>
              <c:numCache>
                <c:formatCode>General</c:formatCode>
                <c:ptCount val="8"/>
                <c:pt idx="3" formatCode="0%">
                  <c:v>2.1881592822141714E-2</c:v>
                </c:pt>
                <c:pt idx="5" formatCode="0%">
                  <c:v>5.7842915696987096E-3</c:v>
                </c:pt>
              </c:numCache>
            </c:numRef>
          </c:val>
          <c:extLst>
            <c:ext xmlns:c16="http://schemas.microsoft.com/office/drawing/2014/chart" uri="{C3380CC4-5D6E-409C-BE32-E72D297353CC}">
              <c16:uniqueId val="{00000002-E3D0-7443-A1FA-30A3122867F8}"/>
            </c:ext>
          </c:extLst>
        </c:ser>
        <c:ser>
          <c:idx val="24"/>
          <c:order val="24"/>
          <c:tx>
            <c:strRef>
              <c:f>Hoja1!$Z$1</c:f>
              <c:strCache>
                <c:ptCount val="1"/>
                <c:pt idx="0">
                  <c:v>Suave</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Hoja1!$Z$2:$Z$9</c:f>
              <c:numCache>
                <c:formatCode>General</c:formatCode>
                <c:ptCount val="8"/>
                <c:pt idx="5" formatCode="0%">
                  <c:v>7.210380840071369E-2</c:v>
                </c:pt>
              </c:numCache>
            </c:numRef>
          </c:val>
          <c:extLst>
            <c:ext xmlns:c16="http://schemas.microsoft.com/office/drawing/2014/chart" uri="{C3380CC4-5D6E-409C-BE32-E72D297353CC}">
              <c16:uniqueId val="{00000003-E3D0-7443-A1FA-30A3122867F8}"/>
            </c:ext>
          </c:extLst>
        </c:ser>
        <c:ser>
          <c:idx val="25"/>
          <c:order val="25"/>
          <c:tx>
            <c:strRef>
              <c:f>Hoja1!$AA$1</c:f>
              <c:strCache>
                <c:ptCount val="1"/>
                <c:pt idx="0">
                  <c:v>Super 100</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Hoja1!$AA$2:$AA$9</c:f>
              <c:numCache>
                <c:formatCode>General</c:formatCode>
                <c:ptCount val="8"/>
                <c:pt idx="3" formatCode="0%">
                  <c:v>3.4830423470359799E-2</c:v>
                </c:pt>
              </c:numCache>
            </c:numRef>
          </c:val>
          <c:extLst>
            <c:ext xmlns:c16="http://schemas.microsoft.com/office/drawing/2014/chart" uri="{C3380CC4-5D6E-409C-BE32-E72D297353CC}">
              <c16:uniqueId val="{00000000-F47D-2F49-8867-4799B0B93DD5}"/>
            </c:ext>
          </c:extLst>
        </c:ser>
        <c:ser>
          <c:idx val="26"/>
          <c:order val="26"/>
          <c:tx>
            <c:strRef>
              <c:f>Hoja1!$AB$1</c:f>
              <c:strCache>
                <c:ptCount val="1"/>
                <c:pt idx="0">
                  <c:v>Suyapa</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Hoja1!$AB$2:$AB$9</c:f>
              <c:numCache>
                <c:formatCode>General</c:formatCode>
                <c:ptCount val="8"/>
                <c:pt idx="5" formatCode="0%">
                  <c:v>0.11554370526113907</c:v>
                </c:pt>
                <c:pt idx="6" formatCode="0%">
                  <c:v>8.8512606326438203E-2</c:v>
                </c:pt>
              </c:numCache>
            </c:numRef>
          </c:val>
          <c:extLst>
            <c:ext xmlns:c16="http://schemas.microsoft.com/office/drawing/2014/chart" uri="{C3380CC4-5D6E-409C-BE32-E72D297353CC}">
              <c16:uniqueId val="{00000001-F47D-2F49-8867-4799B0B93DD5}"/>
            </c:ext>
          </c:extLst>
        </c:ser>
        <c:ser>
          <c:idx val="27"/>
          <c:order val="27"/>
          <c:tx>
            <c:strRef>
              <c:f>Hoja1!$AC$1</c:f>
              <c:strCache>
                <c:ptCount val="1"/>
                <c:pt idx="0">
                  <c:v>Ultra</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Hoja1!$AC$2:$AC$9</c:f>
              <c:numCache>
                <c:formatCode>General</c:formatCode>
                <c:ptCount val="8"/>
                <c:pt idx="2" formatCode="0%">
                  <c:v>1.5097838976096083E-2</c:v>
                </c:pt>
                <c:pt idx="5" formatCode="0%">
                  <c:v>4.520768387648804E-2</c:v>
                </c:pt>
                <c:pt idx="6" formatCode="0%">
                  <c:v>8.1020795533300327E-3</c:v>
                </c:pt>
              </c:numCache>
            </c:numRef>
          </c:val>
          <c:extLst>
            <c:ext xmlns:c16="http://schemas.microsoft.com/office/drawing/2014/chart" uri="{C3380CC4-5D6E-409C-BE32-E72D297353CC}">
              <c16:uniqueId val="{00000000-C7DE-6342-BA8F-1405C2C6A7CD}"/>
            </c:ext>
          </c:extLst>
        </c:ser>
        <c:dLbls>
          <c:showLegendKey val="0"/>
          <c:showVal val="0"/>
          <c:showCatName val="0"/>
          <c:showSerName val="0"/>
          <c:showPercent val="0"/>
          <c:showBubbleSize val="0"/>
        </c:dLbls>
        <c:gapWidth val="36"/>
        <c:overlap val="100"/>
        <c:axId val="1211089263"/>
        <c:axId val="1208600847"/>
      </c:barChart>
      <c:catAx>
        <c:axId val="12110892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1208600847"/>
        <c:crosses val="autoZero"/>
        <c:auto val="1"/>
        <c:lblAlgn val="ctr"/>
        <c:lblOffset val="100"/>
        <c:noMultiLvlLbl val="0"/>
      </c:catAx>
      <c:valAx>
        <c:axId val="1208600847"/>
        <c:scaling>
          <c:orientation val="minMax"/>
        </c:scaling>
        <c:delete val="1"/>
        <c:axPos val="b"/>
        <c:numFmt formatCode="0%" sourceLinked="1"/>
        <c:majorTickMark val="none"/>
        <c:minorTickMark val="none"/>
        <c:tickLblPos val="nextTo"/>
        <c:crossAx val="1211089263"/>
        <c:crosses val="autoZero"/>
        <c:crossBetween val="between"/>
      </c:valAx>
      <c:spPr>
        <a:noFill/>
        <a:ln>
          <a:noFill/>
        </a:ln>
        <a:effectLst/>
      </c:spPr>
    </c:plotArea>
    <c:legend>
      <c:legendPos val="b"/>
      <c:layout>
        <c:manualLayout>
          <c:xMode val="edge"/>
          <c:yMode val="edge"/>
          <c:x val="0"/>
          <c:y val="0.89872959082932391"/>
          <c:w val="0.99954038117758437"/>
          <c:h val="0.1012704091706761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doughnutChart>
        <c:varyColors val="1"/>
        <c:ser>
          <c:idx val="0"/>
          <c:order val="0"/>
          <c:tx>
            <c:strRef>
              <c:f>Sheet1!$B$1</c:f>
              <c:strCache>
                <c:ptCount val="1"/>
                <c:pt idx="0">
                  <c:v>Sales</c:v>
                </c:pt>
              </c:strCache>
            </c:strRef>
          </c:tx>
          <c:spPr>
            <a:solidFill>
              <a:srgbClr val="BB332F"/>
            </a:solidFill>
          </c:spPr>
          <c:explosion val="3"/>
          <c:dPt>
            <c:idx val="0"/>
            <c:bubble3D val="0"/>
            <c:spPr>
              <a:solidFill>
                <a:srgbClr val="BB332F"/>
              </a:solidFill>
              <a:ln w="19050">
                <a:solidFill>
                  <a:schemeClr val="lt1"/>
                </a:solidFill>
              </a:ln>
              <a:effectLst/>
            </c:spPr>
            <c:extLst>
              <c:ext xmlns:c16="http://schemas.microsoft.com/office/drawing/2014/chart" uri="{C3380CC4-5D6E-409C-BE32-E72D297353CC}">
                <c16:uniqueId val="{00000001-38D8-6A45-A9C6-2090BD84EC70}"/>
              </c:ext>
            </c:extLst>
          </c:dPt>
          <c:dPt>
            <c:idx val="1"/>
            <c:bubble3D val="0"/>
            <c:spPr>
              <a:solidFill>
                <a:srgbClr val="EF363C"/>
              </a:solidFill>
              <a:ln w="19050">
                <a:solidFill>
                  <a:schemeClr val="lt1"/>
                </a:solidFill>
              </a:ln>
              <a:effectLst/>
            </c:spPr>
            <c:extLst>
              <c:ext xmlns:c16="http://schemas.microsoft.com/office/drawing/2014/chart" uri="{C3380CC4-5D6E-409C-BE32-E72D297353CC}">
                <c16:uniqueId val="{00000003-38D8-6A45-A9C6-2090BD84EC70}"/>
              </c:ext>
            </c:extLst>
          </c:dPt>
          <c:dPt>
            <c:idx val="2"/>
            <c:bubble3D val="0"/>
            <c:spPr>
              <a:solidFill>
                <a:srgbClr val="EF645E"/>
              </a:solidFill>
              <a:ln w="19050">
                <a:solidFill>
                  <a:schemeClr val="lt1"/>
                </a:solidFill>
              </a:ln>
              <a:effectLst/>
            </c:spPr>
            <c:extLst>
              <c:ext xmlns:c16="http://schemas.microsoft.com/office/drawing/2014/chart" uri="{C3380CC4-5D6E-409C-BE32-E72D297353CC}">
                <c16:uniqueId val="{00000005-38D8-6A45-A9C6-2090BD84EC70}"/>
              </c:ext>
            </c:extLst>
          </c:dPt>
          <c:dPt>
            <c:idx val="3"/>
            <c:bubble3D val="0"/>
            <c:spPr>
              <a:solidFill>
                <a:srgbClr val="F59F9B"/>
              </a:solidFill>
              <a:ln w="19050">
                <a:solidFill>
                  <a:schemeClr val="lt1"/>
                </a:solidFill>
              </a:ln>
              <a:effectLst/>
            </c:spPr>
            <c:extLst>
              <c:ext xmlns:c16="http://schemas.microsoft.com/office/drawing/2014/chart" uri="{C3380CC4-5D6E-409C-BE32-E72D297353CC}">
                <c16:uniqueId val="{00000007-38D8-6A45-A9C6-2090BD84EC70}"/>
              </c:ext>
            </c:extLst>
          </c:dPt>
          <c:dPt>
            <c:idx val="4"/>
            <c:bubble3D val="0"/>
            <c:spPr>
              <a:solidFill>
                <a:srgbClr val="FFD1C8"/>
              </a:solidFill>
              <a:ln w="19050">
                <a:solidFill>
                  <a:schemeClr val="lt1"/>
                </a:solidFill>
              </a:ln>
              <a:effectLst/>
            </c:spPr>
            <c:extLst>
              <c:ext xmlns:c16="http://schemas.microsoft.com/office/drawing/2014/chart" uri="{C3380CC4-5D6E-409C-BE32-E72D297353CC}">
                <c16:uniqueId val="{00000009-38D8-6A45-A9C6-2090BD84EC70}"/>
              </c:ext>
            </c:extLst>
          </c:dPt>
          <c:dLbls>
            <c:dLbl>
              <c:idx val="4"/>
              <c:layout>
                <c:manualLayout>
                  <c:x val="-1.0993085320480243E-2"/>
                  <c:y val="-0.13411505186251349"/>
                </c:manualLayout>
              </c:layout>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8D8-6A45-A9C6-2090BD84EC70}"/>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TV</c:v>
                </c:pt>
                <c:pt idx="1">
                  <c:v>Ra</c:v>
                </c:pt>
                <c:pt idx="2">
                  <c:v>Pr</c:v>
                </c:pt>
                <c:pt idx="3">
                  <c:v>Ext</c:v>
                </c:pt>
                <c:pt idx="4">
                  <c:v>Cab</c:v>
                </c:pt>
              </c:strCache>
            </c:strRef>
          </c:cat>
          <c:val>
            <c:numRef>
              <c:f>Sheet1!$B$2:$B$6</c:f>
              <c:numCache>
                <c:formatCode>0%</c:formatCode>
                <c:ptCount val="5"/>
                <c:pt idx="0">
                  <c:v>0.8</c:v>
                </c:pt>
                <c:pt idx="1">
                  <c:v>0.1</c:v>
                </c:pt>
                <c:pt idx="2">
                  <c:v>0.04</c:v>
                </c:pt>
                <c:pt idx="3">
                  <c:v>0.04</c:v>
                </c:pt>
                <c:pt idx="4">
                  <c:v>0.01</c:v>
                </c:pt>
              </c:numCache>
            </c:numRef>
          </c:val>
          <c:extLst>
            <c:ext xmlns:c16="http://schemas.microsoft.com/office/drawing/2014/chart" uri="{C3380CC4-5D6E-409C-BE32-E72D297353CC}">
              <c16:uniqueId val="{0000000A-38D8-6A45-A9C6-2090BD84EC70}"/>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424242"/>
            </a:solidFill>
          </c:spPr>
          <c:dPt>
            <c:idx val="0"/>
            <c:bubble3D val="0"/>
            <c:spPr>
              <a:solidFill>
                <a:srgbClr val="424242"/>
              </a:solidFill>
              <a:ln w="19050">
                <a:solidFill>
                  <a:schemeClr val="lt1"/>
                </a:solidFill>
              </a:ln>
              <a:effectLst/>
            </c:spPr>
            <c:extLst>
              <c:ext xmlns:c16="http://schemas.microsoft.com/office/drawing/2014/chart" uri="{C3380CC4-5D6E-409C-BE32-E72D297353CC}">
                <c16:uniqueId val="{00000001-B7CF-774E-BCDA-3DDFF0C77165}"/>
              </c:ext>
            </c:extLst>
          </c:dPt>
          <c:dPt>
            <c:idx val="1"/>
            <c:bubble3D val="0"/>
            <c:spPr>
              <a:solidFill>
                <a:srgbClr val="696565"/>
              </a:solidFill>
              <a:ln w="19050">
                <a:solidFill>
                  <a:schemeClr val="lt1"/>
                </a:solidFill>
              </a:ln>
              <a:effectLst/>
            </c:spPr>
            <c:extLst>
              <c:ext xmlns:c16="http://schemas.microsoft.com/office/drawing/2014/chart" uri="{C3380CC4-5D6E-409C-BE32-E72D297353CC}">
                <c16:uniqueId val="{00000003-B7CF-774E-BCDA-3DDFF0C77165}"/>
              </c:ext>
            </c:extLst>
          </c:dPt>
          <c:dPt>
            <c:idx val="2"/>
            <c:bubble3D val="0"/>
            <c:spPr>
              <a:solidFill>
                <a:srgbClr val="9C9999"/>
              </a:solidFill>
              <a:ln w="19050">
                <a:solidFill>
                  <a:schemeClr val="lt1"/>
                </a:solidFill>
              </a:ln>
              <a:effectLst/>
            </c:spPr>
            <c:extLst>
              <c:ext xmlns:c16="http://schemas.microsoft.com/office/drawing/2014/chart" uri="{C3380CC4-5D6E-409C-BE32-E72D297353CC}">
                <c16:uniqueId val="{00000005-B7CF-774E-BCDA-3DDFF0C77165}"/>
              </c:ext>
            </c:extLst>
          </c:dPt>
          <c:dPt>
            <c:idx val="3"/>
            <c:bubble3D val="0"/>
            <c:spPr>
              <a:solidFill>
                <a:srgbClr val="C4C4C4"/>
              </a:solidFill>
              <a:ln w="19050">
                <a:solidFill>
                  <a:schemeClr val="lt1"/>
                </a:solidFill>
              </a:ln>
              <a:effectLst/>
            </c:spPr>
            <c:extLst>
              <c:ext xmlns:c16="http://schemas.microsoft.com/office/drawing/2014/chart" uri="{C3380CC4-5D6E-409C-BE32-E72D297353CC}">
                <c16:uniqueId val="{00000007-B7CF-774E-BCDA-3DDFF0C77165}"/>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B7CF-774E-BCDA-3DDFF0C77165}"/>
              </c:ext>
            </c:extLst>
          </c:dPt>
          <c:dLbls>
            <c:dLbl>
              <c:idx val="0"/>
              <c:tx>
                <c:rich>
                  <a:bodyPr/>
                  <a:lstStyle/>
                  <a:p>
                    <a:fld id="{CBDC25D1-8ABB-DD44-B3EA-3E6D665FC828}" type="CATEGORYNAME">
                      <a:rPr lang="en-US"/>
                      <a:pPr/>
                      <a:t>[NOMBRE DE CATEGORÍA]</a:t>
                    </a:fld>
                    <a:r>
                      <a:rPr lang="en-US" baseline="0"/>
                      <a:t>
84</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7CF-774E-BCDA-3DDFF0C77165}"/>
                </c:ext>
              </c:extLst>
            </c:dLbl>
            <c:dLbl>
              <c:idx val="1"/>
              <c:tx>
                <c:rich>
                  <a:bodyPr/>
                  <a:lstStyle/>
                  <a:p>
                    <a:fld id="{22A20F78-51A4-2146-B52A-EEE920EFF0B6}" type="CATEGORYNAME">
                      <a:rPr lang="en-US"/>
                      <a:pPr/>
                      <a:t>[NOMBRE DE CATEGORÍA]</a:t>
                    </a:fld>
                    <a:r>
                      <a:rPr lang="en-US" baseline="0"/>
                      <a:t>
7</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7CF-774E-BCDA-3DDFF0C77165}"/>
                </c:ext>
              </c:extLst>
            </c:dLbl>
            <c:dLbl>
              <c:idx val="3"/>
              <c:layout>
                <c:manualLayout>
                  <c:x val="-1.4657447093973567E-2"/>
                  <c:y val="-1.986889657222422E-2"/>
                </c:manualLayout>
              </c:layout>
              <c:tx>
                <c:rich>
                  <a:bodyPr/>
                  <a:lstStyle/>
                  <a:p>
                    <a:fld id="{04360ED1-CA4F-054C-813B-528A27B8650E}" type="CATEGORYNAME">
                      <a:rPr lang="en-US"/>
                      <a:pPr/>
                      <a:t>[NOMBRE DE CATEGORÍA]</a:t>
                    </a:fld>
                    <a:r>
                      <a:rPr lang="en-US" baseline="0" dirty="0"/>
                      <a:t>
5</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7CF-774E-BCDA-3DDFF0C77165}"/>
                </c:ext>
              </c:extLst>
            </c:dLbl>
            <c:dLbl>
              <c:idx val="4"/>
              <c:layout>
                <c:manualLayout>
                  <c:x val="-7.3287235469867837E-3"/>
                  <c:y val="-1.4901672429168166E-2"/>
                </c:manualLayout>
              </c:layout>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7CF-774E-BCDA-3DDFF0C77165}"/>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TV</c:v>
                </c:pt>
                <c:pt idx="1">
                  <c:v>Ra</c:v>
                </c:pt>
                <c:pt idx="2">
                  <c:v>Pr</c:v>
                </c:pt>
                <c:pt idx="3">
                  <c:v>Ext</c:v>
                </c:pt>
                <c:pt idx="4">
                  <c:v>Cab</c:v>
                </c:pt>
              </c:strCache>
            </c:strRef>
          </c:cat>
          <c:val>
            <c:numRef>
              <c:f>Sheet1!$B$2:$B$6</c:f>
              <c:numCache>
                <c:formatCode>0%</c:formatCode>
                <c:ptCount val="5"/>
                <c:pt idx="0">
                  <c:v>0.83</c:v>
                </c:pt>
                <c:pt idx="1">
                  <c:v>0.08</c:v>
                </c:pt>
                <c:pt idx="2">
                  <c:v>0.04</c:v>
                </c:pt>
                <c:pt idx="3">
                  <c:v>0.06</c:v>
                </c:pt>
                <c:pt idx="4">
                  <c:v>0.01</c:v>
                </c:pt>
              </c:numCache>
            </c:numRef>
          </c:val>
          <c:extLst>
            <c:ext xmlns:c16="http://schemas.microsoft.com/office/drawing/2014/chart" uri="{C3380CC4-5D6E-409C-BE32-E72D297353CC}">
              <c16:uniqueId val="{0000000A-B7CF-774E-BCDA-3DDFF0C77165}"/>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14754964089564851"/>
          <c:w val="0.94327243342784539"/>
          <c:h val="0.51845162653147436"/>
        </c:manualLayout>
      </c:layout>
      <c:barChart>
        <c:barDir val="bar"/>
        <c:grouping val="percentStacked"/>
        <c:varyColors val="0"/>
        <c:ser>
          <c:idx val="0"/>
          <c:order val="0"/>
          <c:tx>
            <c:strRef>
              <c:f>Sheet1!$A$2</c:f>
              <c:strCache>
                <c:ptCount val="1"/>
                <c:pt idx="0">
                  <c:v>EU</c:v>
                </c:pt>
              </c:strCache>
            </c:strRef>
          </c:tx>
          <c:spPr>
            <a:solidFill>
              <a:schemeClr val="accent1"/>
            </a:solidFill>
            <a:ln>
              <a:noFill/>
            </a:ln>
            <a:effectLst/>
          </c:spPr>
          <c:invertIfNegative val="0"/>
          <c:dLbls>
            <c:dLbl>
              <c:idx val="0"/>
              <c:layout>
                <c:manualLayout>
                  <c:x val="1.289262876639876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9D1-0B4D-8C9C-1DCDBFDFA5D1}"/>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0.06</c:v>
                </c:pt>
              </c:numCache>
            </c:numRef>
          </c:val>
          <c:extLst>
            <c:ext xmlns:c16="http://schemas.microsoft.com/office/drawing/2014/chart" uri="{C3380CC4-5D6E-409C-BE32-E72D297353CC}">
              <c16:uniqueId val="{00000000-248D-7C45-A951-21F911E64A28}"/>
            </c:ext>
          </c:extLst>
        </c:ser>
        <c:ser>
          <c:idx val="1"/>
          <c:order val="1"/>
          <c:tx>
            <c:strRef>
              <c:f>Sheet1!$A$3</c:f>
              <c:strCache>
                <c:ptCount val="1"/>
                <c:pt idx="0">
                  <c:v>Audio Sistemas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0.68</c:v>
                </c:pt>
              </c:numCache>
            </c:numRef>
          </c:val>
          <c:extLst>
            <c:ext xmlns:c16="http://schemas.microsoft.com/office/drawing/2014/chart" uri="{C3380CC4-5D6E-409C-BE32-E72D297353CC}">
              <c16:uniqueId val="{00000006-33E9-F349-A843-5CE43100D4C9}"/>
            </c:ext>
          </c:extLst>
        </c:ser>
        <c:ser>
          <c:idx val="2"/>
          <c:order val="2"/>
          <c:tx>
            <c:strRef>
              <c:f>Sheet1!$A$4</c:f>
              <c:strCache>
                <c:ptCount val="1"/>
                <c:pt idx="0">
                  <c:v>Grupo América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0.19</c:v>
                </c:pt>
              </c:numCache>
            </c:numRef>
          </c:val>
          <c:extLst>
            <c:ext xmlns:c16="http://schemas.microsoft.com/office/drawing/2014/chart" uri="{C3380CC4-5D6E-409C-BE32-E72D297353CC}">
              <c16:uniqueId val="{00000000-CC13-0E42-90C7-7334FC71FA83}"/>
            </c:ext>
          </c:extLst>
        </c:ser>
        <c:ser>
          <c:idx val="3"/>
          <c:order val="3"/>
          <c:tx>
            <c:strRef>
              <c:f>Sheet1!$A$5</c:f>
              <c:strCache>
                <c:ptCount val="1"/>
                <c:pt idx="0">
                  <c:v>Otros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7.0000000000000007E-2</c:v>
                </c:pt>
              </c:numCache>
            </c:numRef>
          </c:val>
          <c:extLst>
            <c:ext xmlns:c16="http://schemas.microsoft.com/office/drawing/2014/chart" uri="{C3380CC4-5D6E-409C-BE32-E72D297353CC}">
              <c16:uniqueId val="{00000001-CC13-0E42-90C7-7334FC71FA83}"/>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Sheet1!$A$2</c:f>
              <c:strCache>
                <c:ptCount val="1"/>
                <c:pt idx="0">
                  <c:v>C11</c:v>
                </c:pt>
              </c:strCache>
            </c:strRef>
          </c:tx>
          <c:spPr>
            <a:solidFill>
              <a:schemeClr val="accent1"/>
            </a:solidFill>
            <a:ln>
              <a:noFill/>
            </a:ln>
            <a:effectLst/>
          </c:spPr>
          <c:invertIfNegative val="0"/>
          <c:dLbls>
            <c:dLbl>
              <c:idx val="0"/>
              <c:layout>
                <c:manualLayout>
                  <c:x val="1.031410301311900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B01-3644-8691-87C9BBDA0347}"/>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0.44</c:v>
                </c:pt>
              </c:numCache>
            </c:numRef>
          </c:val>
          <c:extLst>
            <c:ext xmlns:c16="http://schemas.microsoft.com/office/drawing/2014/chart" uri="{C3380CC4-5D6E-409C-BE32-E72D297353CC}">
              <c16:uniqueId val="{00000000-6426-7D43-B544-8C4B1D048D24}"/>
            </c:ext>
          </c:extLst>
        </c:ser>
        <c:ser>
          <c:idx val="1"/>
          <c:order val="1"/>
          <c:tx>
            <c:strRef>
              <c:f>Sheet1!$A$3</c:f>
              <c:strCache>
                <c:ptCount val="1"/>
                <c:pt idx="0">
                  <c:v>TVC</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0.35</c:v>
                </c:pt>
              </c:numCache>
            </c:numRef>
          </c:val>
          <c:extLst>
            <c:ext xmlns:c16="http://schemas.microsoft.com/office/drawing/2014/chart" uri="{C3380CC4-5D6E-409C-BE32-E72D297353CC}">
              <c16:uniqueId val="{00000001-6426-7D43-B544-8C4B1D048D24}"/>
            </c:ext>
          </c:extLst>
        </c:ser>
        <c:ser>
          <c:idx val="2"/>
          <c:order val="2"/>
          <c:tx>
            <c:strRef>
              <c:f>Sheet1!$A$4</c:f>
              <c:strCache>
                <c:ptCount val="1"/>
                <c:pt idx="0">
                  <c:v>HCH</c:v>
                </c:pt>
              </c:strCache>
            </c:strRef>
          </c:tx>
          <c:spPr>
            <a:solidFill>
              <a:schemeClr val="accent5"/>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D1-9442-883D-4041CC0EA46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0.1</c:v>
                </c:pt>
              </c:numCache>
            </c:numRef>
          </c:val>
          <c:extLst>
            <c:ext xmlns:c16="http://schemas.microsoft.com/office/drawing/2014/chart" uri="{C3380CC4-5D6E-409C-BE32-E72D297353CC}">
              <c16:uniqueId val="{00000000-70D1-9442-883D-4041CC0EA460}"/>
            </c:ext>
          </c:extLst>
        </c:ser>
        <c:ser>
          <c:idx val="3"/>
          <c:order val="3"/>
          <c:tx>
            <c:strRef>
              <c:f>Sheet1!$A$5</c:f>
              <c:strCache>
                <c:ptCount val="1"/>
                <c:pt idx="0">
                  <c:v>VTV</c:v>
                </c:pt>
              </c:strCache>
            </c:strRef>
          </c:tx>
          <c:spPr>
            <a:solidFill>
              <a:schemeClr val="accent1">
                <a:lumMod val="60000"/>
              </a:schemeClr>
            </a:solidFill>
            <a:ln>
              <a:noFill/>
            </a:ln>
            <a:effectLst/>
          </c:spPr>
          <c:invertIfNegative val="0"/>
          <c:dLbls>
            <c:dLbl>
              <c:idx val="0"/>
              <c:layout>
                <c:manualLayout>
                  <c:x val="-5.1570515065595054E-3"/>
                  <c:y val="1.34136037177862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82-F84F-80A0-923199C98C2B}"/>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0.04</c:v>
                </c:pt>
              </c:numCache>
            </c:numRef>
          </c:val>
          <c:extLst>
            <c:ext xmlns:c16="http://schemas.microsoft.com/office/drawing/2014/chart" uri="{C3380CC4-5D6E-409C-BE32-E72D297353CC}">
              <c16:uniqueId val="{00000000-E782-F84F-80A0-923199C98C2B}"/>
            </c:ext>
          </c:extLst>
        </c:ser>
        <c:ser>
          <c:idx val="4"/>
          <c:order val="4"/>
          <c:tx>
            <c:strRef>
              <c:f>Sheet1!$A$6</c:f>
              <c:strCache>
                <c:ptCount val="1"/>
                <c:pt idx="0">
                  <c:v>C6</c:v>
                </c:pt>
              </c:strCache>
            </c:strRef>
          </c:tx>
          <c:spPr>
            <a:solidFill>
              <a:schemeClr val="accent3">
                <a:lumMod val="60000"/>
              </a:schemeClr>
            </a:solidFill>
            <a:ln>
              <a:noFill/>
            </a:ln>
            <a:effectLst/>
          </c:spPr>
          <c:invertIfNegative val="0"/>
          <c:dLbls>
            <c:dLbl>
              <c:idx val="0"/>
              <c:layout>
                <c:manualLayout>
                  <c:x val="2.5785257532797527E-3"/>
                  <c:y val="0.107308829742289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782-F84F-80A0-923199C98C2B}"/>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0.06</c:v>
                </c:pt>
              </c:numCache>
            </c:numRef>
          </c:val>
          <c:extLst>
            <c:ext xmlns:c16="http://schemas.microsoft.com/office/drawing/2014/chart" uri="{C3380CC4-5D6E-409C-BE32-E72D297353CC}">
              <c16:uniqueId val="{00000001-E782-F84F-80A0-923199C98C2B}"/>
            </c:ext>
          </c:extLst>
        </c:ser>
        <c:ser>
          <c:idx val="5"/>
          <c:order val="5"/>
          <c:tx>
            <c:strRef>
              <c:f>Sheet1!$A$7</c:f>
              <c:strCache>
                <c:ptCount val="1"/>
                <c:pt idx="0">
                  <c:v>DTV</c:v>
                </c:pt>
              </c:strCache>
            </c:strRef>
          </c:tx>
          <c:spPr>
            <a:solidFill>
              <a:schemeClr val="accent5">
                <a:lumMod val="60000"/>
              </a:schemeClr>
            </a:solidFill>
            <a:ln>
              <a:noFill/>
            </a:ln>
            <a:effectLst/>
          </c:spPr>
          <c:invertIfNegative val="0"/>
          <c:dLbls>
            <c:dLbl>
              <c:idx val="0"/>
              <c:layout>
                <c:manualLayout>
                  <c:x val="-1.8908970419345003E-16"/>
                  <c:y val="-2.68272074355724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69C-B344-A06A-B0B2C7BCFAD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Sheet1!$B$7</c:f>
              <c:numCache>
                <c:formatCode>0%</c:formatCode>
                <c:ptCount val="1"/>
                <c:pt idx="0">
                  <c:v>0.01</c:v>
                </c:pt>
              </c:numCache>
            </c:numRef>
          </c:val>
          <c:extLst>
            <c:ext xmlns:c16="http://schemas.microsoft.com/office/drawing/2014/chart" uri="{C3380CC4-5D6E-409C-BE32-E72D297353CC}">
              <c16:uniqueId val="{00000000-702B-8C4F-BCED-366FB64E1A3F}"/>
            </c:ext>
          </c:extLst>
        </c:ser>
        <c:ser>
          <c:idx val="6"/>
          <c:order val="6"/>
          <c:tx>
            <c:strRef>
              <c:f>Sheet1!$A$8</c:f>
              <c:strCache>
                <c:ptCount val="1"/>
                <c:pt idx="0">
                  <c:v>TDTV</c:v>
                </c:pt>
              </c:strCache>
            </c:strRef>
          </c:tx>
          <c:spPr>
            <a:solidFill>
              <a:schemeClr val="accent1">
                <a:lumMod val="80000"/>
                <a:lumOff val="20000"/>
              </a:schemeClr>
            </a:solidFill>
            <a:ln>
              <a:noFill/>
            </a:ln>
            <a:effectLst/>
          </c:spPr>
          <c:invertIfNegative val="0"/>
          <c:dLbls>
            <c:dLbl>
              <c:idx val="0"/>
              <c:layout>
                <c:manualLayout>
                  <c:x val="5.1570515065595054E-3"/>
                  <c:y val="0.107308829742289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2B-8C4F-BCED-366FB64E1A3F}"/>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Sheet1!$B$8</c:f>
              <c:numCache>
                <c:formatCode>0%</c:formatCode>
                <c:ptCount val="1"/>
                <c:pt idx="0">
                  <c:v>0.06</c:v>
                </c:pt>
              </c:numCache>
            </c:numRef>
          </c:val>
          <c:extLst>
            <c:ext xmlns:c16="http://schemas.microsoft.com/office/drawing/2014/chart" uri="{C3380CC4-5D6E-409C-BE32-E72D297353CC}">
              <c16:uniqueId val="{00000001-702B-8C4F-BCED-366FB64E1A3F}"/>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1.8846992921236191E-2"/>
          <c:y val="0.7062420785804816"/>
          <c:w val="0.9468346566043252"/>
          <c:h val="0.2132762991128010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36378328607728E-2"/>
          <c:y val="0.17420471660413281"/>
          <c:w val="0.94327243342784539"/>
          <c:h val="0.4437062716441359"/>
        </c:manualLayout>
      </c:layout>
      <c:barChart>
        <c:barDir val="bar"/>
        <c:grouping val="percentStacked"/>
        <c:varyColors val="0"/>
        <c:ser>
          <c:idx val="0"/>
          <c:order val="0"/>
          <c:tx>
            <c:strRef>
              <c:f>Sheet1!$A$2</c:f>
              <c:strCache>
                <c:ptCount val="1"/>
                <c:pt idx="0">
                  <c:v>LP</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1</c:v>
                </c:pt>
              </c:numCache>
            </c:numRef>
          </c:val>
          <c:extLst>
            <c:ext xmlns:c16="http://schemas.microsoft.com/office/drawing/2014/chart" uri="{C3380CC4-5D6E-409C-BE32-E72D297353CC}">
              <c16:uniqueId val="{00000000-B734-A24B-8D3B-6F79F6143298}"/>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Hoja1!$B$1</c:f>
              <c:strCache>
                <c:ptCount val="1"/>
                <c:pt idx="0">
                  <c:v>TV</c:v>
                </c:pt>
              </c:strCache>
            </c:strRef>
          </c:tx>
          <c:spPr>
            <a:solidFill>
              <a:srgbClr val="5E5E5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0.96</c:v>
                </c:pt>
                <c:pt idx="1">
                  <c:v>0.95</c:v>
                </c:pt>
                <c:pt idx="2">
                  <c:v>0.97</c:v>
                </c:pt>
              </c:numCache>
            </c:numRef>
          </c:val>
          <c:extLst>
            <c:ext xmlns:c16="http://schemas.microsoft.com/office/drawing/2014/chart" uri="{C3380CC4-5D6E-409C-BE32-E72D297353CC}">
              <c16:uniqueId val="{00000000-E902-8547-A088-7D1DAEC11542}"/>
            </c:ext>
          </c:extLst>
        </c:ser>
        <c:ser>
          <c:idx val="1"/>
          <c:order val="1"/>
          <c:tx>
            <c:strRef>
              <c:f>Hoja1!$C$1</c:f>
              <c:strCache>
                <c:ptCount val="1"/>
                <c:pt idx="0">
                  <c:v>Prensa</c:v>
                </c:pt>
              </c:strCache>
            </c:strRef>
          </c:tx>
          <c:spPr>
            <a:solidFill>
              <a:srgbClr val="5EACE5"/>
            </a:solidFill>
            <a:ln>
              <a:noFill/>
            </a:ln>
            <a:effectLst/>
          </c:spPr>
          <c:invertIfNegative val="0"/>
          <c:cat>
            <c:numRef>
              <c:f>Hoja1!$A$2:$A$4</c:f>
              <c:numCache>
                <c:formatCode>General</c:formatCode>
                <c:ptCount val="3"/>
                <c:pt idx="0">
                  <c:v>2023</c:v>
                </c:pt>
                <c:pt idx="1">
                  <c:v>2024</c:v>
                </c:pt>
                <c:pt idx="2">
                  <c:v>2025</c:v>
                </c:pt>
              </c:numCache>
            </c:numRef>
          </c:cat>
          <c:val>
            <c:numRef>
              <c:f>Hoja1!$C$2:$C$4</c:f>
              <c:numCache>
                <c:formatCode>General</c:formatCode>
                <c:ptCount val="3"/>
                <c:pt idx="0" formatCode="0%">
                  <c:v>0.01</c:v>
                </c:pt>
              </c:numCache>
            </c:numRef>
          </c:val>
          <c:extLst>
            <c:ext xmlns:c16="http://schemas.microsoft.com/office/drawing/2014/chart" uri="{C3380CC4-5D6E-409C-BE32-E72D297353CC}">
              <c16:uniqueId val="{00000001-E902-8547-A088-7D1DAEC11542}"/>
            </c:ext>
          </c:extLst>
        </c:ser>
        <c:ser>
          <c:idx val="2"/>
          <c:order val="2"/>
          <c:tx>
            <c:strRef>
              <c:f>Hoja1!$D$1</c:f>
              <c:strCache>
                <c:ptCount val="1"/>
                <c:pt idx="0">
                  <c:v>Radio</c:v>
                </c:pt>
              </c:strCache>
            </c:strRef>
          </c:tx>
          <c:spPr>
            <a:solidFill>
              <a:srgbClr val="EA3D34"/>
            </a:solidFill>
            <a:ln>
              <a:noFill/>
            </a:ln>
            <a:effectLst/>
          </c:spPr>
          <c:invertIfNegative val="0"/>
          <c:dLbls>
            <c:dLbl>
              <c:idx val="1"/>
              <c:layout>
                <c:manualLayout>
                  <c:x val="7.1713772827707942E-3"/>
                  <c:y val="1.8504447259775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02-8547-A088-7D1DAEC1154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0.03</c:v>
                </c:pt>
                <c:pt idx="1">
                  <c:v>0.05</c:v>
                </c:pt>
                <c:pt idx="2">
                  <c:v>0.03</c:v>
                </c:pt>
              </c:numCache>
            </c:numRef>
          </c:val>
          <c:extLst>
            <c:ext xmlns:c16="http://schemas.microsoft.com/office/drawing/2014/chart" uri="{C3380CC4-5D6E-409C-BE32-E72D297353CC}">
              <c16:uniqueId val="{00000003-E902-8547-A088-7D1DAEC11542}"/>
            </c:ext>
          </c:extLst>
        </c:ser>
        <c:dLbls>
          <c:showLegendKey val="0"/>
          <c:showVal val="0"/>
          <c:showCatName val="0"/>
          <c:showSerName val="0"/>
          <c:showPercent val="0"/>
          <c:showBubbleSize val="0"/>
        </c:dLbls>
        <c:gapWidth val="150"/>
        <c:overlap val="100"/>
        <c:axId val="708700079"/>
        <c:axId val="708493935"/>
      </c:barChart>
      <c:catAx>
        <c:axId val="708700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708493935"/>
        <c:crosses val="autoZero"/>
        <c:auto val="1"/>
        <c:lblAlgn val="ctr"/>
        <c:lblOffset val="100"/>
        <c:noMultiLvlLbl val="0"/>
      </c:catAx>
      <c:valAx>
        <c:axId val="708493935"/>
        <c:scaling>
          <c:orientation val="minMax"/>
          <c:min val="0"/>
        </c:scaling>
        <c:delete val="1"/>
        <c:axPos val="l"/>
        <c:numFmt formatCode="0%" sourceLinked="1"/>
        <c:majorTickMark val="out"/>
        <c:minorTickMark val="none"/>
        <c:tickLblPos val="nextTo"/>
        <c:crossAx val="708700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withinLinear" id="18">
  <a:schemeClr val="accent5"/>
</cs:colorStyle>
</file>

<file path=ppt/charts/colors53.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32.png"/></Relationships>
</file>

<file path=ppt/drawings/drawing1.xml><?xml version="1.0" encoding="utf-8"?>
<c:userShapes xmlns:c="http://schemas.openxmlformats.org/drawingml/2006/chart">
  <cdr:relSizeAnchor xmlns:cdr="http://schemas.openxmlformats.org/drawingml/2006/chartDrawing">
    <cdr:from>
      <cdr:x>0.05251</cdr:x>
      <cdr:y>0.82685</cdr:y>
    </cdr:from>
    <cdr:to>
      <cdr:x>0.93869</cdr:x>
      <cdr:y>0.92511</cdr:y>
    </cdr:to>
    <cdr:pic>
      <cdr:nvPicPr>
        <cdr:cNvPr id="3" name="Imagen 2">
          <a:extLst xmlns:a="http://schemas.openxmlformats.org/drawingml/2006/main">
            <a:ext uri="{FF2B5EF4-FFF2-40B4-BE49-F238E27FC236}">
              <a16:creationId xmlns:a16="http://schemas.microsoft.com/office/drawing/2014/main" id="{47538AB4-74E5-A18D-B3D1-129B6424933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87617" y="2640951"/>
          <a:ext cx="3166242" cy="313817"/>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FB8C8B-BBB7-47EE-B7A9-2350C0B0DA19}" type="datetimeFigureOut">
              <a:rPr lang="es-MX" smtClean="0"/>
              <a:t>04/02/26</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3ABC0C-C4AB-4F3C-BA19-8DBDA49188C7}" type="slidenum">
              <a:rPr lang="es-MX" smtClean="0"/>
              <a:t>‹Nº›</a:t>
            </a:fld>
            <a:endParaRPr lang="es-MX"/>
          </a:p>
        </p:txBody>
      </p:sp>
    </p:spTree>
    <p:extLst>
      <p:ext uri="{BB962C8B-B14F-4D97-AF65-F5344CB8AC3E}">
        <p14:creationId xmlns:p14="http://schemas.microsoft.com/office/powerpoint/2010/main" val="4019449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5</a:t>
            </a:fld>
            <a:endParaRPr lang="es-MX"/>
          </a:p>
        </p:txBody>
      </p:sp>
    </p:spTree>
    <p:extLst>
      <p:ext uri="{BB962C8B-B14F-4D97-AF65-F5344CB8AC3E}">
        <p14:creationId xmlns:p14="http://schemas.microsoft.com/office/powerpoint/2010/main" val="2882731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7</a:t>
            </a:fld>
            <a:endParaRPr lang="es-MX"/>
          </a:p>
        </p:txBody>
      </p:sp>
    </p:spTree>
    <p:extLst>
      <p:ext uri="{BB962C8B-B14F-4D97-AF65-F5344CB8AC3E}">
        <p14:creationId xmlns:p14="http://schemas.microsoft.com/office/powerpoint/2010/main" val="596348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9</a:t>
            </a:fld>
            <a:endParaRPr lang="es-MX"/>
          </a:p>
        </p:txBody>
      </p:sp>
    </p:spTree>
    <p:extLst>
      <p:ext uri="{BB962C8B-B14F-4D97-AF65-F5344CB8AC3E}">
        <p14:creationId xmlns:p14="http://schemas.microsoft.com/office/powerpoint/2010/main" val="2834467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11</a:t>
            </a:fld>
            <a:endParaRPr lang="es-MX"/>
          </a:p>
        </p:txBody>
      </p:sp>
    </p:spTree>
    <p:extLst>
      <p:ext uri="{BB962C8B-B14F-4D97-AF65-F5344CB8AC3E}">
        <p14:creationId xmlns:p14="http://schemas.microsoft.com/office/powerpoint/2010/main" val="2291062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13</a:t>
            </a:fld>
            <a:endParaRPr lang="es-MX"/>
          </a:p>
        </p:txBody>
      </p:sp>
    </p:spTree>
    <p:extLst>
      <p:ext uri="{BB962C8B-B14F-4D97-AF65-F5344CB8AC3E}">
        <p14:creationId xmlns:p14="http://schemas.microsoft.com/office/powerpoint/2010/main" val="2670900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15</a:t>
            </a:fld>
            <a:endParaRPr lang="es-MX"/>
          </a:p>
        </p:txBody>
      </p:sp>
    </p:spTree>
    <p:extLst>
      <p:ext uri="{BB962C8B-B14F-4D97-AF65-F5344CB8AC3E}">
        <p14:creationId xmlns:p14="http://schemas.microsoft.com/office/powerpoint/2010/main" val="3635526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17</a:t>
            </a:fld>
            <a:endParaRPr lang="es-MX"/>
          </a:p>
        </p:txBody>
      </p:sp>
    </p:spTree>
    <p:extLst>
      <p:ext uri="{BB962C8B-B14F-4D97-AF65-F5344CB8AC3E}">
        <p14:creationId xmlns:p14="http://schemas.microsoft.com/office/powerpoint/2010/main" val="625722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19</a:t>
            </a:fld>
            <a:endParaRPr lang="es-MX"/>
          </a:p>
        </p:txBody>
      </p:sp>
    </p:spTree>
    <p:extLst>
      <p:ext uri="{BB962C8B-B14F-4D97-AF65-F5344CB8AC3E}">
        <p14:creationId xmlns:p14="http://schemas.microsoft.com/office/powerpoint/2010/main" val="2291062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N" dirty="0"/>
          </a:p>
        </p:txBody>
      </p:sp>
      <p:sp>
        <p:nvSpPr>
          <p:cNvPr id="4" name="Slide Number Placeholder 3"/>
          <p:cNvSpPr>
            <a:spLocks noGrp="1"/>
          </p:cNvSpPr>
          <p:nvPr>
            <p:ph type="sldNum" sz="quarter" idx="5"/>
          </p:nvPr>
        </p:nvSpPr>
        <p:spPr/>
        <p:txBody>
          <a:bodyPr/>
          <a:lstStyle/>
          <a:p>
            <a:fld id="{EB3ABC0C-C4AB-4F3C-BA19-8DBDA49188C7}" type="slidenum">
              <a:rPr lang="es-MX" smtClean="0"/>
              <a:pPr/>
              <a:t>23</a:t>
            </a:fld>
            <a:endParaRPr lang="es-MX" dirty="0"/>
          </a:p>
        </p:txBody>
      </p:sp>
    </p:spTree>
    <p:extLst>
      <p:ext uri="{BB962C8B-B14F-4D97-AF65-F5344CB8AC3E}">
        <p14:creationId xmlns:p14="http://schemas.microsoft.com/office/powerpoint/2010/main" val="4053301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04/02/26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1028693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04/02/26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1827141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04/02/26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058799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ortfolio 31">
    <p:spTree>
      <p:nvGrpSpPr>
        <p:cNvPr id="1" name=""/>
        <p:cNvGrpSpPr/>
        <p:nvPr/>
      </p:nvGrpSpPr>
      <p:grpSpPr>
        <a:xfrm>
          <a:off x="0" y="0"/>
          <a:ext cx="0" cy="0"/>
          <a:chOff x="0" y="0"/>
          <a:chExt cx="0" cy="0"/>
        </a:xfrm>
      </p:grpSpPr>
      <p:sp>
        <p:nvSpPr>
          <p:cNvPr id="123" name="Picture Placeholder 8"/>
          <p:cNvSpPr>
            <a:spLocks noGrp="1"/>
          </p:cNvSpPr>
          <p:nvPr>
            <p:ph type="pic" idx="21"/>
          </p:nvPr>
        </p:nvSpPr>
        <p:spPr>
          <a:xfrm>
            <a:off x="0" y="0"/>
            <a:ext cx="12192000" cy="3789363"/>
          </a:xfrm>
          <a:prstGeom prst="rect">
            <a:avLst/>
          </a:prstGeom>
        </p:spPr>
        <p:txBody>
          <a:bodyPr lIns="91439" tIns="45719" rIns="91439" bIns="45719">
            <a:noAutofit/>
          </a:bodyPr>
          <a:lstStyle/>
          <a:p>
            <a:endParaRPr/>
          </a:p>
        </p:txBody>
      </p:sp>
      <p:sp>
        <p:nvSpPr>
          <p:cNvPr id="124"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defRPr>
                <a:solidFill>
                  <a:srgbClr val="2B2B2B"/>
                </a:solidFill>
                <a:latin typeface="Open Sans Light"/>
                <a:ea typeface="Open Sans Light"/>
                <a:cs typeface="Open Sans Light"/>
                <a:sym typeface="Open Sans Light"/>
              </a:defRPr>
            </a:lvl1pPr>
          </a:lstStyle>
          <a:p>
            <a:fld id="{86CB4B4D-7CA3-9044-876B-883B54F8677D}" type="slidenum">
              <a:t>‹Nº›</a:t>
            </a:fld>
            <a:endParaRPr/>
          </a:p>
        </p:txBody>
      </p:sp>
    </p:spTree>
    <p:extLst>
      <p:ext uri="{BB962C8B-B14F-4D97-AF65-F5344CB8AC3E}">
        <p14:creationId xmlns:p14="http://schemas.microsoft.com/office/powerpoint/2010/main" val="83393975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417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04/02/26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677697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D1E1818-2986-4D9E-9AA2-42DF3914AD8F}" type="datetimeFigureOut">
              <a:rPr lang="es-MX" smtClean="0"/>
              <a:t>04/02/26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2513358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1E1818-2986-4D9E-9AA2-42DF3914AD8F}" type="datetimeFigureOut">
              <a:rPr lang="es-MX" smtClean="0"/>
              <a:t>04/02/26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423287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1E1818-2986-4D9E-9AA2-42DF3914AD8F}" type="datetimeFigureOut">
              <a:rPr lang="es-MX" smtClean="0"/>
              <a:t>04/02/26</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2880350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1E1818-2986-4D9E-9AA2-42DF3914AD8F}" type="datetimeFigureOut">
              <a:rPr lang="es-MX" smtClean="0"/>
              <a:t>04/02/26</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028670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1E1818-2986-4D9E-9AA2-42DF3914AD8F}" type="datetimeFigureOut">
              <a:rPr lang="es-MX" smtClean="0"/>
              <a:t>04/02/26</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12881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1E1818-2986-4D9E-9AA2-42DF3914AD8F}" type="datetimeFigureOut">
              <a:rPr lang="es-MX" smtClean="0"/>
              <a:t>04/02/26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595613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1E1818-2986-4D9E-9AA2-42DF3914AD8F}" type="datetimeFigureOut">
              <a:rPr lang="es-MX" smtClean="0"/>
              <a:t>04/02/26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566003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E1818-2986-4D9E-9AA2-42DF3914AD8F}" type="datetimeFigureOut">
              <a:rPr lang="es-MX" smtClean="0"/>
              <a:t>04/02/26</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56B5D-4C6B-44EC-833A-32EE5A77FE8E}" type="slidenum">
              <a:rPr lang="es-MX" smtClean="0"/>
              <a:t>‹Nº›</a:t>
            </a:fld>
            <a:endParaRPr lang="es-MX"/>
          </a:p>
        </p:txBody>
      </p:sp>
    </p:spTree>
    <p:extLst>
      <p:ext uri="{BB962C8B-B14F-4D97-AF65-F5344CB8AC3E}">
        <p14:creationId xmlns:p14="http://schemas.microsoft.com/office/powerpoint/2010/main" val="40754743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chart" Target="../charts/chart22.xml"/><Relationship Id="rId7" Type="http://schemas.openxmlformats.org/officeDocument/2006/relationships/chart" Target="../charts/chart2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chart" Target="../charts/chart23.xml"/><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image" Target="../media/image22.jpeg"/><Relationship Id="rId7" Type="http://schemas.openxmlformats.org/officeDocument/2006/relationships/chart" Target="../charts/chart3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30.xml"/><Relationship Id="rId5" Type="http://schemas.openxmlformats.org/officeDocument/2006/relationships/chart" Target="../charts/chart29.xml"/><Relationship Id="rId4" Type="http://schemas.openxmlformats.org/officeDocument/2006/relationships/chart" Target="../charts/char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chart" Target="../charts/chart38.xml"/><Relationship Id="rId3" Type="http://schemas.openxmlformats.org/officeDocument/2006/relationships/chart" Target="../charts/chart33.xml"/><Relationship Id="rId7" Type="http://schemas.openxmlformats.org/officeDocument/2006/relationships/chart" Target="../charts/chart3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chart" Target="../charts/chart39.xml"/><Relationship Id="rId7" Type="http://schemas.openxmlformats.org/officeDocument/2006/relationships/chart" Target="../charts/chart4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42.xml"/><Relationship Id="rId5" Type="http://schemas.openxmlformats.org/officeDocument/2006/relationships/chart" Target="../charts/chart41.xml"/><Relationship Id="rId10" Type="http://schemas.openxmlformats.org/officeDocument/2006/relationships/image" Target="../media/image29.png"/><Relationship Id="rId4" Type="http://schemas.openxmlformats.org/officeDocument/2006/relationships/chart" Target="../charts/chart40.xml"/><Relationship Id="rId9"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chart" Target="../charts/chart46.xml"/><Relationship Id="rId7" Type="http://schemas.openxmlformats.org/officeDocument/2006/relationships/chart" Target="../charts/chart50.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49.xml"/><Relationship Id="rId5" Type="http://schemas.openxmlformats.org/officeDocument/2006/relationships/chart" Target="../charts/chart48.xml"/><Relationship Id="rId4" Type="http://schemas.openxmlformats.org/officeDocument/2006/relationships/chart" Target="../charts/chart47.xml"/><Relationship Id="rId9" Type="http://schemas.openxmlformats.org/officeDocument/2006/relationships/chart" Target="../charts/char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chart" Target="../charts/chart5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5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chart" Target="../charts/chart10.xml"/><Relationship Id="rId7" Type="http://schemas.openxmlformats.org/officeDocument/2006/relationships/chart" Target="../charts/chart1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chart" Target="../charts/chart16.xml"/><Relationship Id="rId7" Type="http://schemas.openxmlformats.org/officeDocument/2006/relationships/chart" Target="../charts/chart20.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 Id="rId9" Type="http://schemas.openxmlformats.org/officeDocument/2006/relationships/image" Target="../media/image1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Placeholder 16" descr="Picture Placeholder 16"/>
          <p:cNvPicPr>
            <a:picLocks noGrp="1" noChangeAspect="1"/>
          </p:cNvPicPr>
          <p:nvPr>
            <p:ph type="pic" idx="21"/>
          </p:nvPr>
        </p:nvPicPr>
        <p:blipFill>
          <a:blip r:embed="rId2"/>
          <a:stretch>
            <a:fillRect/>
          </a:stretch>
        </p:blipFill>
        <p:spPr>
          <a:prstGeom prst="rect">
            <a:avLst/>
          </a:prstGeom>
        </p:spPr>
      </p:pic>
      <p:pic>
        <p:nvPicPr>
          <p:cNvPr id="134" name="shutterstock_454176937.jpg" descr="shutterstock_454176937.jpg"/>
          <p:cNvPicPr>
            <a:picLocks noChangeAspect="1"/>
          </p:cNvPicPr>
          <p:nvPr/>
        </p:nvPicPr>
        <p:blipFill>
          <a:blip r:embed="rId3"/>
          <a:srcRect l="8222" t="26273" r="1042"/>
          <a:stretch>
            <a:fillRect/>
          </a:stretch>
        </p:blipFill>
        <p:spPr>
          <a:xfrm>
            <a:off x="0" y="0"/>
            <a:ext cx="12192000" cy="6582905"/>
          </a:xfrm>
          <a:prstGeom prst="rect">
            <a:avLst/>
          </a:prstGeom>
          <a:ln w="12700">
            <a:miter lim="400000"/>
          </a:ln>
        </p:spPr>
      </p:pic>
      <p:sp>
        <p:nvSpPr>
          <p:cNvPr id="135" name="Rectangle 11"/>
          <p:cNvSpPr/>
          <p:nvPr/>
        </p:nvSpPr>
        <p:spPr>
          <a:xfrm>
            <a:off x="-3" y="4165600"/>
            <a:ext cx="12192005" cy="2718661"/>
          </a:xfrm>
          <a:prstGeom prst="rect">
            <a:avLst/>
          </a:prstGeom>
          <a:solidFill>
            <a:srgbClr val="FFFFFF"/>
          </a:solidFill>
          <a:ln w="12700">
            <a:miter lim="400000"/>
          </a:ln>
          <a:effectLst>
            <a:outerShdw blurRad="381000" rotWithShape="0">
              <a:srgbClr val="000000">
                <a:alpha val="30000"/>
              </a:srgbClr>
            </a:outerShdw>
          </a:effectLst>
        </p:spPr>
        <p:txBody>
          <a:bodyPr lIns="45718" tIns="45718" rIns="45718" bIns="45718" anchor="ctr"/>
          <a:lstStyle/>
          <a:p>
            <a:pPr algn="ctr">
              <a:defRPr>
                <a:solidFill>
                  <a:srgbClr val="FFFFFF"/>
                </a:solidFill>
              </a:defRPr>
            </a:pPr>
            <a:endParaRPr/>
          </a:p>
        </p:txBody>
      </p:sp>
      <p:sp>
        <p:nvSpPr>
          <p:cNvPr id="136" name="TextBox 12"/>
          <p:cNvSpPr txBox="1"/>
          <p:nvPr/>
        </p:nvSpPr>
        <p:spPr>
          <a:xfrm>
            <a:off x="455355" y="4521201"/>
            <a:ext cx="8152933" cy="661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3700" b="1"/>
            </a:pPr>
            <a:r>
              <a:rPr dirty="0"/>
              <a:t>REPORTE DE COMPETENCIA </a:t>
            </a:r>
            <a:r>
              <a:rPr b="0" dirty="0"/>
              <a:t>/ </a:t>
            </a:r>
            <a:r>
              <a:rPr lang="en-US" b="0" dirty="0"/>
              <a:t>MENSUAL</a:t>
            </a:r>
            <a:endParaRPr b="0" dirty="0"/>
          </a:p>
        </p:txBody>
      </p:sp>
      <p:sp>
        <p:nvSpPr>
          <p:cNvPr id="137" name="TextBox 13"/>
          <p:cNvSpPr txBox="1"/>
          <p:nvPr/>
        </p:nvSpPr>
        <p:spPr>
          <a:xfrm>
            <a:off x="473136" y="5077458"/>
            <a:ext cx="4432908"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700">
                <a:solidFill>
                  <a:srgbClr val="BB3430"/>
                </a:solidFill>
                <a:latin typeface="Myriad Pro Light"/>
                <a:ea typeface="Myriad Pro Light"/>
                <a:cs typeface="Myriad Pro Light"/>
                <a:sym typeface="Myriad Pro Semibold"/>
              </a:defRPr>
            </a:lvl1pPr>
          </a:lstStyle>
          <a:p>
            <a:r>
              <a:t>TIENDAS DEPARTAMENTALES</a:t>
            </a:r>
          </a:p>
        </p:txBody>
      </p:sp>
      <p:sp>
        <p:nvSpPr>
          <p:cNvPr id="138" name="Straight Connector 14"/>
          <p:cNvSpPr/>
          <p:nvPr/>
        </p:nvSpPr>
        <p:spPr>
          <a:xfrm>
            <a:off x="473136" y="5594350"/>
            <a:ext cx="4603628" cy="0"/>
          </a:xfrm>
          <a:prstGeom prst="line">
            <a:avLst/>
          </a:prstGeom>
          <a:ln w="6350">
            <a:solidFill>
              <a:srgbClr val="000000"/>
            </a:solidFill>
            <a:miter/>
          </a:ln>
        </p:spPr>
        <p:txBody>
          <a:bodyPr lIns="45718" tIns="45718" rIns="45718" bIns="45718"/>
          <a:lstStyle/>
          <a:p>
            <a:endParaRPr/>
          </a:p>
        </p:txBody>
      </p:sp>
      <p:sp>
        <p:nvSpPr>
          <p:cNvPr id="139" name="TextBox 15"/>
          <p:cNvSpPr txBox="1"/>
          <p:nvPr/>
        </p:nvSpPr>
        <p:spPr>
          <a:xfrm>
            <a:off x="468056" y="5775955"/>
            <a:ext cx="2496833" cy="738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400"/>
            </a:pPr>
            <a:r>
              <a:rPr lang="en-US" dirty="0"/>
              <a:t>DICIEMBRE</a:t>
            </a:r>
            <a:r>
              <a:rPr dirty="0"/>
              <a:t> 202</a:t>
            </a:r>
            <a:r>
              <a:rPr lang="en-US" dirty="0"/>
              <a:t>5</a:t>
            </a:r>
            <a:endParaRPr dirty="0"/>
          </a:p>
          <a:p>
            <a:r>
              <a:rPr dirty="0" err="1"/>
              <a:t>Preparado</a:t>
            </a:r>
            <a:r>
              <a:rPr dirty="0"/>
              <a:t> para </a:t>
            </a:r>
            <a:r>
              <a:rPr dirty="0" err="1"/>
              <a:t>Jetstereo</a:t>
            </a:r>
            <a:endParaRPr dirty="0"/>
          </a:p>
        </p:txBody>
      </p:sp>
      <p:pic>
        <p:nvPicPr>
          <p:cNvPr id="140" name="LOGO MASS.png" descr="LOGO MASS.png"/>
          <p:cNvPicPr>
            <a:picLocks noChangeAspect="1"/>
          </p:cNvPicPr>
          <p:nvPr/>
        </p:nvPicPr>
        <p:blipFill>
          <a:blip r:embed="rId4"/>
          <a:stretch>
            <a:fillRect/>
          </a:stretch>
        </p:blipFill>
        <p:spPr>
          <a:xfrm>
            <a:off x="10402330" y="6090913"/>
            <a:ext cx="1456328" cy="46062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TextBox 8"/>
          <p:cNvSpPr txBox="1"/>
          <p:nvPr/>
        </p:nvSpPr>
        <p:spPr>
          <a:xfrm>
            <a:off x="79510" y="610316"/>
            <a:ext cx="3339811" cy="292384"/>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sp>
        <p:nvSpPr>
          <p:cNvPr id="296" name="Title 1"/>
          <p:cNvSpPr txBox="1"/>
          <p:nvPr/>
        </p:nvSpPr>
        <p:spPr>
          <a:xfrm>
            <a:off x="45719" y="45862"/>
            <a:ext cx="12100563" cy="466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Diciembre</a:t>
            </a:r>
            <a:r>
              <a:rPr dirty="0"/>
              <a:t> 202</a:t>
            </a:r>
            <a:r>
              <a:rPr lang="en-US" dirty="0"/>
              <a:t>5</a:t>
            </a:r>
            <a:endParaRPr dirty="0"/>
          </a:p>
        </p:txBody>
      </p:sp>
      <p:sp>
        <p:nvSpPr>
          <p:cNvPr id="297" name="TextBox 8"/>
          <p:cNvSpPr txBox="1"/>
          <p:nvPr/>
        </p:nvSpPr>
        <p:spPr>
          <a:xfrm>
            <a:off x="4169346" y="610316"/>
            <a:ext cx="4203022" cy="292353"/>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rPr dirty="0"/>
              <a:t>Radio</a:t>
            </a:r>
          </a:p>
        </p:txBody>
      </p:sp>
      <p:pic>
        <p:nvPicPr>
          <p:cNvPr id="299" name="Picture 51" descr="Picture 51"/>
          <p:cNvPicPr>
            <a:picLocks noChangeAspect="1"/>
          </p:cNvPicPr>
          <p:nvPr/>
        </p:nvPicPr>
        <p:blipFill>
          <a:blip r:embed="rId2"/>
          <a:stretch>
            <a:fillRect/>
          </a:stretch>
        </p:blipFill>
        <p:spPr>
          <a:xfrm>
            <a:off x="10141829" y="-95411"/>
            <a:ext cx="1797168" cy="748821"/>
          </a:xfrm>
          <a:prstGeom prst="rect">
            <a:avLst/>
          </a:prstGeom>
          <a:ln w="12700">
            <a:miter lim="400000"/>
          </a:ln>
        </p:spPr>
      </p:pic>
      <p:sp>
        <p:nvSpPr>
          <p:cNvPr id="303"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sp>
        <p:nvSpPr>
          <p:cNvPr id="6" name="TextBox 8">
            <a:extLst>
              <a:ext uri="{FF2B5EF4-FFF2-40B4-BE49-F238E27FC236}">
                <a16:creationId xmlns:a16="http://schemas.microsoft.com/office/drawing/2014/main" id="{92ACD476-0A7F-D76A-4A29-9F3A8668FD5F}"/>
              </a:ext>
            </a:extLst>
          </p:cNvPr>
          <p:cNvSpPr txBox="1"/>
          <p:nvPr/>
        </p:nvSpPr>
        <p:spPr>
          <a:xfrm>
            <a:off x="9021393" y="610316"/>
            <a:ext cx="3124890" cy="299718"/>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rPr lang="en-US" dirty="0" err="1"/>
              <a:t>Prensa</a:t>
            </a:r>
            <a:endParaRPr dirty="0"/>
          </a:p>
        </p:txBody>
      </p:sp>
      <p:pic>
        <p:nvPicPr>
          <p:cNvPr id="7" name="Imagen 6">
            <a:extLst>
              <a:ext uri="{FF2B5EF4-FFF2-40B4-BE49-F238E27FC236}">
                <a16:creationId xmlns:a16="http://schemas.microsoft.com/office/drawing/2014/main" id="{214E7558-D84B-765D-EADA-58E34E5C90D2}"/>
              </a:ext>
            </a:extLst>
          </p:cNvPr>
          <p:cNvPicPr>
            <a:picLocks noChangeAspect="1"/>
          </p:cNvPicPr>
          <p:nvPr/>
        </p:nvPicPr>
        <p:blipFill>
          <a:blip r:embed="rId3"/>
          <a:stretch>
            <a:fillRect/>
          </a:stretch>
        </p:blipFill>
        <p:spPr>
          <a:xfrm>
            <a:off x="9021391" y="955717"/>
            <a:ext cx="3124891" cy="947233"/>
          </a:xfrm>
          <a:prstGeom prst="rect">
            <a:avLst/>
          </a:prstGeom>
          <a:ln>
            <a:solidFill>
              <a:srgbClr val="EF363C"/>
            </a:solidFill>
          </a:ln>
        </p:spPr>
      </p:pic>
      <p:pic>
        <p:nvPicPr>
          <p:cNvPr id="4" name="Imagen 3">
            <a:extLst>
              <a:ext uri="{FF2B5EF4-FFF2-40B4-BE49-F238E27FC236}">
                <a16:creationId xmlns:a16="http://schemas.microsoft.com/office/drawing/2014/main" id="{69CD84F9-034A-451D-958E-7FAE1FE598DB}"/>
              </a:ext>
            </a:extLst>
          </p:cNvPr>
          <p:cNvPicPr>
            <a:picLocks noChangeAspect="1"/>
          </p:cNvPicPr>
          <p:nvPr/>
        </p:nvPicPr>
        <p:blipFill>
          <a:blip r:embed="rId4"/>
          <a:stretch>
            <a:fillRect/>
          </a:stretch>
        </p:blipFill>
        <p:spPr>
          <a:xfrm>
            <a:off x="79510" y="952753"/>
            <a:ext cx="3339811" cy="5905248"/>
          </a:xfrm>
          <a:prstGeom prst="rect">
            <a:avLst/>
          </a:prstGeom>
        </p:spPr>
      </p:pic>
      <p:pic>
        <p:nvPicPr>
          <p:cNvPr id="5" name="Imagen 4">
            <a:extLst>
              <a:ext uri="{FF2B5EF4-FFF2-40B4-BE49-F238E27FC236}">
                <a16:creationId xmlns:a16="http://schemas.microsoft.com/office/drawing/2014/main" id="{D61B959E-1E65-C32A-4FDB-3491F52DDB02}"/>
              </a:ext>
            </a:extLst>
          </p:cNvPr>
          <p:cNvPicPr>
            <a:picLocks noChangeAspect="1"/>
          </p:cNvPicPr>
          <p:nvPr/>
        </p:nvPicPr>
        <p:blipFill>
          <a:blip r:embed="rId5"/>
          <a:stretch>
            <a:fillRect/>
          </a:stretch>
        </p:blipFill>
        <p:spPr>
          <a:xfrm>
            <a:off x="4169346" y="953052"/>
            <a:ext cx="4208539" cy="5726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640B050-BE73-0C4F-B2F9-4650B6763CC0}"/>
              </a:ext>
            </a:extLst>
          </p:cNvPr>
          <p:cNvGraphicFramePr/>
          <p:nvPr>
            <p:extLst>
              <p:ext uri="{D42A27DB-BD31-4B8C-83A1-F6EECF244321}">
                <p14:modId xmlns:p14="http://schemas.microsoft.com/office/powerpoint/2010/main" val="3562680371"/>
              </p:ext>
            </p:extLst>
          </p:nvPr>
        </p:nvGraphicFramePr>
        <p:xfrm>
          <a:off x="1" y="1480176"/>
          <a:ext cx="3520798" cy="18686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0" y="6597986"/>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24" name="Chart 23">
            <a:extLst>
              <a:ext uri="{FF2B5EF4-FFF2-40B4-BE49-F238E27FC236}">
                <a16:creationId xmlns:a16="http://schemas.microsoft.com/office/drawing/2014/main" id="{545815EF-6ADF-2D4A-AC03-245F4EDE48E3}"/>
              </a:ext>
            </a:extLst>
          </p:cNvPr>
          <p:cNvGraphicFramePr/>
          <p:nvPr>
            <p:extLst>
              <p:ext uri="{D42A27DB-BD31-4B8C-83A1-F6EECF244321}">
                <p14:modId xmlns:p14="http://schemas.microsoft.com/office/powerpoint/2010/main" val="3339104663"/>
              </p:ext>
            </p:extLst>
          </p:nvPr>
        </p:nvGraphicFramePr>
        <p:xfrm>
          <a:off x="3779267" y="734445"/>
          <a:ext cx="7564580" cy="231541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9" name="Chart 38">
            <a:extLst>
              <a:ext uri="{FF2B5EF4-FFF2-40B4-BE49-F238E27FC236}">
                <a16:creationId xmlns:a16="http://schemas.microsoft.com/office/drawing/2014/main" id="{61DE5AC0-CCF8-7341-81CF-F9BF9BAAEB8A}"/>
              </a:ext>
            </a:extLst>
          </p:cNvPr>
          <p:cNvGraphicFramePr/>
          <p:nvPr>
            <p:extLst>
              <p:ext uri="{D42A27DB-BD31-4B8C-83A1-F6EECF244321}">
                <p14:modId xmlns:p14="http://schemas.microsoft.com/office/powerpoint/2010/main" val="1241068063"/>
              </p:ext>
            </p:extLst>
          </p:nvPr>
        </p:nvGraphicFramePr>
        <p:xfrm>
          <a:off x="4902810" y="5489531"/>
          <a:ext cx="4925295" cy="946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28">
            <a:extLst>
              <a:ext uri="{FF2B5EF4-FFF2-40B4-BE49-F238E27FC236}">
                <a16:creationId xmlns:a16="http://schemas.microsoft.com/office/drawing/2014/main" id="{26A7A404-F5C1-AB44-A0C1-11B71E591EE8}"/>
              </a:ext>
            </a:extLst>
          </p:cNvPr>
          <p:cNvGraphicFramePr/>
          <p:nvPr>
            <p:extLst>
              <p:ext uri="{D42A27DB-BD31-4B8C-83A1-F6EECF244321}">
                <p14:modId xmlns:p14="http://schemas.microsoft.com/office/powerpoint/2010/main" val="2558662094"/>
              </p:ext>
            </p:extLst>
          </p:nvPr>
        </p:nvGraphicFramePr>
        <p:xfrm>
          <a:off x="4929074" y="4401677"/>
          <a:ext cx="4925295" cy="946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 name="Chart 52">
            <a:extLst>
              <a:ext uri="{FF2B5EF4-FFF2-40B4-BE49-F238E27FC236}">
                <a16:creationId xmlns:a16="http://schemas.microsoft.com/office/drawing/2014/main" id="{722967D1-B39C-8C4C-9916-3EBF9F8EBED0}"/>
              </a:ext>
            </a:extLst>
          </p:cNvPr>
          <p:cNvGraphicFramePr/>
          <p:nvPr>
            <p:extLst>
              <p:ext uri="{D42A27DB-BD31-4B8C-83A1-F6EECF244321}">
                <p14:modId xmlns:p14="http://schemas.microsoft.com/office/powerpoint/2010/main" val="1383012517"/>
              </p:ext>
            </p:extLst>
          </p:nvPr>
        </p:nvGraphicFramePr>
        <p:xfrm>
          <a:off x="4929074" y="3174741"/>
          <a:ext cx="4925295" cy="108588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Gráfico 8">
            <a:extLst>
              <a:ext uri="{FF2B5EF4-FFF2-40B4-BE49-F238E27FC236}">
                <a16:creationId xmlns:a16="http://schemas.microsoft.com/office/drawing/2014/main" id="{91EF1D70-7D62-9E7D-455E-C2C4F605F41A}"/>
              </a:ext>
            </a:extLst>
          </p:cNvPr>
          <p:cNvGraphicFramePr/>
          <p:nvPr>
            <p:extLst>
              <p:ext uri="{D42A27DB-BD31-4B8C-83A1-F6EECF244321}">
                <p14:modId xmlns:p14="http://schemas.microsoft.com/office/powerpoint/2010/main" val="4232042970"/>
              </p:ext>
            </p:extLst>
          </p:nvPr>
        </p:nvGraphicFramePr>
        <p:xfrm>
          <a:off x="52103" y="3405358"/>
          <a:ext cx="3520798" cy="2988103"/>
        </p:xfrm>
        <a:graphic>
          <a:graphicData uri="http://schemas.openxmlformats.org/drawingml/2006/chart">
            <c:chart xmlns:c="http://schemas.openxmlformats.org/drawingml/2006/chart" xmlns:r="http://schemas.openxmlformats.org/officeDocument/2006/relationships" r:id="rId8"/>
          </a:graphicData>
        </a:graphic>
      </p:graphicFrame>
      <p:pic>
        <p:nvPicPr>
          <p:cNvPr id="10" name="TodosLosLogosUnicomer-02.png" descr="TodosLosLogosUnicomer-02.png">
            <a:extLst>
              <a:ext uri="{FF2B5EF4-FFF2-40B4-BE49-F238E27FC236}">
                <a16:creationId xmlns:a16="http://schemas.microsoft.com/office/drawing/2014/main" id="{B432224D-6D73-20B7-1A5B-0C8A5818CA64}"/>
              </a:ext>
            </a:extLst>
          </p:cNvPr>
          <p:cNvPicPr>
            <a:picLocks noChangeAspect="1"/>
          </p:cNvPicPr>
          <p:nvPr/>
        </p:nvPicPr>
        <p:blipFill>
          <a:blip r:embed="rId9"/>
          <a:srcRect b="34102"/>
          <a:stretch>
            <a:fillRect/>
          </a:stretch>
        </p:blipFill>
        <p:spPr>
          <a:xfrm>
            <a:off x="621001" y="1001791"/>
            <a:ext cx="2151768" cy="381345"/>
          </a:xfrm>
          <a:prstGeom prst="rect">
            <a:avLst/>
          </a:prstGeom>
          <a:ln w="12700">
            <a:miter lim="400000"/>
          </a:ln>
        </p:spPr>
      </p:pic>
      <p:sp>
        <p:nvSpPr>
          <p:cNvPr id="12" name="TextBox 22">
            <a:extLst>
              <a:ext uri="{FF2B5EF4-FFF2-40B4-BE49-F238E27FC236}">
                <a16:creationId xmlns:a16="http://schemas.microsoft.com/office/drawing/2014/main" id="{42510896-0E05-FFFE-B3DA-F25FBF40B7D9}"/>
              </a:ext>
            </a:extLst>
          </p:cNvPr>
          <p:cNvSpPr txBox="1"/>
          <p:nvPr/>
        </p:nvSpPr>
        <p:spPr>
          <a:xfrm>
            <a:off x="2902995" y="1802274"/>
            <a:ext cx="360031"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200"/>
            </a:lvl1pPr>
          </a:lstStyle>
          <a:p>
            <a:r>
              <a:rPr lang="en-US" dirty="0"/>
              <a:t>19</a:t>
            </a:r>
            <a:r>
              <a:rPr dirty="0"/>
              <a:t>%</a:t>
            </a:r>
          </a:p>
        </p:txBody>
      </p:sp>
      <p:sp>
        <p:nvSpPr>
          <p:cNvPr id="13" name="TextBox 49">
            <a:extLst>
              <a:ext uri="{FF2B5EF4-FFF2-40B4-BE49-F238E27FC236}">
                <a16:creationId xmlns:a16="http://schemas.microsoft.com/office/drawing/2014/main" id="{28A23C5E-2BD6-B697-800B-D0709CD619F5}"/>
              </a:ext>
            </a:extLst>
          </p:cNvPr>
          <p:cNvSpPr txBox="1"/>
          <p:nvPr/>
        </p:nvSpPr>
        <p:spPr>
          <a:xfrm>
            <a:off x="2906032" y="2447981"/>
            <a:ext cx="360031"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200"/>
            </a:lvl1pPr>
          </a:lstStyle>
          <a:p>
            <a:r>
              <a:rPr lang="en-US" dirty="0"/>
              <a:t>15</a:t>
            </a:r>
            <a:r>
              <a:rPr dirty="0"/>
              <a:t>%</a:t>
            </a:r>
          </a:p>
        </p:txBody>
      </p:sp>
      <p:sp>
        <p:nvSpPr>
          <p:cNvPr id="15" name="Straight Arrow Connector 32">
            <a:extLst>
              <a:ext uri="{FF2B5EF4-FFF2-40B4-BE49-F238E27FC236}">
                <a16:creationId xmlns:a16="http://schemas.microsoft.com/office/drawing/2014/main" id="{4045F26F-0932-B41A-A44C-11D5576EB18C}"/>
              </a:ext>
            </a:extLst>
          </p:cNvPr>
          <p:cNvSpPr/>
          <p:nvPr/>
        </p:nvSpPr>
        <p:spPr>
          <a:xfrm flipV="1">
            <a:off x="3352499" y="1811284"/>
            <a:ext cx="1" cy="153346"/>
          </a:xfrm>
          <a:prstGeom prst="line">
            <a:avLst/>
          </a:prstGeom>
          <a:ln w="38100" cap="sq">
            <a:solidFill>
              <a:srgbClr val="88C040"/>
            </a:solidFill>
            <a:tailEnd type="triangle"/>
          </a:ln>
        </p:spPr>
        <p:txBody>
          <a:bodyPr lIns="45718" tIns="45718" rIns="45718" bIns="45718"/>
          <a:lstStyle/>
          <a:p>
            <a:endParaRPr/>
          </a:p>
        </p:txBody>
      </p:sp>
      <p:sp>
        <p:nvSpPr>
          <p:cNvPr id="17" name="Straight Connector 10">
            <a:extLst>
              <a:ext uri="{FF2B5EF4-FFF2-40B4-BE49-F238E27FC236}">
                <a16:creationId xmlns:a16="http://schemas.microsoft.com/office/drawing/2014/main" id="{69E198D1-94B0-BF5B-9894-CB4468E67B2F}"/>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sp>
        <p:nvSpPr>
          <p:cNvPr id="18" name="Rectangle: Rounded Corners 7">
            <a:extLst>
              <a:ext uri="{FF2B5EF4-FFF2-40B4-BE49-F238E27FC236}">
                <a16:creationId xmlns:a16="http://schemas.microsoft.com/office/drawing/2014/main" id="{2BB38820-9C7B-7A88-AA76-4890E4C7E147}"/>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9" name="Estrategia de Medios: DIUNSA">
            <a:extLst>
              <a:ext uri="{FF2B5EF4-FFF2-40B4-BE49-F238E27FC236}">
                <a16:creationId xmlns:a16="http://schemas.microsoft.com/office/drawing/2014/main" id="{1528C574-2D91-6781-E9C8-5D4C786AECB6}"/>
              </a:ext>
            </a:extLst>
          </p:cNvPr>
          <p:cNvSpPr txBox="1"/>
          <p:nvPr/>
        </p:nvSpPr>
        <p:spPr>
          <a:xfrm>
            <a:off x="187614" y="163934"/>
            <a:ext cx="5170487"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LA CURACAO</a:t>
            </a:r>
          </a:p>
        </p:txBody>
      </p:sp>
      <p:graphicFrame>
        <p:nvGraphicFramePr>
          <p:cNvPr id="3" name="Table 29">
            <a:extLst>
              <a:ext uri="{FF2B5EF4-FFF2-40B4-BE49-F238E27FC236}">
                <a16:creationId xmlns:a16="http://schemas.microsoft.com/office/drawing/2014/main" id="{B52791EB-B79D-0B93-A289-2B98BCBE88B5}"/>
              </a:ext>
            </a:extLst>
          </p:cNvPr>
          <p:cNvGraphicFramePr/>
          <p:nvPr/>
        </p:nvGraphicFramePr>
        <p:xfrm>
          <a:off x="4254729" y="353186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7" name="Table 29">
            <a:extLst>
              <a:ext uri="{FF2B5EF4-FFF2-40B4-BE49-F238E27FC236}">
                <a16:creationId xmlns:a16="http://schemas.microsoft.com/office/drawing/2014/main" id="{9338E8DC-B7DB-897D-4140-03D067E02C28}"/>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8" name="Table 29">
            <a:extLst>
              <a:ext uri="{FF2B5EF4-FFF2-40B4-BE49-F238E27FC236}">
                <a16:creationId xmlns:a16="http://schemas.microsoft.com/office/drawing/2014/main" id="{FB993DD4-F8F2-B22A-77C3-3F70FE433A5F}"/>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22" name="Table 29">
            <a:extLst>
              <a:ext uri="{FF2B5EF4-FFF2-40B4-BE49-F238E27FC236}">
                <a16:creationId xmlns:a16="http://schemas.microsoft.com/office/drawing/2014/main" id="{CECF8CA9-ADA4-6629-6755-1D7C7379B176}"/>
              </a:ext>
            </a:extLst>
          </p:cNvPr>
          <p:cNvGraphicFramePr/>
          <p:nvPr>
            <p:extLst>
              <p:ext uri="{D42A27DB-BD31-4B8C-83A1-F6EECF244321}">
                <p14:modId xmlns:p14="http://schemas.microsoft.com/office/powerpoint/2010/main" val="3203111127"/>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3,366.0M</a:t>
                      </a:r>
                      <a:endParaRPr sz="1300" dirty="0">
                        <a:effectLst>
                          <a:outerShdw blurRad="50800" dist="38100" dir="2700000" rotWithShape="0">
                            <a:srgbClr val="000000">
                              <a:alpha val="76000"/>
                            </a:srgbClr>
                          </a:outerShdw>
                        </a:effectLst>
                      </a:endParaRP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9</a:t>
                      </a:r>
                      <a:r>
                        <a:rPr lang="en-US" sz="1300" dirty="0">
                          <a:solidFill>
                            <a:srgbClr val="FFFFFF"/>
                          </a:solidFill>
                          <a:effectLst>
                            <a:outerShdw blurRad="50800" dist="38100" dir="2700000" rotWithShape="0">
                              <a:srgbClr val="000000">
                                <a:alpha val="76000"/>
                              </a:srgbClr>
                            </a:outerShdw>
                          </a:effectLst>
                        </a:rPr>
                        <a:t>8</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3" name="Table 38">
            <a:extLst>
              <a:ext uri="{FF2B5EF4-FFF2-40B4-BE49-F238E27FC236}">
                <a16:creationId xmlns:a16="http://schemas.microsoft.com/office/drawing/2014/main" id="{8B35E012-7BD8-5F9A-62CE-EAAB240427DC}"/>
              </a:ext>
            </a:extLst>
          </p:cNvPr>
          <p:cNvGraphicFramePr/>
          <p:nvPr>
            <p:extLst>
              <p:ext uri="{D42A27DB-BD31-4B8C-83A1-F6EECF244321}">
                <p14:modId xmlns:p14="http://schemas.microsoft.com/office/powerpoint/2010/main" val="2894760194"/>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0</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0%</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5" name="Table 40">
            <a:extLst>
              <a:ext uri="{FF2B5EF4-FFF2-40B4-BE49-F238E27FC236}">
                <a16:creationId xmlns:a16="http://schemas.microsoft.com/office/drawing/2014/main" id="{020C4D2D-C016-2C6B-11E9-DEB50F379512}"/>
              </a:ext>
            </a:extLst>
          </p:cNvPr>
          <p:cNvGraphicFramePr/>
          <p:nvPr>
            <p:extLst>
              <p:ext uri="{D42A27DB-BD31-4B8C-83A1-F6EECF244321}">
                <p14:modId xmlns:p14="http://schemas.microsoft.com/office/powerpoint/2010/main" val="835614540"/>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lang="es-HN" sz="1200" dirty="0">
                          <a:solidFill>
                            <a:srgbClr val="FFFFFF"/>
                          </a:solidFill>
                          <a:effectLst>
                            <a:outerShdw blurRad="50800" dist="38100" dir="2700000" rotWithShape="0">
                              <a:srgbClr val="000000">
                                <a:alpha val="76000"/>
                              </a:srgbClr>
                            </a:outerShdw>
                          </a:effectLst>
                        </a:rPr>
                        <a:t>$</a:t>
                      </a:r>
                      <a:r>
                        <a:rPr lang="en-US" sz="1300" dirty="0">
                          <a:solidFill>
                            <a:srgbClr val="FFFFFF"/>
                          </a:solidFill>
                          <a:effectLst>
                            <a:outerShdw blurRad="50800" dist="38100" dir="2700000" rotWithShape="0">
                              <a:srgbClr val="000000">
                                <a:alpha val="76000"/>
                              </a:srgbClr>
                            </a:outerShdw>
                          </a:effectLst>
                        </a:rPr>
                        <a:t>70.9</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2</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6" name="TextBox 2">
            <a:extLst>
              <a:ext uri="{FF2B5EF4-FFF2-40B4-BE49-F238E27FC236}">
                <a16:creationId xmlns:a16="http://schemas.microsoft.com/office/drawing/2014/main" id="{FEBB0DDA-351F-D809-22EC-E2B8E9FED82D}"/>
              </a:ext>
            </a:extLst>
          </p:cNvPr>
          <p:cNvSpPr txBox="1"/>
          <p:nvPr/>
        </p:nvSpPr>
        <p:spPr>
          <a:xfrm>
            <a:off x="9953776" y="3169548"/>
            <a:ext cx="928935" cy="284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400">
                <a:solidFill>
                  <a:srgbClr val="424242"/>
                </a:solidFill>
              </a:defRPr>
            </a:lvl1pPr>
          </a:lstStyle>
          <a:p>
            <a:r>
              <a:rPr dirty="0"/>
              <a:t>Media mix</a:t>
            </a:r>
          </a:p>
        </p:txBody>
      </p:sp>
      <p:sp>
        <p:nvSpPr>
          <p:cNvPr id="11" name="Straight Arrow Connector 32">
            <a:extLst>
              <a:ext uri="{FF2B5EF4-FFF2-40B4-BE49-F238E27FC236}">
                <a16:creationId xmlns:a16="http://schemas.microsoft.com/office/drawing/2014/main" id="{D6224465-1C34-E288-9C39-4DD4972390BF}"/>
              </a:ext>
            </a:extLst>
          </p:cNvPr>
          <p:cNvSpPr/>
          <p:nvPr/>
        </p:nvSpPr>
        <p:spPr>
          <a:xfrm flipV="1">
            <a:off x="3396711" y="2509805"/>
            <a:ext cx="1" cy="153346"/>
          </a:xfrm>
          <a:prstGeom prst="line">
            <a:avLst/>
          </a:prstGeom>
          <a:ln w="38100" cap="sq">
            <a:solidFill>
              <a:srgbClr val="88C040"/>
            </a:solidFill>
            <a:tailEnd type="triangle"/>
          </a:ln>
        </p:spPr>
        <p:txBody>
          <a:bodyPr lIns="45718" tIns="45718" rIns="45718" bIns="45718"/>
          <a:lstStyle/>
          <a:p>
            <a:endParaRPr/>
          </a:p>
        </p:txBody>
      </p:sp>
    </p:spTree>
    <p:extLst>
      <p:ext uri="{BB962C8B-B14F-4D97-AF65-F5344CB8AC3E}">
        <p14:creationId xmlns:p14="http://schemas.microsoft.com/office/powerpoint/2010/main" val="709158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extBox 8"/>
          <p:cNvSpPr txBox="1"/>
          <p:nvPr/>
        </p:nvSpPr>
        <p:spPr>
          <a:xfrm>
            <a:off x="45720" y="644913"/>
            <a:ext cx="5158186" cy="299718"/>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sp>
        <p:nvSpPr>
          <p:cNvPr id="329" name="Title 1"/>
          <p:cNvSpPr txBox="1"/>
          <p:nvPr/>
        </p:nvSpPr>
        <p:spPr>
          <a:xfrm>
            <a:off x="45719" y="45862"/>
            <a:ext cx="12100563" cy="466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Diciembre</a:t>
            </a:r>
            <a:r>
              <a:rPr dirty="0"/>
              <a:t> 202</a:t>
            </a:r>
            <a:r>
              <a:rPr lang="en-US" dirty="0"/>
              <a:t>5</a:t>
            </a:r>
            <a:endParaRPr dirty="0"/>
          </a:p>
        </p:txBody>
      </p:sp>
      <p:sp>
        <p:nvSpPr>
          <p:cNvPr id="330" name="TextBox 9"/>
          <p:cNvSpPr txBox="1"/>
          <p:nvPr/>
        </p:nvSpPr>
        <p:spPr>
          <a:xfrm>
            <a:off x="6951228" y="644913"/>
            <a:ext cx="4495800" cy="299718"/>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Radio</a:t>
            </a:r>
          </a:p>
        </p:txBody>
      </p:sp>
      <p:sp>
        <p:nvSpPr>
          <p:cNvPr id="333"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pic>
        <p:nvPicPr>
          <p:cNvPr id="334" name="TodosLosLogosUnicomer-02.png" descr="TodosLosLogosUnicomer-02.png"/>
          <p:cNvPicPr>
            <a:picLocks noChangeAspect="1"/>
          </p:cNvPicPr>
          <p:nvPr/>
        </p:nvPicPr>
        <p:blipFill>
          <a:blip r:embed="rId2"/>
          <a:srcRect b="34102"/>
          <a:stretch>
            <a:fillRect/>
          </a:stretch>
        </p:blipFill>
        <p:spPr>
          <a:xfrm>
            <a:off x="9967992" y="77071"/>
            <a:ext cx="1987670" cy="352263"/>
          </a:xfrm>
          <a:prstGeom prst="rect">
            <a:avLst/>
          </a:prstGeom>
          <a:ln w="12700">
            <a:miter lim="400000"/>
          </a:ln>
        </p:spPr>
      </p:pic>
      <p:pic>
        <p:nvPicPr>
          <p:cNvPr id="4" name="Imagen 3">
            <a:extLst>
              <a:ext uri="{FF2B5EF4-FFF2-40B4-BE49-F238E27FC236}">
                <a16:creationId xmlns:a16="http://schemas.microsoft.com/office/drawing/2014/main" id="{DF0BB1E8-09C9-200D-6F04-E2325042F910}"/>
              </a:ext>
            </a:extLst>
          </p:cNvPr>
          <p:cNvPicPr>
            <a:picLocks noChangeAspect="1"/>
          </p:cNvPicPr>
          <p:nvPr/>
        </p:nvPicPr>
        <p:blipFill>
          <a:blip r:embed="rId3"/>
          <a:stretch>
            <a:fillRect/>
          </a:stretch>
        </p:blipFill>
        <p:spPr>
          <a:xfrm>
            <a:off x="6933892" y="1015749"/>
            <a:ext cx="4513136" cy="2900268"/>
          </a:xfrm>
          <a:prstGeom prst="rect">
            <a:avLst/>
          </a:prstGeom>
        </p:spPr>
      </p:pic>
      <p:pic>
        <p:nvPicPr>
          <p:cNvPr id="5" name="Imagen 4">
            <a:extLst>
              <a:ext uri="{FF2B5EF4-FFF2-40B4-BE49-F238E27FC236}">
                <a16:creationId xmlns:a16="http://schemas.microsoft.com/office/drawing/2014/main" id="{1F39A674-4054-5A87-1C51-498B0002F9E9}"/>
              </a:ext>
            </a:extLst>
          </p:cNvPr>
          <p:cNvPicPr>
            <a:picLocks noChangeAspect="1"/>
          </p:cNvPicPr>
          <p:nvPr/>
        </p:nvPicPr>
        <p:blipFill>
          <a:blip r:embed="rId4"/>
          <a:stretch>
            <a:fillRect/>
          </a:stretch>
        </p:blipFill>
        <p:spPr>
          <a:xfrm>
            <a:off x="45719" y="1015749"/>
            <a:ext cx="5158186" cy="55531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ture 2">
            <a:extLst>
              <a:ext uri="{FF2B5EF4-FFF2-40B4-BE49-F238E27FC236}">
                <a16:creationId xmlns:a16="http://schemas.microsoft.com/office/drawing/2014/main" id="{3B97FE03-D84C-30C2-0A3C-731456D6EEE3}"/>
              </a:ext>
            </a:extLst>
          </p:cNvPr>
          <p:cNvPicPr>
            <a:picLocks noChangeAspect="1"/>
          </p:cNvPicPr>
          <p:nvPr/>
        </p:nvPicPr>
        <p:blipFill>
          <a:blip r:embed="rId3"/>
          <a:stretch>
            <a:fillRect/>
          </a:stretch>
        </p:blipFill>
        <p:spPr>
          <a:xfrm>
            <a:off x="645532" y="1000293"/>
            <a:ext cx="1658130" cy="540832"/>
          </a:xfrm>
          <a:prstGeom prst="rect">
            <a:avLst/>
          </a:prstGeom>
          <a:ln w="12700">
            <a:miter lim="400000"/>
          </a:ln>
        </p:spPr>
      </p:pic>
      <p:graphicFrame>
        <p:nvGraphicFramePr>
          <p:cNvPr id="14" name="Chart 3">
            <a:extLst>
              <a:ext uri="{FF2B5EF4-FFF2-40B4-BE49-F238E27FC236}">
                <a16:creationId xmlns:a16="http://schemas.microsoft.com/office/drawing/2014/main" id="{38E65053-0D26-11CD-74D3-7D60F57D85CB}"/>
              </a:ext>
            </a:extLst>
          </p:cNvPr>
          <p:cNvGraphicFramePr/>
          <p:nvPr>
            <p:extLst>
              <p:ext uri="{D42A27DB-BD31-4B8C-83A1-F6EECF244321}">
                <p14:modId xmlns:p14="http://schemas.microsoft.com/office/powerpoint/2010/main" val="3225227564"/>
              </p:ext>
            </p:extLst>
          </p:nvPr>
        </p:nvGraphicFramePr>
        <p:xfrm>
          <a:off x="50046" y="1439835"/>
          <a:ext cx="3393518" cy="1868663"/>
        </p:xfrm>
        <a:graphic>
          <a:graphicData uri="http://schemas.openxmlformats.org/drawingml/2006/chart">
            <c:chart xmlns:c="http://schemas.openxmlformats.org/drawingml/2006/chart" xmlns:r="http://schemas.openxmlformats.org/officeDocument/2006/relationships" r:id="rId4"/>
          </a:graphicData>
        </a:graphic>
      </p:graphicFrame>
      <p:sp>
        <p:nvSpPr>
          <p:cNvPr id="10" name="Straight Arrow Connector 32">
            <a:extLst>
              <a:ext uri="{FF2B5EF4-FFF2-40B4-BE49-F238E27FC236}">
                <a16:creationId xmlns:a16="http://schemas.microsoft.com/office/drawing/2014/main" id="{318D9103-03BC-5A46-A1B7-E76E3F06F225}"/>
              </a:ext>
            </a:extLst>
          </p:cNvPr>
          <p:cNvSpPr/>
          <p:nvPr/>
        </p:nvSpPr>
        <p:spPr>
          <a:xfrm flipV="1">
            <a:off x="3352499" y="1811284"/>
            <a:ext cx="1" cy="153346"/>
          </a:xfrm>
          <a:prstGeom prst="line">
            <a:avLst/>
          </a:prstGeom>
          <a:ln w="38100" cap="sq">
            <a:solidFill>
              <a:srgbClr val="88C040"/>
            </a:solidFill>
            <a:tailEnd type="triangle"/>
          </a:ln>
        </p:spPr>
        <p:txBody>
          <a:bodyPr lIns="45718" tIns="45718" rIns="45718" bIns="45718"/>
          <a:lstStyle/>
          <a:p>
            <a:endParaRPr/>
          </a:p>
        </p:txBody>
      </p:sp>
      <p:sp>
        <p:nvSpPr>
          <p:cNvPr id="6" name="TextBox 5">
            <a:extLst>
              <a:ext uri="{FF2B5EF4-FFF2-40B4-BE49-F238E27FC236}">
                <a16:creationId xmlns:a16="http://schemas.microsoft.com/office/drawing/2014/main" id="{3F35469A-BB67-7B4C-A732-352BA38BBB50}"/>
              </a:ext>
            </a:extLst>
          </p:cNvPr>
          <p:cNvSpPr txBox="1"/>
          <p:nvPr/>
        </p:nvSpPr>
        <p:spPr>
          <a:xfrm>
            <a:off x="-57853" y="6611779"/>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24" name="Chart 23">
            <a:extLst>
              <a:ext uri="{FF2B5EF4-FFF2-40B4-BE49-F238E27FC236}">
                <a16:creationId xmlns:a16="http://schemas.microsoft.com/office/drawing/2014/main" id="{545815EF-6ADF-2D4A-AC03-245F4EDE48E3}"/>
              </a:ext>
            </a:extLst>
          </p:cNvPr>
          <p:cNvGraphicFramePr/>
          <p:nvPr>
            <p:extLst>
              <p:ext uri="{D42A27DB-BD31-4B8C-83A1-F6EECF244321}">
                <p14:modId xmlns:p14="http://schemas.microsoft.com/office/powerpoint/2010/main" val="814212877"/>
              </p:ext>
            </p:extLst>
          </p:nvPr>
        </p:nvGraphicFramePr>
        <p:xfrm>
          <a:off x="3807294" y="645382"/>
          <a:ext cx="7564580" cy="244256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 name="Chart 38">
            <a:extLst>
              <a:ext uri="{FF2B5EF4-FFF2-40B4-BE49-F238E27FC236}">
                <a16:creationId xmlns:a16="http://schemas.microsoft.com/office/drawing/2014/main" id="{61DE5AC0-CCF8-7341-81CF-F9BF9BAAEB8A}"/>
              </a:ext>
            </a:extLst>
          </p:cNvPr>
          <p:cNvGraphicFramePr/>
          <p:nvPr>
            <p:extLst>
              <p:ext uri="{D42A27DB-BD31-4B8C-83A1-F6EECF244321}">
                <p14:modId xmlns:p14="http://schemas.microsoft.com/office/powerpoint/2010/main" val="2059183563"/>
              </p:ext>
            </p:extLst>
          </p:nvPr>
        </p:nvGraphicFramePr>
        <p:xfrm>
          <a:off x="4777452" y="5489531"/>
          <a:ext cx="5033073" cy="946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3" name="Chart 52">
            <a:extLst>
              <a:ext uri="{FF2B5EF4-FFF2-40B4-BE49-F238E27FC236}">
                <a16:creationId xmlns:a16="http://schemas.microsoft.com/office/drawing/2014/main" id="{722967D1-B39C-8C4C-9916-3EBF9F8EBED0}"/>
              </a:ext>
            </a:extLst>
          </p:cNvPr>
          <p:cNvGraphicFramePr/>
          <p:nvPr>
            <p:extLst>
              <p:ext uri="{D42A27DB-BD31-4B8C-83A1-F6EECF244321}">
                <p14:modId xmlns:p14="http://schemas.microsoft.com/office/powerpoint/2010/main" val="1330243678"/>
              </p:ext>
            </p:extLst>
          </p:nvPr>
        </p:nvGraphicFramePr>
        <p:xfrm>
          <a:off x="4703351" y="3389234"/>
          <a:ext cx="4925295" cy="946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1" name="Table 38">
            <a:extLst>
              <a:ext uri="{FF2B5EF4-FFF2-40B4-BE49-F238E27FC236}">
                <a16:creationId xmlns:a16="http://schemas.microsoft.com/office/drawing/2014/main" id="{EB63349B-73D9-81EE-D2D1-4C163A56A073}"/>
              </a:ext>
            </a:extLst>
          </p:cNvPr>
          <p:cNvGraphicFramePr/>
          <p:nvPr>
            <p:extLst>
              <p:ext uri="{D42A27DB-BD31-4B8C-83A1-F6EECF244321}">
                <p14:modId xmlns:p14="http://schemas.microsoft.com/office/powerpoint/2010/main" val="716626106"/>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0.0</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0%</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 name="Gráfico 1">
            <a:extLst>
              <a:ext uri="{FF2B5EF4-FFF2-40B4-BE49-F238E27FC236}">
                <a16:creationId xmlns:a16="http://schemas.microsoft.com/office/drawing/2014/main" id="{316B50B6-9608-8950-B931-C9B13A2874FD}"/>
              </a:ext>
            </a:extLst>
          </p:cNvPr>
          <p:cNvGraphicFramePr/>
          <p:nvPr>
            <p:extLst>
              <p:ext uri="{D42A27DB-BD31-4B8C-83A1-F6EECF244321}">
                <p14:modId xmlns:p14="http://schemas.microsoft.com/office/powerpoint/2010/main" val="2963668755"/>
              </p:ext>
            </p:extLst>
          </p:nvPr>
        </p:nvGraphicFramePr>
        <p:xfrm>
          <a:off x="50045" y="3446806"/>
          <a:ext cx="3494138" cy="2895197"/>
        </p:xfrm>
        <a:graphic>
          <a:graphicData uri="http://schemas.openxmlformats.org/drawingml/2006/chart">
            <c:chart xmlns:c="http://schemas.openxmlformats.org/drawingml/2006/chart" xmlns:r="http://schemas.openxmlformats.org/officeDocument/2006/relationships" r:id="rId8"/>
          </a:graphicData>
        </a:graphic>
      </p:graphicFrame>
      <p:sp>
        <p:nvSpPr>
          <p:cNvPr id="13" name="Straight Connector 10">
            <a:extLst>
              <a:ext uri="{FF2B5EF4-FFF2-40B4-BE49-F238E27FC236}">
                <a16:creationId xmlns:a16="http://schemas.microsoft.com/office/drawing/2014/main" id="{DA667BD2-D3E9-86D3-2BBA-378E5C6B35F7}"/>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sp>
        <p:nvSpPr>
          <p:cNvPr id="15" name="Rectangle: Rounded Corners 7">
            <a:extLst>
              <a:ext uri="{FF2B5EF4-FFF2-40B4-BE49-F238E27FC236}">
                <a16:creationId xmlns:a16="http://schemas.microsoft.com/office/drawing/2014/main" id="{690B1FFA-2DD5-47D2-6B5B-F9CAB72B25DA}"/>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6" name="Estrategia de Medios: DIUNSA">
            <a:extLst>
              <a:ext uri="{FF2B5EF4-FFF2-40B4-BE49-F238E27FC236}">
                <a16:creationId xmlns:a16="http://schemas.microsoft.com/office/drawing/2014/main" id="{7B300C1C-2A8B-0D6F-C8A7-9AEB979C3C8A}"/>
              </a:ext>
            </a:extLst>
          </p:cNvPr>
          <p:cNvSpPr txBox="1"/>
          <p:nvPr/>
        </p:nvSpPr>
        <p:spPr>
          <a:xfrm>
            <a:off x="187615" y="163934"/>
            <a:ext cx="4618074"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LADY LEE</a:t>
            </a:r>
          </a:p>
        </p:txBody>
      </p:sp>
      <p:graphicFrame>
        <p:nvGraphicFramePr>
          <p:cNvPr id="3" name="Table 29">
            <a:extLst>
              <a:ext uri="{FF2B5EF4-FFF2-40B4-BE49-F238E27FC236}">
                <a16:creationId xmlns:a16="http://schemas.microsoft.com/office/drawing/2014/main" id="{76115850-737E-59E4-18CD-A7A1DA83DEBE}"/>
              </a:ext>
            </a:extLst>
          </p:cNvPr>
          <p:cNvGraphicFramePr/>
          <p:nvPr/>
        </p:nvGraphicFramePr>
        <p:xfrm>
          <a:off x="4254729" y="353186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7" name="Table 29">
            <a:extLst>
              <a:ext uri="{FF2B5EF4-FFF2-40B4-BE49-F238E27FC236}">
                <a16:creationId xmlns:a16="http://schemas.microsoft.com/office/drawing/2014/main" id="{D095B61D-9F66-FD0F-63D3-5C271435E0D1}"/>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1" name="Table 29">
            <a:extLst>
              <a:ext uri="{FF2B5EF4-FFF2-40B4-BE49-F238E27FC236}">
                <a16:creationId xmlns:a16="http://schemas.microsoft.com/office/drawing/2014/main" id="{B50AAC4D-558A-4632-B651-5CD4E5CBCC68}"/>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20" name="Table 29">
            <a:extLst>
              <a:ext uri="{FF2B5EF4-FFF2-40B4-BE49-F238E27FC236}">
                <a16:creationId xmlns:a16="http://schemas.microsoft.com/office/drawing/2014/main" id="{EA8578ED-7D5A-004E-DB20-119B2BF93505}"/>
              </a:ext>
            </a:extLst>
          </p:cNvPr>
          <p:cNvGraphicFramePr/>
          <p:nvPr>
            <p:extLst>
              <p:ext uri="{D42A27DB-BD31-4B8C-83A1-F6EECF244321}">
                <p14:modId xmlns:p14="http://schemas.microsoft.com/office/powerpoint/2010/main" val="3435210764"/>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1,135.2M</a:t>
                      </a:r>
                      <a:endParaRPr sz="1300" dirty="0">
                        <a:effectLst>
                          <a:outerShdw blurRad="50800" dist="38100" dir="2700000" rotWithShape="0">
                            <a:srgbClr val="000000">
                              <a:alpha val="76000"/>
                            </a:srgbClr>
                          </a:outerShdw>
                        </a:effectLst>
                      </a:endParaRP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93</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2" name="Table 40">
            <a:extLst>
              <a:ext uri="{FF2B5EF4-FFF2-40B4-BE49-F238E27FC236}">
                <a16:creationId xmlns:a16="http://schemas.microsoft.com/office/drawing/2014/main" id="{FA9F910F-A4AC-8292-C1EA-F6E0D7BF1A55}"/>
              </a:ext>
            </a:extLst>
          </p:cNvPr>
          <p:cNvGraphicFramePr/>
          <p:nvPr>
            <p:extLst>
              <p:ext uri="{D42A27DB-BD31-4B8C-83A1-F6EECF244321}">
                <p14:modId xmlns:p14="http://schemas.microsoft.com/office/powerpoint/2010/main" val="4266297610"/>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sz="1200" dirty="0">
                          <a:solidFill>
                            <a:srgbClr val="FFFFFF"/>
                          </a:solidFill>
                          <a:effectLst>
                            <a:outerShdw blurRad="50800" dist="38100" dir="2700000" rotWithShape="0">
                              <a:srgbClr val="000000">
                                <a:alpha val="76000"/>
                              </a:srgbClr>
                            </a:outerShdw>
                          </a:effectLst>
                        </a:rPr>
                        <a:t>$</a:t>
                      </a:r>
                      <a:r>
                        <a:rPr lang="en-US" sz="1300" dirty="0">
                          <a:solidFill>
                            <a:srgbClr val="FFFFFF"/>
                          </a:solidFill>
                          <a:effectLst>
                            <a:outerShdw blurRad="50800" dist="38100" dir="2700000" rotWithShape="0">
                              <a:srgbClr val="000000">
                                <a:alpha val="76000"/>
                              </a:srgbClr>
                            </a:outerShdw>
                          </a:effectLst>
                        </a:rPr>
                        <a:t>87.7</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7</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3" name="TextBox 2">
            <a:extLst>
              <a:ext uri="{FF2B5EF4-FFF2-40B4-BE49-F238E27FC236}">
                <a16:creationId xmlns:a16="http://schemas.microsoft.com/office/drawing/2014/main" id="{47B96303-FABC-3CE5-149F-42A30B01F76F}"/>
              </a:ext>
            </a:extLst>
          </p:cNvPr>
          <p:cNvSpPr txBox="1"/>
          <p:nvPr/>
        </p:nvSpPr>
        <p:spPr>
          <a:xfrm>
            <a:off x="9953776" y="3169548"/>
            <a:ext cx="928935" cy="284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400">
                <a:solidFill>
                  <a:srgbClr val="424242"/>
                </a:solidFill>
              </a:defRPr>
            </a:lvl1pPr>
          </a:lstStyle>
          <a:p>
            <a:r>
              <a:rPr dirty="0"/>
              <a:t>Media mix</a:t>
            </a:r>
          </a:p>
        </p:txBody>
      </p:sp>
      <p:sp>
        <p:nvSpPr>
          <p:cNvPr id="8" name="TextBox 22">
            <a:extLst>
              <a:ext uri="{FF2B5EF4-FFF2-40B4-BE49-F238E27FC236}">
                <a16:creationId xmlns:a16="http://schemas.microsoft.com/office/drawing/2014/main" id="{1CB85DB3-254E-7B69-4F82-026F2C99AEFC}"/>
              </a:ext>
            </a:extLst>
          </p:cNvPr>
          <p:cNvSpPr txBox="1"/>
          <p:nvPr/>
        </p:nvSpPr>
        <p:spPr>
          <a:xfrm>
            <a:off x="2952379" y="1807278"/>
            <a:ext cx="337589"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lvl1pPr>
          </a:lstStyle>
          <a:p>
            <a:r>
              <a:rPr lang="en-US" dirty="0"/>
              <a:t>30</a:t>
            </a:r>
            <a:r>
              <a:rPr dirty="0"/>
              <a:t>%</a:t>
            </a:r>
          </a:p>
        </p:txBody>
      </p:sp>
      <p:sp>
        <p:nvSpPr>
          <p:cNvPr id="9" name="TextBox 49">
            <a:extLst>
              <a:ext uri="{FF2B5EF4-FFF2-40B4-BE49-F238E27FC236}">
                <a16:creationId xmlns:a16="http://schemas.microsoft.com/office/drawing/2014/main" id="{E7E687F8-732F-E031-C603-7B6855781E4A}"/>
              </a:ext>
            </a:extLst>
          </p:cNvPr>
          <p:cNvSpPr txBox="1"/>
          <p:nvPr/>
        </p:nvSpPr>
        <p:spPr>
          <a:xfrm>
            <a:off x="2970583" y="2505761"/>
            <a:ext cx="265453"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lvl1pPr>
          </a:lstStyle>
          <a:p>
            <a:r>
              <a:rPr lang="en-US" dirty="0"/>
              <a:t>6</a:t>
            </a:r>
            <a:r>
              <a:rPr dirty="0"/>
              <a:t>%</a:t>
            </a:r>
          </a:p>
        </p:txBody>
      </p:sp>
      <p:sp>
        <p:nvSpPr>
          <p:cNvPr id="12" name="Straight Arrow Connector 32">
            <a:extLst>
              <a:ext uri="{FF2B5EF4-FFF2-40B4-BE49-F238E27FC236}">
                <a16:creationId xmlns:a16="http://schemas.microsoft.com/office/drawing/2014/main" id="{F8872354-4E8E-4A41-1EA0-8CA1EBCBBC18}"/>
              </a:ext>
            </a:extLst>
          </p:cNvPr>
          <p:cNvSpPr/>
          <p:nvPr/>
        </p:nvSpPr>
        <p:spPr>
          <a:xfrm flipV="1">
            <a:off x="3352499" y="2556266"/>
            <a:ext cx="1" cy="153346"/>
          </a:xfrm>
          <a:prstGeom prst="line">
            <a:avLst/>
          </a:prstGeom>
          <a:ln w="38100" cap="sq">
            <a:solidFill>
              <a:srgbClr val="88C040"/>
            </a:solidFill>
            <a:tailEnd type="triangle"/>
          </a:ln>
        </p:spPr>
        <p:txBody>
          <a:bodyPr lIns="45718" tIns="45718" rIns="45718" bIns="45718"/>
          <a:lstStyle/>
          <a:p>
            <a:endParaRPr/>
          </a:p>
        </p:txBody>
      </p:sp>
    </p:spTree>
    <p:extLst>
      <p:ext uri="{BB962C8B-B14F-4D97-AF65-F5344CB8AC3E}">
        <p14:creationId xmlns:p14="http://schemas.microsoft.com/office/powerpoint/2010/main" val="1595785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TextBox 8"/>
          <p:cNvSpPr txBox="1"/>
          <p:nvPr/>
        </p:nvSpPr>
        <p:spPr>
          <a:xfrm>
            <a:off x="279770" y="756835"/>
            <a:ext cx="6031614" cy="299718"/>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sp>
        <p:nvSpPr>
          <p:cNvPr id="360" name="TextBox 9"/>
          <p:cNvSpPr txBox="1"/>
          <p:nvPr/>
        </p:nvSpPr>
        <p:spPr>
          <a:xfrm>
            <a:off x="6581812" y="756835"/>
            <a:ext cx="5381970" cy="299718"/>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Radio</a:t>
            </a:r>
          </a:p>
        </p:txBody>
      </p:sp>
      <p:sp>
        <p:nvSpPr>
          <p:cNvPr id="361" name="Title 1"/>
          <p:cNvSpPr txBox="1"/>
          <p:nvPr/>
        </p:nvSpPr>
        <p:spPr>
          <a:xfrm>
            <a:off x="45719" y="45316"/>
            <a:ext cx="12100563" cy="466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Diciembre</a:t>
            </a:r>
            <a:r>
              <a:rPr dirty="0"/>
              <a:t> 202</a:t>
            </a:r>
            <a:r>
              <a:rPr lang="en-US" dirty="0"/>
              <a:t>5</a:t>
            </a:r>
            <a:endParaRPr dirty="0"/>
          </a:p>
        </p:txBody>
      </p:sp>
      <p:pic>
        <p:nvPicPr>
          <p:cNvPr id="362" name="Picture 2" descr="Picture 2"/>
          <p:cNvPicPr>
            <a:picLocks noChangeAspect="1"/>
          </p:cNvPicPr>
          <p:nvPr/>
        </p:nvPicPr>
        <p:blipFill>
          <a:blip r:embed="rId2"/>
          <a:stretch>
            <a:fillRect/>
          </a:stretch>
        </p:blipFill>
        <p:spPr>
          <a:xfrm>
            <a:off x="10755769" y="80668"/>
            <a:ext cx="1212775" cy="395571"/>
          </a:xfrm>
          <a:prstGeom prst="rect">
            <a:avLst/>
          </a:prstGeom>
          <a:ln w="12700">
            <a:miter lim="400000"/>
          </a:ln>
        </p:spPr>
      </p:pic>
      <p:sp>
        <p:nvSpPr>
          <p:cNvPr id="365"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pic>
        <p:nvPicPr>
          <p:cNvPr id="2" name="Imagen 1">
            <a:extLst>
              <a:ext uri="{FF2B5EF4-FFF2-40B4-BE49-F238E27FC236}">
                <a16:creationId xmlns:a16="http://schemas.microsoft.com/office/drawing/2014/main" id="{14286D4D-4AC5-98F9-4234-3D09C67A7820}"/>
              </a:ext>
            </a:extLst>
          </p:cNvPr>
          <p:cNvPicPr>
            <a:picLocks noChangeAspect="1"/>
          </p:cNvPicPr>
          <p:nvPr/>
        </p:nvPicPr>
        <p:blipFill>
          <a:blip r:embed="rId3"/>
          <a:stretch>
            <a:fillRect/>
          </a:stretch>
        </p:blipFill>
        <p:spPr>
          <a:xfrm>
            <a:off x="279770" y="1136125"/>
            <a:ext cx="6031614" cy="1874559"/>
          </a:xfrm>
          <a:prstGeom prst="rect">
            <a:avLst/>
          </a:prstGeom>
        </p:spPr>
      </p:pic>
      <p:pic>
        <p:nvPicPr>
          <p:cNvPr id="3" name="Imagen 2">
            <a:extLst>
              <a:ext uri="{FF2B5EF4-FFF2-40B4-BE49-F238E27FC236}">
                <a16:creationId xmlns:a16="http://schemas.microsoft.com/office/drawing/2014/main" id="{B50EE86C-30D7-5FEA-4E2D-CFEC17C58CF5}"/>
              </a:ext>
            </a:extLst>
          </p:cNvPr>
          <p:cNvPicPr>
            <a:picLocks noChangeAspect="1"/>
          </p:cNvPicPr>
          <p:nvPr/>
        </p:nvPicPr>
        <p:blipFill>
          <a:blip r:embed="rId4"/>
          <a:stretch>
            <a:fillRect/>
          </a:stretch>
        </p:blipFill>
        <p:spPr>
          <a:xfrm>
            <a:off x="6576286" y="1136125"/>
            <a:ext cx="5387495" cy="33066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Chart 3">
            <a:extLst>
              <a:ext uri="{FF2B5EF4-FFF2-40B4-BE49-F238E27FC236}">
                <a16:creationId xmlns:a16="http://schemas.microsoft.com/office/drawing/2014/main" id="{2640B050-BE73-0C4F-B2F9-4650B6763CC0}"/>
              </a:ext>
            </a:extLst>
          </p:cNvPr>
          <p:cNvGraphicFramePr/>
          <p:nvPr>
            <p:extLst>
              <p:ext uri="{D42A27DB-BD31-4B8C-83A1-F6EECF244321}">
                <p14:modId xmlns:p14="http://schemas.microsoft.com/office/powerpoint/2010/main" val="2645840511"/>
              </p:ext>
            </p:extLst>
          </p:nvPr>
        </p:nvGraphicFramePr>
        <p:xfrm>
          <a:off x="0" y="1277501"/>
          <a:ext cx="3491738" cy="18686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0" y="6588072"/>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24" name="Chart 23">
            <a:extLst>
              <a:ext uri="{FF2B5EF4-FFF2-40B4-BE49-F238E27FC236}">
                <a16:creationId xmlns:a16="http://schemas.microsoft.com/office/drawing/2014/main" id="{545815EF-6ADF-2D4A-AC03-245F4EDE48E3}"/>
              </a:ext>
            </a:extLst>
          </p:cNvPr>
          <p:cNvGraphicFramePr/>
          <p:nvPr>
            <p:extLst>
              <p:ext uri="{D42A27DB-BD31-4B8C-83A1-F6EECF244321}">
                <p14:modId xmlns:p14="http://schemas.microsoft.com/office/powerpoint/2010/main" val="3870106734"/>
              </p:ext>
            </p:extLst>
          </p:nvPr>
        </p:nvGraphicFramePr>
        <p:xfrm>
          <a:off x="3806872" y="688847"/>
          <a:ext cx="7564580" cy="23509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9" name="Chart 38">
            <a:extLst>
              <a:ext uri="{FF2B5EF4-FFF2-40B4-BE49-F238E27FC236}">
                <a16:creationId xmlns:a16="http://schemas.microsoft.com/office/drawing/2014/main" id="{61DE5AC0-CCF8-7341-81CF-F9BF9BAAEB8A}"/>
              </a:ext>
            </a:extLst>
          </p:cNvPr>
          <p:cNvGraphicFramePr/>
          <p:nvPr>
            <p:extLst>
              <p:ext uri="{D42A27DB-BD31-4B8C-83A1-F6EECF244321}">
                <p14:modId xmlns:p14="http://schemas.microsoft.com/office/powerpoint/2010/main" val="1079862038"/>
              </p:ext>
            </p:extLst>
          </p:nvPr>
        </p:nvGraphicFramePr>
        <p:xfrm>
          <a:off x="4805577" y="5451740"/>
          <a:ext cx="4925295" cy="946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Chart 28">
            <a:extLst>
              <a:ext uri="{FF2B5EF4-FFF2-40B4-BE49-F238E27FC236}">
                <a16:creationId xmlns:a16="http://schemas.microsoft.com/office/drawing/2014/main" id="{26A7A404-F5C1-AB44-A0C1-11B71E591EE8}"/>
              </a:ext>
            </a:extLst>
          </p:cNvPr>
          <p:cNvGraphicFramePr/>
          <p:nvPr>
            <p:extLst>
              <p:ext uri="{D42A27DB-BD31-4B8C-83A1-F6EECF244321}">
                <p14:modId xmlns:p14="http://schemas.microsoft.com/office/powerpoint/2010/main" val="1981886271"/>
              </p:ext>
            </p:extLst>
          </p:nvPr>
        </p:nvGraphicFramePr>
        <p:xfrm>
          <a:off x="4712820" y="4462328"/>
          <a:ext cx="4925295" cy="95133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Chart 52">
            <a:extLst>
              <a:ext uri="{FF2B5EF4-FFF2-40B4-BE49-F238E27FC236}">
                <a16:creationId xmlns:a16="http://schemas.microsoft.com/office/drawing/2014/main" id="{722967D1-B39C-8C4C-9916-3EBF9F8EBED0}"/>
              </a:ext>
            </a:extLst>
          </p:cNvPr>
          <p:cNvGraphicFramePr/>
          <p:nvPr>
            <p:extLst>
              <p:ext uri="{D42A27DB-BD31-4B8C-83A1-F6EECF244321}">
                <p14:modId xmlns:p14="http://schemas.microsoft.com/office/powerpoint/2010/main" val="618338067"/>
              </p:ext>
            </p:extLst>
          </p:nvPr>
        </p:nvGraphicFramePr>
        <p:xfrm>
          <a:off x="4805578" y="3287101"/>
          <a:ext cx="4925295" cy="946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Gráfico 8">
            <a:extLst>
              <a:ext uri="{FF2B5EF4-FFF2-40B4-BE49-F238E27FC236}">
                <a16:creationId xmlns:a16="http://schemas.microsoft.com/office/drawing/2014/main" id="{CE29B2CF-EE69-8C91-37A5-4AC7FE9A1055}"/>
              </a:ext>
            </a:extLst>
          </p:cNvPr>
          <p:cNvGraphicFramePr/>
          <p:nvPr>
            <p:extLst>
              <p:ext uri="{D42A27DB-BD31-4B8C-83A1-F6EECF244321}">
                <p14:modId xmlns:p14="http://schemas.microsoft.com/office/powerpoint/2010/main" val="29467641"/>
              </p:ext>
            </p:extLst>
          </p:nvPr>
        </p:nvGraphicFramePr>
        <p:xfrm>
          <a:off x="0" y="3531861"/>
          <a:ext cx="3551373" cy="2866679"/>
        </p:xfrm>
        <a:graphic>
          <a:graphicData uri="http://schemas.openxmlformats.org/drawingml/2006/chart">
            <c:chart xmlns:c="http://schemas.openxmlformats.org/drawingml/2006/chart" xmlns:r="http://schemas.openxmlformats.org/officeDocument/2006/relationships" r:id="rId8"/>
          </a:graphicData>
        </a:graphic>
      </p:graphicFrame>
      <p:pic>
        <p:nvPicPr>
          <p:cNvPr id="10" name="Imagen 7" descr="Imagen 7">
            <a:extLst>
              <a:ext uri="{FF2B5EF4-FFF2-40B4-BE49-F238E27FC236}">
                <a16:creationId xmlns:a16="http://schemas.microsoft.com/office/drawing/2014/main" id="{7FE8EFF0-29D3-2BBF-4148-65F3CA3B2D9B}"/>
              </a:ext>
            </a:extLst>
          </p:cNvPr>
          <p:cNvPicPr>
            <a:picLocks noChangeAspect="1"/>
          </p:cNvPicPr>
          <p:nvPr/>
        </p:nvPicPr>
        <p:blipFill>
          <a:blip r:embed="rId9"/>
          <a:stretch>
            <a:fillRect/>
          </a:stretch>
        </p:blipFill>
        <p:spPr>
          <a:xfrm>
            <a:off x="964430" y="791090"/>
            <a:ext cx="1304152" cy="471598"/>
          </a:xfrm>
          <a:prstGeom prst="rect">
            <a:avLst/>
          </a:prstGeom>
          <a:ln w="12700">
            <a:miter lim="400000"/>
          </a:ln>
        </p:spPr>
      </p:pic>
      <p:sp>
        <p:nvSpPr>
          <p:cNvPr id="12" name="TextBox 22">
            <a:extLst>
              <a:ext uri="{FF2B5EF4-FFF2-40B4-BE49-F238E27FC236}">
                <a16:creationId xmlns:a16="http://schemas.microsoft.com/office/drawing/2014/main" id="{DA7E9958-42E8-F74B-6311-02FC867C97CF}"/>
              </a:ext>
            </a:extLst>
          </p:cNvPr>
          <p:cNvSpPr txBox="1"/>
          <p:nvPr/>
        </p:nvSpPr>
        <p:spPr>
          <a:xfrm>
            <a:off x="2927107" y="1880085"/>
            <a:ext cx="337589"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lvl1pPr>
          </a:lstStyle>
          <a:p>
            <a:r>
              <a:rPr lang="en-US" dirty="0"/>
              <a:t>33</a:t>
            </a:r>
            <a:r>
              <a:rPr dirty="0"/>
              <a:t>%</a:t>
            </a:r>
          </a:p>
        </p:txBody>
      </p:sp>
      <p:sp>
        <p:nvSpPr>
          <p:cNvPr id="13" name="TextBox 49">
            <a:extLst>
              <a:ext uri="{FF2B5EF4-FFF2-40B4-BE49-F238E27FC236}">
                <a16:creationId xmlns:a16="http://schemas.microsoft.com/office/drawing/2014/main" id="{2E323FD1-0075-F74E-CEAB-0098FCEB5599}"/>
              </a:ext>
            </a:extLst>
          </p:cNvPr>
          <p:cNvSpPr txBox="1"/>
          <p:nvPr/>
        </p:nvSpPr>
        <p:spPr>
          <a:xfrm>
            <a:off x="2865135" y="2442906"/>
            <a:ext cx="337589"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lvl1pPr>
          </a:lstStyle>
          <a:p>
            <a:r>
              <a:rPr lang="en-US" dirty="0"/>
              <a:t>29</a:t>
            </a:r>
            <a:r>
              <a:rPr dirty="0"/>
              <a:t>%</a:t>
            </a:r>
          </a:p>
        </p:txBody>
      </p:sp>
      <p:sp>
        <p:nvSpPr>
          <p:cNvPr id="17" name="Straight Connector 10">
            <a:extLst>
              <a:ext uri="{FF2B5EF4-FFF2-40B4-BE49-F238E27FC236}">
                <a16:creationId xmlns:a16="http://schemas.microsoft.com/office/drawing/2014/main" id="{9404D1F4-089A-F629-4792-403A56EFEA7B}"/>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sp>
        <p:nvSpPr>
          <p:cNvPr id="18" name="Rectangle: Rounded Corners 7">
            <a:extLst>
              <a:ext uri="{FF2B5EF4-FFF2-40B4-BE49-F238E27FC236}">
                <a16:creationId xmlns:a16="http://schemas.microsoft.com/office/drawing/2014/main" id="{D551B9B5-6948-8BB1-268E-4A5BE9BEB4D2}"/>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9" name="Estrategia de Medios: DIUNSA">
            <a:extLst>
              <a:ext uri="{FF2B5EF4-FFF2-40B4-BE49-F238E27FC236}">
                <a16:creationId xmlns:a16="http://schemas.microsoft.com/office/drawing/2014/main" id="{5052450A-9F1E-D91B-F22C-F570C06F6DD2}"/>
              </a:ext>
            </a:extLst>
          </p:cNvPr>
          <p:cNvSpPr txBox="1"/>
          <p:nvPr/>
        </p:nvSpPr>
        <p:spPr>
          <a:xfrm>
            <a:off x="187614" y="163934"/>
            <a:ext cx="4739462"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TROPIGAS</a:t>
            </a:r>
          </a:p>
        </p:txBody>
      </p:sp>
      <p:sp>
        <p:nvSpPr>
          <p:cNvPr id="20" name="Straight Arrow Connector 32">
            <a:extLst>
              <a:ext uri="{FF2B5EF4-FFF2-40B4-BE49-F238E27FC236}">
                <a16:creationId xmlns:a16="http://schemas.microsoft.com/office/drawing/2014/main" id="{02F841F0-0CD7-F035-E175-B069160AFF6E}"/>
              </a:ext>
            </a:extLst>
          </p:cNvPr>
          <p:cNvSpPr/>
          <p:nvPr/>
        </p:nvSpPr>
        <p:spPr>
          <a:xfrm flipV="1">
            <a:off x="3351997" y="1935683"/>
            <a:ext cx="1" cy="150409"/>
          </a:xfrm>
          <a:prstGeom prst="line">
            <a:avLst/>
          </a:prstGeom>
          <a:ln w="38100" cap="sq">
            <a:solidFill>
              <a:srgbClr val="88C040"/>
            </a:solidFill>
            <a:tailEnd type="triangle"/>
          </a:ln>
        </p:spPr>
        <p:txBody>
          <a:bodyPr lIns="45718" tIns="45718" rIns="45718" bIns="45718"/>
          <a:lstStyle/>
          <a:p>
            <a:endParaRPr/>
          </a:p>
        </p:txBody>
      </p:sp>
      <p:graphicFrame>
        <p:nvGraphicFramePr>
          <p:cNvPr id="3" name="Table 29">
            <a:extLst>
              <a:ext uri="{FF2B5EF4-FFF2-40B4-BE49-F238E27FC236}">
                <a16:creationId xmlns:a16="http://schemas.microsoft.com/office/drawing/2014/main" id="{BD272AF1-42F1-52DE-9BCC-146E82523E3F}"/>
              </a:ext>
            </a:extLst>
          </p:cNvPr>
          <p:cNvGraphicFramePr/>
          <p:nvPr>
            <p:extLst>
              <p:ext uri="{D42A27DB-BD31-4B8C-83A1-F6EECF244321}">
                <p14:modId xmlns:p14="http://schemas.microsoft.com/office/powerpoint/2010/main" val="918183494"/>
              </p:ext>
            </p:extLst>
          </p:nvPr>
        </p:nvGraphicFramePr>
        <p:xfrm>
          <a:off x="4254729" y="342703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5" name="Table 29">
            <a:extLst>
              <a:ext uri="{FF2B5EF4-FFF2-40B4-BE49-F238E27FC236}">
                <a16:creationId xmlns:a16="http://schemas.microsoft.com/office/drawing/2014/main" id="{E6ADB928-D2D6-D62F-3310-63B76BB136D9}"/>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7" name="Table 29">
            <a:extLst>
              <a:ext uri="{FF2B5EF4-FFF2-40B4-BE49-F238E27FC236}">
                <a16:creationId xmlns:a16="http://schemas.microsoft.com/office/drawing/2014/main" id="{4847163D-F145-5759-4895-FAECEC7FE182}"/>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21" name="Table 29">
            <a:extLst>
              <a:ext uri="{FF2B5EF4-FFF2-40B4-BE49-F238E27FC236}">
                <a16:creationId xmlns:a16="http://schemas.microsoft.com/office/drawing/2014/main" id="{AE72EBE8-19BD-6339-4DE0-BE4E012DC7A5}"/>
              </a:ext>
            </a:extLst>
          </p:cNvPr>
          <p:cNvGraphicFramePr/>
          <p:nvPr>
            <p:extLst>
              <p:ext uri="{D42A27DB-BD31-4B8C-83A1-F6EECF244321}">
                <p14:modId xmlns:p14="http://schemas.microsoft.com/office/powerpoint/2010/main" val="1850780316"/>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1,213.6M</a:t>
                      </a:r>
                      <a:endParaRPr sz="1300" dirty="0">
                        <a:effectLst>
                          <a:outerShdw blurRad="50800" dist="38100" dir="2700000" rotWithShape="0">
                            <a:srgbClr val="000000">
                              <a:alpha val="76000"/>
                            </a:srgbClr>
                          </a:outerShdw>
                        </a:effectLst>
                      </a:endParaRP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96</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2" name="Table 38">
            <a:extLst>
              <a:ext uri="{FF2B5EF4-FFF2-40B4-BE49-F238E27FC236}">
                <a16:creationId xmlns:a16="http://schemas.microsoft.com/office/drawing/2014/main" id="{B58C843A-766F-527B-3084-ABA5FCBD42C4}"/>
              </a:ext>
            </a:extLst>
          </p:cNvPr>
          <p:cNvGraphicFramePr/>
          <p:nvPr>
            <p:extLst>
              <p:ext uri="{D42A27DB-BD31-4B8C-83A1-F6EECF244321}">
                <p14:modId xmlns:p14="http://schemas.microsoft.com/office/powerpoint/2010/main" val="1574698074"/>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0</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0%</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3" name="Table 40">
            <a:extLst>
              <a:ext uri="{FF2B5EF4-FFF2-40B4-BE49-F238E27FC236}">
                <a16:creationId xmlns:a16="http://schemas.microsoft.com/office/drawing/2014/main" id="{5AA69AAB-659D-8143-5EA8-FB8FC3F3B6DE}"/>
              </a:ext>
            </a:extLst>
          </p:cNvPr>
          <p:cNvGraphicFramePr/>
          <p:nvPr>
            <p:extLst>
              <p:ext uri="{D42A27DB-BD31-4B8C-83A1-F6EECF244321}">
                <p14:modId xmlns:p14="http://schemas.microsoft.com/office/powerpoint/2010/main" val="430701031"/>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sz="1200" dirty="0">
                          <a:solidFill>
                            <a:srgbClr val="FFFFFF"/>
                          </a:solidFill>
                          <a:effectLst>
                            <a:outerShdw blurRad="50800" dist="38100" dir="2700000" rotWithShape="0">
                              <a:srgbClr val="000000">
                                <a:alpha val="76000"/>
                              </a:srgbClr>
                            </a:outerShdw>
                          </a:effectLst>
                        </a:rPr>
                        <a:t>$</a:t>
                      </a:r>
                      <a:r>
                        <a:rPr lang="en-US" sz="1300" dirty="0">
                          <a:solidFill>
                            <a:srgbClr val="FFFFFF"/>
                          </a:solidFill>
                          <a:effectLst>
                            <a:outerShdw blurRad="50800" dist="38100" dir="2700000" rotWithShape="0">
                              <a:srgbClr val="000000">
                                <a:alpha val="76000"/>
                              </a:srgbClr>
                            </a:outerShdw>
                          </a:effectLst>
                        </a:rPr>
                        <a:t>50.7</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4</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5" name="TextBox 2">
            <a:extLst>
              <a:ext uri="{FF2B5EF4-FFF2-40B4-BE49-F238E27FC236}">
                <a16:creationId xmlns:a16="http://schemas.microsoft.com/office/drawing/2014/main" id="{929CFF9A-5FD3-6647-AC6E-8533D786C8B9}"/>
              </a:ext>
            </a:extLst>
          </p:cNvPr>
          <p:cNvSpPr txBox="1"/>
          <p:nvPr/>
        </p:nvSpPr>
        <p:spPr>
          <a:xfrm>
            <a:off x="9953776" y="3169548"/>
            <a:ext cx="928935" cy="284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400">
                <a:solidFill>
                  <a:srgbClr val="424242"/>
                </a:solidFill>
              </a:defRPr>
            </a:lvl1pPr>
          </a:lstStyle>
          <a:p>
            <a:r>
              <a:rPr dirty="0"/>
              <a:t>Media mix</a:t>
            </a:r>
          </a:p>
        </p:txBody>
      </p:sp>
      <p:sp>
        <p:nvSpPr>
          <p:cNvPr id="8" name="Straight Arrow Connector 32">
            <a:extLst>
              <a:ext uri="{FF2B5EF4-FFF2-40B4-BE49-F238E27FC236}">
                <a16:creationId xmlns:a16="http://schemas.microsoft.com/office/drawing/2014/main" id="{D85A8AD3-32CA-81AB-5913-FBD5A8FC000D}"/>
              </a:ext>
            </a:extLst>
          </p:cNvPr>
          <p:cNvSpPr/>
          <p:nvPr/>
        </p:nvSpPr>
        <p:spPr>
          <a:xfrm flipV="1">
            <a:off x="3351997" y="2482530"/>
            <a:ext cx="1" cy="150409"/>
          </a:xfrm>
          <a:prstGeom prst="line">
            <a:avLst/>
          </a:prstGeom>
          <a:ln w="38100" cap="sq">
            <a:solidFill>
              <a:srgbClr val="88C040"/>
            </a:solidFill>
            <a:tailEnd type="triangle"/>
          </a:ln>
        </p:spPr>
        <p:txBody>
          <a:bodyPr lIns="45718" tIns="45718" rIns="45718" bIns="45718"/>
          <a:lstStyle/>
          <a:p>
            <a:endParaRPr/>
          </a:p>
        </p:txBody>
      </p:sp>
    </p:spTree>
    <p:extLst>
      <p:ext uri="{BB962C8B-B14F-4D97-AF65-F5344CB8AC3E}">
        <p14:creationId xmlns:p14="http://schemas.microsoft.com/office/powerpoint/2010/main" val="1901017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TextBox 8"/>
          <p:cNvSpPr txBox="1"/>
          <p:nvPr/>
        </p:nvSpPr>
        <p:spPr>
          <a:xfrm>
            <a:off x="123984" y="766743"/>
            <a:ext cx="5123799" cy="292384"/>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sp>
        <p:nvSpPr>
          <p:cNvPr id="391" name="Title 1"/>
          <p:cNvSpPr txBox="1"/>
          <p:nvPr/>
        </p:nvSpPr>
        <p:spPr>
          <a:xfrm>
            <a:off x="45719" y="45316"/>
            <a:ext cx="12100563" cy="466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Diciembre</a:t>
            </a:r>
            <a:r>
              <a:rPr dirty="0"/>
              <a:t> 202</a:t>
            </a:r>
            <a:r>
              <a:rPr lang="en-US" dirty="0"/>
              <a:t>5</a:t>
            </a:r>
            <a:endParaRPr dirty="0"/>
          </a:p>
        </p:txBody>
      </p:sp>
      <p:sp>
        <p:nvSpPr>
          <p:cNvPr id="392" name="TextBox 9"/>
          <p:cNvSpPr txBox="1"/>
          <p:nvPr/>
        </p:nvSpPr>
        <p:spPr>
          <a:xfrm>
            <a:off x="6522492" y="789747"/>
            <a:ext cx="5426832" cy="292384"/>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Radio</a:t>
            </a:r>
          </a:p>
        </p:txBody>
      </p:sp>
      <p:pic>
        <p:nvPicPr>
          <p:cNvPr id="393" name="Imagen 3" descr="Imagen 3"/>
          <p:cNvPicPr>
            <a:picLocks noChangeAspect="1"/>
          </p:cNvPicPr>
          <p:nvPr/>
        </p:nvPicPr>
        <p:blipFill>
          <a:blip r:embed="rId2"/>
          <a:stretch>
            <a:fillRect/>
          </a:stretch>
        </p:blipFill>
        <p:spPr>
          <a:xfrm>
            <a:off x="10608388" y="46442"/>
            <a:ext cx="1283212" cy="464025"/>
          </a:xfrm>
          <a:prstGeom prst="rect">
            <a:avLst/>
          </a:prstGeom>
          <a:ln w="12700">
            <a:miter lim="400000"/>
          </a:ln>
        </p:spPr>
      </p:pic>
      <p:sp>
        <p:nvSpPr>
          <p:cNvPr id="396"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pic>
        <p:nvPicPr>
          <p:cNvPr id="2" name="Imagen 1">
            <a:extLst>
              <a:ext uri="{FF2B5EF4-FFF2-40B4-BE49-F238E27FC236}">
                <a16:creationId xmlns:a16="http://schemas.microsoft.com/office/drawing/2014/main" id="{F2F16912-9994-01AA-B3EA-AE2379B03D7B}"/>
              </a:ext>
            </a:extLst>
          </p:cNvPr>
          <p:cNvPicPr>
            <a:picLocks noChangeAspect="1"/>
          </p:cNvPicPr>
          <p:nvPr/>
        </p:nvPicPr>
        <p:blipFill>
          <a:blip r:embed="rId3"/>
          <a:stretch>
            <a:fillRect/>
          </a:stretch>
        </p:blipFill>
        <p:spPr>
          <a:xfrm>
            <a:off x="6507984" y="1105135"/>
            <a:ext cx="5441339" cy="1747385"/>
          </a:xfrm>
          <a:prstGeom prst="rect">
            <a:avLst/>
          </a:prstGeom>
        </p:spPr>
      </p:pic>
      <p:pic>
        <p:nvPicPr>
          <p:cNvPr id="3" name="Imagen 2">
            <a:extLst>
              <a:ext uri="{FF2B5EF4-FFF2-40B4-BE49-F238E27FC236}">
                <a16:creationId xmlns:a16="http://schemas.microsoft.com/office/drawing/2014/main" id="{B337BB0A-1467-4367-D1E1-3C5EDAF16F20}"/>
              </a:ext>
            </a:extLst>
          </p:cNvPr>
          <p:cNvPicPr>
            <a:picLocks noChangeAspect="1"/>
          </p:cNvPicPr>
          <p:nvPr/>
        </p:nvPicPr>
        <p:blipFill>
          <a:blip r:embed="rId4"/>
          <a:stretch>
            <a:fillRect/>
          </a:stretch>
        </p:blipFill>
        <p:spPr>
          <a:xfrm>
            <a:off x="123984" y="1120840"/>
            <a:ext cx="5123798" cy="55439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640B050-BE73-0C4F-B2F9-4650B6763CC0}"/>
              </a:ext>
            </a:extLst>
          </p:cNvPr>
          <p:cNvGraphicFramePr/>
          <p:nvPr>
            <p:extLst>
              <p:ext uri="{D42A27DB-BD31-4B8C-83A1-F6EECF244321}">
                <p14:modId xmlns:p14="http://schemas.microsoft.com/office/powerpoint/2010/main" val="74112421"/>
              </p:ext>
            </p:extLst>
          </p:nvPr>
        </p:nvGraphicFramePr>
        <p:xfrm>
          <a:off x="37053" y="1439835"/>
          <a:ext cx="3369497" cy="18686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15112" y="6620476"/>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53" name="Chart 52">
            <a:extLst>
              <a:ext uri="{FF2B5EF4-FFF2-40B4-BE49-F238E27FC236}">
                <a16:creationId xmlns:a16="http://schemas.microsoft.com/office/drawing/2014/main" id="{722967D1-B39C-8C4C-9916-3EBF9F8EBED0}"/>
              </a:ext>
            </a:extLst>
          </p:cNvPr>
          <p:cNvGraphicFramePr/>
          <p:nvPr/>
        </p:nvGraphicFramePr>
        <p:xfrm>
          <a:off x="4703352" y="3053750"/>
          <a:ext cx="4925295" cy="12600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4" name="Chart 53">
            <a:extLst>
              <a:ext uri="{FF2B5EF4-FFF2-40B4-BE49-F238E27FC236}">
                <a16:creationId xmlns:a16="http://schemas.microsoft.com/office/drawing/2014/main" id="{45B2900F-6839-8D4C-8C3A-13C31856B7E0}"/>
              </a:ext>
            </a:extLst>
          </p:cNvPr>
          <p:cNvGraphicFramePr/>
          <p:nvPr>
            <p:extLst>
              <p:ext uri="{D42A27DB-BD31-4B8C-83A1-F6EECF244321}">
                <p14:modId xmlns:p14="http://schemas.microsoft.com/office/powerpoint/2010/main" val="135948814"/>
              </p:ext>
            </p:extLst>
          </p:nvPr>
        </p:nvGraphicFramePr>
        <p:xfrm>
          <a:off x="3818567" y="736688"/>
          <a:ext cx="7564580" cy="22619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6" name="Chart 55">
            <a:extLst>
              <a:ext uri="{FF2B5EF4-FFF2-40B4-BE49-F238E27FC236}">
                <a16:creationId xmlns:a16="http://schemas.microsoft.com/office/drawing/2014/main" id="{4FEEFC9E-98C2-A642-BF4A-0B9A7FD7668F}"/>
              </a:ext>
            </a:extLst>
          </p:cNvPr>
          <p:cNvGraphicFramePr/>
          <p:nvPr>
            <p:extLst>
              <p:ext uri="{D42A27DB-BD31-4B8C-83A1-F6EECF244321}">
                <p14:modId xmlns:p14="http://schemas.microsoft.com/office/powerpoint/2010/main" val="4166515402"/>
              </p:ext>
            </p:extLst>
          </p:nvPr>
        </p:nvGraphicFramePr>
        <p:xfrm>
          <a:off x="4885216" y="3294845"/>
          <a:ext cx="4925295" cy="946800"/>
        </p:xfrm>
        <a:graphic>
          <a:graphicData uri="http://schemas.openxmlformats.org/drawingml/2006/chart">
            <c:chart xmlns:c="http://schemas.openxmlformats.org/drawingml/2006/chart" xmlns:r="http://schemas.openxmlformats.org/officeDocument/2006/relationships" r:id="rId6"/>
          </a:graphicData>
        </a:graphic>
      </p:graphicFrame>
      <p:sp>
        <p:nvSpPr>
          <p:cNvPr id="2" name="AutoShape 2" descr="El Gallo Más Gallo – Paseo La Sexta | Mas que compras">
            <a:extLst>
              <a:ext uri="{FF2B5EF4-FFF2-40B4-BE49-F238E27FC236}">
                <a16:creationId xmlns:a16="http://schemas.microsoft.com/office/drawing/2014/main" id="{3408C1B5-2B83-AD49-A00B-823BE0E378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HN"/>
          </a:p>
        </p:txBody>
      </p:sp>
      <p:graphicFrame>
        <p:nvGraphicFramePr>
          <p:cNvPr id="34" name="Chart 38">
            <a:extLst>
              <a:ext uri="{FF2B5EF4-FFF2-40B4-BE49-F238E27FC236}">
                <a16:creationId xmlns:a16="http://schemas.microsoft.com/office/drawing/2014/main" id="{61DE5AC0-CCF8-7341-81CF-F9BF9BAAEB8A}"/>
              </a:ext>
            </a:extLst>
          </p:cNvPr>
          <p:cNvGraphicFramePr/>
          <p:nvPr>
            <p:extLst>
              <p:ext uri="{D42A27DB-BD31-4B8C-83A1-F6EECF244321}">
                <p14:modId xmlns:p14="http://schemas.microsoft.com/office/powerpoint/2010/main" val="746447337"/>
              </p:ext>
            </p:extLst>
          </p:nvPr>
        </p:nvGraphicFramePr>
        <p:xfrm>
          <a:off x="4870538" y="5460762"/>
          <a:ext cx="4925295" cy="946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9" name="Chart 28">
            <a:extLst>
              <a:ext uri="{FF2B5EF4-FFF2-40B4-BE49-F238E27FC236}">
                <a16:creationId xmlns:a16="http://schemas.microsoft.com/office/drawing/2014/main" id="{1430A8FD-5EC9-9F4A-B0B3-5907BAB74B32}"/>
              </a:ext>
            </a:extLst>
          </p:cNvPr>
          <p:cNvGraphicFramePr/>
          <p:nvPr>
            <p:extLst>
              <p:ext uri="{D42A27DB-BD31-4B8C-83A1-F6EECF244321}">
                <p14:modId xmlns:p14="http://schemas.microsoft.com/office/powerpoint/2010/main" val="2759577360"/>
              </p:ext>
            </p:extLst>
          </p:nvPr>
        </p:nvGraphicFramePr>
        <p:xfrm>
          <a:off x="4673996" y="4445191"/>
          <a:ext cx="4925295" cy="106215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 name="Gráfico 4">
            <a:extLst>
              <a:ext uri="{FF2B5EF4-FFF2-40B4-BE49-F238E27FC236}">
                <a16:creationId xmlns:a16="http://schemas.microsoft.com/office/drawing/2014/main" id="{F7F689CF-0CC7-C3A5-7C7E-6F60BB8BE3A1}"/>
              </a:ext>
            </a:extLst>
          </p:cNvPr>
          <p:cNvGraphicFramePr/>
          <p:nvPr>
            <p:extLst>
              <p:ext uri="{D42A27DB-BD31-4B8C-83A1-F6EECF244321}">
                <p14:modId xmlns:p14="http://schemas.microsoft.com/office/powerpoint/2010/main" val="663636645"/>
              </p:ext>
            </p:extLst>
          </p:nvPr>
        </p:nvGraphicFramePr>
        <p:xfrm>
          <a:off x="23605" y="3454028"/>
          <a:ext cx="3549296" cy="2982304"/>
        </p:xfrm>
        <a:graphic>
          <a:graphicData uri="http://schemas.openxmlformats.org/drawingml/2006/chart">
            <c:chart xmlns:c="http://schemas.openxmlformats.org/drawingml/2006/chart" xmlns:r="http://schemas.openxmlformats.org/officeDocument/2006/relationships" r:id="rId9"/>
          </a:graphicData>
        </a:graphic>
      </p:graphicFrame>
      <p:pic>
        <p:nvPicPr>
          <p:cNvPr id="7" name="Picture 4" descr="Picture 4">
            <a:extLst>
              <a:ext uri="{FF2B5EF4-FFF2-40B4-BE49-F238E27FC236}">
                <a16:creationId xmlns:a16="http://schemas.microsoft.com/office/drawing/2014/main" id="{3043ACF0-C5C4-6792-1527-53F6FDC62730}"/>
              </a:ext>
            </a:extLst>
          </p:cNvPr>
          <p:cNvPicPr>
            <a:picLocks noChangeAspect="1"/>
          </p:cNvPicPr>
          <p:nvPr/>
        </p:nvPicPr>
        <p:blipFill>
          <a:blip r:embed="rId10"/>
          <a:stretch>
            <a:fillRect/>
          </a:stretch>
        </p:blipFill>
        <p:spPr>
          <a:xfrm>
            <a:off x="602571" y="827819"/>
            <a:ext cx="1202911" cy="703704"/>
          </a:xfrm>
          <a:prstGeom prst="rect">
            <a:avLst/>
          </a:prstGeom>
          <a:ln w="12700">
            <a:miter lim="400000"/>
          </a:ln>
        </p:spPr>
      </p:pic>
      <p:sp>
        <p:nvSpPr>
          <p:cNvPr id="8" name="TextBox 22">
            <a:extLst>
              <a:ext uri="{FF2B5EF4-FFF2-40B4-BE49-F238E27FC236}">
                <a16:creationId xmlns:a16="http://schemas.microsoft.com/office/drawing/2014/main" id="{E36B55BE-00FA-5815-4256-47C1FB6343D0}"/>
              </a:ext>
            </a:extLst>
          </p:cNvPr>
          <p:cNvSpPr txBox="1"/>
          <p:nvPr/>
        </p:nvSpPr>
        <p:spPr>
          <a:xfrm>
            <a:off x="2962599" y="1940645"/>
            <a:ext cx="380869"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lvl1pPr>
          </a:lstStyle>
          <a:p>
            <a:r>
              <a:rPr lang="en-US" dirty="0"/>
              <a:t>24</a:t>
            </a:r>
            <a:r>
              <a:rPr dirty="0"/>
              <a:t>%</a:t>
            </a:r>
            <a:r>
              <a:rPr lang="en-US" dirty="0"/>
              <a:t>-</a:t>
            </a:r>
            <a:endParaRPr dirty="0"/>
          </a:p>
        </p:txBody>
      </p:sp>
      <p:sp>
        <p:nvSpPr>
          <p:cNvPr id="9" name="TextBox 49">
            <a:extLst>
              <a:ext uri="{FF2B5EF4-FFF2-40B4-BE49-F238E27FC236}">
                <a16:creationId xmlns:a16="http://schemas.microsoft.com/office/drawing/2014/main" id="{573E8614-5851-A2D9-F7EF-3CE52EBB41CE}"/>
              </a:ext>
            </a:extLst>
          </p:cNvPr>
          <p:cNvSpPr txBox="1"/>
          <p:nvPr/>
        </p:nvSpPr>
        <p:spPr>
          <a:xfrm>
            <a:off x="2855890" y="2627528"/>
            <a:ext cx="337589"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lvl1pPr>
          </a:lstStyle>
          <a:p>
            <a:r>
              <a:rPr lang="en-US" dirty="0"/>
              <a:t>74</a:t>
            </a:r>
            <a:r>
              <a:rPr dirty="0"/>
              <a:t>%</a:t>
            </a:r>
          </a:p>
        </p:txBody>
      </p:sp>
      <p:sp>
        <p:nvSpPr>
          <p:cNvPr id="10" name="Straight Arrow Connector 32">
            <a:extLst>
              <a:ext uri="{FF2B5EF4-FFF2-40B4-BE49-F238E27FC236}">
                <a16:creationId xmlns:a16="http://schemas.microsoft.com/office/drawing/2014/main" id="{7B9CB37B-1D1F-0FDE-3266-5ABB6601297F}"/>
              </a:ext>
            </a:extLst>
          </p:cNvPr>
          <p:cNvSpPr/>
          <p:nvPr/>
        </p:nvSpPr>
        <p:spPr>
          <a:xfrm>
            <a:off x="3352499" y="2023361"/>
            <a:ext cx="0" cy="145883"/>
          </a:xfrm>
          <a:prstGeom prst="line">
            <a:avLst/>
          </a:prstGeom>
          <a:ln w="38100" cap="sq">
            <a:solidFill>
              <a:srgbClr val="EA3D34"/>
            </a:solidFill>
            <a:tailEnd type="triangle"/>
          </a:ln>
        </p:spPr>
        <p:txBody>
          <a:bodyPr lIns="45718" tIns="45718" rIns="45718" bIns="45718"/>
          <a:lstStyle/>
          <a:p>
            <a:endParaRPr dirty="0"/>
          </a:p>
        </p:txBody>
      </p:sp>
      <p:sp>
        <p:nvSpPr>
          <p:cNvPr id="12" name="Straight Arrow Connector 35">
            <a:extLst>
              <a:ext uri="{FF2B5EF4-FFF2-40B4-BE49-F238E27FC236}">
                <a16:creationId xmlns:a16="http://schemas.microsoft.com/office/drawing/2014/main" id="{D1B1FD7B-27AB-9A2A-FCF7-14B5071737BD}"/>
              </a:ext>
            </a:extLst>
          </p:cNvPr>
          <p:cNvSpPr/>
          <p:nvPr/>
        </p:nvSpPr>
        <p:spPr>
          <a:xfrm flipV="1">
            <a:off x="3352499" y="2649517"/>
            <a:ext cx="1" cy="145883"/>
          </a:xfrm>
          <a:prstGeom prst="line">
            <a:avLst/>
          </a:prstGeom>
          <a:ln w="38100" cap="sq">
            <a:solidFill>
              <a:srgbClr val="88C040"/>
            </a:solidFill>
            <a:tailEnd type="triangle"/>
          </a:ln>
        </p:spPr>
        <p:txBody>
          <a:bodyPr lIns="45718" tIns="45718" rIns="45718" bIns="45718"/>
          <a:lstStyle/>
          <a:p>
            <a:endParaRPr/>
          </a:p>
        </p:txBody>
      </p:sp>
      <p:sp>
        <p:nvSpPr>
          <p:cNvPr id="13" name="Straight Connector 10">
            <a:extLst>
              <a:ext uri="{FF2B5EF4-FFF2-40B4-BE49-F238E27FC236}">
                <a16:creationId xmlns:a16="http://schemas.microsoft.com/office/drawing/2014/main" id="{F6B02D71-A5B1-6390-4DCD-EFC004C298F5}"/>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sp>
        <p:nvSpPr>
          <p:cNvPr id="15" name="Rectangle: Rounded Corners 7">
            <a:extLst>
              <a:ext uri="{FF2B5EF4-FFF2-40B4-BE49-F238E27FC236}">
                <a16:creationId xmlns:a16="http://schemas.microsoft.com/office/drawing/2014/main" id="{75B81A1F-B978-92D2-FB9F-3C2960B73004}"/>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6" name="Estrategia de Medios: EL GALLO MÁS GALLO">
            <a:extLst>
              <a:ext uri="{FF2B5EF4-FFF2-40B4-BE49-F238E27FC236}">
                <a16:creationId xmlns:a16="http://schemas.microsoft.com/office/drawing/2014/main" id="{3089C3CB-A1CC-8F33-92E5-FB1E2DE7D683}"/>
              </a:ext>
            </a:extLst>
          </p:cNvPr>
          <p:cNvSpPr txBox="1"/>
          <p:nvPr/>
        </p:nvSpPr>
        <p:spPr>
          <a:xfrm>
            <a:off x="187614" y="163934"/>
            <a:ext cx="6477622"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EL GALLO MÁS GALLO</a:t>
            </a:r>
          </a:p>
        </p:txBody>
      </p:sp>
      <p:graphicFrame>
        <p:nvGraphicFramePr>
          <p:cNvPr id="3" name="Table 29">
            <a:extLst>
              <a:ext uri="{FF2B5EF4-FFF2-40B4-BE49-F238E27FC236}">
                <a16:creationId xmlns:a16="http://schemas.microsoft.com/office/drawing/2014/main" id="{7809E5C8-AA83-6D95-04D2-96DE90D1C6D9}"/>
              </a:ext>
            </a:extLst>
          </p:cNvPr>
          <p:cNvGraphicFramePr/>
          <p:nvPr/>
        </p:nvGraphicFramePr>
        <p:xfrm>
          <a:off x="4254729" y="353186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1" name="Table 29">
            <a:extLst>
              <a:ext uri="{FF2B5EF4-FFF2-40B4-BE49-F238E27FC236}">
                <a16:creationId xmlns:a16="http://schemas.microsoft.com/office/drawing/2014/main" id="{65A9BB11-4290-2C22-53AD-5F134E5E3591}"/>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4" name="Table 29">
            <a:extLst>
              <a:ext uri="{FF2B5EF4-FFF2-40B4-BE49-F238E27FC236}">
                <a16:creationId xmlns:a16="http://schemas.microsoft.com/office/drawing/2014/main" id="{920286F5-C950-3C9E-CF3E-56BA384A9513}"/>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21" name="Table 29">
            <a:extLst>
              <a:ext uri="{FF2B5EF4-FFF2-40B4-BE49-F238E27FC236}">
                <a16:creationId xmlns:a16="http://schemas.microsoft.com/office/drawing/2014/main" id="{0B2A7FE7-B3B4-5007-1965-1973D8CEA454}"/>
              </a:ext>
            </a:extLst>
          </p:cNvPr>
          <p:cNvGraphicFramePr/>
          <p:nvPr>
            <p:extLst>
              <p:ext uri="{D42A27DB-BD31-4B8C-83A1-F6EECF244321}">
                <p14:modId xmlns:p14="http://schemas.microsoft.com/office/powerpoint/2010/main" val="3919621448"/>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667.4</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87</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2" name="Table 38">
            <a:extLst>
              <a:ext uri="{FF2B5EF4-FFF2-40B4-BE49-F238E27FC236}">
                <a16:creationId xmlns:a16="http://schemas.microsoft.com/office/drawing/2014/main" id="{684B4F64-FB62-5D4F-C88E-5493159715DB}"/>
              </a:ext>
            </a:extLst>
          </p:cNvPr>
          <p:cNvGraphicFramePr/>
          <p:nvPr>
            <p:extLst>
              <p:ext uri="{D42A27DB-BD31-4B8C-83A1-F6EECF244321}">
                <p14:modId xmlns:p14="http://schemas.microsoft.com/office/powerpoint/2010/main" val="1745198060"/>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0</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0%</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3" name="Table 40">
            <a:extLst>
              <a:ext uri="{FF2B5EF4-FFF2-40B4-BE49-F238E27FC236}">
                <a16:creationId xmlns:a16="http://schemas.microsoft.com/office/drawing/2014/main" id="{8C795A71-E1DB-DB56-A2F5-555C8080D6C2}"/>
              </a:ext>
            </a:extLst>
          </p:cNvPr>
          <p:cNvGraphicFramePr/>
          <p:nvPr>
            <p:extLst>
              <p:ext uri="{D42A27DB-BD31-4B8C-83A1-F6EECF244321}">
                <p14:modId xmlns:p14="http://schemas.microsoft.com/office/powerpoint/2010/main" val="1642518228"/>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sz="1200" dirty="0">
                          <a:solidFill>
                            <a:srgbClr val="FFFFFF"/>
                          </a:solidFill>
                          <a:effectLst>
                            <a:outerShdw blurRad="50800" dist="38100" dir="2700000" rotWithShape="0">
                              <a:srgbClr val="000000">
                                <a:alpha val="76000"/>
                              </a:srgbClr>
                            </a:outerShdw>
                          </a:effectLst>
                        </a:rPr>
                        <a:t>$</a:t>
                      </a:r>
                      <a:r>
                        <a:rPr lang="en-US" sz="1200" dirty="0">
                          <a:solidFill>
                            <a:srgbClr val="FFFFFF"/>
                          </a:solidFill>
                          <a:effectLst>
                            <a:outerShdw blurRad="50800" dist="38100" dir="2700000" rotWithShape="0">
                              <a:srgbClr val="000000">
                                <a:alpha val="76000"/>
                              </a:srgbClr>
                            </a:outerShdw>
                          </a:effectLst>
                        </a:rPr>
                        <a:t>96.3</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13</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4" name="TextBox 2">
            <a:extLst>
              <a:ext uri="{FF2B5EF4-FFF2-40B4-BE49-F238E27FC236}">
                <a16:creationId xmlns:a16="http://schemas.microsoft.com/office/drawing/2014/main" id="{9361917E-EE3F-EBE3-34E4-1D557A2A09CA}"/>
              </a:ext>
            </a:extLst>
          </p:cNvPr>
          <p:cNvSpPr txBox="1"/>
          <p:nvPr/>
        </p:nvSpPr>
        <p:spPr>
          <a:xfrm>
            <a:off x="9953776" y="3169548"/>
            <a:ext cx="928935" cy="284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400">
                <a:solidFill>
                  <a:srgbClr val="424242"/>
                </a:solidFill>
              </a:defRPr>
            </a:lvl1pPr>
          </a:lstStyle>
          <a:p>
            <a:r>
              <a:rPr dirty="0"/>
              <a:t>Media mix</a:t>
            </a:r>
          </a:p>
        </p:txBody>
      </p:sp>
    </p:spTree>
    <p:extLst>
      <p:ext uri="{BB962C8B-B14F-4D97-AF65-F5344CB8AC3E}">
        <p14:creationId xmlns:p14="http://schemas.microsoft.com/office/powerpoint/2010/main" val="3144821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TextBox 8"/>
          <p:cNvSpPr txBox="1"/>
          <p:nvPr/>
        </p:nvSpPr>
        <p:spPr>
          <a:xfrm>
            <a:off x="123986" y="766742"/>
            <a:ext cx="6722823" cy="299719"/>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sp>
        <p:nvSpPr>
          <p:cNvPr id="423" name="Title 1"/>
          <p:cNvSpPr txBox="1"/>
          <p:nvPr/>
        </p:nvSpPr>
        <p:spPr>
          <a:xfrm>
            <a:off x="45719" y="45316"/>
            <a:ext cx="12100563" cy="466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Diciembre</a:t>
            </a:r>
            <a:r>
              <a:rPr dirty="0"/>
              <a:t> 202</a:t>
            </a:r>
            <a:r>
              <a:rPr lang="en-US" dirty="0"/>
              <a:t>5</a:t>
            </a:r>
            <a:endParaRPr dirty="0"/>
          </a:p>
        </p:txBody>
      </p:sp>
      <p:pic>
        <p:nvPicPr>
          <p:cNvPr id="424" name="Picture 4" descr="Picture 4"/>
          <p:cNvPicPr>
            <a:picLocks noChangeAspect="1"/>
          </p:cNvPicPr>
          <p:nvPr/>
        </p:nvPicPr>
        <p:blipFill>
          <a:blip r:embed="rId2"/>
          <a:stretch>
            <a:fillRect/>
          </a:stretch>
        </p:blipFill>
        <p:spPr>
          <a:xfrm>
            <a:off x="11086205" y="-9633"/>
            <a:ext cx="902762" cy="528117"/>
          </a:xfrm>
          <a:prstGeom prst="rect">
            <a:avLst/>
          </a:prstGeom>
          <a:ln w="12700">
            <a:miter lim="400000"/>
          </a:ln>
        </p:spPr>
      </p:pic>
      <p:sp>
        <p:nvSpPr>
          <p:cNvPr id="425" name="TextBox 9"/>
          <p:cNvSpPr txBox="1"/>
          <p:nvPr/>
        </p:nvSpPr>
        <p:spPr>
          <a:xfrm>
            <a:off x="7064212" y="766742"/>
            <a:ext cx="5003801" cy="299718"/>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Radio</a:t>
            </a:r>
          </a:p>
        </p:txBody>
      </p:sp>
      <p:sp>
        <p:nvSpPr>
          <p:cNvPr id="428"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pic>
        <p:nvPicPr>
          <p:cNvPr id="3" name="Imagen 2">
            <a:extLst>
              <a:ext uri="{FF2B5EF4-FFF2-40B4-BE49-F238E27FC236}">
                <a16:creationId xmlns:a16="http://schemas.microsoft.com/office/drawing/2014/main" id="{DBC32291-21CB-441D-81C5-6D374CD088CC}"/>
              </a:ext>
            </a:extLst>
          </p:cNvPr>
          <p:cNvPicPr>
            <a:picLocks noChangeAspect="1"/>
          </p:cNvPicPr>
          <p:nvPr/>
        </p:nvPicPr>
        <p:blipFill>
          <a:blip r:embed="rId3"/>
          <a:stretch>
            <a:fillRect/>
          </a:stretch>
        </p:blipFill>
        <p:spPr>
          <a:xfrm>
            <a:off x="123986" y="1161510"/>
            <a:ext cx="6722823" cy="2939328"/>
          </a:xfrm>
          <a:prstGeom prst="rect">
            <a:avLst/>
          </a:prstGeom>
        </p:spPr>
      </p:pic>
      <p:pic>
        <p:nvPicPr>
          <p:cNvPr id="4" name="Imagen 3">
            <a:extLst>
              <a:ext uri="{FF2B5EF4-FFF2-40B4-BE49-F238E27FC236}">
                <a16:creationId xmlns:a16="http://schemas.microsoft.com/office/drawing/2014/main" id="{96ED3CAE-2EBA-8BB0-4602-2833243711A3}"/>
              </a:ext>
            </a:extLst>
          </p:cNvPr>
          <p:cNvPicPr>
            <a:picLocks noChangeAspect="1"/>
          </p:cNvPicPr>
          <p:nvPr/>
        </p:nvPicPr>
        <p:blipFill>
          <a:blip r:embed="rId4"/>
          <a:stretch>
            <a:fillRect/>
          </a:stretch>
        </p:blipFill>
        <p:spPr>
          <a:xfrm>
            <a:off x="7088847" y="1161510"/>
            <a:ext cx="4992417" cy="18202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640B050-BE73-0C4F-B2F9-4650B6763CC0}"/>
              </a:ext>
            </a:extLst>
          </p:cNvPr>
          <p:cNvGraphicFramePr/>
          <p:nvPr>
            <p:extLst>
              <p:ext uri="{D42A27DB-BD31-4B8C-83A1-F6EECF244321}">
                <p14:modId xmlns:p14="http://schemas.microsoft.com/office/powerpoint/2010/main" val="2604925465"/>
              </p:ext>
            </p:extLst>
          </p:nvPr>
        </p:nvGraphicFramePr>
        <p:xfrm>
          <a:off x="1" y="1480176"/>
          <a:ext cx="3521367" cy="18686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2" y="6599839"/>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39" name="Chart 38">
            <a:extLst>
              <a:ext uri="{FF2B5EF4-FFF2-40B4-BE49-F238E27FC236}">
                <a16:creationId xmlns:a16="http://schemas.microsoft.com/office/drawing/2014/main" id="{61DE5AC0-CCF8-7341-81CF-F9BF9BAAEB8A}"/>
              </a:ext>
            </a:extLst>
          </p:cNvPr>
          <p:cNvGraphicFramePr/>
          <p:nvPr>
            <p:extLst>
              <p:ext uri="{D42A27DB-BD31-4B8C-83A1-F6EECF244321}">
                <p14:modId xmlns:p14="http://schemas.microsoft.com/office/powerpoint/2010/main" val="3012097443"/>
              </p:ext>
            </p:extLst>
          </p:nvPr>
        </p:nvGraphicFramePr>
        <p:xfrm>
          <a:off x="4800440" y="5409716"/>
          <a:ext cx="4925295" cy="10621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28">
            <a:extLst>
              <a:ext uri="{FF2B5EF4-FFF2-40B4-BE49-F238E27FC236}">
                <a16:creationId xmlns:a16="http://schemas.microsoft.com/office/drawing/2014/main" id="{26A7A404-F5C1-AB44-A0C1-11B71E591EE8}"/>
              </a:ext>
            </a:extLst>
          </p:cNvPr>
          <p:cNvGraphicFramePr/>
          <p:nvPr>
            <p:extLst>
              <p:ext uri="{D42A27DB-BD31-4B8C-83A1-F6EECF244321}">
                <p14:modId xmlns:p14="http://schemas.microsoft.com/office/powerpoint/2010/main" val="183489718"/>
              </p:ext>
            </p:extLst>
          </p:nvPr>
        </p:nvGraphicFramePr>
        <p:xfrm>
          <a:off x="4683156" y="4233295"/>
          <a:ext cx="5013682" cy="113590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Chart 52">
            <a:extLst>
              <a:ext uri="{FF2B5EF4-FFF2-40B4-BE49-F238E27FC236}">
                <a16:creationId xmlns:a16="http://schemas.microsoft.com/office/drawing/2014/main" id="{722967D1-B39C-8C4C-9916-3EBF9F8EBED0}"/>
              </a:ext>
            </a:extLst>
          </p:cNvPr>
          <p:cNvGraphicFramePr/>
          <p:nvPr>
            <p:extLst>
              <p:ext uri="{D42A27DB-BD31-4B8C-83A1-F6EECF244321}">
                <p14:modId xmlns:p14="http://schemas.microsoft.com/office/powerpoint/2010/main" val="3085084726"/>
              </p:ext>
            </p:extLst>
          </p:nvPr>
        </p:nvGraphicFramePr>
        <p:xfrm>
          <a:off x="4712053" y="3303107"/>
          <a:ext cx="5013682" cy="10621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Gráfico 6">
            <a:extLst>
              <a:ext uri="{FF2B5EF4-FFF2-40B4-BE49-F238E27FC236}">
                <a16:creationId xmlns:a16="http://schemas.microsoft.com/office/drawing/2014/main" id="{DC6B5C77-68E1-55E1-B3E8-CC9B679C0DE5}"/>
              </a:ext>
            </a:extLst>
          </p:cNvPr>
          <p:cNvGraphicFramePr/>
          <p:nvPr>
            <p:extLst>
              <p:ext uri="{D42A27DB-BD31-4B8C-83A1-F6EECF244321}">
                <p14:modId xmlns:p14="http://schemas.microsoft.com/office/powerpoint/2010/main" val="2058444675"/>
              </p:ext>
            </p:extLst>
          </p:nvPr>
        </p:nvGraphicFramePr>
        <p:xfrm>
          <a:off x="-2" y="3324113"/>
          <a:ext cx="3572903" cy="3193972"/>
        </p:xfrm>
        <a:graphic>
          <a:graphicData uri="http://schemas.openxmlformats.org/drawingml/2006/chart">
            <c:chart xmlns:c="http://schemas.openxmlformats.org/drawingml/2006/chart" xmlns:r="http://schemas.openxmlformats.org/officeDocument/2006/relationships" r:id="rId7"/>
          </a:graphicData>
        </a:graphic>
      </p:graphicFrame>
      <p:sp>
        <p:nvSpPr>
          <p:cNvPr id="10" name="Straight Connector 10">
            <a:extLst>
              <a:ext uri="{FF2B5EF4-FFF2-40B4-BE49-F238E27FC236}">
                <a16:creationId xmlns:a16="http://schemas.microsoft.com/office/drawing/2014/main" id="{9ED3AABF-D93A-F40E-764C-9A100E7C1518}"/>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sp>
        <p:nvSpPr>
          <p:cNvPr id="12" name="TextBox 22">
            <a:extLst>
              <a:ext uri="{FF2B5EF4-FFF2-40B4-BE49-F238E27FC236}">
                <a16:creationId xmlns:a16="http://schemas.microsoft.com/office/drawing/2014/main" id="{436B9212-C741-59AB-6898-357363A28C0B}"/>
              </a:ext>
            </a:extLst>
          </p:cNvPr>
          <p:cNvSpPr txBox="1"/>
          <p:nvPr/>
        </p:nvSpPr>
        <p:spPr>
          <a:xfrm>
            <a:off x="2868393" y="1812313"/>
            <a:ext cx="380869"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lvl1pPr>
          </a:lstStyle>
          <a:p>
            <a:r>
              <a:rPr lang="en-US" dirty="0"/>
              <a:t>43</a:t>
            </a:r>
            <a:r>
              <a:rPr dirty="0"/>
              <a:t>%</a:t>
            </a:r>
            <a:r>
              <a:rPr lang="en-US" dirty="0"/>
              <a:t>-</a:t>
            </a:r>
            <a:endParaRPr dirty="0"/>
          </a:p>
        </p:txBody>
      </p:sp>
      <p:sp>
        <p:nvSpPr>
          <p:cNvPr id="13" name="TextBox 49">
            <a:extLst>
              <a:ext uri="{FF2B5EF4-FFF2-40B4-BE49-F238E27FC236}">
                <a16:creationId xmlns:a16="http://schemas.microsoft.com/office/drawing/2014/main" id="{23B8887B-2BB5-25E0-F10E-E9BF20387289}"/>
              </a:ext>
            </a:extLst>
          </p:cNvPr>
          <p:cNvSpPr txBox="1"/>
          <p:nvPr/>
        </p:nvSpPr>
        <p:spPr>
          <a:xfrm>
            <a:off x="2874674" y="2639411"/>
            <a:ext cx="409724"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lvl1pPr>
          </a:lstStyle>
          <a:p>
            <a:r>
              <a:rPr lang="en-US" dirty="0"/>
              <a:t>180</a:t>
            </a:r>
            <a:r>
              <a:rPr dirty="0"/>
              <a:t>%</a:t>
            </a:r>
          </a:p>
        </p:txBody>
      </p:sp>
      <p:sp>
        <p:nvSpPr>
          <p:cNvPr id="15" name="Straight Arrow Connector 32">
            <a:extLst>
              <a:ext uri="{FF2B5EF4-FFF2-40B4-BE49-F238E27FC236}">
                <a16:creationId xmlns:a16="http://schemas.microsoft.com/office/drawing/2014/main" id="{A874D285-63AE-8E8A-EC1D-2D5BD81D0F87}"/>
              </a:ext>
            </a:extLst>
          </p:cNvPr>
          <p:cNvSpPr/>
          <p:nvPr/>
        </p:nvSpPr>
        <p:spPr>
          <a:xfrm>
            <a:off x="3353857" y="1882078"/>
            <a:ext cx="0" cy="150090"/>
          </a:xfrm>
          <a:prstGeom prst="line">
            <a:avLst/>
          </a:prstGeom>
          <a:ln w="38100" cap="sq">
            <a:solidFill>
              <a:srgbClr val="FF0000"/>
            </a:solidFill>
            <a:tailEnd type="triangle"/>
          </a:ln>
        </p:spPr>
        <p:txBody>
          <a:bodyPr lIns="45718" tIns="45718" rIns="45718" bIns="45718"/>
          <a:lstStyle/>
          <a:p>
            <a:endParaRPr dirty="0"/>
          </a:p>
        </p:txBody>
      </p:sp>
      <p:sp>
        <p:nvSpPr>
          <p:cNvPr id="16" name="Straight Arrow Connector 34">
            <a:extLst>
              <a:ext uri="{FF2B5EF4-FFF2-40B4-BE49-F238E27FC236}">
                <a16:creationId xmlns:a16="http://schemas.microsoft.com/office/drawing/2014/main" id="{E9385404-BF27-6984-458A-8BE4161DEF19}"/>
              </a:ext>
            </a:extLst>
          </p:cNvPr>
          <p:cNvSpPr/>
          <p:nvPr/>
        </p:nvSpPr>
        <p:spPr>
          <a:xfrm flipV="1">
            <a:off x="3353857" y="2639411"/>
            <a:ext cx="1" cy="150091"/>
          </a:xfrm>
          <a:prstGeom prst="line">
            <a:avLst/>
          </a:prstGeom>
          <a:ln w="38100" cap="sq">
            <a:solidFill>
              <a:srgbClr val="88C040"/>
            </a:solidFill>
            <a:tailEnd type="triangle"/>
          </a:ln>
        </p:spPr>
        <p:txBody>
          <a:bodyPr lIns="45718" tIns="45718" rIns="45718" bIns="45718"/>
          <a:lstStyle/>
          <a:p>
            <a:endParaRPr/>
          </a:p>
        </p:txBody>
      </p:sp>
      <p:sp>
        <p:nvSpPr>
          <p:cNvPr id="17" name="Rectangle: Rounded Corners 7">
            <a:extLst>
              <a:ext uri="{FF2B5EF4-FFF2-40B4-BE49-F238E27FC236}">
                <a16:creationId xmlns:a16="http://schemas.microsoft.com/office/drawing/2014/main" id="{D5842029-62F4-0218-EB0E-FF9D32A0943F}"/>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8" name="Estrategia de Medios: DIUNSA">
            <a:extLst>
              <a:ext uri="{FF2B5EF4-FFF2-40B4-BE49-F238E27FC236}">
                <a16:creationId xmlns:a16="http://schemas.microsoft.com/office/drawing/2014/main" id="{6C3929E3-DD3C-4BE8-BE10-6EC6623D189D}"/>
              </a:ext>
            </a:extLst>
          </p:cNvPr>
          <p:cNvSpPr txBox="1"/>
          <p:nvPr/>
        </p:nvSpPr>
        <p:spPr>
          <a:xfrm>
            <a:off x="187615" y="163934"/>
            <a:ext cx="5102935"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MOLINERO’S</a:t>
            </a:r>
          </a:p>
        </p:txBody>
      </p:sp>
      <p:graphicFrame>
        <p:nvGraphicFramePr>
          <p:cNvPr id="3" name="Table 29">
            <a:extLst>
              <a:ext uri="{FF2B5EF4-FFF2-40B4-BE49-F238E27FC236}">
                <a16:creationId xmlns:a16="http://schemas.microsoft.com/office/drawing/2014/main" id="{30C59ADD-519D-69A9-79FF-83E4A2C9A020}"/>
              </a:ext>
            </a:extLst>
          </p:cNvPr>
          <p:cNvGraphicFramePr/>
          <p:nvPr/>
        </p:nvGraphicFramePr>
        <p:xfrm>
          <a:off x="4254729" y="353186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8" name="Table 29">
            <a:extLst>
              <a:ext uri="{FF2B5EF4-FFF2-40B4-BE49-F238E27FC236}">
                <a16:creationId xmlns:a16="http://schemas.microsoft.com/office/drawing/2014/main" id="{3EBE0EEA-0B79-568B-C960-135A979D1350}"/>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1" name="Table 29">
            <a:extLst>
              <a:ext uri="{FF2B5EF4-FFF2-40B4-BE49-F238E27FC236}">
                <a16:creationId xmlns:a16="http://schemas.microsoft.com/office/drawing/2014/main" id="{C3CAE393-4DE9-96B3-6DE6-09C3DED334A4}"/>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22" name="Table 29">
            <a:extLst>
              <a:ext uri="{FF2B5EF4-FFF2-40B4-BE49-F238E27FC236}">
                <a16:creationId xmlns:a16="http://schemas.microsoft.com/office/drawing/2014/main" id="{8F2EB418-B76C-E41F-B7AE-5BC1186C965C}"/>
              </a:ext>
            </a:extLst>
          </p:cNvPr>
          <p:cNvGraphicFramePr/>
          <p:nvPr>
            <p:extLst>
              <p:ext uri="{D42A27DB-BD31-4B8C-83A1-F6EECF244321}">
                <p14:modId xmlns:p14="http://schemas.microsoft.com/office/powerpoint/2010/main" val="722808350"/>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896.9</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87</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3" name="Table 38">
            <a:extLst>
              <a:ext uri="{FF2B5EF4-FFF2-40B4-BE49-F238E27FC236}">
                <a16:creationId xmlns:a16="http://schemas.microsoft.com/office/drawing/2014/main" id="{845E3354-FE04-58D0-1523-CEB705C0980C}"/>
              </a:ext>
            </a:extLst>
          </p:cNvPr>
          <p:cNvGraphicFramePr/>
          <p:nvPr>
            <p:extLst>
              <p:ext uri="{D42A27DB-BD31-4B8C-83A1-F6EECF244321}">
                <p14:modId xmlns:p14="http://schemas.microsoft.com/office/powerpoint/2010/main" val="3111373144"/>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0.0</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0%</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5" name="Table 40">
            <a:extLst>
              <a:ext uri="{FF2B5EF4-FFF2-40B4-BE49-F238E27FC236}">
                <a16:creationId xmlns:a16="http://schemas.microsoft.com/office/drawing/2014/main" id="{2ED8D0CB-967F-ABAC-5758-AF161A7A1E41}"/>
              </a:ext>
            </a:extLst>
          </p:cNvPr>
          <p:cNvGraphicFramePr/>
          <p:nvPr>
            <p:extLst>
              <p:ext uri="{D42A27DB-BD31-4B8C-83A1-F6EECF244321}">
                <p14:modId xmlns:p14="http://schemas.microsoft.com/office/powerpoint/2010/main" val="2111150650"/>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sz="1200" dirty="0">
                          <a:solidFill>
                            <a:srgbClr val="FFFFFF"/>
                          </a:solidFill>
                          <a:effectLst>
                            <a:outerShdw blurRad="50800" dist="38100" dir="2700000" rotWithShape="0">
                              <a:srgbClr val="000000">
                                <a:alpha val="76000"/>
                              </a:srgbClr>
                            </a:outerShdw>
                          </a:effectLst>
                        </a:rPr>
                        <a:t>$</a:t>
                      </a:r>
                      <a:r>
                        <a:rPr lang="en-US" sz="1300" dirty="0">
                          <a:solidFill>
                            <a:srgbClr val="FFFFFF"/>
                          </a:solidFill>
                          <a:effectLst>
                            <a:outerShdw blurRad="50800" dist="38100" dir="2700000" rotWithShape="0">
                              <a:srgbClr val="000000">
                                <a:alpha val="76000"/>
                              </a:srgbClr>
                            </a:outerShdw>
                          </a:effectLst>
                        </a:rPr>
                        <a:t>134.5</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13</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6" name="TextBox 2">
            <a:extLst>
              <a:ext uri="{FF2B5EF4-FFF2-40B4-BE49-F238E27FC236}">
                <a16:creationId xmlns:a16="http://schemas.microsoft.com/office/drawing/2014/main" id="{1B078CB2-97F1-B888-95FB-7BF578BD719C}"/>
              </a:ext>
            </a:extLst>
          </p:cNvPr>
          <p:cNvSpPr txBox="1"/>
          <p:nvPr/>
        </p:nvSpPr>
        <p:spPr>
          <a:xfrm>
            <a:off x="9953776" y="3169548"/>
            <a:ext cx="928935" cy="284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400">
                <a:solidFill>
                  <a:srgbClr val="424242"/>
                </a:solidFill>
              </a:defRPr>
            </a:lvl1pPr>
          </a:lstStyle>
          <a:p>
            <a:r>
              <a:rPr dirty="0"/>
              <a:t>Media mix</a:t>
            </a:r>
          </a:p>
        </p:txBody>
      </p:sp>
      <p:pic>
        <p:nvPicPr>
          <p:cNvPr id="32" name="Imagen 31">
            <a:extLst>
              <a:ext uri="{FF2B5EF4-FFF2-40B4-BE49-F238E27FC236}">
                <a16:creationId xmlns:a16="http://schemas.microsoft.com/office/drawing/2014/main" id="{C33D2AF6-F48D-7354-E430-07AF1BB2CD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6" y="998421"/>
            <a:ext cx="1986444" cy="400001"/>
          </a:xfrm>
          <a:prstGeom prst="rect">
            <a:avLst/>
          </a:prstGeom>
        </p:spPr>
      </p:pic>
      <p:graphicFrame>
        <p:nvGraphicFramePr>
          <p:cNvPr id="14" name="Chart 23">
            <a:extLst>
              <a:ext uri="{FF2B5EF4-FFF2-40B4-BE49-F238E27FC236}">
                <a16:creationId xmlns:a16="http://schemas.microsoft.com/office/drawing/2014/main" id="{545815EF-6ADF-2D4A-AC03-245F4EDE48E3}"/>
              </a:ext>
            </a:extLst>
          </p:cNvPr>
          <p:cNvGraphicFramePr/>
          <p:nvPr>
            <p:extLst>
              <p:ext uri="{D42A27DB-BD31-4B8C-83A1-F6EECF244321}">
                <p14:modId xmlns:p14="http://schemas.microsoft.com/office/powerpoint/2010/main" val="1363316674"/>
              </p:ext>
            </p:extLst>
          </p:nvPr>
        </p:nvGraphicFramePr>
        <p:xfrm>
          <a:off x="4101517" y="748405"/>
          <a:ext cx="7564580" cy="220877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33850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Rectangle: Rounded Corners 14"/>
          <p:cNvSpPr/>
          <p:nvPr/>
        </p:nvSpPr>
        <p:spPr>
          <a:xfrm>
            <a:off x="684262" y="1356408"/>
            <a:ext cx="10836176" cy="5101662"/>
          </a:xfrm>
          <a:prstGeom prst="roundRect">
            <a:avLst>
              <a:gd name="adj" fmla="val 0"/>
            </a:avLst>
          </a:prstGeom>
          <a:solidFill>
            <a:srgbClr val="C52828">
              <a:alpha val="10000"/>
            </a:srgbClr>
          </a:solidFill>
          <a:ln w="12700">
            <a:miter lim="400000"/>
          </a:ln>
        </p:spPr>
        <p:txBody>
          <a:bodyPr lIns="45718" tIns="45718" rIns="45718" bIns="45718" anchor="ctr"/>
          <a:lstStyle/>
          <a:p>
            <a:pPr algn="ctr">
              <a:defRPr>
                <a:solidFill>
                  <a:srgbClr val="FFFFFF"/>
                </a:solidFill>
              </a:defRPr>
            </a:pPr>
            <a:endParaRPr/>
          </a:p>
        </p:txBody>
      </p:sp>
      <p:sp>
        <p:nvSpPr>
          <p:cNvPr id="143" name="Rectangle: Rounded Corners 7"/>
          <p:cNvSpPr/>
          <p:nvPr/>
        </p:nvSpPr>
        <p:spPr>
          <a:xfrm>
            <a:off x="671562" y="431622"/>
            <a:ext cx="10848876"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44" name="TextBox 2"/>
          <p:cNvSpPr txBox="1"/>
          <p:nvPr/>
        </p:nvSpPr>
        <p:spPr>
          <a:xfrm>
            <a:off x="4606061" y="559507"/>
            <a:ext cx="2979876" cy="452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defRPr>
            </a:lvl1pPr>
          </a:lstStyle>
          <a:p>
            <a:r>
              <a:t>CONSIDERACIONES</a:t>
            </a:r>
          </a:p>
        </p:txBody>
      </p:sp>
      <p:sp>
        <p:nvSpPr>
          <p:cNvPr id="145" name="TextBox 18"/>
          <p:cNvSpPr txBox="1"/>
          <p:nvPr/>
        </p:nvSpPr>
        <p:spPr>
          <a:xfrm>
            <a:off x="1013910" y="1501859"/>
            <a:ext cx="10164180" cy="4810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numCol="2" spcCol="508207"/>
          <a:lstStyle/>
          <a:p>
            <a:pPr marL="140367" indent="-140367">
              <a:spcBef>
                <a:spcPts val="300"/>
              </a:spcBef>
              <a:buSzPct val="100000"/>
              <a:buChar char="•"/>
              <a:defRPr sz="1300">
                <a:latin typeface="Myriad Pro Light"/>
                <a:ea typeface="Myriad Pro Light"/>
                <a:cs typeface="Myriad Pro Light"/>
                <a:sym typeface="Myriad Pro Semibold"/>
              </a:defRPr>
            </a:pPr>
            <a:r>
              <a:rPr dirty="0"/>
              <a:t>Fuente: </a:t>
            </a:r>
            <a:r>
              <a:rPr dirty="0" err="1">
                <a:latin typeface="+mj-lt"/>
                <a:ea typeface="+mj-ea"/>
                <a:cs typeface="+mj-cs"/>
                <a:sym typeface="Myriad Pro"/>
              </a:rPr>
              <a:t>Publisearch</a:t>
            </a:r>
            <a:r>
              <a:rPr dirty="0">
                <a:latin typeface="+mj-lt"/>
                <a:ea typeface="+mj-ea"/>
                <a:cs typeface="+mj-cs"/>
                <a:sym typeface="Myriad Pro"/>
              </a:rPr>
              <a:t> </a:t>
            </a:r>
            <a:endParaRPr lang="en-US" dirty="0">
              <a:latin typeface="+mj-lt"/>
              <a:ea typeface="+mj-ea"/>
              <a:cs typeface="+mj-cs"/>
              <a:sym typeface="Myriad Pro"/>
            </a:endParaRPr>
          </a:p>
          <a:p>
            <a:pPr marL="140367" indent="-140367">
              <a:spcBef>
                <a:spcPts val="300"/>
              </a:spcBef>
              <a:buSzPct val="100000"/>
              <a:buChar char="•"/>
              <a:defRPr sz="1300">
                <a:latin typeface="Myriad Pro Light"/>
                <a:ea typeface="Myriad Pro Light"/>
                <a:cs typeface="Myriad Pro Light"/>
                <a:sym typeface="Myriad Pro Semibold"/>
              </a:defRPr>
            </a:pPr>
            <a:r>
              <a:rPr lang="es-HN" dirty="0">
                <a:latin typeface="+mj-lt"/>
                <a:ea typeface="+mj-ea"/>
                <a:cs typeface="+mj-cs"/>
                <a:sym typeface="Myriad Pro"/>
              </a:rPr>
              <a:t>Fuente: Digital Adspend</a:t>
            </a:r>
            <a:endParaRPr dirty="0">
              <a:latin typeface="+mj-lt"/>
              <a:ea typeface="+mj-ea"/>
              <a:cs typeface="+mj-cs"/>
              <a:sym typeface="Myriad Pro"/>
            </a:endParaRPr>
          </a:p>
          <a:p>
            <a:pPr>
              <a:spcBef>
                <a:spcPts val="300"/>
              </a:spcBef>
              <a:defRPr sz="1300"/>
            </a:pPr>
            <a:endParaRPr dirty="0">
              <a:latin typeface="+mj-lt"/>
              <a:ea typeface="+mj-ea"/>
              <a:cs typeface="+mj-cs"/>
              <a:sym typeface="Myriad Pro"/>
            </a:endParaRPr>
          </a:p>
          <a:p>
            <a:pPr marL="140367" indent="-140367">
              <a:spcBef>
                <a:spcPts val="300"/>
              </a:spcBef>
              <a:buSzPct val="100000"/>
              <a:buChar char="•"/>
              <a:defRPr sz="1300">
                <a:latin typeface="Myriad Pro Light"/>
                <a:ea typeface="Myriad Pro Light"/>
                <a:cs typeface="Myriad Pro Light"/>
                <a:sym typeface="Myriad Pro Semibold"/>
              </a:defRPr>
            </a:pPr>
            <a:r>
              <a:rPr dirty="0" err="1"/>
              <a:t>Período</a:t>
            </a:r>
            <a:r>
              <a:rPr dirty="0"/>
              <a:t>:</a:t>
            </a:r>
            <a:r>
              <a:rPr dirty="0">
                <a:latin typeface="+mj-lt"/>
                <a:ea typeface="+mj-ea"/>
                <a:cs typeface="+mj-cs"/>
                <a:sym typeface="Myriad Pro"/>
              </a:rPr>
              <a:t> </a:t>
            </a:r>
            <a:r>
              <a:rPr dirty="0" err="1">
                <a:latin typeface="+mj-lt"/>
                <a:ea typeface="+mj-ea"/>
                <a:cs typeface="+mj-cs"/>
                <a:sym typeface="Myriad Pro"/>
              </a:rPr>
              <a:t>Enero</a:t>
            </a:r>
            <a:r>
              <a:rPr dirty="0">
                <a:latin typeface="+mj-lt"/>
                <a:ea typeface="+mj-ea"/>
                <a:cs typeface="+mj-cs"/>
                <a:sym typeface="Myriad Pro"/>
              </a:rPr>
              <a:t> – </a:t>
            </a:r>
            <a:r>
              <a:rPr lang="en-US" dirty="0" err="1">
                <a:latin typeface="+mj-lt"/>
                <a:ea typeface="+mj-ea"/>
                <a:cs typeface="+mj-cs"/>
                <a:sym typeface="Myriad Pro"/>
              </a:rPr>
              <a:t>Diciembre</a:t>
            </a:r>
            <a:r>
              <a:rPr dirty="0">
                <a:latin typeface="+mj-lt"/>
                <a:ea typeface="+mj-ea"/>
                <a:cs typeface="+mj-cs"/>
                <a:sym typeface="Myriad Pro"/>
              </a:rPr>
              <a:t>, 202</a:t>
            </a:r>
            <a:r>
              <a:rPr lang="en-US" dirty="0">
                <a:latin typeface="+mj-lt"/>
                <a:ea typeface="+mj-ea"/>
                <a:cs typeface="+mj-cs"/>
                <a:sym typeface="Myriad Pro"/>
              </a:rPr>
              <a:t>5</a:t>
            </a:r>
            <a:r>
              <a:rPr dirty="0">
                <a:latin typeface="+mj-lt"/>
                <a:ea typeface="+mj-ea"/>
                <a:cs typeface="+mj-cs"/>
                <a:sym typeface="Myriad Pro"/>
              </a:rPr>
              <a:t>. El </a:t>
            </a:r>
            <a:r>
              <a:rPr dirty="0" err="1">
                <a:latin typeface="+mj-lt"/>
                <a:ea typeface="+mj-ea"/>
                <a:cs typeface="+mj-cs"/>
                <a:sym typeface="Myriad Pro"/>
              </a:rPr>
              <a:t>reporte</a:t>
            </a:r>
            <a:r>
              <a:rPr dirty="0">
                <a:latin typeface="+mj-lt"/>
                <a:ea typeface="+mj-ea"/>
                <a:cs typeface="+mj-cs"/>
                <a:sym typeface="Myriad Pro"/>
              </a:rPr>
              <a:t> se </a:t>
            </a:r>
            <a:r>
              <a:rPr dirty="0" err="1">
                <a:latin typeface="+mj-lt"/>
                <a:ea typeface="+mj-ea"/>
                <a:cs typeface="+mj-cs"/>
                <a:sym typeface="Myriad Pro"/>
              </a:rPr>
              <a:t>detalla</a:t>
            </a:r>
            <a:r>
              <a:rPr dirty="0">
                <a:latin typeface="+mj-lt"/>
                <a:ea typeface="+mj-ea"/>
                <a:cs typeface="+mj-cs"/>
                <a:sym typeface="Myriad Pro"/>
              </a:rPr>
              <a:t> </a:t>
            </a:r>
            <a:r>
              <a:rPr dirty="0" err="1">
                <a:latin typeface="+mj-lt"/>
                <a:ea typeface="+mj-ea"/>
                <a:cs typeface="+mj-cs"/>
                <a:sym typeface="Myriad Pro"/>
              </a:rPr>
              <a:t>en</a:t>
            </a:r>
            <a:r>
              <a:rPr dirty="0">
                <a:latin typeface="+mj-lt"/>
                <a:ea typeface="+mj-ea"/>
                <a:cs typeface="+mj-cs"/>
                <a:sym typeface="Myriad Pro"/>
              </a:rPr>
              <a:t> miles de </a:t>
            </a:r>
            <a:r>
              <a:rPr dirty="0" err="1">
                <a:latin typeface="+mj-lt"/>
                <a:ea typeface="+mj-ea"/>
                <a:cs typeface="+mj-cs"/>
                <a:sym typeface="Myriad Pro"/>
              </a:rPr>
              <a:t>dólares</a:t>
            </a:r>
            <a:endParaRPr b="1" dirty="0">
              <a:latin typeface="+mj-lt"/>
              <a:ea typeface="+mj-ea"/>
              <a:cs typeface="+mj-cs"/>
              <a:sym typeface="Myriad Pro"/>
            </a:endParaRPr>
          </a:p>
          <a:p>
            <a:pPr>
              <a:spcBef>
                <a:spcPts val="300"/>
              </a:spcBef>
              <a:defRPr sz="1300"/>
            </a:pPr>
            <a:endParaRPr b="1" dirty="0">
              <a:latin typeface="+mj-lt"/>
              <a:ea typeface="+mj-ea"/>
              <a:cs typeface="+mj-cs"/>
              <a:sym typeface="Myriad Pro"/>
            </a:endParaRPr>
          </a:p>
          <a:p>
            <a:pPr marL="140367" indent="-140367">
              <a:spcBef>
                <a:spcPts val="300"/>
              </a:spcBef>
              <a:buSzPct val="100000"/>
              <a:buChar char="•"/>
              <a:defRPr sz="1300">
                <a:latin typeface="Myriad Pro Light"/>
                <a:ea typeface="Myriad Pro Light"/>
                <a:cs typeface="Myriad Pro Light"/>
                <a:sym typeface="Myriad Pro Semibold"/>
              </a:defRPr>
            </a:pPr>
            <a:r>
              <a:rPr dirty="0"/>
              <a:t>Target: </a:t>
            </a:r>
            <a:r>
              <a:rPr dirty="0">
                <a:latin typeface="+mj-lt"/>
                <a:ea typeface="+mj-ea"/>
                <a:cs typeface="+mj-cs"/>
                <a:sym typeface="Myriad Pro"/>
              </a:rPr>
              <a:t>Hombres y </a:t>
            </a:r>
            <a:r>
              <a:rPr dirty="0" err="1">
                <a:latin typeface="+mj-lt"/>
                <a:ea typeface="+mj-ea"/>
                <a:cs typeface="+mj-cs"/>
                <a:sym typeface="Myriad Pro"/>
              </a:rPr>
              <a:t>mujeres</a:t>
            </a:r>
            <a:r>
              <a:rPr dirty="0">
                <a:latin typeface="+mj-lt"/>
                <a:ea typeface="+mj-ea"/>
                <a:cs typeface="+mj-cs"/>
                <a:sym typeface="Myriad Pro"/>
              </a:rPr>
              <a:t>  de 25 a 50 </a:t>
            </a:r>
            <a:r>
              <a:rPr dirty="0" err="1">
                <a:latin typeface="+mj-lt"/>
                <a:ea typeface="+mj-ea"/>
                <a:cs typeface="+mj-cs"/>
                <a:sym typeface="Myriad Pro"/>
              </a:rPr>
              <a:t>años</a:t>
            </a:r>
            <a:r>
              <a:rPr dirty="0">
                <a:latin typeface="+mj-lt"/>
                <a:ea typeface="+mj-ea"/>
                <a:cs typeface="+mj-cs"/>
                <a:sym typeface="Myriad Pro"/>
              </a:rPr>
              <a:t> de NSE ABC</a:t>
            </a:r>
            <a:endParaRPr b="1" dirty="0">
              <a:latin typeface="+mj-lt"/>
              <a:ea typeface="+mj-ea"/>
              <a:cs typeface="+mj-cs"/>
              <a:sym typeface="Myriad Pro"/>
            </a:endParaRPr>
          </a:p>
          <a:p>
            <a:pPr>
              <a:spcBef>
                <a:spcPts val="300"/>
              </a:spcBef>
              <a:defRPr sz="1300"/>
            </a:pPr>
            <a:endParaRPr b="1" dirty="0">
              <a:latin typeface="+mj-lt"/>
              <a:ea typeface="+mj-ea"/>
              <a:cs typeface="+mj-cs"/>
              <a:sym typeface="Myriad Pro"/>
            </a:endParaRPr>
          </a:p>
          <a:p>
            <a:pPr marL="140367" indent="-140367">
              <a:spcBef>
                <a:spcPts val="300"/>
              </a:spcBef>
              <a:buSzPct val="100000"/>
              <a:buChar char="•"/>
              <a:defRPr sz="1300"/>
            </a:pPr>
            <a:r>
              <a:rPr dirty="0" err="1"/>
              <a:t>Datos</a:t>
            </a:r>
            <a:r>
              <a:rPr dirty="0"/>
              <a:t> </a:t>
            </a:r>
            <a:r>
              <a:rPr dirty="0" err="1"/>
              <a:t>presentados</a:t>
            </a:r>
            <a:r>
              <a:rPr dirty="0"/>
              <a:t> no  </a:t>
            </a:r>
            <a:r>
              <a:rPr dirty="0" err="1"/>
              <a:t>incluyen</a:t>
            </a:r>
            <a:r>
              <a:rPr dirty="0"/>
              <a:t> </a:t>
            </a:r>
            <a:r>
              <a:rPr dirty="0" err="1"/>
              <a:t>bonificaciones</a:t>
            </a:r>
            <a:r>
              <a:rPr dirty="0"/>
              <a:t> </a:t>
            </a:r>
            <a:r>
              <a:rPr dirty="0" err="1"/>
              <a:t>ni</a:t>
            </a:r>
            <a:r>
              <a:rPr dirty="0"/>
              <a:t> </a:t>
            </a:r>
            <a:r>
              <a:rPr dirty="0" err="1"/>
              <a:t>negociaciones</a:t>
            </a:r>
            <a:r>
              <a:rPr dirty="0"/>
              <a:t> de </a:t>
            </a:r>
            <a:r>
              <a:rPr dirty="0" err="1"/>
              <a:t>los</a:t>
            </a:r>
            <a:r>
              <a:rPr dirty="0"/>
              <a:t> </a:t>
            </a:r>
            <a:r>
              <a:rPr dirty="0" err="1"/>
              <a:t>anunciantes</a:t>
            </a:r>
            <a:r>
              <a:rPr dirty="0"/>
              <a:t>, </a:t>
            </a:r>
            <a:r>
              <a:rPr dirty="0" err="1"/>
              <a:t>tarifas</a:t>
            </a:r>
            <a:r>
              <a:rPr dirty="0"/>
              <a:t> open rate. Se </a:t>
            </a:r>
            <a:r>
              <a:rPr dirty="0" err="1"/>
              <a:t>estima</a:t>
            </a:r>
            <a:r>
              <a:rPr dirty="0"/>
              <a:t> que </a:t>
            </a:r>
            <a:r>
              <a:rPr dirty="0" err="1"/>
              <a:t>los</a:t>
            </a:r>
            <a:r>
              <a:rPr dirty="0"/>
              <a:t> </a:t>
            </a:r>
            <a:r>
              <a:rPr dirty="0" err="1"/>
              <a:t>datos</a:t>
            </a:r>
            <a:r>
              <a:rPr dirty="0"/>
              <a:t> </a:t>
            </a:r>
            <a:r>
              <a:rPr dirty="0" err="1"/>
              <a:t>están</a:t>
            </a:r>
            <a:r>
              <a:rPr dirty="0"/>
              <a:t> </a:t>
            </a:r>
            <a:r>
              <a:rPr dirty="0" err="1"/>
              <a:t>inflados</a:t>
            </a:r>
            <a:r>
              <a:rPr dirty="0"/>
              <a:t> </a:t>
            </a:r>
            <a:r>
              <a:rPr dirty="0" err="1"/>
              <a:t>en</a:t>
            </a:r>
            <a:r>
              <a:rPr dirty="0"/>
              <a:t> un 45% </a:t>
            </a:r>
            <a:r>
              <a:rPr dirty="0" err="1"/>
              <a:t>en</a:t>
            </a:r>
            <a:r>
              <a:rPr dirty="0"/>
              <a:t> </a:t>
            </a:r>
            <a:r>
              <a:rPr dirty="0" err="1"/>
              <a:t>promedio</a:t>
            </a:r>
            <a:r>
              <a:rPr dirty="0"/>
              <a:t>, y que </a:t>
            </a:r>
            <a:r>
              <a:rPr dirty="0" err="1"/>
              <a:t>varía</a:t>
            </a:r>
            <a:r>
              <a:rPr dirty="0"/>
              <a:t> </a:t>
            </a:r>
            <a:r>
              <a:rPr dirty="0" err="1"/>
              <a:t>según</a:t>
            </a:r>
            <a:r>
              <a:rPr dirty="0"/>
              <a:t> </a:t>
            </a:r>
            <a:r>
              <a:rPr dirty="0" err="1"/>
              <a:t>el</a:t>
            </a:r>
            <a:r>
              <a:rPr dirty="0"/>
              <a:t> </a:t>
            </a:r>
            <a:r>
              <a:rPr dirty="0" err="1"/>
              <a:t>tipo</a:t>
            </a:r>
            <a:r>
              <a:rPr dirty="0"/>
              <a:t> de medio. </a:t>
            </a:r>
          </a:p>
          <a:p>
            <a:pPr>
              <a:spcBef>
                <a:spcPts val="300"/>
              </a:spcBef>
              <a:defRPr sz="1300"/>
            </a:pPr>
            <a:r>
              <a:rPr dirty="0"/>
              <a:t> </a:t>
            </a:r>
          </a:p>
          <a:p>
            <a:pPr marL="140367" indent="-140367">
              <a:spcBef>
                <a:spcPts val="300"/>
              </a:spcBef>
              <a:buSzPct val="100000"/>
              <a:buChar char="•"/>
              <a:defRPr sz="1300">
                <a:latin typeface="Myriad Pro Light"/>
                <a:ea typeface="Myriad Pro Light"/>
                <a:cs typeface="Myriad Pro Light"/>
                <a:sym typeface="Myriad Pro Semibold"/>
              </a:defRPr>
            </a:pPr>
            <a:r>
              <a:rPr dirty="0" err="1"/>
              <a:t>Medios</a:t>
            </a:r>
            <a:r>
              <a:rPr dirty="0"/>
              <a:t> </a:t>
            </a:r>
            <a:r>
              <a:rPr dirty="0" err="1"/>
              <a:t>monitoreados</a:t>
            </a:r>
            <a:r>
              <a:rPr dirty="0"/>
              <a:t>:</a:t>
            </a:r>
            <a:r>
              <a:rPr dirty="0">
                <a:latin typeface="+mj-lt"/>
                <a:ea typeface="+mj-ea"/>
                <a:cs typeface="+mj-cs"/>
                <a:sym typeface="Myriad Pro"/>
              </a:rPr>
              <a:t> TV </a:t>
            </a:r>
            <a:r>
              <a:rPr dirty="0" err="1">
                <a:latin typeface="+mj-lt"/>
                <a:ea typeface="+mj-ea"/>
                <a:cs typeface="+mj-cs"/>
                <a:sym typeface="Myriad Pro"/>
              </a:rPr>
              <a:t>Abierta</a:t>
            </a:r>
            <a:r>
              <a:rPr dirty="0">
                <a:latin typeface="+mj-lt"/>
                <a:ea typeface="+mj-ea"/>
                <a:cs typeface="+mj-cs"/>
                <a:sym typeface="Myriad Pro"/>
              </a:rPr>
              <a:t>, Radio</a:t>
            </a:r>
            <a:r>
              <a:rPr lang="en-US" dirty="0">
                <a:latin typeface="+mj-lt"/>
                <a:ea typeface="+mj-ea"/>
                <a:cs typeface="+mj-cs"/>
                <a:sym typeface="Myriad Pro"/>
              </a:rPr>
              <a:t>,</a:t>
            </a:r>
            <a:r>
              <a:rPr dirty="0">
                <a:latin typeface="+mj-lt"/>
                <a:ea typeface="+mj-ea"/>
                <a:cs typeface="+mj-cs"/>
                <a:sym typeface="Myriad Pro"/>
              </a:rPr>
              <a:t> </a:t>
            </a:r>
            <a:r>
              <a:rPr dirty="0" err="1">
                <a:latin typeface="+mj-lt"/>
                <a:ea typeface="+mj-ea"/>
                <a:cs typeface="+mj-cs"/>
                <a:sym typeface="Myriad Pro"/>
              </a:rPr>
              <a:t>Prensa</a:t>
            </a:r>
            <a:r>
              <a:rPr dirty="0">
                <a:latin typeface="+mj-lt"/>
                <a:ea typeface="+mj-ea"/>
                <a:cs typeface="+mj-cs"/>
                <a:sym typeface="Myriad Pro"/>
              </a:rPr>
              <a:t> y Digital.</a:t>
            </a:r>
            <a:endParaRPr b="1" dirty="0">
              <a:latin typeface="+mj-lt"/>
              <a:ea typeface="+mj-ea"/>
              <a:cs typeface="+mj-cs"/>
              <a:sym typeface="Myriad Pro"/>
            </a:endParaRPr>
          </a:p>
          <a:p>
            <a:pPr marL="140367" indent="-140367">
              <a:spcBef>
                <a:spcPts val="300"/>
              </a:spcBef>
              <a:buSzPct val="100000"/>
              <a:buChar char="•"/>
              <a:defRPr sz="1300"/>
            </a:pPr>
            <a:endParaRPr b="1" dirty="0">
              <a:latin typeface="+mj-lt"/>
              <a:ea typeface="+mj-ea"/>
              <a:cs typeface="+mj-cs"/>
              <a:sym typeface="Myriad Pro"/>
            </a:endParaRPr>
          </a:p>
          <a:p>
            <a:pPr marL="140367" indent="-140367">
              <a:spcBef>
                <a:spcPts val="300"/>
              </a:spcBef>
              <a:buSzPct val="100000"/>
              <a:buChar char="•"/>
              <a:defRPr sz="1300"/>
            </a:pPr>
            <a:r>
              <a:rPr dirty="0" err="1"/>
              <a:t>En</a:t>
            </a:r>
            <a:r>
              <a:rPr dirty="0"/>
              <a:t> </a:t>
            </a:r>
            <a:r>
              <a:rPr dirty="0" err="1"/>
              <a:t>donde</a:t>
            </a:r>
            <a:r>
              <a:rPr dirty="0"/>
              <a:t> hay </a:t>
            </a:r>
            <a:r>
              <a:rPr dirty="0" err="1"/>
              <a:t>más</a:t>
            </a:r>
            <a:r>
              <a:rPr dirty="0"/>
              <a:t> de un canal de </a:t>
            </a:r>
            <a:r>
              <a:rPr dirty="0" err="1"/>
              <a:t>una</a:t>
            </a:r>
            <a:r>
              <a:rPr dirty="0"/>
              <a:t> </a:t>
            </a:r>
            <a:r>
              <a:rPr dirty="0" err="1"/>
              <a:t>misma</a:t>
            </a:r>
            <a:r>
              <a:rPr dirty="0"/>
              <a:t> </a:t>
            </a:r>
            <a:r>
              <a:rPr dirty="0" err="1"/>
              <a:t>empresa</a:t>
            </a:r>
            <a:r>
              <a:rPr dirty="0"/>
              <a:t> </a:t>
            </a:r>
            <a:r>
              <a:rPr dirty="0" err="1"/>
              <a:t>televisiva</a:t>
            </a:r>
            <a:r>
              <a:rPr dirty="0"/>
              <a:t>, se </a:t>
            </a:r>
            <a:r>
              <a:rPr dirty="0" err="1"/>
              <a:t>reporta</a:t>
            </a:r>
            <a:r>
              <a:rPr dirty="0"/>
              <a:t> la </a:t>
            </a:r>
            <a:r>
              <a:rPr dirty="0" err="1"/>
              <a:t>inversión</a:t>
            </a:r>
            <a:r>
              <a:rPr dirty="0"/>
              <a:t> </a:t>
            </a:r>
            <a:r>
              <a:rPr dirty="0" err="1"/>
              <a:t>como</a:t>
            </a:r>
            <a:r>
              <a:rPr dirty="0"/>
              <a:t> </a:t>
            </a:r>
            <a:r>
              <a:rPr dirty="0" err="1"/>
              <a:t>grupo</a:t>
            </a:r>
            <a:r>
              <a:rPr dirty="0"/>
              <a:t>:</a:t>
            </a:r>
          </a:p>
          <a:p>
            <a:pPr marL="521367" lvl="1" indent="-140367">
              <a:spcBef>
                <a:spcPts val="300"/>
              </a:spcBef>
              <a:buSzPct val="100000"/>
              <a:buChar char="•"/>
              <a:defRPr sz="1200"/>
            </a:pPr>
            <a:r>
              <a:rPr dirty="0"/>
              <a:t>TVC : Canal 5, Canal 7 y Canal 3</a:t>
            </a:r>
          </a:p>
          <a:p>
            <a:pPr marL="521367" lvl="1" indent="-140367">
              <a:spcBef>
                <a:spcPts val="300"/>
              </a:spcBef>
              <a:buSzPct val="100000"/>
              <a:buChar char="•"/>
              <a:defRPr sz="1200"/>
            </a:pPr>
            <a:r>
              <a:rPr dirty="0"/>
              <a:t>R Media: C 11, DTV, Beat TV y TDTV</a:t>
            </a:r>
          </a:p>
          <a:p>
            <a:pPr marL="521367" lvl="1" indent="-140367">
              <a:spcBef>
                <a:spcPts val="300"/>
              </a:spcBef>
              <a:buSzPct val="100000"/>
              <a:buChar char="•"/>
              <a:defRPr sz="1200"/>
            </a:pPr>
            <a:r>
              <a:rPr dirty="0"/>
              <a:t>Grupo ABC: Canal 10 y </a:t>
            </a:r>
            <a:r>
              <a:rPr dirty="0" err="1"/>
              <a:t>Abriendo</a:t>
            </a:r>
            <a:r>
              <a:rPr dirty="0"/>
              <a:t> </a:t>
            </a:r>
            <a:r>
              <a:rPr dirty="0" err="1"/>
              <a:t>Brecha</a:t>
            </a:r>
            <a:r>
              <a:rPr dirty="0"/>
              <a:t> de Canal 7</a:t>
            </a:r>
          </a:p>
          <a:p>
            <a:pPr marL="521367" lvl="1" indent="-140367">
              <a:spcBef>
                <a:spcPts val="300"/>
              </a:spcBef>
              <a:buSzPct val="100000"/>
              <a:buChar char="•"/>
              <a:defRPr sz="1200"/>
            </a:pPr>
            <a:r>
              <a:rPr dirty="0"/>
              <a:t>Grupo VTV: VTV, Canal 30, Canal 12, Canal 21 y Canal 54</a:t>
            </a:r>
          </a:p>
          <a:p>
            <a:pPr marL="140367" indent="-140367">
              <a:spcBef>
                <a:spcPts val="300"/>
              </a:spcBef>
              <a:buSzPct val="100000"/>
              <a:buChar char="•"/>
              <a:defRPr sz="1300" b="1"/>
            </a:pPr>
            <a:endParaRPr dirty="0"/>
          </a:p>
          <a:p>
            <a:pPr marL="140367" indent="-140367">
              <a:spcBef>
                <a:spcPts val="300"/>
              </a:spcBef>
              <a:buSzPct val="100000"/>
              <a:buChar char="•"/>
              <a:defRPr sz="1300">
                <a:latin typeface="Myriad Pro Light"/>
                <a:ea typeface="Myriad Pro Light"/>
                <a:cs typeface="Myriad Pro Light"/>
                <a:sym typeface="Myriad Pro Semibold"/>
              </a:defRPr>
            </a:pPr>
            <a:r>
              <a:rPr dirty="0"/>
              <a:t>Radios </a:t>
            </a:r>
            <a:r>
              <a:rPr dirty="0" err="1"/>
              <a:t>en</a:t>
            </a:r>
            <a:r>
              <a:rPr dirty="0"/>
              <a:t> San Pedro Sula: </a:t>
            </a:r>
            <a:r>
              <a:rPr dirty="0" err="1">
                <a:latin typeface="+mj-lt"/>
                <a:ea typeface="+mj-ea"/>
                <a:cs typeface="+mj-cs"/>
                <a:sym typeface="Myriad Pro"/>
              </a:rPr>
              <a:t>Exa</a:t>
            </a:r>
            <a:r>
              <a:rPr dirty="0">
                <a:latin typeface="+mj-lt"/>
                <a:ea typeface="+mj-ea"/>
                <a:cs typeface="+mj-cs"/>
                <a:sym typeface="Myriad Pro"/>
              </a:rPr>
              <a:t> FM, Radio Conga, </a:t>
            </a:r>
            <a:r>
              <a:rPr dirty="0" err="1">
                <a:latin typeface="+mj-lt"/>
                <a:ea typeface="+mj-ea"/>
                <a:cs typeface="+mj-cs"/>
                <a:sym typeface="Myriad Pro"/>
              </a:rPr>
              <a:t>Internacional</a:t>
            </a:r>
            <a:r>
              <a:rPr dirty="0">
                <a:latin typeface="+mj-lt"/>
                <a:ea typeface="+mj-ea"/>
                <a:cs typeface="+mj-cs"/>
                <a:sym typeface="Myriad Pro"/>
              </a:rPr>
              <a:t>, XY SPS, W 105, Radio </a:t>
            </a:r>
            <a:r>
              <a:rPr dirty="0" err="1">
                <a:latin typeface="+mj-lt"/>
                <a:ea typeface="+mj-ea"/>
                <a:cs typeface="+mj-cs"/>
                <a:sym typeface="Myriad Pro"/>
              </a:rPr>
              <a:t>Activa</a:t>
            </a:r>
            <a:r>
              <a:rPr dirty="0">
                <a:latin typeface="+mj-lt"/>
                <a:ea typeface="+mj-ea"/>
                <a:cs typeface="+mj-cs"/>
                <a:sym typeface="Myriad Pro"/>
              </a:rPr>
              <a:t>, </a:t>
            </a:r>
            <a:r>
              <a:rPr dirty="0" err="1">
                <a:latin typeface="+mj-lt"/>
                <a:ea typeface="+mj-ea"/>
                <a:cs typeface="+mj-cs"/>
                <a:sym typeface="Myriad Pro"/>
              </a:rPr>
              <a:t>Musiquera</a:t>
            </a:r>
            <a:r>
              <a:rPr dirty="0">
                <a:latin typeface="+mj-lt"/>
                <a:ea typeface="+mj-ea"/>
                <a:cs typeface="+mj-cs"/>
                <a:sym typeface="Myriad Pro"/>
              </a:rPr>
              <a:t> SPS, FM </a:t>
            </a:r>
            <a:r>
              <a:rPr dirty="0" err="1">
                <a:latin typeface="+mj-lt"/>
                <a:ea typeface="+mj-ea"/>
                <a:cs typeface="+mj-cs"/>
                <a:sym typeface="Myriad Pro"/>
              </a:rPr>
              <a:t>Fama</a:t>
            </a:r>
            <a:r>
              <a:rPr dirty="0">
                <a:latin typeface="+mj-lt"/>
                <a:ea typeface="+mj-ea"/>
                <a:cs typeface="+mj-cs"/>
                <a:sym typeface="Myriad Pro"/>
              </a:rPr>
              <a:t>.</a:t>
            </a:r>
            <a:endParaRPr b="1" dirty="0">
              <a:latin typeface="+mj-lt"/>
              <a:ea typeface="+mj-ea"/>
              <a:cs typeface="+mj-cs"/>
              <a:sym typeface="Myriad Pro"/>
            </a:endParaRPr>
          </a:p>
          <a:p>
            <a:pPr>
              <a:spcBef>
                <a:spcPts val="300"/>
              </a:spcBef>
              <a:defRPr sz="1300"/>
            </a:pPr>
            <a:endParaRPr b="1" dirty="0">
              <a:latin typeface="+mj-lt"/>
              <a:ea typeface="+mj-ea"/>
              <a:cs typeface="+mj-cs"/>
              <a:sym typeface="Myriad Pro"/>
            </a:endParaRPr>
          </a:p>
          <a:p>
            <a:pPr marL="140367" indent="-140367">
              <a:spcBef>
                <a:spcPts val="300"/>
              </a:spcBef>
              <a:buSzPct val="100000"/>
              <a:buChar char="•"/>
              <a:defRPr sz="1300">
                <a:latin typeface="Myriad Pro Light"/>
                <a:ea typeface="Myriad Pro Light"/>
                <a:cs typeface="Myriad Pro Light"/>
                <a:sym typeface="Myriad Pro Semibold"/>
              </a:defRPr>
            </a:pPr>
            <a:r>
              <a:rPr dirty="0"/>
              <a:t>Radios </a:t>
            </a:r>
            <a:r>
              <a:rPr dirty="0" err="1"/>
              <a:t>en</a:t>
            </a:r>
            <a:r>
              <a:rPr dirty="0"/>
              <a:t> Tegucigalpa:</a:t>
            </a:r>
            <a:r>
              <a:rPr dirty="0">
                <a:latin typeface="+mj-lt"/>
                <a:ea typeface="+mj-ea"/>
                <a:cs typeface="+mj-cs"/>
                <a:sym typeface="Myriad Pro"/>
              </a:rPr>
              <a:t> HRN, Radio América, Stereo Luz, XY TGU, W 107, Power FM, Rock &amp; Pop, Vox FM, Suave, Super Stereo. </a:t>
            </a:r>
            <a:endParaRPr b="1" dirty="0">
              <a:latin typeface="+mj-lt"/>
              <a:ea typeface="+mj-ea"/>
              <a:cs typeface="+mj-cs"/>
              <a:sym typeface="Myriad Pro"/>
            </a:endParaRPr>
          </a:p>
          <a:p>
            <a:pPr>
              <a:spcBef>
                <a:spcPts val="300"/>
              </a:spcBef>
              <a:defRPr sz="1300"/>
            </a:pPr>
            <a:endParaRPr b="1" dirty="0">
              <a:latin typeface="+mj-lt"/>
              <a:ea typeface="+mj-ea"/>
              <a:cs typeface="+mj-cs"/>
              <a:sym typeface="Myriad Pro"/>
            </a:endParaRPr>
          </a:p>
          <a:p>
            <a:pPr marL="140367" indent="-140367">
              <a:spcBef>
                <a:spcPts val="300"/>
              </a:spcBef>
              <a:buSzPct val="100000"/>
              <a:buChar char="•"/>
              <a:defRPr sz="1300">
                <a:latin typeface="Myriad Pro Light"/>
                <a:ea typeface="Myriad Pro Light"/>
                <a:cs typeface="Myriad Pro Light"/>
                <a:sym typeface="Myriad Pro Semibold"/>
              </a:defRPr>
            </a:pPr>
            <a:r>
              <a:rPr dirty="0" err="1"/>
              <a:t>Impresos</a:t>
            </a:r>
            <a:r>
              <a:rPr dirty="0"/>
              <a:t>: </a:t>
            </a:r>
            <a:r>
              <a:rPr b="1" dirty="0">
                <a:latin typeface="+mj-lt"/>
                <a:ea typeface="+mj-ea"/>
                <a:cs typeface="+mj-cs"/>
                <a:sym typeface="Myriad Pro"/>
              </a:rPr>
              <a:t> </a:t>
            </a:r>
            <a:r>
              <a:rPr dirty="0">
                <a:latin typeface="+mj-lt"/>
                <a:ea typeface="+mj-ea"/>
                <a:cs typeface="+mj-cs"/>
                <a:sym typeface="Myriad Pro"/>
              </a:rPr>
              <a:t>Diez, El </a:t>
            </a:r>
            <a:r>
              <a:rPr dirty="0" err="1">
                <a:latin typeface="+mj-lt"/>
                <a:ea typeface="+mj-ea"/>
                <a:cs typeface="+mj-cs"/>
                <a:sym typeface="Myriad Pro"/>
              </a:rPr>
              <a:t>Heraldo</a:t>
            </a:r>
            <a:r>
              <a:rPr dirty="0">
                <a:latin typeface="+mj-lt"/>
                <a:ea typeface="+mj-ea"/>
                <a:cs typeface="+mj-cs"/>
                <a:sym typeface="Myriad Pro"/>
              </a:rPr>
              <a:t>, La </a:t>
            </a:r>
            <a:r>
              <a:rPr dirty="0" err="1">
                <a:latin typeface="+mj-lt"/>
                <a:ea typeface="+mj-ea"/>
                <a:cs typeface="+mj-cs"/>
                <a:sym typeface="Myriad Pro"/>
              </a:rPr>
              <a:t>Prensa</a:t>
            </a:r>
            <a:r>
              <a:rPr dirty="0">
                <a:latin typeface="+mj-lt"/>
                <a:ea typeface="+mj-ea"/>
                <a:cs typeface="+mj-cs"/>
                <a:sym typeface="Myriad Pro"/>
              </a:rPr>
              <a:t>, La </a:t>
            </a:r>
            <a:r>
              <a:rPr dirty="0" err="1">
                <a:latin typeface="+mj-lt"/>
                <a:ea typeface="+mj-ea"/>
                <a:cs typeface="+mj-cs"/>
                <a:sym typeface="Myriad Pro"/>
              </a:rPr>
              <a:t>Tribuna</a:t>
            </a:r>
            <a:r>
              <a:rPr dirty="0">
                <a:latin typeface="+mj-lt"/>
                <a:ea typeface="+mj-ea"/>
                <a:cs typeface="+mj-cs"/>
                <a:sym typeface="Myriad Pro"/>
              </a:rPr>
              <a:t>, </a:t>
            </a:r>
            <a:r>
              <a:rPr dirty="0" err="1">
                <a:latin typeface="+mj-lt"/>
                <a:ea typeface="+mj-ea"/>
                <a:cs typeface="+mj-cs"/>
                <a:sym typeface="Myriad Pro"/>
              </a:rPr>
              <a:t>Tiempo</a:t>
            </a:r>
            <a:r>
              <a:rPr dirty="0">
                <a:latin typeface="+mj-lt"/>
                <a:ea typeface="+mj-ea"/>
                <a:cs typeface="+mj-cs"/>
                <a:sym typeface="Myriad Pro"/>
              </a:rPr>
              <a:t>, </a:t>
            </a:r>
            <a:r>
              <a:rPr dirty="0" err="1">
                <a:latin typeface="+mj-lt"/>
                <a:ea typeface="+mj-ea"/>
                <a:cs typeface="+mj-cs"/>
                <a:sym typeface="Myriad Pro"/>
              </a:rPr>
              <a:t>Cromos</a:t>
            </a:r>
            <a:r>
              <a:rPr dirty="0">
                <a:latin typeface="+mj-lt"/>
                <a:ea typeface="+mj-ea"/>
                <a:cs typeface="+mj-cs"/>
                <a:sym typeface="Myriad Pro"/>
              </a:rPr>
              <a:t>, </a:t>
            </a:r>
            <a:r>
              <a:rPr dirty="0" err="1">
                <a:latin typeface="+mj-lt"/>
                <a:ea typeface="+mj-ea"/>
                <a:cs typeface="+mj-cs"/>
                <a:sym typeface="Myriad Pro"/>
              </a:rPr>
              <a:t>Estilo</a:t>
            </a:r>
            <a:r>
              <a:rPr dirty="0">
                <a:latin typeface="+mj-lt"/>
                <a:ea typeface="+mj-ea"/>
                <a:cs typeface="+mj-cs"/>
                <a:sym typeface="Myriad Pro"/>
              </a:rPr>
              <a:t>, Click, </a:t>
            </a:r>
            <a:r>
              <a:rPr dirty="0" err="1">
                <a:latin typeface="+mj-lt"/>
                <a:ea typeface="+mj-ea"/>
                <a:cs typeface="+mj-cs"/>
                <a:sym typeface="Myriad Pro"/>
              </a:rPr>
              <a:t>Vívela</a:t>
            </a:r>
            <a:r>
              <a:rPr dirty="0">
                <a:latin typeface="+mj-lt"/>
                <a:ea typeface="+mj-ea"/>
                <a:cs typeface="+mj-cs"/>
                <a:sym typeface="Myriad Pro"/>
              </a:rPr>
              <a:t>, </a:t>
            </a:r>
            <a:r>
              <a:rPr dirty="0" err="1">
                <a:latin typeface="+mj-lt"/>
                <a:ea typeface="+mj-ea"/>
                <a:cs typeface="+mj-cs"/>
                <a:sym typeface="Myriad Pro"/>
              </a:rPr>
              <a:t>Mía</a:t>
            </a:r>
            <a:r>
              <a:rPr dirty="0">
                <a:latin typeface="+mj-lt"/>
                <a:ea typeface="+mj-ea"/>
                <a:cs typeface="+mj-cs"/>
                <a:sym typeface="Myriad Pro"/>
              </a:rPr>
              <a:t>, Amiga, Cheque, </a:t>
            </a:r>
            <a:r>
              <a:rPr dirty="0" err="1">
                <a:latin typeface="+mj-lt"/>
                <a:ea typeface="+mj-ea"/>
                <a:cs typeface="+mj-cs"/>
                <a:sym typeface="Myriad Pro"/>
              </a:rPr>
              <a:t>Buen</a:t>
            </a:r>
            <a:r>
              <a:rPr dirty="0">
                <a:latin typeface="+mj-lt"/>
                <a:ea typeface="+mj-ea"/>
                <a:cs typeface="+mj-cs"/>
                <a:sym typeface="Myriad Pro"/>
              </a:rPr>
              <a:t> </a:t>
            </a:r>
            <a:r>
              <a:rPr dirty="0" err="1">
                <a:latin typeface="+mj-lt"/>
                <a:ea typeface="+mj-ea"/>
                <a:cs typeface="+mj-cs"/>
                <a:sym typeface="Myriad Pro"/>
              </a:rPr>
              <a:t>Provecho</a:t>
            </a:r>
            <a:r>
              <a:rPr dirty="0">
                <a:latin typeface="+mj-lt"/>
                <a:ea typeface="+mj-ea"/>
                <a:cs typeface="+mj-cs"/>
                <a:sym typeface="Myriad Pro"/>
              </a:rPr>
              <a:t>, </a:t>
            </a:r>
            <a:r>
              <a:rPr dirty="0" err="1">
                <a:latin typeface="+mj-lt"/>
                <a:ea typeface="+mj-ea"/>
                <a:cs typeface="+mj-cs"/>
                <a:sym typeface="Myriad Pro"/>
              </a:rPr>
              <a:t>Mujeres</a:t>
            </a:r>
            <a:r>
              <a:rPr dirty="0">
                <a:latin typeface="+mj-lt"/>
                <a:ea typeface="+mj-ea"/>
                <a:cs typeface="+mj-cs"/>
                <a:sym typeface="Myriad Pro"/>
              </a:rPr>
              <a:t>, </a:t>
            </a:r>
            <a:r>
              <a:rPr dirty="0" err="1">
                <a:latin typeface="+mj-lt"/>
                <a:ea typeface="+mj-ea"/>
                <a:cs typeface="+mj-cs"/>
                <a:sym typeface="Myriad Pro"/>
              </a:rPr>
              <a:t>Tecno</a:t>
            </a:r>
            <a:r>
              <a:rPr dirty="0">
                <a:latin typeface="+mj-lt"/>
                <a:ea typeface="+mj-ea"/>
                <a:cs typeface="+mj-cs"/>
                <a:sym typeface="Myriad Pro"/>
              </a:rPr>
              <a:t>, </a:t>
            </a:r>
            <a:r>
              <a:rPr dirty="0" err="1">
                <a:latin typeface="+mj-lt"/>
                <a:ea typeface="+mj-ea"/>
                <a:cs typeface="+mj-cs"/>
                <a:sym typeface="Myriad Pro"/>
              </a:rPr>
              <a:t>Estilo</a:t>
            </a:r>
            <a:r>
              <a:rPr dirty="0">
                <a:latin typeface="+mj-lt"/>
                <a:ea typeface="+mj-ea"/>
                <a:cs typeface="+mj-cs"/>
                <a:sym typeface="Myriad Pro"/>
              </a:rPr>
              <a:t> </a:t>
            </a:r>
            <a:r>
              <a:rPr dirty="0" err="1">
                <a:latin typeface="+mj-lt"/>
                <a:ea typeface="+mj-ea"/>
                <a:cs typeface="+mj-cs"/>
                <a:sym typeface="Myriad Pro"/>
              </a:rPr>
              <a:t>Health&amp;Fitness</a:t>
            </a:r>
            <a:r>
              <a:rPr dirty="0">
                <a:latin typeface="+mj-lt"/>
                <a:ea typeface="+mj-ea"/>
                <a:cs typeface="+mj-cs"/>
                <a:sym typeface="Myriad Pro"/>
              </a:rPr>
              <a:t>, Casa y Hogar, </a:t>
            </a:r>
            <a:r>
              <a:rPr dirty="0" err="1">
                <a:latin typeface="+mj-lt"/>
                <a:ea typeface="+mj-ea"/>
                <a:cs typeface="+mj-cs"/>
                <a:sym typeface="Myriad Pro"/>
              </a:rPr>
              <a:t>Hablemos</a:t>
            </a:r>
            <a:r>
              <a:rPr dirty="0">
                <a:latin typeface="+mj-lt"/>
                <a:ea typeface="+mj-ea"/>
                <a:cs typeface="+mj-cs"/>
                <a:sym typeface="Myriad Pro"/>
              </a:rPr>
              <a:t> Claro, </a:t>
            </a:r>
            <a:r>
              <a:rPr dirty="0" err="1">
                <a:latin typeface="+mj-lt"/>
                <a:ea typeface="+mj-ea"/>
                <a:cs typeface="+mj-cs"/>
                <a:sym typeface="Myriad Pro"/>
              </a:rPr>
              <a:t>Cromos</a:t>
            </a:r>
            <a:r>
              <a:rPr dirty="0">
                <a:latin typeface="+mj-lt"/>
                <a:ea typeface="+mj-ea"/>
                <a:cs typeface="+mj-cs"/>
                <a:sym typeface="Myriad Pro"/>
              </a:rPr>
              <a:t> Hogar, </a:t>
            </a:r>
            <a:r>
              <a:rPr dirty="0" err="1">
                <a:latin typeface="+mj-lt"/>
                <a:ea typeface="+mj-ea"/>
                <a:cs typeface="+mj-cs"/>
                <a:sym typeface="Myriad Pro"/>
              </a:rPr>
              <a:t>Bodas</a:t>
            </a:r>
            <a:r>
              <a:rPr dirty="0">
                <a:latin typeface="+mj-lt"/>
                <a:ea typeface="+mj-ea"/>
                <a:cs typeface="+mj-cs"/>
                <a:sym typeface="Myriad Pro"/>
              </a:rPr>
              <a:t>, Eva y </a:t>
            </a:r>
            <a:r>
              <a:rPr dirty="0" err="1">
                <a:latin typeface="+mj-lt"/>
                <a:ea typeface="+mj-ea"/>
                <a:cs typeface="+mj-cs"/>
                <a:sym typeface="Myriad Pro"/>
              </a:rPr>
              <a:t>Motores</a:t>
            </a:r>
            <a:r>
              <a:rPr dirty="0">
                <a:latin typeface="+mj-lt"/>
                <a:ea typeface="+mj-ea"/>
                <a:cs typeface="+mj-cs"/>
                <a:sym typeface="Myriad Pro"/>
              </a:rPr>
              <a:t>. </a:t>
            </a:r>
            <a:endParaRPr b="1" dirty="0">
              <a:latin typeface="+mj-lt"/>
              <a:ea typeface="+mj-ea"/>
              <a:cs typeface="+mj-cs"/>
              <a:sym typeface="Myriad Pro"/>
            </a:endParaRPr>
          </a:p>
          <a:p>
            <a:pPr>
              <a:spcBef>
                <a:spcPts val="300"/>
              </a:spcBef>
              <a:defRPr sz="1300"/>
            </a:pPr>
            <a:endParaRPr b="1" dirty="0">
              <a:latin typeface="+mj-lt"/>
              <a:ea typeface="+mj-ea"/>
              <a:cs typeface="+mj-cs"/>
              <a:sym typeface="Myriad Pro"/>
            </a:endParaRPr>
          </a:p>
          <a:p>
            <a:pPr marL="140367" indent="-140367">
              <a:spcBef>
                <a:spcPts val="300"/>
              </a:spcBef>
              <a:buSzPct val="100000"/>
              <a:buChar char="•"/>
              <a:defRPr sz="1300"/>
            </a:pPr>
            <a:r>
              <a:rPr dirty="0" err="1"/>
              <a:t>En</a:t>
            </a:r>
            <a:r>
              <a:rPr dirty="0"/>
              <a:t> las </a:t>
            </a:r>
            <a:r>
              <a:rPr dirty="0" err="1"/>
              <a:t>cifras</a:t>
            </a:r>
            <a:r>
              <a:rPr dirty="0"/>
              <a:t> </a:t>
            </a:r>
            <a:r>
              <a:rPr dirty="0" err="1"/>
              <a:t>proporcionadas</a:t>
            </a:r>
            <a:r>
              <a:rPr dirty="0"/>
              <a:t> </a:t>
            </a:r>
            <a:r>
              <a:rPr dirty="0" err="1"/>
              <a:t>por</a:t>
            </a:r>
            <a:r>
              <a:rPr dirty="0"/>
              <a:t> </a:t>
            </a:r>
            <a:r>
              <a:rPr dirty="0" err="1"/>
              <a:t>el</a:t>
            </a:r>
            <a:r>
              <a:rPr dirty="0"/>
              <a:t> </a:t>
            </a:r>
            <a:r>
              <a:rPr dirty="0" err="1"/>
              <a:t>proveedor</a:t>
            </a:r>
            <a:r>
              <a:rPr dirty="0"/>
              <a:t> se </a:t>
            </a:r>
            <a:r>
              <a:rPr dirty="0" err="1"/>
              <a:t>estima</a:t>
            </a:r>
            <a:r>
              <a:rPr dirty="0"/>
              <a:t> un </a:t>
            </a:r>
            <a:r>
              <a:rPr dirty="0" err="1"/>
              <a:t>margen</a:t>
            </a:r>
            <a:r>
              <a:rPr dirty="0"/>
              <a:t> de error de un 5%.</a:t>
            </a:r>
          </a:p>
          <a:p>
            <a:pPr>
              <a:spcBef>
                <a:spcPts val="300"/>
              </a:spcBef>
              <a:defRPr sz="1300"/>
            </a:pPr>
            <a:endParaRPr dirty="0"/>
          </a:p>
          <a:p>
            <a:pPr>
              <a:spcBef>
                <a:spcPts val="300"/>
              </a:spcBef>
              <a:defRPr sz="1300"/>
            </a:pPr>
            <a:endParaRPr dirty="0"/>
          </a:p>
          <a:p>
            <a:pPr>
              <a:spcBef>
                <a:spcPts val="300"/>
              </a:spcBef>
              <a:defRPr sz="1300"/>
            </a:pPr>
            <a:endParaRPr dirty="0"/>
          </a:p>
          <a:p>
            <a:pPr>
              <a:spcBef>
                <a:spcPts val="300"/>
              </a:spcBef>
              <a:defRPr sz="1300"/>
            </a:pPr>
            <a:r>
              <a:rPr dirty="0"/>
              <a:t>NOTA: NO SE MONITOREA CABLE NI PAUTA EN CABLERAS FORANEAS.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TextBox 8"/>
          <p:cNvSpPr txBox="1"/>
          <p:nvPr/>
        </p:nvSpPr>
        <p:spPr>
          <a:xfrm>
            <a:off x="123984" y="766745"/>
            <a:ext cx="5778502" cy="299718"/>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sp>
        <p:nvSpPr>
          <p:cNvPr id="454" name="Title 1"/>
          <p:cNvSpPr txBox="1"/>
          <p:nvPr/>
        </p:nvSpPr>
        <p:spPr>
          <a:xfrm>
            <a:off x="45719" y="45316"/>
            <a:ext cx="12100563" cy="466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Diciembre</a:t>
            </a:r>
            <a:r>
              <a:rPr dirty="0"/>
              <a:t> 202</a:t>
            </a:r>
            <a:r>
              <a:rPr lang="en-US" dirty="0"/>
              <a:t>5</a:t>
            </a:r>
            <a:endParaRPr dirty="0"/>
          </a:p>
        </p:txBody>
      </p:sp>
      <p:sp>
        <p:nvSpPr>
          <p:cNvPr id="455" name="TextBox 9"/>
          <p:cNvSpPr txBox="1"/>
          <p:nvPr/>
        </p:nvSpPr>
        <p:spPr>
          <a:xfrm>
            <a:off x="6209051" y="761906"/>
            <a:ext cx="5855815" cy="299718"/>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Radio</a:t>
            </a:r>
          </a:p>
        </p:txBody>
      </p:sp>
      <p:sp>
        <p:nvSpPr>
          <p:cNvPr id="459"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pic>
        <p:nvPicPr>
          <p:cNvPr id="2" name="Imagen 1">
            <a:extLst>
              <a:ext uri="{FF2B5EF4-FFF2-40B4-BE49-F238E27FC236}">
                <a16:creationId xmlns:a16="http://schemas.microsoft.com/office/drawing/2014/main" id="{89A205F3-7CC6-8376-0912-AA571834D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1915" y="94199"/>
            <a:ext cx="1656345" cy="333530"/>
          </a:xfrm>
          <a:prstGeom prst="rect">
            <a:avLst/>
          </a:prstGeom>
        </p:spPr>
      </p:pic>
      <p:pic>
        <p:nvPicPr>
          <p:cNvPr id="5" name="Imagen 4">
            <a:extLst>
              <a:ext uri="{FF2B5EF4-FFF2-40B4-BE49-F238E27FC236}">
                <a16:creationId xmlns:a16="http://schemas.microsoft.com/office/drawing/2014/main" id="{950219C2-F4E8-A199-72C3-E4F29AD68F4C}"/>
              </a:ext>
            </a:extLst>
          </p:cNvPr>
          <p:cNvPicPr>
            <a:picLocks noChangeAspect="1"/>
          </p:cNvPicPr>
          <p:nvPr/>
        </p:nvPicPr>
        <p:blipFill>
          <a:blip r:embed="rId3"/>
          <a:stretch>
            <a:fillRect/>
          </a:stretch>
        </p:blipFill>
        <p:spPr>
          <a:xfrm>
            <a:off x="6209050" y="1117137"/>
            <a:ext cx="5855815" cy="1893086"/>
          </a:xfrm>
          <a:prstGeom prst="rect">
            <a:avLst/>
          </a:prstGeom>
        </p:spPr>
      </p:pic>
      <p:pic>
        <p:nvPicPr>
          <p:cNvPr id="6" name="Imagen 5">
            <a:extLst>
              <a:ext uri="{FF2B5EF4-FFF2-40B4-BE49-F238E27FC236}">
                <a16:creationId xmlns:a16="http://schemas.microsoft.com/office/drawing/2014/main" id="{1C97E9CD-A5E3-E242-9F9D-EA52A039E126}"/>
              </a:ext>
            </a:extLst>
          </p:cNvPr>
          <p:cNvPicPr>
            <a:picLocks noChangeAspect="1"/>
          </p:cNvPicPr>
          <p:nvPr/>
        </p:nvPicPr>
        <p:blipFill>
          <a:blip r:embed="rId4"/>
          <a:stretch>
            <a:fillRect/>
          </a:stretch>
        </p:blipFill>
        <p:spPr>
          <a:xfrm>
            <a:off x="123984" y="1117137"/>
            <a:ext cx="5785262" cy="43891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C8BDD878-7AD0-9790-E65A-155E3B992EA6}"/>
              </a:ext>
            </a:extLst>
          </p:cNvPr>
          <p:cNvGraphicFramePr/>
          <p:nvPr>
            <p:extLst>
              <p:ext uri="{D42A27DB-BD31-4B8C-83A1-F6EECF244321}">
                <p14:modId xmlns:p14="http://schemas.microsoft.com/office/powerpoint/2010/main" val="1480590440"/>
              </p:ext>
            </p:extLst>
          </p:nvPr>
        </p:nvGraphicFramePr>
        <p:xfrm>
          <a:off x="145140" y="1181103"/>
          <a:ext cx="6842117" cy="46784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67" name="Table 17"/>
          <p:cNvGraphicFramePr/>
          <p:nvPr>
            <p:extLst>
              <p:ext uri="{D42A27DB-BD31-4B8C-83A1-F6EECF244321}">
                <p14:modId xmlns:p14="http://schemas.microsoft.com/office/powerpoint/2010/main" val="4095872948"/>
              </p:ext>
            </p:extLst>
          </p:nvPr>
        </p:nvGraphicFramePr>
        <p:xfrm>
          <a:off x="6008958" y="875609"/>
          <a:ext cx="978304" cy="4551435"/>
        </p:xfrm>
        <a:graphic>
          <a:graphicData uri="http://schemas.openxmlformats.org/drawingml/2006/table">
            <a:tbl>
              <a:tblPr/>
              <a:tblGrid>
                <a:gridCol w="978304">
                  <a:extLst>
                    <a:ext uri="{9D8B030D-6E8A-4147-A177-3AD203B41FA5}">
                      <a16:colId xmlns:a16="http://schemas.microsoft.com/office/drawing/2014/main" val="20000"/>
                    </a:ext>
                  </a:extLst>
                </a:gridCol>
              </a:tblGrid>
              <a:tr h="485738">
                <a:tc>
                  <a:txBody>
                    <a:bodyPr/>
                    <a:lstStyle/>
                    <a:p>
                      <a:pPr algn="ctr" defTabSz="457200">
                        <a:defRPr sz="1800"/>
                      </a:pPr>
                      <a:r>
                        <a:rPr sz="1200">
                          <a:latin typeface="Myriad Pro Light"/>
                          <a:ea typeface="Myriad Pro Light"/>
                          <a:cs typeface="Myriad Pro Light"/>
                          <a:sym typeface="Myriad Pro Semibold"/>
                        </a:rPr>
                        <a:t>INVERSIÓN</a:t>
                      </a:r>
                    </a:p>
                  </a:txBody>
                  <a:tcPr marL="45720" marR="4572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DDDDDD"/>
                    </a:solidFill>
                  </a:tcPr>
                </a:tc>
                <a:extLst>
                  <a:ext uri="{0D108BD9-81ED-4DB2-BD59-A6C34878D82A}">
                    <a16:rowId xmlns:a16="http://schemas.microsoft.com/office/drawing/2014/main" val="10000"/>
                  </a:ext>
                </a:extLst>
              </a:tr>
              <a:tr h="485738">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667.4</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5E5E5E"/>
                    </a:solidFill>
                  </a:tcPr>
                </a:tc>
                <a:extLst>
                  <a:ext uri="{0D108BD9-81ED-4DB2-BD59-A6C34878D82A}">
                    <a16:rowId xmlns:a16="http://schemas.microsoft.com/office/drawing/2014/main" val="10001"/>
                  </a:ext>
                </a:extLst>
              </a:tr>
              <a:tr h="485738">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896.9</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solidFill>
                      <a:srgbClr val="5E5E5E"/>
                    </a:solidFill>
                  </a:tcPr>
                </a:tc>
                <a:extLst>
                  <a:ext uri="{0D108BD9-81ED-4DB2-BD59-A6C34878D82A}">
                    <a16:rowId xmlns:a16="http://schemas.microsoft.com/office/drawing/2014/main" val="10002"/>
                  </a:ext>
                </a:extLst>
              </a:tr>
              <a:tr h="503551">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1,138.2</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solidFill>
                      <a:srgbClr val="5E5E5E"/>
                    </a:solidFill>
                  </a:tcPr>
                </a:tc>
                <a:extLst>
                  <a:ext uri="{0D108BD9-81ED-4DB2-BD59-A6C34878D82A}">
                    <a16:rowId xmlns:a16="http://schemas.microsoft.com/office/drawing/2014/main" val="10003"/>
                  </a:ext>
                </a:extLst>
              </a:tr>
              <a:tr h="495160">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1,213.6</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solidFill>
                      <a:srgbClr val="5E5E5E"/>
                    </a:solidFill>
                  </a:tcPr>
                </a:tc>
                <a:extLst>
                  <a:ext uri="{0D108BD9-81ED-4DB2-BD59-A6C34878D82A}">
                    <a16:rowId xmlns:a16="http://schemas.microsoft.com/office/drawing/2014/main" val="10004"/>
                  </a:ext>
                </a:extLst>
              </a:tr>
              <a:tr h="503551">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1,303.7</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solidFill>
                      <a:srgbClr val="5E5E5E"/>
                    </a:solidFill>
                  </a:tcPr>
                </a:tc>
                <a:extLst>
                  <a:ext uri="{0D108BD9-81ED-4DB2-BD59-A6C34878D82A}">
                    <a16:rowId xmlns:a16="http://schemas.microsoft.com/office/drawing/2014/main" val="10005"/>
                  </a:ext>
                </a:extLst>
              </a:tr>
              <a:tr h="486767">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1,989.8</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solidFill>
                      <a:srgbClr val="5E5E5E"/>
                    </a:solidFill>
                  </a:tcPr>
                </a:tc>
                <a:extLst>
                  <a:ext uri="{0D108BD9-81ED-4DB2-BD59-A6C34878D82A}">
                    <a16:rowId xmlns:a16="http://schemas.microsoft.com/office/drawing/2014/main" val="10006"/>
                  </a:ext>
                </a:extLst>
              </a:tr>
              <a:tr h="528728">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3,366.0</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solidFill>
                      <a:srgbClr val="5E5E5E"/>
                    </a:solidFill>
                  </a:tcPr>
                </a:tc>
                <a:extLst>
                  <a:ext uri="{0D108BD9-81ED-4DB2-BD59-A6C34878D82A}">
                    <a16:rowId xmlns:a16="http://schemas.microsoft.com/office/drawing/2014/main" val="10007"/>
                  </a:ext>
                </a:extLst>
              </a:tr>
              <a:tr h="576464">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5,056.0</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lnB w="12700">
                      <a:solidFill>
                        <a:srgbClr val="000000"/>
                      </a:solidFill>
                      <a:miter lim="400000"/>
                    </a:lnB>
                    <a:solidFill>
                      <a:srgbClr val="5E5E5E"/>
                    </a:solidFill>
                  </a:tcPr>
                </a:tc>
                <a:extLst>
                  <a:ext uri="{0D108BD9-81ED-4DB2-BD59-A6C34878D82A}">
                    <a16:rowId xmlns:a16="http://schemas.microsoft.com/office/drawing/2014/main" val="10008"/>
                  </a:ext>
                </a:extLst>
              </a:tr>
            </a:tbl>
          </a:graphicData>
        </a:graphic>
      </p:graphicFrame>
      <p:sp>
        <p:nvSpPr>
          <p:cNvPr id="461" name="Conector recto 3"/>
          <p:cNvSpPr/>
          <p:nvPr/>
        </p:nvSpPr>
        <p:spPr>
          <a:xfrm>
            <a:off x="2369127" y="6432929"/>
            <a:ext cx="7938656" cy="1"/>
          </a:xfrm>
          <a:prstGeom prst="line">
            <a:avLst/>
          </a:prstGeom>
          <a:ln w="6350">
            <a:solidFill>
              <a:srgbClr val="F2F2F2"/>
            </a:solidFill>
            <a:miter/>
          </a:ln>
        </p:spPr>
        <p:txBody>
          <a:bodyPr lIns="45718" tIns="45718" rIns="45718" bIns="45718"/>
          <a:lstStyle/>
          <a:p>
            <a:endParaRPr/>
          </a:p>
        </p:txBody>
      </p:sp>
      <p:sp>
        <p:nvSpPr>
          <p:cNvPr id="463" name="Straight Connector 16"/>
          <p:cNvSpPr/>
          <p:nvPr/>
        </p:nvSpPr>
        <p:spPr>
          <a:xfrm flipH="1">
            <a:off x="7255884" y="1082526"/>
            <a:ext cx="1" cy="5127902"/>
          </a:xfrm>
          <a:prstGeom prst="line">
            <a:avLst/>
          </a:prstGeom>
          <a:ln w="38100">
            <a:solidFill>
              <a:srgbClr val="424242"/>
            </a:solidFill>
            <a:miter/>
          </a:ln>
        </p:spPr>
        <p:txBody>
          <a:bodyPr lIns="45718" tIns="45718" rIns="45718" bIns="45718"/>
          <a:lstStyle/>
          <a:p>
            <a:endParaRPr/>
          </a:p>
        </p:txBody>
      </p:sp>
      <p:graphicFrame>
        <p:nvGraphicFramePr>
          <p:cNvPr id="464" name="Chart 25"/>
          <p:cNvGraphicFramePr/>
          <p:nvPr>
            <p:extLst>
              <p:ext uri="{D42A27DB-BD31-4B8C-83A1-F6EECF244321}">
                <p14:modId xmlns:p14="http://schemas.microsoft.com/office/powerpoint/2010/main" val="1544845544"/>
              </p:ext>
            </p:extLst>
          </p:nvPr>
        </p:nvGraphicFramePr>
        <p:xfrm>
          <a:off x="7503148" y="4056173"/>
          <a:ext cx="4371279" cy="2282935"/>
        </p:xfrm>
        <a:graphic>
          <a:graphicData uri="http://schemas.openxmlformats.org/drawingml/2006/chart">
            <c:chart xmlns:c="http://schemas.openxmlformats.org/drawingml/2006/chart" xmlns:r="http://schemas.openxmlformats.org/officeDocument/2006/relationships" r:id="rId3"/>
          </a:graphicData>
        </a:graphic>
      </p:graphicFrame>
      <p:sp>
        <p:nvSpPr>
          <p:cNvPr id="465" name="Straight Connector 2"/>
          <p:cNvSpPr/>
          <p:nvPr/>
        </p:nvSpPr>
        <p:spPr>
          <a:xfrm>
            <a:off x="7766322" y="5302319"/>
            <a:ext cx="4224150" cy="1"/>
          </a:xfrm>
          <a:prstGeom prst="line">
            <a:avLst/>
          </a:prstGeom>
          <a:ln w="6350">
            <a:solidFill>
              <a:srgbClr val="FF0000"/>
            </a:solidFill>
            <a:miter/>
          </a:ln>
        </p:spPr>
        <p:txBody>
          <a:bodyPr lIns="45718" tIns="45718" rIns="45718" bIns="45718"/>
          <a:lstStyle/>
          <a:p>
            <a:endParaRPr/>
          </a:p>
        </p:txBody>
      </p:sp>
      <p:sp>
        <p:nvSpPr>
          <p:cNvPr id="466" name="TextBox 4"/>
          <p:cNvSpPr txBox="1"/>
          <p:nvPr/>
        </p:nvSpPr>
        <p:spPr>
          <a:xfrm>
            <a:off x="101271" y="6512907"/>
            <a:ext cx="11889217"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200"/>
            </a:lvl1pPr>
          </a:lstStyle>
          <a:p>
            <a:r>
              <a:rPr lang="en-US" dirty="0" err="1"/>
              <a:t>Diunsa</a:t>
            </a:r>
            <a:r>
              <a:rPr dirty="0"/>
              <a:t> </a:t>
            </a:r>
            <a:r>
              <a:rPr dirty="0" err="1"/>
              <a:t>ocupa</a:t>
            </a:r>
            <a:r>
              <a:rPr dirty="0"/>
              <a:t> </a:t>
            </a:r>
            <a:r>
              <a:rPr dirty="0" err="1"/>
              <a:t>el</a:t>
            </a:r>
            <a:r>
              <a:rPr dirty="0"/>
              <a:t> primer </a:t>
            </a:r>
            <a:r>
              <a:rPr dirty="0" err="1"/>
              <a:t>lugar</a:t>
            </a:r>
            <a:r>
              <a:rPr dirty="0"/>
              <a:t> </a:t>
            </a:r>
            <a:r>
              <a:rPr dirty="0" err="1"/>
              <a:t>en</a:t>
            </a:r>
            <a:r>
              <a:rPr dirty="0"/>
              <a:t> </a:t>
            </a:r>
            <a:r>
              <a:rPr dirty="0" err="1"/>
              <a:t>el</a:t>
            </a:r>
            <a:r>
              <a:rPr dirty="0"/>
              <a:t> SOI, sin embargo las tiendas con mayor COE son </a:t>
            </a:r>
            <a:r>
              <a:rPr lang="en-US" dirty="0"/>
              <a:t>Gallo + y</a:t>
            </a:r>
            <a:r>
              <a:rPr dirty="0"/>
              <a:t> </a:t>
            </a:r>
            <a:r>
              <a:rPr lang="en-US" dirty="0" err="1"/>
              <a:t>Jetstereo</a:t>
            </a:r>
            <a:r>
              <a:rPr dirty="0"/>
              <a:t> </a:t>
            </a:r>
            <a:r>
              <a:rPr dirty="0" err="1"/>
              <a:t>en</a:t>
            </a:r>
            <a:r>
              <a:rPr dirty="0"/>
              <a:t> ese </a:t>
            </a:r>
            <a:r>
              <a:rPr dirty="0" err="1"/>
              <a:t>orden</a:t>
            </a:r>
            <a:endParaRPr dirty="0"/>
          </a:p>
        </p:txBody>
      </p:sp>
      <p:graphicFrame>
        <p:nvGraphicFramePr>
          <p:cNvPr id="468" name="Table 5"/>
          <p:cNvGraphicFramePr/>
          <p:nvPr>
            <p:extLst>
              <p:ext uri="{D42A27DB-BD31-4B8C-83A1-F6EECF244321}">
                <p14:modId xmlns:p14="http://schemas.microsoft.com/office/powerpoint/2010/main" val="4138906477"/>
              </p:ext>
            </p:extLst>
          </p:nvPr>
        </p:nvGraphicFramePr>
        <p:xfrm>
          <a:off x="7352564" y="839441"/>
          <a:ext cx="4734768" cy="3638152"/>
        </p:xfrm>
        <a:graphic>
          <a:graphicData uri="http://schemas.openxmlformats.org/drawingml/2006/table">
            <a:tbl>
              <a:tblPr firstRow="1" bandRow="1"/>
              <a:tblGrid>
                <a:gridCol w="789156">
                  <a:extLst>
                    <a:ext uri="{9D8B030D-6E8A-4147-A177-3AD203B41FA5}">
                      <a16:colId xmlns:a16="http://schemas.microsoft.com/office/drawing/2014/main" val="20000"/>
                    </a:ext>
                  </a:extLst>
                </a:gridCol>
                <a:gridCol w="947741">
                  <a:extLst>
                    <a:ext uri="{9D8B030D-6E8A-4147-A177-3AD203B41FA5}">
                      <a16:colId xmlns:a16="http://schemas.microsoft.com/office/drawing/2014/main" val="20001"/>
                    </a:ext>
                  </a:extLst>
                </a:gridCol>
                <a:gridCol w="689611">
                  <a:extLst>
                    <a:ext uri="{9D8B030D-6E8A-4147-A177-3AD203B41FA5}">
                      <a16:colId xmlns:a16="http://schemas.microsoft.com/office/drawing/2014/main" val="20002"/>
                    </a:ext>
                  </a:extLst>
                </a:gridCol>
                <a:gridCol w="765334">
                  <a:extLst>
                    <a:ext uri="{9D8B030D-6E8A-4147-A177-3AD203B41FA5}">
                      <a16:colId xmlns:a16="http://schemas.microsoft.com/office/drawing/2014/main" val="20003"/>
                    </a:ext>
                  </a:extLst>
                </a:gridCol>
                <a:gridCol w="771463">
                  <a:extLst>
                    <a:ext uri="{9D8B030D-6E8A-4147-A177-3AD203B41FA5}">
                      <a16:colId xmlns:a16="http://schemas.microsoft.com/office/drawing/2014/main" val="20004"/>
                    </a:ext>
                  </a:extLst>
                </a:gridCol>
                <a:gridCol w="771463">
                  <a:extLst>
                    <a:ext uri="{9D8B030D-6E8A-4147-A177-3AD203B41FA5}">
                      <a16:colId xmlns:a16="http://schemas.microsoft.com/office/drawing/2014/main" val="20005"/>
                    </a:ext>
                  </a:extLst>
                </a:gridCol>
              </a:tblGrid>
              <a:tr h="236071">
                <a:tc>
                  <a:txBody>
                    <a:bodyPr/>
                    <a:lstStyle/>
                    <a:p>
                      <a:pPr indent="457200"/>
                      <a:endParaRPr/>
                    </a:p>
                  </a:txBody>
                  <a:tcPr marL="45720" marR="45720" anchor="ctr" horzOverflow="overflow">
                    <a:lnL w="12700">
                      <a:solidFill>
                        <a:srgbClr val="5E5E5E"/>
                      </a:solidFill>
                    </a:lnL>
                    <a:lnR w="12700">
                      <a:miter lim="400000"/>
                    </a:lnR>
                    <a:lnT w="12700">
                      <a:solidFill>
                        <a:srgbClr val="5E5E5E"/>
                      </a:solidFill>
                    </a:lnT>
                    <a:lnB w="12700">
                      <a:solidFill>
                        <a:srgbClr val="424242"/>
                      </a:solidFill>
                    </a:lnB>
                    <a:noFill/>
                  </a:tcPr>
                </a:tc>
                <a:tc>
                  <a:txBody>
                    <a:bodyPr/>
                    <a:lstStyle/>
                    <a:p>
                      <a:pPr algn="ctr">
                        <a:defRPr sz="1800" b="0">
                          <a:solidFill>
                            <a:srgbClr val="000000"/>
                          </a:solidFill>
                        </a:defRPr>
                      </a:pPr>
                      <a:r>
                        <a:rPr sz="1200" dirty="0">
                          <a:solidFill>
                            <a:srgbClr val="FFFFFF"/>
                          </a:solidFill>
                          <a:effectLst>
                            <a:outerShdw blurRad="50800" dist="38100" dir="2700000" rotWithShape="0">
                              <a:srgbClr val="000000">
                                <a:alpha val="76000"/>
                              </a:srgbClr>
                            </a:outerShdw>
                          </a:effectLst>
                        </a:rPr>
                        <a:t>Inv</a:t>
                      </a:r>
                    </a:p>
                  </a:txBody>
                  <a:tcPr marL="45720" marR="45720" anchor="ctr" horzOverflow="overflow">
                    <a:lnL w="12700">
                      <a:miter lim="400000"/>
                    </a:lnL>
                    <a:lnR>
                      <a:solidFill>
                        <a:srgbClr val="FFFFFF"/>
                      </a:solidFill>
                      <a:miter lim="400000"/>
                    </a:lnR>
                    <a:lnT w="12700">
                      <a:solidFill>
                        <a:srgbClr val="5E5E5E"/>
                      </a:solidFill>
                    </a:lnT>
                    <a:lnB w="12700">
                      <a:solidFill>
                        <a:srgbClr val="424242"/>
                      </a:solidFill>
                    </a:lnB>
                    <a:solidFill>
                      <a:srgbClr val="EA3D34"/>
                    </a:solidFill>
                  </a:tcPr>
                </a:tc>
                <a:tc>
                  <a:txBody>
                    <a:bodyPr/>
                    <a:lstStyle/>
                    <a:p>
                      <a:pPr algn="ctr">
                        <a:defRPr sz="1800" b="0">
                          <a:solidFill>
                            <a:srgbClr val="000000"/>
                          </a:solidFill>
                        </a:defRPr>
                      </a:pPr>
                      <a:r>
                        <a:rPr sz="1200" dirty="0">
                          <a:solidFill>
                            <a:srgbClr val="FFFFFF"/>
                          </a:solidFill>
                          <a:effectLst>
                            <a:outerShdw blurRad="50800" dist="38100" dir="2700000" rotWithShape="0">
                              <a:srgbClr val="000000">
                                <a:alpha val="76000"/>
                              </a:srgbClr>
                            </a:outerShdw>
                          </a:effectLst>
                        </a:rPr>
                        <a:t>SOI</a:t>
                      </a:r>
                    </a:p>
                  </a:txBody>
                  <a:tcPr marL="45720" marR="45720" anchor="ctr" horzOverflow="overflow">
                    <a:lnL>
                      <a:solidFill>
                        <a:srgbClr val="FFFFFF"/>
                      </a:solidFill>
                      <a:miter lim="400000"/>
                    </a:lnL>
                    <a:lnT w="12700">
                      <a:solidFill>
                        <a:srgbClr val="5E5E5E"/>
                      </a:solidFill>
                    </a:lnT>
                    <a:lnB w="12700">
                      <a:solidFill>
                        <a:srgbClr val="424242"/>
                      </a:solidFill>
                    </a:lnB>
                    <a:solidFill>
                      <a:srgbClr val="EA3D34"/>
                    </a:solidFill>
                  </a:tcPr>
                </a:tc>
                <a:tc>
                  <a:txBody>
                    <a:bodyPr/>
                    <a:lstStyle/>
                    <a:p>
                      <a:pPr algn="ctr">
                        <a:defRPr sz="1800" b="0">
                          <a:solidFill>
                            <a:srgbClr val="000000"/>
                          </a:solidFill>
                        </a:defRPr>
                      </a:pPr>
                      <a:r>
                        <a:rPr sz="1200">
                          <a:solidFill>
                            <a:srgbClr val="FFFFFF"/>
                          </a:solidFill>
                          <a:effectLst>
                            <a:outerShdw blurRad="50800" dist="38100" dir="2700000" rotWithShape="0">
                              <a:srgbClr val="000000">
                                <a:alpha val="76000"/>
                              </a:srgbClr>
                            </a:outerShdw>
                          </a:effectLst>
                        </a:rPr>
                        <a:t>TRP’S</a:t>
                      </a:r>
                    </a:p>
                  </a:txBody>
                  <a:tcPr marL="45720" marR="45720" anchor="ctr" horzOverflow="overflow">
                    <a:lnT w="12700">
                      <a:solidFill>
                        <a:srgbClr val="5E5E5E"/>
                      </a:solidFill>
                    </a:lnT>
                    <a:lnB w="12700">
                      <a:solidFill>
                        <a:srgbClr val="424242"/>
                      </a:solidFill>
                    </a:lnB>
                    <a:solidFill>
                      <a:srgbClr val="EA3D34"/>
                    </a:solidFill>
                  </a:tcPr>
                </a:tc>
                <a:tc>
                  <a:txBody>
                    <a:bodyPr/>
                    <a:lstStyle/>
                    <a:p>
                      <a:pPr algn="ctr">
                        <a:defRPr sz="1800" b="0">
                          <a:solidFill>
                            <a:srgbClr val="000000"/>
                          </a:solidFill>
                        </a:defRPr>
                      </a:pPr>
                      <a:r>
                        <a:rPr sz="1200" dirty="0">
                          <a:solidFill>
                            <a:srgbClr val="FFFFFF"/>
                          </a:solidFill>
                          <a:effectLst>
                            <a:outerShdw blurRad="50800" dist="38100" dir="2700000" rotWithShape="0">
                              <a:srgbClr val="000000">
                                <a:alpha val="76000"/>
                              </a:srgbClr>
                            </a:outerShdw>
                          </a:effectLst>
                        </a:rPr>
                        <a:t>SOV</a:t>
                      </a:r>
                    </a:p>
                  </a:txBody>
                  <a:tcPr marL="45720" marR="45720" anchor="ctr" horzOverflow="overflow">
                    <a:lnT w="12700">
                      <a:solidFill>
                        <a:srgbClr val="5E5E5E"/>
                      </a:solidFill>
                    </a:lnT>
                    <a:lnB w="12700">
                      <a:solidFill>
                        <a:srgbClr val="424242"/>
                      </a:solidFill>
                    </a:lnB>
                    <a:solidFill>
                      <a:srgbClr val="EA3D34"/>
                    </a:solidFill>
                  </a:tcPr>
                </a:tc>
                <a:tc>
                  <a:txBody>
                    <a:bodyPr/>
                    <a:lstStyle/>
                    <a:p>
                      <a:pPr algn="ctr">
                        <a:defRPr sz="1800" b="0">
                          <a:solidFill>
                            <a:srgbClr val="000000"/>
                          </a:solidFill>
                        </a:defRPr>
                      </a:pPr>
                      <a:r>
                        <a:rPr sz="1200" dirty="0">
                          <a:solidFill>
                            <a:srgbClr val="FFFFFF"/>
                          </a:solidFill>
                          <a:effectLst>
                            <a:outerShdw blurRad="50800" dist="38100" dir="2700000" rotWithShape="0">
                              <a:srgbClr val="000000">
                                <a:alpha val="76000"/>
                              </a:srgbClr>
                            </a:outerShdw>
                          </a:effectLst>
                        </a:rPr>
                        <a:t>COE</a:t>
                      </a:r>
                    </a:p>
                  </a:txBody>
                  <a:tcPr marL="45720" marR="45720" anchor="ctr" horzOverflow="overflow">
                    <a:lnR w="12700">
                      <a:solidFill>
                        <a:srgbClr val="5E5E5E"/>
                      </a:solidFill>
                    </a:lnR>
                    <a:lnT w="12700">
                      <a:solidFill>
                        <a:srgbClr val="5E5E5E"/>
                      </a:solidFill>
                    </a:lnT>
                    <a:lnB w="12700" cap="flat" cmpd="sng" algn="ctr">
                      <a:solidFill>
                        <a:srgbClr val="424242"/>
                      </a:solidFill>
                      <a:prstDash val="solid"/>
                      <a:round/>
                      <a:headEnd type="none" w="med" len="med"/>
                      <a:tailEnd type="none" w="med" len="med"/>
                    </a:lnB>
                    <a:solidFill>
                      <a:srgbClr val="EA3D34"/>
                    </a:solidFill>
                  </a:tcPr>
                </a:tc>
                <a:extLst>
                  <a:ext uri="{0D108BD9-81ED-4DB2-BD59-A6C34878D82A}">
                    <a16:rowId xmlns:a16="http://schemas.microsoft.com/office/drawing/2014/main" val="10000"/>
                  </a:ext>
                </a:extLst>
              </a:tr>
              <a:tr h="363329">
                <a:tc>
                  <a:txBody>
                    <a:bodyPr/>
                    <a:lstStyle/>
                    <a:p>
                      <a:pPr algn="ctr">
                        <a:defRPr sz="1800"/>
                      </a:pPr>
                      <a:r>
                        <a:rPr lang="en-US" sz="1200" dirty="0" err="1">
                          <a:solidFill>
                            <a:srgbClr val="FFFFFF"/>
                          </a:solidFill>
                          <a:effectLst>
                            <a:outerShdw blurRad="50800" dist="38100" dir="2700000" rotWithShape="0">
                              <a:srgbClr val="000000">
                                <a:alpha val="76000"/>
                              </a:srgbClr>
                            </a:outerShdw>
                          </a:effectLst>
                        </a:rPr>
                        <a:t>Diunsa</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lnT w="12700">
                      <a:solidFill>
                        <a:srgbClr val="424242"/>
                      </a:solidFill>
                    </a:lnT>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5,056.0</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T w="12700">
                      <a:solidFill>
                        <a:srgbClr val="424242"/>
                      </a:solidFill>
                    </a:lnT>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32%</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T w="12700">
                      <a:solidFill>
                        <a:srgbClr val="424242"/>
                      </a:solidFill>
                    </a:lnT>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66,805.6</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T w="12700">
                      <a:solidFill>
                        <a:srgbClr val="424242"/>
                      </a:solidFill>
                    </a:lnT>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21%</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T w="12700">
                      <a:solidFill>
                        <a:srgbClr val="424242"/>
                      </a:solidFill>
                    </a:lnT>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0.64</a:t>
                      </a:r>
                    </a:p>
                  </a:txBody>
                  <a:tcPr marL="9525" marR="9525" marT="9525" marB="0" anchor="b">
                    <a:lnR w="12700">
                      <a:solidFill>
                        <a:srgbClr val="5E5E5E"/>
                      </a:solidFill>
                    </a:lnR>
                    <a:lnT w="12700">
                      <a:solidFill>
                        <a:srgbClr val="424242"/>
                      </a:solidFill>
                    </a:lnT>
                    <a:solidFill>
                      <a:srgbClr val="5E5E5E"/>
                    </a:solidFill>
                  </a:tcPr>
                </a:tc>
                <a:extLst>
                  <a:ext uri="{0D108BD9-81ED-4DB2-BD59-A6C34878D82A}">
                    <a16:rowId xmlns:a16="http://schemas.microsoft.com/office/drawing/2014/main" val="10001"/>
                  </a:ext>
                </a:extLst>
              </a:tr>
              <a:tr h="363329">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Curacao</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3,366.0</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22%</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54,648.1</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17%</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0.79</a:t>
                      </a:r>
                    </a:p>
                  </a:txBody>
                  <a:tcPr marL="9525" marR="9525" marT="9525" marB="0" anchor="b">
                    <a:lnR w="12700">
                      <a:solidFill>
                        <a:srgbClr val="5E5E5E"/>
                      </a:solidFill>
                    </a:lnR>
                    <a:solidFill>
                      <a:srgbClr val="5E5E5E"/>
                    </a:solidFill>
                  </a:tcPr>
                </a:tc>
                <a:extLst>
                  <a:ext uri="{0D108BD9-81ED-4DB2-BD59-A6C34878D82A}">
                    <a16:rowId xmlns:a16="http://schemas.microsoft.com/office/drawing/2014/main" val="10002"/>
                  </a:ext>
                </a:extLst>
              </a:tr>
              <a:tr h="363329">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Elektra</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1,989.8</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13%</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49,137.7</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15%</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1.20</a:t>
                      </a:r>
                    </a:p>
                  </a:txBody>
                  <a:tcPr marL="9525" marR="9525" marT="9525" marB="0" anchor="b">
                    <a:lnR w="12700">
                      <a:solidFill>
                        <a:srgbClr val="5E5E5E"/>
                      </a:solidFill>
                    </a:lnR>
                    <a:solidFill>
                      <a:srgbClr val="5E5E5E"/>
                    </a:solidFill>
                  </a:tcPr>
                </a:tc>
                <a:extLst>
                  <a:ext uri="{0D108BD9-81ED-4DB2-BD59-A6C34878D82A}">
                    <a16:rowId xmlns:a16="http://schemas.microsoft.com/office/drawing/2014/main" val="10003"/>
                  </a:ext>
                </a:extLst>
              </a:tr>
              <a:tr h="363329">
                <a:tc>
                  <a:txBody>
                    <a:bodyPr/>
                    <a:lstStyle/>
                    <a:p>
                      <a:pPr algn="ctr">
                        <a:defRPr sz="1800"/>
                      </a:pPr>
                      <a:r>
                        <a:rPr lang="en-US" sz="1200" dirty="0" err="1">
                          <a:solidFill>
                            <a:srgbClr val="FFFFFF"/>
                          </a:solidFill>
                          <a:effectLst>
                            <a:outerShdw blurRad="50800" dist="38100" dir="2700000" rotWithShape="0">
                              <a:srgbClr val="000000">
                                <a:alpha val="76000"/>
                              </a:srgbClr>
                            </a:outerShdw>
                          </a:effectLst>
                        </a:rPr>
                        <a:t>Jetstereo</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1,303.7</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8%</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53,028.4</a:t>
                      </a: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16%</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1.98</a:t>
                      </a:r>
                    </a:p>
                  </a:txBody>
                  <a:tcPr marL="9525" marR="9525" marT="9525" marB="0" anchor="b">
                    <a:lnR w="12700">
                      <a:solidFill>
                        <a:srgbClr val="5E5E5E"/>
                      </a:solidFill>
                    </a:lnR>
                    <a:solidFill>
                      <a:srgbClr val="5E5E5E"/>
                    </a:solidFill>
                  </a:tcPr>
                </a:tc>
                <a:extLst>
                  <a:ext uri="{0D108BD9-81ED-4DB2-BD59-A6C34878D82A}">
                    <a16:rowId xmlns:a16="http://schemas.microsoft.com/office/drawing/2014/main" val="10004"/>
                  </a:ext>
                </a:extLst>
              </a:tr>
              <a:tr h="363329">
                <a:tc>
                  <a:txBody>
                    <a:bodyPr/>
                    <a:lstStyle/>
                    <a:p>
                      <a:pPr algn="ctr">
                        <a:defRPr sz="1800"/>
                      </a:pPr>
                      <a:r>
                        <a:rPr lang="en-US" sz="1200" dirty="0" err="1">
                          <a:solidFill>
                            <a:srgbClr val="FFFFFF"/>
                          </a:solidFill>
                          <a:effectLst>
                            <a:outerShdw blurRad="50800" dist="38100" dir="2700000" rotWithShape="0">
                              <a:srgbClr val="000000">
                                <a:alpha val="76000"/>
                              </a:srgbClr>
                            </a:outerShdw>
                          </a:effectLst>
                        </a:rPr>
                        <a:t>Tropigas</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1,213.6</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8%</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20,353.4</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6%</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0.82</a:t>
                      </a:r>
                    </a:p>
                  </a:txBody>
                  <a:tcPr marL="9525" marR="9525" marT="9525" marB="0" anchor="b">
                    <a:lnR w="12700">
                      <a:solidFill>
                        <a:srgbClr val="5E5E5E"/>
                      </a:solidFill>
                    </a:lnR>
                    <a:solidFill>
                      <a:srgbClr val="5E5E5E"/>
                    </a:solidFill>
                  </a:tcPr>
                </a:tc>
                <a:extLst>
                  <a:ext uri="{0D108BD9-81ED-4DB2-BD59-A6C34878D82A}">
                    <a16:rowId xmlns:a16="http://schemas.microsoft.com/office/drawing/2014/main" val="10005"/>
                  </a:ext>
                </a:extLst>
              </a:tr>
              <a:tr h="363329">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Lady Lee</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1,138.2</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7%</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23,888.1</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7%</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1.02</a:t>
                      </a:r>
                    </a:p>
                  </a:txBody>
                  <a:tcPr marL="9525" marR="9525" marT="9525" marB="0" anchor="b">
                    <a:lnR w="12700">
                      <a:solidFill>
                        <a:srgbClr val="5E5E5E"/>
                      </a:solidFill>
                    </a:lnR>
                    <a:solidFill>
                      <a:srgbClr val="5E5E5E"/>
                    </a:solidFill>
                  </a:tcPr>
                </a:tc>
                <a:extLst>
                  <a:ext uri="{0D108BD9-81ED-4DB2-BD59-A6C34878D82A}">
                    <a16:rowId xmlns:a16="http://schemas.microsoft.com/office/drawing/2014/main" val="10006"/>
                  </a:ext>
                </a:extLst>
              </a:tr>
              <a:tr h="363329">
                <a:tc>
                  <a:txBody>
                    <a:bodyPr/>
                    <a:lstStyle/>
                    <a:p>
                      <a:pPr algn="ctr">
                        <a:defRPr sz="1800"/>
                      </a:pPr>
                      <a:r>
                        <a:rPr lang="en-US" sz="1200" dirty="0" err="1">
                          <a:solidFill>
                            <a:srgbClr val="FFFFFF"/>
                          </a:solidFill>
                          <a:effectLst>
                            <a:outerShdw blurRad="50800" dist="38100" dir="2700000" rotWithShape="0">
                              <a:srgbClr val="000000">
                                <a:alpha val="76000"/>
                              </a:srgbClr>
                            </a:outerShdw>
                          </a:effectLst>
                        </a:rPr>
                        <a:t>Molineros</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896.9</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6%</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24,942.0</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8%</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1.35</a:t>
                      </a:r>
                    </a:p>
                  </a:txBody>
                  <a:tcPr marL="9525" marR="9525" marT="9525" marB="0" anchor="b">
                    <a:lnR w="12700">
                      <a:solidFill>
                        <a:srgbClr val="5E5E5E"/>
                      </a:solidFill>
                    </a:lnR>
                    <a:solidFill>
                      <a:srgbClr val="5E5E5E"/>
                    </a:solidFill>
                  </a:tcPr>
                </a:tc>
                <a:extLst>
                  <a:ext uri="{0D108BD9-81ED-4DB2-BD59-A6C34878D82A}">
                    <a16:rowId xmlns:a16="http://schemas.microsoft.com/office/drawing/2014/main" val="10007"/>
                  </a:ext>
                </a:extLst>
              </a:tr>
              <a:tr h="363329">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Gallo +</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667.4</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4%</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28,703.2</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9%</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2.09</a:t>
                      </a:r>
                    </a:p>
                  </a:txBody>
                  <a:tcPr marL="9525" marR="9525" marT="9525" marB="0" anchor="b">
                    <a:lnR w="12700">
                      <a:solidFill>
                        <a:srgbClr val="5E5E5E"/>
                      </a:solidFill>
                    </a:lnR>
                    <a:solidFill>
                      <a:srgbClr val="5E5E5E"/>
                    </a:solidFill>
                  </a:tcPr>
                </a:tc>
                <a:extLst>
                  <a:ext uri="{0D108BD9-81ED-4DB2-BD59-A6C34878D82A}">
                    <a16:rowId xmlns:a16="http://schemas.microsoft.com/office/drawing/2014/main" val="10008"/>
                  </a:ext>
                </a:extLst>
              </a:tr>
              <a:tr h="304311">
                <a:tc>
                  <a:txBody>
                    <a:bodyPr/>
                    <a:lstStyle/>
                    <a:p>
                      <a:pPr algn="ctr">
                        <a:defRPr sz="1800"/>
                      </a:pPr>
                      <a:r>
                        <a:rPr sz="1200">
                          <a:solidFill>
                            <a:srgbClr val="FFFFFF"/>
                          </a:solidFill>
                          <a:effectLst>
                            <a:outerShdw blurRad="50800" dist="38100" dir="2700000" rotWithShape="0">
                              <a:srgbClr val="000000">
                                <a:alpha val="76000"/>
                              </a:srgbClr>
                            </a:outerShdw>
                          </a:effectLst>
                        </a:rPr>
                        <a:t>Total</a:t>
                      </a:r>
                    </a:p>
                  </a:txBody>
                  <a:tcPr marL="45720" marR="45720" anchor="ctr" horzOverflow="overflow">
                    <a:lnL w="12700">
                      <a:solidFill>
                        <a:srgbClr val="5E5E5E"/>
                      </a:solidFill>
                    </a:lnL>
                    <a:lnB w="12700">
                      <a:solidFill>
                        <a:srgbClr val="5E5E5E"/>
                      </a:solidFill>
                    </a:lnB>
                    <a:solidFill>
                      <a:schemeClr val="accent1"/>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15,631.6</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B w="12700">
                      <a:solidFill>
                        <a:srgbClr val="5E5E5E"/>
                      </a:solidFill>
                    </a:lnB>
                    <a:solidFill>
                      <a:srgbClr val="5E5E5E"/>
                    </a:solidFill>
                  </a:tcPr>
                </a:tc>
                <a:tc>
                  <a:txBody>
                    <a:bodyPr/>
                    <a:lstStyle/>
                    <a:p>
                      <a:pPr indent="457200"/>
                      <a:endParaRPr/>
                    </a:p>
                  </a:txBody>
                  <a:tcPr marL="9525" marR="9525" marT="9525" marB="9525" anchor="ctr" horzOverflow="overflow">
                    <a:lnB w="12700">
                      <a:solidFill>
                        <a:srgbClr val="5E5E5E"/>
                      </a:solidFill>
                    </a:lnB>
                    <a:solidFill>
                      <a:schemeClr val="accent1"/>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321,506.5</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B w="12700">
                      <a:solidFill>
                        <a:srgbClr val="5E5E5E"/>
                      </a:solidFill>
                    </a:lnB>
                    <a:solidFill>
                      <a:srgbClr val="5E5E5E"/>
                    </a:solidFill>
                  </a:tcPr>
                </a:tc>
                <a:tc>
                  <a:txBody>
                    <a:bodyPr/>
                    <a:lstStyle/>
                    <a:p>
                      <a:pPr indent="457200"/>
                      <a:endParaRPr dirty="0"/>
                    </a:p>
                  </a:txBody>
                  <a:tcPr marL="9525" marR="9525" marT="9525" marB="9525" anchor="ctr" horzOverflow="overflow">
                    <a:lnB w="12700">
                      <a:solidFill>
                        <a:srgbClr val="5E5E5E"/>
                      </a:solidFill>
                    </a:lnB>
                    <a:solidFill>
                      <a:schemeClr val="accent1"/>
                    </a:solidFill>
                  </a:tcPr>
                </a:tc>
                <a:tc>
                  <a:txBody>
                    <a:bodyPr/>
                    <a:lstStyle/>
                    <a:p>
                      <a:pPr indent="457200"/>
                      <a:endParaRPr dirty="0"/>
                    </a:p>
                  </a:txBody>
                  <a:tcPr marL="45720" marR="45720" anchor="ctr" horzOverflow="overflow">
                    <a:lnR w="12700">
                      <a:solidFill>
                        <a:srgbClr val="5E5E5E"/>
                      </a:solidFill>
                    </a:lnR>
                    <a:lnB w="12700">
                      <a:solidFill>
                        <a:srgbClr val="5E5E5E"/>
                      </a:solidFill>
                    </a:lnB>
                    <a:solidFill>
                      <a:schemeClr val="accent1"/>
                    </a:solidFill>
                  </a:tcPr>
                </a:tc>
                <a:extLst>
                  <a:ext uri="{0D108BD9-81ED-4DB2-BD59-A6C34878D82A}">
                    <a16:rowId xmlns:a16="http://schemas.microsoft.com/office/drawing/2014/main" val="10009"/>
                  </a:ext>
                </a:extLst>
              </a:tr>
            </a:tbl>
          </a:graphicData>
        </a:graphic>
      </p:graphicFrame>
      <p:sp>
        <p:nvSpPr>
          <p:cNvPr id="469" name="Rectangle: Rounded Corners 7"/>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470" name="Estrategia de Medios: TV"/>
          <p:cNvSpPr txBox="1"/>
          <p:nvPr/>
        </p:nvSpPr>
        <p:spPr>
          <a:xfrm>
            <a:off x="187614" y="163934"/>
            <a:ext cx="9279139" cy="507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700">
                <a:solidFill>
                  <a:srgbClr val="FFFFFF"/>
                </a:solidFill>
              </a:defRPr>
            </a:lvl1pPr>
          </a:lstStyle>
          <a:p>
            <a:r>
              <a:rPr dirty="0" err="1"/>
              <a:t>Estrategia</a:t>
            </a:r>
            <a:r>
              <a:rPr dirty="0"/>
              <a:t> de </a:t>
            </a:r>
            <a:r>
              <a:rPr dirty="0" err="1"/>
              <a:t>Medios</a:t>
            </a:r>
            <a:r>
              <a:rPr dirty="0"/>
              <a:t>: DISTRIBUCIÓN CANALES TV </a:t>
            </a:r>
            <a:r>
              <a:rPr lang="es-HN" dirty="0"/>
              <a:t>ABIERTA</a:t>
            </a:r>
            <a:r>
              <a:rPr dirty="0"/>
              <a:t> 202</a:t>
            </a:r>
            <a:r>
              <a:rPr lang="en-US" dirty="0"/>
              <a:t>5</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3" name="Table 7"/>
          <p:cNvGraphicFramePr/>
          <p:nvPr>
            <p:extLst>
              <p:ext uri="{D42A27DB-BD31-4B8C-83A1-F6EECF244321}">
                <p14:modId xmlns:p14="http://schemas.microsoft.com/office/powerpoint/2010/main" val="397163867"/>
              </p:ext>
            </p:extLst>
          </p:nvPr>
        </p:nvGraphicFramePr>
        <p:xfrm>
          <a:off x="10689887" y="1402078"/>
          <a:ext cx="1159606" cy="4541523"/>
        </p:xfrm>
        <a:graphic>
          <a:graphicData uri="http://schemas.openxmlformats.org/drawingml/2006/table">
            <a:tbl>
              <a:tblPr/>
              <a:tblGrid>
                <a:gridCol w="707119">
                  <a:extLst>
                    <a:ext uri="{9D8B030D-6E8A-4147-A177-3AD203B41FA5}">
                      <a16:colId xmlns:a16="http://schemas.microsoft.com/office/drawing/2014/main" val="20000"/>
                    </a:ext>
                  </a:extLst>
                </a:gridCol>
                <a:gridCol w="452487">
                  <a:extLst>
                    <a:ext uri="{9D8B030D-6E8A-4147-A177-3AD203B41FA5}">
                      <a16:colId xmlns:a16="http://schemas.microsoft.com/office/drawing/2014/main" val="1793508201"/>
                    </a:ext>
                  </a:extLst>
                </a:gridCol>
              </a:tblGrid>
              <a:tr h="542586">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37.0</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lnT w="12700">
                      <a:solidFill>
                        <a:srgbClr val="424242"/>
                      </a:solidFill>
                    </a:lnT>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5%</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lnT w="12700">
                      <a:solidFill>
                        <a:srgbClr val="424242"/>
                      </a:solidFill>
                    </a:lnT>
                    <a:solidFill>
                      <a:srgbClr val="5E5E5E"/>
                    </a:solidFill>
                  </a:tcPr>
                </a:tc>
                <a:extLst>
                  <a:ext uri="{0D108BD9-81ED-4DB2-BD59-A6C34878D82A}">
                    <a16:rowId xmlns:a16="http://schemas.microsoft.com/office/drawing/2014/main" val="10000"/>
                  </a:ext>
                </a:extLst>
              </a:tr>
              <a:tr h="542586">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50.7</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7%</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solidFill>
                      <a:srgbClr val="5E5E5E"/>
                    </a:solidFill>
                  </a:tcPr>
                </a:tc>
                <a:extLst>
                  <a:ext uri="{0D108BD9-81ED-4DB2-BD59-A6C34878D82A}">
                    <a16:rowId xmlns:a16="http://schemas.microsoft.com/office/drawing/2014/main" val="10001"/>
                  </a:ext>
                </a:extLst>
              </a:tr>
              <a:tr h="562485">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70.9</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10%</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solidFill>
                      <a:srgbClr val="5E5E5E"/>
                    </a:solidFill>
                  </a:tcPr>
                </a:tc>
                <a:extLst>
                  <a:ext uri="{0D108BD9-81ED-4DB2-BD59-A6C34878D82A}">
                    <a16:rowId xmlns:a16="http://schemas.microsoft.com/office/drawing/2014/main" val="10002"/>
                  </a:ext>
                </a:extLst>
              </a:tr>
              <a:tr h="553108">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787.7</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12%</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solidFill>
                      <a:srgbClr val="5E5E5E"/>
                    </a:solidFill>
                  </a:tcPr>
                </a:tc>
                <a:extLst>
                  <a:ext uri="{0D108BD9-81ED-4DB2-BD59-A6C34878D82A}">
                    <a16:rowId xmlns:a16="http://schemas.microsoft.com/office/drawing/2014/main" val="10003"/>
                  </a:ext>
                </a:extLst>
              </a:tr>
              <a:tr h="562485">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96.3</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13%</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solidFill>
                      <a:srgbClr val="5E5E5E"/>
                    </a:solidFill>
                  </a:tcPr>
                </a:tc>
                <a:extLst>
                  <a:ext uri="{0D108BD9-81ED-4DB2-BD59-A6C34878D82A}">
                    <a16:rowId xmlns:a16="http://schemas.microsoft.com/office/drawing/2014/main" val="10004"/>
                  </a:ext>
                </a:extLst>
              </a:tr>
              <a:tr h="543734">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100.1</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14%</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solidFill>
                      <a:srgbClr val="5E5E5E"/>
                    </a:solidFill>
                  </a:tcPr>
                </a:tc>
                <a:extLst>
                  <a:ext uri="{0D108BD9-81ED-4DB2-BD59-A6C34878D82A}">
                    <a16:rowId xmlns:a16="http://schemas.microsoft.com/office/drawing/2014/main" val="10005"/>
                  </a:ext>
                </a:extLst>
              </a:tr>
              <a:tr h="590611">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134.5</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18%</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solidFill>
                      <a:srgbClr val="5E5E5E"/>
                    </a:solidFill>
                  </a:tcPr>
                </a:tc>
                <a:extLst>
                  <a:ext uri="{0D108BD9-81ED-4DB2-BD59-A6C34878D82A}">
                    <a16:rowId xmlns:a16="http://schemas.microsoft.com/office/drawing/2014/main" val="10006"/>
                  </a:ext>
                </a:extLst>
              </a:tr>
              <a:tr h="643928">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164.2</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lnB w="12700">
                      <a:solidFill>
                        <a:srgbClr val="424242"/>
                      </a:solidFill>
                    </a:lnB>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22%</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lnB w="12700">
                      <a:solidFill>
                        <a:srgbClr val="424242"/>
                      </a:solidFill>
                    </a:lnB>
                    <a:solidFill>
                      <a:srgbClr val="5E5E5E"/>
                    </a:solidFill>
                  </a:tcPr>
                </a:tc>
                <a:extLst>
                  <a:ext uri="{0D108BD9-81ED-4DB2-BD59-A6C34878D82A}">
                    <a16:rowId xmlns:a16="http://schemas.microsoft.com/office/drawing/2014/main" val="10007"/>
                  </a:ext>
                </a:extLst>
              </a:tr>
            </a:tbl>
          </a:graphicData>
        </a:graphic>
      </p:graphicFrame>
      <p:sp>
        <p:nvSpPr>
          <p:cNvPr id="474" name="TextBox 9"/>
          <p:cNvSpPr txBox="1"/>
          <p:nvPr/>
        </p:nvSpPr>
        <p:spPr>
          <a:xfrm>
            <a:off x="10684941" y="5960227"/>
            <a:ext cx="1159607" cy="353939"/>
          </a:xfrm>
          <a:prstGeom prst="rect">
            <a:avLst/>
          </a:prstGeom>
          <a:solidFill>
            <a:srgbClr val="EB3D3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2000">
                <a:solidFill>
                  <a:srgbClr val="FFFFFF"/>
                </a:solidFill>
                <a:effectLst>
                  <a:outerShdw blurRad="50800" dist="38100" dir="2700000" rotWithShape="0">
                    <a:srgbClr val="000000">
                      <a:alpha val="76000"/>
                    </a:srgbClr>
                  </a:outerShdw>
                </a:effectLst>
              </a:defRPr>
            </a:lvl1pPr>
          </a:lstStyle>
          <a:p>
            <a:r>
              <a:rPr sz="1700" dirty="0"/>
              <a:t>$ </a:t>
            </a:r>
            <a:r>
              <a:rPr lang="en-US" sz="1700" dirty="0"/>
              <a:t>741.5</a:t>
            </a:r>
            <a:r>
              <a:rPr sz="1700" dirty="0"/>
              <a:t>K</a:t>
            </a:r>
          </a:p>
        </p:txBody>
      </p:sp>
      <p:sp>
        <p:nvSpPr>
          <p:cNvPr id="475" name="Rectangle: Rounded Corners 7"/>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476" name="Estrategia de Medios:  RADIO"/>
          <p:cNvSpPr txBox="1"/>
          <p:nvPr/>
        </p:nvSpPr>
        <p:spPr>
          <a:xfrm>
            <a:off x="187614" y="163934"/>
            <a:ext cx="7140733" cy="507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700">
                <a:solidFill>
                  <a:srgbClr val="FFFFFF"/>
                </a:solidFill>
              </a:defRPr>
            </a:lvl1pPr>
          </a:lstStyle>
          <a:p>
            <a:r>
              <a:rPr dirty="0" err="1"/>
              <a:t>Estrategia</a:t>
            </a:r>
            <a:r>
              <a:rPr dirty="0"/>
              <a:t> de </a:t>
            </a:r>
            <a:r>
              <a:rPr dirty="0" err="1"/>
              <a:t>Medios</a:t>
            </a:r>
            <a:r>
              <a:rPr dirty="0"/>
              <a:t>: DISTRIBUCIÓN RADIO 202</a:t>
            </a:r>
            <a:r>
              <a:rPr lang="en-US" dirty="0"/>
              <a:t>5</a:t>
            </a:r>
            <a:endParaRPr dirty="0"/>
          </a:p>
        </p:txBody>
      </p:sp>
      <p:graphicFrame>
        <p:nvGraphicFramePr>
          <p:cNvPr id="2" name="Gráfico 1">
            <a:extLst>
              <a:ext uri="{FF2B5EF4-FFF2-40B4-BE49-F238E27FC236}">
                <a16:creationId xmlns:a16="http://schemas.microsoft.com/office/drawing/2014/main" id="{68B12B51-764E-983F-5415-6BE032C15F48}"/>
              </a:ext>
            </a:extLst>
          </p:cNvPr>
          <p:cNvGraphicFramePr/>
          <p:nvPr>
            <p:extLst>
              <p:ext uri="{D42A27DB-BD31-4B8C-83A1-F6EECF244321}">
                <p14:modId xmlns:p14="http://schemas.microsoft.com/office/powerpoint/2010/main" val="2095593511"/>
              </p:ext>
            </p:extLst>
          </p:nvPr>
        </p:nvGraphicFramePr>
        <p:xfrm>
          <a:off x="0" y="1277527"/>
          <a:ext cx="10684941" cy="558615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EBDCBDE2-22C6-E05E-8C29-AB54EEAE92FF}"/>
              </a:ext>
            </a:extLst>
          </p:cNvPr>
          <p:cNvSpPr/>
          <p:nvPr/>
        </p:nvSpPr>
        <p:spPr>
          <a:xfrm>
            <a:off x="6245352" y="472159"/>
            <a:ext cx="4892548" cy="707886"/>
          </a:xfrm>
          <a:prstGeom prst="roundRect">
            <a:avLst>
              <a:gd name="adj" fmla="val 0"/>
            </a:avLst>
          </a:prstGeom>
          <a:solidFill>
            <a:srgbClr val="EE57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latin typeface="Myriad Pro" panose="020B0503030403020204" pitchFamily="34" charset="0"/>
            </a:endParaRPr>
          </a:p>
        </p:txBody>
      </p:sp>
      <p:sp>
        <p:nvSpPr>
          <p:cNvPr id="40" name="Rectangle: Rounded Corners 39">
            <a:extLst>
              <a:ext uri="{FF2B5EF4-FFF2-40B4-BE49-F238E27FC236}">
                <a16:creationId xmlns:a16="http://schemas.microsoft.com/office/drawing/2014/main" id="{4BCA5FDA-B946-47FF-B4E4-BDC2C5C080CA}"/>
              </a:ext>
            </a:extLst>
          </p:cNvPr>
          <p:cNvSpPr/>
          <p:nvPr/>
        </p:nvSpPr>
        <p:spPr>
          <a:xfrm>
            <a:off x="1054326" y="2680263"/>
            <a:ext cx="4892548" cy="1129167"/>
          </a:xfrm>
          <a:prstGeom prst="roundRect">
            <a:avLst>
              <a:gd name="adj" fmla="val 0"/>
            </a:avLst>
          </a:prstGeom>
          <a:solidFill>
            <a:srgbClr val="FBEAEA">
              <a:alpha val="10000"/>
            </a:srgb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latin typeface="Myriad Pro" panose="020B0503030403020204" pitchFamily="34" charset="0"/>
            </a:endParaRPr>
          </a:p>
        </p:txBody>
      </p:sp>
      <p:sp>
        <p:nvSpPr>
          <p:cNvPr id="8" name="Rectangle: Rounded Corners 7">
            <a:extLst>
              <a:ext uri="{FF2B5EF4-FFF2-40B4-BE49-F238E27FC236}">
                <a16:creationId xmlns:a16="http://schemas.microsoft.com/office/drawing/2014/main" id="{0C1C7D11-8256-4A12-B0CA-12FF740B005E}"/>
              </a:ext>
            </a:extLst>
          </p:cNvPr>
          <p:cNvSpPr/>
          <p:nvPr/>
        </p:nvSpPr>
        <p:spPr>
          <a:xfrm>
            <a:off x="1066800" y="472159"/>
            <a:ext cx="4892548" cy="707886"/>
          </a:xfrm>
          <a:prstGeom prst="roundRect">
            <a:avLst>
              <a:gd name="adj" fmla="val 0"/>
            </a:avLst>
          </a:prstGeom>
          <a:solidFill>
            <a:srgbClr val="EE57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latin typeface="Myriad Pro" panose="020B0503030403020204" pitchFamily="34" charset="0"/>
            </a:endParaRPr>
          </a:p>
        </p:txBody>
      </p:sp>
      <p:sp>
        <p:nvSpPr>
          <p:cNvPr id="3" name="TextBox 2">
            <a:extLst>
              <a:ext uri="{FF2B5EF4-FFF2-40B4-BE49-F238E27FC236}">
                <a16:creationId xmlns:a16="http://schemas.microsoft.com/office/drawing/2014/main" id="{29631F73-598A-427F-A4A2-71154E307F31}"/>
              </a:ext>
            </a:extLst>
          </p:cNvPr>
          <p:cNvSpPr txBox="1"/>
          <p:nvPr/>
        </p:nvSpPr>
        <p:spPr>
          <a:xfrm>
            <a:off x="2390812" y="564492"/>
            <a:ext cx="2244525" cy="523220"/>
          </a:xfrm>
          <a:prstGeom prst="rect">
            <a:avLst/>
          </a:prstGeom>
          <a:noFill/>
        </p:spPr>
        <p:txBody>
          <a:bodyPr wrap="none" rtlCol="0">
            <a:spAutoFit/>
          </a:bodyPr>
          <a:lstStyle/>
          <a:p>
            <a:r>
              <a:rPr lang="en-US" sz="2800" b="1" dirty="0" err="1">
                <a:solidFill>
                  <a:schemeClr val="bg1"/>
                </a:solidFill>
                <a:latin typeface="Myriad Pro Light" panose="020B0503030403020204" pitchFamily="34" charset="0"/>
                <a:ea typeface="Open Sans SemiBold" panose="020B0706030804020204" pitchFamily="34" charset="0"/>
                <a:cs typeface="Open Sans SemiBold" panose="020B0706030804020204" pitchFamily="34" charset="0"/>
              </a:rPr>
              <a:t>Conclusiones</a:t>
            </a:r>
            <a:endParaRPr lang="en-MY" sz="2800" b="1" dirty="0">
              <a:solidFill>
                <a:schemeClr val="bg1"/>
              </a:solidFill>
              <a:latin typeface="Myriad Pro Light" panose="020B0503030403020204" pitchFamily="34" charset="0"/>
              <a:ea typeface="Open Sans SemiBold" panose="020B0706030804020204" pitchFamily="34" charset="0"/>
              <a:cs typeface="Open Sans SemiBold" panose="020B0706030804020204" pitchFamily="34" charset="0"/>
            </a:endParaRPr>
          </a:p>
        </p:txBody>
      </p:sp>
      <p:sp>
        <p:nvSpPr>
          <p:cNvPr id="4" name="TextBox 3">
            <a:extLst>
              <a:ext uri="{FF2B5EF4-FFF2-40B4-BE49-F238E27FC236}">
                <a16:creationId xmlns:a16="http://schemas.microsoft.com/office/drawing/2014/main" id="{D3D27B0B-7A83-4BEF-95F2-53E6C1805D9C}"/>
              </a:ext>
            </a:extLst>
          </p:cNvPr>
          <p:cNvSpPr txBox="1"/>
          <p:nvPr/>
        </p:nvSpPr>
        <p:spPr>
          <a:xfrm>
            <a:off x="7113109" y="564492"/>
            <a:ext cx="3020379" cy="523220"/>
          </a:xfrm>
          <a:prstGeom prst="rect">
            <a:avLst/>
          </a:prstGeom>
          <a:noFill/>
        </p:spPr>
        <p:txBody>
          <a:bodyPr wrap="none" rtlCol="0">
            <a:spAutoFit/>
          </a:bodyPr>
          <a:lstStyle/>
          <a:p>
            <a:r>
              <a:rPr lang="en-US" sz="2800" b="1" dirty="0" err="1">
                <a:solidFill>
                  <a:schemeClr val="bg1"/>
                </a:solidFill>
                <a:latin typeface="Myriad Pro Light" panose="020B0503030403020204" pitchFamily="34" charset="0"/>
                <a:ea typeface="Open Sans SemiBold" panose="020B0706030804020204" pitchFamily="34" charset="0"/>
                <a:cs typeface="Open Sans SemiBold" panose="020B0706030804020204" pitchFamily="34" charset="0"/>
              </a:rPr>
              <a:t>Recomendaciones</a:t>
            </a:r>
            <a:endParaRPr lang="en-MY" sz="2800" b="1" dirty="0">
              <a:solidFill>
                <a:schemeClr val="bg1"/>
              </a:solidFill>
              <a:latin typeface="Myriad Pro Light" panose="020B0503030403020204" pitchFamily="34" charset="0"/>
              <a:ea typeface="Open Sans SemiBold" panose="020B0706030804020204" pitchFamily="34" charset="0"/>
              <a:cs typeface="Open Sans SemiBold" panose="020B0706030804020204" pitchFamily="34" charset="0"/>
            </a:endParaRPr>
          </a:p>
        </p:txBody>
      </p:sp>
      <p:sp>
        <p:nvSpPr>
          <p:cNvPr id="5" name="Rectangle: Rounded Corners 40">
            <a:extLst>
              <a:ext uri="{FF2B5EF4-FFF2-40B4-BE49-F238E27FC236}">
                <a16:creationId xmlns:a16="http://schemas.microsoft.com/office/drawing/2014/main" id="{2F7434D9-D8F8-C409-2449-E847D19D21F5}"/>
              </a:ext>
            </a:extLst>
          </p:cNvPr>
          <p:cNvSpPr/>
          <p:nvPr/>
        </p:nvSpPr>
        <p:spPr>
          <a:xfrm>
            <a:off x="6245352" y="1396943"/>
            <a:ext cx="4892548" cy="1352421"/>
          </a:xfrm>
          <a:prstGeom prst="roundRect">
            <a:avLst>
              <a:gd name="adj" fmla="val 0"/>
            </a:avLst>
          </a:prstGeom>
          <a:solidFill>
            <a:srgbClr val="FBEAE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eaLnBrk="0" hangingPunct="0">
              <a:spcBef>
                <a:spcPct val="20000"/>
              </a:spcBef>
              <a:buClr>
                <a:schemeClr val="accent6"/>
              </a:buClr>
              <a:buFont typeface="Arial"/>
              <a:buChar char="•"/>
            </a:pPr>
            <a:r>
              <a:rPr lang="es-HN" sz="1200" b="1" dirty="0">
                <a:solidFill>
                  <a:schemeClr val="tx1"/>
                </a:solidFill>
                <a:latin typeface="Myriad Pro" panose="020B0503030403020204" pitchFamily="34" charset="0"/>
              </a:rPr>
              <a:t>El mercado publicitario </a:t>
            </a:r>
            <a:r>
              <a:rPr lang="es-HN" sz="1200" dirty="0">
                <a:solidFill>
                  <a:schemeClr val="tx1"/>
                </a:solidFill>
                <a:latin typeface="Myriad Pro" panose="020B0503030403020204" pitchFamily="34" charset="0"/>
              </a:rPr>
              <a:t>de tiendas departamentales continúa siendo liderado por Diunsa y La Curacao, con participaciones del 32% y 21% respectivamente. Sin embargo, Jetstereo destaca en términos de eficiencia, por lo que resulta clave mantener niveles sólidos de TRP’s. Esto se logra concentrando la pauta en los canales y/o espacios con mayor participación de audiencia: TVC, HCH y Canal 11, que en conjunto concentran el 67% del share de audiencia.</a:t>
            </a:r>
          </a:p>
        </p:txBody>
      </p:sp>
      <p:sp>
        <p:nvSpPr>
          <p:cNvPr id="6" name="Rectangle 406">
            <a:extLst>
              <a:ext uri="{FF2B5EF4-FFF2-40B4-BE49-F238E27FC236}">
                <a16:creationId xmlns:a16="http://schemas.microsoft.com/office/drawing/2014/main" id="{19E04F06-6D21-9D1B-7A18-88D6C3A57946}"/>
              </a:ext>
            </a:extLst>
          </p:cNvPr>
          <p:cNvSpPr>
            <a:spLocks noChangeArrowheads="1"/>
          </p:cNvSpPr>
          <p:nvPr/>
        </p:nvSpPr>
        <p:spPr bwMode="auto">
          <a:xfrm>
            <a:off x="6593337" y="1396945"/>
            <a:ext cx="4196578" cy="3221180"/>
          </a:xfrm>
          <a:prstGeom prst="rect">
            <a:avLst/>
          </a:prstGeom>
          <a:noFill/>
          <a:ln w="9525">
            <a:noFill/>
            <a:miter lim="800000"/>
            <a:headEnd/>
            <a:tailEnd/>
          </a:ln>
        </p:spPr>
        <p:txBody>
          <a:bodyPr>
            <a:prstTxWarp prst="textNoShape">
              <a:avLst/>
            </a:prstTxWarp>
          </a:bodyPr>
          <a:lstStyle/>
          <a:p>
            <a:pPr marL="742950" lvl="1" indent="-285750">
              <a:buFont typeface="Arial" panose="020B0604020202020204" pitchFamily="34" charset="0"/>
              <a:buChar char="•"/>
            </a:pPr>
            <a:endParaRPr lang="es-HN" sz="1200" dirty="0">
              <a:latin typeface="Myriad Pro" panose="020B0503030403020204" pitchFamily="34" charset="0"/>
              <a:ea typeface="Verdana" panose="020B0604030504040204" pitchFamily="34" charset="0"/>
              <a:cs typeface="Verdana" panose="020B0604030504040204" pitchFamily="34" charset="0"/>
            </a:endParaRPr>
          </a:p>
        </p:txBody>
      </p:sp>
      <p:sp>
        <p:nvSpPr>
          <p:cNvPr id="7" name="Rectangle: Rounded Corners 40">
            <a:extLst>
              <a:ext uri="{FF2B5EF4-FFF2-40B4-BE49-F238E27FC236}">
                <a16:creationId xmlns:a16="http://schemas.microsoft.com/office/drawing/2014/main" id="{E2BDE23E-EB25-FF57-3B12-A8741DEB796B}"/>
              </a:ext>
            </a:extLst>
          </p:cNvPr>
          <p:cNvSpPr/>
          <p:nvPr/>
        </p:nvSpPr>
        <p:spPr>
          <a:xfrm>
            <a:off x="6247576" y="2841698"/>
            <a:ext cx="4892548" cy="1380397"/>
          </a:xfrm>
          <a:prstGeom prst="roundRect">
            <a:avLst>
              <a:gd name="adj" fmla="val 0"/>
            </a:avLst>
          </a:prstGeom>
          <a:solidFill>
            <a:srgbClr val="FBEAE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eaLnBrk="0" hangingPunct="0">
              <a:spcBef>
                <a:spcPct val="20000"/>
              </a:spcBef>
              <a:buClr>
                <a:schemeClr val="accent6"/>
              </a:buClr>
              <a:buFont typeface="Arial"/>
              <a:buChar char="•"/>
            </a:pPr>
            <a:r>
              <a:rPr lang="es-HN" sz="1200" b="1" dirty="0">
                <a:solidFill>
                  <a:schemeClr val="tx1"/>
                </a:solidFill>
                <a:latin typeface="Myriad Pro" panose="020B0503030403020204" pitchFamily="34" charset="0"/>
              </a:rPr>
              <a:t>La categoría presenta </a:t>
            </a:r>
            <a:r>
              <a:rPr lang="es-HN" sz="1200" dirty="0">
                <a:solidFill>
                  <a:schemeClr val="tx1"/>
                </a:solidFill>
                <a:latin typeface="Myriad Pro" panose="020B0503030403020204" pitchFamily="34" charset="0"/>
              </a:rPr>
              <a:t>una alta dependencia de la TV abierta, la cual muestra niveles elevados de saturación. En este contexto, la oportunidad para 2026 será mantener altos niveles de eficiencia (COE), al tiempo que se exploran canales con menor share que, además de ser eficientes, aporten alcance incremental y reduzcan la dependencia del incremento de tarifas en las principales televisoras (C11)</a:t>
            </a:r>
          </a:p>
        </p:txBody>
      </p:sp>
      <p:sp>
        <p:nvSpPr>
          <p:cNvPr id="9" name="Rectangle: Rounded Corners 40">
            <a:extLst>
              <a:ext uri="{FF2B5EF4-FFF2-40B4-BE49-F238E27FC236}">
                <a16:creationId xmlns:a16="http://schemas.microsoft.com/office/drawing/2014/main" id="{37F50AA2-488E-458C-B24C-15364DC57324}"/>
              </a:ext>
            </a:extLst>
          </p:cNvPr>
          <p:cNvSpPr/>
          <p:nvPr/>
        </p:nvSpPr>
        <p:spPr>
          <a:xfrm>
            <a:off x="6247576" y="4314428"/>
            <a:ext cx="4892548" cy="690709"/>
          </a:xfrm>
          <a:prstGeom prst="roundRect">
            <a:avLst>
              <a:gd name="adj" fmla="val 0"/>
            </a:avLst>
          </a:prstGeom>
          <a:solidFill>
            <a:srgbClr val="FBEAE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eaLnBrk="0" hangingPunct="0">
              <a:spcBef>
                <a:spcPct val="20000"/>
              </a:spcBef>
              <a:buClr>
                <a:schemeClr val="accent6"/>
              </a:buClr>
              <a:buFont typeface="Arial"/>
              <a:buChar char="•"/>
            </a:pPr>
            <a:r>
              <a:rPr lang="es-HN" sz="1200" b="1" dirty="0">
                <a:solidFill>
                  <a:schemeClr val="tx1"/>
                </a:solidFill>
                <a:latin typeface="Myriad Pro" panose="020B0503030403020204" pitchFamily="34" charset="0"/>
              </a:rPr>
              <a:t>Es igualmente importante </a:t>
            </a:r>
            <a:r>
              <a:rPr lang="es-HN" sz="1200" dirty="0">
                <a:solidFill>
                  <a:schemeClr val="tx1"/>
                </a:solidFill>
                <a:latin typeface="Myriad Pro" panose="020B0503030403020204" pitchFamily="34" charset="0"/>
              </a:rPr>
              <a:t>mantener presencia en radio, cuya participación resulta clave para sostener el top of mind, especialmente en campañas de lanzamiento o promocionales.</a:t>
            </a:r>
          </a:p>
        </p:txBody>
      </p:sp>
      <p:sp>
        <p:nvSpPr>
          <p:cNvPr id="12" name="Rectangle: Rounded Corners 40">
            <a:extLst>
              <a:ext uri="{FF2B5EF4-FFF2-40B4-BE49-F238E27FC236}">
                <a16:creationId xmlns:a16="http://schemas.microsoft.com/office/drawing/2014/main" id="{652D838C-F28D-2319-69BD-6C2F751A974E}"/>
              </a:ext>
            </a:extLst>
          </p:cNvPr>
          <p:cNvSpPr/>
          <p:nvPr/>
        </p:nvSpPr>
        <p:spPr>
          <a:xfrm>
            <a:off x="1051876" y="2587930"/>
            <a:ext cx="4892548" cy="707886"/>
          </a:xfrm>
          <a:prstGeom prst="roundRect">
            <a:avLst>
              <a:gd name="adj" fmla="val 0"/>
            </a:avLst>
          </a:prstGeom>
          <a:solidFill>
            <a:srgbClr val="FBEAE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eaLnBrk="0" hangingPunct="0">
              <a:spcBef>
                <a:spcPct val="20000"/>
              </a:spcBef>
              <a:buClr>
                <a:schemeClr val="accent6"/>
              </a:buClr>
              <a:buFont typeface="Arial"/>
              <a:buChar char="•"/>
            </a:pPr>
            <a:r>
              <a:rPr lang="es-HN" sz="1200" b="1" dirty="0">
                <a:solidFill>
                  <a:schemeClr val="tx1"/>
                </a:solidFill>
                <a:latin typeface="Myriad Pro" panose="020B0503030403020204" pitchFamily="34" charset="0"/>
              </a:rPr>
              <a:t>Sobre los picos en la estacionalidad</a:t>
            </a:r>
            <a:r>
              <a:rPr lang="es-HN" sz="1200" dirty="0">
                <a:solidFill>
                  <a:schemeClr val="tx1"/>
                </a:solidFill>
                <a:latin typeface="Myriad Pro" panose="020B0503030403020204" pitchFamily="34" charset="0"/>
              </a:rPr>
              <a:t>, La categoría se concentra en 3 temporadas claves : Verano, 14vo, Black Friday y Navidad.</a:t>
            </a:r>
            <a:endParaRPr lang="en-MY" sz="1200" dirty="0">
              <a:solidFill>
                <a:schemeClr val="tx1"/>
              </a:solidFill>
              <a:latin typeface="Myriad Pro" panose="020B0503030403020204" pitchFamily="34" charset="0"/>
            </a:endParaRPr>
          </a:p>
        </p:txBody>
      </p:sp>
      <p:sp>
        <p:nvSpPr>
          <p:cNvPr id="13" name="Rectangle: Rounded Corners 40">
            <a:extLst>
              <a:ext uri="{FF2B5EF4-FFF2-40B4-BE49-F238E27FC236}">
                <a16:creationId xmlns:a16="http://schemas.microsoft.com/office/drawing/2014/main" id="{4DD23AFC-A887-2BEB-5D5B-8048F19C0F6A}"/>
              </a:ext>
            </a:extLst>
          </p:cNvPr>
          <p:cNvSpPr/>
          <p:nvPr/>
        </p:nvSpPr>
        <p:spPr>
          <a:xfrm>
            <a:off x="1051875" y="3411420"/>
            <a:ext cx="4892548" cy="1380397"/>
          </a:xfrm>
          <a:prstGeom prst="roundRect">
            <a:avLst>
              <a:gd name="adj" fmla="val 0"/>
            </a:avLst>
          </a:prstGeom>
          <a:solidFill>
            <a:srgbClr val="FBEAE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eaLnBrk="0" hangingPunct="0">
              <a:spcBef>
                <a:spcPct val="20000"/>
              </a:spcBef>
              <a:buClr>
                <a:schemeClr val="accent6"/>
              </a:buClr>
              <a:buFont typeface="Arial"/>
              <a:buChar char="•"/>
            </a:pPr>
            <a:r>
              <a:rPr lang="es-HN" sz="1200" b="1" dirty="0">
                <a:solidFill>
                  <a:schemeClr val="tx1"/>
                </a:solidFill>
                <a:latin typeface="Myriad Pro" panose="020B0503030403020204" pitchFamily="34" charset="0"/>
              </a:rPr>
              <a:t>Canales de TV que predominan en la categoría</a:t>
            </a:r>
            <a:br>
              <a:rPr lang="es-HN" sz="1200" b="1" dirty="0">
                <a:solidFill>
                  <a:schemeClr val="tx1"/>
                </a:solidFill>
                <a:latin typeface="Myriad Pro" panose="020B0503030403020204" pitchFamily="34" charset="0"/>
              </a:rPr>
            </a:br>
            <a:r>
              <a:rPr lang="es-HN" sz="1200" dirty="0">
                <a:solidFill>
                  <a:schemeClr val="tx1"/>
                </a:solidFill>
                <a:latin typeface="Myriad Pro" panose="020B0503030403020204" pitchFamily="34" charset="0"/>
              </a:rPr>
              <a:t>La categoría se concentra principalmente en TVC, HCH y Canal 11.</a:t>
            </a:r>
            <a:br>
              <a:rPr lang="es-HN" sz="1200" dirty="0">
                <a:solidFill>
                  <a:schemeClr val="tx1"/>
                </a:solidFill>
                <a:latin typeface="Myriad Pro" panose="020B0503030403020204" pitchFamily="34" charset="0"/>
              </a:rPr>
            </a:br>
            <a:r>
              <a:rPr lang="es-HN" sz="1200" dirty="0">
                <a:solidFill>
                  <a:schemeClr val="tx1"/>
                </a:solidFill>
                <a:latin typeface="Myriad Pro" panose="020B0503030403020204" pitchFamily="34" charset="0"/>
              </a:rPr>
              <a:t>En el caso de Jetstereo, su pauta está fuertemente enfocada en:</a:t>
            </a:r>
          </a:p>
          <a:p>
            <a:pPr eaLnBrk="0" hangingPunct="0">
              <a:spcBef>
                <a:spcPct val="20000"/>
              </a:spcBef>
              <a:buClr>
                <a:schemeClr val="accent6"/>
              </a:buClr>
            </a:pPr>
            <a:r>
              <a:rPr lang="es-HN" sz="1200" dirty="0">
                <a:solidFill>
                  <a:schemeClr val="tx1"/>
                </a:solidFill>
                <a:latin typeface="Myriad Pro" panose="020B0503030403020204" pitchFamily="34" charset="0"/>
              </a:rPr>
              <a:t>           TVC (60%)</a:t>
            </a:r>
          </a:p>
          <a:p>
            <a:pPr eaLnBrk="0" hangingPunct="0">
              <a:spcBef>
                <a:spcPct val="20000"/>
              </a:spcBef>
              <a:buClr>
                <a:schemeClr val="accent6"/>
              </a:buClr>
            </a:pPr>
            <a:r>
              <a:rPr lang="es-HN" sz="1200" dirty="0">
                <a:solidFill>
                  <a:schemeClr val="tx1"/>
                </a:solidFill>
                <a:latin typeface="Myriad Pro" panose="020B0503030403020204" pitchFamily="34" charset="0"/>
              </a:rPr>
              <a:t>            C11 (1%)</a:t>
            </a:r>
          </a:p>
          <a:p>
            <a:pPr eaLnBrk="0" hangingPunct="0">
              <a:spcBef>
                <a:spcPct val="20000"/>
              </a:spcBef>
              <a:buClr>
                <a:schemeClr val="accent6"/>
              </a:buClr>
            </a:pPr>
            <a:r>
              <a:rPr lang="es-HN" sz="1200" dirty="0">
                <a:solidFill>
                  <a:schemeClr val="tx1"/>
                </a:solidFill>
                <a:latin typeface="Myriad Pro" panose="020B0503030403020204" pitchFamily="34" charset="0"/>
              </a:rPr>
              <a:t>            HCH (38%)</a:t>
            </a:r>
          </a:p>
        </p:txBody>
      </p:sp>
      <p:sp>
        <p:nvSpPr>
          <p:cNvPr id="14" name="Rectangle: Rounded Corners 40">
            <a:extLst>
              <a:ext uri="{FF2B5EF4-FFF2-40B4-BE49-F238E27FC236}">
                <a16:creationId xmlns:a16="http://schemas.microsoft.com/office/drawing/2014/main" id="{2EB54137-4D0C-B951-258D-8FB660134374}"/>
              </a:ext>
            </a:extLst>
          </p:cNvPr>
          <p:cNvSpPr/>
          <p:nvPr/>
        </p:nvSpPr>
        <p:spPr>
          <a:xfrm>
            <a:off x="1051875" y="4940157"/>
            <a:ext cx="4892548" cy="1165634"/>
          </a:xfrm>
          <a:prstGeom prst="roundRect">
            <a:avLst>
              <a:gd name="adj" fmla="val 0"/>
            </a:avLst>
          </a:prstGeom>
          <a:solidFill>
            <a:srgbClr val="FBEAE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eaLnBrk="0" hangingPunct="0">
              <a:spcBef>
                <a:spcPct val="20000"/>
              </a:spcBef>
              <a:buClr>
                <a:schemeClr val="accent6"/>
              </a:buClr>
              <a:buFont typeface="Arial"/>
              <a:buChar char="•"/>
            </a:pPr>
            <a:r>
              <a:rPr lang="es-HN" sz="1200" b="1" dirty="0">
                <a:solidFill>
                  <a:schemeClr val="tx1"/>
                </a:solidFill>
                <a:latin typeface="Myriad Pro" panose="020B0503030403020204" pitchFamily="34" charset="0"/>
              </a:rPr>
              <a:t>Rol de Radio dentro del mix</a:t>
            </a:r>
            <a:br>
              <a:rPr lang="es-HN" sz="1200" b="1" dirty="0">
                <a:solidFill>
                  <a:schemeClr val="tx1"/>
                </a:solidFill>
                <a:latin typeface="Myriad Pro" panose="020B0503030403020204" pitchFamily="34" charset="0"/>
              </a:rPr>
            </a:br>
            <a:r>
              <a:rPr lang="es-HN" sz="1200" dirty="0">
                <a:solidFill>
                  <a:schemeClr val="tx1"/>
                </a:solidFill>
                <a:latin typeface="Myriad Pro" panose="020B0503030403020204" pitchFamily="34" charset="0"/>
              </a:rPr>
              <a:t>Aunque TV domina, radio complementa cobertura y frecuencia. En la categoría se utilizan emisoras fuertes como HRN, Radio América, Musiquera, W107, XY, Stereo Luz, entre otras. Jetstereo usa radio como medio de apoyo, alineado al comportamiento competitivo.</a:t>
            </a:r>
            <a:endParaRPr lang="en-MY" sz="1200" dirty="0">
              <a:solidFill>
                <a:schemeClr val="tx1"/>
              </a:solidFill>
              <a:latin typeface="Myriad Pro" panose="020B0503030403020204" pitchFamily="34" charset="0"/>
            </a:endParaRPr>
          </a:p>
        </p:txBody>
      </p:sp>
      <p:sp>
        <p:nvSpPr>
          <p:cNvPr id="17" name="Rectangle: Rounded Corners 40">
            <a:extLst>
              <a:ext uri="{FF2B5EF4-FFF2-40B4-BE49-F238E27FC236}">
                <a16:creationId xmlns:a16="http://schemas.microsoft.com/office/drawing/2014/main" id="{3F6864CF-8C43-5BDA-BF5D-1889E6B78F37}"/>
              </a:ext>
            </a:extLst>
          </p:cNvPr>
          <p:cNvSpPr/>
          <p:nvPr/>
        </p:nvSpPr>
        <p:spPr>
          <a:xfrm>
            <a:off x="6245352" y="5115700"/>
            <a:ext cx="4892548" cy="1270141"/>
          </a:xfrm>
          <a:prstGeom prst="roundRect">
            <a:avLst>
              <a:gd name="adj" fmla="val 0"/>
            </a:avLst>
          </a:prstGeom>
          <a:solidFill>
            <a:srgbClr val="FBEAE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eaLnBrk="0" hangingPunct="0">
              <a:spcBef>
                <a:spcPct val="20000"/>
              </a:spcBef>
              <a:buClr>
                <a:schemeClr val="accent6"/>
              </a:buClr>
              <a:buFont typeface="Arial"/>
              <a:buChar char="•"/>
            </a:pPr>
            <a:r>
              <a:rPr lang="es-HN" sz="1100" b="1" dirty="0">
                <a:solidFill>
                  <a:schemeClr val="tx1"/>
                </a:solidFill>
                <a:latin typeface="Myriad Pro" panose="020B0503030403020204" pitchFamily="34" charset="0"/>
              </a:rPr>
              <a:t>De cara a 2026, </a:t>
            </a:r>
            <a:r>
              <a:rPr lang="es-HN" sz="1100" dirty="0">
                <a:solidFill>
                  <a:schemeClr val="tx1"/>
                </a:solidFill>
                <a:latin typeface="Myriad Pro" panose="020B0503030403020204" pitchFamily="34" charset="0"/>
              </a:rPr>
              <a:t>el Mundial de Fútbol se convierte en un eje estratégico clave. Es fundamental contar con presencia en este evento, dada su alta concentración de audiencias y el elevado ruido publicitario que genera. Estar presentes en el Mundial permitirá incrementar de forma significativa la notoriedad y el share of voice de la marca, además de defender participación frente a una competencia que, sin duda, tendrá una presencia activa durante este periodo.</a:t>
            </a:r>
          </a:p>
        </p:txBody>
      </p:sp>
      <p:sp>
        <p:nvSpPr>
          <p:cNvPr id="18" name="Rectangle: Rounded Corners 40">
            <a:extLst>
              <a:ext uri="{FF2B5EF4-FFF2-40B4-BE49-F238E27FC236}">
                <a16:creationId xmlns:a16="http://schemas.microsoft.com/office/drawing/2014/main" id="{3D98D55B-23DC-A91B-5ABE-7D9F48BBA188}"/>
              </a:ext>
            </a:extLst>
          </p:cNvPr>
          <p:cNvSpPr/>
          <p:nvPr/>
        </p:nvSpPr>
        <p:spPr>
          <a:xfrm>
            <a:off x="1066800" y="1396943"/>
            <a:ext cx="4892548" cy="1129167"/>
          </a:xfrm>
          <a:prstGeom prst="roundRect">
            <a:avLst>
              <a:gd name="adj" fmla="val 0"/>
            </a:avLst>
          </a:prstGeom>
          <a:solidFill>
            <a:srgbClr val="FBEAE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eaLnBrk="0" hangingPunct="0">
              <a:spcBef>
                <a:spcPct val="20000"/>
              </a:spcBef>
              <a:buClr>
                <a:schemeClr val="accent6"/>
              </a:buClr>
              <a:buFont typeface="Arial"/>
              <a:buChar char="•"/>
            </a:pPr>
            <a:r>
              <a:rPr lang="es-HN" sz="1200" b="1" dirty="0">
                <a:solidFill>
                  <a:schemeClr val="tx1"/>
                </a:solidFill>
                <a:latin typeface="Myriad Pro" panose="020B0503030403020204" pitchFamily="34" charset="0"/>
              </a:rPr>
              <a:t>Jetstereo</a:t>
            </a:r>
            <a:r>
              <a:rPr lang="es-HN" sz="1200" dirty="0">
                <a:solidFill>
                  <a:schemeClr val="tx1"/>
                </a:solidFill>
                <a:latin typeface="Myriad Pro" panose="020B0503030403020204" pitchFamily="34" charset="0"/>
              </a:rPr>
              <a:t> no es de los que más invierten, pero sí de los que mejor convierten esa inversión en presión publicitaria.</a:t>
            </a:r>
            <a:br>
              <a:rPr lang="es-HN" sz="1200" dirty="0">
                <a:solidFill>
                  <a:schemeClr val="tx1"/>
                </a:solidFill>
                <a:latin typeface="Myriad Pro" panose="020B0503030403020204" pitchFamily="34" charset="0"/>
              </a:rPr>
            </a:br>
            <a:r>
              <a:rPr lang="es-HN" sz="1200" dirty="0">
                <a:solidFill>
                  <a:schemeClr val="tx1"/>
                </a:solidFill>
                <a:latin typeface="Myriad Pro" panose="020B0503030403020204" pitchFamily="34" charset="0"/>
              </a:rPr>
              <a:t>A nivel acumulado del año, Jetstereo tiene solo 8% del SOI, pero logra 16% del SOV y más de 53 mil TRPs. Eso explica su COE de 1.98, uno de los más altos del mercado. En simple: con menos dinero logra más presencia real en medios.</a:t>
            </a:r>
          </a:p>
        </p:txBody>
      </p:sp>
    </p:spTree>
    <p:extLst>
      <p:ext uri="{BB962C8B-B14F-4D97-AF65-F5344CB8AC3E}">
        <p14:creationId xmlns:p14="http://schemas.microsoft.com/office/powerpoint/2010/main" val="1503898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 name="Picture Placeholder 1" descr="Picture Placeholder 1"/>
          <p:cNvPicPr>
            <a:picLocks noGrp="1" noChangeAspect="1"/>
          </p:cNvPicPr>
          <p:nvPr>
            <p:ph type="pic" idx="21"/>
          </p:nvPr>
        </p:nvPicPr>
        <p:blipFill>
          <a:blip r:embed="rId2"/>
          <a:srcRect t="22372" b="22372"/>
          <a:stretch>
            <a:fillRect/>
          </a:stretch>
        </p:blipFill>
        <p:spPr>
          <a:prstGeom prst="rect">
            <a:avLst/>
          </a:prstGeom>
        </p:spPr>
      </p:pic>
      <p:sp>
        <p:nvSpPr>
          <p:cNvPr id="490" name="Rectangle 3"/>
          <p:cNvSpPr/>
          <p:nvPr/>
        </p:nvSpPr>
        <p:spPr>
          <a:xfrm>
            <a:off x="766762" y="3071178"/>
            <a:ext cx="10585451" cy="2986722"/>
          </a:xfrm>
          <a:prstGeom prst="rect">
            <a:avLst/>
          </a:prstGeom>
          <a:gradFill>
            <a:gsLst>
              <a:gs pos="0">
                <a:srgbClr val="C52828"/>
              </a:gs>
              <a:gs pos="100000">
                <a:srgbClr val="F24136"/>
              </a:gs>
            </a:gsLst>
          </a:gradFill>
          <a:ln w="12700">
            <a:miter lim="400000"/>
          </a:ln>
          <a:effectLst>
            <a:outerShdw blurRad="381000" rotWithShape="0">
              <a:srgbClr val="000000">
                <a:alpha val="30000"/>
              </a:srgbClr>
            </a:outerShdw>
          </a:effectLst>
        </p:spPr>
        <p:txBody>
          <a:bodyPr lIns="45719" rIns="45719" anchor="ctr"/>
          <a:lstStyle/>
          <a:p>
            <a:pPr algn="ctr">
              <a:defRPr>
                <a:solidFill>
                  <a:srgbClr val="FFFFFF"/>
                </a:solidFill>
                <a:latin typeface="Open Sans Light"/>
                <a:ea typeface="Open Sans Light"/>
                <a:cs typeface="Open Sans Light"/>
                <a:sym typeface="Open Sans Light"/>
              </a:defRPr>
            </a:pPr>
            <a:endParaRPr/>
          </a:p>
        </p:txBody>
      </p:sp>
      <p:sp>
        <p:nvSpPr>
          <p:cNvPr id="491" name="Straight Connector 4"/>
          <p:cNvSpPr/>
          <p:nvPr/>
        </p:nvSpPr>
        <p:spPr>
          <a:xfrm>
            <a:off x="1648591" y="3811984"/>
            <a:ext cx="2" cy="936171"/>
          </a:xfrm>
          <a:prstGeom prst="line">
            <a:avLst/>
          </a:prstGeom>
          <a:ln w="63500">
            <a:solidFill>
              <a:srgbClr val="E7E6E6"/>
            </a:solidFill>
            <a:miter/>
          </a:ln>
        </p:spPr>
        <p:txBody>
          <a:bodyPr lIns="45718" tIns="45718" rIns="45718" bIns="45718"/>
          <a:lstStyle/>
          <a:p>
            <a:endParaRPr/>
          </a:p>
        </p:txBody>
      </p:sp>
      <p:sp>
        <p:nvSpPr>
          <p:cNvPr id="492" name="TextBox 5"/>
          <p:cNvSpPr txBox="1"/>
          <p:nvPr/>
        </p:nvSpPr>
        <p:spPr>
          <a:xfrm>
            <a:off x="1812005" y="3586649"/>
            <a:ext cx="6028748" cy="85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70000"/>
              </a:lnSpc>
              <a:defRPr sz="4400">
                <a:solidFill>
                  <a:srgbClr val="FFFFFF"/>
                </a:solidFill>
                <a:latin typeface="Open Sans SemiBold"/>
                <a:ea typeface="Open Sans SemiBold"/>
                <a:cs typeface="Open Sans SemiBold"/>
                <a:sym typeface="Open Sans SemiBold"/>
              </a:defRPr>
            </a:lvl1pPr>
          </a:lstStyle>
          <a:p>
            <a:r>
              <a:t>PANORAMA GENERAL</a:t>
            </a:r>
          </a:p>
        </p:txBody>
      </p:sp>
      <p:sp>
        <p:nvSpPr>
          <p:cNvPr id="493" name="TextBox 6"/>
          <p:cNvSpPr txBox="1"/>
          <p:nvPr/>
        </p:nvSpPr>
        <p:spPr>
          <a:xfrm>
            <a:off x="1812005" y="4323582"/>
            <a:ext cx="3458780" cy="535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500">
                <a:solidFill>
                  <a:srgbClr val="FFFFFF"/>
                </a:solidFill>
                <a:latin typeface="Myriad Pro Light"/>
                <a:ea typeface="Myriad Pro Light"/>
                <a:cs typeface="Myriad Pro Light"/>
                <a:sym typeface="Myriad Pro Semibold"/>
              </a:defRPr>
            </a:lvl1pPr>
          </a:lstStyle>
          <a:p>
            <a:r>
              <a:t>DE LA INDUSTRIA</a:t>
            </a:r>
          </a:p>
        </p:txBody>
      </p:sp>
      <p:sp>
        <p:nvSpPr>
          <p:cNvPr id="494" name="TextBox 6"/>
          <p:cNvSpPr txBox="1"/>
          <p:nvPr/>
        </p:nvSpPr>
        <p:spPr>
          <a:xfrm>
            <a:off x="1812005" y="5133490"/>
            <a:ext cx="3117709" cy="477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500" i="1">
                <a:solidFill>
                  <a:srgbClr val="FFFFFF"/>
                </a:solidFill>
              </a:defRPr>
            </a:lvl1pPr>
          </a:lstStyle>
          <a:p>
            <a:r>
              <a:rPr dirty="0" err="1"/>
              <a:t>Enero</a:t>
            </a:r>
            <a:r>
              <a:rPr dirty="0"/>
              <a:t> -</a:t>
            </a:r>
            <a:r>
              <a:rPr lang="en-US" dirty="0"/>
              <a:t> </a:t>
            </a:r>
            <a:r>
              <a:rPr lang="en-US" dirty="0" err="1"/>
              <a:t>Diciembre</a:t>
            </a:r>
            <a:r>
              <a:rPr dirty="0"/>
              <a:t> 202</a:t>
            </a:r>
            <a:r>
              <a:rPr lang="en-US" dirty="0"/>
              <a:t>5</a:t>
            </a:r>
            <a:endParaRPr dirty="0"/>
          </a:p>
        </p:txBody>
      </p:sp>
      <p:pic>
        <p:nvPicPr>
          <p:cNvPr id="495" name="LOGO MASS.png" descr="LOGO MASS.png"/>
          <p:cNvPicPr>
            <a:picLocks noChangeAspect="1"/>
          </p:cNvPicPr>
          <p:nvPr/>
        </p:nvPicPr>
        <p:blipFill>
          <a:blip r:embed="rId3"/>
          <a:stretch>
            <a:fillRect/>
          </a:stretch>
        </p:blipFill>
        <p:spPr>
          <a:xfrm>
            <a:off x="11164442" y="6385987"/>
            <a:ext cx="734224" cy="23222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p:tmAbs val="0"/>
                                  </p:iterate>
                                  <p:childTnLst>
                                    <p:set>
                                      <p:cBhvr>
                                        <p:cTn id="6" fill="hold"/>
                                        <p:tgtEl>
                                          <p:spTgt spid="489"/>
                                        </p:tgtEl>
                                        <p:attrNameLst>
                                          <p:attrName>style.visibility</p:attrName>
                                        </p:attrNameLst>
                                      </p:cBhvr>
                                      <p:to>
                                        <p:strVal val="visible"/>
                                      </p:to>
                                    </p:set>
                                    <p:anim calcmode="lin" valueType="num">
                                      <p:cBhvr>
                                        <p:cTn id="7" dur="700" fill="hold"/>
                                        <p:tgtEl>
                                          <p:spTgt spid="489"/>
                                        </p:tgtEl>
                                        <p:attrNameLst>
                                          <p:attrName>ppt_x</p:attrName>
                                        </p:attrNameLst>
                                      </p:cBhvr>
                                      <p:tavLst>
                                        <p:tav tm="0">
                                          <p:val>
                                            <p:strVal val="#ppt_x"/>
                                          </p:val>
                                        </p:tav>
                                        <p:tav tm="100000">
                                          <p:val>
                                            <p:strVal val="#ppt_x"/>
                                          </p:val>
                                        </p:tav>
                                      </p:tavLst>
                                    </p:anim>
                                    <p:anim calcmode="lin" valueType="num">
                                      <p:cBhvr>
                                        <p:cTn id="8" dur="700" fill="hold"/>
                                        <p:tgtEl>
                                          <p:spTgt spid="4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Rectangle: Rounded Corners 7"/>
          <p:cNvSpPr/>
          <p:nvPr/>
        </p:nvSpPr>
        <p:spPr>
          <a:xfrm>
            <a:off x="-2" y="0"/>
            <a:ext cx="12192002" cy="1057181"/>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498" name="Rectangle 5"/>
          <p:cNvSpPr txBox="1"/>
          <p:nvPr/>
        </p:nvSpPr>
        <p:spPr>
          <a:xfrm>
            <a:off x="278424" y="1356063"/>
            <a:ext cx="7097406" cy="692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300"/>
            </a:pPr>
            <a:r>
              <a:rPr dirty="0"/>
              <a:t>Durante </a:t>
            </a:r>
            <a:r>
              <a:rPr dirty="0" err="1"/>
              <a:t>el</a:t>
            </a:r>
            <a:r>
              <a:rPr dirty="0"/>
              <a:t> </a:t>
            </a:r>
            <a:r>
              <a:rPr dirty="0" err="1"/>
              <a:t>período</a:t>
            </a:r>
            <a:r>
              <a:rPr dirty="0"/>
              <a:t> </a:t>
            </a:r>
            <a:r>
              <a:rPr dirty="0" err="1"/>
              <a:t>en</a:t>
            </a:r>
            <a:r>
              <a:rPr dirty="0"/>
              <a:t> </a:t>
            </a:r>
            <a:r>
              <a:rPr dirty="0" err="1"/>
              <a:t>análisis</a:t>
            </a:r>
            <a:r>
              <a:rPr dirty="0"/>
              <a:t> la </a:t>
            </a:r>
            <a:r>
              <a:rPr dirty="0" err="1"/>
              <a:t>inversión</a:t>
            </a:r>
            <a:r>
              <a:rPr dirty="0"/>
              <a:t> </a:t>
            </a:r>
            <a:r>
              <a:rPr dirty="0" err="1"/>
              <a:t>publicitaria</a:t>
            </a:r>
            <a:r>
              <a:rPr dirty="0"/>
              <a:t> </a:t>
            </a:r>
            <a:r>
              <a:rPr dirty="0" err="1"/>
              <a:t>por</a:t>
            </a:r>
            <a:r>
              <a:rPr dirty="0"/>
              <a:t> </a:t>
            </a:r>
            <a:r>
              <a:rPr dirty="0" err="1"/>
              <a:t>categoría</a:t>
            </a:r>
            <a:r>
              <a:rPr dirty="0"/>
              <a:t> </a:t>
            </a:r>
            <a:r>
              <a:rPr dirty="0" err="1"/>
              <a:t>en</a:t>
            </a:r>
            <a:r>
              <a:rPr dirty="0"/>
              <a:t> </a:t>
            </a:r>
            <a:r>
              <a:rPr dirty="0" err="1"/>
              <a:t>el</a:t>
            </a:r>
            <a:r>
              <a:rPr dirty="0"/>
              <a:t> mercado de Honduras </a:t>
            </a:r>
            <a:r>
              <a:rPr dirty="0" err="1"/>
              <a:t>predomina</a:t>
            </a:r>
            <a:r>
              <a:rPr dirty="0"/>
              <a:t> </a:t>
            </a:r>
            <a:r>
              <a:rPr dirty="0" err="1"/>
              <a:t>en</a:t>
            </a:r>
            <a:r>
              <a:rPr dirty="0"/>
              <a:t> </a:t>
            </a:r>
            <a:r>
              <a:rPr dirty="0" err="1"/>
              <a:t>el</a:t>
            </a:r>
            <a:r>
              <a:rPr dirty="0"/>
              <a:t> share la </a:t>
            </a:r>
            <a:r>
              <a:rPr dirty="0" err="1"/>
              <a:t>categoría</a:t>
            </a:r>
            <a:r>
              <a:rPr dirty="0"/>
              <a:t> de </a:t>
            </a:r>
            <a:r>
              <a:rPr dirty="0" err="1"/>
              <a:t>Bancos</a:t>
            </a:r>
            <a:r>
              <a:rPr dirty="0"/>
              <a:t> y </a:t>
            </a:r>
            <a:r>
              <a:rPr dirty="0" err="1"/>
              <a:t>Comidas</a:t>
            </a:r>
            <a:r>
              <a:rPr dirty="0"/>
              <a:t> </a:t>
            </a:r>
            <a:r>
              <a:rPr dirty="0" err="1"/>
              <a:t>Rápidas</a:t>
            </a:r>
            <a:r>
              <a:rPr dirty="0"/>
              <a:t>.</a:t>
            </a:r>
            <a:endParaRPr sz="1400" dirty="0">
              <a:solidFill>
                <a:srgbClr val="FFFFFF"/>
              </a:solidFill>
            </a:endParaRPr>
          </a:p>
          <a:p>
            <a:pPr>
              <a:defRPr sz="1300"/>
            </a:pPr>
            <a:r>
              <a:rPr dirty="0"/>
              <a:t>Tiendas </a:t>
            </a:r>
            <a:r>
              <a:rPr dirty="0" err="1"/>
              <a:t>Departamentales</a:t>
            </a:r>
            <a:r>
              <a:rPr dirty="0"/>
              <a:t> ha </a:t>
            </a:r>
            <a:r>
              <a:rPr dirty="0" err="1"/>
              <a:t>tenido</a:t>
            </a:r>
            <a:r>
              <a:rPr dirty="0"/>
              <a:t> </a:t>
            </a:r>
            <a:r>
              <a:rPr dirty="0" err="1"/>
              <a:t>un</a:t>
            </a:r>
            <a:r>
              <a:rPr lang="en-US" dirty="0" err="1"/>
              <a:t>a</a:t>
            </a:r>
            <a:r>
              <a:rPr dirty="0"/>
              <a:t> </a:t>
            </a:r>
            <a:r>
              <a:rPr lang="es-HN" dirty="0"/>
              <a:t>crecimiento</a:t>
            </a:r>
            <a:r>
              <a:rPr dirty="0"/>
              <a:t> </a:t>
            </a:r>
            <a:r>
              <a:rPr dirty="0" err="1"/>
              <a:t>en</a:t>
            </a:r>
            <a:r>
              <a:rPr dirty="0"/>
              <a:t> </a:t>
            </a:r>
            <a:r>
              <a:rPr dirty="0" err="1"/>
              <a:t>el</a:t>
            </a:r>
            <a:r>
              <a:rPr dirty="0"/>
              <a:t> </a:t>
            </a:r>
            <a:r>
              <a:rPr dirty="0" err="1"/>
              <a:t>ruido</a:t>
            </a:r>
            <a:r>
              <a:rPr dirty="0"/>
              <a:t> </a:t>
            </a:r>
            <a:r>
              <a:rPr dirty="0" err="1"/>
              <a:t>publicitario</a:t>
            </a:r>
            <a:r>
              <a:rPr dirty="0"/>
              <a:t> del </a:t>
            </a:r>
            <a:r>
              <a:rPr lang="en-US" dirty="0"/>
              <a:t>4</a:t>
            </a:r>
            <a:r>
              <a:rPr dirty="0"/>
              <a:t>% </a:t>
            </a:r>
          </a:p>
        </p:txBody>
      </p:sp>
      <p:sp>
        <p:nvSpPr>
          <p:cNvPr id="499" name="TextBox 17"/>
          <p:cNvSpPr txBox="1"/>
          <p:nvPr/>
        </p:nvSpPr>
        <p:spPr>
          <a:xfrm>
            <a:off x="2363953" y="2293040"/>
            <a:ext cx="3481740" cy="400105"/>
          </a:xfrm>
          <a:prstGeom prst="rect">
            <a:avLst/>
          </a:prstGeom>
          <a:solidFill>
            <a:srgbClr val="BB3430"/>
          </a:solidFill>
          <a:ln>
            <a:solidFill>
              <a:srgbClr val="FFFF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FFFFFF"/>
                </a:solidFill>
              </a:defRPr>
            </a:lvl1pPr>
          </a:lstStyle>
          <a:p>
            <a:r>
              <a:rPr dirty="0"/>
              <a:t>202</a:t>
            </a:r>
            <a:r>
              <a:rPr lang="en-US" dirty="0"/>
              <a:t>4</a:t>
            </a:r>
            <a:endParaRPr dirty="0"/>
          </a:p>
        </p:txBody>
      </p:sp>
      <p:graphicFrame>
        <p:nvGraphicFramePr>
          <p:cNvPr id="500" name="Table 18"/>
          <p:cNvGraphicFramePr/>
          <p:nvPr>
            <p:extLst>
              <p:ext uri="{D42A27DB-BD31-4B8C-83A1-F6EECF244321}">
                <p14:modId xmlns:p14="http://schemas.microsoft.com/office/powerpoint/2010/main" val="3512527831"/>
              </p:ext>
            </p:extLst>
          </p:nvPr>
        </p:nvGraphicFramePr>
        <p:xfrm>
          <a:off x="2369891" y="2987245"/>
          <a:ext cx="3469863" cy="358456"/>
        </p:xfrm>
        <a:graphic>
          <a:graphicData uri="http://schemas.openxmlformats.org/drawingml/2006/table">
            <a:tbl>
              <a:tblPr bandRow="1"/>
              <a:tblGrid>
                <a:gridCol w="1387945">
                  <a:extLst>
                    <a:ext uri="{9D8B030D-6E8A-4147-A177-3AD203B41FA5}">
                      <a16:colId xmlns:a16="http://schemas.microsoft.com/office/drawing/2014/main" val="20000"/>
                    </a:ext>
                  </a:extLst>
                </a:gridCol>
                <a:gridCol w="2081918">
                  <a:extLst>
                    <a:ext uri="{9D8B030D-6E8A-4147-A177-3AD203B41FA5}">
                      <a16:colId xmlns:a16="http://schemas.microsoft.com/office/drawing/2014/main" val="20001"/>
                    </a:ext>
                  </a:extLst>
                </a:gridCol>
              </a:tblGrid>
              <a:tr h="358456">
                <a:tc>
                  <a:txBody>
                    <a:bodyPr/>
                    <a:lstStyle/>
                    <a:p>
                      <a:pPr algn="l">
                        <a:defRPr sz="1800"/>
                      </a:pPr>
                      <a:r>
                        <a:rPr lang="en-US" sz="1300" b="1" dirty="0">
                          <a:solidFill>
                            <a:srgbClr val="FFFFFF"/>
                          </a:solidFill>
                        </a:rPr>
                        <a:t>36</a:t>
                      </a:r>
                      <a:r>
                        <a:rPr sz="1300" b="1" dirty="0">
                          <a:solidFill>
                            <a:srgbClr val="FFFFFF"/>
                          </a:solidFill>
                        </a:rPr>
                        <a:t>%</a:t>
                      </a:r>
                    </a:p>
                  </a:txBody>
                  <a:tcPr marL="60960" marR="60960" marT="60960" marB="60960" horzOverflow="overflow">
                    <a:lnB w="38100">
                      <a:solidFill>
                        <a:srgbClr val="FFFFFF"/>
                      </a:solidFill>
                    </a:lnB>
                    <a:solidFill>
                      <a:srgbClr val="D22E2E"/>
                    </a:solidFill>
                  </a:tcPr>
                </a:tc>
                <a:tc>
                  <a:txBody>
                    <a:bodyPr/>
                    <a:lstStyle/>
                    <a:p>
                      <a:pPr algn="r">
                        <a:defRPr sz="1800"/>
                      </a:pPr>
                      <a:r>
                        <a:rPr lang="en-US" sz="1300" b="1" dirty="0">
                          <a:solidFill>
                            <a:srgbClr val="FFFFFF"/>
                          </a:solidFill>
                        </a:rPr>
                        <a:t>64</a:t>
                      </a:r>
                      <a:r>
                        <a:rPr sz="1300" b="1" dirty="0">
                          <a:solidFill>
                            <a:srgbClr val="FFFFFF"/>
                          </a:solidFill>
                        </a:rPr>
                        <a:t>%</a:t>
                      </a:r>
                    </a:p>
                  </a:txBody>
                  <a:tcPr marL="60960" marR="60960" marT="60960" marB="60960" horzOverflow="overflow">
                    <a:lnB w="38100">
                      <a:solidFill>
                        <a:srgbClr val="FFFFFF"/>
                      </a:solidFill>
                    </a:lnB>
                    <a:solidFill>
                      <a:srgbClr val="EE5250"/>
                    </a:solidFill>
                  </a:tcPr>
                </a:tc>
                <a:extLst>
                  <a:ext uri="{0D108BD9-81ED-4DB2-BD59-A6C34878D82A}">
                    <a16:rowId xmlns:a16="http://schemas.microsoft.com/office/drawing/2014/main" val="10000"/>
                  </a:ext>
                </a:extLst>
              </a:tr>
            </a:tbl>
          </a:graphicData>
        </a:graphic>
      </p:graphicFrame>
      <p:sp>
        <p:nvSpPr>
          <p:cNvPr id="502" name="TextBox 20"/>
          <p:cNvSpPr txBox="1"/>
          <p:nvPr/>
        </p:nvSpPr>
        <p:spPr>
          <a:xfrm>
            <a:off x="2409675" y="2786951"/>
            <a:ext cx="991596"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900">
                <a:solidFill>
                  <a:srgbClr val="44546A"/>
                </a:solidFill>
              </a:defRPr>
            </a:lvl1pPr>
          </a:lstStyle>
          <a:p>
            <a:r>
              <a:t>TOP 10</a:t>
            </a:r>
          </a:p>
        </p:txBody>
      </p:sp>
      <p:sp>
        <p:nvSpPr>
          <p:cNvPr id="503" name="TextBox 21"/>
          <p:cNvSpPr txBox="1"/>
          <p:nvPr/>
        </p:nvSpPr>
        <p:spPr>
          <a:xfrm>
            <a:off x="4272819" y="2792060"/>
            <a:ext cx="1439335"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900">
                <a:solidFill>
                  <a:srgbClr val="44546A"/>
                </a:solidFill>
              </a:defRPr>
            </a:lvl1pPr>
          </a:lstStyle>
          <a:p>
            <a:r>
              <a:t>OTRAS CATEGORÍAS</a:t>
            </a:r>
          </a:p>
        </p:txBody>
      </p:sp>
      <p:sp>
        <p:nvSpPr>
          <p:cNvPr id="504" name="TextBox 24"/>
          <p:cNvSpPr txBox="1"/>
          <p:nvPr/>
        </p:nvSpPr>
        <p:spPr>
          <a:xfrm>
            <a:off x="8508232" y="2293040"/>
            <a:ext cx="3473041" cy="400105"/>
          </a:xfrm>
          <a:prstGeom prst="rect">
            <a:avLst/>
          </a:prstGeom>
          <a:solidFill>
            <a:srgbClr val="424242"/>
          </a:solidFill>
          <a:ln>
            <a:solidFill>
              <a:srgbClr val="D9D9D9"/>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FFFFFF"/>
                </a:solidFill>
              </a:defRPr>
            </a:lvl1pPr>
          </a:lstStyle>
          <a:p>
            <a:r>
              <a:rPr dirty="0"/>
              <a:t>202</a:t>
            </a:r>
            <a:r>
              <a:rPr lang="en-US" dirty="0"/>
              <a:t>5</a:t>
            </a:r>
            <a:endParaRPr dirty="0"/>
          </a:p>
        </p:txBody>
      </p:sp>
      <p:graphicFrame>
        <p:nvGraphicFramePr>
          <p:cNvPr id="505" name="Table 26"/>
          <p:cNvGraphicFramePr/>
          <p:nvPr>
            <p:extLst>
              <p:ext uri="{D42A27DB-BD31-4B8C-83A1-F6EECF244321}">
                <p14:modId xmlns:p14="http://schemas.microsoft.com/office/powerpoint/2010/main" val="4289680032"/>
              </p:ext>
            </p:extLst>
          </p:nvPr>
        </p:nvGraphicFramePr>
        <p:xfrm>
          <a:off x="8566581" y="3365426"/>
          <a:ext cx="3405378" cy="3234910"/>
        </p:xfrm>
        <a:graphic>
          <a:graphicData uri="http://schemas.openxmlformats.org/drawingml/2006/table">
            <a:tbl>
              <a:tblPr/>
              <a:tblGrid>
                <a:gridCol w="424488">
                  <a:extLst>
                    <a:ext uri="{9D8B030D-6E8A-4147-A177-3AD203B41FA5}">
                      <a16:colId xmlns:a16="http://schemas.microsoft.com/office/drawing/2014/main" val="20000"/>
                    </a:ext>
                  </a:extLst>
                </a:gridCol>
                <a:gridCol w="2313252">
                  <a:extLst>
                    <a:ext uri="{9D8B030D-6E8A-4147-A177-3AD203B41FA5}">
                      <a16:colId xmlns:a16="http://schemas.microsoft.com/office/drawing/2014/main" val="20001"/>
                    </a:ext>
                  </a:extLst>
                </a:gridCol>
                <a:gridCol w="667638">
                  <a:extLst>
                    <a:ext uri="{9D8B030D-6E8A-4147-A177-3AD203B41FA5}">
                      <a16:colId xmlns:a16="http://schemas.microsoft.com/office/drawing/2014/main" val="20002"/>
                    </a:ext>
                  </a:extLst>
                </a:gridCol>
              </a:tblGrid>
              <a:tr h="323491">
                <a:tc>
                  <a:txBody>
                    <a:bodyPr/>
                    <a:lstStyle/>
                    <a:p>
                      <a:pPr algn="l">
                        <a:defRPr sz="1800"/>
                      </a:pPr>
                      <a:r>
                        <a:rPr sz="1200" b="0" i="0" dirty="0">
                          <a:latin typeface="Helvetica Light" panose="020B0403020202020204" pitchFamily="34" charset="0"/>
                        </a:rPr>
                        <a:t>1</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dirty="0">
                          <a:latin typeface="Helvetica Light" panose="020B0403020202020204" pitchFamily="34" charset="0"/>
                        </a:rPr>
                        <a:t>Bancos</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30.4</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323491">
                <a:tc>
                  <a:txBody>
                    <a:bodyPr/>
                    <a:lstStyle/>
                    <a:p>
                      <a:pPr algn="l">
                        <a:defRPr sz="1800"/>
                      </a:pPr>
                      <a:r>
                        <a:rPr sz="1200" b="0" i="0" dirty="0">
                          <a:latin typeface="Helvetica Light" panose="020B0403020202020204" pitchFamily="34" charset="0"/>
                        </a:rPr>
                        <a:t>2</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dirty="0">
                          <a:latin typeface="Helvetica Light" panose="020B0403020202020204" pitchFamily="34" charset="0"/>
                        </a:rPr>
                        <a:t>Autopromocional de Canales TV</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28.3</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323491">
                <a:tc>
                  <a:txBody>
                    <a:bodyPr/>
                    <a:lstStyle/>
                    <a:p>
                      <a:pPr algn="l">
                        <a:defRPr sz="1800"/>
                      </a:pPr>
                      <a:r>
                        <a:rPr sz="1200" b="0" i="0">
                          <a:latin typeface="Helvetica Light" panose="020B0403020202020204" pitchFamily="34" charset="0"/>
                        </a:rPr>
                        <a:t>3</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Loto</a:t>
                      </a:r>
                    </a:p>
                  </a:txBody>
                  <a:tcPr marL="9525" marR="9525" marT="9525" marB="9525" anchor="ctr" horzOverflow="overflow">
                    <a:lnL w="12700">
                      <a:miter lim="400000"/>
                    </a:lnL>
                    <a:lnR w="12700">
                      <a:miter lim="400000"/>
                    </a:lnR>
                    <a:lnT w="12700">
                      <a:miter lim="400000"/>
                    </a:lnT>
                    <a:lnB w="12700">
                      <a:miter lim="400000"/>
                    </a:lnB>
                    <a:solidFill>
                      <a:schemeClr val="bg1"/>
                    </a:solidFill>
                  </a:tcPr>
                </a:tc>
                <a:tc>
                  <a:txBody>
                    <a:bodyPr/>
                    <a:lstStyle/>
                    <a:p>
                      <a:pPr algn="r">
                        <a:defRPr sz="1800"/>
                      </a:pPr>
                      <a:r>
                        <a:rPr lang="en-US" sz="1200" b="0" i="0" dirty="0">
                          <a:latin typeface="Helvetica Light" panose="020B0403020202020204" pitchFamily="34" charset="0"/>
                        </a:rPr>
                        <a:t>24.4</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extLst>
                  <a:ext uri="{0D108BD9-81ED-4DB2-BD59-A6C34878D82A}">
                    <a16:rowId xmlns:a16="http://schemas.microsoft.com/office/drawing/2014/main" val="10002"/>
                  </a:ext>
                </a:extLst>
              </a:tr>
              <a:tr h="323491">
                <a:tc>
                  <a:txBody>
                    <a:bodyPr/>
                    <a:lstStyle/>
                    <a:p>
                      <a:pPr algn="l">
                        <a:defRPr sz="1800"/>
                      </a:pPr>
                      <a:r>
                        <a:rPr sz="1200" b="0" i="0">
                          <a:latin typeface="Helvetica Light" panose="020B0403020202020204" pitchFamily="34" charset="0"/>
                        </a:rPr>
                        <a:t>4</a:t>
                      </a:r>
                    </a:p>
                  </a:txBody>
                  <a:tcPr marL="60960" marR="60960" marT="60960" marB="60960" anchor="ctr" horzOverflow="overflow">
                    <a:lnL w="12700">
                      <a:miter lim="400000"/>
                    </a:lnL>
                    <a:lnR w="12700">
                      <a:miter lim="400000"/>
                    </a:lnR>
                    <a:lnT w="12700">
                      <a:miter lim="400000"/>
                    </a:lnT>
                    <a:lnB w="12700">
                      <a:miter lim="400000"/>
                    </a:lnB>
                    <a:solidFill>
                      <a:srgbClr val="8ECCB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Tiendas Departamentales</a:t>
                      </a:r>
                    </a:p>
                  </a:txBody>
                  <a:tcPr marL="9525" marR="9525" marT="9525" marB="9525" anchor="ctr" horzOverflow="overflow">
                    <a:lnL w="12700">
                      <a:miter lim="400000"/>
                    </a:lnL>
                    <a:lnR w="12700">
                      <a:miter lim="400000"/>
                    </a:lnR>
                    <a:lnT w="12700">
                      <a:miter lim="400000"/>
                    </a:lnT>
                    <a:lnB w="12700">
                      <a:miter lim="400000"/>
                    </a:lnB>
                    <a:solidFill>
                      <a:srgbClr val="8ECCBB"/>
                    </a:solidFill>
                  </a:tcPr>
                </a:tc>
                <a:tc>
                  <a:txBody>
                    <a:bodyPr/>
                    <a:lstStyle/>
                    <a:p>
                      <a:pPr algn="r">
                        <a:defRPr sz="1800"/>
                      </a:pPr>
                      <a:r>
                        <a:rPr lang="en-US" sz="1200" b="0" i="0" dirty="0">
                          <a:latin typeface="Helvetica Light" panose="020B0403020202020204" pitchFamily="34" charset="0"/>
                        </a:rPr>
                        <a:t>22.0</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rgbClr val="8ECCBB"/>
                    </a:solidFill>
                  </a:tcPr>
                </a:tc>
                <a:extLst>
                  <a:ext uri="{0D108BD9-81ED-4DB2-BD59-A6C34878D82A}">
                    <a16:rowId xmlns:a16="http://schemas.microsoft.com/office/drawing/2014/main" val="10003"/>
                  </a:ext>
                </a:extLst>
              </a:tr>
              <a:tr h="323491">
                <a:tc>
                  <a:txBody>
                    <a:bodyPr/>
                    <a:lstStyle/>
                    <a:p>
                      <a:pPr algn="l">
                        <a:defRPr sz="1800"/>
                      </a:pPr>
                      <a:r>
                        <a:rPr sz="1200" b="0" i="0">
                          <a:latin typeface="Helvetica Light" panose="020B0403020202020204" pitchFamily="34" charset="0"/>
                        </a:rPr>
                        <a:t>5</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u="none" strike="noStrike" dirty="0">
                          <a:solidFill>
                            <a:srgbClr val="000000"/>
                          </a:solidFill>
                          <a:effectLst/>
                          <a:latin typeface="Helvetica Light" panose="020B0403020202020204" pitchFamily="34" charset="0"/>
                        </a:rPr>
                        <a:t>Servicios De Telefonia Celular </a:t>
                      </a:r>
                      <a:endParaRPr lang="es-HN" sz="1200" b="0" i="0" dirty="0">
                        <a:latin typeface="Helvetica Light" panose="020B0403020202020204" pitchFamily="34" charset="0"/>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20.2</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323491">
                <a:tc>
                  <a:txBody>
                    <a:bodyPr/>
                    <a:lstStyle/>
                    <a:p>
                      <a:pPr algn="l">
                        <a:defRPr sz="1800"/>
                      </a:pPr>
                      <a:r>
                        <a:rPr sz="1200" b="0" i="0">
                          <a:latin typeface="Helvetica Light" panose="020B0403020202020204" pitchFamily="34" charset="0"/>
                        </a:rPr>
                        <a:t>6</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dirty="0">
                          <a:latin typeface="Helvetica Light" panose="020B0403020202020204" pitchFamily="34" charset="0"/>
                        </a:rPr>
                        <a:t>Comidas Rápidas</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r">
                        <a:defRPr sz="1800"/>
                      </a:pPr>
                      <a:r>
                        <a:rPr lang="en-US" sz="1200" b="0" i="0" dirty="0">
                          <a:latin typeface="Helvetica Light" panose="020B0403020202020204" pitchFamily="34" charset="0"/>
                        </a:rPr>
                        <a:t>18.9</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5"/>
                  </a:ext>
                </a:extLst>
              </a:tr>
              <a:tr h="323491">
                <a:tc>
                  <a:txBody>
                    <a:bodyPr/>
                    <a:lstStyle/>
                    <a:p>
                      <a:pPr algn="l">
                        <a:defRPr sz="1800"/>
                      </a:pPr>
                      <a:r>
                        <a:rPr sz="1200" b="0" i="0">
                          <a:latin typeface="Helvetica Light" panose="020B0403020202020204" pitchFamily="34" charset="0"/>
                        </a:rPr>
                        <a:t>7</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u="none" strike="noStrike" dirty="0">
                          <a:solidFill>
                            <a:srgbClr val="000000"/>
                          </a:solidFill>
                          <a:effectLst/>
                          <a:latin typeface="Helvetica Light" panose="020B0403020202020204" pitchFamily="34" charset="0"/>
                        </a:rPr>
                        <a:t>Farmacias</a:t>
                      </a:r>
                      <a:endParaRPr lang="es-HN" sz="1200" b="0" i="0" kern="1200" dirty="0">
                        <a:solidFill>
                          <a:schemeClr val="tx1"/>
                        </a:solidFill>
                        <a:latin typeface="Helvetica Light" panose="020B0403020202020204" pitchFamily="34" charset="0"/>
                        <a:ea typeface="+mn-ea"/>
                        <a:cs typeface="+mn-c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r">
                        <a:defRPr sz="1800"/>
                      </a:pPr>
                      <a:r>
                        <a:rPr lang="en-US" sz="1200" b="0" i="0" dirty="0">
                          <a:latin typeface="Helvetica Light" panose="020B0403020202020204" pitchFamily="34" charset="0"/>
                        </a:rPr>
                        <a:t>12.9</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6"/>
                  </a:ext>
                </a:extLst>
              </a:tr>
              <a:tr h="323491">
                <a:tc>
                  <a:txBody>
                    <a:bodyPr/>
                    <a:lstStyle/>
                    <a:p>
                      <a:pPr algn="l">
                        <a:defRPr sz="1800"/>
                      </a:pPr>
                      <a:r>
                        <a:rPr sz="1200" b="0" i="0">
                          <a:latin typeface="Helvetica Light" panose="020B0403020202020204" pitchFamily="34" charset="0"/>
                        </a:rPr>
                        <a:t>8</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Supermercados</a:t>
                      </a:r>
                    </a:p>
                  </a:txBody>
                  <a:tcPr marL="9525" marR="9525" marT="9525" marB="9525" anchor="ctr" horzOverflow="overflow">
                    <a:lnL w="12700">
                      <a:miter lim="400000"/>
                    </a:lnL>
                    <a:lnR w="12700">
                      <a:miter lim="400000"/>
                    </a:lnR>
                    <a:lnT w="12700">
                      <a:miter lim="400000"/>
                    </a:lnT>
                    <a:lnB w="12700">
                      <a:miter lim="400000"/>
                    </a:lnB>
                    <a:solidFill>
                      <a:schemeClr val="bg1"/>
                    </a:solidFill>
                  </a:tcPr>
                </a:tc>
                <a:tc>
                  <a:txBody>
                    <a:bodyPr/>
                    <a:lstStyle/>
                    <a:p>
                      <a:pPr algn="r">
                        <a:defRPr sz="1800"/>
                      </a:pPr>
                      <a:r>
                        <a:rPr lang="en-US" sz="1200" b="0" i="0" dirty="0">
                          <a:latin typeface="Helvetica Light" panose="020B0403020202020204" pitchFamily="34" charset="0"/>
                        </a:rPr>
                        <a:t>12.0</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extLst>
                  <a:ext uri="{0D108BD9-81ED-4DB2-BD59-A6C34878D82A}">
                    <a16:rowId xmlns:a16="http://schemas.microsoft.com/office/drawing/2014/main" val="10007"/>
                  </a:ext>
                </a:extLst>
              </a:tr>
              <a:tr h="323491">
                <a:tc>
                  <a:txBody>
                    <a:bodyPr/>
                    <a:lstStyle/>
                    <a:p>
                      <a:pPr algn="l">
                        <a:defRPr sz="1800"/>
                      </a:pPr>
                      <a:r>
                        <a:rPr sz="1200" b="0" i="0">
                          <a:latin typeface="Helvetica Light" panose="020B0403020202020204" pitchFamily="34" charset="0"/>
                        </a:rPr>
                        <a:t>9</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u="none" strike="noStrike" dirty="0">
                          <a:solidFill>
                            <a:srgbClr val="000000"/>
                          </a:solidFill>
                          <a:effectLst/>
                          <a:latin typeface="Helvetica Light" panose="020B0403020202020204" pitchFamily="34" charset="0"/>
                        </a:rPr>
                        <a:t>Espectaculo</a:t>
                      </a:r>
                      <a:endParaRPr lang="es-HN" sz="1200" b="0" i="0" kern="1200" dirty="0">
                        <a:solidFill>
                          <a:schemeClr val="tx1"/>
                        </a:solidFill>
                        <a:latin typeface="Helvetica Light" panose="020B0403020202020204" pitchFamily="34" charset="0"/>
                        <a:ea typeface="+mn-ea"/>
                        <a:cs typeface="+mn-cs"/>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11.2M</a:t>
                      </a:r>
                      <a:endParaRPr sz="1200" b="0" i="0" dirty="0">
                        <a:latin typeface="Helvetica Light" panose="020B0403020202020204" pitchFamily="34" charset="0"/>
                      </a:endParaRP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8"/>
                  </a:ext>
                </a:extLst>
              </a:tr>
              <a:tr h="323491">
                <a:tc>
                  <a:txBody>
                    <a:bodyPr/>
                    <a:lstStyle/>
                    <a:p>
                      <a:pPr algn="l">
                        <a:defRPr sz="1800"/>
                      </a:pPr>
                      <a:r>
                        <a:rPr sz="1200" b="0" i="0">
                          <a:latin typeface="Helvetica Light" panose="020B0403020202020204" pitchFamily="34" charset="0"/>
                        </a:rPr>
                        <a:t>10</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Radio</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10.5M</a:t>
                      </a:r>
                      <a:endParaRPr sz="1200" b="0" i="0" dirty="0">
                        <a:latin typeface="Helvetica Light" panose="020B0403020202020204" pitchFamily="34" charset="0"/>
                      </a:endParaRP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9"/>
                  </a:ext>
                </a:extLst>
              </a:tr>
            </a:tbl>
          </a:graphicData>
        </a:graphic>
      </p:graphicFrame>
      <p:sp>
        <p:nvSpPr>
          <p:cNvPr id="506" name="TextBox 27"/>
          <p:cNvSpPr txBox="1"/>
          <p:nvPr/>
        </p:nvSpPr>
        <p:spPr>
          <a:xfrm>
            <a:off x="8553953" y="2786951"/>
            <a:ext cx="991596"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900">
                <a:solidFill>
                  <a:srgbClr val="44546A"/>
                </a:solidFill>
              </a:defRPr>
            </a:lvl1pPr>
          </a:lstStyle>
          <a:p>
            <a:r>
              <a:t>TOP 10</a:t>
            </a:r>
          </a:p>
        </p:txBody>
      </p:sp>
      <p:sp>
        <p:nvSpPr>
          <p:cNvPr id="507" name="TextBox 28"/>
          <p:cNvSpPr txBox="1"/>
          <p:nvPr/>
        </p:nvSpPr>
        <p:spPr>
          <a:xfrm>
            <a:off x="10417099" y="2792060"/>
            <a:ext cx="1439335"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900">
                <a:solidFill>
                  <a:srgbClr val="44546A"/>
                </a:solidFill>
              </a:defRPr>
            </a:lvl1pPr>
          </a:lstStyle>
          <a:p>
            <a:r>
              <a:t>OTRAS CATEGORIAS</a:t>
            </a:r>
          </a:p>
        </p:txBody>
      </p:sp>
      <p:graphicFrame>
        <p:nvGraphicFramePr>
          <p:cNvPr id="508" name="Table 31"/>
          <p:cNvGraphicFramePr/>
          <p:nvPr>
            <p:extLst>
              <p:ext uri="{D42A27DB-BD31-4B8C-83A1-F6EECF244321}">
                <p14:modId xmlns:p14="http://schemas.microsoft.com/office/powerpoint/2010/main" val="1790716269"/>
              </p:ext>
            </p:extLst>
          </p:nvPr>
        </p:nvGraphicFramePr>
        <p:xfrm>
          <a:off x="8517593" y="2978672"/>
          <a:ext cx="3460716" cy="358456"/>
        </p:xfrm>
        <a:graphic>
          <a:graphicData uri="http://schemas.openxmlformats.org/drawingml/2006/table">
            <a:tbl>
              <a:tblPr bandRow="1"/>
              <a:tblGrid>
                <a:gridCol w="1384286">
                  <a:extLst>
                    <a:ext uri="{9D8B030D-6E8A-4147-A177-3AD203B41FA5}">
                      <a16:colId xmlns:a16="http://schemas.microsoft.com/office/drawing/2014/main" val="20000"/>
                    </a:ext>
                  </a:extLst>
                </a:gridCol>
                <a:gridCol w="2076430">
                  <a:extLst>
                    <a:ext uri="{9D8B030D-6E8A-4147-A177-3AD203B41FA5}">
                      <a16:colId xmlns:a16="http://schemas.microsoft.com/office/drawing/2014/main" val="20001"/>
                    </a:ext>
                  </a:extLst>
                </a:gridCol>
              </a:tblGrid>
              <a:tr h="358456">
                <a:tc>
                  <a:txBody>
                    <a:bodyPr/>
                    <a:lstStyle/>
                    <a:p>
                      <a:pPr algn="l">
                        <a:defRPr sz="1800"/>
                      </a:pPr>
                      <a:r>
                        <a:rPr lang="en-US" sz="1300" b="1" dirty="0">
                          <a:solidFill>
                            <a:srgbClr val="FFFFFF"/>
                          </a:solidFill>
                        </a:rPr>
                        <a:t>39</a:t>
                      </a:r>
                      <a:r>
                        <a:rPr sz="1300" b="1" dirty="0">
                          <a:solidFill>
                            <a:srgbClr val="FFFFFF"/>
                          </a:solidFill>
                        </a:rPr>
                        <a:t>%</a:t>
                      </a:r>
                    </a:p>
                  </a:txBody>
                  <a:tcPr marL="60960" marR="60960" marT="60960" marB="60960" horzOverflow="overflow">
                    <a:lnB w="38100">
                      <a:solidFill>
                        <a:srgbClr val="FFFFFF"/>
                      </a:solidFill>
                    </a:lnB>
                    <a:solidFill>
                      <a:srgbClr val="797979"/>
                    </a:solidFill>
                  </a:tcPr>
                </a:tc>
                <a:tc>
                  <a:txBody>
                    <a:bodyPr/>
                    <a:lstStyle/>
                    <a:p>
                      <a:pPr algn="r">
                        <a:defRPr sz="1800"/>
                      </a:pPr>
                      <a:r>
                        <a:rPr lang="en-US" sz="1300" b="1" dirty="0">
                          <a:solidFill>
                            <a:srgbClr val="FFFFFF"/>
                          </a:solidFill>
                        </a:rPr>
                        <a:t>61</a:t>
                      </a:r>
                      <a:r>
                        <a:rPr sz="1300" b="1" dirty="0">
                          <a:solidFill>
                            <a:srgbClr val="FFFFFF"/>
                          </a:solidFill>
                        </a:rPr>
                        <a:t>%</a:t>
                      </a:r>
                    </a:p>
                  </a:txBody>
                  <a:tcPr marL="60960" marR="60960" marT="60960" marB="60960" horzOverflow="overflow">
                    <a:lnB w="38100">
                      <a:solidFill>
                        <a:srgbClr val="FFFFFF"/>
                      </a:solidFill>
                    </a:lnB>
                    <a:solidFill>
                      <a:srgbClr val="A9A9A9"/>
                    </a:solidFill>
                  </a:tcPr>
                </a:tc>
                <a:extLst>
                  <a:ext uri="{0D108BD9-81ED-4DB2-BD59-A6C34878D82A}">
                    <a16:rowId xmlns:a16="http://schemas.microsoft.com/office/drawing/2014/main" val="10000"/>
                  </a:ext>
                </a:extLst>
              </a:tr>
            </a:tbl>
          </a:graphicData>
        </a:graphic>
      </p:graphicFrame>
      <p:sp>
        <p:nvSpPr>
          <p:cNvPr id="511" name="TextBox 6"/>
          <p:cNvSpPr txBox="1"/>
          <p:nvPr/>
        </p:nvSpPr>
        <p:spPr>
          <a:xfrm>
            <a:off x="278216" y="2935234"/>
            <a:ext cx="1470976"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400">
                <a:solidFill>
                  <a:srgbClr val="181717"/>
                </a:solidFill>
              </a:defRPr>
            </a:lvl1pPr>
          </a:lstStyle>
          <a:p>
            <a:r>
              <a:rPr dirty="0"/>
              <a:t>Inv. $</a:t>
            </a:r>
            <a:r>
              <a:rPr lang="en-US" dirty="0"/>
              <a:t>467</a:t>
            </a:r>
            <a:r>
              <a:rPr dirty="0"/>
              <a:t>M</a:t>
            </a:r>
          </a:p>
        </p:txBody>
      </p:sp>
      <p:sp>
        <p:nvSpPr>
          <p:cNvPr id="512" name="TextBox 34"/>
          <p:cNvSpPr txBox="1"/>
          <p:nvPr/>
        </p:nvSpPr>
        <p:spPr>
          <a:xfrm>
            <a:off x="6517281" y="2946924"/>
            <a:ext cx="1470976"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400">
                <a:solidFill>
                  <a:srgbClr val="181717"/>
                </a:solidFill>
              </a:defRPr>
            </a:lvl1pPr>
          </a:lstStyle>
          <a:p>
            <a:r>
              <a:rPr dirty="0"/>
              <a:t>Inv. </a:t>
            </a:r>
            <a:r>
              <a:rPr lang="es-HN" dirty="0"/>
              <a:t>$</a:t>
            </a:r>
            <a:r>
              <a:rPr lang="en-US" dirty="0"/>
              <a:t>488</a:t>
            </a:r>
            <a:r>
              <a:rPr dirty="0"/>
              <a:t>M</a:t>
            </a:r>
          </a:p>
        </p:txBody>
      </p:sp>
      <p:sp>
        <p:nvSpPr>
          <p:cNvPr id="513" name="Estrategia de Medios: EL GALLO MÁS GALLO"/>
          <p:cNvSpPr txBox="1"/>
          <p:nvPr/>
        </p:nvSpPr>
        <p:spPr>
          <a:xfrm>
            <a:off x="187614" y="163934"/>
            <a:ext cx="5756160"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defRPr>
            </a:pPr>
            <a:r>
              <a:t>TOTAL INDUSTRIA / </a:t>
            </a:r>
            <a:r>
              <a:rPr>
                <a:latin typeface="Myriad Pro Light"/>
                <a:ea typeface="Myriad Pro Light"/>
                <a:cs typeface="Myriad Pro Light"/>
                <a:sym typeface="Myriad Pro Semibold"/>
              </a:rPr>
              <a:t>TOP 10 CATEGORÍA</a:t>
            </a:r>
          </a:p>
        </p:txBody>
      </p:sp>
      <p:sp>
        <p:nvSpPr>
          <p:cNvPr id="514" name="Estrategia de Medios: EL GALLO MÁS GALLO"/>
          <p:cNvSpPr txBox="1"/>
          <p:nvPr/>
        </p:nvSpPr>
        <p:spPr>
          <a:xfrm>
            <a:off x="200880" y="541290"/>
            <a:ext cx="2747736"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i="1">
                <a:solidFill>
                  <a:srgbClr val="FFFFFF"/>
                </a:solidFill>
              </a:defRPr>
            </a:lvl1pPr>
          </a:lstStyle>
          <a:p>
            <a:r>
              <a:rPr dirty="0" err="1"/>
              <a:t>Enero</a:t>
            </a:r>
            <a:r>
              <a:rPr dirty="0"/>
              <a:t> - </a:t>
            </a:r>
            <a:r>
              <a:rPr lang="en-US" dirty="0" err="1"/>
              <a:t>Diciembre</a:t>
            </a:r>
            <a:r>
              <a:rPr dirty="0"/>
              <a:t> 202</a:t>
            </a:r>
            <a:r>
              <a:rPr lang="en-US" dirty="0"/>
              <a:t>5</a:t>
            </a:r>
            <a:endParaRPr dirty="0"/>
          </a:p>
        </p:txBody>
      </p:sp>
      <p:graphicFrame>
        <p:nvGraphicFramePr>
          <p:cNvPr id="2" name="Table 19">
            <a:extLst>
              <a:ext uri="{FF2B5EF4-FFF2-40B4-BE49-F238E27FC236}">
                <a16:creationId xmlns:a16="http://schemas.microsoft.com/office/drawing/2014/main" id="{B2003186-66EA-DF10-4650-3ACBDBCC6300}"/>
              </a:ext>
            </a:extLst>
          </p:cNvPr>
          <p:cNvGraphicFramePr/>
          <p:nvPr>
            <p:extLst>
              <p:ext uri="{D42A27DB-BD31-4B8C-83A1-F6EECF244321}">
                <p14:modId xmlns:p14="http://schemas.microsoft.com/office/powerpoint/2010/main" val="1873068061"/>
              </p:ext>
            </p:extLst>
          </p:nvPr>
        </p:nvGraphicFramePr>
        <p:xfrm>
          <a:off x="2416231" y="3345701"/>
          <a:ext cx="3457163" cy="3234910"/>
        </p:xfrm>
        <a:graphic>
          <a:graphicData uri="http://schemas.openxmlformats.org/drawingml/2006/table">
            <a:tbl>
              <a:tblPr/>
              <a:tblGrid>
                <a:gridCol w="319862">
                  <a:extLst>
                    <a:ext uri="{9D8B030D-6E8A-4147-A177-3AD203B41FA5}">
                      <a16:colId xmlns:a16="http://schemas.microsoft.com/office/drawing/2014/main" val="20000"/>
                    </a:ext>
                  </a:extLst>
                </a:gridCol>
                <a:gridCol w="2505590">
                  <a:extLst>
                    <a:ext uri="{9D8B030D-6E8A-4147-A177-3AD203B41FA5}">
                      <a16:colId xmlns:a16="http://schemas.microsoft.com/office/drawing/2014/main" val="20001"/>
                    </a:ext>
                  </a:extLst>
                </a:gridCol>
                <a:gridCol w="631711">
                  <a:extLst>
                    <a:ext uri="{9D8B030D-6E8A-4147-A177-3AD203B41FA5}">
                      <a16:colId xmlns:a16="http://schemas.microsoft.com/office/drawing/2014/main" val="20002"/>
                    </a:ext>
                  </a:extLst>
                </a:gridCol>
              </a:tblGrid>
              <a:tr h="323491">
                <a:tc>
                  <a:txBody>
                    <a:bodyPr/>
                    <a:lstStyle/>
                    <a:p>
                      <a:pPr marL="0" algn="l" defTabSz="914400" rtl="0" eaLnBrk="1" latinLnBrk="0" hangingPunct="1">
                        <a:defRPr sz="1800"/>
                      </a:pPr>
                      <a:r>
                        <a:rPr sz="1200" kern="1200" dirty="0">
                          <a:solidFill>
                            <a:schemeClr val="tx1"/>
                          </a:solidFill>
                          <a:latin typeface="+mn-lt"/>
                          <a:ea typeface="+mn-ea"/>
                          <a:cs typeface="+mn-cs"/>
                        </a:rPr>
                        <a:t>1</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lvl="0" algn="l" defTabSz="914400" rtl="0" eaLnBrk="1" fontAlgn="b" latinLnBrk="0" hangingPunct="1"/>
                      <a:r>
                        <a:rPr lang="es-HN" sz="1200" b="0" i="0" kern="1200" dirty="0">
                          <a:solidFill>
                            <a:schemeClr val="tx1"/>
                          </a:solidFill>
                          <a:latin typeface="Helvetica Light" panose="020B0403020202020204" pitchFamily="34" charset="0"/>
                          <a:ea typeface="+mn-ea"/>
                          <a:cs typeface="+mn-cs"/>
                        </a:rPr>
                        <a:t>Bancos</a:t>
                      </a:r>
                    </a:p>
                  </a:txBody>
                  <a:tcPr marL="9525" marR="9525" marT="9525" marB="0" anchor="ctr">
                    <a:lnL w="12700">
                      <a:miter lim="400000"/>
                    </a:lnL>
                    <a:lnR w="12700">
                      <a:miter lim="400000"/>
                    </a:lnR>
                    <a:lnT w="12700">
                      <a:miter lim="400000"/>
                    </a:lnT>
                    <a:lnB w="12700">
                      <a:miter lim="400000"/>
                    </a:lnB>
                    <a:no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35.0</a:t>
                      </a:r>
                      <a:r>
                        <a:rPr sz="1200" kern="1200" dirty="0">
                          <a:solidFill>
                            <a:schemeClr val="tx1"/>
                          </a:solidFill>
                          <a:latin typeface="+mn-lt"/>
                          <a:ea typeface="+mn-ea"/>
                          <a:cs typeface="+mn-cs"/>
                        </a:rPr>
                        <a:t>M</a:t>
                      </a:r>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323491">
                <a:tc>
                  <a:txBody>
                    <a:bodyPr/>
                    <a:lstStyle/>
                    <a:p>
                      <a:pPr marL="0" algn="l" defTabSz="914400" rtl="0" eaLnBrk="1" latinLnBrk="0" hangingPunct="1">
                        <a:defRPr sz="1800"/>
                      </a:pPr>
                      <a:r>
                        <a:rPr sz="1200" kern="1200" dirty="0">
                          <a:solidFill>
                            <a:schemeClr val="tx1"/>
                          </a:solidFill>
                          <a:latin typeface="+mn-lt"/>
                          <a:ea typeface="+mn-ea"/>
                          <a:cs typeface="+mn-cs"/>
                        </a:rPr>
                        <a:t>2</a:t>
                      </a:r>
                    </a:p>
                  </a:txBody>
                  <a:tcPr marL="60960" marR="60960" marT="60960" marB="60960" anchor="ctr" horzOverflow="overflow">
                    <a:lnL w="12700">
                      <a:miter lim="400000"/>
                    </a:lnL>
                    <a:lnR w="12700">
                      <a:noFill/>
                      <a:miter lim="400000"/>
                    </a:lnR>
                    <a:lnT w="12700">
                      <a:miter lim="400000"/>
                    </a:lnT>
                    <a:lnB w="12700">
                      <a:miter lim="400000"/>
                    </a:lnB>
                    <a:solidFill>
                      <a:srgbClr val="8ECCBB"/>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kern="1200" dirty="0">
                          <a:solidFill>
                            <a:schemeClr val="tx1"/>
                          </a:solidFill>
                          <a:latin typeface="Helvetica Light" panose="020B0403020202020204" pitchFamily="34" charset="0"/>
                          <a:ea typeface="+mn-ea"/>
                          <a:cs typeface="+mn-cs"/>
                        </a:rPr>
                        <a:t>Tiendas Departamentales</a:t>
                      </a:r>
                    </a:p>
                  </a:txBody>
                  <a:tcPr marL="9525" marR="9525" marT="9525" marB="0" anchor="ctr">
                    <a:lnL w="12700">
                      <a:miter lim="400000"/>
                    </a:lnL>
                    <a:lnR w="12700">
                      <a:miter lim="400000"/>
                    </a:lnR>
                    <a:lnT w="12700">
                      <a:miter lim="400000"/>
                    </a:lnT>
                    <a:lnB w="12700">
                      <a:miter lim="400000"/>
                    </a:lnB>
                    <a:solidFill>
                      <a:srgbClr val="8ECCBB"/>
                    </a:solid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22.6</a:t>
                      </a:r>
                      <a:r>
                        <a:rPr sz="1200" kern="1200" dirty="0">
                          <a:solidFill>
                            <a:schemeClr val="tx1"/>
                          </a:solidFill>
                          <a:latin typeface="+mn-lt"/>
                          <a:ea typeface="+mn-ea"/>
                          <a:cs typeface="+mn-cs"/>
                        </a:rPr>
                        <a:t>M</a:t>
                      </a:r>
                    </a:p>
                  </a:txBody>
                  <a:tcPr marL="60960" marR="60960" marT="60960" marB="60960" anchor="ctr" horzOverflow="overflow">
                    <a:lnL w="12700">
                      <a:noFill/>
                      <a:miter lim="400000"/>
                    </a:lnL>
                    <a:lnR w="12700">
                      <a:miter lim="400000"/>
                    </a:lnR>
                    <a:lnT w="12700">
                      <a:miter lim="400000"/>
                    </a:lnT>
                    <a:lnB w="12700">
                      <a:miter lim="400000"/>
                    </a:lnB>
                    <a:solidFill>
                      <a:srgbClr val="8ECCBB"/>
                    </a:solidFill>
                  </a:tcPr>
                </a:tc>
                <a:extLst>
                  <a:ext uri="{0D108BD9-81ED-4DB2-BD59-A6C34878D82A}">
                    <a16:rowId xmlns:a16="http://schemas.microsoft.com/office/drawing/2014/main" val="10001"/>
                  </a:ext>
                </a:extLst>
              </a:tr>
              <a:tr h="323491">
                <a:tc>
                  <a:txBody>
                    <a:bodyPr/>
                    <a:lstStyle/>
                    <a:p>
                      <a:pPr marL="0" algn="l" defTabSz="914400" rtl="0" eaLnBrk="1" latinLnBrk="0" hangingPunct="1">
                        <a:defRPr sz="1800"/>
                      </a:pPr>
                      <a:r>
                        <a:rPr sz="1200" kern="1200">
                          <a:solidFill>
                            <a:schemeClr val="tx1"/>
                          </a:solidFill>
                          <a:latin typeface="+mn-lt"/>
                          <a:ea typeface="+mn-ea"/>
                          <a:cs typeface="+mn-cs"/>
                        </a:rPr>
                        <a:t>3</a:t>
                      </a:r>
                    </a:p>
                  </a:txBody>
                  <a:tcPr marL="60960" marR="60960" marT="60960" marB="60960" anchor="ctr" horzOverflow="overflow">
                    <a:lnL w="12700">
                      <a:miter lim="400000"/>
                    </a:lnL>
                    <a:lnR w="12700">
                      <a:noFill/>
                      <a:miter lim="400000"/>
                    </a:lnR>
                    <a:lnT w="12700">
                      <a:miter lim="400000"/>
                    </a:lnT>
                    <a:lnB w="12700">
                      <a:miter lim="400000"/>
                    </a:lnB>
                    <a:solidFill>
                      <a:schemeClr val="bg1"/>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kern="1200" dirty="0">
                          <a:solidFill>
                            <a:schemeClr val="tx1"/>
                          </a:solidFill>
                          <a:latin typeface="Helvetica Light" panose="020B0403020202020204" pitchFamily="34" charset="0"/>
                          <a:ea typeface="+mn-ea"/>
                          <a:cs typeface="+mn-cs"/>
                        </a:rPr>
                        <a:t>Autopromocional De Canales Tv</a:t>
                      </a:r>
                    </a:p>
                  </a:txBody>
                  <a:tcPr marL="9525" marR="9525" marT="9525" marB="0" anchor="ctr">
                    <a:lnL w="12700">
                      <a:miter lim="400000"/>
                    </a:lnL>
                    <a:lnR w="12700">
                      <a:miter lim="400000"/>
                    </a:lnR>
                    <a:lnT w="12700">
                      <a:miter lim="400000"/>
                    </a:lnT>
                    <a:lnB w="12700">
                      <a:miter lim="400000"/>
                    </a:lnB>
                    <a:solidFill>
                      <a:schemeClr val="bg1"/>
                    </a:solid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21.7</a:t>
                      </a:r>
                      <a:r>
                        <a:rPr sz="1200" kern="1200" dirty="0">
                          <a:solidFill>
                            <a:schemeClr val="tx1"/>
                          </a:solidFill>
                          <a:latin typeface="+mn-lt"/>
                          <a:ea typeface="+mn-ea"/>
                          <a:cs typeface="+mn-cs"/>
                        </a:rPr>
                        <a:t>M</a:t>
                      </a:r>
                    </a:p>
                  </a:txBody>
                  <a:tcPr marL="60960" marR="60960" marT="60960" marB="60960" anchor="ctr" horzOverflow="overflow">
                    <a:lnL w="12700">
                      <a:noFill/>
                      <a:miter lim="400000"/>
                    </a:lnL>
                    <a:lnR w="12700">
                      <a:miter lim="400000"/>
                    </a:lnR>
                    <a:lnT w="12700">
                      <a:miter lim="400000"/>
                    </a:lnT>
                    <a:lnB w="12700">
                      <a:miter lim="400000"/>
                    </a:lnB>
                    <a:solidFill>
                      <a:schemeClr val="bg1"/>
                    </a:solidFill>
                  </a:tcPr>
                </a:tc>
                <a:extLst>
                  <a:ext uri="{0D108BD9-81ED-4DB2-BD59-A6C34878D82A}">
                    <a16:rowId xmlns:a16="http://schemas.microsoft.com/office/drawing/2014/main" val="10002"/>
                  </a:ext>
                </a:extLst>
              </a:tr>
              <a:tr h="323491">
                <a:tc>
                  <a:txBody>
                    <a:bodyPr/>
                    <a:lstStyle/>
                    <a:p>
                      <a:pPr marL="0" algn="l" defTabSz="914400" rtl="0" eaLnBrk="1" latinLnBrk="0" hangingPunct="1">
                        <a:defRPr sz="1800"/>
                      </a:pPr>
                      <a:r>
                        <a:rPr sz="1200" kern="1200" dirty="0">
                          <a:solidFill>
                            <a:schemeClr val="tx1"/>
                          </a:solidFill>
                          <a:latin typeface="+mn-lt"/>
                          <a:ea typeface="+mn-ea"/>
                          <a:cs typeface="+mn-cs"/>
                        </a:rPr>
                        <a:t>4</a:t>
                      </a:r>
                    </a:p>
                  </a:txBody>
                  <a:tcPr marL="60960" marR="60960" marT="60960" marB="60960" anchor="ctr" horzOverflow="overflow">
                    <a:lnL w="12700">
                      <a:miter lim="400000"/>
                    </a:lnL>
                    <a:lnR w="12700">
                      <a:noFill/>
                      <a:miter lim="400000"/>
                    </a:lnR>
                    <a:lnT w="12700">
                      <a:miter lim="400000"/>
                    </a:lnT>
                    <a:lnB w="12700">
                      <a:miter lim="400000"/>
                    </a:lnB>
                    <a:solidFill>
                      <a:schemeClr val="bg1"/>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u="none" strike="noStrike" dirty="0">
                          <a:solidFill>
                            <a:srgbClr val="000000"/>
                          </a:solidFill>
                          <a:effectLst/>
                          <a:latin typeface="Helvetica Light" panose="020B0403020202020204" pitchFamily="34" charset="0"/>
                        </a:rPr>
                        <a:t>Servicios De Telefonia Celular</a:t>
                      </a:r>
                    </a:p>
                  </a:txBody>
                  <a:tcPr marL="9525" marR="9525" marT="9525" marB="0" anchor="ctr">
                    <a:lnL w="12700">
                      <a:miter lim="400000"/>
                    </a:lnL>
                    <a:lnR w="12700">
                      <a:miter lim="400000"/>
                    </a:lnR>
                    <a:lnT w="12700">
                      <a:miter lim="400000"/>
                    </a:lnT>
                    <a:lnB w="12700">
                      <a:miter lim="400000"/>
                    </a:lnB>
                    <a:solidFill>
                      <a:schemeClr val="bg1"/>
                    </a:solid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19.7</a:t>
                      </a:r>
                      <a:r>
                        <a:rPr sz="1200" kern="1200" dirty="0">
                          <a:solidFill>
                            <a:schemeClr val="tx1"/>
                          </a:solidFill>
                          <a:latin typeface="+mn-lt"/>
                          <a:ea typeface="+mn-ea"/>
                          <a:cs typeface="+mn-cs"/>
                        </a:rPr>
                        <a:t>M</a:t>
                      </a:r>
                    </a:p>
                  </a:txBody>
                  <a:tcPr marL="60960" marR="60960" marT="60960" marB="60960" anchor="ctr" horzOverflow="overflow">
                    <a:lnL w="12700">
                      <a:noFill/>
                      <a:miter lim="400000"/>
                    </a:lnL>
                    <a:lnR w="12700">
                      <a:miter lim="400000"/>
                    </a:lnR>
                    <a:lnT w="12700">
                      <a:miter lim="400000"/>
                    </a:lnT>
                    <a:lnB w="12700">
                      <a:miter lim="400000"/>
                    </a:lnB>
                    <a:solidFill>
                      <a:schemeClr val="bg1"/>
                    </a:solidFill>
                  </a:tcPr>
                </a:tc>
                <a:extLst>
                  <a:ext uri="{0D108BD9-81ED-4DB2-BD59-A6C34878D82A}">
                    <a16:rowId xmlns:a16="http://schemas.microsoft.com/office/drawing/2014/main" val="10003"/>
                  </a:ext>
                </a:extLst>
              </a:tr>
              <a:tr h="323491">
                <a:tc>
                  <a:txBody>
                    <a:bodyPr/>
                    <a:lstStyle/>
                    <a:p>
                      <a:pPr marL="0" algn="l" defTabSz="914400" rtl="0" eaLnBrk="1" latinLnBrk="0" hangingPunct="1">
                        <a:defRPr sz="1800"/>
                      </a:pPr>
                      <a:r>
                        <a:rPr sz="1200" kern="1200">
                          <a:solidFill>
                            <a:schemeClr val="tx1"/>
                          </a:solidFill>
                          <a:latin typeface="+mn-lt"/>
                          <a:ea typeface="+mn-ea"/>
                          <a:cs typeface="+mn-cs"/>
                        </a:rPr>
                        <a:t>5</a:t>
                      </a:r>
                    </a:p>
                  </a:txBody>
                  <a:tcPr marL="60960" marR="60960" marT="60960" marB="60960" anchor="ctr" horzOverflow="overflow">
                    <a:lnL w="12700">
                      <a:miter lim="400000"/>
                    </a:lnL>
                    <a:lnR w="12700">
                      <a:noFill/>
                      <a:miter lim="400000"/>
                    </a:lnR>
                    <a:lnT w="12700">
                      <a:miter lim="400000"/>
                    </a:lnT>
                    <a:lnB w="12700">
                      <a:miter lim="400000"/>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kern="1200" dirty="0">
                          <a:solidFill>
                            <a:schemeClr val="tx1"/>
                          </a:solidFill>
                          <a:latin typeface="Helvetica Light" panose="020B0403020202020204" pitchFamily="34" charset="0"/>
                          <a:ea typeface="+mn-ea"/>
                          <a:cs typeface="+mn-cs"/>
                        </a:rPr>
                        <a:t>Comidas Rapidas </a:t>
                      </a:r>
                      <a:endParaRPr lang="es-HN" sz="1200" b="0" i="0" u="none" strike="noStrike" dirty="0">
                        <a:solidFill>
                          <a:srgbClr val="000000"/>
                        </a:solidFill>
                        <a:effectLst/>
                        <a:latin typeface="Helvetica Light" panose="020B0403020202020204" pitchFamily="34" charset="0"/>
                      </a:endParaRPr>
                    </a:p>
                  </a:txBody>
                  <a:tcPr marL="9525" marR="9525" marT="9525" marB="0" anchor="ctr">
                    <a:lnL w="12700">
                      <a:miter lim="400000"/>
                    </a:lnL>
                    <a:lnR w="12700">
                      <a:miter lim="400000"/>
                    </a:lnR>
                    <a:lnT w="12700">
                      <a:miter lim="400000"/>
                    </a:lnT>
                    <a:lnB w="12700">
                      <a:miter lim="400000"/>
                    </a:lnB>
                    <a:solidFill>
                      <a:srgbClr val="FFFFFF"/>
                    </a:solid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19.1M</a:t>
                      </a:r>
                      <a:endParaRPr sz="1200" kern="1200" dirty="0">
                        <a:solidFill>
                          <a:schemeClr val="tx1"/>
                        </a:solidFill>
                        <a:latin typeface="+mn-lt"/>
                        <a:ea typeface="+mn-ea"/>
                        <a:cs typeface="+mn-cs"/>
                      </a:endParaRPr>
                    </a:p>
                  </a:txBody>
                  <a:tcPr marL="60960" marR="60960" marT="60960" marB="60960" anchor="ctr" horzOverflow="overflow">
                    <a:lnL w="12700">
                      <a:noFill/>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4"/>
                  </a:ext>
                </a:extLst>
              </a:tr>
              <a:tr h="323491">
                <a:tc>
                  <a:txBody>
                    <a:bodyPr/>
                    <a:lstStyle/>
                    <a:p>
                      <a:pPr marL="0" algn="l" defTabSz="914400" rtl="0" eaLnBrk="1" latinLnBrk="0" hangingPunct="1">
                        <a:defRPr sz="1800"/>
                      </a:pPr>
                      <a:r>
                        <a:rPr sz="1200" kern="1200">
                          <a:solidFill>
                            <a:schemeClr val="tx1"/>
                          </a:solidFill>
                          <a:latin typeface="+mn-lt"/>
                          <a:ea typeface="+mn-ea"/>
                          <a:cs typeface="+mn-cs"/>
                        </a:rPr>
                        <a:t>6</a:t>
                      </a:r>
                    </a:p>
                  </a:txBody>
                  <a:tcPr marL="60960" marR="60960" marT="60960" marB="60960" anchor="ctr" horzOverflow="overflow">
                    <a:lnL w="12700">
                      <a:miter lim="400000"/>
                    </a:lnL>
                    <a:lnR w="12700">
                      <a:noFill/>
                      <a:miter lim="400000"/>
                    </a:lnR>
                    <a:lnT w="12700">
                      <a:miter lim="400000"/>
                    </a:lnT>
                    <a:lnB w="12700">
                      <a:miter lim="400000"/>
                    </a:lnB>
                    <a:solidFill>
                      <a:schemeClr val="bg1"/>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u="none" strike="noStrike" dirty="0">
                          <a:solidFill>
                            <a:srgbClr val="000000"/>
                          </a:solidFill>
                          <a:effectLst/>
                          <a:latin typeface="Helvetica Light" panose="020B0403020202020204" pitchFamily="34" charset="0"/>
                        </a:rPr>
                        <a:t>Supermercados</a:t>
                      </a:r>
                      <a:endParaRPr lang="es-HN" sz="1200" b="0" i="0" kern="1200" dirty="0">
                        <a:solidFill>
                          <a:schemeClr val="tx1"/>
                        </a:solidFill>
                        <a:latin typeface="Helvetica Light" panose="020B0403020202020204" pitchFamily="34" charset="0"/>
                        <a:ea typeface="+mn-ea"/>
                        <a:cs typeface="+mn-cs"/>
                      </a:endParaRPr>
                    </a:p>
                  </a:txBody>
                  <a:tcPr marL="9525" marR="9525" marT="9525" marB="0" anchor="ctr">
                    <a:lnL w="12700">
                      <a:miter lim="400000"/>
                    </a:lnL>
                    <a:lnR w="12700">
                      <a:miter lim="400000"/>
                    </a:lnR>
                    <a:lnT w="12700">
                      <a:miter lim="400000"/>
                    </a:lnT>
                    <a:lnB w="12700">
                      <a:miter lim="400000"/>
                    </a:lnB>
                    <a:solidFill>
                      <a:schemeClr val="bg1"/>
                    </a:solid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13.4M</a:t>
                      </a:r>
                      <a:endParaRPr sz="1200" kern="1200" dirty="0">
                        <a:solidFill>
                          <a:schemeClr val="tx1"/>
                        </a:solidFill>
                        <a:latin typeface="+mn-lt"/>
                        <a:ea typeface="+mn-ea"/>
                        <a:cs typeface="+mn-cs"/>
                      </a:endParaRPr>
                    </a:p>
                  </a:txBody>
                  <a:tcPr marL="60960" marR="60960" marT="60960" marB="60960" anchor="ctr" horzOverflow="overflow">
                    <a:lnL w="12700">
                      <a:noFill/>
                      <a:miter lim="400000"/>
                    </a:lnL>
                    <a:lnR w="12700">
                      <a:miter lim="400000"/>
                    </a:lnR>
                    <a:lnT w="12700">
                      <a:miter lim="400000"/>
                    </a:lnT>
                    <a:lnB w="12700">
                      <a:miter lim="400000"/>
                    </a:lnB>
                    <a:solidFill>
                      <a:schemeClr val="bg1"/>
                    </a:solidFill>
                  </a:tcPr>
                </a:tc>
                <a:extLst>
                  <a:ext uri="{0D108BD9-81ED-4DB2-BD59-A6C34878D82A}">
                    <a16:rowId xmlns:a16="http://schemas.microsoft.com/office/drawing/2014/main" val="10005"/>
                  </a:ext>
                </a:extLst>
              </a:tr>
              <a:tr h="323491">
                <a:tc>
                  <a:txBody>
                    <a:bodyPr/>
                    <a:lstStyle/>
                    <a:p>
                      <a:pPr marL="0" algn="l" defTabSz="914400" rtl="0" eaLnBrk="1" latinLnBrk="0" hangingPunct="1">
                        <a:defRPr sz="1800"/>
                      </a:pPr>
                      <a:r>
                        <a:rPr sz="1200" kern="1200">
                          <a:solidFill>
                            <a:schemeClr val="tx1"/>
                          </a:solidFill>
                          <a:latin typeface="+mn-lt"/>
                          <a:ea typeface="+mn-ea"/>
                          <a:cs typeface="+mn-cs"/>
                        </a:rPr>
                        <a:t>7</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u="none" strike="noStrike" dirty="0">
                          <a:solidFill>
                            <a:srgbClr val="000000"/>
                          </a:solidFill>
                          <a:effectLst/>
                          <a:latin typeface="Helvetica Light" panose="020B0403020202020204" pitchFamily="34" charset="0"/>
                        </a:rPr>
                        <a:t>Loto</a:t>
                      </a:r>
                      <a:endParaRPr lang="es-HN" sz="1200" b="0" i="0" kern="1200" dirty="0">
                        <a:solidFill>
                          <a:schemeClr val="tx1"/>
                        </a:solidFill>
                        <a:latin typeface="Helvetica Light" panose="020B0403020202020204" pitchFamily="34" charset="0"/>
                        <a:ea typeface="+mn-ea"/>
                        <a:cs typeface="+mn-cs"/>
                      </a:endParaRPr>
                    </a:p>
                  </a:txBody>
                  <a:tcPr marL="9525" marR="9525" marT="9525" marB="0" anchor="ctr">
                    <a:lnL w="12700">
                      <a:miter lim="400000"/>
                    </a:lnL>
                    <a:lnR w="12700">
                      <a:miter lim="400000"/>
                    </a:lnR>
                    <a:lnT w="12700">
                      <a:miter lim="400000"/>
                    </a:lnT>
                    <a:lnB w="12700">
                      <a:miter lim="400000"/>
                    </a:lnB>
                    <a:no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12.2M</a:t>
                      </a:r>
                      <a:endParaRPr sz="1200" kern="1200" dirty="0">
                        <a:solidFill>
                          <a:schemeClr val="tx1"/>
                        </a:solidFill>
                        <a:latin typeface="+mn-lt"/>
                        <a:ea typeface="+mn-ea"/>
                        <a:cs typeface="+mn-cs"/>
                      </a:endParaRPr>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6"/>
                  </a:ext>
                </a:extLst>
              </a:tr>
              <a:tr h="323491">
                <a:tc>
                  <a:txBody>
                    <a:bodyPr/>
                    <a:lstStyle/>
                    <a:p>
                      <a:pPr marL="0" algn="l" defTabSz="914400" rtl="0" eaLnBrk="1" latinLnBrk="0" hangingPunct="1">
                        <a:defRPr sz="1800"/>
                      </a:pPr>
                      <a:r>
                        <a:rPr sz="1200" kern="1200">
                          <a:solidFill>
                            <a:schemeClr val="tx1"/>
                          </a:solidFill>
                          <a:latin typeface="+mn-lt"/>
                          <a:ea typeface="+mn-ea"/>
                          <a:cs typeface="+mn-cs"/>
                        </a:rPr>
                        <a:t>8</a:t>
                      </a:r>
                    </a:p>
                  </a:txBody>
                  <a:tcPr marL="60960" marR="60960" marT="60960" marB="60960" anchor="ctr" horzOverflow="overflow">
                    <a:lnL w="12700">
                      <a:miter lim="400000"/>
                    </a:lnL>
                    <a:lnR w="12700">
                      <a:noFill/>
                      <a:miter lim="400000"/>
                    </a:lnR>
                    <a:lnT w="12700">
                      <a:miter lim="400000"/>
                    </a:lnT>
                    <a:lnB w="12700">
                      <a:miter lim="400000"/>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u="none" strike="noStrike" dirty="0">
                          <a:solidFill>
                            <a:srgbClr val="000000"/>
                          </a:solidFill>
                          <a:effectLst/>
                          <a:latin typeface="Helvetica Light" panose="020B0403020202020204" pitchFamily="34" charset="0"/>
                        </a:rPr>
                        <a:t>Farmacias</a:t>
                      </a:r>
                      <a:endParaRPr lang="es-HN" sz="1200" b="0" i="0" kern="1200" dirty="0">
                        <a:solidFill>
                          <a:schemeClr val="tx1"/>
                        </a:solidFill>
                        <a:latin typeface="Helvetica Light" panose="020B0403020202020204" pitchFamily="34" charset="0"/>
                        <a:ea typeface="+mn-ea"/>
                        <a:cs typeface="+mn-cs"/>
                      </a:endParaRPr>
                    </a:p>
                  </a:txBody>
                  <a:tcPr marL="9525" marR="9525" marT="9525" marB="0" anchor="ctr">
                    <a:lnL w="12700">
                      <a:miter lim="400000"/>
                    </a:lnL>
                    <a:lnR w="12700">
                      <a:miter lim="400000"/>
                    </a:lnR>
                    <a:lnT w="12700">
                      <a:miter lim="400000"/>
                    </a:lnT>
                    <a:lnB w="12700">
                      <a:miter lim="400000"/>
                    </a:lnB>
                    <a:solidFill>
                      <a:srgbClr val="FFFFFF"/>
                    </a:solid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9.9M</a:t>
                      </a:r>
                      <a:endParaRPr sz="1200" kern="1200" dirty="0">
                        <a:solidFill>
                          <a:schemeClr val="tx1"/>
                        </a:solidFill>
                        <a:latin typeface="+mn-lt"/>
                        <a:ea typeface="+mn-ea"/>
                        <a:cs typeface="+mn-cs"/>
                      </a:endParaRPr>
                    </a:p>
                  </a:txBody>
                  <a:tcPr marL="60960" marR="60960" marT="60960" marB="60960" anchor="ctr" horzOverflow="overflow">
                    <a:lnL w="12700">
                      <a:noFill/>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7"/>
                  </a:ext>
                </a:extLst>
              </a:tr>
              <a:tr h="323491">
                <a:tc>
                  <a:txBody>
                    <a:bodyPr/>
                    <a:lstStyle/>
                    <a:p>
                      <a:pPr marL="0" algn="l" defTabSz="914400" rtl="0" eaLnBrk="1" latinLnBrk="0" hangingPunct="1">
                        <a:defRPr sz="1800"/>
                      </a:pPr>
                      <a:r>
                        <a:rPr sz="1200" kern="1200">
                          <a:solidFill>
                            <a:schemeClr val="tx1"/>
                          </a:solidFill>
                          <a:latin typeface="+mn-lt"/>
                          <a:ea typeface="+mn-ea"/>
                          <a:cs typeface="+mn-cs"/>
                        </a:rPr>
                        <a:t>9</a:t>
                      </a:r>
                    </a:p>
                  </a:txBody>
                  <a:tcPr marL="60960" marR="60960" marT="60960" marB="60960" anchor="ctr" horzOverflow="overflow">
                    <a:lnL w="12700">
                      <a:miter lim="400000"/>
                    </a:lnL>
                    <a:lnR w="12700">
                      <a:noFill/>
                      <a:miter lim="400000"/>
                    </a:lnR>
                    <a:lnT w="12700">
                      <a:miter lim="400000"/>
                    </a:lnT>
                    <a:lnB w="12700">
                      <a:miter lim="400000"/>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kern="1200" dirty="0">
                          <a:solidFill>
                            <a:schemeClr val="tx1"/>
                          </a:solidFill>
                          <a:latin typeface="Helvetica Light" panose="020B0403020202020204" pitchFamily="34" charset="0"/>
                          <a:ea typeface="+mn-ea"/>
                          <a:cs typeface="+mn-cs"/>
                        </a:rPr>
                        <a:t>Radio</a:t>
                      </a:r>
                    </a:p>
                  </a:txBody>
                  <a:tcPr marL="9525" marR="9525" marT="9525" marB="0" anchor="ctr">
                    <a:lnL w="12700">
                      <a:miter lim="400000"/>
                    </a:lnL>
                    <a:lnR w="12700">
                      <a:miter lim="400000"/>
                    </a:lnR>
                    <a:lnT w="12700">
                      <a:miter lim="400000"/>
                    </a:lnT>
                    <a:lnB w="12700">
                      <a:miter lim="400000"/>
                    </a:lnB>
                    <a:solidFill>
                      <a:srgbClr val="FFFFFF"/>
                    </a:solid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8.5M</a:t>
                      </a:r>
                      <a:endParaRPr sz="1200" kern="1200" dirty="0">
                        <a:solidFill>
                          <a:schemeClr val="tx1"/>
                        </a:solidFill>
                        <a:latin typeface="+mn-lt"/>
                        <a:ea typeface="+mn-ea"/>
                        <a:cs typeface="+mn-cs"/>
                      </a:endParaRPr>
                    </a:p>
                  </a:txBody>
                  <a:tcPr marL="60960" marR="60960" marT="60960" marB="60960" anchor="ctr" horzOverflow="overflow">
                    <a:lnL w="12700">
                      <a:noFill/>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8"/>
                  </a:ext>
                </a:extLst>
              </a:tr>
              <a:tr h="323491">
                <a:tc>
                  <a:txBody>
                    <a:bodyPr/>
                    <a:lstStyle/>
                    <a:p>
                      <a:pPr marL="0" algn="l" defTabSz="914400" rtl="0" eaLnBrk="1" latinLnBrk="0" hangingPunct="1">
                        <a:defRPr sz="1800"/>
                      </a:pPr>
                      <a:r>
                        <a:rPr sz="1200" kern="1200">
                          <a:solidFill>
                            <a:schemeClr val="tx1"/>
                          </a:solidFill>
                          <a:latin typeface="+mn-lt"/>
                          <a:ea typeface="+mn-ea"/>
                          <a:cs typeface="+mn-cs"/>
                        </a:rPr>
                        <a:t>10</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lvl="0" algn="l" defTabSz="914400" rtl="0" eaLnBrk="1" fontAlgn="b" latinLnBrk="0" hangingPunct="1"/>
                      <a:r>
                        <a:rPr lang="es-HN" sz="1200" b="0" i="0" u="none" strike="noStrike" dirty="0">
                          <a:solidFill>
                            <a:srgbClr val="000000"/>
                          </a:solidFill>
                          <a:effectLst/>
                          <a:latin typeface="Helvetica Light" panose="020B0403020202020204" pitchFamily="34" charset="0"/>
                        </a:rPr>
                        <a:t>Analgesicos</a:t>
                      </a:r>
                    </a:p>
                  </a:txBody>
                  <a:tcPr marL="9525" marR="9525" marT="9525" marB="0" anchor="ctr">
                    <a:lnL w="12700">
                      <a:miter lim="400000"/>
                    </a:lnL>
                    <a:lnR w="12700">
                      <a:miter lim="400000"/>
                    </a:lnR>
                    <a:lnT w="12700">
                      <a:miter lim="400000"/>
                    </a:lnT>
                    <a:lnB w="12700">
                      <a:miter lim="400000"/>
                    </a:lnB>
                    <a:no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7.8M</a:t>
                      </a:r>
                      <a:endParaRPr sz="1200" kern="1200" dirty="0">
                        <a:solidFill>
                          <a:schemeClr val="tx1"/>
                        </a:solidFill>
                        <a:latin typeface="+mn-lt"/>
                        <a:ea typeface="+mn-ea"/>
                        <a:cs typeface="+mn-cs"/>
                      </a:endParaRPr>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9"/>
                  </a:ext>
                </a:extLst>
              </a:tr>
            </a:tbl>
          </a:graphicData>
        </a:graphic>
      </p:graphicFrame>
      <p:graphicFrame>
        <p:nvGraphicFramePr>
          <p:cNvPr id="3" name="Chart 33">
            <a:extLst>
              <a:ext uri="{FF2B5EF4-FFF2-40B4-BE49-F238E27FC236}">
                <a16:creationId xmlns:a16="http://schemas.microsoft.com/office/drawing/2014/main" id="{2107CF5F-ED49-BBA4-BFF5-39956D881C9D}"/>
              </a:ext>
            </a:extLst>
          </p:cNvPr>
          <p:cNvGraphicFramePr/>
          <p:nvPr>
            <p:extLst>
              <p:ext uri="{D42A27DB-BD31-4B8C-83A1-F6EECF244321}">
                <p14:modId xmlns:p14="http://schemas.microsoft.com/office/powerpoint/2010/main" val="518650467"/>
              </p:ext>
            </p:extLst>
          </p:nvPr>
        </p:nvGraphicFramePr>
        <p:xfrm>
          <a:off x="-560342" y="3429000"/>
          <a:ext cx="3465815" cy="25567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2">
            <a:extLst>
              <a:ext uri="{FF2B5EF4-FFF2-40B4-BE49-F238E27FC236}">
                <a16:creationId xmlns:a16="http://schemas.microsoft.com/office/drawing/2014/main" id="{05DCC0F8-B942-D220-FC86-00139421E52E}"/>
              </a:ext>
            </a:extLst>
          </p:cNvPr>
          <p:cNvGraphicFramePr/>
          <p:nvPr>
            <p:extLst>
              <p:ext uri="{D42A27DB-BD31-4B8C-83A1-F6EECF244321}">
                <p14:modId xmlns:p14="http://schemas.microsoft.com/office/powerpoint/2010/main" val="635177935"/>
              </p:ext>
            </p:extLst>
          </p:nvPr>
        </p:nvGraphicFramePr>
        <p:xfrm>
          <a:off x="5523461" y="3512298"/>
          <a:ext cx="3465815" cy="255676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TextBox 19"/>
          <p:cNvSpPr txBox="1"/>
          <p:nvPr/>
        </p:nvSpPr>
        <p:spPr>
          <a:xfrm>
            <a:off x="4703071" y="1406876"/>
            <a:ext cx="3307167" cy="345438"/>
          </a:xfrm>
          <a:prstGeom prst="rect">
            <a:avLst/>
          </a:prstGeom>
          <a:solidFill>
            <a:srgbClr val="42424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FFFFFF"/>
                </a:solidFill>
              </a:defRPr>
            </a:lvl1pPr>
          </a:lstStyle>
          <a:p>
            <a:r>
              <a:t>ANUNCIANTE</a:t>
            </a:r>
          </a:p>
        </p:txBody>
      </p:sp>
      <p:graphicFrame>
        <p:nvGraphicFramePr>
          <p:cNvPr id="517" name="Table 20"/>
          <p:cNvGraphicFramePr/>
          <p:nvPr>
            <p:extLst>
              <p:ext uri="{D42A27DB-BD31-4B8C-83A1-F6EECF244321}">
                <p14:modId xmlns:p14="http://schemas.microsoft.com/office/powerpoint/2010/main" val="3331298888"/>
              </p:ext>
            </p:extLst>
          </p:nvPr>
        </p:nvGraphicFramePr>
        <p:xfrm>
          <a:off x="4709009" y="2041707"/>
          <a:ext cx="3295291" cy="358456"/>
        </p:xfrm>
        <a:graphic>
          <a:graphicData uri="http://schemas.openxmlformats.org/drawingml/2006/table">
            <a:tbl>
              <a:tblPr bandRow="1"/>
              <a:tblGrid>
                <a:gridCol w="1318116">
                  <a:extLst>
                    <a:ext uri="{9D8B030D-6E8A-4147-A177-3AD203B41FA5}">
                      <a16:colId xmlns:a16="http://schemas.microsoft.com/office/drawing/2014/main" val="20000"/>
                    </a:ext>
                  </a:extLst>
                </a:gridCol>
                <a:gridCol w="1977175">
                  <a:extLst>
                    <a:ext uri="{9D8B030D-6E8A-4147-A177-3AD203B41FA5}">
                      <a16:colId xmlns:a16="http://schemas.microsoft.com/office/drawing/2014/main" val="20001"/>
                    </a:ext>
                  </a:extLst>
                </a:gridCol>
              </a:tblGrid>
              <a:tr h="358456">
                <a:tc>
                  <a:txBody>
                    <a:bodyPr/>
                    <a:lstStyle/>
                    <a:p>
                      <a:pPr algn="l">
                        <a:defRPr sz="1800"/>
                      </a:pPr>
                      <a:r>
                        <a:rPr lang="en-US" sz="1300" b="1" dirty="0">
                          <a:solidFill>
                            <a:srgbClr val="FFFFFF"/>
                          </a:solidFill>
                        </a:rPr>
                        <a:t>31</a:t>
                      </a:r>
                      <a:r>
                        <a:rPr sz="1300" b="1" dirty="0">
                          <a:solidFill>
                            <a:srgbClr val="FFFFFF"/>
                          </a:solidFill>
                        </a:rPr>
                        <a:t>%</a:t>
                      </a:r>
                    </a:p>
                  </a:txBody>
                  <a:tcPr marL="60960" marR="60960" marT="60960" marB="60960" horzOverflow="overflow">
                    <a:lnB w="38100">
                      <a:solidFill>
                        <a:srgbClr val="FFFFFF"/>
                      </a:solidFill>
                    </a:lnB>
                    <a:solidFill>
                      <a:schemeClr val="accent1">
                        <a:lumOff val="-7176"/>
                      </a:schemeClr>
                    </a:solidFill>
                  </a:tcPr>
                </a:tc>
                <a:tc>
                  <a:txBody>
                    <a:bodyPr/>
                    <a:lstStyle/>
                    <a:p>
                      <a:pPr algn="r">
                        <a:defRPr sz="1800"/>
                      </a:pPr>
                      <a:r>
                        <a:rPr lang="en-US" sz="1300" b="1" dirty="0">
                          <a:solidFill>
                            <a:srgbClr val="FFFFFF"/>
                          </a:solidFill>
                        </a:rPr>
                        <a:t>69</a:t>
                      </a:r>
                      <a:r>
                        <a:rPr sz="1300" b="1" dirty="0">
                          <a:solidFill>
                            <a:srgbClr val="FFFFFF"/>
                          </a:solidFill>
                        </a:rPr>
                        <a:t>%</a:t>
                      </a:r>
                    </a:p>
                  </a:txBody>
                  <a:tcPr marL="60960" marR="60960" marT="60960" marB="60960" horzOverflow="overflow">
                    <a:lnB w="38100">
                      <a:solidFill>
                        <a:srgbClr val="FFFFFF"/>
                      </a:solid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18" name="Table 21"/>
          <p:cNvGraphicFramePr/>
          <p:nvPr>
            <p:extLst>
              <p:ext uri="{D42A27DB-BD31-4B8C-83A1-F6EECF244321}">
                <p14:modId xmlns:p14="http://schemas.microsoft.com/office/powerpoint/2010/main" val="3861163804"/>
              </p:ext>
            </p:extLst>
          </p:nvPr>
        </p:nvGraphicFramePr>
        <p:xfrm>
          <a:off x="4772119" y="2575392"/>
          <a:ext cx="3102721" cy="3203620"/>
        </p:xfrm>
        <a:graphic>
          <a:graphicData uri="http://schemas.openxmlformats.org/drawingml/2006/table">
            <a:tbl>
              <a:tblPr/>
              <a:tblGrid>
                <a:gridCol w="426755">
                  <a:extLst>
                    <a:ext uri="{9D8B030D-6E8A-4147-A177-3AD203B41FA5}">
                      <a16:colId xmlns:a16="http://schemas.microsoft.com/office/drawing/2014/main" val="20000"/>
                    </a:ext>
                  </a:extLst>
                </a:gridCol>
                <a:gridCol w="1991866">
                  <a:extLst>
                    <a:ext uri="{9D8B030D-6E8A-4147-A177-3AD203B41FA5}">
                      <a16:colId xmlns:a16="http://schemas.microsoft.com/office/drawing/2014/main" val="20001"/>
                    </a:ext>
                  </a:extLst>
                </a:gridCol>
                <a:gridCol w="684100">
                  <a:extLst>
                    <a:ext uri="{9D8B030D-6E8A-4147-A177-3AD203B41FA5}">
                      <a16:colId xmlns:a16="http://schemas.microsoft.com/office/drawing/2014/main" val="20002"/>
                    </a:ext>
                  </a:extLst>
                </a:gridCol>
              </a:tblGrid>
              <a:tr h="320362">
                <a:tc>
                  <a:txBody>
                    <a:bodyPr/>
                    <a:lstStyle/>
                    <a:p>
                      <a:pPr algn="l">
                        <a:defRPr sz="1800"/>
                      </a:pPr>
                      <a:r>
                        <a:rPr sz="1200"/>
                        <a:t>1</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Grupo Intur </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27.3</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320362">
                <a:tc>
                  <a:txBody>
                    <a:bodyPr/>
                    <a:lstStyle/>
                    <a:p>
                      <a:pPr algn="l">
                        <a:defRPr sz="1800"/>
                      </a:pPr>
                      <a:r>
                        <a:rPr sz="1200"/>
                        <a:t>2</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Televicentro</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23.6</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320362">
                <a:tc>
                  <a:txBody>
                    <a:bodyPr/>
                    <a:lstStyle/>
                    <a:p>
                      <a:pPr algn="l">
                        <a:defRPr sz="1800"/>
                      </a:pPr>
                      <a:r>
                        <a:rPr sz="1200"/>
                        <a:t>3</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l">
                        <a:defRPr sz="1800"/>
                      </a:pPr>
                      <a:r>
                        <a:rPr lang="es-HN" sz="1200" dirty="0"/>
                        <a:t>Claro</a:t>
                      </a:r>
                      <a:endParaRPr sz="1200" dirty="0"/>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15.7</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320362">
                <a:tc>
                  <a:txBody>
                    <a:bodyPr/>
                    <a:lstStyle/>
                    <a:p>
                      <a:pPr algn="l">
                        <a:defRPr sz="1800"/>
                      </a:pPr>
                      <a:r>
                        <a:rPr sz="1200"/>
                        <a:t>4</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dirty="0" err="1"/>
                        <a:t>Loto</a:t>
                      </a:r>
                      <a:endParaRPr lang="en-US" sz="1200" dirty="0"/>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14.3</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320362">
                <a:tc>
                  <a:txBody>
                    <a:bodyPr/>
                    <a:lstStyle/>
                    <a:p>
                      <a:pPr algn="l">
                        <a:defRPr sz="1800"/>
                      </a:pPr>
                      <a:r>
                        <a:rPr sz="1200"/>
                        <a:t>5</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dirty="0" err="1"/>
                        <a:t>Tigo</a:t>
                      </a:r>
                      <a:endParaRPr lang="es-HN" sz="1200" dirty="0"/>
                    </a:p>
                  </a:txBody>
                  <a:tcPr marL="60960" marR="60960" marT="60960" marB="60960" anchor="ctr" horzOverflow="overflow">
                    <a:lnL w="12700">
                      <a:miter lim="400000"/>
                    </a:lnL>
                    <a:lnR w="12700">
                      <a:miter lim="400000"/>
                    </a:lnR>
                    <a:lnT w="12700">
                      <a:miter lim="400000"/>
                    </a:lnT>
                    <a:lnB w="12700">
                      <a:noFill/>
                      <a:miter lim="400000"/>
                    </a:lnB>
                    <a:noFill/>
                  </a:tcPr>
                </a:tc>
                <a:tc>
                  <a:txBody>
                    <a:bodyPr/>
                    <a:lstStyle/>
                    <a:p>
                      <a:pPr algn="r">
                        <a:defRPr sz="1800"/>
                      </a:pPr>
                      <a:r>
                        <a:rPr lang="en-US" sz="1200" dirty="0"/>
                        <a:t>12.8</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320362">
                <a:tc>
                  <a:txBody>
                    <a:bodyPr/>
                    <a:lstStyle/>
                    <a:p>
                      <a:pPr algn="l">
                        <a:defRPr sz="1800"/>
                      </a:pPr>
                      <a:r>
                        <a:rPr sz="1200"/>
                        <a:t>6</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Genomma Lab</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12.7M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5"/>
                  </a:ext>
                </a:extLst>
              </a:tr>
              <a:tr h="320362">
                <a:tc>
                  <a:txBody>
                    <a:bodyPr/>
                    <a:lstStyle/>
                    <a:p>
                      <a:pPr algn="l">
                        <a:defRPr sz="1800"/>
                      </a:pPr>
                      <a:r>
                        <a:rPr sz="1200"/>
                        <a:t>7</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dirty="0"/>
                        <a:t>Grupo Continental</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11.7M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6"/>
                  </a:ext>
                </a:extLst>
              </a:tr>
              <a:tr h="320362">
                <a:tc>
                  <a:txBody>
                    <a:bodyPr/>
                    <a:lstStyle/>
                    <a:p>
                      <a:pPr algn="l">
                        <a:defRPr sz="1800"/>
                      </a:pPr>
                      <a:r>
                        <a:rPr sz="1200"/>
                        <a:t>8</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algn="l">
                        <a:defRPr sz="1800"/>
                      </a:pPr>
                      <a:r>
                        <a:rPr lang="en-US" sz="1200" dirty="0"/>
                        <a:t>Dinant</a:t>
                      </a:r>
                      <a:endParaRPr sz="1200" dirty="0"/>
                    </a:p>
                  </a:txBody>
                  <a:tcPr marL="60960" marR="60960" marT="60960" marB="60960" anchor="ctr" horzOverflow="overflow">
                    <a:lnL w="12700">
                      <a:miter lim="400000"/>
                    </a:lnL>
                    <a:lnR w="12700">
                      <a:miter lim="400000"/>
                    </a:lnR>
                    <a:lnT w="12700">
                      <a:miter lim="400000"/>
                    </a:lnT>
                    <a:lnB w="12700">
                      <a:noFill/>
                      <a:miter lim="400000"/>
                    </a:lnB>
                    <a:noFill/>
                  </a:tcPr>
                </a:tc>
                <a:tc>
                  <a:txBody>
                    <a:bodyPr/>
                    <a:lstStyle/>
                    <a:p>
                      <a:pPr algn="r">
                        <a:defRPr sz="1800"/>
                      </a:pPr>
                      <a:r>
                        <a:rPr lang="en-US" sz="1200" dirty="0"/>
                        <a:t>11.4M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7"/>
                  </a:ext>
                </a:extLst>
              </a:tr>
              <a:tr h="320362">
                <a:tc>
                  <a:txBody>
                    <a:bodyPr/>
                    <a:lstStyle/>
                    <a:p>
                      <a:pPr algn="l">
                        <a:defRPr sz="1800"/>
                      </a:pPr>
                      <a:r>
                        <a:rPr sz="1200" dirty="0"/>
                        <a:t>9</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algn="l">
                        <a:defRPr sz="1800"/>
                      </a:pPr>
                      <a:r>
                        <a:rPr lang="en-US" sz="1200" dirty="0"/>
                        <a:t>Bac</a:t>
                      </a:r>
                      <a:endParaRPr sz="1200" dirty="0"/>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10.8M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8"/>
                  </a:ext>
                </a:extLst>
              </a:tr>
              <a:tr h="320362">
                <a:tc>
                  <a:txBody>
                    <a:bodyPr/>
                    <a:lstStyle/>
                    <a:p>
                      <a:pPr algn="l">
                        <a:defRPr sz="1800"/>
                      </a:pPr>
                      <a:r>
                        <a:rPr sz="1200"/>
                        <a:t>10</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algn="l">
                        <a:defRPr sz="1800"/>
                      </a:pPr>
                      <a:r>
                        <a:rPr lang="es-HN" sz="1200" dirty="0"/>
                        <a:t>Banco Atlantida</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9.5M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9"/>
                  </a:ext>
                </a:extLst>
              </a:tr>
            </a:tbl>
          </a:graphicData>
        </a:graphic>
      </p:graphicFrame>
      <p:sp>
        <p:nvSpPr>
          <p:cNvPr id="519" name="TextBox 22"/>
          <p:cNvSpPr txBox="1"/>
          <p:nvPr/>
        </p:nvSpPr>
        <p:spPr>
          <a:xfrm>
            <a:off x="4748793" y="1833428"/>
            <a:ext cx="991596"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900">
                <a:solidFill>
                  <a:srgbClr val="424242"/>
                </a:solidFill>
              </a:defRPr>
            </a:lvl1pPr>
          </a:lstStyle>
          <a:p>
            <a:r>
              <a:t>TOP 10</a:t>
            </a:r>
          </a:p>
        </p:txBody>
      </p:sp>
      <p:sp>
        <p:nvSpPr>
          <p:cNvPr id="520" name="TextBox 23"/>
          <p:cNvSpPr txBox="1"/>
          <p:nvPr/>
        </p:nvSpPr>
        <p:spPr>
          <a:xfrm>
            <a:off x="6575666" y="1833428"/>
            <a:ext cx="1439335"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900">
                <a:solidFill>
                  <a:srgbClr val="424242"/>
                </a:solidFill>
              </a:defRPr>
            </a:lvl1pPr>
          </a:lstStyle>
          <a:p>
            <a:r>
              <a:t>DEMÁS CATEGORÍAS</a:t>
            </a:r>
          </a:p>
        </p:txBody>
      </p:sp>
      <p:sp>
        <p:nvSpPr>
          <p:cNvPr id="521" name="TextBox 26"/>
          <p:cNvSpPr txBox="1"/>
          <p:nvPr/>
        </p:nvSpPr>
        <p:spPr>
          <a:xfrm>
            <a:off x="8450129" y="1406876"/>
            <a:ext cx="3307168" cy="345438"/>
          </a:xfrm>
          <a:prstGeom prst="rect">
            <a:avLst/>
          </a:prstGeom>
          <a:solidFill>
            <a:srgbClr val="42424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FFFFFF"/>
                </a:solidFill>
              </a:defRPr>
            </a:lvl1pPr>
          </a:lstStyle>
          <a:p>
            <a:r>
              <a:t>MARCA</a:t>
            </a:r>
          </a:p>
        </p:txBody>
      </p:sp>
      <p:graphicFrame>
        <p:nvGraphicFramePr>
          <p:cNvPr id="522" name="Table 27"/>
          <p:cNvGraphicFramePr/>
          <p:nvPr>
            <p:extLst>
              <p:ext uri="{D42A27DB-BD31-4B8C-83A1-F6EECF244321}">
                <p14:modId xmlns:p14="http://schemas.microsoft.com/office/powerpoint/2010/main" val="2118561146"/>
              </p:ext>
            </p:extLst>
          </p:nvPr>
        </p:nvGraphicFramePr>
        <p:xfrm>
          <a:off x="8450784" y="2041707"/>
          <a:ext cx="3305858" cy="358456"/>
        </p:xfrm>
        <a:graphic>
          <a:graphicData uri="http://schemas.openxmlformats.org/drawingml/2006/table">
            <a:tbl>
              <a:tblPr bandRow="1"/>
              <a:tblGrid>
                <a:gridCol w="661172">
                  <a:extLst>
                    <a:ext uri="{9D8B030D-6E8A-4147-A177-3AD203B41FA5}">
                      <a16:colId xmlns:a16="http://schemas.microsoft.com/office/drawing/2014/main" val="20000"/>
                    </a:ext>
                  </a:extLst>
                </a:gridCol>
                <a:gridCol w="2644686">
                  <a:extLst>
                    <a:ext uri="{9D8B030D-6E8A-4147-A177-3AD203B41FA5}">
                      <a16:colId xmlns:a16="http://schemas.microsoft.com/office/drawing/2014/main" val="20001"/>
                    </a:ext>
                  </a:extLst>
                </a:gridCol>
              </a:tblGrid>
              <a:tr h="358456">
                <a:tc>
                  <a:txBody>
                    <a:bodyPr/>
                    <a:lstStyle/>
                    <a:p>
                      <a:pPr algn="l">
                        <a:defRPr sz="1800"/>
                      </a:pPr>
                      <a:r>
                        <a:rPr sz="1300" b="1" dirty="0">
                          <a:solidFill>
                            <a:srgbClr val="FFFFFF"/>
                          </a:solidFill>
                        </a:rPr>
                        <a:t>2</a:t>
                      </a:r>
                      <a:r>
                        <a:rPr lang="en-US" sz="1300" b="1" dirty="0">
                          <a:solidFill>
                            <a:srgbClr val="FFFFFF"/>
                          </a:solidFill>
                        </a:rPr>
                        <a:t>2</a:t>
                      </a:r>
                      <a:r>
                        <a:rPr sz="1300" b="1" dirty="0">
                          <a:solidFill>
                            <a:srgbClr val="FFFFFF"/>
                          </a:solidFill>
                        </a:rPr>
                        <a:t>%</a:t>
                      </a:r>
                    </a:p>
                  </a:txBody>
                  <a:tcPr marL="60960" marR="60960" marT="60960" marB="60960" horzOverflow="overflow">
                    <a:lnB w="38100">
                      <a:solidFill>
                        <a:srgbClr val="FFFFFF"/>
                      </a:solidFill>
                    </a:lnB>
                    <a:solidFill>
                      <a:schemeClr val="accent1">
                        <a:lumOff val="-7176"/>
                      </a:schemeClr>
                    </a:solidFill>
                  </a:tcPr>
                </a:tc>
                <a:tc>
                  <a:txBody>
                    <a:bodyPr/>
                    <a:lstStyle/>
                    <a:p>
                      <a:pPr algn="r">
                        <a:defRPr sz="1800"/>
                      </a:pPr>
                      <a:r>
                        <a:rPr lang="en-US" sz="1300" b="1" dirty="0">
                          <a:solidFill>
                            <a:srgbClr val="FFFFFF"/>
                          </a:solidFill>
                        </a:rPr>
                        <a:t>78</a:t>
                      </a:r>
                      <a:r>
                        <a:rPr sz="1300" b="1" dirty="0">
                          <a:solidFill>
                            <a:srgbClr val="FFFFFF"/>
                          </a:solidFill>
                        </a:rPr>
                        <a:t>%</a:t>
                      </a:r>
                    </a:p>
                  </a:txBody>
                  <a:tcPr marL="60960" marR="60960" marT="60960" marB="60960" horzOverflow="overflow">
                    <a:lnB w="38100">
                      <a:solidFill>
                        <a:srgbClr val="FFFFFF"/>
                      </a:solid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23" name="Table 28"/>
          <p:cNvGraphicFramePr/>
          <p:nvPr>
            <p:extLst>
              <p:ext uri="{D42A27DB-BD31-4B8C-83A1-F6EECF244321}">
                <p14:modId xmlns:p14="http://schemas.microsoft.com/office/powerpoint/2010/main" val="2991505051"/>
              </p:ext>
            </p:extLst>
          </p:nvPr>
        </p:nvGraphicFramePr>
        <p:xfrm>
          <a:off x="8573534" y="2569045"/>
          <a:ext cx="3060357" cy="3204000"/>
        </p:xfrm>
        <a:graphic>
          <a:graphicData uri="http://schemas.openxmlformats.org/drawingml/2006/table">
            <a:tbl>
              <a:tblPr/>
              <a:tblGrid>
                <a:gridCol w="420927">
                  <a:extLst>
                    <a:ext uri="{9D8B030D-6E8A-4147-A177-3AD203B41FA5}">
                      <a16:colId xmlns:a16="http://schemas.microsoft.com/office/drawing/2014/main" val="20000"/>
                    </a:ext>
                  </a:extLst>
                </a:gridCol>
                <a:gridCol w="1711562">
                  <a:extLst>
                    <a:ext uri="{9D8B030D-6E8A-4147-A177-3AD203B41FA5}">
                      <a16:colId xmlns:a16="http://schemas.microsoft.com/office/drawing/2014/main" val="20001"/>
                    </a:ext>
                  </a:extLst>
                </a:gridCol>
                <a:gridCol w="927868">
                  <a:extLst>
                    <a:ext uri="{9D8B030D-6E8A-4147-A177-3AD203B41FA5}">
                      <a16:colId xmlns:a16="http://schemas.microsoft.com/office/drawing/2014/main" val="20002"/>
                    </a:ext>
                  </a:extLst>
                </a:gridCol>
              </a:tblGrid>
              <a:tr h="320400">
                <a:tc>
                  <a:txBody>
                    <a:bodyPr/>
                    <a:lstStyle/>
                    <a:p>
                      <a:pPr algn="l">
                        <a:defRPr sz="1800"/>
                      </a:pPr>
                      <a:r>
                        <a:rPr sz="1200"/>
                        <a:t>1</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Deportes TVC</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17.6</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320400">
                <a:tc>
                  <a:txBody>
                    <a:bodyPr/>
                    <a:lstStyle/>
                    <a:p>
                      <a:pPr algn="l">
                        <a:defRPr sz="1800"/>
                      </a:pPr>
                      <a:r>
                        <a:rPr sz="1200"/>
                        <a:t>2</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l">
                        <a:defRPr sz="1800"/>
                      </a:pPr>
                      <a:r>
                        <a:rPr lang="en-US" sz="1200" dirty="0"/>
                        <a:t>Claro</a:t>
                      </a:r>
                      <a:endParaRPr sz="1200" dirty="0"/>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15.7</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320400">
                <a:tc>
                  <a:txBody>
                    <a:bodyPr/>
                    <a:lstStyle/>
                    <a:p>
                      <a:pPr algn="l">
                        <a:defRPr sz="1800"/>
                      </a:pPr>
                      <a:r>
                        <a:rPr sz="1200"/>
                        <a:t>3</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l">
                        <a:defRPr sz="1800"/>
                      </a:pPr>
                      <a:r>
                        <a:rPr lang="es-HN" sz="1200" dirty="0"/>
                        <a:t>Loto</a:t>
                      </a:r>
                      <a:endParaRPr sz="1200" dirty="0"/>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14.3</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320400">
                <a:tc>
                  <a:txBody>
                    <a:bodyPr/>
                    <a:lstStyle/>
                    <a:p>
                      <a:pPr algn="l">
                        <a:defRPr sz="1800"/>
                      </a:pPr>
                      <a:r>
                        <a:rPr sz="1200"/>
                        <a:t>4</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l">
                        <a:defRPr sz="1800"/>
                      </a:pPr>
                      <a:r>
                        <a:rPr lang="es-HN" sz="1200" dirty="0"/>
                        <a:t>Tigo</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12.8M</a:t>
                      </a:r>
                      <a:endParaRPr sz="1200" dirty="0"/>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320400">
                <a:tc>
                  <a:txBody>
                    <a:bodyPr/>
                    <a:lstStyle/>
                    <a:p>
                      <a:pPr algn="l">
                        <a:defRPr sz="1800"/>
                      </a:pPr>
                      <a:r>
                        <a:rPr sz="1200"/>
                        <a:t>5</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Bac</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10.8M</a:t>
                      </a:r>
                      <a:endParaRPr sz="1200" dirty="0"/>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320400">
                <a:tc>
                  <a:txBody>
                    <a:bodyPr/>
                    <a:lstStyle/>
                    <a:p>
                      <a:pPr algn="l">
                        <a:defRPr sz="1800"/>
                      </a:pPr>
                      <a:r>
                        <a:rPr sz="1200"/>
                        <a:t>6</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Banco Atlántida</a:t>
                      </a:r>
                    </a:p>
                  </a:txBody>
                  <a:tcPr marL="60960" marR="60960" marT="60960" marB="60960" anchor="ctr" horzOverflow="overflow">
                    <a:lnL w="12700">
                      <a:miter lim="400000"/>
                    </a:lnL>
                    <a:lnR w="12700">
                      <a:miter lim="400000"/>
                    </a:lnR>
                    <a:lnT w="12700">
                      <a:miter lim="400000"/>
                    </a:lnT>
                    <a:lnB w="12700">
                      <a:noFill/>
                      <a:miter lim="400000"/>
                    </a:lnB>
                    <a:noFill/>
                  </a:tcPr>
                </a:tc>
                <a:tc>
                  <a:txBody>
                    <a:bodyPr/>
                    <a:lstStyle/>
                    <a:p>
                      <a:pPr algn="r">
                        <a:defRPr sz="1800"/>
                      </a:pPr>
                      <a:r>
                        <a:rPr lang="en-US" sz="1200" dirty="0"/>
                        <a:t>9.3M</a:t>
                      </a:r>
                      <a:endParaRPr sz="1200" dirty="0"/>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5"/>
                  </a:ext>
                </a:extLst>
              </a:tr>
              <a:tr h="320400">
                <a:tc>
                  <a:txBody>
                    <a:bodyPr/>
                    <a:lstStyle/>
                    <a:p>
                      <a:pPr algn="l">
                        <a:defRPr sz="1800"/>
                      </a:pPr>
                      <a:r>
                        <a:rPr sz="1200"/>
                        <a:t>7</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dirty="0" err="1"/>
                        <a:t>Ficohsa</a:t>
                      </a:r>
                      <a:r>
                        <a:rPr lang="en-US" sz="1200" dirty="0"/>
                        <a:t> </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7.6M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6"/>
                  </a:ext>
                </a:extLst>
              </a:tr>
              <a:tr h="320400">
                <a:tc>
                  <a:txBody>
                    <a:bodyPr/>
                    <a:lstStyle/>
                    <a:p>
                      <a:pPr algn="l">
                        <a:defRPr sz="1800"/>
                      </a:pPr>
                      <a:r>
                        <a:rPr sz="1200"/>
                        <a:t>8</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dirty="0"/>
                        <a:t>La Colonia</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7.4M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7"/>
                  </a:ext>
                </a:extLst>
              </a:tr>
              <a:tr h="320400">
                <a:tc>
                  <a:txBody>
                    <a:bodyPr/>
                    <a:lstStyle/>
                    <a:p>
                      <a:pPr algn="l">
                        <a:defRPr sz="1800"/>
                      </a:pPr>
                      <a:r>
                        <a:rPr sz="1200"/>
                        <a:t>9</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dirty="0"/>
                        <a:t>Cable  Color </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6.1M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8"/>
                  </a:ext>
                </a:extLst>
              </a:tr>
              <a:tr h="320400">
                <a:tc>
                  <a:txBody>
                    <a:bodyPr/>
                    <a:lstStyle/>
                    <a:p>
                      <a:pPr algn="l">
                        <a:defRPr sz="1800"/>
                      </a:pPr>
                      <a:r>
                        <a:rPr sz="1200"/>
                        <a:t>10</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dirty="0" err="1"/>
                        <a:t>Diunsa</a:t>
                      </a:r>
                      <a:endParaRPr lang="en-US" sz="1200" dirty="0"/>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5.7M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9"/>
                  </a:ext>
                </a:extLst>
              </a:tr>
            </a:tbl>
          </a:graphicData>
        </a:graphic>
      </p:graphicFrame>
      <p:sp>
        <p:nvSpPr>
          <p:cNvPr id="524" name="TextBox 29"/>
          <p:cNvSpPr txBox="1"/>
          <p:nvPr/>
        </p:nvSpPr>
        <p:spPr>
          <a:xfrm>
            <a:off x="8509410" y="1833428"/>
            <a:ext cx="991596"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900">
                <a:solidFill>
                  <a:srgbClr val="424242"/>
                </a:solidFill>
              </a:defRPr>
            </a:lvl1pPr>
          </a:lstStyle>
          <a:p>
            <a:r>
              <a:t>TOP 10</a:t>
            </a:r>
          </a:p>
        </p:txBody>
      </p:sp>
      <p:sp>
        <p:nvSpPr>
          <p:cNvPr id="525" name="TextBox 31"/>
          <p:cNvSpPr txBox="1"/>
          <p:nvPr/>
        </p:nvSpPr>
        <p:spPr>
          <a:xfrm>
            <a:off x="10275588" y="1833428"/>
            <a:ext cx="1439335"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900">
                <a:solidFill>
                  <a:srgbClr val="424242"/>
                </a:solidFill>
              </a:defRPr>
            </a:lvl1pPr>
          </a:lstStyle>
          <a:p>
            <a:r>
              <a:t>DEMÁS CATEGORÍAS</a:t>
            </a:r>
          </a:p>
        </p:txBody>
      </p:sp>
      <p:sp>
        <p:nvSpPr>
          <p:cNvPr id="526" name="TextBox 42"/>
          <p:cNvSpPr txBox="1"/>
          <p:nvPr/>
        </p:nvSpPr>
        <p:spPr>
          <a:xfrm>
            <a:off x="688029" y="1419576"/>
            <a:ext cx="3558163" cy="345438"/>
          </a:xfrm>
          <a:prstGeom prst="rect">
            <a:avLst/>
          </a:prstGeom>
          <a:solidFill>
            <a:srgbClr val="42424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FFFFFF"/>
                </a:solidFill>
              </a:defRPr>
            </a:lvl1pPr>
          </a:lstStyle>
          <a:p>
            <a:r>
              <a:t>CATEGORÍA</a:t>
            </a:r>
          </a:p>
        </p:txBody>
      </p:sp>
      <p:sp>
        <p:nvSpPr>
          <p:cNvPr id="527" name="TextBox 2"/>
          <p:cNvSpPr txBox="1"/>
          <p:nvPr/>
        </p:nvSpPr>
        <p:spPr>
          <a:xfrm>
            <a:off x="685608" y="1833428"/>
            <a:ext cx="991596"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900">
                <a:solidFill>
                  <a:srgbClr val="424242"/>
                </a:solidFill>
              </a:defRPr>
            </a:lvl1pPr>
          </a:lstStyle>
          <a:p>
            <a:r>
              <a:t>TOP 10</a:t>
            </a:r>
          </a:p>
        </p:txBody>
      </p:sp>
      <p:sp>
        <p:nvSpPr>
          <p:cNvPr id="528" name="TextBox 3"/>
          <p:cNvSpPr txBox="1"/>
          <p:nvPr/>
        </p:nvSpPr>
        <p:spPr>
          <a:xfrm>
            <a:off x="2764564" y="1833428"/>
            <a:ext cx="1439335"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900">
                <a:solidFill>
                  <a:srgbClr val="424242"/>
                </a:solidFill>
              </a:defRPr>
            </a:lvl1pPr>
          </a:lstStyle>
          <a:p>
            <a:r>
              <a:t>DEMÁS CATEGORÍAS</a:t>
            </a:r>
          </a:p>
        </p:txBody>
      </p:sp>
      <p:graphicFrame>
        <p:nvGraphicFramePr>
          <p:cNvPr id="529" name="Table 14"/>
          <p:cNvGraphicFramePr/>
          <p:nvPr>
            <p:extLst>
              <p:ext uri="{D42A27DB-BD31-4B8C-83A1-F6EECF244321}">
                <p14:modId xmlns:p14="http://schemas.microsoft.com/office/powerpoint/2010/main" val="3067022003"/>
              </p:ext>
            </p:extLst>
          </p:nvPr>
        </p:nvGraphicFramePr>
        <p:xfrm>
          <a:off x="697556" y="2041707"/>
          <a:ext cx="3539108" cy="358456"/>
        </p:xfrm>
        <a:graphic>
          <a:graphicData uri="http://schemas.openxmlformats.org/drawingml/2006/table">
            <a:tbl>
              <a:tblPr bandRow="1"/>
              <a:tblGrid>
                <a:gridCol w="1415643">
                  <a:extLst>
                    <a:ext uri="{9D8B030D-6E8A-4147-A177-3AD203B41FA5}">
                      <a16:colId xmlns:a16="http://schemas.microsoft.com/office/drawing/2014/main" val="20000"/>
                    </a:ext>
                  </a:extLst>
                </a:gridCol>
                <a:gridCol w="2123465">
                  <a:extLst>
                    <a:ext uri="{9D8B030D-6E8A-4147-A177-3AD203B41FA5}">
                      <a16:colId xmlns:a16="http://schemas.microsoft.com/office/drawing/2014/main" val="20001"/>
                    </a:ext>
                  </a:extLst>
                </a:gridCol>
              </a:tblGrid>
              <a:tr h="358456">
                <a:tc>
                  <a:txBody>
                    <a:bodyPr/>
                    <a:lstStyle/>
                    <a:p>
                      <a:pPr algn="l">
                        <a:defRPr sz="1800"/>
                      </a:pPr>
                      <a:r>
                        <a:rPr lang="en-US" sz="1300" b="1" dirty="0">
                          <a:solidFill>
                            <a:srgbClr val="FFFFFF"/>
                          </a:solidFill>
                        </a:rPr>
                        <a:t>39</a:t>
                      </a:r>
                      <a:r>
                        <a:rPr sz="1300" b="1" dirty="0">
                          <a:solidFill>
                            <a:srgbClr val="FFFFFF"/>
                          </a:solidFill>
                        </a:rPr>
                        <a:t>%</a:t>
                      </a:r>
                    </a:p>
                  </a:txBody>
                  <a:tcPr marL="60960" marR="60960" marT="60960" marB="60960" horzOverflow="overflow">
                    <a:lnL w="12700">
                      <a:miter lim="400000"/>
                    </a:lnL>
                    <a:lnR w="12700">
                      <a:miter lim="400000"/>
                    </a:lnR>
                    <a:lnT w="12700">
                      <a:miter lim="400000"/>
                    </a:lnT>
                    <a:lnB w="12700">
                      <a:miter lim="400000"/>
                    </a:lnB>
                    <a:solidFill>
                      <a:schemeClr val="accent1">
                        <a:lumOff val="-7176"/>
                      </a:schemeClr>
                    </a:solidFill>
                  </a:tcPr>
                </a:tc>
                <a:tc>
                  <a:txBody>
                    <a:bodyPr/>
                    <a:lstStyle/>
                    <a:p>
                      <a:pPr algn="r">
                        <a:defRPr sz="1800"/>
                      </a:pPr>
                      <a:r>
                        <a:rPr lang="en-US" sz="1300" b="1" dirty="0">
                          <a:solidFill>
                            <a:srgbClr val="FFFFFF"/>
                          </a:solidFill>
                        </a:rPr>
                        <a:t>61</a:t>
                      </a:r>
                      <a:r>
                        <a:rPr sz="1300" b="1" dirty="0">
                          <a:solidFill>
                            <a:srgbClr val="FFFFFF"/>
                          </a:solidFill>
                        </a:rPr>
                        <a:t>%</a:t>
                      </a:r>
                    </a:p>
                  </a:txBody>
                  <a:tcPr marL="60960" marR="60960" marT="60960" marB="60960" horzOverflow="overflow">
                    <a:lnL w="12700">
                      <a:miter lim="400000"/>
                    </a:lnL>
                    <a:lnR w="12700">
                      <a:miter lim="400000"/>
                    </a:lnR>
                    <a:lnT w="12700">
                      <a:miter lim="400000"/>
                    </a:lnT>
                    <a:lnB w="12700">
                      <a:miter lim="400000"/>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30" name="Tabla 12"/>
          <p:cNvGraphicFramePr/>
          <p:nvPr>
            <p:extLst>
              <p:ext uri="{D42A27DB-BD31-4B8C-83A1-F6EECF244321}">
                <p14:modId xmlns:p14="http://schemas.microsoft.com/office/powerpoint/2010/main" val="1041739480"/>
              </p:ext>
            </p:extLst>
          </p:nvPr>
        </p:nvGraphicFramePr>
        <p:xfrm>
          <a:off x="4745499" y="5779727"/>
          <a:ext cx="3231837" cy="370840"/>
        </p:xfrm>
        <a:graphic>
          <a:graphicData uri="http://schemas.openxmlformats.org/drawingml/2006/table">
            <a:tbl>
              <a:tblPr bandRow="1"/>
              <a:tblGrid>
                <a:gridCol w="430549">
                  <a:extLst>
                    <a:ext uri="{9D8B030D-6E8A-4147-A177-3AD203B41FA5}">
                      <a16:colId xmlns:a16="http://schemas.microsoft.com/office/drawing/2014/main" val="20000"/>
                    </a:ext>
                  </a:extLst>
                </a:gridCol>
                <a:gridCol w="2156287">
                  <a:extLst>
                    <a:ext uri="{9D8B030D-6E8A-4147-A177-3AD203B41FA5}">
                      <a16:colId xmlns:a16="http://schemas.microsoft.com/office/drawing/2014/main" val="20001"/>
                    </a:ext>
                  </a:extLst>
                </a:gridCol>
                <a:gridCol w="645001">
                  <a:extLst>
                    <a:ext uri="{9D8B030D-6E8A-4147-A177-3AD203B41FA5}">
                      <a16:colId xmlns:a16="http://schemas.microsoft.com/office/drawing/2014/main" val="20002"/>
                    </a:ext>
                  </a:extLst>
                </a:gridCol>
              </a:tblGrid>
              <a:tr h="370840">
                <a:tc>
                  <a:txBody>
                    <a:bodyPr/>
                    <a:lstStyle/>
                    <a:p>
                      <a:pPr algn="l">
                        <a:defRPr sz="1800"/>
                      </a:pPr>
                      <a:r>
                        <a:rPr lang="en-US" sz="1200" dirty="0"/>
                        <a:t>52</a:t>
                      </a:r>
                      <a:endParaRPr sz="1200" dirty="0"/>
                    </a:p>
                  </a:txBody>
                  <a:tcPr marL="45720" marR="45720" horzOverflow="overflow">
                    <a:lnB w="38100">
                      <a:solidFill>
                        <a:srgbClr val="FFFFFF"/>
                      </a:solidFill>
                    </a:lnB>
                    <a:solidFill>
                      <a:schemeClr val="accent1">
                        <a:satOff val="-30079"/>
                        <a:lumOff val="32058"/>
                      </a:schemeClr>
                    </a:solidFill>
                  </a:tcPr>
                </a:tc>
                <a:tc>
                  <a:txBody>
                    <a:bodyPr/>
                    <a:lstStyle/>
                    <a:p>
                      <a:pPr algn="l">
                        <a:defRPr sz="1800"/>
                      </a:pPr>
                      <a:r>
                        <a:rPr sz="1200" dirty="0" err="1"/>
                        <a:t>Inversiones</a:t>
                      </a:r>
                      <a:r>
                        <a:rPr sz="1200" dirty="0"/>
                        <a:t> La Paz</a:t>
                      </a:r>
                    </a:p>
                  </a:txBody>
                  <a:tcPr marL="45720" marR="45720" horzOverflow="overflow">
                    <a:lnB w="38100">
                      <a:solidFill>
                        <a:srgbClr val="FFFFFF"/>
                      </a:solidFill>
                    </a:lnB>
                    <a:solidFill>
                      <a:schemeClr val="accent1">
                        <a:satOff val="-30079"/>
                        <a:lumOff val="32058"/>
                      </a:schemeClr>
                    </a:solidFill>
                  </a:tcPr>
                </a:tc>
                <a:tc>
                  <a:txBody>
                    <a:bodyPr/>
                    <a:lstStyle/>
                    <a:p>
                      <a:pPr algn="ctr">
                        <a:defRPr sz="1800"/>
                      </a:pPr>
                      <a:r>
                        <a:rPr lang="en-US" sz="1200" dirty="0"/>
                        <a:t>2.0M</a:t>
                      </a:r>
                      <a:endParaRPr sz="1200" dirty="0"/>
                    </a:p>
                  </a:txBody>
                  <a:tcPr marL="45720" marR="45720" horzOverflow="overflow">
                    <a:lnB w="38100">
                      <a:solidFill>
                        <a:srgbClr val="FFFFFF"/>
                      </a:solidFill>
                    </a:lnB>
                    <a:solidFill>
                      <a:schemeClr val="accent1">
                        <a:satOff val="-30079"/>
                        <a:lumOff val="32058"/>
                      </a:schemeClr>
                    </a:solidFill>
                  </a:tcPr>
                </a:tc>
                <a:extLst>
                  <a:ext uri="{0D108BD9-81ED-4DB2-BD59-A6C34878D82A}">
                    <a16:rowId xmlns:a16="http://schemas.microsoft.com/office/drawing/2014/main" val="10000"/>
                  </a:ext>
                </a:extLst>
              </a:tr>
            </a:tbl>
          </a:graphicData>
        </a:graphic>
      </p:graphicFrame>
      <p:graphicFrame>
        <p:nvGraphicFramePr>
          <p:cNvPr id="531" name="Tabla 12"/>
          <p:cNvGraphicFramePr/>
          <p:nvPr>
            <p:extLst>
              <p:ext uri="{D42A27DB-BD31-4B8C-83A1-F6EECF244321}">
                <p14:modId xmlns:p14="http://schemas.microsoft.com/office/powerpoint/2010/main" val="287262509"/>
              </p:ext>
            </p:extLst>
          </p:nvPr>
        </p:nvGraphicFramePr>
        <p:xfrm>
          <a:off x="8509410" y="5728235"/>
          <a:ext cx="3198493" cy="822960"/>
        </p:xfrm>
        <a:graphic>
          <a:graphicData uri="http://schemas.openxmlformats.org/drawingml/2006/table">
            <a:tbl>
              <a:tblPr firstRow="1" bandRow="1"/>
              <a:tblGrid>
                <a:gridCol w="426107">
                  <a:extLst>
                    <a:ext uri="{9D8B030D-6E8A-4147-A177-3AD203B41FA5}">
                      <a16:colId xmlns:a16="http://schemas.microsoft.com/office/drawing/2014/main" val="20000"/>
                    </a:ext>
                  </a:extLst>
                </a:gridCol>
                <a:gridCol w="2242556">
                  <a:extLst>
                    <a:ext uri="{9D8B030D-6E8A-4147-A177-3AD203B41FA5}">
                      <a16:colId xmlns:a16="http://schemas.microsoft.com/office/drawing/2014/main" val="20001"/>
                    </a:ext>
                  </a:extLst>
                </a:gridCol>
                <a:gridCol w="529830">
                  <a:extLst>
                    <a:ext uri="{9D8B030D-6E8A-4147-A177-3AD203B41FA5}">
                      <a16:colId xmlns:a16="http://schemas.microsoft.com/office/drawing/2014/main" val="20002"/>
                    </a:ext>
                  </a:extLst>
                </a:gridCol>
              </a:tblGrid>
              <a:tr h="273527">
                <a:tc>
                  <a:txBody>
                    <a:bodyPr/>
                    <a:lstStyle/>
                    <a:p>
                      <a:pPr algn="l">
                        <a:defRPr sz="1800" b="0">
                          <a:solidFill>
                            <a:srgbClr val="000000"/>
                          </a:solidFill>
                        </a:defRPr>
                      </a:pPr>
                      <a:r>
                        <a:rPr lang="en-US" sz="1200" dirty="0"/>
                        <a:t>74</a:t>
                      </a:r>
                      <a:endParaRPr sz="1200" dirty="0"/>
                    </a:p>
                  </a:txBody>
                  <a:tcPr marL="45720" marR="45720" horzOverflow="overflow">
                    <a:solidFill>
                      <a:schemeClr val="accent1">
                        <a:satOff val="-30079"/>
                        <a:lumOff val="32058"/>
                      </a:schemeClr>
                    </a:solidFill>
                  </a:tcPr>
                </a:tc>
                <a:tc>
                  <a:txBody>
                    <a:bodyPr/>
                    <a:lstStyle/>
                    <a:p>
                      <a:pPr algn="l">
                        <a:defRPr sz="1800" b="0">
                          <a:solidFill>
                            <a:srgbClr val="000000"/>
                          </a:solidFill>
                        </a:defRPr>
                      </a:pPr>
                      <a:r>
                        <a:rPr sz="1200" dirty="0" err="1"/>
                        <a:t>Jetstereo</a:t>
                      </a:r>
                      <a:endParaRPr sz="1200" dirty="0"/>
                    </a:p>
                  </a:txBody>
                  <a:tcPr marL="45720" marR="45720" horzOverflow="overflow">
                    <a:solidFill>
                      <a:schemeClr val="accent1">
                        <a:satOff val="-30079"/>
                        <a:lumOff val="32058"/>
                      </a:schemeClr>
                    </a:solidFill>
                  </a:tcPr>
                </a:tc>
                <a:tc>
                  <a:txBody>
                    <a:bodyPr/>
                    <a:lstStyle/>
                    <a:p>
                      <a:pPr algn="l">
                        <a:defRPr sz="1800" b="0">
                          <a:solidFill>
                            <a:srgbClr val="000000"/>
                          </a:solidFill>
                        </a:defRPr>
                      </a:pPr>
                      <a:r>
                        <a:rPr lang="en-US" sz="1200" dirty="0"/>
                        <a:t>   1.4M</a:t>
                      </a:r>
                      <a:endParaRPr sz="1200" dirty="0"/>
                    </a:p>
                  </a:txBody>
                  <a:tcPr marL="45720" marR="45720" horzOverflow="overflow">
                    <a:solidFill>
                      <a:schemeClr val="accent1">
                        <a:satOff val="-30079"/>
                        <a:lumOff val="32058"/>
                      </a:schemeClr>
                    </a:solidFill>
                  </a:tcPr>
                </a:tc>
                <a:extLst>
                  <a:ext uri="{0D108BD9-81ED-4DB2-BD59-A6C34878D82A}">
                    <a16:rowId xmlns:a16="http://schemas.microsoft.com/office/drawing/2014/main" val="10000"/>
                  </a:ext>
                </a:extLst>
              </a:tr>
              <a:tr h="273527">
                <a:tc>
                  <a:txBody>
                    <a:bodyPr/>
                    <a:lstStyle/>
                    <a:p>
                      <a:pPr algn="l">
                        <a:defRPr sz="1800"/>
                      </a:pPr>
                      <a:r>
                        <a:rPr lang="en-US" sz="1200" dirty="0"/>
                        <a:t>268</a:t>
                      </a:r>
                      <a:endParaRPr sz="1200" dirty="0"/>
                    </a:p>
                  </a:txBody>
                  <a:tcPr marL="45720" marR="45720" horzOverflow="overflow">
                    <a:solidFill>
                      <a:schemeClr val="accent1">
                        <a:satOff val="-30079"/>
                        <a:lumOff val="32058"/>
                      </a:schemeClr>
                    </a:solidFill>
                  </a:tcPr>
                </a:tc>
                <a:tc>
                  <a:txBody>
                    <a:bodyPr/>
                    <a:lstStyle/>
                    <a:p>
                      <a:pPr algn="l">
                        <a:defRPr sz="1800"/>
                      </a:pPr>
                      <a:r>
                        <a:rPr sz="1200"/>
                        <a:t>MM/UM</a:t>
                      </a:r>
                    </a:p>
                  </a:txBody>
                  <a:tcPr marL="45720" marR="45720" horzOverflow="overflow">
                    <a:solidFill>
                      <a:schemeClr val="accent1">
                        <a:satOff val="-30079"/>
                        <a:lumOff val="32058"/>
                      </a:schemeClr>
                    </a:solidFill>
                  </a:tcPr>
                </a:tc>
                <a:tc>
                  <a:txBody>
                    <a:bodyPr/>
                    <a:lstStyle/>
                    <a:p>
                      <a:pPr algn="l">
                        <a:defRPr sz="1800"/>
                      </a:pPr>
                      <a:r>
                        <a:rPr lang="en-US" sz="1200" dirty="0"/>
                        <a:t>   </a:t>
                      </a:r>
                      <a:r>
                        <a:rPr sz="1200" dirty="0"/>
                        <a:t>0.</a:t>
                      </a:r>
                      <a:r>
                        <a:rPr lang="en-US" sz="1200" dirty="0"/>
                        <a:t>3</a:t>
                      </a:r>
                      <a:r>
                        <a:rPr sz="1200" dirty="0"/>
                        <a:t>K</a:t>
                      </a:r>
                    </a:p>
                  </a:txBody>
                  <a:tcPr marL="45720" marR="45720" horzOverflow="overflow">
                    <a:solidFill>
                      <a:schemeClr val="accent1">
                        <a:satOff val="-30079"/>
                        <a:lumOff val="32058"/>
                      </a:schemeClr>
                    </a:solidFill>
                  </a:tcPr>
                </a:tc>
                <a:extLst>
                  <a:ext uri="{0D108BD9-81ED-4DB2-BD59-A6C34878D82A}">
                    <a16:rowId xmlns:a16="http://schemas.microsoft.com/office/drawing/2014/main" val="10001"/>
                  </a:ext>
                </a:extLst>
              </a:tr>
              <a:tr h="260376">
                <a:tc>
                  <a:txBody>
                    <a:bodyPr/>
                    <a:lstStyle/>
                    <a:p>
                      <a:pPr algn="l">
                        <a:defRPr sz="1800"/>
                      </a:pPr>
                      <a:r>
                        <a:rPr lang="en-US" sz="1200" dirty="0"/>
                        <a:t>525</a:t>
                      </a:r>
                      <a:endParaRPr sz="1200" dirty="0"/>
                    </a:p>
                  </a:txBody>
                  <a:tcPr marL="45720" marR="45720" horzOverflow="overflow">
                    <a:solidFill>
                      <a:schemeClr val="accent1">
                        <a:satOff val="-30079"/>
                        <a:lumOff val="32058"/>
                      </a:schemeClr>
                    </a:solidFill>
                  </a:tcPr>
                </a:tc>
                <a:tc>
                  <a:txBody>
                    <a:bodyPr/>
                    <a:lstStyle/>
                    <a:p>
                      <a:pPr algn="l">
                        <a:defRPr sz="1800"/>
                      </a:pPr>
                      <a:r>
                        <a:rPr sz="1200" dirty="0" err="1"/>
                        <a:t>Solvenza</a:t>
                      </a:r>
                      <a:endParaRPr sz="1200" dirty="0"/>
                    </a:p>
                  </a:txBody>
                  <a:tcPr marL="45720" marR="45720" horzOverflow="overflow">
                    <a:solidFill>
                      <a:schemeClr val="accent1">
                        <a:satOff val="-30079"/>
                        <a:lumOff val="32058"/>
                      </a:schemeClr>
                    </a:solidFill>
                  </a:tcPr>
                </a:tc>
                <a:tc>
                  <a:txBody>
                    <a:bodyPr/>
                    <a:lstStyle/>
                    <a:p>
                      <a:pPr algn="l">
                        <a:defRPr sz="1800"/>
                      </a:pPr>
                      <a:r>
                        <a:rPr sz="1200" dirty="0"/>
                        <a:t>0.</a:t>
                      </a:r>
                      <a:r>
                        <a:rPr lang="en-US" sz="1200" dirty="0"/>
                        <a:t>09</a:t>
                      </a:r>
                      <a:r>
                        <a:rPr sz="1200" dirty="0"/>
                        <a:t>K</a:t>
                      </a:r>
                    </a:p>
                  </a:txBody>
                  <a:tcPr marL="45720" marR="45720" horzOverflow="overflow">
                    <a:solidFill>
                      <a:schemeClr val="accent1">
                        <a:satOff val="-30079"/>
                        <a:lumOff val="32058"/>
                      </a:schemeClr>
                    </a:solidFill>
                  </a:tcPr>
                </a:tc>
                <a:extLst>
                  <a:ext uri="{0D108BD9-81ED-4DB2-BD59-A6C34878D82A}">
                    <a16:rowId xmlns:a16="http://schemas.microsoft.com/office/drawing/2014/main" val="10002"/>
                  </a:ext>
                </a:extLst>
              </a:tr>
            </a:tbl>
          </a:graphicData>
        </a:graphic>
      </p:graphicFrame>
      <p:sp>
        <p:nvSpPr>
          <p:cNvPr id="533" name="Rectangle"/>
          <p:cNvSpPr/>
          <p:nvPr/>
        </p:nvSpPr>
        <p:spPr>
          <a:xfrm>
            <a:off x="694379" y="1758663"/>
            <a:ext cx="3545463" cy="4356373"/>
          </a:xfrm>
          <a:prstGeom prst="rect">
            <a:avLst/>
          </a:prstGeom>
          <a:ln w="12700">
            <a:solidFill>
              <a:srgbClr val="424242"/>
            </a:solidFill>
            <a:miter lim="400000"/>
          </a:ln>
        </p:spPr>
        <p:txBody>
          <a:bodyPr lIns="45718" tIns="45718" rIns="45718" bIns="45718" anchor="ctr"/>
          <a:lstStyle/>
          <a:p>
            <a:endParaRPr/>
          </a:p>
        </p:txBody>
      </p:sp>
      <p:sp>
        <p:nvSpPr>
          <p:cNvPr id="534" name="Rectangle"/>
          <p:cNvSpPr/>
          <p:nvPr/>
        </p:nvSpPr>
        <p:spPr>
          <a:xfrm>
            <a:off x="4709421" y="1693783"/>
            <a:ext cx="3294467" cy="4445932"/>
          </a:xfrm>
          <a:prstGeom prst="rect">
            <a:avLst/>
          </a:prstGeom>
          <a:ln w="12700">
            <a:solidFill>
              <a:srgbClr val="424242"/>
            </a:solidFill>
            <a:miter lim="400000"/>
          </a:ln>
        </p:spPr>
        <p:txBody>
          <a:bodyPr lIns="45718" tIns="45718" rIns="45718" bIns="45718" anchor="ctr"/>
          <a:lstStyle/>
          <a:p>
            <a:endParaRPr/>
          </a:p>
        </p:txBody>
      </p:sp>
      <p:sp>
        <p:nvSpPr>
          <p:cNvPr id="535" name="Rectangle"/>
          <p:cNvSpPr/>
          <p:nvPr/>
        </p:nvSpPr>
        <p:spPr>
          <a:xfrm>
            <a:off x="8456479" y="1758663"/>
            <a:ext cx="3294468" cy="4837078"/>
          </a:xfrm>
          <a:prstGeom prst="rect">
            <a:avLst/>
          </a:prstGeom>
          <a:ln w="12700">
            <a:solidFill>
              <a:srgbClr val="424242"/>
            </a:solidFill>
            <a:miter lim="400000"/>
          </a:ln>
        </p:spPr>
        <p:txBody>
          <a:bodyPr lIns="45718" tIns="45718" rIns="45718" bIns="45718" anchor="ctr"/>
          <a:lstStyle/>
          <a:p>
            <a:endParaRPr/>
          </a:p>
        </p:txBody>
      </p:sp>
      <p:sp>
        <p:nvSpPr>
          <p:cNvPr id="536" name="Rectangle: Rounded Corners 7"/>
          <p:cNvSpPr/>
          <p:nvPr/>
        </p:nvSpPr>
        <p:spPr>
          <a:xfrm>
            <a:off x="-2" y="0"/>
            <a:ext cx="12192002" cy="1057181"/>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537" name="Estrategia de Medios: EL GALLO MÁS GALLO"/>
          <p:cNvSpPr txBox="1"/>
          <p:nvPr/>
        </p:nvSpPr>
        <p:spPr>
          <a:xfrm>
            <a:off x="187614" y="163934"/>
            <a:ext cx="5678322"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defRPr>
            </a:pPr>
            <a:r>
              <a:t>TOTAL INDUSTRIA / </a:t>
            </a:r>
            <a:r>
              <a:rPr>
                <a:latin typeface="Myriad Pro Light"/>
                <a:ea typeface="Myriad Pro Light"/>
                <a:cs typeface="Myriad Pro Light"/>
                <a:sym typeface="Myriad Pro Semibold"/>
              </a:rPr>
              <a:t>TOP 10 INDUSTRIA</a:t>
            </a:r>
          </a:p>
        </p:txBody>
      </p:sp>
      <p:sp>
        <p:nvSpPr>
          <p:cNvPr id="538" name="Estrategia de Medios: EL GALLO MÁS GALLO"/>
          <p:cNvSpPr txBox="1"/>
          <p:nvPr/>
        </p:nvSpPr>
        <p:spPr>
          <a:xfrm>
            <a:off x="200880" y="541290"/>
            <a:ext cx="2747736"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i="1">
                <a:solidFill>
                  <a:srgbClr val="FFFFFF"/>
                </a:solidFill>
              </a:defRPr>
            </a:lvl1pPr>
          </a:lstStyle>
          <a:p>
            <a:r>
              <a:rPr dirty="0" err="1"/>
              <a:t>Enero</a:t>
            </a:r>
            <a:r>
              <a:rPr dirty="0"/>
              <a:t> - </a:t>
            </a:r>
            <a:r>
              <a:rPr lang="en-US" dirty="0" err="1"/>
              <a:t>Diciembre</a:t>
            </a:r>
            <a:r>
              <a:rPr dirty="0"/>
              <a:t> 202</a:t>
            </a:r>
            <a:r>
              <a:rPr lang="en-US" dirty="0"/>
              <a:t>5</a:t>
            </a:r>
            <a:endParaRPr dirty="0"/>
          </a:p>
        </p:txBody>
      </p:sp>
      <p:graphicFrame>
        <p:nvGraphicFramePr>
          <p:cNvPr id="2" name="Table 26">
            <a:extLst>
              <a:ext uri="{FF2B5EF4-FFF2-40B4-BE49-F238E27FC236}">
                <a16:creationId xmlns:a16="http://schemas.microsoft.com/office/drawing/2014/main" id="{1F18E988-0C02-9067-475F-415E8A1DBA79}"/>
              </a:ext>
            </a:extLst>
          </p:cNvPr>
          <p:cNvGraphicFramePr/>
          <p:nvPr>
            <p:extLst>
              <p:ext uri="{D42A27DB-BD31-4B8C-83A1-F6EECF244321}">
                <p14:modId xmlns:p14="http://schemas.microsoft.com/office/powerpoint/2010/main" val="1416250651"/>
              </p:ext>
            </p:extLst>
          </p:nvPr>
        </p:nvGraphicFramePr>
        <p:xfrm>
          <a:off x="764421" y="2541261"/>
          <a:ext cx="3405378" cy="3234910"/>
        </p:xfrm>
        <a:graphic>
          <a:graphicData uri="http://schemas.openxmlformats.org/drawingml/2006/table">
            <a:tbl>
              <a:tblPr/>
              <a:tblGrid>
                <a:gridCol w="424488">
                  <a:extLst>
                    <a:ext uri="{9D8B030D-6E8A-4147-A177-3AD203B41FA5}">
                      <a16:colId xmlns:a16="http://schemas.microsoft.com/office/drawing/2014/main" val="20000"/>
                    </a:ext>
                  </a:extLst>
                </a:gridCol>
                <a:gridCol w="2313252">
                  <a:extLst>
                    <a:ext uri="{9D8B030D-6E8A-4147-A177-3AD203B41FA5}">
                      <a16:colId xmlns:a16="http://schemas.microsoft.com/office/drawing/2014/main" val="20001"/>
                    </a:ext>
                  </a:extLst>
                </a:gridCol>
                <a:gridCol w="667638">
                  <a:extLst>
                    <a:ext uri="{9D8B030D-6E8A-4147-A177-3AD203B41FA5}">
                      <a16:colId xmlns:a16="http://schemas.microsoft.com/office/drawing/2014/main" val="20002"/>
                    </a:ext>
                  </a:extLst>
                </a:gridCol>
              </a:tblGrid>
              <a:tr h="323491">
                <a:tc>
                  <a:txBody>
                    <a:bodyPr/>
                    <a:lstStyle/>
                    <a:p>
                      <a:pPr algn="l">
                        <a:defRPr sz="1800"/>
                      </a:pPr>
                      <a:r>
                        <a:rPr sz="1200" b="0" i="0" dirty="0">
                          <a:latin typeface="Helvetica Light" panose="020B0403020202020204" pitchFamily="34" charset="0"/>
                        </a:rPr>
                        <a:t>1</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dirty="0">
                          <a:latin typeface="Helvetica Light" panose="020B0403020202020204" pitchFamily="34" charset="0"/>
                        </a:rPr>
                        <a:t>Bancos</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30.4</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323491">
                <a:tc>
                  <a:txBody>
                    <a:bodyPr/>
                    <a:lstStyle/>
                    <a:p>
                      <a:pPr algn="l">
                        <a:defRPr sz="1800"/>
                      </a:pPr>
                      <a:r>
                        <a:rPr sz="1200" b="0" i="0" dirty="0">
                          <a:latin typeface="Helvetica Light" panose="020B0403020202020204" pitchFamily="34" charset="0"/>
                        </a:rPr>
                        <a:t>2</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dirty="0">
                          <a:latin typeface="Helvetica Light" panose="020B0403020202020204" pitchFamily="34" charset="0"/>
                        </a:rPr>
                        <a:t>Autopromocional de Canales TV</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28.3</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323491">
                <a:tc>
                  <a:txBody>
                    <a:bodyPr/>
                    <a:lstStyle/>
                    <a:p>
                      <a:pPr algn="l">
                        <a:defRPr sz="1800"/>
                      </a:pPr>
                      <a:r>
                        <a:rPr sz="1200" b="0" i="0">
                          <a:latin typeface="Helvetica Light" panose="020B0403020202020204" pitchFamily="34" charset="0"/>
                        </a:rPr>
                        <a:t>3</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Loto</a:t>
                      </a:r>
                    </a:p>
                  </a:txBody>
                  <a:tcPr marL="9525" marR="9525" marT="9525" marB="9525" anchor="ctr" horzOverflow="overflow">
                    <a:lnL w="12700">
                      <a:miter lim="400000"/>
                    </a:lnL>
                    <a:lnR w="12700">
                      <a:miter lim="400000"/>
                    </a:lnR>
                    <a:lnT w="12700">
                      <a:miter lim="400000"/>
                    </a:lnT>
                    <a:lnB w="12700">
                      <a:miter lim="400000"/>
                    </a:lnB>
                    <a:solidFill>
                      <a:schemeClr val="bg1"/>
                    </a:solidFill>
                  </a:tcPr>
                </a:tc>
                <a:tc>
                  <a:txBody>
                    <a:bodyPr/>
                    <a:lstStyle/>
                    <a:p>
                      <a:pPr algn="r">
                        <a:defRPr sz="1800"/>
                      </a:pPr>
                      <a:r>
                        <a:rPr lang="en-US" sz="1200" b="0" i="0" dirty="0">
                          <a:latin typeface="Helvetica Light" panose="020B0403020202020204" pitchFamily="34" charset="0"/>
                        </a:rPr>
                        <a:t>24.4</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extLst>
                  <a:ext uri="{0D108BD9-81ED-4DB2-BD59-A6C34878D82A}">
                    <a16:rowId xmlns:a16="http://schemas.microsoft.com/office/drawing/2014/main" val="10002"/>
                  </a:ext>
                </a:extLst>
              </a:tr>
              <a:tr h="323491">
                <a:tc>
                  <a:txBody>
                    <a:bodyPr/>
                    <a:lstStyle/>
                    <a:p>
                      <a:pPr algn="l">
                        <a:defRPr sz="1800"/>
                      </a:pPr>
                      <a:r>
                        <a:rPr sz="1200" b="0" i="0">
                          <a:latin typeface="Helvetica Light" panose="020B0403020202020204" pitchFamily="34" charset="0"/>
                        </a:rPr>
                        <a:t>4</a:t>
                      </a:r>
                    </a:p>
                  </a:txBody>
                  <a:tcPr marL="60960" marR="60960" marT="60960" marB="60960" anchor="ctr" horzOverflow="overflow">
                    <a:lnL w="12700">
                      <a:miter lim="400000"/>
                    </a:lnL>
                    <a:lnR w="12700">
                      <a:miter lim="400000"/>
                    </a:lnR>
                    <a:lnT w="12700">
                      <a:miter lim="400000"/>
                    </a:lnT>
                    <a:lnB w="12700">
                      <a:miter lim="400000"/>
                    </a:lnB>
                    <a:solidFill>
                      <a:srgbClr val="8ECCB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Tiendas Departamentales</a:t>
                      </a:r>
                    </a:p>
                  </a:txBody>
                  <a:tcPr marL="9525" marR="9525" marT="9525" marB="9525" anchor="ctr" horzOverflow="overflow">
                    <a:lnL w="12700">
                      <a:miter lim="400000"/>
                    </a:lnL>
                    <a:lnR w="12700">
                      <a:miter lim="400000"/>
                    </a:lnR>
                    <a:lnT w="12700">
                      <a:miter lim="400000"/>
                    </a:lnT>
                    <a:lnB w="12700">
                      <a:miter lim="400000"/>
                    </a:lnB>
                    <a:solidFill>
                      <a:srgbClr val="8ECCBB"/>
                    </a:solidFill>
                  </a:tcPr>
                </a:tc>
                <a:tc>
                  <a:txBody>
                    <a:bodyPr/>
                    <a:lstStyle/>
                    <a:p>
                      <a:pPr algn="r">
                        <a:defRPr sz="1800"/>
                      </a:pPr>
                      <a:r>
                        <a:rPr lang="en-US" sz="1200" b="0" i="0" dirty="0">
                          <a:latin typeface="Helvetica Light" panose="020B0403020202020204" pitchFamily="34" charset="0"/>
                        </a:rPr>
                        <a:t>22.0</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rgbClr val="8ECCBB"/>
                    </a:solidFill>
                  </a:tcPr>
                </a:tc>
                <a:extLst>
                  <a:ext uri="{0D108BD9-81ED-4DB2-BD59-A6C34878D82A}">
                    <a16:rowId xmlns:a16="http://schemas.microsoft.com/office/drawing/2014/main" val="10003"/>
                  </a:ext>
                </a:extLst>
              </a:tr>
              <a:tr h="323491">
                <a:tc>
                  <a:txBody>
                    <a:bodyPr/>
                    <a:lstStyle/>
                    <a:p>
                      <a:pPr algn="l">
                        <a:defRPr sz="1800"/>
                      </a:pPr>
                      <a:r>
                        <a:rPr sz="1200" b="0" i="0">
                          <a:latin typeface="Helvetica Light" panose="020B0403020202020204" pitchFamily="34" charset="0"/>
                        </a:rPr>
                        <a:t>5</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u="none" strike="noStrike" dirty="0">
                          <a:solidFill>
                            <a:srgbClr val="000000"/>
                          </a:solidFill>
                          <a:effectLst/>
                          <a:latin typeface="Helvetica Light" panose="020B0403020202020204" pitchFamily="34" charset="0"/>
                        </a:rPr>
                        <a:t>Servicios De Telefonia Celular </a:t>
                      </a:r>
                      <a:endParaRPr lang="es-HN" sz="1200" b="0" i="0" dirty="0">
                        <a:latin typeface="Helvetica Light" panose="020B0403020202020204" pitchFamily="34" charset="0"/>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20.2</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323491">
                <a:tc>
                  <a:txBody>
                    <a:bodyPr/>
                    <a:lstStyle/>
                    <a:p>
                      <a:pPr algn="l">
                        <a:defRPr sz="1800"/>
                      </a:pPr>
                      <a:r>
                        <a:rPr sz="1200" b="0" i="0">
                          <a:latin typeface="Helvetica Light" panose="020B0403020202020204" pitchFamily="34" charset="0"/>
                        </a:rPr>
                        <a:t>6</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dirty="0">
                          <a:latin typeface="Helvetica Light" panose="020B0403020202020204" pitchFamily="34" charset="0"/>
                        </a:rPr>
                        <a:t>Comidas Rápidas</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r">
                        <a:defRPr sz="1800"/>
                      </a:pPr>
                      <a:r>
                        <a:rPr lang="en-US" sz="1200" b="0" i="0" dirty="0">
                          <a:latin typeface="Helvetica Light" panose="020B0403020202020204" pitchFamily="34" charset="0"/>
                        </a:rPr>
                        <a:t>18.9</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5"/>
                  </a:ext>
                </a:extLst>
              </a:tr>
              <a:tr h="323491">
                <a:tc>
                  <a:txBody>
                    <a:bodyPr/>
                    <a:lstStyle/>
                    <a:p>
                      <a:pPr algn="l">
                        <a:defRPr sz="1800"/>
                      </a:pPr>
                      <a:r>
                        <a:rPr sz="1200" b="0" i="0">
                          <a:latin typeface="Helvetica Light" panose="020B0403020202020204" pitchFamily="34" charset="0"/>
                        </a:rPr>
                        <a:t>7</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u="none" strike="noStrike" dirty="0">
                          <a:solidFill>
                            <a:srgbClr val="000000"/>
                          </a:solidFill>
                          <a:effectLst/>
                          <a:latin typeface="Helvetica Light" panose="020B0403020202020204" pitchFamily="34" charset="0"/>
                        </a:rPr>
                        <a:t>Farmacias</a:t>
                      </a:r>
                      <a:endParaRPr lang="es-HN" sz="1200" b="0" i="0" kern="1200" dirty="0">
                        <a:solidFill>
                          <a:schemeClr val="tx1"/>
                        </a:solidFill>
                        <a:latin typeface="Helvetica Light" panose="020B0403020202020204" pitchFamily="34" charset="0"/>
                        <a:ea typeface="+mn-ea"/>
                        <a:cs typeface="+mn-c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r">
                        <a:defRPr sz="1800"/>
                      </a:pPr>
                      <a:r>
                        <a:rPr lang="en-US" sz="1200" b="0" i="0" dirty="0">
                          <a:latin typeface="Helvetica Light" panose="020B0403020202020204" pitchFamily="34" charset="0"/>
                        </a:rPr>
                        <a:t>12.9</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6"/>
                  </a:ext>
                </a:extLst>
              </a:tr>
              <a:tr h="323491">
                <a:tc>
                  <a:txBody>
                    <a:bodyPr/>
                    <a:lstStyle/>
                    <a:p>
                      <a:pPr algn="l">
                        <a:defRPr sz="1800"/>
                      </a:pPr>
                      <a:r>
                        <a:rPr sz="1200" b="0" i="0">
                          <a:latin typeface="Helvetica Light" panose="020B0403020202020204" pitchFamily="34" charset="0"/>
                        </a:rPr>
                        <a:t>8</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Supermercados</a:t>
                      </a:r>
                    </a:p>
                  </a:txBody>
                  <a:tcPr marL="9525" marR="9525" marT="9525" marB="9525" anchor="ctr" horzOverflow="overflow">
                    <a:lnL w="12700">
                      <a:miter lim="400000"/>
                    </a:lnL>
                    <a:lnR w="12700">
                      <a:miter lim="400000"/>
                    </a:lnR>
                    <a:lnT w="12700">
                      <a:miter lim="400000"/>
                    </a:lnT>
                    <a:lnB w="12700">
                      <a:miter lim="400000"/>
                    </a:lnB>
                    <a:solidFill>
                      <a:schemeClr val="bg1"/>
                    </a:solidFill>
                  </a:tcPr>
                </a:tc>
                <a:tc>
                  <a:txBody>
                    <a:bodyPr/>
                    <a:lstStyle/>
                    <a:p>
                      <a:pPr algn="r">
                        <a:defRPr sz="1800"/>
                      </a:pPr>
                      <a:r>
                        <a:rPr lang="en-US" sz="1200" b="0" i="0" dirty="0">
                          <a:latin typeface="Helvetica Light" panose="020B0403020202020204" pitchFamily="34" charset="0"/>
                        </a:rPr>
                        <a:t>12.0</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extLst>
                  <a:ext uri="{0D108BD9-81ED-4DB2-BD59-A6C34878D82A}">
                    <a16:rowId xmlns:a16="http://schemas.microsoft.com/office/drawing/2014/main" val="10007"/>
                  </a:ext>
                </a:extLst>
              </a:tr>
              <a:tr h="323491">
                <a:tc>
                  <a:txBody>
                    <a:bodyPr/>
                    <a:lstStyle/>
                    <a:p>
                      <a:pPr algn="l">
                        <a:defRPr sz="1800"/>
                      </a:pPr>
                      <a:r>
                        <a:rPr sz="1200" b="0" i="0">
                          <a:latin typeface="Helvetica Light" panose="020B0403020202020204" pitchFamily="34" charset="0"/>
                        </a:rPr>
                        <a:t>9</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u="none" strike="noStrike" dirty="0">
                          <a:solidFill>
                            <a:srgbClr val="000000"/>
                          </a:solidFill>
                          <a:effectLst/>
                          <a:latin typeface="Helvetica Light" panose="020B0403020202020204" pitchFamily="34" charset="0"/>
                        </a:rPr>
                        <a:t>Espectaculo</a:t>
                      </a:r>
                      <a:endParaRPr lang="es-HN" sz="1200" b="0" i="0" kern="1200" dirty="0">
                        <a:solidFill>
                          <a:schemeClr val="tx1"/>
                        </a:solidFill>
                        <a:latin typeface="Helvetica Light" panose="020B0403020202020204" pitchFamily="34" charset="0"/>
                        <a:ea typeface="+mn-ea"/>
                        <a:cs typeface="+mn-cs"/>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11.2M</a:t>
                      </a:r>
                      <a:endParaRPr sz="1200" b="0" i="0" dirty="0">
                        <a:latin typeface="Helvetica Light" panose="020B0403020202020204" pitchFamily="34" charset="0"/>
                      </a:endParaRP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8"/>
                  </a:ext>
                </a:extLst>
              </a:tr>
              <a:tr h="323491">
                <a:tc>
                  <a:txBody>
                    <a:bodyPr/>
                    <a:lstStyle/>
                    <a:p>
                      <a:pPr algn="l">
                        <a:defRPr sz="1800"/>
                      </a:pPr>
                      <a:r>
                        <a:rPr sz="1200" b="0" i="0">
                          <a:latin typeface="Helvetica Light" panose="020B0403020202020204" pitchFamily="34" charset="0"/>
                        </a:rPr>
                        <a:t>10</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Radio</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10.5M</a:t>
                      </a:r>
                      <a:endParaRPr sz="1200" b="0" i="0" dirty="0">
                        <a:latin typeface="Helvetica Light" panose="020B0403020202020204" pitchFamily="34" charset="0"/>
                      </a:endParaRP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9"/>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0" name="Table 27"/>
          <p:cNvGraphicFramePr/>
          <p:nvPr>
            <p:extLst>
              <p:ext uri="{D42A27DB-BD31-4B8C-83A1-F6EECF244321}">
                <p14:modId xmlns:p14="http://schemas.microsoft.com/office/powerpoint/2010/main" val="117259928"/>
              </p:ext>
            </p:extLst>
          </p:nvPr>
        </p:nvGraphicFramePr>
        <p:xfrm>
          <a:off x="1733847" y="2181013"/>
          <a:ext cx="4330243" cy="350520"/>
        </p:xfrm>
        <a:graphic>
          <a:graphicData uri="http://schemas.openxmlformats.org/drawingml/2006/table">
            <a:tbl>
              <a:tblPr bandRow="1"/>
              <a:tblGrid>
                <a:gridCol w="866049">
                  <a:extLst>
                    <a:ext uri="{9D8B030D-6E8A-4147-A177-3AD203B41FA5}">
                      <a16:colId xmlns:a16="http://schemas.microsoft.com/office/drawing/2014/main" val="20000"/>
                    </a:ext>
                  </a:extLst>
                </a:gridCol>
                <a:gridCol w="3464194">
                  <a:extLst>
                    <a:ext uri="{9D8B030D-6E8A-4147-A177-3AD203B41FA5}">
                      <a16:colId xmlns:a16="http://schemas.microsoft.com/office/drawing/2014/main" val="20001"/>
                    </a:ext>
                  </a:extLst>
                </a:gridCol>
              </a:tblGrid>
              <a:tr h="345437">
                <a:tc>
                  <a:txBody>
                    <a:bodyPr/>
                    <a:lstStyle/>
                    <a:p>
                      <a:pPr algn="l">
                        <a:defRPr sz="1800"/>
                      </a:pPr>
                      <a:r>
                        <a:rPr sz="1500" b="1">
                          <a:solidFill>
                            <a:srgbClr val="FFFFFF"/>
                          </a:solidFill>
                        </a:rPr>
                        <a:t>3%</a:t>
                      </a:r>
                    </a:p>
                  </a:txBody>
                  <a:tcPr marL="60960" marR="60960" marT="60960" marB="60960" horzOverflow="overflow">
                    <a:lnB w="38100">
                      <a:solidFill>
                        <a:srgbClr val="FFFFFF"/>
                      </a:solidFill>
                    </a:lnB>
                    <a:solidFill>
                      <a:schemeClr val="accent1">
                        <a:lumOff val="-7176"/>
                      </a:schemeClr>
                    </a:solidFill>
                  </a:tcPr>
                </a:tc>
                <a:tc>
                  <a:txBody>
                    <a:bodyPr/>
                    <a:lstStyle/>
                    <a:p>
                      <a:pPr algn="r">
                        <a:defRPr sz="1800"/>
                      </a:pPr>
                      <a:r>
                        <a:rPr sz="1500" b="1" dirty="0">
                          <a:solidFill>
                            <a:srgbClr val="FFFFFF"/>
                          </a:solidFill>
                        </a:rPr>
                        <a:t>97%</a:t>
                      </a:r>
                    </a:p>
                  </a:txBody>
                  <a:tcPr marL="60960" marR="60960" marT="60960" marB="60960" horzOverflow="overflow">
                    <a:lnB w="38100">
                      <a:solidFill>
                        <a:srgbClr val="FFFFFF"/>
                      </a:solid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41" name="Table 28"/>
          <p:cNvGraphicFramePr/>
          <p:nvPr>
            <p:extLst>
              <p:ext uri="{D42A27DB-BD31-4B8C-83A1-F6EECF244321}">
                <p14:modId xmlns:p14="http://schemas.microsoft.com/office/powerpoint/2010/main" val="2838419359"/>
              </p:ext>
            </p:extLst>
          </p:nvPr>
        </p:nvGraphicFramePr>
        <p:xfrm>
          <a:off x="1729741" y="2702295"/>
          <a:ext cx="4317543" cy="3764750"/>
        </p:xfrm>
        <a:graphic>
          <a:graphicData uri="http://schemas.openxmlformats.org/drawingml/2006/table">
            <a:tbl>
              <a:tblPr/>
              <a:tblGrid>
                <a:gridCol w="800298">
                  <a:extLst>
                    <a:ext uri="{9D8B030D-6E8A-4147-A177-3AD203B41FA5}">
                      <a16:colId xmlns:a16="http://schemas.microsoft.com/office/drawing/2014/main" val="20000"/>
                    </a:ext>
                  </a:extLst>
                </a:gridCol>
                <a:gridCol w="2569048">
                  <a:extLst>
                    <a:ext uri="{9D8B030D-6E8A-4147-A177-3AD203B41FA5}">
                      <a16:colId xmlns:a16="http://schemas.microsoft.com/office/drawing/2014/main" val="20001"/>
                    </a:ext>
                  </a:extLst>
                </a:gridCol>
                <a:gridCol w="948197">
                  <a:extLst>
                    <a:ext uri="{9D8B030D-6E8A-4147-A177-3AD203B41FA5}">
                      <a16:colId xmlns:a16="http://schemas.microsoft.com/office/drawing/2014/main" val="20002"/>
                    </a:ext>
                  </a:extLst>
                </a:gridCol>
              </a:tblGrid>
              <a:tr h="376475">
                <a:tc>
                  <a:txBody>
                    <a:bodyPr/>
                    <a:lstStyle/>
                    <a:p>
                      <a:pPr algn="l">
                        <a:defRPr sz="1800"/>
                      </a:pPr>
                      <a:r>
                        <a:rPr lang="en-US" sz="1200" dirty="0"/>
                        <a:t>10</a:t>
                      </a:r>
                      <a:endParaRPr sz="1200" dirty="0"/>
                    </a:p>
                  </a:txBody>
                  <a:tcPr marL="60960" marR="60960" marT="60960" marB="60960" anchor="ctr" horzOverflow="overflow">
                    <a:lnL w="12700">
                      <a:miter lim="400000"/>
                    </a:lnL>
                    <a:lnR w="12700">
                      <a:miter lim="400000"/>
                    </a:lnR>
                    <a:lnT w="12700">
                      <a:miter lim="400000"/>
                    </a:lnT>
                    <a:lnB w="12700">
                      <a:noFill/>
                      <a:miter lim="400000"/>
                    </a:lnB>
                    <a:noFill/>
                  </a:tcPr>
                </a:tc>
                <a:tc>
                  <a:txBody>
                    <a:bodyPr/>
                    <a:lstStyle/>
                    <a:p>
                      <a:pPr algn="l">
                        <a:defRPr sz="1800"/>
                      </a:pPr>
                      <a:r>
                        <a:rPr lang="en-US" sz="1200" dirty="0" err="1"/>
                        <a:t>Diunsa</a:t>
                      </a:r>
                      <a:endParaRPr sz="1200" dirty="0"/>
                    </a:p>
                  </a:txBody>
                  <a:tcPr marL="60960" marR="60960" marT="60960" marB="60960" anchor="ctr" horzOverflow="overflow">
                    <a:lnL w="12700">
                      <a:miter lim="400000"/>
                    </a:lnL>
                    <a:lnR w="12700">
                      <a:miter lim="400000"/>
                    </a:lnR>
                    <a:lnT w="12700">
                      <a:miter lim="400000"/>
                    </a:lnT>
                    <a:lnB w="12700">
                      <a:noFill/>
                      <a:miter lim="400000"/>
                    </a:lnB>
                    <a:noFill/>
                  </a:tcPr>
                </a:tc>
                <a:tc>
                  <a:txBody>
                    <a:bodyPr/>
                    <a:lstStyle/>
                    <a:p>
                      <a:pPr algn="r">
                        <a:defRPr sz="1800"/>
                      </a:pPr>
                      <a:r>
                        <a:rPr lang="en-US" sz="1200" dirty="0"/>
                        <a:t>5.7M</a:t>
                      </a:r>
                      <a:endParaRPr sz="1200" dirty="0"/>
                    </a:p>
                  </a:txBody>
                  <a:tcPr marL="60960" marR="60960" marT="60960" marB="60960" anchor="ctr" horzOverflow="overflow">
                    <a:lnL w="12700">
                      <a:miter lim="400000"/>
                    </a:lnL>
                    <a:lnR w="12700">
                      <a:miter lim="400000"/>
                    </a:lnR>
                    <a:lnT w="12700">
                      <a:miter lim="400000"/>
                    </a:lnT>
                    <a:lnB w="12700">
                      <a:noFill/>
                      <a:miter lim="400000"/>
                    </a:lnB>
                    <a:noFill/>
                  </a:tcPr>
                </a:tc>
                <a:extLst>
                  <a:ext uri="{0D108BD9-81ED-4DB2-BD59-A6C34878D82A}">
                    <a16:rowId xmlns:a16="http://schemas.microsoft.com/office/drawing/2014/main" val="10000"/>
                  </a:ext>
                </a:extLst>
              </a:tr>
              <a:tr h="376475">
                <a:tc>
                  <a:txBody>
                    <a:bodyPr/>
                    <a:lstStyle/>
                    <a:p>
                      <a:pPr algn="l">
                        <a:defRPr sz="1800"/>
                      </a:pPr>
                      <a:r>
                        <a:rPr lang="en-US" sz="1200" dirty="0"/>
                        <a:t>22</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l">
                        <a:defRPr sz="1800"/>
                      </a:pPr>
                      <a:r>
                        <a:rPr lang="en-US" sz="1200" dirty="0"/>
                        <a:t>La Curacao</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r">
                        <a:defRPr sz="1800"/>
                      </a:pPr>
                      <a:r>
                        <a:rPr lang="en-US" sz="1200" dirty="0"/>
                        <a:t>3.6M</a:t>
                      </a:r>
                    </a:p>
                  </a:txBody>
                  <a:tcPr marL="60960" marR="60960" marT="60960" marB="60960" anchor="ctr" horzOverflow="overflow">
                    <a:lnL w="12700">
                      <a:miter lim="400000"/>
                    </a:lnL>
                    <a:lnR w="12700">
                      <a:miter lim="400000"/>
                    </a:lnR>
                    <a:lnT w="12700">
                      <a:noFill/>
                      <a:miter lim="400000"/>
                    </a:lnT>
                    <a:lnB w="12700">
                      <a:noFill/>
                      <a:miter lim="400000"/>
                    </a:lnB>
                    <a:noFill/>
                  </a:tcPr>
                </a:tc>
                <a:extLst>
                  <a:ext uri="{0D108BD9-81ED-4DB2-BD59-A6C34878D82A}">
                    <a16:rowId xmlns:a16="http://schemas.microsoft.com/office/drawing/2014/main" val="10001"/>
                  </a:ext>
                </a:extLst>
              </a:tr>
              <a:tr h="376475">
                <a:tc>
                  <a:txBody>
                    <a:bodyPr/>
                    <a:lstStyle/>
                    <a:p>
                      <a:pPr algn="l">
                        <a:defRPr sz="1800"/>
                      </a:pPr>
                      <a:r>
                        <a:rPr lang="en-US" sz="1200" dirty="0"/>
                        <a:t>50</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Elektra</a:t>
                      </a:r>
                    </a:p>
                  </a:txBody>
                  <a:tcPr marL="60960" marR="60960" marT="60960" marB="60960" anchor="ctr" horzOverflow="overflow">
                    <a:lnL w="12700">
                      <a:miter lim="400000"/>
                    </a:lnL>
                    <a:lnR w="12700">
                      <a:miter lim="400000"/>
                    </a:lnR>
                    <a:lnT w="12700">
                      <a:noFill/>
                      <a:miter lim="400000"/>
                    </a:lnT>
                    <a:lnB w="12700">
                      <a:noFill/>
                      <a:miter lim="400000"/>
                    </a:lnB>
                    <a:solidFill>
                      <a:srgbClr val="FFFFFF"/>
                    </a:solidFill>
                  </a:tcPr>
                </a:tc>
                <a:tc>
                  <a:txBody>
                    <a:bodyPr/>
                    <a:lstStyle/>
                    <a:p>
                      <a:pPr algn="r">
                        <a:defRPr sz="1800"/>
                      </a:pPr>
                      <a:r>
                        <a:rPr lang="en-US" sz="1200" dirty="0"/>
                        <a:t>2.1M</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rgbClr val="FFFFFF"/>
                    </a:solidFill>
                  </a:tcPr>
                </a:tc>
                <a:extLst>
                  <a:ext uri="{0D108BD9-81ED-4DB2-BD59-A6C34878D82A}">
                    <a16:rowId xmlns:a16="http://schemas.microsoft.com/office/drawing/2014/main" val="10002"/>
                  </a:ext>
                </a:extLst>
              </a:tr>
              <a:tr h="376475">
                <a:tc>
                  <a:txBody>
                    <a:bodyPr/>
                    <a:lstStyle/>
                    <a:p>
                      <a:pPr algn="l">
                        <a:defRPr sz="1800"/>
                      </a:pPr>
                      <a:r>
                        <a:rPr lang="en-US" sz="1200" dirty="0"/>
                        <a:t>74</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rgbClr val="8ECCBB"/>
                    </a:solidFill>
                  </a:tcPr>
                </a:tc>
                <a:tc>
                  <a:txBody>
                    <a:bodyPr/>
                    <a:lstStyle/>
                    <a:p>
                      <a:pPr algn="l">
                        <a:defRPr sz="1800"/>
                      </a:pPr>
                      <a:r>
                        <a:rPr lang="en-US" sz="1200" dirty="0" err="1"/>
                        <a:t>Jetstereo</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rgbClr val="8ECCBB"/>
                    </a:solidFill>
                  </a:tcPr>
                </a:tc>
                <a:tc>
                  <a:txBody>
                    <a:bodyPr/>
                    <a:lstStyle/>
                    <a:p>
                      <a:pPr algn="r">
                        <a:defRPr sz="1800"/>
                      </a:pPr>
                      <a:r>
                        <a:rPr lang="en-US" sz="1200" dirty="0"/>
                        <a:t>1.4M</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rgbClr val="8ECCBB"/>
                    </a:solidFill>
                  </a:tcPr>
                </a:tc>
                <a:extLst>
                  <a:ext uri="{0D108BD9-81ED-4DB2-BD59-A6C34878D82A}">
                    <a16:rowId xmlns:a16="http://schemas.microsoft.com/office/drawing/2014/main" val="10003"/>
                  </a:ext>
                </a:extLst>
              </a:tr>
              <a:tr h="376475">
                <a:tc>
                  <a:txBody>
                    <a:bodyPr/>
                    <a:lstStyle/>
                    <a:p>
                      <a:pPr algn="l">
                        <a:defRPr sz="1800"/>
                      </a:pPr>
                      <a:r>
                        <a:rPr lang="en-US" sz="1200" dirty="0"/>
                        <a:t>87</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l">
                        <a:defRPr sz="1800"/>
                      </a:pPr>
                      <a:r>
                        <a:rPr lang="en-US" sz="1200" dirty="0" err="1"/>
                        <a:t>Tropigas</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r">
                        <a:defRPr sz="1800"/>
                      </a:pPr>
                      <a:r>
                        <a:rPr lang="en-US" sz="1200" dirty="0"/>
                        <a:t>1.2M</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extLst>
                  <a:ext uri="{0D108BD9-81ED-4DB2-BD59-A6C34878D82A}">
                    <a16:rowId xmlns:a16="http://schemas.microsoft.com/office/drawing/2014/main" val="10004"/>
                  </a:ext>
                </a:extLst>
              </a:tr>
              <a:tr h="376475">
                <a:tc>
                  <a:txBody>
                    <a:bodyPr/>
                    <a:lstStyle/>
                    <a:p>
                      <a:pPr algn="l">
                        <a:defRPr sz="1800"/>
                      </a:pPr>
                      <a:r>
                        <a:rPr lang="en-US" sz="1200" dirty="0"/>
                        <a:t>89</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l">
                        <a:defRPr sz="1800"/>
                      </a:pPr>
                      <a:r>
                        <a:rPr sz="1200" dirty="0"/>
                        <a:t>Lady Lee</a:t>
                      </a:r>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r">
                        <a:defRPr sz="1800"/>
                      </a:pPr>
                      <a:r>
                        <a:rPr lang="en-US" sz="1200" dirty="0"/>
                        <a:t>1.2M</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extLst>
                  <a:ext uri="{0D108BD9-81ED-4DB2-BD59-A6C34878D82A}">
                    <a16:rowId xmlns:a16="http://schemas.microsoft.com/office/drawing/2014/main" val="10005"/>
                  </a:ext>
                </a:extLst>
              </a:tr>
              <a:tr h="376475">
                <a:tc>
                  <a:txBody>
                    <a:bodyPr/>
                    <a:lstStyle/>
                    <a:p>
                      <a:pPr algn="l">
                        <a:defRPr sz="1800"/>
                      </a:pPr>
                      <a:r>
                        <a:rPr lang="en-US" sz="1200" dirty="0"/>
                        <a:t>116</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chemeClr val="bg1"/>
                    </a:solidFill>
                  </a:tcPr>
                </a:tc>
                <a:tc>
                  <a:txBody>
                    <a:bodyPr/>
                    <a:lstStyle/>
                    <a:p>
                      <a:pPr algn="l">
                        <a:defRPr sz="1800"/>
                      </a:pPr>
                      <a:r>
                        <a:rPr lang="en-US" sz="1200" dirty="0" err="1"/>
                        <a:t>Molineros</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chemeClr val="bg1"/>
                    </a:solidFill>
                  </a:tcPr>
                </a:tc>
                <a:tc>
                  <a:txBody>
                    <a:bodyPr/>
                    <a:lstStyle/>
                    <a:p>
                      <a:pPr algn="r">
                        <a:defRPr sz="1800"/>
                      </a:pPr>
                      <a:r>
                        <a:rPr lang="en-US" sz="1200" dirty="0"/>
                        <a:t>1.0M</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chemeClr val="bg1"/>
                    </a:solidFill>
                  </a:tcPr>
                </a:tc>
                <a:extLst>
                  <a:ext uri="{0D108BD9-81ED-4DB2-BD59-A6C34878D82A}">
                    <a16:rowId xmlns:a16="http://schemas.microsoft.com/office/drawing/2014/main" val="10006"/>
                  </a:ext>
                </a:extLst>
              </a:tr>
              <a:tr h="376475">
                <a:tc>
                  <a:txBody>
                    <a:bodyPr/>
                    <a:lstStyle/>
                    <a:p>
                      <a:pPr algn="l">
                        <a:defRPr sz="1800"/>
                      </a:pPr>
                      <a:r>
                        <a:rPr lang="en-US" sz="1200" dirty="0"/>
                        <a:t>129</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Gallo Mas Gallo</a:t>
                      </a:r>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r">
                        <a:defRPr sz="1800"/>
                      </a:pPr>
                      <a:r>
                        <a:rPr lang="en-US" sz="1200" dirty="0"/>
                        <a:t>0.9</a:t>
                      </a:r>
                      <a:r>
                        <a:rPr sz="1200" dirty="0"/>
                        <a:t>k</a:t>
                      </a:r>
                      <a:endParaRPr lang="en-US" sz="1200" dirty="0"/>
                    </a:p>
                  </a:txBody>
                  <a:tcPr marL="60960" marR="60960" marT="60960" marB="60960" anchor="ctr" horzOverflow="overflow">
                    <a:lnL w="12700">
                      <a:miter lim="400000"/>
                    </a:lnL>
                    <a:lnR w="12700">
                      <a:miter lim="400000"/>
                    </a:lnR>
                    <a:lnT w="12700">
                      <a:noFill/>
                      <a:miter lim="400000"/>
                    </a:lnT>
                    <a:lnB w="12700">
                      <a:noFill/>
                      <a:miter lim="400000"/>
                    </a:lnB>
                    <a:noFill/>
                  </a:tcPr>
                </a:tc>
                <a:extLst>
                  <a:ext uri="{0D108BD9-81ED-4DB2-BD59-A6C34878D82A}">
                    <a16:rowId xmlns:a16="http://schemas.microsoft.com/office/drawing/2014/main" val="10007"/>
                  </a:ext>
                </a:extLst>
              </a:tr>
              <a:tr h="376475">
                <a:tc>
                  <a:txBody>
                    <a:bodyPr/>
                    <a:lstStyle/>
                    <a:p>
                      <a:pPr algn="l">
                        <a:defRPr sz="1800"/>
                      </a:pP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l">
                        <a:defRPr sz="1800"/>
                      </a:pP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r">
                        <a:defRPr sz="1800"/>
                      </a:pP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extLst>
                  <a:ext uri="{0D108BD9-81ED-4DB2-BD59-A6C34878D82A}">
                    <a16:rowId xmlns:a16="http://schemas.microsoft.com/office/drawing/2014/main" val="10008"/>
                  </a:ext>
                </a:extLst>
              </a:tr>
              <a:tr h="376475">
                <a:tc>
                  <a:txBody>
                    <a:bodyPr/>
                    <a:lstStyle/>
                    <a:p>
                      <a:pPr algn="l">
                        <a:defRPr sz="1800"/>
                      </a:pPr>
                      <a:endParaRPr sz="1200" dirty="0"/>
                    </a:p>
                  </a:txBody>
                  <a:tcPr marL="60960" marR="60960" marT="60960" marB="60960" anchor="ctr" horzOverflow="overflow">
                    <a:lnL w="12700">
                      <a:miter lim="400000"/>
                    </a:lnL>
                    <a:lnR w="12700">
                      <a:miter lim="400000"/>
                    </a:lnR>
                    <a:lnT w="12700">
                      <a:noFill/>
                      <a:miter lim="400000"/>
                    </a:lnT>
                    <a:lnB w="12700">
                      <a:miter lim="400000"/>
                    </a:lnB>
                    <a:noFill/>
                  </a:tcPr>
                </a:tc>
                <a:tc>
                  <a:txBody>
                    <a:bodyPr/>
                    <a:lstStyle/>
                    <a:p>
                      <a:pPr algn="l">
                        <a:defRPr sz="1800"/>
                      </a:pPr>
                      <a:endParaRPr sz="1200" dirty="0"/>
                    </a:p>
                  </a:txBody>
                  <a:tcPr marL="60960" marR="60960" marT="60960" marB="60960" anchor="ctr" horzOverflow="overflow">
                    <a:lnL w="12700">
                      <a:miter lim="400000"/>
                    </a:lnL>
                    <a:lnR w="12700">
                      <a:miter lim="400000"/>
                    </a:lnR>
                    <a:lnT w="12700">
                      <a:noFill/>
                      <a:miter lim="400000"/>
                    </a:lnT>
                    <a:lnB w="12700">
                      <a:miter lim="400000"/>
                    </a:lnB>
                    <a:noFill/>
                  </a:tcPr>
                </a:tc>
                <a:tc>
                  <a:txBody>
                    <a:bodyPr/>
                    <a:lstStyle/>
                    <a:p>
                      <a:pPr algn="r">
                        <a:defRPr sz="1800"/>
                      </a:pPr>
                      <a:endParaRPr sz="1200" dirty="0"/>
                    </a:p>
                  </a:txBody>
                  <a:tcPr marL="60960" marR="60960" marT="60960" marB="60960" anchor="ctr" horzOverflow="overflow">
                    <a:lnL w="12700">
                      <a:miter lim="400000"/>
                    </a:lnL>
                    <a:lnR w="12700">
                      <a:miter lim="400000"/>
                    </a:lnR>
                    <a:lnT w="12700">
                      <a:noFill/>
                      <a:miter lim="400000"/>
                    </a:lnT>
                    <a:lnB w="12700">
                      <a:miter lim="400000"/>
                    </a:lnB>
                    <a:noFill/>
                  </a:tcPr>
                </a:tc>
                <a:extLst>
                  <a:ext uri="{0D108BD9-81ED-4DB2-BD59-A6C34878D82A}">
                    <a16:rowId xmlns:a16="http://schemas.microsoft.com/office/drawing/2014/main" val="10009"/>
                  </a:ext>
                </a:extLst>
              </a:tr>
            </a:tbl>
          </a:graphicData>
        </a:graphic>
      </p:graphicFrame>
      <p:sp>
        <p:nvSpPr>
          <p:cNvPr id="542" name="TextBox 29"/>
          <p:cNvSpPr txBox="1"/>
          <p:nvPr/>
        </p:nvSpPr>
        <p:spPr>
          <a:xfrm>
            <a:off x="2783951" y="1985435"/>
            <a:ext cx="991596"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900">
                <a:solidFill>
                  <a:srgbClr val="44546A"/>
                </a:solidFill>
              </a:defRPr>
            </a:lvl1pPr>
          </a:lstStyle>
          <a:p>
            <a:r>
              <a:t>TOP 10</a:t>
            </a:r>
          </a:p>
        </p:txBody>
      </p:sp>
      <p:sp>
        <p:nvSpPr>
          <p:cNvPr id="543" name="TextBox 31"/>
          <p:cNvSpPr txBox="1"/>
          <p:nvPr/>
        </p:nvSpPr>
        <p:spPr>
          <a:xfrm>
            <a:off x="4602198" y="1985435"/>
            <a:ext cx="1439336"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900">
                <a:solidFill>
                  <a:srgbClr val="44546A"/>
                </a:solidFill>
              </a:defRPr>
            </a:lvl1pPr>
          </a:lstStyle>
          <a:p>
            <a:r>
              <a:t>OTRAS MARCAS</a:t>
            </a:r>
          </a:p>
        </p:txBody>
      </p:sp>
      <p:sp>
        <p:nvSpPr>
          <p:cNvPr id="544" name="CuadroTexto 1"/>
          <p:cNvSpPr txBox="1"/>
          <p:nvPr/>
        </p:nvSpPr>
        <p:spPr>
          <a:xfrm>
            <a:off x="6456891" y="1747522"/>
            <a:ext cx="3016584" cy="2169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500"/>
            </a:pPr>
            <a:r>
              <a:rPr dirty="0"/>
              <a:t>Las </a:t>
            </a:r>
            <a:r>
              <a:rPr dirty="0" err="1"/>
              <a:t>principales</a:t>
            </a:r>
            <a:r>
              <a:rPr dirty="0"/>
              <a:t> </a:t>
            </a:r>
            <a:r>
              <a:rPr dirty="0" err="1"/>
              <a:t>marcas</a:t>
            </a:r>
            <a:r>
              <a:rPr dirty="0"/>
              <a:t> que </a:t>
            </a:r>
            <a:r>
              <a:rPr dirty="0" err="1"/>
              <a:t>componen</a:t>
            </a:r>
            <a:r>
              <a:rPr dirty="0"/>
              <a:t> la </a:t>
            </a:r>
            <a:r>
              <a:rPr dirty="0" err="1"/>
              <a:t>categoría</a:t>
            </a:r>
            <a:r>
              <a:rPr dirty="0"/>
              <a:t> de Tiendas </a:t>
            </a:r>
            <a:r>
              <a:rPr dirty="0" err="1"/>
              <a:t>Departamentales</a:t>
            </a:r>
            <a:r>
              <a:rPr dirty="0"/>
              <a:t>, </a:t>
            </a:r>
            <a:r>
              <a:rPr dirty="0" err="1"/>
              <a:t>tienen</a:t>
            </a:r>
            <a:r>
              <a:rPr dirty="0"/>
              <a:t> </a:t>
            </a:r>
            <a:r>
              <a:rPr dirty="0" err="1"/>
              <a:t>el</a:t>
            </a:r>
            <a:r>
              <a:rPr dirty="0"/>
              <a:t> 3% de la </a:t>
            </a:r>
            <a:r>
              <a:rPr dirty="0" err="1"/>
              <a:t>inversión</a:t>
            </a:r>
            <a:r>
              <a:rPr dirty="0"/>
              <a:t> total de la </a:t>
            </a:r>
            <a:r>
              <a:rPr dirty="0" err="1"/>
              <a:t>industria</a:t>
            </a:r>
            <a:r>
              <a:rPr dirty="0"/>
              <a:t>.</a:t>
            </a:r>
          </a:p>
          <a:p>
            <a:pPr>
              <a:defRPr sz="1500"/>
            </a:pPr>
            <a:endParaRPr dirty="0"/>
          </a:p>
          <a:p>
            <a:pPr>
              <a:defRPr sz="1500"/>
            </a:pPr>
            <a:r>
              <a:rPr lang="en-US" dirty="0" err="1"/>
              <a:t>Diunsa</a:t>
            </a:r>
            <a:r>
              <a:rPr dirty="0"/>
              <a:t> </a:t>
            </a:r>
            <a:r>
              <a:rPr dirty="0" err="1"/>
              <a:t>ocupa</a:t>
            </a:r>
            <a:r>
              <a:rPr dirty="0"/>
              <a:t> la </a:t>
            </a:r>
            <a:r>
              <a:rPr dirty="0" err="1"/>
              <a:t>posición</a:t>
            </a:r>
            <a:r>
              <a:rPr dirty="0"/>
              <a:t> No.</a:t>
            </a:r>
            <a:r>
              <a:rPr lang="en-US" dirty="0"/>
              <a:t>10</a:t>
            </a:r>
            <a:r>
              <a:rPr dirty="0"/>
              <a:t> </a:t>
            </a:r>
            <a:r>
              <a:rPr dirty="0" err="1"/>
              <a:t>en</a:t>
            </a:r>
            <a:r>
              <a:rPr dirty="0"/>
              <a:t> </a:t>
            </a:r>
            <a:r>
              <a:rPr dirty="0" err="1"/>
              <a:t>el</a:t>
            </a:r>
            <a:r>
              <a:rPr dirty="0"/>
              <a:t> ranking de </a:t>
            </a:r>
            <a:r>
              <a:rPr dirty="0" err="1"/>
              <a:t>marcas</a:t>
            </a:r>
            <a:r>
              <a:rPr dirty="0"/>
              <a:t>, </a:t>
            </a:r>
            <a:r>
              <a:rPr dirty="0" err="1"/>
              <a:t>seguido</a:t>
            </a:r>
            <a:r>
              <a:rPr dirty="0"/>
              <a:t> de La </a:t>
            </a:r>
            <a:r>
              <a:rPr lang="en-US" dirty="0"/>
              <a:t>Curacao</a:t>
            </a:r>
            <a:r>
              <a:rPr dirty="0"/>
              <a:t> que </a:t>
            </a:r>
            <a:r>
              <a:rPr dirty="0" err="1"/>
              <a:t>tiene</a:t>
            </a:r>
            <a:r>
              <a:rPr dirty="0"/>
              <a:t> la </a:t>
            </a:r>
            <a:r>
              <a:rPr dirty="0" err="1"/>
              <a:t>posición</a:t>
            </a:r>
            <a:r>
              <a:rPr dirty="0"/>
              <a:t> No. </a:t>
            </a:r>
            <a:r>
              <a:rPr lang="en-US" dirty="0"/>
              <a:t>22</a:t>
            </a:r>
            <a:r>
              <a:rPr dirty="0"/>
              <a:t> y JTS </a:t>
            </a:r>
            <a:r>
              <a:rPr dirty="0" err="1"/>
              <a:t>ocupa</a:t>
            </a:r>
            <a:r>
              <a:rPr dirty="0"/>
              <a:t> la </a:t>
            </a:r>
            <a:r>
              <a:rPr dirty="0" err="1"/>
              <a:t>posición</a:t>
            </a:r>
            <a:r>
              <a:rPr dirty="0"/>
              <a:t> No. </a:t>
            </a:r>
            <a:r>
              <a:rPr lang="en-US" dirty="0"/>
              <a:t>74</a:t>
            </a:r>
            <a:r>
              <a:rPr dirty="0"/>
              <a:t>. </a:t>
            </a:r>
          </a:p>
        </p:txBody>
      </p:sp>
      <p:sp>
        <p:nvSpPr>
          <p:cNvPr id="545" name="TextBox 26"/>
          <p:cNvSpPr txBox="1"/>
          <p:nvPr/>
        </p:nvSpPr>
        <p:spPr>
          <a:xfrm>
            <a:off x="1729741" y="1574803"/>
            <a:ext cx="4317545" cy="345438"/>
          </a:xfrm>
          <a:prstGeom prst="rect">
            <a:avLst/>
          </a:prstGeom>
          <a:solidFill>
            <a:srgbClr val="42424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FFFFFF"/>
                </a:solidFill>
              </a:defRPr>
            </a:lvl1pPr>
          </a:lstStyle>
          <a:p>
            <a:r>
              <a:t>MARCA</a:t>
            </a:r>
          </a:p>
        </p:txBody>
      </p:sp>
      <p:sp>
        <p:nvSpPr>
          <p:cNvPr id="546" name="Rectangle"/>
          <p:cNvSpPr/>
          <p:nvPr/>
        </p:nvSpPr>
        <p:spPr>
          <a:xfrm>
            <a:off x="1729741" y="1581153"/>
            <a:ext cx="4317545" cy="4897757"/>
          </a:xfrm>
          <a:prstGeom prst="rect">
            <a:avLst/>
          </a:prstGeom>
          <a:ln w="12700">
            <a:solidFill>
              <a:srgbClr val="424242"/>
            </a:solidFill>
            <a:miter lim="400000"/>
          </a:ln>
        </p:spPr>
        <p:txBody>
          <a:bodyPr lIns="45718" tIns="45718" rIns="45718" bIns="45718" anchor="ctr"/>
          <a:lstStyle/>
          <a:p>
            <a:endParaRPr/>
          </a:p>
        </p:txBody>
      </p:sp>
      <p:sp>
        <p:nvSpPr>
          <p:cNvPr id="547" name="Rectangle: Rounded Corners 7"/>
          <p:cNvSpPr/>
          <p:nvPr/>
        </p:nvSpPr>
        <p:spPr>
          <a:xfrm>
            <a:off x="-2" y="0"/>
            <a:ext cx="12192002" cy="1057181"/>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548" name="Estrategia de Medios: EL GALLO MÁS GALLO"/>
          <p:cNvSpPr txBox="1"/>
          <p:nvPr/>
        </p:nvSpPr>
        <p:spPr>
          <a:xfrm>
            <a:off x="187614" y="163934"/>
            <a:ext cx="5678322"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defRPr>
            </a:pPr>
            <a:r>
              <a:t>TOTAL INDUSTRIA / </a:t>
            </a:r>
            <a:r>
              <a:rPr>
                <a:latin typeface="Myriad Pro Light"/>
                <a:ea typeface="Myriad Pro Light"/>
                <a:cs typeface="Myriad Pro Light"/>
                <a:sym typeface="Myriad Pro Semibold"/>
              </a:rPr>
              <a:t>TOP 10 INDUSTRIA</a:t>
            </a:r>
          </a:p>
        </p:txBody>
      </p:sp>
      <p:sp>
        <p:nvSpPr>
          <p:cNvPr id="549" name="Estrategia de Medios: EL GALLO MÁS GALLO"/>
          <p:cNvSpPr txBox="1"/>
          <p:nvPr/>
        </p:nvSpPr>
        <p:spPr>
          <a:xfrm>
            <a:off x="200880" y="541290"/>
            <a:ext cx="6704126" cy="378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i="1">
                <a:solidFill>
                  <a:srgbClr val="FFFFFF"/>
                </a:solidFill>
              </a:defRPr>
            </a:lvl1pPr>
          </a:lstStyle>
          <a:p>
            <a:r>
              <a:t>Posición en el ranking de marcas - tiendas departamentales</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TextBox 3"/>
          <p:cNvSpPr txBox="1"/>
          <p:nvPr/>
        </p:nvSpPr>
        <p:spPr>
          <a:xfrm>
            <a:off x="5007249" y="2495007"/>
            <a:ext cx="2772550" cy="1323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gn="ctr">
              <a:defRPr sz="2000"/>
            </a:pPr>
            <a:r>
              <a:rPr dirty="0" err="1"/>
              <a:t>Presentado</a:t>
            </a:r>
            <a:r>
              <a:rPr dirty="0"/>
              <a:t> </a:t>
            </a:r>
            <a:r>
              <a:rPr dirty="0" err="1"/>
              <a:t>por</a:t>
            </a:r>
            <a:br>
              <a:rPr dirty="0"/>
            </a:br>
            <a:r>
              <a:rPr dirty="0" err="1"/>
              <a:t>Departamento</a:t>
            </a:r>
            <a:r>
              <a:rPr dirty="0"/>
              <a:t> de </a:t>
            </a:r>
            <a:r>
              <a:rPr dirty="0" err="1"/>
              <a:t>Medios</a:t>
            </a:r>
            <a:endParaRPr dirty="0"/>
          </a:p>
          <a:p>
            <a:pPr algn="ctr">
              <a:defRPr sz="2000" b="1"/>
            </a:pPr>
            <a:r>
              <a:rPr dirty="0"/>
              <a:t>MASS PUBLICIDAD</a:t>
            </a:r>
          </a:p>
          <a:p>
            <a:pPr algn="ctr">
              <a:defRPr sz="2000" b="1"/>
            </a:pPr>
            <a:r>
              <a:rPr lang="en-US" dirty="0" err="1"/>
              <a:t>Diciembre</a:t>
            </a:r>
            <a:r>
              <a:rPr dirty="0"/>
              <a:t> 2025</a:t>
            </a:r>
          </a:p>
        </p:txBody>
      </p:sp>
      <p:pic>
        <p:nvPicPr>
          <p:cNvPr id="552" name="Picture 4" descr="Picture 4"/>
          <p:cNvPicPr>
            <a:picLocks noChangeAspect="1"/>
          </p:cNvPicPr>
          <p:nvPr/>
        </p:nvPicPr>
        <p:blipFill>
          <a:blip r:embed="rId2"/>
          <a:stretch>
            <a:fillRect/>
          </a:stretch>
        </p:blipFill>
        <p:spPr>
          <a:xfrm>
            <a:off x="4867660" y="4213397"/>
            <a:ext cx="2817810" cy="914112"/>
          </a:xfrm>
          <a:prstGeom prst="rect">
            <a:avLst/>
          </a:prstGeom>
          <a:ln w="12700">
            <a:miter lim="400000"/>
          </a:ln>
        </p:spPr>
      </p:pic>
      <p:pic>
        <p:nvPicPr>
          <p:cNvPr id="553" name="LOGO MASS.png" descr="LOGO MASS.png"/>
          <p:cNvPicPr>
            <a:picLocks noChangeAspect="1"/>
          </p:cNvPicPr>
          <p:nvPr/>
        </p:nvPicPr>
        <p:blipFill>
          <a:blip r:embed="rId3"/>
          <a:stretch>
            <a:fillRect/>
          </a:stretch>
        </p:blipFill>
        <p:spPr>
          <a:xfrm>
            <a:off x="10402330" y="6090913"/>
            <a:ext cx="1456328" cy="46062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6"/>
          <p:cNvSpPr/>
          <p:nvPr/>
        </p:nvSpPr>
        <p:spPr>
          <a:xfrm>
            <a:off x="555985" y="2312373"/>
            <a:ext cx="4184565" cy="1799858"/>
          </a:xfrm>
          <a:prstGeom prst="rect">
            <a:avLst/>
          </a:prstGeom>
          <a:solidFill>
            <a:srgbClr val="44546A">
              <a:alpha val="15214"/>
            </a:srgbClr>
          </a:solidFill>
          <a:ln w="12700">
            <a:miter lim="400000"/>
          </a:ln>
        </p:spPr>
        <p:txBody>
          <a:bodyPr lIns="45718" tIns="45718" rIns="45718" bIns="45718" anchor="ctr"/>
          <a:lstStyle/>
          <a:p>
            <a:pPr algn="ctr">
              <a:defRPr>
                <a:solidFill>
                  <a:srgbClr val="FFFFFF"/>
                </a:solidFill>
              </a:defRPr>
            </a:pPr>
            <a:endParaRPr/>
          </a:p>
        </p:txBody>
      </p:sp>
      <p:sp>
        <p:nvSpPr>
          <p:cNvPr id="148" name="Rectangle 37"/>
          <p:cNvSpPr/>
          <p:nvPr/>
        </p:nvSpPr>
        <p:spPr>
          <a:xfrm>
            <a:off x="15766" y="31532"/>
            <a:ext cx="5849007" cy="429394"/>
          </a:xfrm>
          <a:prstGeom prst="rect">
            <a:avLst/>
          </a:prstGeom>
          <a:solidFill>
            <a:srgbClr val="FFFFFF"/>
          </a:solidFill>
          <a:ln w="12700">
            <a:solidFill>
              <a:srgbClr val="FFFFFF"/>
            </a:solidFill>
            <a:miter/>
          </a:ln>
        </p:spPr>
        <p:txBody>
          <a:bodyPr lIns="45718" tIns="45718" rIns="45718" bIns="45718" anchor="ctr"/>
          <a:lstStyle/>
          <a:p>
            <a:pPr algn="ctr">
              <a:defRPr>
                <a:solidFill>
                  <a:srgbClr val="FFFFFF"/>
                </a:solidFill>
              </a:defRPr>
            </a:pPr>
            <a:endParaRPr/>
          </a:p>
        </p:txBody>
      </p:sp>
      <p:sp>
        <p:nvSpPr>
          <p:cNvPr id="149" name="Conector recto 3"/>
          <p:cNvSpPr/>
          <p:nvPr/>
        </p:nvSpPr>
        <p:spPr>
          <a:xfrm>
            <a:off x="2369127" y="4051270"/>
            <a:ext cx="7938656" cy="1"/>
          </a:xfrm>
          <a:prstGeom prst="line">
            <a:avLst/>
          </a:prstGeom>
          <a:ln w="6350">
            <a:solidFill>
              <a:srgbClr val="FFFFFF"/>
            </a:solidFill>
            <a:miter/>
          </a:ln>
        </p:spPr>
        <p:txBody>
          <a:bodyPr lIns="45718" tIns="45718" rIns="45718" bIns="45718"/>
          <a:lstStyle/>
          <a:p>
            <a:endParaRPr/>
          </a:p>
        </p:txBody>
      </p:sp>
      <p:sp>
        <p:nvSpPr>
          <p:cNvPr id="150" name="Rectángulo 31"/>
          <p:cNvSpPr txBox="1"/>
          <p:nvPr/>
        </p:nvSpPr>
        <p:spPr>
          <a:xfrm>
            <a:off x="1748545" y="1529568"/>
            <a:ext cx="1454975"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400" b="1"/>
            </a:pPr>
            <a:r>
              <a:rPr dirty="0" err="1"/>
              <a:t>Inversión</a:t>
            </a:r>
            <a:r>
              <a:rPr b="0" dirty="0"/>
              <a:t> </a:t>
            </a:r>
          </a:p>
          <a:p>
            <a:pPr>
              <a:defRPr sz="1400"/>
            </a:pPr>
            <a:r>
              <a:rPr dirty="0"/>
              <a:t>$ </a:t>
            </a:r>
            <a:r>
              <a:rPr lang="en-US" dirty="0"/>
              <a:t>15,135.9</a:t>
            </a:r>
            <a:r>
              <a:rPr dirty="0"/>
              <a:t> </a:t>
            </a:r>
            <a:r>
              <a:rPr lang="en-US" dirty="0"/>
              <a:t>M</a:t>
            </a:r>
            <a:endParaRPr dirty="0"/>
          </a:p>
        </p:txBody>
      </p:sp>
      <p:sp>
        <p:nvSpPr>
          <p:cNvPr id="151" name="Conector recto 7"/>
          <p:cNvSpPr/>
          <p:nvPr/>
        </p:nvSpPr>
        <p:spPr>
          <a:xfrm flipH="1">
            <a:off x="6079516" y="1982716"/>
            <a:ext cx="1" cy="4061641"/>
          </a:xfrm>
          <a:prstGeom prst="line">
            <a:avLst/>
          </a:prstGeom>
          <a:ln w="6350">
            <a:solidFill>
              <a:srgbClr val="FFFFFF"/>
            </a:solidFill>
            <a:prstDash val="sysDot"/>
            <a:miter/>
          </a:ln>
        </p:spPr>
        <p:txBody>
          <a:bodyPr lIns="45718" tIns="45718" rIns="45718" bIns="45718"/>
          <a:lstStyle/>
          <a:p>
            <a:endParaRPr/>
          </a:p>
        </p:txBody>
      </p:sp>
      <p:sp>
        <p:nvSpPr>
          <p:cNvPr id="152" name="TextBox 33"/>
          <p:cNvSpPr txBox="1"/>
          <p:nvPr/>
        </p:nvSpPr>
        <p:spPr>
          <a:xfrm>
            <a:off x="4986687" y="1179333"/>
            <a:ext cx="740467" cy="281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500" b="1">
                <a:solidFill>
                  <a:srgbClr val="FFFFFF"/>
                </a:solidFill>
              </a:defRPr>
            </a:lvl1pPr>
          </a:lstStyle>
          <a:p>
            <a:r>
              <a:t>  27%</a:t>
            </a:r>
          </a:p>
        </p:txBody>
      </p:sp>
      <p:pic>
        <p:nvPicPr>
          <p:cNvPr id="153" name="Picture 10" descr="Picture 10"/>
          <p:cNvPicPr>
            <a:picLocks noChangeAspect="1"/>
          </p:cNvPicPr>
          <p:nvPr/>
        </p:nvPicPr>
        <p:blipFill>
          <a:blip r:embed="rId2"/>
          <a:stretch>
            <a:fillRect/>
          </a:stretch>
        </p:blipFill>
        <p:spPr>
          <a:xfrm>
            <a:off x="2316117" y="2454211"/>
            <a:ext cx="666869" cy="666869"/>
          </a:xfrm>
          <a:prstGeom prst="rect">
            <a:avLst/>
          </a:prstGeom>
          <a:ln w="12700">
            <a:miter lim="400000"/>
          </a:ln>
        </p:spPr>
      </p:pic>
      <p:sp>
        <p:nvSpPr>
          <p:cNvPr id="154" name="TextBox 2"/>
          <p:cNvSpPr txBox="1"/>
          <p:nvPr/>
        </p:nvSpPr>
        <p:spPr>
          <a:xfrm>
            <a:off x="4547669" y="946374"/>
            <a:ext cx="2858998" cy="3378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stStyle>
          <a:p>
            <a:r>
              <a:t>Reporte anual de inversiones</a:t>
            </a:r>
          </a:p>
        </p:txBody>
      </p:sp>
      <p:sp>
        <p:nvSpPr>
          <p:cNvPr id="155" name="CuadroTexto 30"/>
          <p:cNvSpPr txBox="1"/>
          <p:nvPr/>
        </p:nvSpPr>
        <p:spPr>
          <a:xfrm>
            <a:off x="172020" y="1535550"/>
            <a:ext cx="1677100"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200" b="1"/>
            </a:lvl1pPr>
          </a:lstStyle>
          <a:p>
            <a:r>
              <a:rPr dirty="0"/>
              <a:t>202</a:t>
            </a:r>
            <a:r>
              <a:rPr lang="en-US" dirty="0"/>
              <a:t>4</a:t>
            </a:r>
            <a:endParaRPr dirty="0"/>
          </a:p>
        </p:txBody>
      </p:sp>
      <p:graphicFrame>
        <p:nvGraphicFramePr>
          <p:cNvPr id="156" name="Chart 4"/>
          <p:cNvGraphicFramePr/>
          <p:nvPr>
            <p:extLst>
              <p:ext uri="{D42A27DB-BD31-4B8C-83A1-F6EECF244321}">
                <p14:modId xmlns:p14="http://schemas.microsoft.com/office/powerpoint/2010/main" val="287048943"/>
              </p:ext>
            </p:extLst>
          </p:nvPr>
        </p:nvGraphicFramePr>
        <p:xfrm>
          <a:off x="428985" y="4639955"/>
          <a:ext cx="11001237" cy="1306399"/>
        </p:xfrm>
        <a:graphic>
          <a:graphicData uri="http://schemas.openxmlformats.org/drawingml/2006/chart">
            <c:chart xmlns:c="http://schemas.openxmlformats.org/drawingml/2006/chart" xmlns:r="http://schemas.openxmlformats.org/officeDocument/2006/relationships" r:id="rId3"/>
          </a:graphicData>
        </a:graphic>
      </p:graphicFrame>
      <p:sp>
        <p:nvSpPr>
          <p:cNvPr id="157" name="Rectangle: Rounded Corners 7"/>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58" name="Tiendas Departamentales: Diciembre 2024"/>
          <p:cNvSpPr txBox="1"/>
          <p:nvPr/>
        </p:nvSpPr>
        <p:spPr>
          <a:xfrm>
            <a:off x="187614" y="163934"/>
            <a:ext cx="6097178" cy="507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latin typeface="Myriad Pro Light"/>
                <a:ea typeface="Myriad Pro Light"/>
                <a:cs typeface="Myriad Pro Light"/>
                <a:sym typeface="Myriad Pro Semibold"/>
              </a:defRPr>
            </a:pPr>
            <a:r>
              <a:rPr dirty="0"/>
              <a:t>Tiendas </a:t>
            </a:r>
            <a:r>
              <a:rPr dirty="0" err="1"/>
              <a:t>Departamentales</a:t>
            </a:r>
            <a:r>
              <a:rPr dirty="0"/>
              <a:t>:</a:t>
            </a:r>
            <a:r>
              <a:rPr dirty="0">
                <a:latin typeface="+mj-lt"/>
                <a:ea typeface="+mj-ea"/>
                <a:cs typeface="+mj-cs"/>
                <a:sym typeface="Myriad Pro"/>
              </a:rPr>
              <a:t> </a:t>
            </a:r>
            <a:r>
              <a:rPr lang="es-HN" dirty="0">
                <a:latin typeface="+mj-lt"/>
                <a:ea typeface="+mj-ea"/>
                <a:cs typeface="+mj-cs"/>
                <a:sym typeface="Myriad Pro"/>
              </a:rPr>
              <a:t>DICIEMBRE</a:t>
            </a:r>
            <a:r>
              <a:rPr dirty="0">
                <a:latin typeface="+mj-lt"/>
                <a:ea typeface="+mj-ea"/>
                <a:cs typeface="+mj-cs"/>
                <a:sym typeface="Myriad Pro"/>
              </a:rPr>
              <a:t> 202</a:t>
            </a:r>
            <a:r>
              <a:rPr lang="en-US" dirty="0">
                <a:latin typeface="+mj-lt"/>
                <a:ea typeface="+mj-ea"/>
                <a:cs typeface="+mj-cs"/>
                <a:sym typeface="Myriad Pro"/>
              </a:rPr>
              <a:t>5</a:t>
            </a:r>
            <a:endParaRPr dirty="0">
              <a:latin typeface="+mj-lt"/>
              <a:ea typeface="+mj-ea"/>
              <a:cs typeface="+mj-cs"/>
              <a:sym typeface="Myriad Pro"/>
            </a:endParaRPr>
          </a:p>
        </p:txBody>
      </p:sp>
      <p:sp>
        <p:nvSpPr>
          <p:cNvPr id="159" name="Graphic 259"/>
          <p:cNvSpPr/>
          <p:nvPr/>
        </p:nvSpPr>
        <p:spPr>
          <a:xfrm>
            <a:off x="1236822" y="6117802"/>
            <a:ext cx="428627" cy="342903"/>
          </a:xfrm>
          <a:custGeom>
            <a:avLst/>
            <a:gdLst/>
            <a:ahLst/>
            <a:cxnLst>
              <a:cxn ang="0">
                <a:pos x="wd2" y="hd2"/>
              </a:cxn>
              <a:cxn ang="5400000">
                <a:pos x="wd2" y="hd2"/>
              </a:cxn>
              <a:cxn ang="10800000">
                <a:pos x="wd2" y="hd2"/>
              </a:cxn>
              <a:cxn ang="16200000">
                <a:pos x="wd2" y="hd2"/>
              </a:cxn>
            </a:cxnLst>
            <a:rect l="0" t="0" r="r" b="b"/>
            <a:pathLst>
              <a:path w="21600" h="21600" extrusionOk="0">
                <a:moveTo>
                  <a:pt x="2160" y="0"/>
                </a:moveTo>
                <a:lnTo>
                  <a:pt x="2160" y="3291"/>
                </a:lnTo>
                <a:lnTo>
                  <a:pt x="0" y="6891"/>
                </a:lnTo>
                <a:lnTo>
                  <a:pt x="0" y="7200"/>
                </a:lnTo>
                <a:cubicBezTo>
                  <a:pt x="0" y="8680"/>
                  <a:pt x="976" y="9900"/>
                  <a:pt x="2160" y="9900"/>
                </a:cubicBezTo>
                <a:lnTo>
                  <a:pt x="2160" y="21600"/>
                </a:lnTo>
                <a:lnTo>
                  <a:pt x="13680" y="21600"/>
                </a:lnTo>
                <a:lnTo>
                  <a:pt x="13680" y="13500"/>
                </a:lnTo>
                <a:lnTo>
                  <a:pt x="15120" y="13500"/>
                </a:lnTo>
                <a:lnTo>
                  <a:pt x="15120" y="21600"/>
                </a:lnTo>
                <a:lnTo>
                  <a:pt x="19440" y="21600"/>
                </a:lnTo>
                <a:lnTo>
                  <a:pt x="19440" y="9900"/>
                </a:lnTo>
                <a:cubicBezTo>
                  <a:pt x="20624" y="9900"/>
                  <a:pt x="21600" y="8680"/>
                  <a:pt x="21600" y="7200"/>
                </a:cubicBezTo>
                <a:lnTo>
                  <a:pt x="21600" y="6891"/>
                </a:lnTo>
                <a:lnTo>
                  <a:pt x="19440" y="3291"/>
                </a:lnTo>
                <a:lnTo>
                  <a:pt x="19440" y="0"/>
                </a:lnTo>
                <a:close/>
                <a:moveTo>
                  <a:pt x="3600" y="1800"/>
                </a:moveTo>
                <a:lnTo>
                  <a:pt x="18000" y="1800"/>
                </a:lnTo>
                <a:lnTo>
                  <a:pt x="18000" y="2700"/>
                </a:lnTo>
                <a:lnTo>
                  <a:pt x="3600" y="2700"/>
                </a:lnTo>
                <a:close/>
                <a:moveTo>
                  <a:pt x="3240" y="4500"/>
                </a:moveTo>
                <a:lnTo>
                  <a:pt x="18360" y="4500"/>
                </a:lnTo>
                <a:lnTo>
                  <a:pt x="20092" y="7397"/>
                </a:lnTo>
                <a:cubicBezTo>
                  <a:pt x="20014" y="7787"/>
                  <a:pt x="19778" y="8100"/>
                  <a:pt x="19440" y="8100"/>
                </a:cubicBezTo>
                <a:cubicBezTo>
                  <a:pt x="19041" y="8100"/>
                  <a:pt x="18720" y="7699"/>
                  <a:pt x="18720" y="7200"/>
                </a:cubicBezTo>
                <a:lnTo>
                  <a:pt x="17280" y="7200"/>
                </a:lnTo>
                <a:cubicBezTo>
                  <a:pt x="17280" y="7699"/>
                  <a:pt x="16959" y="8100"/>
                  <a:pt x="16560" y="8100"/>
                </a:cubicBezTo>
                <a:cubicBezTo>
                  <a:pt x="16161" y="8100"/>
                  <a:pt x="15840" y="7699"/>
                  <a:pt x="15840" y="7200"/>
                </a:cubicBezTo>
                <a:lnTo>
                  <a:pt x="14400" y="7200"/>
                </a:lnTo>
                <a:cubicBezTo>
                  <a:pt x="14400" y="7699"/>
                  <a:pt x="14079" y="8100"/>
                  <a:pt x="13680" y="8100"/>
                </a:cubicBezTo>
                <a:cubicBezTo>
                  <a:pt x="13281" y="8100"/>
                  <a:pt x="12960" y="7699"/>
                  <a:pt x="12960" y="7200"/>
                </a:cubicBezTo>
                <a:lnTo>
                  <a:pt x="11520" y="7200"/>
                </a:lnTo>
                <a:cubicBezTo>
                  <a:pt x="11520" y="7699"/>
                  <a:pt x="11199" y="8100"/>
                  <a:pt x="10800" y="8100"/>
                </a:cubicBezTo>
                <a:cubicBezTo>
                  <a:pt x="10401" y="8100"/>
                  <a:pt x="10080" y="7699"/>
                  <a:pt x="10080" y="7200"/>
                </a:cubicBezTo>
                <a:lnTo>
                  <a:pt x="8640" y="7200"/>
                </a:lnTo>
                <a:cubicBezTo>
                  <a:pt x="8640" y="7699"/>
                  <a:pt x="8319" y="8100"/>
                  <a:pt x="7920" y="8100"/>
                </a:cubicBezTo>
                <a:cubicBezTo>
                  <a:pt x="7521" y="8100"/>
                  <a:pt x="7200" y="7699"/>
                  <a:pt x="7200" y="7200"/>
                </a:cubicBezTo>
                <a:lnTo>
                  <a:pt x="5760" y="7200"/>
                </a:lnTo>
                <a:cubicBezTo>
                  <a:pt x="5760" y="7699"/>
                  <a:pt x="5439" y="8100"/>
                  <a:pt x="5040" y="8100"/>
                </a:cubicBezTo>
                <a:cubicBezTo>
                  <a:pt x="4641" y="8100"/>
                  <a:pt x="4320" y="7699"/>
                  <a:pt x="4320" y="7200"/>
                </a:cubicBezTo>
                <a:lnTo>
                  <a:pt x="2880" y="7200"/>
                </a:lnTo>
                <a:cubicBezTo>
                  <a:pt x="2880" y="7699"/>
                  <a:pt x="2559" y="8100"/>
                  <a:pt x="2160" y="8100"/>
                </a:cubicBezTo>
                <a:cubicBezTo>
                  <a:pt x="1822" y="8100"/>
                  <a:pt x="1586" y="7787"/>
                  <a:pt x="1507" y="7397"/>
                </a:cubicBezTo>
                <a:close/>
                <a:moveTo>
                  <a:pt x="3600" y="9197"/>
                </a:moveTo>
                <a:cubicBezTo>
                  <a:pt x="3983" y="9629"/>
                  <a:pt x="4489" y="9900"/>
                  <a:pt x="5040" y="9900"/>
                </a:cubicBezTo>
                <a:cubicBezTo>
                  <a:pt x="5591" y="9900"/>
                  <a:pt x="6097" y="9629"/>
                  <a:pt x="6480" y="9197"/>
                </a:cubicBezTo>
                <a:cubicBezTo>
                  <a:pt x="6862" y="9629"/>
                  <a:pt x="7369" y="9900"/>
                  <a:pt x="7920" y="9900"/>
                </a:cubicBezTo>
                <a:cubicBezTo>
                  <a:pt x="8471" y="9900"/>
                  <a:pt x="8978" y="9629"/>
                  <a:pt x="9360" y="9197"/>
                </a:cubicBezTo>
                <a:cubicBezTo>
                  <a:pt x="9742" y="9629"/>
                  <a:pt x="10249" y="9900"/>
                  <a:pt x="10800" y="9900"/>
                </a:cubicBezTo>
                <a:cubicBezTo>
                  <a:pt x="11351" y="9900"/>
                  <a:pt x="11858" y="9629"/>
                  <a:pt x="12240" y="9197"/>
                </a:cubicBezTo>
                <a:cubicBezTo>
                  <a:pt x="12622" y="9629"/>
                  <a:pt x="13129" y="9900"/>
                  <a:pt x="13680" y="9900"/>
                </a:cubicBezTo>
                <a:cubicBezTo>
                  <a:pt x="14231" y="9900"/>
                  <a:pt x="14738" y="9629"/>
                  <a:pt x="15120" y="9197"/>
                </a:cubicBezTo>
                <a:cubicBezTo>
                  <a:pt x="15502" y="9629"/>
                  <a:pt x="16009" y="9900"/>
                  <a:pt x="16560" y="9900"/>
                </a:cubicBezTo>
                <a:cubicBezTo>
                  <a:pt x="17111" y="9900"/>
                  <a:pt x="17618" y="9629"/>
                  <a:pt x="18000" y="9197"/>
                </a:cubicBezTo>
                <a:lnTo>
                  <a:pt x="18000" y="19800"/>
                </a:lnTo>
                <a:lnTo>
                  <a:pt x="16560" y="19800"/>
                </a:lnTo>
                <a:lnTo>
                  <a:pt x="16560" y="11700"/>
                </a:lnTo>
                <a:lnTo>
                  <a:pt x="12240" y="11700"/>
                </a:lnTo>
                <a:lnTo>
                  <a:pt x="12240" y="19800"/>
                </a:lnTo>
                <a:lnTo>
                  <a:pt x="3600" y="19800"/>
                </a:lnTo>
                <a:close/>
                <a:moveTo>
                  <a:pt x="5040" y="11700"/>
                </a:moveTo>
                <a:lnTo>
                  <a:pt x="5040" y="18000"/>
                </a:lnTo>
                <a:lnTo>
                  <a:pt x="10800" y="18000"/>
                </a:lnTo>
                <a:lnTo>
                  <a:pt x="10800" y="11700"/>
                </a:lnTo>
                <a:close/>
                <a:moveTo>
                  <a:pt x="6480" y="13500"/>
                </a:moveTo>
                <a:lnTo>
                  <a:pt x="9360" y="13500"/>
                </a:lnTo>
                <a:lnTo>
                  <a:pt x="9360" y="16200"/>
                </a:lnTo>
                <a:lnTo>
                  <a:pt x="6480" y="16200"/>
                </a:ln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60" name="Graphic 57"/>
          <p:cNvSpPr/>
          <p:nvPr/>
        </p:nvSpPr>
        <p:spPr>
          <a:xfrm>
            <a:off x="3079188" y="6089229"/>
            <a:ext cx="400052" cy="37147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6546" y="0"/>
                  <a:pt x="3086" y="3727"/>
                  <a:pt x="3086" y="8308"/>
                </a:cubicBezTo>
                <a:cubicBezTo>
                  <a:pt x="3086" y="12889"/>
                  <a:pt x="6546" y="16615"/>
                  <a:pt x="10800" y="16615"/>
                </a:cubicBezTo>
                <a:cubicBezTo>
                  <a:pt x="15054" y="16615"/>
                  <a:pt x="18514" y="12889"/>
                  <a:pt x="18514" y="8308"/>
                </a:cubicBezTo>
                <a:cubicBezTo>
                  <a:pt x="18514" y="3727"/>
                  <a:pt x="15054" y="0"/>
                  <a:pt x="10800" y="0"/>
                </a:cubicBezTo>
                <a:close/>
                <a:moveTo>
                  <a:pt x="10800" y="1662"/>
                </a:moveTo>
                <a:cubicBezTo>
                  <a:pt x="14203" y="1662"/>
                  <a:pt x="16971" y="4643"/>
                  <a:pt x="16971" y="8308"/>
                </a:cubicBezTo>
                <a:cubicBezTo>
                  <a:pt x="16971" y="11972"/>
                  <a:pt x="14203" y="14954"/>
                  <a:pt x="10800" y="14954"/>
                </a:cubicBezTo>
                <a:cubicBezTo>
                  <a:pt x="7397" y="14954"/>
                  <a:pt x="4629" y="11972"/>
                  <a:pt x="4629" y="8308"/>
                </a:cubicBezTo>
                <a:cubicBezTo>
                  <a:pt x="4629" y="4643"/>
                  <a:pt x="7397" y="1662"/>
                  <a:pt x="10800" y="1662"/>
                </a:cubicBezTo>
                <a:close/>
                <a:moveTo>
                  <a:pt x="10029" y="3323"/>
                </a:moveTo>
                <a:lnTo>
                  <a:pt x="10029" y="4311"/>
                </a:lnTo>
                <a:cubicBezTo>
                  <a:pt x="9917" y="4355"/>
                  <a:pt x="9808" y="4408"/>
                  <a:pt x="9705" y="4469"/>
                </a:cubicBezTo>
                <a:cubicBezTo>
                  <a:pt x="9601" y="4529"/>
                  <a:pt x="9503" y="4597"/>
                  <a:pt x="9409" y="4673"/>
                </a:cubicBezTo>
                <a:cubicBezTo>
                  <a:pt x="9316" y="4749"/>
                  <a:pt x="9229" y="4832"/>
                  <a:pt x="9147" y="4921"/>
                </a:cubicBezTo>
                <a:cubicBezTo>
                  <a:pt x="8984" y="5100"/>
                  <a:pt x="8845" y="5304"/>
                  <a:pt x="8737" y="5528"/>
                </a:cubicBezTo>
                <a:cubicBezTo>
                  <a:pt x="8684" y="5640"/>
                  <a:pt x="8638" y="5758"/>
                  <a:pt x="8600" y="5879"/>
                </a:cubicBezTo>
                <a:cubicBezTo>
                  <a:pt x="8526" y="6121"/>
                  <a:pt x="8486" y="6378"/>
                  <a:pt x="8486" y="6646"/>
                </a:cubicBezTo>
                <a:cubicBezTo>
                  <a:pt x="8486" y="6816"/>
                  <a:pt x="8503" y="6983"/>
                  <a:pt x="8534" y="7144"/>
                </a:cubicBezTo>
                <a:cubicBezTo>
                  <a:pt x="8596" y="7467"/>
                  <a:pt x="8718" y="7768"/>
                  <a:pt x="8885" y="8033"/>
                </a:cubicBezTo>
                <a:cubicBezTo>
                  <a:pt x="8969" y="8166"/>
                  <a:pt x="9063" y="8290"/>
                  <a:pt x="9168" y="8403"/>
                </a:cubicBezTo>
                <a:cubicBezTo>
                  <a:pt x="9378" y="8630"/>
                  <a:pt x="9629" y="8813"/>
                  <a:pt x="9905" y="8941"/>
                </a:cubicBezTo>
                <a:cubicBezTo>
                  <a:pt x="10181" y="9068"/>
                  <a:pt x="10484" y="9138"/>
                  <a:pt x="10800" y="9138"/>
                </a:cubicBezTo>
                <a:cubicBezTo>
                  <a:pt x="10910" y="9138"/>
                  <a:pt x="11013" y="9161"/>
                  <a:pt x="11106" y="9202"/>
                </a:cubicBezTo>
                <a:cubicBezTo>
                  <a:pt x="11199" y="9243"/>
                  <a:pt x="11281" y="9303"/>
                  <a:pt x="11350" y="9377"/>
                </a:cubicBezTo>
                <a:cubicBezTo>
                  <a:pt x="11419" y="9451"/>
                  <a:pt x="11475" y="9540"/>
                  <a:pt x="11513" y="9640"/>
                </a:cubicBezTo>
                <a:cubicBezTo>
                  <a:pt x="11551" y="9740"/>
                  <a:pt x="11571" y="9851"/>
                  <a:pt x="11571" y="9969"/>
                </a:cubicBezTo>
                <a:cubicBezTo>
                  <a:pt x="11571" y="10324"/>
                  <a:pt x="11385" y="10614"/>
                  <a:pt x="11106" y="10737"/>
                </a:cubicBezTo>
                <a:cubicBezTo>
                  <a:pt x="11013" y="10778"/>
                  <a:pt x="10910" y="10800"/>
                  <a:pt x="10800" y="10800"/>
                </a:cubicBezTo>
                <a:cubicBezTo>
                  <a:pt x="10690" y="10800"/>
                  <a:pt x="10587" y="10778"/>
                  <a:pt x="10494" y="10737"/>
                </a:cubicBezTo>
                <a:cubicBezTo>
                  <a:pt x="10401" y="10696"/>
                  <a:pt x="10319" y="10636"/>
                  <a:pt x="10250" y="10562"/>
                </a:cubicBezTo>
                <a:cubicBezTo>
                  <a:pt x="10112" y="10413"/>
                  <a:pt x="10029" y="10206"/>
                  <a:pt x="10029" y="9969"/>
                </a:cubicBezTo>
                <a:lnTo>
                  <a:pt x="8486" y="9969"/>
                </a:lnTo>
                <a:cubicBezTo>
                  <a:pt x="8486" y="10103"/>
                  <a:pt x="8496" y="10235"/>
                  <a:pt x="8516" y="10364"/>
                </a:cubicBezTo>
                <a:cubicBezTo>
                  <a:pt x="8535" y="10492"/>
                  <a:pt x="8563" y="10616"/>
                  <a:pt x="8600" y="10737"/>
                </a:cubicBezTo>
                <a:cubicBezTo>
                  <a:pt x="8638" y="10858"/>
                  <a:pt x="8684" y="10975"/>
                  <a:pt x="8737" y="11087"/>
                </a:cubicBezTo>
                <a:cubicBezTo>
                  <a:pt x="8791" y="11199"/>
                  <a:pt x="8853" y="11305"/>
                  <a:pt x="8921" y="11407"/>
                </a:cubicBezTo>
                <a:cubicBezTo>
                  <a:pt x="8990" y="11508"/>
                  <a:pt x="9066" y="11605"/>
                  <a:pt x="9147" y="11694"/>
                </a:cubicBezTo>
                <a:cubicBezTo>
                  <a:pt x="9229" y="11783"/>
                  <a:pt x="9316" y="11867"/>
                  <a:pt x="9409" y="11942"/>
                </a:cubicBezTo>
                <a:cubicBezTo>
                  <a:pt x="9503" y="12018"/>
                  <a:pt x="9601" y="12086"/>
                  <a:pt x="9705" y="12147"/>
                </a:cubicBezTo>
                <a:cubicBezTo>
                  <a:pt x="9808" y="12207"/>
                  <a:pt x="9917" y="12260"/>
                  <a:pt x="10029" y="12304"/>
                </a:cubicBezTo>
                <a:lnTo>
                  <a:pt x="10029" y="13292"/>
                </a:lnTo>
                <a:lnTo>
                  <a:pt x="11571" y="13292"/>
                </a:lnTo>
                <a:lnTo>
                  <a:pt x="11571" y="12304"/>
                </a:lnTo>
                <a:cubicBezTo>
                  <a:pt x="12354" y="11999"/>
                  <a:pt x="12948" y="11261"/>
                  <a:pt x="13084" y="10364"/>
                </a:cubicBezTo>
                <a:cubicBezTo>
                  <a:pt x="13104" y="10235"/>
                  <a:pt x="13114" y="10103"/>
                  <a:pt x="13114" y="9969"/>
                </a:cubicBezTo>
                <a:cubicBezTo>
                  <a:pt x="13114" y="9799"/>
                  <a:pt x="13097" y="9632"/>
                  <a:pt x="13066" y="9471"/>
                </a:cubicBezTo>
                <a:cubicBezTo>
                  <a:pt x="13035" y="9310"/>
                  <a:pt x="12990" y="9154"/>
                  <a:pt x="12930" y="9005"/>
                </a:cubicBezTo>
                <a:cubicBezTo>
                  <a:pt x="12871" y="8857"/>
                  <a:pt x="12799" y="8715"/>
                  <a:pt x="12715" y="8582"/>
                </a:cubicBezTo>
                <a:cubicBezTo>
                  <a:pt x="12631" y="8449"/>
                  <a:pt x="12537" y="8325"/>
                  <a:pt x="12432" y="8212"/>
                </a:cubicBezTo>
                <a:cubicBezTo>
                  <a:pt x="12327" y="8099"/>
                  <a:pt x="12211" y="7997"/>
                  <a:pt x="12088" y="7907"/>
                </a:cubicBezTo>
                <a:cubicBezTo>
                  <a:pt x="11965" y="7817"/>
                  <a:pt x="11833" y="7738"/>
                  <a:pt x="11695" y="7675"/>
                </a:cubicBezTo>
                <a:cubicBezTo>
                  <a:pt x="11557" y="7611"/>
                  <a:pt x="11412" y="7562"/>
                  <a:pt x="11263" y="7529"/>
                </a:cubicBezTo>
                <a:cubicBezTo>
                  <a:pt x="11113" y="7495"/>
                  <a:pt x="10958" y="7477"/>
                  <a:pt x="10800" y="7477"/>
                </a:cubicBezTo>
                <a:cubicBezTo>
                  <a:pt x="10690" y="7477"/>
                  <a:pt x="10587" y="7455"/>
                  <a:pt x="10494" y="7414"/>
                </a:cubicBezTo>
                <a:cubicBezTo>
                  <a:pt x="10401" y="7373"/>
                  <a:pt x="10319" y="7313"/>
                  <a:pt x="10250" y="7238"/>
                </a:cubicBezTo>
                <a:cubicBezTo>
                  <a:pt x="10181" y="7164"/>
                  <a:pt x="10125" y="7076"/>
                  <a:pt x="10087" y="6976"/>
                </a:cubicBezTo>
                <a:cubicBezTo>
                  <a:pt x="10049" y="6875"/>
                  <a:pt x="10029" y="6765"/>
                  <a:pt x="10029" y="6646"/>
                </a:cubicBezTo>
                <a:cubicBezTo>
                  <a:pt x="10029" y="6528"/>
                  <a:pt x="10049" y="6417"/>
                  <a:pt x="10087" y="6317"/>
                </a:cubicBezTo>
                <a:cubicBezTo>
                  <a:pt x="10125" y="6217"/>
                  <a:pt x="10181" y="6128"/>
                  <a:pt x="10250" y="6054"/>
                </a:cubicBezTo>
                <a:cubicBezTo>
                  <a:pt x="10319" y="5980"/>
                  <a:pt x="10401" y="5920"/>
                  <a:pt x="10494" y="5879"/>
                </a:cubicBezTo>
                <a:cubicBezTo>
                  <a:pt x="10587" y="5838"/>
                  <a:pt x="10690" y="5815"/>
                  <a:pt x="10800" y="5815"/>
                </a:cubicBezTo>
                <a:cubicBezTo>
                  <a:pt x="11240" y="5815"/>
                  <a:pt x="11571" y="6173"/>
                  <a:pt x="11571" y="6646"/>
                </a:cubicBezTo>
                <a:lnTo>
                  <a:pt x="13114" y="6646"/>
                </a:lnTo>
                <a:cubicBezTo>
                  <a:pt x="13114" y="6512"/>
                  <a:pt x="13104" y="6380"/>
                  <a:pt x="13084" y="6252"/>
                </a:cubicBezTo>
                <a:cubicBezTo>
                  <a:pt x="13065" y="6124"/>
                  <a:pt x="13037" y="6000"/>
                  <a:pt x="13000" y="5879"/>
                </a:cubicBezTo>
                <a:cubicBezTo>
                  <a:pt x="12776" y="5153"/>
                  <a:pt x="12243" y="4573"/>
                  <a:pt x="11571" y="4311"/>
                </a:cubicBezTo>
                <a:lnTo>
                  <a:pt x="11571" y="3323"/>
                </a:lnTo>
                <a:lnTo>
                  <a:pt x="10029" y="3323"/>
                </a:lnTo>
                <a:close/>
                <a:moveTo>
                  <a:pt x="0" y="14954"/>
                </a:moveTo>
                <a:lnTo>
                  <a:pt x="0" y="21600"/>
                </a:lnTo>
                <a:lnTo>
                  <a:pt x="1543" y="21600"/>
                </a:lnTo>
                <a:lnTo>
                  <a:pt x="1543" y="16615"/>
                </a:lnTo>
                <a:lnTo>
                  <a:pt x="5694" y="16615"/>
                </a:lnTo>
                <a:cubicBezTo>
                  <a:pt x="5037" y="16146"/>
                  <a:pt x="4444" y="15584"/>
                  <a:pt x="3919" y="14954"/>
                </a:cubicBezTo>
                <a:lnTo>
                  <a:pt x="0" y="14954"/>
                </a:lnTo>
                <a:close/>
                <a:moveTo>
                  <a:pt x="17681" y="14954"/>
                </a:moveTo>
                <a:cubicBezTo>
                  <a:pt x="17156" y="15584"/>
                  <a:pt x="16563" y="16146"/>
                  <a:pt x="15906" y="16615"/>
                </a:cubicBezTo>
                <a:lnTo>
                  <a:pt x="20057" y="16615"/>
                </a:lnTo>
                <a:lnTo>
                  <a:pt x="20057" y="21600"/>
                </a:lnTo>
                <a:lnTo>
                  <a:pt x="21600" y="21600"/>
                </a:lnTo>
                <a:lnTo>
                  <a:pt x="21600" y="14954"/>
                </a:lnTo>
                <a:lnTo>
                  <a:pt x="17681" y="14954"/>
                </a:lnTo>
                <a:close/>
                <a:moveTo>
                  <a:pt x="3086" y="18277"/>
                </a:moveTo>
                <a:lnTo>
                  <a:pt x="3086" y="19938"/>
                </a:lnTo>
                <a:lnTo>
                  <a:pt x="18514" y="19938"/>
                </a:lnTo>
                <a:lnTo>
                  <a:pt x="18514" y="18277"/>
                </a:lnTo>
                <a:lnTo>
                  <a:pt x="3086" y="18277"/>
                </a:ln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61" name="Graphic 305"/>
          <p:cNvSpPr/>
          <p:nvPr/>
        </p:nvSpPr>
        <p:spPr>
          <a:xfrm>
            <a:off x="6701576" y="6142752"/>
            <a:ext cx="400052" cy="285752"/>
          </a:xfrm>
          <a:custGeom>
            <a:avLst/>
            <a:gdLst/>
            <a:ahLst/>
            <a:cxnLst>
              <a:cxn ang="0">
                <a:pos x="wd2" y="hd2"/>
              </a:cxn>
              <a:cxn ang="5400000">
                <a:pos x="wd2" y="hd2"/>
              </a:cxn>
              <a:cxn ang="10800000">
                <a:pos x="wd2" y="hd2"/>
              </a:cxn>
              <a:cxn ang="16200000">
                <a:pos x="wd2" y="hd2"/>
              </a:cxn>
            </a:cxnLst>
            <a:rect l="0" t="0" r="r" b="b"/>
            <a:pathLst>
              <a:path w="21600" h="21600" extrusionOk="0">
                <a:moveTo>
                  <a:pt x="2314" y="0"/>
                </a:moveTo>
                <a:lnTo>
                  <a:pt x="2314" y="14647"/>
                </a:lnTo>
                <a:lnTo>
                  <a:pt x="554" y="17145"/>
                </a:lnTo>
                <a:cubicBezTo>
                  <a:pt x="205" y="17634"/>
                  <a:pt x="0" y="18309"/>
                  <a:pt x="0" y="19001"/>
                </a:cubicBezTo>
                <a:cubicBezTo>
                  <a:pt x="0" y="20427"/>
                  <a:pt x="838" y="21600"/>
                  <a:pt x="1856" y="21600"/>
                </a:cubicBezTo>
                <a:lnTo>
                  <a:pt x="19744" y="21600"/>
                </a:lnTo>
                <a:cubicBezTo>
                  <a:pt x="20762" y="21600"/>
                  <a:pt x="21600" y="20427"/>
                  <a:pt x="21600" y="19001"/>
                </a:cubicBezTo>
                <a:cubicBezTo>
                  <a:pt x="21600" y="18309"/>
                  <a:pt x="21395" y="17634"/>
                  <a:pt x="21045" y="17145"/>
                </a:cubicBezTo>
                <a:lnTo>
                  <a:pt x="19286" y="14647"/>
                </a:lnTo>
                <a:lnTo>
                  <a:pt x="19286" y="0"/>
                </a:lnTo>
                <a:close/>
                <a:moveTo>
                  <a:pt x="3857" y="2160"/>
                </a:moveTo>
                <a:lnTo>
                  <a:pt x="17743" y="2160"/>
                </a:lnTo>
                <a:lnTo>
                  <a:pt x="17743" y="14040"/>
                </a:lnTo>
                <a:lnTo>
                  <a:pt x="3857" y="14040"/>
                </a:lnTo>
                <a:close/>
                <a:moveTo>
                  <a:pt x="3423" y="16200"/>
                </a:moveTo>
                <a:lnTo>
                  <a:pt x="18177" y="16200"/>
                </a:lnTo>
                <a:lnTo>
                  <a:pt x="19961" y="18664"/>
                </a:lnTo>
                <a:cubicBezTo>
                  <a:pt x="20021" y="18748"/>
                  <a:pt x="20057" y="18883"/>
                  <a:pt x="20057" y="19001"/>
                </a:cubicBezTo>
                <a:cubicBezTo>
                  <a:pt x="20057" y="19263"/>
                  <a:pt x="19931" y="19440"/>
                  <a:pt x="19744" y="19440"/>
                </a:cubicBezTo>
                <a:lnTo>
                  <a:pt x="1856" y="19440"/>
                </a:lnTo>
                <a:cubicBezTo>
                  <a:pt x="1669" y="19440"/>
                  <a:pt x="1543" y="19263"/>
                  <a:pt x="1543" y="19001"/>
                </a:cubicBezTo>
                <a:cubicBezTo>
                  <a:pt x="1543" y="18883"/>
                  <a:pt x="1579" y="18748"/>
                  <a:pt x="1639" y="18664"/>
                </a:cubicBez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62" name="Graphic 466"/>
          <p:cNvSpPr/>
          <p:nvPr/>
        </p:nvSpPr>
        <p:spPr>
          <a:xfrm>
            <a:off x="4986687" y="6120629"/>
            <a:ext cx="228602" cy="342902"/>
          </a:xfrm>
          <a:custGeom>
            <a:avLst/>
            <a:gdLst/>
            <a:ahLst/>
            <a:cxnLst>
              <a:cxn ang="0">
                <a:pos x="wd2" y="hd2"/>
              </a:cxn>
              <a:cxn ang="5400000">
                <a:pos x="wd2" y="hd2"/>
              </a:cxn>
              <a:cxn ang="10800000">
                <a:pos x="wd2" y="hd2"/>
              </a:cxn>
              <a:cxn ang="16200000">
                <a:pos x="wd2" y="hd2"/>
              </a:cxn>
            </a:cxnLst>
            <a:rect l="0" t="0" r="r" b="b"/>
            <a:pathLst>
              <a:path w="21600" h="21600" extrusionOk="0">
                <a:moveTo>
                  <a:pt x="4050" y="0"/>
                </a:moveTo>
                <a:cubicBezTo>
                  <a:pt x="1830" y="0"/>
                  <a:pt x="0" y="1220"/>
                  <a:pt x="0" y="2700"/>
                </a:cubicBezTo>
                <a:lnTo>
                  <a:pt x="0" y="18900"/>
                </a:lnTo>
                <a:cubicBezTo>
                  <a:pt x="0" y="20380"/>
                  <a:pt x="1830" y="21600"/>
                  <a:pt x="4050" y="21600"/>
                </a:cubicBezTo>
                <a:lnTo>
                  <a:pt x="17550" y="21600"/>
                </a:lnTo>
                <a:cubicBezTo>
                  <a:pt x="19770" y="21600"/>
                  <a:pt x="21600" y="20380"/>
                  <a:pt x="21600" y="18900"/>
                </a:cubicBezTo>
                <a:lnTo>
                  <a:pt x="21600" y="2700"/>
                </a:lnTo>
                <a:cubicBezTo>
                  <a:pt x="21600" y="1220"/>
                  <a:pt x="19770" y="0"/>
                  <a:pt x="17550" y="0"/>
                </a:cubicBezTo>
                <a:close/>
                <a:moveTo>
                  <a:pt x="4050" y="1800"/>
                </a:moveTo>
                <a:lnTo>
                  <a:pt x="17550" y="1800"/>
                </a:lnTo>
                <a:cubicBezTo>
                  <a:pt x="18299" y="1800"/>
                  <a:pt x="18900" y="2201"/>
                  <a:pt x="18900" y="2700"/>
                </a:cubicBezTo>
                <a:lnTo>
                  <a:pt x="18900" y="18900"/>
                </a:lnTo>
                <a:cubicBezTo>
                  <a:pt x="18900" y="19399"/>
                  <a:pt x="18299" y="19800"/>
                  <a:pt x="17550" y="19800"/>
                </a:cubicBezTo>
                <a:lnTo>
                  <a:pt x="4050" y="19800"/>
                </a:lnTo>
                <a:cubicBezTo>
                  <a:pt x="3301" y="19800"/>
                  <a:pt x="2700" y="19399"/>
                  <a:pt x="2700" y="18900"/>
                </a:cubicBezTo>
                <a:lnTo>
                  <a:pt x="2700" y="2700"/>
                </a:lnTo>
                <a:cubicBezTo>
                  <a:pt x="2700" y="2201"/>
                  <a:pt x="3301" y="1800"/>
                  <a:pt x="4050" y="1800"/>
                </a:cubicBezTo>
                <a:close/>
                <a:moveTo>
                  <a:pt x="10800" y="17100"/>
                </a:moveTo>
                <a:cubicBezTo>
                  <a:pt x="10056" y="17100"/>
                  <a:pt x="9450" y="17504"/>
                  <a:pt x="9450" y="18000"/>
                </a:cubicBezTo>
                <a:cubicBezTo>
                  <a:pt x="9450" y="18496"/>
                  <a:pt x="10056" y="18900"/>
                  <a:pt x="10800" y="18900"/>
                </a:cubicBezTo>
                <a:cubicBezTo>
                  <a:pt x="11544" y="18900"/>
                  <a:pt x="12150" y="18496"/>
                  <a:pt x="12150" y="18000"/>
                </a:cubicBezTo>
                <a:cubicBezTo>
                  <a:pt x="12150" y="17504"/>
                  <a:pt x="11544" y="17100"/>
                  <a:pt x="10800" y="17100"/>
                </a:cubicBez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63" name="Graphic 534"/>
          <p:cNvSpPr/>
          <p:nvPr/>
        </p:nvSpPr>
        <p:spPr>
          <a:xfrm>
            <a:off x="1037532" y="2541022"/>
            <a:ext cx="711015" cy="5785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673"/>
                </a:lnTo>
                <a:lnTo>
                  <a:pt x="10029" y="17673"/>
                </a:lnTo>
                <a:lnTo>
                  <a:pt x="10029" y="19636"/>
                </a:lnTo>
                <a:lnTo>
                  <a:pt x="6171" y="19636"/>
                </a:lnTo>
                <a:lnTo>
                  <a:pt x="6171" y="21600"/>
                </a:lnTo>
                <a:lnTo>
                  <a:pt x="15429" y="21600"/>
                </a:lnTo>
                <a:lnTo>
                  <a:pt x="15429" y="19636"/>
                </a:lnTo>
                <a:lnTo>
                  <a:pt x="11571" y="19636"/>
                </a:lnTo>
                <a:lnTo>
                  <a:pt x="11571" y="17673"/>
                </a:lnTo>
                <a:lnTo>
                  <a:pt x="21600" y="17673"/>
                </a:lnTo>
                <a:lnTo>
                  <a:pt x="21600" y="0"/>
                </a:lnTo>
                <a:close/>
                <a:moveTo>
                  <a:pt x="1543" y="1964"/>
                </a:moveTo>
                <a:lnTo>
                  <a:pt x="20057" y="1964"/>
                </a:lnTo>
                <a:lnTo>
                  <a:pt x="20057" y="15709"/>
                </a:lnTo>
                <a:lnTo>
                  <a:pt x="1543" y="15709"/>
                </a:ln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64" name="Graphic 462"/>
          <p:cNvSpPr/>
          <p:nvPr/>
        </p:nvSpPr>
        <p:spPr>
          <a:xfrm>
            <a:off x="3657305" y="2466735"/>
            <a:ext cx="481367" cy="64182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cubicBezTo>
                  <a:pt x="5887" y="0"/>
                  <a:pt x="4800" y="816"/>
                  <a:pt x="4800" y="1800"/>
                </a:cubicBezTo>
                <a:lnTo>
                  <a:pt x="4800" y="12600"/>
                </a:lnTo>
                <a:cubicBezTo>
                  <a:pt x="4800" y="13584"/>
                  <a:pt x="5887" y="14400"/>
                  <a:pt x="7200" y="14400"/>
                </a:cubicBezTo>
                <a:lnTo>
                  <a:pt x="14400" y="14400"/>
                </a:lnTo>
                <a:cubicBezTo>
                  <a:pt x="15713" y="14400"/>
                  <a:pt x="16800" y="13584"/>
                  <a:pt x="16800" y="12600"/>
                </a:cubicBezTo>
                <a:lnTo>
                  <a:pt x="16800" y="1800"/>
                </a:lnTo>
                <a:cubicBezTo>
                  <a:pt x="16800" y="816"/>
                  <a:pt x="15713" y="0"/>
                  <a:pt x="14400" y="0"/>
                </a:cubicBezTo>
                <a:close/>
                <a:moveTo>
                  <a:pt x="7200" y="1800"/>
                </a:moveTo>
                <a:lnTo>
                  <a:pt x="14400" y="1800"/>
                </a:lnTo>
                <a:lnTo>
                  <a:pt x="14400" y="12600"/>
                </a:lnTo>
                <a:lnTo>
                  <a:pt x="7200" y="12600"/>
                </a:lnTo>
                <a:close/>
                <a:moveTo>
                  <a:pt x="0" y="9000"/>
                </a:moveTo>
                <a:lnTo>
                  <a:pt x="0" y="12600"/>
                </a:lnTo>
                <a:cubicBezTo>
                  <a:pt x="0" y="15571"/>
                  <a:pt x="3239" y="18000"/>
                  <a:pt x="7200" y="18000"/>
                </a:cubicBezTo>
                <a:lnTo>
                  <a:pt x="9600" y="18000"/>
                </a:lnTo>
                <a:lnTo>
                  <a:pt x="9600" y="19800"/>
                </a:lnTo>
                <a:lnTo>
                  <a:pt x="4800" y="19800"/>
                </a:lnTo>
                <a:lnTo>
                  <a:pt x="4800" y="21600"/>
                </a:lnTo>
                <a:lnTo>
                  <a:pt x="16800" y="21600"/>
                </a:lnTo>
                <a:lnTo>
                  <a:pt x="16800" y="19800"/>
                </a:lnTo>
                <a:lnTo>
                  <a:pt x="12000" y="19800"/>
                </a:lnTo>
                <a:lnTo>
                  <a:pt x="12000" y="18000"/>
                </a:lnTo>
                <a:lnTo>
                  <a:pt x="14400" y="18000"/>
                </a:lnTo>
                <a:cubicBezTo>
                  <a:pt x="18361" y="18000"/>
                  <a:pt x="21600" y="15571"/>
                  <a:pt x="21600" y="12600"/>
                </a:cubicBezTo>
                <a:lnTo>
                  <a:pt x="21600" y="9000"/>
                </a:lnTo>
                <a:lnTo>
                  <a:pt x="19200" y="9000"/>
                </a:lnTo>
                <a:lnTo>
                  <a:pt x="19200" y="12600"/>
                </a:lnTo>
                <a:cubicBezTo>
                  <a:pt x="19200" y="14597"/>
                  <a:pt x="17063" y="16200"/>
                  <a:pt x="14400" y="16200"/>
                </a:cubicBezTo>
                <a:lnTo>
                  <a:pt x="7200" y="16200"/>
                </a:lnTo>
                <a:cubicBezTo>
                  <a:pt x="4537" y="16200"/>
                  <a:pt x="2400" y="14597"/>
                  <a:pt x="2400" y="12600"/>
                </a:cubicBezTo>
                <a:lnTo>
                  <a:pt x="2400" y="9000"/>
                </a:ln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65" name="Straight Connector 2"/>
          <p:cNvSpPr/>
          <p:nvPr/>
        </p:nvSpPr>
        <p:spPr>
          <a:xfrm>
            <a:off x="5980519" y="2312373"/>
            <a:ext cx="1" cy="1799858"/>
          </a:xfrm>
          <a:prstGeom prst="line">
            <a:avLst/>
          </a:prstGeom>
          <a:ln w="28575">
            <a:solidFill>
              <a:srgbClr val="EA3D33"/>
            </a:solidFill>
          </a:ln>
        </p:spPr>
        <p:txBody>
          <a:bodyPr lIns="45718" tIns="45718" rIns="45718" bIns="45718"/>
          <a:lstStyle/>
          <a:p>
            <a:endParaRPr/>
          </a:p>
        </p:txBody>
      </p:sp>
      <p:sp>
        <p:nvSpPr>
          <p:cNvPr id="166" name="TextBox 2"/>
          <p:cNvSpPr txBox="1"/>
          <p:nvPr/>
        </p:nvSpPr>
        <p:spPr>
          <a:xfrm>
            <a:off x="4305961" y="4607532"/>
            <a:ext cx="3191154" cy="337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r>
              <a:t>Distribución por giro de negocio</a:t>
            </a:r>
          </a:p>
        </p:txBody>
      </p:sp>
      <p:sp>
        <p:nvSpPr>
          <p:cNvPr id="167" name="Rectangle 6"/>
          <p:cNvSpPr/>
          <p:nvPr/>
        </p:nvSpPr>
        <p:spPr>
          <a:xfrm>
            <a:off x="7248494" y="2312373"/>
            <a:ext cx="4184564" cy="1799858"/>
          </a:xfrm>
          <a:prstGeom prst="rect">
            <a:avLst/>
          </a:prstGeom>
          <a:solidFill>
            <a:srgbClr val="44546A">
              <a:alpha val="15214"/>
            </a:srgbClr>
          </a:solidFill>
          <a:ln w="12700">
            <a:miter lim="400000"/>
          </a:ln>
        </p:spPr>
        <p:txBody>
          <a:bodyPr lIns="45718" tIns="45718" rIns="45718" bIns="45718" anchor="ctr"/>
          <a:lstStyle/>
          <a:p>
            <a:pPr algn="ctr">
              <a:defRPr>
                <a:solidFill>
                  <a:srgbClr val="FFFFFF"/>
                </a:solidFill>
              </a:defRPr>
            </a:pPr>
            <a:endParaRPr/>
          </a:p>
        </p:txBody>
      </p:sp>
      <p:sp>
        <p:nvSpPr>
          <p:cNvPr id="168" name="Rectángulo 31"/>
          <p:cNvSpPr txBox="1"/>
          <p:nvPr/>
        </p:nvSpPr>
        <p:spPr>
          <a:xfrm>
            <a:off x="8549037" y="1529568"/>
            <a:ext cx="1517370"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a:defRPr sz="1400" b="1"/>
            </a:pPr>
            <a:r>
              <a:rPr dirty="0" err="1"/>
              <a:t>Inversión</a:t>
            </a:r>
            <a:r>
              <a:rPr b="0" dirty="0"/>
              <a:t> </a:t>
            </a:r>
          </a:p>
          <a:p>
            <a:pPr algn="r">
              <a:defRPr sz="1400"/>
            </a:pPr>
            <a:r>
              <a:rPr dirty="0"/>
              <a:t>$ </a:t>
            </a:r>
            <a:r>
              <a:rPr lang="en-US" dirty="0"/>
              <a:t>16,384.7</a:t>
            </a:r>
            <a:r>
              <a:rPr dirty="0"/>
              <a:t> </a:t>
            </a:r>
            <a:r>
              <a:rPr lang="en-US" dirty="0"/>
              <a:t>M</a:t>
            </a:r>
            <a:endParaRPr dirty="0"/>
          </a:p>
        </p:txBody>
      </p:sp>
      <p:pic>
        <p:nvPicPr>
          <p:cNvPr id="169" name="Picture 10" descr="Picture 10"/>
          <p:cNvPicPr>
            <a:picLocks noChangeAspect="1"/>
          </p:cNvPicPr>
          <p:nvPr/>
        </p:nvPicPr>
        <p:blipFill>
          <a:blip r:embed="rId2"/>
          <a:stretch>
            <a:fillRect/>
          </a:stretch>
        </p:blipFill>
        <p:spPr>
          <a:xfrm>
            <a:off x="9008626" y="2454211"/>
            <a:ext cx="666869" cy="666869"/>
          </a:xfrm>
          <a:prstGeom prst="rect">
            <a:avLst/>
          </a:prstGeom>
          <a:ln w="12700">
            <a:miter lim="400000"/>
          </a:ln>
        </p:spPr>
      </p:pic>
      <p:graphicFrame>
        <p:nvGraphicFramePr>
          <p:cNvPr id="170" name="Table 8"/>
          <p:cNvGraphicFramePr/>
          <p:nvPr>
            <p:extLst>
              <p:ext uri="{D42A27DB-BD31-4B8C-83A1-F6EECF244321}">
                <p14:modId xmlns:p14="http://schemas.microsoft.com/office/powerpoint/2010/main" val="1655928054"/>
              </p:ext>
            </p:extLst>
          </p:nvPr>
        </p:nvGraphicFramePr>
        <p:xfrm>
          <a:off x="7451451" y="3243192"/>
          <a:ext cx="3778650" cy="580086"/>
        </p:xfrm>
        <a:graphic>
          <a:graphicData uri="http://schemas.openxmlformats.org/drawingml/2006/table">
            <a:tbl>
              <a:tblPr bandRow="1"/>
              <a:tblGrid>
                <a:gridCol w="1259550">
                  <a:extLst>
                    <a:ext uri="{9D8B030D-6E8A-4147-A177-3AD203B41FA5}">
                      <a16:colId xmlns:a16="http://schemas.microsoft.com/office/drawing/2014/main" val="20000"/>
                    </a:ext>
                  </a:extLst>
                </a:gridCol>
                <a:gridCol w="1259550">
                  <a:extLst>
                    <a:ext uri="{9D8B030D-6E8A-4147-A177-3AD203B41FA5}">
                      <a16:colId xmlns:a16="http://schemas.microsoft.com/office/drawing/2014/main" val="20001"/>
                    </a:ext>
                  </a:extLst>
                </a:gridCol>
                <a:gridCol w="1259550">
                  <a:extLst>
                    <a:ext uri="{9D8B030D-6E8A-4147-A177-3AD203B41FA5}">
                      <a16:colId xmlns:a16="http://schemas.microsoft.com/office/drawing/2014/main" val="20002"/>
                    </a:ext>
                  </a:extLst>
                </a:gridCol>
              </a:tblGrid>
              <a:tr h="580086">
                <a:tc>
                  <a:txBody>
                    <a:bodyPr/>
                    <a:lstStyle/>
                    <a:p>
                      <a:pPr algn="ctr">
                        <a:defRPr sz="1300">
                          <a:solidFill>
                            <a:srgbClr val="FFFFFF"/>
                          </a:solidFill>
                          <a:effectLst>
                            <a:outerShdw blurRad="50800" dist="38100" dir="2700000" rotWithShape="0">
                              <a:srgbClr val="000000">
                                <a:alpha val="76000"/>
                              </a:srgbClr>
                            </a:outerShdw>
                          </a:effectLst>
                        </a:defRPr>
                      </a:pPr>
                      <a:r>
                        <a:rPr dirty="0"/>
                        <a:t>9</a:t>
                      </a:r>
                      <a:r>
                        <a:rPr lang="es-HN" dirty="0"/>
                        <a:t>5</a:t>
                      </a:r>
                      <a:r>
                        <a:rPr dirty="0"/>
                        <a:t>%</a:t>
                      </a:r>
                      <a:endParaRPr sz="1400" dirty="0"/>
                    </a:p>
                    <a:p>
                      <a:pPr algn="ctr">
                        <a:defRPr sz="1300">
                          <a:solidFill>
                            <a:srgbClr val="FFFFFF"/>
                          </a:solidFill>
                          <a:effectLst>
                            <a:outerShdw blurRad="50800" dist="38100" dir="2700000" rotWithShape="0">
                              <a:srgbClr val="000000">
                                <a:alpha val="76000"/>
                              </a:srgbClr>
                            </a:outerShdw>
                          </a:effectLst>
                        </a:defRPr>
                      </a:pPr>
                      <a:r>
                        <a:rPr dirty="0"/>
                        <a:t>TV</a:t>
                      </a:r>
                    </a:p>
                  </a:txBody>
                  <a:tcPr marL="45720" marR="45720" horzOverflow="overflow">
                    <a:lnB w="38100">
                      <a:solidFill>
                        <a:srgbClr val="FFFFFF"/>
                      </a:solidFill>
                    </a:lnB>
                    <a:solidFill>
                      <a:srgbClr val="EA3D34"/>
                    </a:solidFill>
                  </a:tcPr>
                </a:tc>
                <a:tc>
                  <a:txBody>
                    <a:bodyPr/>
                    <a:lstStyle/>
                    <a:p>
                      <a:pPr algn="ctr">
                        <a:defRPr sz="1300">
                          <a:solidFill>
                            <a:srgbClr val="FFFFFF"/>
                          </a:solidFill>
                          <a:effectLst>
                            <a:outerShdw blurRad="50800" dist="38100" dir="2700000" rotWithShape="0">
                              <a:srgbClr val="000000">
                                <a:alpha val="76000"/>
                              </a:srgbClr>
                            </a:outerShdw>
                          </a:effectLst>
                        </a:defRPr>
                      </a:pPr>
                      <a:r>
                        <a:rPr lang="en-US" dirty="0"/>
                        <a:t>1</a:t>
                      </a:r>
                      <a:r>
                        <a:rPr dirty="0"/>
                        <a:t>%</a:t>
                      </a:r>
                      <a:endParaRPr sz="1400" dirty="0"/>
                    </a:p>
                    <a:p>
                      <a:pPr algn="ctr">
                        <a:defRPr sz="1300">
                          <a:solidFill>
                            <a:srgbClr val="FFFFFF"/>
                          </a:solidFill>
                          <a:effectLst>
                            <a:outerShdw blurRad="50800" dist="38100" dir="2700000" rotWithShape="0">
                              <a:srgbClr val="000000">
                                <a:alpha val="76000"/>
                              </a:srgbClr>
                            </a:outerShdw>
                          </a:effectLst>
                        </a:defRPr>
                      </a:pPr>
                      <a:r>
                        <a:rPr dirty="0"/>
                        <a:t>PR</a:t>
                      </a:r>
                    </a:p>
                  </a:txBody>
                  <a:tcPr marL="45720" marR="45720" horzOverflow="overflow">
                    <a:lnB w="38100">
                      <a:solidFill>
                        <a:srgbClr val="FFFFFF"/>
                      </a:solidFill>
                    </a:lnB>
                    <a:solidFill>
                      <a:srgbClr val="EA3D34"/>
                    </a:solidFill>
                  </a:tcPr>
                </a:tc>
                <a:tc>
                  <a:txBody>
                    <a:bodyPr/>
                    <a:lstStyle/>
                    <a:p>
                      <a:pPr algn="ctr">
                        <a:defRPr sz="1300">
                          <a:solidFill>
                            <a:srgbClr val="FFFFFF"/>
                          </a:solidFill>
                          <a:effectLst>
                            <a:outerShdw blurRad="50800" dist="38100" dir="2700000" rotWithShape="0">
                              <a:srgbClr val="000000">
                                <a:alpha val="76000"/>
                              </a:srgbClr>
                            </a:outerShdw>
                          </a:effectLst>
                        </a:defRPr>
                      </a:pPr>
                      <a:r>
                        <a:rPr lang="en-US" dirty="0"/>
                        <a:t>5</a:t>
                      </a:r>
                      <a:r>
                        <a:rPr dirty="0"/>
                        <a:t>%</a:t>
                      </a:r>
                      <a:endParaRPr sz="1400" dirty="0"/>
                    </a:p>
                    <a:p>
                      <a:pPr algn="ctr">
                        <a:defRPr sz="1300">
                          <a:solidFill>
                            <a:srgbClr val="FFFFFF"/>
                          </a:solidFill>
                          <a:effectLst>
                            <a:outerShdw blurRad="50800" dist="38100" dir="2700000" rotWithShape="0">
                              <a:srgbClr val="000000">
                                <a:alpha val="76000"/>
                              </a:srgbClr>
                            </a:outerShdw>
                          </a:effectLst>
                        </a:defRPr>
                      </a:pPr>
                      <a:r>
                        <a:rPr dirty="0"/>
                        <a:t>RAD</a:t>
                      </a:r>
                    </a:p>
                  </a:txBody>
                  <a:tcPr marL="45720" marR="45720"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171" name="CuadroTexto 30"/>
          <p:cNvSpPr txBox="1"/>
          <p:nvPr/>
        </p:nvSpPr>
        <p:spPr>
          <a:xfrm>
            <a:off x="10112934" y="1535550"/>
            <a:ext cx="1677101"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200" b="1">
                <a:solidFill>
                  <a:srgbClr val="EC3E34"/>
                </a:solidFill>
              </a:defRPr>
            </a:lvl1pPr>
          </a:lstStyle>
          <a:p>
            <a:r>
              <a:rPr dirty="0"/>
              <a:t>202</a:t>
            </a:r>
            <a:r>
              <a:rPr lang="en-US" dirty="0"/>
              <a:t>5</a:t>
            </a:r>
            <a:endParaRPr dirty="0"/>
          </a:p>
        </p:txBody>
      </p:sp>
      <p:sp>
        <p:nvSpPr>
          <p:cNvPr id="172" name="Graphic 534"/>
          <p:cNvSpPr/>
          <p:nvPr/>
        </p:nvSpPr>
        <p:spPr>
          <a:xfrm>
            <a:off x="7730041" y="2541022"/>
            <a:ext cx="711015" cy="5785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673"/>
                </a:lnTo>
                <a:lnTo>
                  <a:pt x="10029" y="17673"/>
                </a:lnTo>
                <a:lnTo>
                  <a:pt x="10029" y="19636"/>
                </a:lnTo>
                <a:lnTo>
                  <a:pt x="6171" y="19636"/>
                </a:lnTo>
                <a:lnTo>
                  <a:pt x="6171" y="21600"/>
                </a:lnTo>
                <a:lnTo>
                  <a:pt x="15429" y="21600"/>
                </a:lnTo>
                <a:lnTo>
                  <a:pt x="15429" y="19636"/>
                </a:lnTo>
                <a:lnTo>
                  <a:pt x="11571" y="19636"/>
                </a:lnTo>
                <a:lnTo>
                  <a:pt x="11571" y="17673"/>
                </a:lnTo>
                <a:lnTo>
                  <a:pt x="21600" y="17673"/>
                </a:lnTo>
                <a:lnTo>
                  <a:pt x="21600" y="0"/>
                </a:lnTo>
                <a:close/>
                <a:moveTo>
                  <a:pt x="1543" y="1964"/>
                </a:moveTo>
                <a:lnTo>
                  <a:pt x="20057" y="1964"/>
                </a:lnTo>
                <a:lnTo>
                  <a:pt x="20057" y="15709"/>
                </a:lnTo>
                <a:lnTo>
                  <a:pt x="1543" y="15709"/>
                </a:ln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73" name="Graphic 462"/>
          <p:cNvSpPr/>
          <p:nvPr/>
        </p:nvSpPr>
        <p:spPr>
          <a:xfrm>
            <a:off x="10349813" y="2466735"/>
            <a:ext cx="481368" cy="64182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cubicBezTo>
                  <a:pt x="5887" y="0"/>
                  <a:pt x="4800" y="816"/>
                  <a:pt x="4800" y="1800"/>
                </a:cubicBezTo>
                <a:lnTo>
                  <a:pt x="4800" y="12600"/>
                </a:lnTo>
                <a:cubicBezTo>
                  <a:pt x="4800" y="13584"/>
                  <a:pt x="5887" y="14400"/>
                  <a:pt x="7200" y="14400"/>
                </a:cubicBezTo>
                <a:lnTo>
                  <a:pt x="14400" y="14400"/>
                </a:lnTo>
                <a:cubicBezTo>
                  <a:pt x="15713" y="14400"/>
                  <a:pt x="16800" y="13584"/>
                  <a:pt x="16800" y="12600"/>
                </a:cubicBezTo>
                <a:lnTo>
                  <a:pt x="16800" y="1800"/>
                </a:lnTo>
                <a:cubicBezTo>
                  <a:pt x="16800" y="816"/>
                  <a:pt x="15713" y="0"/>
                  <a:pt x="14400" y="0"/>
                </a:cubicBezTo>
                <a:close/>
                <a:moveTo>
                  <a:pt x="7200" y="1800"/>
                </a:moveTo>
                <a:lnTo>
                  <a:pt x="14400" y="1800"/>
                </a:lnTo>
                <a:lnTo>
                  <a:pt x="14400" y="12600"/>
                </a:lnTo>
                <a:lnTo>
                  <a:pt x="7200" y="12600"/>
                </a:lnTo>
                <a:close/>
                <a:moveTo>
                  <a:pt x="0" y="9000"/>
                </a:moveTo>
                <a:lnTo>
                  <a:pt x="0" y="12600"/>
                </a:lnTo>
                <a:cubicBezTo>
                  <a:pt x="0" y="15571"/>
                  <a:pt x="3239" y="18000"/>
                  <a:pt x="7200" y="18000"/>
                </a:cubicBezTo>
                <a:lnTo>
                  <a:pt x="9600" y="18000"/>
                </a:lnTo>
                <a:lnTo>
                  <a:pt x="9600" y="19800"/>
                </a:lnTo>
                <a:lnTo>
                  <a:pt x="4800" y="19800"/>
                </a:lnTo>
                <a:lnTo>
                  <a:pt x="4800" y="21600"/>
                </a:lnTo>
                <a:lnTo>
                  <a:pt x="16800" y="21600"/>
                </a:lnTo>
                <a:lnTo>
                  <a:pt x="16800" y="19800"/>
                </a:lnTo>
                <a:lnTo>
                  <a:pt x="12000" y="19800"/>
                </a:lnTo>
                <a:lnTo>
                  <a:pt x="12000" y="18000"/>
                </a:lnTo>
                <a:lnTo>
                  <a:pt x="14400" y="18000"/>
                </a:lnTo>
                <a:cubicBezTo>
                  <a:pt x="18361" y="18000"/>
                  <a:pt x="21600" y="15571"/>
                  <a:pt x="21600" y="12600"/>
                </a:cubicBezTo>
                <a:lnTo>
                  <a:pt x="21600" y="9000"/>
                </a:lnTo>
                <a:lnTo>
                  <a:pt x="19200" y="9000"/>
                </a:lnTo>
                <a:lnTo>
                  <a:pt x="19200" y="12600"/>
                </a:lnTo>
                <a:cubicBezTo>
                  <a:pt x="19200" y="14597"/>
                  <a:pt x="17063" y="16200"/>
                  <a:pt x="14400" y="16200"/>
                </a:cubicBezTo>
                <a:lnTo>
                  <a:pt x="7200" y="16200"/>
                </a:lnTo>
                <a:cubicBezTo>
                  <a:pt x="4537" y="16200"/>
                  <a:pt x="2400" y="14597"/>
                  <a:pt x="2400" y="12600"/>
                </a:cubicBezTo>
                <a:lnTo>
                  <a:pt x="2400" y="9000"/>
                </a:ln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74" name="Straight Arrow Connector 13"/>
          <p:cNvSpPr/>
          <p:nvPr/>
        </p:nvSpPr>
        <p:spPr>
          <a:xfrm flipV="1">
            <a:off x="10139177" y="1789838"/>
            <a:ext cx="1" cy="195659"/>
          </a:xfrm>
          <a:prstGeom prst="line">
            <a:avLst/>
          </a:prstGeom>
          <a:ln w="38100" cap="sq">
            <a:solidFill>
              <a:srgbClr val="88C040"/>
            </a:solidFill>
            <a:tailEnd type="triangle"/>
          </a:ln>
        </p:spPr>
        <p:txBody>
          <a:bodyPr lIns="45718" tIns="45718" rIns="45718" bIns="45718"/>
          <a:lstStyle/>
          <a:p>
            <a:endParaRPr/>
          </a:p>
        </p:txBody>
      </p:sp>
      <p:graphicFrame>
        <p:nvGraphicFramePr>
          <p:cNvPr id="175" name="Table 8"/>
          <p:cNvGraphicFramePr/>
          <p:nvPr>
            <p:extLst>
              <p:ext uri="{D42A27DB-BD31-4B8C-83A1-F6EECF244321}">
                <p14:modId xmlns:p14="http://schemas.microsoft.com/office/powerpoint/2010/main" val="3102070742"/>
              </p:ext>
            </p:extLst>
          </p:nvPr>
        </p:nvGraphicFramePr>
        <p:xfrm>
          <a:off x="770960" y="3261650"/>
          <a:ext cx="3766632" cy="580085"/>
        </p:xfrm>
        <a:graphic>
          <a:graphicData uri="http://schemas.openxmlformats.org/drawingml/2006/table">
            <a:tbl>
              <a:tblPr bandRow="1"/>
              <a:tblGrid>
                <a:gridCol w="1255544">
                  <a:extLst>
                    <a:ext uri="{9D8B030D-6E8A-4147-A177-3AD203B41FA5}">
                      <a16:colId xmlns:a16="http://schemas.microsoft.com/office/drawing/2014/main" val="20000"/>
                    </a:ext>
                  </a:extLst>
                </a:gridCol>
                <a:gridCol w="1255544">
                  <a:extLst>
                    <a:ext uri="{9D8B030D-6E8A-4147-A177-3AD203B41FA5}">
                      <a16:colId xmlns:a16="http://schemas.microsoft.com/office/drawing/2014/main" val="20001"/>
                    </a:ext>
                  </a:extLst>
                </a:gridCol>
                <a:gridCol w="1255544">
                  <a:extLst>
                    <a:ext uri="{9D8B030D-6E8A-4147-A177-3AD203B41FA5}">
                      <a16:colId xmlns:a16="http://schemas.microsoft.com/office/drawing/2014/main" val="20002"/>
                    </a:ext>
                  </a:extLst>
                </a:gridCol>
              </a:tblGrid>
              <a:tr h="580085">
                <a:tc>
                  <a:txBody>
                    <a:bodyPr/>
                    <a:lstStyle/>
                    <a:p>
                      <a:pPr algn="ctr">
                        <a:defRPr sz="1300">
                          <a:solidFill>
                            <a:srgbClr val="FFFFFF"/>
                          </a:solidFill>
                          <a:effectLst>
                            <a:outerShdw blurRad="50800" dist="38100" dir="2700000" rotWithShape="0">
                              <a:srgbClr val="000000">
                                <a:alpha val="76000"/>
                              </a:srgbClr>
                            </a:outerShdw>
                          </a:effectLst>
                        </a:defRPr>
                      </a:pPr>
                      <a:r>
                        <a:rPr lang="es-HN" dirty="0"/>
                        <a:t>93</a:t>
                      </a:r>
                      <a:r>
                        <a:rPr dirty="0"/>
                        <a:t>%</a:t>
                      </a:r>
                      <a:endParaRPr sz="1400" dirty="0"/>
                    </a:p>
                    <a:p>
                      <a:pPr algn="ctr">
                        <a:defRPr sz="1300">
                          <a:solidFill>
                            <a:srgbClr val="FFFFFF"/>
                          </a:solidFill>
                          <a:effectLst>
                            <a:outerShdw blurRad="50800" dist="38100" dir="2700000" rotWithShape="0">
                              <a:srgbClr val="000000">
                                <a:alpha val="76000"/>
                              </a:srgbClr>
                            </a:outerShdw>
                          </a:effectLst>
                        </a:defRPr>
                      </a:pPr>
                      <a:r>
                        <a:rPr dirty="0"/>
                        <a:t>TV</a:t>
                      </a:r>
                    </a:p>
                  </a:txBody>
                  <a:tcPr marL="45720" marR="45720" horzOverflow="overflow">
                    <a:lnB w="38100">
                      <a:solidFill>
                        <a:srgbClr val="FFFFFF"/>
                      </a:solidFill>
                    </a:lnB>
                    <a:solidFill>
                      <a:srgbClr val="5E5E5E"/>
                    </a:solidFill>
                  </a:tcPr>
                </a:tc>
                <a:tc>
                  <a:txBody>
                    <a:bodyPr/>
                    <a:lstStyle/>
                    <a:p>
                      <a:pPr algn="ctr">
                        <a:defRPr sz="1300">
                          <a:solidFill>
                            <a:srgbClr val="FFFFFF"/>
                          </a:solidFill>
                          <a:effectLst>
                            <a:outerShdw blurRad="50800" dist="38100" dir="2700000" rotWithShape="0">
                              <a:srgbClr val="000000">
                                <a:alpha val="76000"/>
                              </a:srgbClr>
                            </a:outerShdw>
                          </a:effectLst>
                        </a:defRPr>
                      </a:pPr>
                      <a:r>
                        <a:rPr lang="en-US" dirty="0"/>
                        <a:t>1</a:t>
                      </a:r>
                      <a:r>
                        <a:rPr dirty="0"/>
                        <a:t>%</a:t>
                      </a:r>
                      <a:endParaRPr sz="1400" dirty="0"/>
                    </a:p>
                    <a:p>
                      <a:pPr algn="ctr">
                        <a:defRPr sz="1300">
                          <a:solidFill>
                            <a:srgbClr val="FFFFFF"/>
                          </a:solidFill>
                          <a:effectLst>
                            <a:outerShdw blurRad="50800" dist="38100" dir="2700000" rotWithShape="0">
                              <a:srgbClr val="000000">
                                <a:alpha val="76000"/>
                              </a:srgbClr>
                            </a:outerShdw>
                          </a:effectLst>
                        </a:defRPr>
                      </a:pPr>
                      <a:r>
                        <a:rPr dirty="0"/>
                        <a:t>PR</a:t>
                      </a:r>
                    </a:p>
                  </a:txBody>
                  <a:tcPr marL="45720" marR="45720" horzOverflow="overflow">
                    <a:lnB w="38100">
                      <a:solidFill>
                        <a:srgbClr val="FFFFFF"/>
                      </a:solidFill>
                    </a:lnB>
                    <a:solidFill>
                      <a:srgbClr val="5E5E5E"/>
                    </a:solidFill>
                  </a:tcPr>
                </a:tc>
                <a:tc>
                  <a:txBody>
                    <a:bodyPr/>
                    <a:lstStyle/>
                    <a:p>
                      <a:pPr algn="ctr">
                        <a:defRPr sz="1300">
                          <a:solidFill>
                            <a:srgbClr val="FFFFFF"/>
                          </a:solidFill>
                          <a:effectLst>
                            <a:outerShdw blurRad="50800" dist="38100" dir="2700000" rotWithShape="0">
                              <a:srgbClr val="000000">
                                <a:alpha val="76000"/>
                              </a:srgbClr>
                            </a:outerShdw>
                          </a:effectLst>
                        </a:defRPr>
                      </a:pPr>
                      <a:r>
                        <a:rPr lang="es-HN" dirty="0"/>
                        <a:t>6</a:t>
                      </a:r>
                      <a:r>
                        <a:rPr dirty="0"/>
                        <a:t>%</a:t>
                      </a:r>
                      <a:endParaRPr sz="1400" dirty="0"/>
                    </a:p>
                    <a:p>
                      <a:pPr algn="ctr">
                        <a:defRPr sz="1300">
                          <a:solidFill>
                            <a:srgbClr val="FFFFFF"/>
                          </a:solidFill>
                          <a:effectLst>
                            <a:outerShdw blurRad="50800" dist="38100" dir="2700000" rotWithShape="0">
                              <a:srgbClr val="000000">
                                <a:alpha val="76000"/>
                              </a:srgbClr>
                            </a:outerShdw>
                          </a:effectLst>
                        </a:defRPr>
                      </a:pPr>
                      <a:r>
                        <a:rPr dirty="0"/>
                        <a:t>RAD</a:t>
                      </a:r>
                    </a:p>
                  </a:txBody>
                  <a:tcPr marL="45720" marR="45720" horzOverflow="overflow">
                    <a:lnB w="38100">
                      <a:solidFill>
                        <a:srgbClr val="FFFFFF"/>
                      </a:solidFill>
                    </a:lnB>
                    <a:solidFill>
                      <a:srgbClr val="5E5E5E"/>
                    </a:solidFill>
                  </a:tcPr>
                </a:tc>
                <a:extLst>
                  <a:ext uri="{0D108BD9-81ED-4DB2-BD59-A6C34878D82A}">
                    <a16:rowId xmlns:a16="http://schemas.microsoft.com/office/drawing/2014/main" val="10000"/>
                  </a:ext>
                </a:extLst>
              </a:tr>
            </a:tbl>
          </a:graphicData>
        </a:graphic>
      </p:graphicFrame>
      <p:sp>
        <p:nvSpPr>
          <p:cNvPr id="176" name="Straight Connector 62"/>
          <p:cNvSpPr/>
          <p:nvPr/>
        </p:nvSpPr>
        <p:spPr>
          <a:xfrm flipH="1">
            <a:off x="2940269" y="1827937"/>
            <a:ext cx="5787172" cy="3450"/>
          </a:xfrm>
          <a:prstGeom prst="line">
            <a:avLst/>
          </a:prstGeom>
          <a:ln w="28575" cap="rnd">
            <a:solidFill>
              <a:srgbClr val="EA3D33"/>
            </a:solidFill>
            <a:prstDash val="sysDot"/>
          </a:ln>
        </p:spPr>
        <p:txBody>
          <a:bodyPr lIns="45718" tIns="45718" rIns="45718" bIns="45718"/>
          <a:lstStyle/>
          <a:p>
            <a:endParaRPr/>
          </a:p>
        </p:txBody>
      </p:sp>
      <p:sp>
        <p:nvSpPr>
          <p:cNvPr id="177" name="Rectangle 28"/>
          <p:cNvSpPr/>
          <p:nvPr/>
        </p:nvSpPr>
        <p:spPr>
          <a:xfrm>
            <a:off x="4740549" y="1671757"/>
            <a:ext cx="2484815" cy="369328"/>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lstStyle>
          <a:p>
            <a:r>
              <a:rPr dirty="0" err="1"/>
              <a:t>Variación</a:t>
            </a:r>
            <a:r>
              <a:rPr dirty="0"/>
              <a:t>: +</a:t>
            </a:r>
            <a:r>
              <a:rPr lang="en-US" dirty="0"/>
              <a:t>8</a:t>
            </a:r>
            <a:r>
              <a:rPr dirty="0"/>
              <a:t>%</a:t>
            </a:r>
          </a:p>
        </p:txBody>
      </p:sp>
      <p:pic>
        <p:nvPicPr>
          <p:cNvPr id="178" name="Picture 57" descr="Picture 57"/>
          <p:cNvPicPr>
            <a:picLocks noChangeAspect="1"/>
          </p:cNvPicPr>
          <p:nvPr/>
        </p:nvPicPr>
        <p:blipFill>
          <a:blip r:embed="rId4"/>
          <a:stretch>
            <a:fillRect/>
          </a:stretch>
        </p:blipFill>
        <p:spPr>
          <a:xfrm>
            <a:off x="8468421" y="6053783"/>
            <a:ext cx="488685" cy="488685"/>
          </a:xfrm>
          <a:prstGeom prst="rect">
            <a:avLst/>
          </a:prstGeom>
          <a:ln w="12700">
            <a:miter lim="400000"/>
          </a:ln>
        </p:spPr>
      </p:pic>
      <p:sp>
        <p:nvSpPr>
          <p:cNvPr id="179" name="Straight Arrow Connector 87"/>
          <p:cNvSpPr/>
          <p:nvPr/>
        </p:nvSpPr>
        <p:spPr>
          <a:xfrm flipV="1">
            <a:off x="8344708" y="3355539"/>
            <a:ext cx="1" cy="177696"/>
          </a:xfrm>
          <a:prstGeom prst="line">
            <a:avLst/>
          </a:prstGeom>
          <a:ln w="38100" cap="sq">
            <a:solidFill>
              <a:srgbClr val="FFFFFF"/>
            </a:solidFill>
            <a:tailEnd type="triangle"/>
          </a:ln>
        </p:spPr>
        <p:txBody>
          <a:bodyPr lIns="45718" tIns="45718" rIns="45718" bIns="45718"/>
          <a:lstStyle/>
          <a:p>
            <a:endParaRPr/>
          </a:p>
        </p:txBody>
      </p:sp>
      <p:sp>
        <p:nvSpPr>
          <p:cNvPr id="180" name="Straight Arrow Connector 88"/>
          <p:cNvSpPr/>
          <p:nvPr/>
        </p:nvSpPr>
        <p:spPr>
          <a:xfrm>
            <a:off x="10831181" y="3356540"/>
            <a:ext cx="1" cy="144919"/>
          </a:xfrm>
          <a:prstGeom prst="line">
            <a:avLst/>
          </a:prstGeom>
          <a:ln w="38100" cap="sq">
            <a:solidFill>
              <a:srgbClr val="FFFFFF"/>
            </a:solidFill>
            <a:tailEnd type="triangle"/>
          </a:ln>
        </p:spPr>
        <p:txBody>
          <a:bodyPr lIns="45718" tIns="45718" rIns="45718" bIns="45718"/>
          <a:lstStyle/>
          <a:p>
            <a:endParaRPr/>
          </a:p>
        </p:txBody>
      </p:sp>
      <p:sp>
        <p:nvSpPr>
          <p:cNvPr id="181" name="Minus Sign 61"/>
          <p:cNvSpPr/>
          <p:nvPr/>
        </p:nvSpPr>
        <p:spPr>
          <a:xfrm>
            <a:off x="9524062" y="3380004"/>
            <a:ext cx="107039" cy="38011"/>
          </a:xfrm>
          <a:prstGeom prst="rect">
            <a:avLst/>
          </a:prstGeom>
          <a:solidFill>
            <a:srgbClr val="FFFFFF"/>
          </a:solidFill>
          <a:ln w="12700">
            <a:miter lim="400000"/>
          </a:ln>
        </p:spPr>
        <p:txBody>
          <a:bodyPr lIns="45718" tIns="45718" rIns="45718" bIns="45718" anchor="ctr"/>
          <a:lstStyle/>
          <a:p>
            <a:endParaRPr/>
          </a:p>
        </p:txBody>
      </p:sp>
      <p:pic>
        <p:nvPicPr>
          <p:cNvPr id="182" name="Picture 98" descr="Picture 98"/>
          <p:cNvPicPr>
            <a:picLocks noChangeAspect="1"/>
          </p:cNvPicPr>
          <p:nvPr/>
        </p:nvPicPr>
        <p:blipFill>
          <a:blip r:embed="rId5"/>
          <a:stretch>
            <a:fillRect/>
          </a:stretch>
        </p:blipFill>
        <p:spPr>
          <a:xfrm>
            <a:off x="10342753" y="6097961"/>
            <a:ext cx="369006" cy="369006"/>
          </a:xfrm>
          <a:prstGeom prst="rect">
            <a:avLst/>
          </a:prstGeom>
          <a:ln w="12700">
            <a:miter lim="400000"/>
          </a:ln>
        </p:spPr>
      </p:pic>
      <p:grpSp>
        <p:nvGrpSpPr>
          <p:cNvPr id="185" name="Group 6"/>
          <p:cNvGrpSpPr/>
          <p:nvPr/>
        </p:nvGrpSpPr>
        <p:grpSpPr>
          <a:xfrm>
            <a:off x="4742381" y="1764892"/>
            <a:ext cx="74811" cy="136533"/>
            <a:chOff x="0" y="0"/>
            <a:chExt cx="74810" cy="136531"/>
          </a:xfrm>
        </p:grpSpPr>
        <p:sp>
          <p:nvSpPr>
            <p:cNvPr id="183" name="Straight Connector 3"/>
            <p:cNvSpPr/>
            <p:nvPr/>
          </p:nvSpPr>
          <p:spPr>
            <a:xfrm flipH="1" flipV="1">
              <a:off x="1730" y="0"/>
              <a:ext cx="72400" cy="72399"/>
            </a:xfrm>
            <a:prstGeom prst="line">
              <a:avLst/>
            </a:prstGeom>
            <a:noFill/>
            <a:ln w="19050" cap="rnd">
              <a:solidFill>
                <a:srgbClr val="EB3D34"/>
              </a:solidFill>
              <a:prstDash val="solid"/>
              <a:miter lim="800000"/>
            </a:ln>
            <a:effectLst/>
          </p:spPr>
          <p:txBody>
            <a:bodyPr wrap="square" lIns="45718" tIns="45718" rIns="45718" bIns="45718" numCol="1" anchor="t">
              <a:noAutofit/>
            </a:bodyPr>
            <a:lstStyle/>
            <a:p>
              <a:endParaRPr/>
            </a:p>
          </p:txBody>
        </p:sp>
        <p:sp>
          <p:nvSpPr>
            <p:cNvPr id="184" name="Straight Connector 39"/>
            <p:cNvSpPr/>
            <p:nvPr/>
          </p:nvSpPr>
          <p:spPr>
            <a:xfrm flipH="1">
              <a:off x="-1" y="70646"/>
              <a:ext cx="74812" cy="65886"/>
            </a:xfrm>
            <a:prstGeom prst="line">
              <a:avLst/>
            </a:prstGeom>
            <a:noFill/>
            <a:ln w="19050" cap="rnd">
              <a:solidFill>
                <a:srgbClr val="EB3D34"/>
              </a:solidFill>
              <a:prstDash val="solid"/>
              <a:miter lim="800000"/>
            </a:ln>
            <a:effectLst/>
          </p:spPr>
          <p:txBody>
            <a:bodyPr wrap="square" lIns="45718" tIns="45718" rIns="45718" bIns="45718" numCol="1" anchor="t">
              <a:noAutofit/>
            </a:bodyPr>
            <a:lstStyle/>
            <a:p>
              <a:endParaRPr/>
            </a:p>
          </p:txBody>
        </p:sp>
      </p:grpSp>
      <p:grpSp>
        <p:nvGrpSpPr>
          <p:cNvPr id="188" name="Group 44"/>
          <p:cNvGrpSpPr/>
          <p:nvPr/>
        </p:nvGrpSpPr>
        <p:grpSpPr>
          <a:xfrm>
            <a:off x="8736562" y="1764892"/>
            <a:ext cx="74811" cy="136533"/>
            <a:chOff x="0" y="0"/>
            <a:chExt cx="74810" cy="136531"/>
          </a:xfrm>
        </p:grpSpPr>
        <p:sp>
          <p:nvSpPr>
            <p:cNvPr id="186" name="Straight Connector 45"/>
            <p:cNvSpPr/>
            <p:nvPr/>
          </p:nvSpPr>
          <p:spPr>
            <a:xfrm flipH="1" flipV="1">
              <a:off x="1730" y="0"/>
              <a:ext cx="72400" cy="72399"/>
            </a:xfrm>
            <a:prstGeom prst="line">
              <a:avLst/>
            </a:prstGeom>
            <a:noFill/>
            <a:ln w="19050" cap="rnd">
              <a:solidFill>
                <a:srgbClr val="EB3D34"/>
              </a:solidFill>
              <a:prstDash val="solid"/>
              <a:miter lim="800000"/>
            </a:ln>
            <a:effectLst/>
          </p:spPr>
          <p:txBody>
            <a:bodyPr wrap="square" lIns="45718" tIns="45718" rIns="45718" bIns="45718" numCol="1" anchor="t">
              <a:noAutofit/>
            </a:bodyPr>
            <a:lstStyle/>
            <a:p>
              <a:endParaRPr/>
            </a:p>
          </p:txBody>
        </p:sp>
        <p:sp>
          <p:nvSpPr>
            <p:cNvPr id="187" name="Straight Connector 46"/>
            <p:cNvSpPr/>
            <p:nvPr/>
          </p:nvSpPr>
          <p:spPr>
            <a:xfrm flipH="1">
              <a:off x="-1" y="70646"/>
              <a:ext cx="74812" cy="65886"/>
            </a:xfrm>
            <a:prstGeom prst="line">
              <a:avLst/>
            </a:prstGeom>
            <a:noFill/>
            <a:ln w="19050" cap="rnd">
              <a:solidFill>
                <a:srgbClr val="EB3D34"/>
              </a:solidFill>
              <a:prstDash val="solid"/>
              <a:miter lim="800000"/>
            </a:ln>
            <a:effectLst/>
          </p:spPr>
          <p:txBody>
            <a:bodyPr wrap="square" lIns="45718" tIns="45718" rIns="45718" bIns="45718" numCol="1" anchor="t">
              <a:noAutofit/>
            </a:bodyPr>
            <a:lstStyle/>
            <a:p>
              <a:endParaRPr/>
            </a:p>
          </p:txBody>
        </p:sp>
      </p:grpSp>
      <p:sp>
        <p:nvSpPr>
          <p:cNvPr id="189" name="Straight Arrow Connector 13"/>
          <p:cNvSpPr/>
          <p:nvPr/>
        </p:nvSpPr>
        <p:spPr>
          <a:xfrm flipV="1">
            <a:off x="5993103" y="1345372"/>
            <a:ext cx="1" cy="361308"/>
          </a:xfrm>
          <a:prstGeom prst="line">
            <a:avLst/>
          </a:prstGeom>
          <a:ln w="38100" cap="sq">
            <a:solidFill>
              <a:srgbClr val="88C040"/>
            </a:solidFill>
            <a:tailEnd type="triangle"/>
          </a:ln>
        </p:spPr>
        <p:txBody>
          <a:bodyPr lIns="45718" tIns="45718" rIns="45718" bIns="45718"/>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2" name="Table 5"/>
          <p:cNvGraphicFramePr/>
          <p:nvPr>
            <p:extLst>
              <p:ext uri="{D42A27DB-BD31-4B8C-83A1-F6EECF244321}">
                <p14:modId xmlns:p14="http://schemas.microsoft.com/office/powerpoint/2010/main" val="2922357204"/>
              </p:ext>
            </p:extLst>
          </p:nvPr>
        </p:nvGraphicFramePr>
        <p:xfrm>
          <a:off x="3838920" y="1726841"/>
          <a:ext cx="777240" cy="4338080"/>
        </p:xfrm>
        <a:graphic>
          <a:graphicData uri="http://schemas.openxmlformats.org/drawingml/2006/table">
            <a:tbl>
              <a:tblPr/>
              <a:tblGrid>
                <a:gridCol w="777240">
                  <a:extLst>
                    <a:ext uri="{9D8B030D-6E8A-4147-A177-3AD203B41FA5}">
                      <a16:colId xmlns:a16="http://schemas.microsoft.com/office/drawing/2014/main" val="20000"/>
                    </a:ext>
                  </a:extLst>
                </a:gridCol>
              </a:tblGrid>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5</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L w="12700">
                      <a:miter lim="400000"/>
                    </a:lnL>
                    <a:lnR w="12700">
                      <a:miter lim="400000"/>
                    </a:lnR>
                    <a:lnT w="12700">
                      <a:solidFill>
                        <a:srgbClr val="212121"/>
                      </a:solidFill>
                    </a:lnT>
                    <a:solidFill>
                      <a:srgbClr val="5E5E5E"/>
                    </a:solidFill>
                  </a:tcPr>
                </a:tc>
                <a:extLst>
                  <a:ext uri="{0D108BD9-81ED-4DB2-BD59-A6C34878D82A}">
                    <a16:rowId xmlns:a16="http://schemas.microsoft.com/office/drawing/2014/main" val="10000"/>
                  </a:ext>
                </a:extLst>
              </a:tr>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6</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L w="12700">
                      <a:miter lim="400000"/>
                    </a:lnL>
                    <a:lnR w="12700">
                      <a:miter lim="400000"/>
                    </a:lnR>
                    <a:solidFill>
                      <a:srgbClr val="5E5E5E"/>
                    </a:solidFill>
                  </a:tcPr>
                </a:tc>
                <a:extLst>
                  <a:ext uri="{0D108BD9-81ED-4DB2-BD59-A6C34878D82A}">
                    <a16:rowId xmlns:a16="http://schemas.microsoft.com/office/drawing/2014/main" val="10001"/>
                  </a:ext>
                </a:extLst>
              </a:tr>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7</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L w="12700">
                      <a:miter lim="400000"/>
                    </a:lnL>
                    <a:lnR w="12700">
                      <a:miter lim="400000"/>
                    </a:lnR>
                    <a:solidFill>
                      <a:srgbClr val="5E5E5E"/>
                    </a:solidFill>
                  </a:tcPr>
                </a:tc>
                <a:extLst>
                  <a:ext uri="{0D108BD9-81ED-4DB2-BD59-A6C34878D82A}">
                    <a16:rowId xmlns:a16="http://schemas.microsoft.com/office/drawing/2014/main" val="10002"/>
                  </a:ext>
                </a:extLst>
              </a:tr>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8%</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miter lim="400000"/>
                    </a:lnL>
                    <a:lnR w="12700">
                      <a:miter lim="400000"/>
                    </a:lnR>
                    <a:solidFill>
                      <a:srgbClr val="5E5E5E"/>
                    </a:solidFill>
                  </a:tcPr>
                </a:tc>
                <a:extLst>
                  <a:ext uri="{0D108BD9-81ED-4DB2-BD59-A6C34878D82A}">
                    <a16:rowId xmlns:a16="http://schemas.microsoft.com/office/drawing/2014/main" val="10003"/>
                  </a:ext>
                </a:extLst>
              </a:tr>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9</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L w="12700">
                      <a:miter lim="400000"/>
                    </a:lnL>
                    <a:lnR w="12700">
                      <a:miter lim="400000"/>
                    </a:lnR>
                    <a:solidFill>
                      <a:srgbClr val="5E5E5E"/>
                    </a:solidFill>
                  </a:tcPr>
                </a:tc>
                <a:extLst>
                  <a:ext uri="{0D108BD9-81ED-4DB2-BD59-A6C34878D82A}">
                    <a16:rowId xmlns:a16="http://schemas.microsoft.com/office/drawing/2014/main" val="10004"/>
                  </a:ext>
                </a:extLst>
              </a:tr>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12</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L w="12700">
                      <a:miter lim="400000"/>
                    </a:lnL>
                    <a:lnR w="12700">
                      <a:miter lim="400000"/>
                    </a:lnR>
                    <a:solidFill>
                      <a:srgbClr val="5E5E5E"/>
                    </a:solidFill>
                  </a:tcPr>
                </a:tc>
                <a:extLst>
                  <a:ext uri="{0D108BD9-81ED-4DB2-BD59-A6C34878D82A}">
                    <a16:rowId xmlns:a16="http://schemas.microsoft.com/office/drawing/2014/main" val="10005"/>
                  </a:ext>
                </a:extLst>
              </a:tr>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21</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L w="12700">
                      <a:miter lim="400000"/>
                    </a:lnL>
                    <a:lnR w="12700">
                      <a:miter lim="400000"/>
                    </a:lnR>
                    <a:solidFill>
                      <a:srgbClr val="5E5E5E"/>
                    </a:solidFill>
                  </a:tcPr>
                </a:tc>
                <a:extLst>
                  <a:ext uri="{0D108BD9-81ED-4DB2-BD59-A6C34878D82A}">
                    <a16:rowId xmlns:a16="http://schemas.microsoft.com/office/drawing/2014/main" val="10006"/>
                  </a:ext>
                </a:extLst>
              </a:tr>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32</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L w="12700">
                      <a:miter lim="400000"/>
                    </a:lnL>
                    <a:lnR w="12700">
                      <a:miter lim="400000"/>
                    </a:lnR>
                    <a:lnB w="12700">
                      <a:miter lim="400000"/>
                    </a:lnB>
                    <a:solidFill>
                      <a:srgbClr val="5E5E5E"/>
                    </a:solidFill>
                  </a:tcPr>
                </a:tc>
                <a:extLst>
                  <a:ext uri="{0D108BD9-81ED-4DB2-BD59-A6C34878D82A}">
                    <a16:rowId xmlns:a16="http://schemas.microsoft.com/office/drawing/2014/main" val="10007"/>
                  </a:ext>
                </a:extLst>
              </a:tr>
            </a:tbl>
          </a:graphicData>
        </a:graphic>
      </p:graphicFrame>
      <p:grpSp>
        <p:nvGrpSpPr>
          <p:cNvPr id="195" name="TextBox 6"/>
          <p:cNvGrpSpPr/>
          <p:nvPr/>
        </p:nvGrpSpPr>
        <p:grpSpPr>
          <a:xfrm>
            <a:off x="3838920" y="1269455"/>
            <a:ext cx="777241" cy="418505"/>
            <a:chOff x="0" y="0"/>
            <a:chExt cx="777240" cy="418503"/>
          </a:xfrm>
        </p:grpSpPr>
        <p:sp>
          <p:nvSpPr>
            <p:cNvPr id="193" name="Rectangle"/>
            <p:cNvSpPr/>
            <p:nvPr/>
          </p:nvSpPr>
          <p:spPr>
            <a:xfrm>
              <a:off x="0" y="0"/>
              <a:ext cx="777241" cy="418504"/>
            </a:xfrm>
            <a:prstGeom prst="rect">
              <a:avLst/>
            </a:prstGeom>
            <a:solidFill>
              <a:srgbClr val="5E5E5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94" name="SOI"/>
            <p:cNvSpPr/>
            <p:nvPr/>
          </p:nvSpPr>
          <p:spPr>
            <a:xfrm>
              <a:off x="0" y="209251"/>
              <a:ext cx="77724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sz="1400" b="1">
                  <a:solidFill>
                    <a:srgbClr val="FFFFFF"/>
                  </a:solidFill>
                  <a:effectLst>
                    <a:outerShdw blurRad="50800" dist="38100" dir="2700000" rotWithShape="0">
                      <a:srgbClr val="000000">
                        <a:alpha val="76000"/>
                      </a:srgbClr>
                    </a:outerShdw>
                  </a:effectLst>
                </a:defRPr>
              </a:lvl1pPr>
            </a:lstStyle>
            <a:p>
              <a:r>
                <a:t>SOI</a:t>
              </a:r>
            </a:p>
          </p:txBody>
        </p:sp>
      </p:grpSp>
      <p:graphicFrame>
        <p:nvGraphicFramePr>
          <p:cNvPr id="196" name="Chart 7"/>
          <p:cNvGraphicFramePr/>
          <p:nvPr>
            <p:extLst>
              <p:ext uri="{D42A27DB-BD31-4B8C-83A1-F6EECF244321}">
                <p14:modId xmlns:p14="http://schemas.microsoft.com/office/powerpoint/2010/main" val="2347946585"/>
              </p:ext>
            </p:extLst>
          </p:nvPr>
        </p:nvGraphicFramePr>
        <p:xfrm>
          <a:off x="7902524" y="1025216"/>
          <a:ext cx="4242904" cy="41170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7" name="Table 14"/>
          <p:cNvGraphicFramePr/>
          <p:nvPr>
            <p:extLst>
              <p:ext uri="{D42A27DB-BD31-4B8C-83A1-F6EECF244321}">
                <p14:modId xmlns:p14="http://schemas.microsoft.com/office/powerpoint/2010/main" val="499921402"/>
              </p:ext>
            </p:extLst>
          </p:nvPr>
        </p:nvGraphicFramePr>
        <p:xfrm>
          <a:off x="5006340" y="906624"/>
          <a:ext cx="2824546" cy="5160029"/>
        </p:xfrm>
        <a:graphic>
          <a:graphicData uri="http://schemas.openxmlformats.org/drawingml/2006/table">
            <a:tbl>
              <a:tblPr/>
              <a:tblGrid>
                <a:gridCol w="887556">
                  <a:extLst>
                    <a:ext uri="{9D8B030D-6E8A-4147-A177-3AD203B41FA5}">
                      <a16:colId xmlns:a16="http://schemas.microsoft.com/office/drawing/2014/main" val="20000"/>
                    </a:ext>
                  </a:extLst>
                </a:gridCol>
                <a:gridCol w="670420">
                  <a:extLst>
                    <a:ext uri="{9D8B030D-6E8A-4147-A177-3AD203B41FA5}">
                      <a16:colId xmlns:a16="http://schemas.microsoft.com/office/drawing/2014/main" val="20001"/>
                    </a:ext>
                  </a:extLst>
                </a:gridCol>
                <a:gridCol w="683653">
                  <a:extLst>
                    <a:ext uri="{9D8B030D-6E8A-4147-A177-3AD203B41FA5}">
                      <a16:colId xmlns:a16="http://schemas.microsoft.com/office/drawing/2014/main" val="20002"/>
                    </a:ext>
                  </a:extLst>
                </a:gridCol>
                <a:gridCol w="582917">
                  <a:extLst>
                    <a:ext uri="{9D8B030D-6E8A-4147-A177-3AD203B41FA5}">
                      <a16:colId xmlns:a16="http://schemas.microsoft.com/office/drawing/2014/main" val="20003"/>
                    </a:ext>
                  </a:extLst>
                </a:gridCol>
              </a:tblGrid>
              <a:tr h="513583">
                <a:tc>
                  <a:txBody>
                    <a:bodyPr/>
                    <a:lstStyle/>
                    <a:p>
                      <a:pPr indent="457200"/>
                      <a:endParaRPr/>
                    </a:p>
                  </a:txBody>
                  <a:tcPr marL="45720" marR="45720" anchor="ctr" horzOverflow="overflow">
                    <a:lnL w="12700">
                      <a:miter lim="400000"/>
                    </a:lnL>
                    <a:lnT w="12700">
                      <a:miter lim="400000"/>
                    </a:lnT>
                    <a:no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Nov</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T w="12700">
                      <a:miter lim="400000"/>
                    </a:lnT>
                    <a:solidFill>
                      <a:srgbClr val="EA3D34"/>
                    </a:solidFill>
                  </a:tcPr>
                </a:tc>
                <a:tc>
                  <a:txBody>
                    <a:bodyPr/>
                    <a:lstStyle/>
                    <a:p>
                      <a:pPr algn="ctr">
                        <a:defRPr sz="1800"/>
                      </a:pPr>
                      <a:r>
                        <a:rPr lang="en-US" sz="1300" dirty="0" err="1">
                          <a:solidFill>
                            <a:srgbClr val="FFFFFF"/>
                          </a:solidFill>
                          <a:effectLst>
                            <a:outerShdw blurRad="50800" dist="38100" dir="2700000" rotWithShape="0">
                              <a:srgbClr val="000000">
                                <a:alpha val="76000"/>
                              </a:srgbClr>
                            </a:outerShdw>
                          </a:effectLst>
                        </a:rPr>
                        <a:t>Dic</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R w="12700">
                      <a:solidFill>
                        <a:srgbClr val="FFFFFF"/>
                      </a:solidFill>
                      <a:miter lim="400000"/>
                    </a:lnR>
                    <a:lnT w="12700">
                      <a:miter lim="400000"/>
                    </a:lnT>
                    <a:solidFill>
                      <a:srgbClr val="EA3D34"/>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Var</a:t>
                      </a:r>
                    </a:p>
                  </a:txBody>
                  <a:tcPr marL="45720" marR="45720" anchor="ctr" horzOverflow="overflow">
                    <a:lnL w="12700">
                      <a:solidFill>
                        <a:srgbClr val="FFFFFF"/>
                      </a:solidFill>
                      <a:miter lim="400000"/>
                    </a:lnL>
                    <a:lnR w="12700">
                      <a:miter lim="400000"/>
                    </a:lnR>
                    <a:lnT w="12700">
                      <a:miter lim="400000"/>
                    </a:lnT>
                    <a:solidFill>
                      <a:srgbClr val="EA3D34"/>
                    </a:solidFill>
                  </a:tcPr>
                </a:tc>
                <a:extLst>
                  <a:ext uri="{0D108BD9-81ED-4DB2-BD59-A6C34878D82A}">
                    <a16:rowId xmlns:a16="http://schemas.microsoft.com/office/drawing/2014/main" val="10000"/>
                  </a:ext>
                </a:extLst>
              </a:tr>
              <a:tr h="513583">
                <a:tc>
                  <a:txBody>
                    <a:bodyPr/>
                    <a:lstStyle/>
                    <a:p>
                      <a:pPr algn="ctr">
                        <a:defRPr sz="1800"/>
                      </a:pPr>
                      <a:r>
                        <a:rPr sz="1300">
                          <a:solidFill>
                            <a:srgbClr val="FFFFFF"/>
                          </a:solidFill>
                          <a:effectLst>
                            <a:outerShdw blurRad="50800" dist="38100" dir="2700000" rotWithShape="0">
                              <a:srgbClr val="000000">
                                <a:alpha val="76000"/>
                              </a:srgbClr>
                            </a:outerShdw>
                          </a:effectLst>
                        </a:rPr>
                        <a:t>Diunsa</a:t>
                      </a: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555.5</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364.9</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0000"/>
                          </a:solidFill>
                          <a:effectLst>
                            <a:outerShdw blurRad="50800" dist="38100" dir="2700000" rotWithShape="0">
                              <a:srgbClr val="000000">
                                <a:alpha val="76000"/>
                              </a:srgbClr>
                            </a:outerShdw>
                          </a:effectLst>
                        </a:rPr>
                        <a:t>34</a:t>
                      </a:r>
                      <a:r>
                        <a:rPr sz="1300" dirty="0">
                          <a:solidFill>
                            <a:srgbClr val="FF0000"/>
                          </a:solidFill>
                          <a:effectLst>
                            <a:outerShdw blurRad="50800" dist="38100" dir="2700000" rotWithShape="0">
                              <a:srgbClr val="000000">
                                <a:alpha val="76000"/>
                              </a:srgbClr>
                            </a:outerShdw>
                          </a:effectLst>
                        </a:rPr>
                        <a:t>%</a:t>
                      </a:r>
                      <a:r>
                        <a:rPr lang="en-US" sz="1300" dirty="0">
                          <a:solidFill>
                            <a:srgbClr val="FF0000"/>
                          </a:solidFill>
                          <a:effectLst>
                            <a:outerShdw blurRad="50800" dist="38100" dir="2700000" rotWithShape="0">
                              <a:srgbClr val="000000">
                                <a:alpha val="76000"/>
                              </a:srgbClr>
                            </a:outerShdw>
                          </a:effectLst>
                        </a:rPr>
                        <a:t>-</a:t>
                      </a:r>
                      <a:endParaRPr sz="1300" dirty="0">
                        <a:solidFill>
                          <a:srgbClr val="FF0000"/>
                        </a:solidFill>
                        <a:effectLst>
                          <a:outerShdw blurRad="50800" dist="38100" dir="2700000" rotWithShape="0">
                            <a:srgbClr val="000000">
                              <a:alpha val="76000"/>
                            </a:srgbClr>
                          </a:outerShdw>
                        </a:effectLst>
                      </a:endParaRPr>
                    </a:p>
                  </a:txBody>
                  <a:tcPr marL="45720" marR="45720" anchor="ctr" horzOverflow="overflow">
                    <a:lnR w="12700">
                      <a:miter lim="400000"/>
                    </a:lnR>
                    <a:solidFill>
                      <a:srgbClr val="5E5E5E"/>
                    </a:solidFill>
                  </a:tcPr>
                </a:tc>
                <a:extLst>
                  <a:ext uri="{0D108BD9-81ED-4DB2-BD59-A6C34878D82A}">
                    <a16:rowId xmlns:a16="http://schemas.microsoft.com/office/drawing/2014/main" val="10001"/>
                  </a:ext>
                </a:extLst>
              </a:tr>
              <a:tr h="513583">
                <a:tc>
                  <a:txBody>
                    <a:bodyPr/>
                    <a:lstStyle/>
                    <a:p>
                      <a:pPr algn="ctr">
                        <a:defRPr sz="1800"/>
                      </a:pPr>
                      <a:r>
                        <a:rPr sz="1300" dirty="0">
                          <a:solidFill>
                            <a:srgbClr val="FFFFFF"/>
                          </a:solidFill>
                          <a:effectLst>
                            <a:outerShdw blurRad="50800" dist="38100" dir="2700000" rotWithShape="0">
                              <a:srgbClr val="000000">
                                <a:alpha val="76000"/>
                              </a:srgbClr>
                            </a:outerShdw>
                          </a:effectLst>
                        </a:rPr>
                        <a:t>Elektra</a:t>
                      </a: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229.7</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157.1</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0000"/>
                          </a:solidFill>
                          <a:effectLst>
                            <a:outerShdw blurRad="50800" dist="38100" dir="2700000" rotWithShape="0">
                              <a:srgbClr val="000000">
                                <a:alpha val="76000"/>
                              </a:srgbClr>
                            </a:outerShdw>
                          </a:effectLst>
                        </a:rPr>
                        <a:t>32</a:t>
                      </a:r>
                      <a:r>
                        <a:rPr sz="1300" dirty="0">
                          <a:solidFill>
                            <a:srgbClr val="FF0000"/>
                          </a:solidFill>
                          <a:effectLst>
                            <a:outerShdw blurRad="50800" dist="38100" dir="2700000" rotWithShape="0">
                              <a:srgbClr val="000000">
                                <a:alpha val="76000"/>
                              </a:srgbClr>
                            </a:outerShdw>
                          </a:effectLst>
                        </a:rPr>
                        <a:t>%</a:t>
                      </a:r>
                      <a:r>
                        <a:rPr lang="en-US" sz="1300" dirty="0">
                          <a:solidFill>
                            <a:srgbClr val="FF0000"/>
                          </a:solidFill>
                          <a:effectLst>
                            <a:outerShdw blurRad="50800" dist="38100" dir="2700000" rotWithShape="0">
                              <a:srgbClr val="000000">
                                <a:alpha val="76000"/>
                              </a:srgbClr>
                            </a:outerShdw>
                          </a:effectLst>
                        </a:rPr>
                        <a:t>-</a:t>
                      </a:r>
                      <a:endParaRPr sz="1300" dirty="0">
                        <a:solidFill>
                          <a:srgbClr val="FF0000"/>
                        </a:solidFill>
                        <a:effectLst>
                          <a:outerShdw blurRad="50800" dist="38100" dir="2700000" rotWithShape="0">
                            <a:srgbClr val="000000">
                              <a:alpha val="76000"/>
                            </a:srgbClr>
                          </a:outerShdw>
                        </a:effectLst>
                      </a:endParaRPr>
                    </a:p>
                  </a:txBody>
                  <a:tcPr marL="45720" marR="45720" anchor="ctr" horzOverflow="overflow">
                    <a:lnR w="12700">
                      <a:miter lim="400000"/>
                    </a:lnR>
                    <a:solidFill>
                      <a:srgbClr val="5E5E5E"/>
                    </a:solidFill>
                  </a:tcPr>
                </a:tc>
                <a:extLst>
                  <a:ext uri="{0D108BD9-81ED-4DB2-BD59-A6C34878D82A}">
                    <a16:rowId xmlns:a16="http://schemas.microsoft.com/office/drawing/2014/main" val="10002"/>
                  </a:ext>
                </a:extLst>
              </a:tr>
              <a:tr h="513583">
                <a:tc>
                  <a:txBody>
                    <a:bodyPr/>
                    <a:lstStyle/>
                    <a:p>
                      <a:pPr algn="ctr">
                        <a:defRPr sz="1800"/>
                      </a:pPr>
                      <a:r>
                        <a:rPr sz="1300" dirty="0" err="1">
                          <a:solidFill>
                            <a:srgbClr val="FFFFFF"/>
                          </a:solidFill>
                          <a:effectLst>
                            <a:outerShdw blurRad="50800" dist="38100" dir="2700000" rotWithShape="0">
                              <a:srgbClr val="000000">
                                <a:alpha val="76000"/>
                              </a:srgbClr>
                            </a:outerShdw>
                          </a:effectLst>
                        </a:rPr>
                        <a:t>Jetstereo</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152.3</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129.3</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0000"/>
                          </a:solidFill>
                          <a:effectLst>
                            <a:outerShdw blurRad="50800" dist="38100" dir="2700000" rotWithShape="0">
                              <a:srgbClr val="000000">
                                <a:alpha val="76000"/>
                              </a:srgbClr>
                            </a:outerShdw>
                          </a:effectLst>
                        </a:rPr>
                        <a:t>15</a:t>
                      </a:r>
                      <a:r>
                        <a:rPr sz="1300" dirty="0">
                          <a:solidFill>
                            <a:srgbClr val="FF0000"/>
                          </a:solidFill>
                          <a:effectLst>
                            <a:outerShdw blurRad="50800" dist="38100" dir="2700000" rotWithShape="0">
                              <a:srgbClr val="000000">
                                <a:alpha val="76000"/>
                              </a:srgbClr>
                            </a:outerShdw>
                          </a:effectLst>
                        </a:rPr>
                        <a:t>%</a:t>
                      </a:r>
                      <a:r>
                        <a:rPr lang="en-US" sz="1300" dirty="0">
                          <a:solidFill>
                            <a:srgbClr val="FF0000"/>
                          </a:solidFill>
                          <a:effectLst>
                            <a:outerShdw blurRad="50800" dist="38100" dir="2700000" rotWithShape="0">
                              <a:srgbClr val="000000">
                                <a:alpha val="76000"/>
                              </a:srgbClr>
                            </a:outerShdw>
                          </a:effectLst>
                        </a:rPr>
                        <a:t>-</a:t>
                      </a:r>
                      <a:endParaRPr sz="1300" dirty="0">
                        <a:solidFill>
                          <a:srgbClr val="FF0000"/>
                        </a:solidFill>
                        <a:effectLst>
                          <a:outerShdw blurRad="50800" dist="38100" dir="2700000" rotWithShape="0">
                            <a:srgbClr val="000000">
                              <a:alpha val="76000"/>
                            </a:srgbClr>
                          </a:outerShdw>
                        </a:effectLst>
                      </a:endParaRPr>
                    </a:p>
                  </a:txBody>
                  <a:tcPr marL="45720" marR="45720" anchor="ctr" horzOverflow="overflow">
                    <a:lnR w="12700">
                      <a:miter lim="400000"/>
                    </a:lnR>
                    <a:solidFill>
                      <a:srgbClr val="5E5E5E"/>
                    </a:solidFill>
                  </a:tcPr>
                </a:tc>
                <a:extLst>
                  <a:ext uri="{0D108BD9-81ED-4DB2-BD59-A6C34878D82A}">
                    <a16:rowId xmlns:a16="http://schemas.microsoft.com/office/drawing/2014/main" val="10003"/>
                  </a:ext>
                </a:extLst>
              </a:tr>
              <a:tr h="513583">
                <a:tc>
                  <a:txBody>
                    <a:bodyPr/>
                    <a:lstStyle/>
                    <a:p>
                      <a:pPr algn="ctr">
                        <a:defRPr sz="1800"/>
                      </a:pPr>
                      <a:r>
                        <a:rPr sz="1300">
                          <a:solidFill>
                            <a:srgbClr val="FFFFFF"/>
                          </a:solidFill>
                          <a:effectLst>
                            <a:outerShdw blurRad="50800" dist="38100" dir="2700000" rotWithShape="0">
                              <a:srgbClr val="000000">
                                <a:alpha val="76000"/>
                              </a:srgbClr>
                            </a:outerShdw>
                          </a:effectLst>
                        </a:rPr>
                        <a:t>La Curacao</a:t>
                      </a: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622.0</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158.0</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0000"/>
                          </a:solidFill>
                          <a:effectLst>
                            <a:outerShdw blurRad="50800" dist="38100" dir="2700000" rotWithShape="0">
                              <a:srgbClr val="000000">
                                <a:alpha val="76000"/>
                              </a:srgbClr>
                            </a:outerShdw>
                          </a:effectLst>
                        </a:rPr>
                        <a:t>75%-</a:t>
                      </a:r>
                      <a:endParaRPr sz="1300" dirty="0">
                        <a:solidFill>
                          <a:srgbClr val="FF0000"/>
                        </a:solidFill>
                        <a:effectLst>
                          <a:outerShdw blurRad="50800" dist="38100" dir="2700000" rotWithShape="0">
                            <a:srgbClr val="000000">
                              <a:alpha val="76000"/>
                            </a:srgbClr>
                          </a:outerShdw>
                        </a:effectLst>
                      </a:endParaRPr>
                    </a:p>
                  </a:txBody>
                  <a:tcPr marL="45720" marR="45720" anchor="ctr" horzOverflow="overflow">
                    <a:lnR w="12700">
                      <a:miter lim="400000"/>
                    </a:lnR>
                    <a:solidFill>
                      <a:srgbClr val="5E5E5E"/>
                    </a:solidFill>
                  </a:tcPr>
                </a:tc>
                <a:extLst>
                  <a:ext uri="{0D108BD9-81ED-4DB2-BD59-A6C34878D82A}">
                    <a16:rowId xmlns:a16="http://schemas.microsoft.com/office/drawing/2014/main" val="10004"/>
                  </a:ext>
                </a:extLst>
              </a:tr>
              <a:tr h="537782">
                <a:tc>
                  <a:txBody>
                    <a:bodyPr/>
                    <a:lstStyle/>
                    <a:p>
                      <a:pPr algn="ctr">
                        <a:defRPr sz="1800"/>
                      </a:pPr>
                      <a:r>
                        <a:rPr sz="1300">
                          <a:solidFill>
                            <a:srgbClr val="FFFFFF"/>
                          </a:solidFill>
                          <a:effectLst>
                            <a:outerShdw blurRad="50800" dist="38100" dir="2700000" rotWithShape="0">
                              <a:srgbClr val="000000">
                                <a:alpha val="76000"/>
                              </a:srgbClr>
                            </a:outerShdw>
                          </a:effectLst>
                        </a:rPr>
                        <a:t>Lady Lee</a:t>
                      </a: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137.4</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133.8</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0000"/>
                          </a:solidFill>
                          <a:effectLst>
                            <a:outerShdw blurRad="50800" dist="38100" dir="2700000" rotWithShape="0">
                              <a:srgbClr val="000000">
                                <a:alpha val="76000"/>
                              </a:srgbClr>
                            </a:outerShdw>
                          </a:effectLst>
                        </a:rPr>
                        <a:t>3</a:t>
                      </a:r>
                      <a:r>
                        <a:rPr sz="1300" dirty="0">
                          <a:solidFill>
                            <a:srgbClr val="FF0000"/>
                          </a:solidFill>
                          <a:effectLst>
                            <a:outerShdw blurRad="50800" dist="38100" dir="2700000" rotWithShape="0">
                              <a:srgbClr val="000000">
                                <a:alpha val="76000"/>
                              </a:srgbClr>
                            </a:outerShdw>
                          </a:effectLst>
                        </a:rPr>
                        <a:t>%</a:t>
                      </a:r>
                      <a:r>
                        <a:rPr lang="en-US" sz="1300" dirty="0">
                          <a:solidFill>
                            <a:srgbClr val="FF0000"/>
                          </a:solidFill>
                          <a:effectLst>
                            <a:outerShdw blurRad="50800" dist="38100" dir="2700000" rotWithShape="0">
                              <a:srgbClr val="000000">
                                <a:alpha val="76000"/>
                              </a:srgbClr>
                            </a:outerShdw>
                          </a:effectLst>
                        </a:rPr>
                        <a:t>-</a:t>
                      </a:r>
                      <a:endParaRPr sz="1300" dirty="0">
                        <a:solidFill>
                          <a:srgbClr val="FF0000"/>
                        </a:solidFill>
                        <a:effectLst>
                          <a:outerShdw blurRad="50800" dist="38100" dir="2700000" rotWithShape="0">
                            <a:srgbClr val="000000">
                              <a:alpha val="76000"/>
                            </a:srgbClr>
                          </a:outerShdw>
                        </a:effectLst>
                      </a:endParaRPr>
                    </a:p>
                  </a:txBody>
                  <a:tcPr marL="45720" marR="45720" anchor="ctr" horzOverflow="overflow">
                    <a:lnR w="12700">
                      <a:miter lim="400000"/>
                    </a:lnR>
                    <a:solidFill>
                      <a:srgbClr val="5E5E5E"/>
                    </a:solidFill>
                  </a:tcPr>
                </a:tc>
                <a:extLst>
                  <a:ext uri="{0D108BD9-81ED-4DB2-BD59-A6C34878D82A}">
                    <a16:rowId xmlns:a16="http://schemas.microsoft.com/office/drawing/2014/main" val="10005"/>
                  </a:ext>
                </a:extLst>
              </a:tr>
              <a:tr h="513583">
                <a:tc>
                  <a:txBody>
                    <a:bodyPr/>
                    <a:lstStyle/>
                    <a:p>
                      <a:pPr algn="ctr">
                        <a:defRPr sz="1800"/>
                      </a:pPr>
                      <a:r>
                        <a:rPr sz="1300">
                          <a:solidFill>
                            <a:srgbClr val="FFFFFF"/>
                          </a:solidFill>
                          <a:effectLst>
                            <a:outerShdw blurRad="50800" dist="38100" dir="2700000" rotWithShape="0">
                              <a:srgbClr val="000000">
                                <a:alpha val="76000"/>
                              </a:srgbClr>
                            </a:outerShdw>
                          </a:effectLst>
                        </a:rPr>
                        <a:t>Tropigas</a:t>
                      </a: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206.1</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54.4</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0000"/>
                          </a:solidFill>
                          <a:effectLst>
                            <a:outerShdw blurRad="50800" dist="38100" dir="2700000" rotWithShape="0">
                              <a:srgbClr val="000000">
                                <a:alpha val="76000"/>
                              </a:srgbClr>
                            </a:outerShdw>
                          </a:effectLst>
                        </a:rPr>
                        <a:t>74</a:t>
                      </a:r>
                      <a:r>
                        <a:rPr sz="1300" dirty="0">
                          <a:solidFill>
                            <a:srgbClr val="FF0000"/>
                          </a:solidFill>
                          <a:effectLst>
                            <a:outerShdw blurRad="50800" dist="38100" dir="2700000" rotWithShape="0">
                              <a:srgbClr val="000000">
                                <a:alpha val="76000"/>
                              </a:srgbClr>
                            </a:outerShdw>
                          </a:effectLst>
                        </a:rPr>
                        <a:t>%</a:t>
                      </a:r>
                      <a:r>
                        <a:rPr lang="en-US" sz="1300" dirty="0">
                          <a:solidFill>
                            <a:srgbClr val="FF0000"/>
                          </a:solidFill>
                          <a:effectLst>
                            <a:outerShdw blurRad="50800" dist="38100" dir="2700000" rotWithShape="0">
                              <a:srgbClr val="000000">
                                <a:alpha val="76000"/>
                              </a:srgbClr>
                            </a:outerShdw>
                          </a:effectLst>
                        </a:rPr>
                        <a:t>-</a:t>
                      </a:r>
                      <a:endParaRPr sz="1300" dirty="0">
                        <a:solidFill>
                          <a:srgbClr val="FF0000"/>
                        </a:solidFill>
                        <a:effectLst>
                          <a:outerShdw blurRad="50800" dist="38100" dir="2700000" rotWithShape="0">
                            <a:srgbClr val="000000">
                              <a:alpha val="76000"/>
                            </a:srgbClr>
                          </a:outerShdw>
                        </a:effectLst>
                      </a:endParaRPr>
                    </a:p>
                  </a:txBody>
                  <a:tcPr marL="45720" marR="45720" anchor="ctr" horzOverflow="overflow">
                    <a:lnR w="12700">
                      <a:miter lim="400000"/>
                    </a:lnR>
                    <a:solidFill>
                      <a:srgbClr val="5E5E5E"/>
                    </a:solidFill>
                  </a:tcPr>
                </a:tc>
                <a:extLst>
                  <a:ext uri="{0D108BD9-81ED-4DB2-BD59-A6C34878D82A}">
                    <a16:rowId xmlns:a16="http://schemas.microsoft.com/office/drawing/2014/main" val="10006"/>
                  </a:ext>
                </a:extLst>
              </a:tr>
              <a:tr h="513583">
                <a:tc>
                  <a:txBody>
                    <a:bodyPr/>
                    <a:lstStyle/>
                    <a:p>
                      <a:pPr algn="ctr">
                        <a:defRPr sz="1800"/>
                      </a:pPr>
                      <a:r>
                        <a:rPr sz="1300">
                          <a:solidFill>
                            <a:srgbClr val="FFFFFF"/>
                          </a:solidFill>
                          <a:effectLst>
                            <a:outerShdw blurRad="50800" dist="38100" dir="2700000" rotWithShape="0">
                              <a:srgbClr val="000000">
                                <a:alpha val="76000"/>
                              </a:srgbClr>
                            </a:outerShdw>
                          </a:effectLst>
                        </a:rPr>
                        <a:t>Gallo + Gallo</a:t>
                      </a: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54.6</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82.5</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chemeClr val="bg1"/>
                          </a:solidFill>
                          <a:effectLst>
                            <a:outerShdw blurRad="50800" dist="38100" dir="2700000" rotWithShape="0">
                              <a:srgbClr val="000000">
                                <a:alpha val="76000"/>
                              </a:srgbClr>
                            </a:outerShdw>
                          </a:effectLst>
                        </a:rPr>
                        <a:t>51</a:t>
                      </a:r>
                      <a:r>
                        <a:rPr sz="1300" dirty="0">
                          <a:solidFill>
                            <a:schemeClr val="bg1"/>
                          </a:solidFill>
                          <a:effectLst>
                            <a:outerShdw blurRad="50800" dist="38100" dir="2700000" rotWithShape="0">
                              <a:srgbClr val="000000">
                                <a:alpha val="76000"/>
                              </a:srgbClr>
                            </a:outerShdw>
                          </a:effectLst>
                        </a:rPr>
                        <a:t>%</a:t>
                      </a:r>
                    </a:p>
                  </a:txBody>
                  <a:tcPr marL="45720" marR="45720" anchor="ctr" horzOverflow="overflow">
                    <a:lnR w="12700">
                      <a:miter lim="400000"/>
                    </a:lnR>
                    <a:solidFill>
                      <a:srgbClr val="5E5E5E"/>
                    </a:solidFill>
                  </a:tcPr>
                </a:tc>
                <a:extLst>
                  <a:ext uri="{0D108BD9-81ED-4DB2-BD59-A6C34878D82A}">
                    <a16:rowId xmlns:a16="http://schemas.microsoft.com/office/drawing/2014/main" val="10007"/>
                  </a:ext>
                </a:extLst>
              </a:tr>
              <a:tr h="513583">
                <a:tc>
                  <a:txBody>
                    <a:bodyPr/>
                    <a:lstStyle/>
                    <a:p>
                      <a:pPr algn="ctr">
                        <a:defRPr sz="1800"/>
                      </a:pPr>
                      <a:r>
                        <a:rPr sz="1300" dirty="0" err="1">
                          <a:solidFill>
                            <a:srgbClr val="FFFFFF"/>
                          </a:solidFill>
                          <a:effectLst>
                            <a:outerShdw blurRad="50800" dist="38100" dir="2700000" rotWithShape="0">
                              <a:srgbClr val="000000">
                                <a:alpha val="76000"/>
                              </a:srgbClr>
                            </a:outerShdw>
                          </a:effectLst>
                        </a:rPr>
                        <a:t>Molineros</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82.1</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100.3</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chemeClr val="bg1"/>
                          </a:solidFill>
                          <a:effectLst>
                            <a:outerShdw blurRad="50800" dist="38100" dir="2700000" rotWithShape="0">
                              <a:srgbClr val="000000">
                                <a:alpha val="76000"/>
                              </a:srgbClr>
                            </a:outerShdw>
                          </a:effectLst>
                        </a:rPr>
                        <a:t>22</a:t>
                      </a:r>
                      <a:r>
                        <a:rPr sz="1300" dirty="0">
                          <a:solidFill>
                            <a:schemeClr val="bg1"/>
                          </a:solidFill>
                          <a:effectLst>
                            <a:outerShdw blurRad="50800" dist="38100" dir="2700000" rotWithShape="0">
                              <a:srgbClr val="000000">
                                <a:alpha val="76000"/>
                              </a:srgbClr>
                            </a:outerShdw>
                          </a:effectLst>
                        </a:rPr>
                        <a:t>%</a:t>
                      </a:r>
                    </a:p>
                  </a:txBody>
                  <a:tcPr marL="45720" marR="45720" anchor="ctr" horzOverflow="overflow">
                    <a:lnR w="12700">
                      <a:miter lim="400000"/>
                    </a:lnR>
                    <a:solidFill>
                      <a:srgbClr val="5E5E5E"/>
                    </a:solidFill>
                  </a:tcPr>
                </a:tc>
                <a:extLst>
                  <a:ext uri="{0D108BD9-81ED-4DB2-BD59-A6C34878D82A}">
                    <a16:rowId xmlns:a16="http://schemas.microsoft.com/office/drawing/2014/main" val="10008"/>
                  </a:ext>
                </a:extLst>
              </a:tr>
              <a:tr h="513583">
                <a:tc>
                  <a:txBody>
                    <a:bodyPr/>
                    <a:lstStyle/>
                    <a:p>
                      <a:pPr algn="ctr">
                        <a:defRPr sz="1800"/>
                      </a:pPr>
                      <a:r>
                        <a:rPr sz="1300">
                          <a:solidFill>
                            <a:srgbClr val="FFFFFF"/>
                          </a:solidFill>
                          <a:effectLst>
                            <a:outerShdw blurRad="50800" dist="38100" dir="2700000" rotWithShape="0">
                              <a:srgbClr val="000000">
                                <a:alpha val="76000"/>
                              </a:srgbClr>
                            </a:outerShdw>
                          </a:effectLst>
                        </a:rPr>
                        <a:t>Total</a:t>
                      </a:r>
                    </a:p>
                  </a:txBody>
                  <a:tcPr marL="45720" marR="45720" anchor="ctr" horzOverflow="overflow">
                    <a:lnL w="12700">
                      <a:miter lim="400000"/>
                    </a:lnL>
                    <a:lnB w="12700">
                      <a:solidFill>
                        <a:srgbClr val="000000"/>
                      </a:solidFill>
                    </a:lnB>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2,039.5</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B w="12700">
                      <a:solidFill>
                        <a:srgbClr val="000000"/>
                      </a:solidFill>
                    </a:lnB>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1,180.5</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B w="12700">
                      <a:solidFill>
                        <a:srgbClr val="000000"/>
                      </a:solidFill>
                    </a:lnB>
                    <a:solidFill>
                      <a:srgbClr val="5E5E5E"/>
                    </a:solidFill>
                  </a:tcPr>
                </a:tc>
                <a:tc>
                  <a:txBody>
                    <a:bodyPr/>
                    <a:lstStyle/>
                    <a:p>
                      <a:pPr algn="ctr">
                        <a:defRPr sz="1800"/>
                      </a:pPr>
                      <a:r>
                        <a:rPr lang="es-HN" sz="1300" dirty="0">
                          <a:solidFill>
                            <a:srgbClr val="FF0000"/>
                          </a:solidFill>
                          <a:effectLst>
                            <a:outerShdw blurRad="50800" dist="38100" dir="2700000" rotWithShape="0">
                              <a:srgbClr val="000000">
                                <a:alpha val="76000"/>
                              </a:srgbClr>
                            </a:outerShdw>
                          </a:effectLst>
                        </a:rPr>
                        <a:t>42%-</a:t>
                      </a:r>
                      <a:endParaRPr sz="1300" dirty="0">
                        <a:solidFill>
                          <a:srgbClr val="FF0000"/>
                        </a:solidFill>
                        <a:effectLst>
                          <a:outerShdw blurRad="50800" dist="38100" dir="2700000" rotWithShape="0">
                            <a:srgbClr val="000000">
                              <a:alpha val="76000"/>
                            </a:srgbClr>
                          </a:outerShdw>
                        </a:effectLst>
                      </a:endParaRPr>
                    </a:p>
                  </a:txBody>
                  <a:tcPr marL="45720" marR="45720" anchor="ctr" horzOverflow="overflow">
                    <a:lnR w="12700">
                      <a:miter lim="400000"/>
                    </a:lnR>
                    <a:lnB w="12700">
                      <a:solidFill>
                        <a:srgbClr val="000000"/>
                      </a:solidFill>
                    </a:lnB>
                    <a:solidFill>
                      <a:srgbClr val="5E5E5E"/>
                    </a:solidFill>
                  </a:tcPr>
                </a:tc>
                <a:extLst>
                  <a:ext uri="{0D108BD9-81ED-4DB2-BD59-A6C34878D82A}">
                    <a16:rowId xmlns:a16="http://schemas.microsoft.com/office/drawing/2014/main" val="10009"/>
                  </a:ext>
                </a:extLst>
              </a:tr>
            </a:tbl>
          </a:graphicData>
        </a:graphic>
      </p:graphicFrame>
      <p:sp>
        <p:nvSpPr>
          <p:cNvPr id="198" name="TextBox 1"/>
          <p:cNvSpPr txBox="1"/>
          <p:nvPr/>
        </p:nvSpPr>
        <p:spPr>
          <a:xfrm>
            <a:off x="77312" y="6319352"/>
            <a:ext cx="12037376"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400"/>
            </a:lvl1pPr>
          </a:lstStyle>
          <a:p>
            <a:r>
              <a:rPr dirty="0"/>
              <a:t>Para </a:t>
            </a:r>
            <a:r>
              <a:rPr dirty="0" err="1"/>
              <a:t>el</a:t>
            </a:r>
            <a:r>
              <a:rPr dirty="0"/>
              <a:t> </a:t>
            </a:r>
            <a:r>
              <a:rPr dirty="0" err="1"/>
              <a:t>mes</a:t>
            </a:r>
            <a:r>
              <a:rPr dirty="0"/>
              <a:t> de </a:t>
            </a:r>
            <a:r>
              <a:rPr lang="en-US" dirty="0" err="1"/>
              <a:t>diciembre</a:t>
            </a:r>
            <a:r>
              <a:rPr dirty="0"/>
              <a:t>, la </a:t>
            </a:r>
            <a:r>
              <a:rPr dirty="0" err="1"/>
              <a:t>categoría</a:t>
            </a:r>
            <a:r>
              <a:rPr dirty="0"/>
              <a:t> </a:t>
            </a:r>
            <a:r>
              <a:rPr dirty="0" err="1"/>
              <a:t>sube</a:t>
            </a:r>
            <a:r>
              <a:rPr dirty="0"/>
              <a:t> un </a:t>
            </a:r>
            <a:r>
              <a:rPr lang="en-US" dirty="0"/>
              <a:t>8</a:t>
            </a:r>
            <a:r>
              <a:rPr dirty="0"/>
              <a:t>% </a:t>
            </a:r>
            <a:r>
              <a:rPr dirty="0" err="1"/>
              <a:t>en</a:t>
            </a:r>
            <a:r>
              <a:rPr dirty="0"/>
              <a:t> </a:t>
            </a:r>
            <a:r>
              <a:rPr dirty="0" err="1"/>
              <a:t>comparación</a:t>
            </a:r>
            <a:r>
              <a:rPr dirty="0"/>
              <a:t> a </a:t>
            </a:r>
            <a:r>
              <a:rPr lang="en-US" dirty="0" err="1"/>
              <a:t>diciembre</a:t>
            </a:r>
            <a:r>
              <a:rPr dirty="0"/>
              <a:t> del 2</a:t>
            </a:r>
            <a:r>
              <a:rPr lang="en-US" dirty="0"/>
              <a:t>4</a:t>
            </a:r>
            <a:r>
              <a:rPr dirty="0"/>
              <a:t>. </a:t>
            </a:r>
            <a:r>
              <a:rPr lang="en-US" dirty="0" err="1"/>
              <a:t>Diunsa</a:t>
            </a:r>
            <a:r>
              <a:rPr dirty="0"/>
              <a:t> </a:t>
            </a:r>
            <a:r>
              <a:rPr dirty="0" err="1"/>
              <a:t>tiene</a:t>
            </a:r>
            <a:r>
              <a:rPr dirty="0"/>
              <a:t> </a:t>
            </a:r>
            <a:r>
              <a:rPr dirty="0" err="1"/>
              <a:t>el</a:t>
            </a:r>
            <a:r>
              <a:rPr dirty="0"/>
              <a:t> primer </a:t>
            </a:r>
            <a:r>
              <a:rPr dirty="0" err="1"/>
              <a:t>lugar</a:t>
            </a:r>
            <a:r>
              <a:rPr dirty="0"/>
              <a:t> </a:t>
            </a:r>
            <a:r>
              <a:rPr dirty="0" err="1"/>
              <a:t>en</a:t>
            </a:r>
            <a:r>
              <a:rPr dirty="0"/>
              <a:t> </a:t>
            </a:r>
            <a:r>
              <a:rPr dirty="0" err="1"/>
              <a:t>el</a:t>
            </a:r>
            <a:r>
              <a:rPr dirty="0"/>
              <a:t> SOI con </a:t>
            </a:r>
            <a:r>
              <a:rPr dirty="0" err="1"/>
              <a:t>el</a:t>
            </a:r>
            <a:r>
              <a:rPr dirty="0"/>
              <a:t> </a:t>
            </a:r>
            <a:r>
              <a:rPr lang="en-US" dirty="0"/>
              <a:t>32</a:t>
            </a:r>
            <a:r>
              <a:rPr dirty="0"/>
              <a:t>%</a:t>
            </a:r>
          </a:p>
        </p:txBody>
      </p:sp>
      <p:grpSp>
        <p:nvGrpSpPr>
          <p:cNvPr id="201" name="Rectangle"/>
          <p:cNvGrpSpPr/>
          <p:nvPr/>
        </p:nvGrpSpPr>
        <p:grpSpPr>
          <a:xfrm>
            <a:off x="343134" y="969005"/>
            <a:ext cx="2275573" cy="556987"/>
            <a:chOff x="-1" y="0"/>
            <a:chExt cx="2275572" cy="556985"/>
          </a:xfrm>
        </p:grpSpPr>
        <p:sp>
          <p:nvSpPr>
            <p:cNvPr id="199" name="Rectangle"/>
            <p:cNvSpPr/>
            <p:nvPr/>
          </p:nvSpPr>
          <p:spPr>
            <a:xfrm>
              <a:off x="-1" y="0"/>
              <a:ext cx="2275572" cy="556985"/>
            </a:xfrm>
            <a:prstGeom prst="rect">
              <a:avLst/>
            </a:prstGeom>
            <a:solidFill>
              <a:srgbClr val="5E5E5E"/>
            </a:solidFill>
            <a:ln w="12700" cap="flat">
              <a:noFill/>
              <a:miter lim="400000"/>
            </a:ln>
            <a:effectLst/>
          </p:spPr>
          <p:txBody>
            <a:bodyPr wrap="square" lIns="45718" tIns="45718" rIns="45718" bIns="45718" numCol="1" anchor="ctr">
              <a:noAutofit/>
            </a:bodyPr>
            <a:lstStyle/>
            <a:p>
              <a:pPr>
                <a:defRPr>
                  <a:solidFill>
                    <a:srgbClr val="FFFFFF"/>
                  </a:solidFill>
                </a:defRPr>
              </a:pPr>
              <a:endParaRPr/>
            </a:p>
          </p:txBody>
        </p:sp>
        <p:sp>
          <p:nvSpPr>
            <p:cNvPr id="200" name="Total TV         $ 15,135.9K"/>
            <p:cNvSpPr txBox="1"/>
            <p:nvPr/>
          </p:nvSpPr>
          <p:spPr>
            <a:xfrm>
              <a:off x="-1" y="116913"/>
              <a:ext cx="2275572" cy="3231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p>
              <a:pPr>
                <a:defRPr sz="1400">
                  <a:solidFill>
                    <a:srgbClr val="FFFFFF"/>
                  </a:solidFill>
                </a:defRPr>
              </a:pPr>
              <a:r>
                <a:rPr sz="1500" dirty="0"/>
                <a:t>  </a:t>
              </a:r>
              <a:r>
                <a:rPr sz="1500" dirty="0">
                  <a:effectLst>
                    <a:outerShdw blurRad="50800" dist="38100" dir="2700000" rotWithShape="0">
                      <a:srgbClr val="000000">
                        <a:alpha val="76000"/>
                      </a:srgbClr>
                    </a:outerShdw>
                  </a:effectLst>
                </a:rPr>
                <a:t>Total TV         $ </a:t>
              </a:r>
              <a:r>
                <a:rPr lang="en-US" sz="1500" dirty="0">
                  <a:effectLst>
                    <a:outerShdw blurRad="50800" dist="38100" dir="2700000" rotWithShape="0">
                      <a:srgbClr val="000000">
                        <a:alpha val="76000"/>
                      </a:srgbClr>
                    </a:outerShdw>
                  </a:effectLst>
                </a:rPr>
                <a:t>16,384.7M</a:t>
              </a:r>
              <a:endParaRPr sz="1500" dirty="0">
                <a:effectLst>
                  <a:outerShdw blurRad="50800" dist="38100" dir="2700000" rotWithShape="0">
                    <a:srgbClr val="000000">
                      <a:alpha val="76000"/>
                    </a:srgbClr>
                  </a:outerShdw>
                </a:effectLst>
              </a:endParaRPr>
            </a:p>
          </p:txBody>
        </p:sp>
      </p:grpSp>
      <p:sp>
        <p:nvSpPr>
          <p:cNvPr id="202" name="Rectangle: Rounded Corners 7"/>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203" name="Tiendas Departamentales: Diciembre 2024"/>
          <p:cNvSpPr txBox="1"/>
          <p:nvPr/>
        </p:nvSpPr>
        <p:spPr>
          <a:xfrm>
            <a:off x="187614" y="163934"/>
            <a:ext cx="6097178" cy="507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latin typeface="Myriad Pro Light"/>
                <a:ea typeface="Myriad Pro Light"/>
                <a:cs typeface="Myriad Pro Light"/>
                <a:sym typeface="Myriad Pro Semibold"/>
              </a:defRPr>
            </a:pPr>
            <a:r>
              <a:rPr dirty="0"/>
              <a:t>Tiendas </a:t>
            </a:r>
            <a:r>
              <a:rPr dirty="0" err="1"/>
              <a:t>Departamentales</a:t>
            </a:r>
            <a:r>
              <a:rPr dirty="0"/>
              <a:t>:</a:t>
            </a:r>
            <a:r>
              <a:rPr dirty="0">
                <a:latin typeface="+mj-lt"/>
                <a:ea typeface="+mj-ea"/>
                <a:cs typeface="+mj-cs"/>
                <a:sym typeface="Myriad Pro"/>
              </a:rPr>
              <a:t> </a:t>
            </a:r>
            <a:r>
              <a:rPr lang="en-US" dirty="0">
                <a:latin typeface="+mj-lt"/>
                <a:ea typeface="+mj-ea"/>
                <a:cs typeface="+mj-cs"/>
                <a:sym typeface="Myriad Pro"/>
              </a:rPr>
              <a:t>DICIEMBRE</a:t>
            </a:r>
            <a:r>
              <a:rPr dirty="0">
                <a:latin typeface="+mj-lt"/>
                <a:ea typeface="+mj-ea"/>
                <a:cs typeface="+mj-cs"/>
                <a:sym typeface="Myriad Pro"/>
              </a:rPr>
              <a:t> 202</a:t>
            </a:r>
            <a:r>
              <a:rPr lang="en-US" dirty="0">
                <a:latin typeface="+mj-lt"/>
                <a:ea typeface="+mj-ea"/>
                <a:cs typeface="+mj-cs"/>
                <a:sym typeface="Myriad Pro"/>
              </a:rPr>
              <a:t>5</a:t>
            </a:r>
            <a:endParaRPr dirty="0">
              <a:latin typeface="+mj-lt"/>
              <a:ea typeface="+mj-ea"/>
              <a:cs typeface="+mj-cs"/>
              <a:sym typeface="Myriad Pro"/>
            </a:endParaRPr>
          </a:p>
        </p:txBody>
      </p:sp>
      <p:sp>
        <p:nvSpPr>
          <p:cNvPr id="204" name="Straight Connector 17"/>
          <p:cNvSpPr/>
          <p:nvPr/>
        </p:nvSpPr>
        <p:spPr>
          <a:xfrm flipH="1">
            <a:off x="4790149" y="906623"/>
            <a:ext cx="1" cy="5160029"/>
          </a:xfrm>
          <a:prstGeom prst="line">
            <a:avLst/>
          </a:prstGeom>
          <a:ln w="28575">
            <a:solidFill>
              <a:srgbClr val="EA3D33"/>
            </a:solidFill>
          </a:ln>
        </p:spPr>
        <p:txBody>
          <a:bodyPr lIns="45718" tIns="45718" rIns="45718" bIns="45718"/>
          <a:lstStyle/>
          <a:p>
            <a:endParaRPr/>
          </a:p>
        </p:txBody>
      </p:sp>
      <p:sp>
        <p:nvSpPr>
          <p:cNvPr id="2" name="CuadroTexto 1">
            <a:extLst>
              <a:ext uri="{FF2B5EF4-FFF2-40B4-BE49-F238E27FC236}">
                <a16:creationId xmlns:a16="http://schemas.microsoft.com/office/drawing/2014/main" id="{C259F385-E868-AC88-A3BB-1B539F4E0728}"/>
              </a:ext>
            </a:extLst>
          </p:cNvPr>
          <p:cNvSpPr txBox="1"/>
          <p:nvPr/>
        </p:nvSpPr>
        <p:spPr>
          <a:xfrm>
            <a:off x="3043646" y="1123406"/>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HN" sz="1800" b="0" i="0" u="none" strike="noStrike" cap="none" spc="0" normalizeH="0" baseline="0" dirty="0">
              <a:ln>
                <a:noFill/>
              </a:ln>
              <a:solidFill>
                <a:srgbClr val="000000"/>
              </a:solidFill>
              <a:effectLst/>
              <a:uFillTx/>
              <a:latin typeface="+mj-lt"/>
              <a:ea typeface="+mj-ea"/>
              <a:cs typeface="+mj-cs"/>
              <a:sym typeface="Myriad Pro"/>
            </a:endParaRPr>
          </a:p>
        </p:txBody>
      </p:sp>
      <p:graphicFrame>
        <p:nvGraphicFramePr>
          <p:cNvPr id="4" name="Gráfico 3">
            <a:extLst>
              <a:ext uri="{FF2B5EF4-FFF2-40B4-BE49-F238E27FC236}">
                <a16:creationId xmlns:a16="http://schemas.microsoft.com/office/drawing/2014/main" id="{635C3015-7670-5B03-36F9-CD9C1E9CDF72}"/>
              </a:ext>
            </a:extLst>
          </p:cNvPr>
          <p:cNvGraphicFramePr/>
          <p:nvPr>
            <p:extLst>
              <p:ext uri="{D42A27DB-BD31-4B8C-83A1-F6EECF244321}">
                <p14:modId xmlns:p14="http://schemas.microsoft.com/office/powerpoint/2010/main" val="2318193253"/>
              </p:ext>
            </p:extLst>
          </p:nvPr>
        </p:nvGraphicFramePr>
        <p:xfrm>
          <a:off x="45079" y="1440499"/>
          <a:ext cx="3758022" cy="478250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640B050-BE73-0C4F-B2F9-4650B6763CC0}"/>
              </a:ext>
            </a:extLst>
          </p:cNvPr>
          <p:cNvGraphicFramePr/>
          <p:nvPr>
            <p:extLst>
              <p:ext uri="{D42A27DB-BD31-4B8C-83A1-F6EECF244321}">
                <p14:modId xmlns:p14="http://schemas.microsoft.com/office/powerpoint/2010/main" val="767080068"/>
              </p:ext>
            </p:extLst>
          </p:nvPr>
        </p:nvGraphicFramePr>
        <p:xfrm>
          <a:off x="31043" y="1511992"/>
          <a:ext cx="3215103" cy="183684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2" y="6628682"/>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17" name="Chart 16">
            <a:extLst>
              <a:ext uri="{FF2B5EF4-FFF2-40B4-BE49-F238E27FC236}">
                <a16:creationId xmlns:a16="http://schemas.microsoft.com/office/drawing/2014/main" id="{45B2900F-6839-8D4C-8C3A-13C31856B7E0}"/>
              </a:ext>
            </a:extLst>
          </p:cNvPr>
          <p:cNvGraphicFramePr/>
          <p:nvPr>
            <p:extLst>
              <p:ext uri="{D42A27DB-BD31-4B8C-83A1-F6EECF244321}">
                <p14:modId xmlns:p14="http://schemas.microsoft.com/office/powerpoint/2010/main" val="4040319088"/>
              </p:ext>
            </p:extLst>
          </p:nvPr>
        </p:nvGraphicFramePr>
        <p:xfrm>
          <a:off x="3720626" y="781266"/>
          <a:ext cx="7564580" cy="23998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0" name="Chart 39">
            <a:extLst>
              <a:ext uri="{FF2B5EF4-FFF2-40B4-BE49-F238E27FC236}">
                <a16:creationId xmlns:a16="http://schemas.microsoft.com/office/drawing/2014/main" id="{AF983A0F-C327-9F49-BDA6-C4E9C563BA68}"/>
              </a:ext>
            </a:extLst>
          </p:cNvPr>
          <p:cNvGraphicFramePr/>
          <p:nvPr>
            <p:extLst>
              <p:ext uri="{D42A27DB-BD31-4B8C-83A1-F6EECF244321}">
                <p14:modId xmlns:p14="http://schemas.microsoft.com/office/powerpoint/2010/main" val="4213715623"/>
              </p:ext>
            </p:extLst>
          </p:nvPr>
        </p:nvGraphicFramePr>
        <p:xfrm>
          <a:off x="4738540" y="5433504"/>
          <a:ext cx="4925295" cy="946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7" name="Chart 36">
            <a:extLst>
              <a:ext uri="{FF2B5EF4-FFF2-40B4-BE49-F238E27FC236}">
                <a16:creationId xmlns:a16="http://schemas.microsoft.com/office/drawing/2014/main" id="{722967D1-B39C-8C4C-9916-3EBF9F8EBED0}"/>
              </a:ext>
            </a:extLst>
          </p:cNvPr>
          <p:cNvGraphicFramePr/>
          <p:nvPr>
            <p:extLst>
              <p:ext uri="{D42A27DB-BD31-4B8C-83A1-F6EECF244321}">
                <p14:modId xmlns:p14="http://schemas.microsoft.com/office/powerpoint/2010/main" val="789454634"/>
              </p:ext>
            </p:extLst>
          </p:nvPr>
        </p:nvGraphicFramePr>
        <p:xfrm>
          <a:off x="4729157" y="3412277"/>
          <a:ext cx="4925295" cy="946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2" name="Chart 28">
            <a:extLst>
              <a:ext uri="{FF2B5EF4-FFF2-40B4-BE49-F238E27FC236}">
                <a16:creationId xmlns:a16="http://schemas.microsoft.com/office/drawing/2014/main" id="{26A7A404-F5C1-AB44-A0C1-11B71E591EE8}"/>
              </a:ext>
            </a:extLst>
          </p:cNvPr>
          <p:cNvGraphicFramePr/>
          <p:nvPr>
            <p:extLst>
              <p:ext uri="{D42A27DB-BD31-4B8C-83A1-F6EECF244321}">
                <p14:modId xmlns:p14="http://schemas.microsoft.com/office/powerpoint/2010/main" val="2410629710"/>
              </p:ext>
            </p:extLst>
          </p:nvPr>
        </p:nvGraphicFramePr>
        <p:xfrm>
          <a:off x="4729157" y="4414819"/>
          <a:ext cx="4925295" cy="946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 name="Gráfico 4">
            <a:extLst>
              <a:ext uri="{FF2B5EF4-FFF2-40B4-BE49-F238E27FC236}">
                <a16:creationId xmlns:a16="http://schemas.microsoft.com/office/drawing/2014/main" id="{D0239360-B11D-58D4-27DD-EE322B8F5F2A}"/>
              </a:ext>
            </a:extLst>
          </p:cNvPr>
          <p:cNvGraphicFramePr/>
          <p:nvPr>
            <p:extLst>
              <p:ext uri="{D42A27DB-BD31-4B8C-83A1-F6EECF244321}">
                <p14:modId xmlns:p14="http://schemas.microsoft.com/office/powerpoint/2010/main" val="2146387684"/>
              </p:ext>
            </p:extLst>
          </p:nvPr>
        </p:nvGraphicFramePr>
        <p:xfrm>
          <a:off x="31043" y="3527895"/>
          <a:ext cx="3541858" cy="2870646"/>
        </p:xfrm>
        <a:graphic>
          <a:graphicData uri="http://schemas.openxmlformats.org/drawingml/2006/chart">
            <c:chart xmlns:c="http://schemas.openxmlformats.org/drawingml/2006/chart" xmlns:r="http://schemas.openxmlformats.org/officeDocument/2006/relationships" r:id="rId8"/>
          </a:graphicData>
        </a:graphic>
      </p:graphicFrame>
      <p:sp>
        <p:nvSpPr>
          <p:cNvPr id="9" name="Rectangle: Rounded Corners 7">
            <a:extLst>
              <a:ext uri="{FF2B5EF4-FFF2-40B4-BE49-F238E27FC236}">
                <a16:creationId xmlns:a16="http://schemas.microsoft.com/office/drawing/2014/main" id="{F303D2C0-C72A-9DD7-6EC2-E429EC798779}"/>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dirty="0"/>
          </a:p>
        </p:txBody>
      </p:sp>
      <p:sp>
        <p:nvSpPr>
          <p:cNvPr id="10" name="Estrategia de Medios: DIUNSA">
            <a:extLst>
              <a:ext uri="{FF2B5EF4-FFF2-40B4-BE49-F238E27FC236}">
                <a16:creationId xmlns:a16="http://schemas.microsoft.com/office/drawing/2014/main" id="{823739DF-0379-7DE7-3F53-0F00E28D2334}"/>
              </a:ext>
            </a:extLst>
          </p:cNvPr>
          <p:cNvSpPr txBox="1"/>
          <p:nvPr/>
        </p:nvSpPr>
        <p:spPr>
          <a:xfrm>
            <a:off x="187615" y="163934"/>
            <a:ext cx="4397247"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DIUNSA</a:t>
            </a:r>
          </a:p>
        </p:txBody>
      </p:sp>
      <p:pic>
        <p:nvPicPr>
          <p:cNvPr id="12" name="images.png" descr="images.png">
            <a:extLst>
              <a:ext uri="{FF2B5EF4-FFF2-40B4-BE49-F238E27FC236}">
                <a16:creationId xmlns:a16="http://schemas.microsoft.com/office/drawing/2014/main" id="{AE3D080A-ADA5-6311-3B5B-C2B4E346B42A}"/>
              </a:ext>
            </a:extLst>
          </p:cNvPr>
          <p:cNvPicPr>
            <a:picLocks noChangeAspect="1"/>
          </p:cNvPicPr>
          <p:nvPr/>
        </p:nvPicPr>
        <p:blipFill>
          <a:blip r:embed="rId9"/>
          <a:srcRect t="37843" b="37842"/>
          <a:stretch>
            <a:fillRect/>
          </a:stretch>
        </p:blipFill>
        <p:spPr>
          <a:xfrm>
            <a:off x="533440" y="1000294"/>
            <a:ext cx="2096269" cy="511938"/>
          </a:xfrm>
          <a:prstGeom prst="rect">
            <a:avLst/>
          </a:prstGeom>
          <a:ln w="12700">
            <a:miter lim="400000"/>
          </a:ln>
        </p:spPr>
      </p:pic>
      <p:sp>
        <p:nvSpPr>
          <p:cNvPr id="13" name="TextBox 22">
            <a:extLst>
              <a:ext uri="{FF2B5EF4-FFF2-40B4-BE49-F238E27FC236}">
                <a16:creationId xmlns:a16="http://schemas.microsoft.com/office/drawing/2014/main" id="{CDE99B79-38C3-CCFD-E473-A95D03995773}"/>
              </a:ext>
            </a:extLst>
          </p:cNvPr>
          <p:cNvSpPr txBox="1"/>
          <p:nvPr/>
        </p:nvSpPr>
        <p:spPr>
          <a:xfrm>
            <a:off x="2927564" y="2622700"/>
            <a:ext cx="358139"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200"/>
            </a:lvl1pPr>
          </a:lstStyle>
          <a:p>
            <a:r>
              <a:rPr lang="en-US" dirty="0"/>
              <a:t>21</a:t>
            </a:r>
            <a:r>
              <a:rPr dirty="0"/>
              <a:t>%</a:t>
            </a:r>
          </a:p>
        </p:txBody>
      </p:sp>
      <p:sp>
        <p:nvSpPr>
          <p:cNvPr id="15" name="TextBox 49">
            <a:extLst>
              <a:ext uri="{FF2B5EF4-FFF2-40B4-BE49-F238E27FC236}">
                <a16:creationId xmlns:a16="http://schemas.microsoft.com/office/drawing/2014/main" id="{7E52D84F-B23F-0AA2-44A6-020593D5722E}"/>
              </a:ext>
            </a:extLst>
          </p:cNvPr>
          <p:cNvSpPr txBox="1"/>
          <p:nvPr/>
        </p:nvSpPr>
        <p:spPr>
          <a:xfrm>
            <a:off x="2962906" y="2064286"/>
            <a:ext cx="265453"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lvl1pPr>
          </a:lstStyle>
          <a:p>
            <a:r>
              <a:rPr lang="en-US" dirty="0"/>
              <a:t>7</a:t>
            </a:r>
            <a:r>
              <a:rPr dirty="0"/>
              <a:t>%</a:t>
            </a:r>
          </a:p>
        </p:txBody>
      </p:sp>
      <p:sp>
        <p:nvSpPr>
          <p:cNvPr id="16" name="Straight Arrow Connector 28">
            <a:extLst>
              <a:ext uri="{FF2B5EF4-FFF2-40B4-BE49-F238E27FC236}">
                <a16:creationId xmlns:a16="http://schemas.microsoft.com/office/drawing/2014/main" id="{D99204FD-E720-4487-DC24-4CAFD0575BC9}"/>
              </a:ext>
            </a:extLst>
          </p:cNvPr>
          <p:cNvSpPr/>
          <p:nvPr/>
        </p:nvSpPr>
        <p:spPr>
          <a:xfrm flipV="1">
            <a:off x="3344275" y="2668281"/>
            <a:ext cx="1" cy="150409"/>
          </a:xfrm>
          <a:prstGeom prst="line">
            <a:avLst/>
          </a:prstGeom>
          <a:ln w="38100" cap="sq">
            <a:solidFill>
              <a:srgbClr val="88C040"/>
            </a:solidFill>
            <a:tailEnd type="triangle"/>
          </a:ln>
        </p:spPr>
        <p:txBody>
          <a:bodyPr lIns="45718" tIns="45718" rIns="45718" bIns="45718"/>
          <a:lstStyle/>
          <a:p>
            <a:endParaRPr/>
          </a:p>
        </p:txBody>
      </p:sp>
      <p:sp>
        <p:nvSpPr>
          <p:cNvPr id="19" name="Straight Connector 10">
            <a:extLst>
              <a:ext uri="{FF2B5EF4-FFF2-40B4-BE49-F238E27FC236}">
                <a16:creationId xmlns:a16="http://schemas.microsoft.com/office/drawing/2014/main" id="{9FEA176A-1B81-CA82-255A-54D2256E8415}"/>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graphicFrame>
        <p:nvGraphicFramePr>
          <p:cNvPr id="2" name="Table 29">
            <a:extLst>
              <a:ext uri="{FF2B5EF4-FFF2-40B4-BE49-F238E27FC236}">
                <a16:creationId xmlns:a16="http://schemas.microsoft.com/office/drawing/2014/main" id="{0B673F84-C647-5B47-F435-F5197D66548D}"/>
              </a:ext>
            </a:extLst>
          </p:cNvPr>
          <p:cNvGraphicFramePr/>
          <p:nvPr/>
        </p:nvGraphicFramePr>
        <p:xfrm>
          <a:off x="4254729" y="353186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7" name="Table 29">
            <a:extLst>
              <a:ext uri="{FF2B5EF4-FFF2-40B4-BE49-F238E27FC236}">
                <a16:creationId xmlns:a16="http://schemas.microsoft.com/office/drawing/2014/main" id="{5DF371EE-0B60-E13A-02BB-91C5EADA73B3}"/>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8" name="Table 29">
            <a:extLst>
              <a:ext uri="{FF2B5EF4-FFF2-40B4-BE49-F238E27FC236}">
                <a16:creationId xmlns:a16="http://schemas.microsoft.com/office/drawing/2014/main" id="{E14FD5BB-9A37-049F-DC41-1B82E5775B72}"/>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1" name="Table 29">
            <a:extLst>
              <a:ext uri="{FF2B5EF4-FFF2-40B4-BE49-F238E27FC236}">
                <a16:creationId xmlns:a16="http://schemas.microsoft.com/office/drawing/2014/main" id="{8F6A31A5-260D-77A9-06C4-6AACCC5E06A7}"/>
              </a:ext>
            </a:extLst>
          </p:cNvPr>
          <p:cNvGraphicFramePr/>
          <p:nvPr>
            <p:extLst>
              <p:ext uri="{D42A27DB-BD31-4B8C-83A1-F6EECF244321}">
                <p14:modId xmlns:p14="http://schemas.microsoft.com/office/powerpoint/2010/main" val="3647168786"/>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5,055.8M</a:t>
                      </a:r>
                      <a:endParaRPr sz="1300" dirty="0">
                        <a:effectLst>
                          <a:outerShdw blurRad="50800" dist="38100" dir="2700000" rotWithShape="0">
                            <a:srgbClr val="000000">
                              <a:alpha val="76000"/>
                            </a:srgbClr>
                          </a:outerShdw>
                        </a:effectLst>
                      </a:endParaRP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97</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14" name="Table 38">
            <a:extLst>
              <a:ext uri="{FF2B5EF4-FFF2-40B4-BE49-F238E27FC236}">
                <a16:creationId xmlns:a16="http://schemas.microsoft.com/office/drawing/2014/main" id="{4DC05062-B678-EBA6-1131-E6A448692F17}"/>
              </a:ext>
            </a:extLst>
          </p:cNvPr>
          <p:cNvGraphicFramePr/>
          <p:nvPr>
            <p:extLst>
              <p:ext uri="{D42A27DB-BD31-4B8C-83A1-F6EECF244321}">
                <p14:modId xmlns:p14="http://schemas.microsoft.com/office/powerpoint/2010/main" val="1916994813"/>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1.8</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0%</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0" name="Table 40">
            <a:extLst>
              <a:ext uri="{FF2B5EF4-FFF2-40B4-BE49-F238E27FC236}">
                <a16:creationId xmlns:a16="http://schemas.microsoft.com/office/drawing/2014/main" id="{D2DC7883-3317-2482-1EB6-5B58A5B56946}"/>
              </a:ext>
            </a:extLst>
          </p:cNvPr>
          <p:cNvGraphicFramePr/>
          <p:nvPr>
            <p:extLst>
              <p:ext uri="{D42A27DB-BD31-4B8C-83A1-F6EECF244321}">
                <p14:modId xmlns:p14="http://schemas.microsoft.com/office/powerpoint/2010/main" val="207440331"/>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sz="1200" dirty="0">
                          <a:solidFill>
                            <a:srgbClr val="FFFFFF"/>
                          </a:solidFill>
                          <a:effectLst>
                            <a:outerShdw blurRad="50800" dist="38100" dir="2700000" rotWithShape="0">
                              <a:srgbClr val="000000">
                                <a:alpha val="76000"/>
                              </a:srgbClr>
                            </a:outerShdw>
                          </a:effectLst>
                        </a:rPr>
                        <a:t>$</a:t>
                      </a:r>
                      <a:r>
                        <a:rPr lang="en-US" sz="1300" dirty="0">
                          <a:solidFill>
                            <a:srgbClr val="FFFFFF"/>
                          </a:solidFill>
                          <a:effectLst>
                            <a:outerShdw blurRad="50800" dist="38100" dir="2700000" rotWithShape="0">
                              <a:srgbClr val="000000">
                                <a:alpha val="76000"/>
                              </a:srgbClr>
                            </a:outerShdw>
                          </a:effectLst>
                        </a:rPr>
                        <a:t>164.2</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3</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1" name="TextBox 2">
            <a:extLst>
              <a:ext uri="{FF2B5EF4-FFF2-40B4-BE49-F238E27FC236}">
                <a16:creationId xmlns:a16="http://schemas.microsoft.com/office/drawing/2014/main" id="{04539E22-07D9-40D2-F933-58DB2C137905}"/>
              </a:ext>
            </a:extLst>
          </p:cNvPr>
          <p:cNvSpPr txBox="1"/>
          <p:nvPr/>
        </p:nvSpPr>
        <p:spPr>
          <a:xfrm>
            <a:off x="9953776" y="3169548"/>
            <a:ext cx="928935" cy="284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400">
                <a:solidFill>
                  <a:srgbClr val="424242"/>
                </a:solidFill>
              </a:defRPr>
            </a:lvl1pPr>
          </a:lstStyle>
          <a:p>
            <a:r>
              <a:rPr dirty="0"/>
              <a:t>Media mix</a:t>
            </a:r>
          </a:p>
        </p:txBody>
      </p:sp>
      <p:sp>
        <p:nvSpPr>
          <p:cNvPr id="3" name="Straight Arrow Connector 28">
            <a:extLst>
              <a:ext uri="{FF2B5EF4-FFF2-40B4-BE49-F238E27FC236}">
                <a16:creationId xmlns:a16="http://schemas.microsoft.com/office/drawing/2014/main" id="{41C19228-87AC-B9D9-7F42-FC22BC2517AE}"/>
              </a:ext>
            </a:extLst>
          </p:cNvPr>
          <p:cNvSpPr/>
          <p:nvPr/>
        </p:nvSpPr>
        <p:spPr>
          <a:xfrm flipV="1">
            <a:off x="3346487" y="2103883"/>
            <a:ext cx="1" cy="150409"/>
          </a:xfrm>
          <a:prstGeom prst="line">
            <a:avLst/>
          </a:prstGeom>
          <a:ln w="38100" cap="sq">
            <a:solidFill>
              <a:srgbClr val="88C040"/>
            </a:solidFill>
            <a:tailEnd type="triangle"/>
          </a:ln>
        </p:spPr>
        <p:txBody>
          <a:bodyPr lIns="45718" tIns="45718" rIns="45718" bIns="45718"/>
          <a:lstStyle/>
          <a:p>
            <a:endParaRPr/>
          </a:p>
        </p:txBody>
      </p:sp>
    </p:spTree>
    <p:extLst>
      <p:ext uri="{BB962C8B-B14F-4D97-AF65-F5344CB8AC3E}">
        <p14:creationId xmlns:p14="http://schemas.microsoft.com/office/powerpoint/2010/main" val="1873659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1"/>
          <p:cNvSpPr txBox="1"/>
          <p:nvPr/>
        </p:nvSpPr>
        <p:spPr>
          <a:xfrm>
            <a:off x="45719" y="45316"/>
            <a:ext cx="12100563" cy="466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Diciembre</a:t>
            </a:r>
            <a:r>
              <a:rPr dirty="0"/>
              <a:t> 202</a:t>
            </a:r>
            <a:r>
              <a:rPr lang="en-US" dirty="0"/>
              <a:t>5</a:t>
            </a:r>
            <a:endParaRPr dirty="0"/>
          </a:p>
        </p:txBody>
      </p:sp>
      <p:sp>
        <p:nvSpPr>
          <p:cNvPr id="230" name="TextBox 8"/>
          <p:cNvSpPr txBox="1"/>
          <p:nvPr/>
        </p:nvSpPr>
        <p:spPr>
          <a:xfrm>
            <a:off x="143282" y="663468"/>
            <a:ext cx="2806748" cy="299718"/>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pic>
        <p:nvPicPr>
          <p:cNvPr id="236" name="images.png" descr="images.png"/>
          <p:cNvPicPr>
            <a:picLocks noChangeAspect="1"/>
          </p:cNvPicPr>
          <p:nvPr/>
        </p:nvPicPr>
        <p:blipFill>
          <a:blip r:embed="rId2"/>
          <a:srcRect t="37843" b="37842"/>
          <a:stretch>
            <a:fillRect/>
          </a:stretch>
        </p:blipFill>
        <p:spPr>
          <a:xfrm>
            <a:off x="9952449" y="0"/>
            <a:ext cx="2096270" cy="511938"/>
          </a:xfrm>
          <a:prstGeom prst="rect">
            <a:avLst/>
          </a:prstGeom>
          <a:ln w="12700">
            <a:miter lim="400000"/>
          </a:ln>
        </p:spPr>
      </p:pic>
      <p:sp>
        <p:nvSpPr>
          <p:cNvPr id="237"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sp>
        <p:nvSpPr>
          <p:cNvPr id="11" name="TextBox 8">
            <a:extLst>
              <a:ext uri="{FF2B5EF4-FFF2-40B4-BE49-F238E27FC236}">
                <a16:creationId xmlns:a16="http://schemas.microsoft.com/office/drawing/2014/main" id="{57F12C3C-839D-7A77-2CAE-1E59035481F5}"/>
              </a:ext>
            </a:extLst>
          </p:cNvPr>
          <p:cNvSpPr txBox="1"/>
          <p:nvPr/>
        </p:nvSpPr>
        <p:spPr>
          <a:xfrm>
            <a:off x="3903907" y="663468"/>
            <a:ext cx="5041234" cy="292384"/>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Radio</a:t>
            </a:r>
          </a:p>
        </p:txBody>
      </p:sp>
      <p:sp>
        <p:nvSpPr>
          <p:cNvPr id="12" name="TextBox 8">
            <a:extLst>
              <a:ext uri="{FF2B5EF4-FFF2-40B4-BE49-F238E27FC236}">
                <a16:creationId xmlns:a16="http://schemas.microsoft.com/office/drawing/2014/main" id="{469C57A9-C05A-E30A-DCC7-9480BD9F6B70}"/>
              </a:ext>
            </a:extLst>
          </p:cNvPr>
          <p:cNvSpPr txBox="1"/>
          <p:nvPr/>
        </p:nvSpPr>
        <p:spPr>
          <a:xfrm>
            <a:off x="9110281" y="663468"/>
            <a:ext cx="2932975" cy="299718"/>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rPr lang="en-US" dirty="0" err="1"/>
              <a:t>Prensa</a:t>
            </a:r>
            <a:endParaRPr dirty="0"/>
          </a:p>
        </p:txBody>
      </p:sp>
      <p:pic>
        <p:nvPicPr>
          <p:cNvPr id="14" name="Imagen 13">
            <a:extLst>
              <a:ext uri="{FF2B5EF4-FFF2-40B4-BE49-F238E27FC236}">
                <a16:creationId xmlns:a16="http://schemas.microsoft.com/office/drawing/2014/main" id="{F4313F11-12CD-76E3-4597-A4B22D7FD609}"/>
              </a:ext>
            </a:extLst>
          </p:cNvPr>
          <p:cNvPicPr>
            <a:picLocks noChangeAspect="1"/>
          </p:cNvPicPr>
          <p:nvPr/>
        </p:nvPicPr>
        <p:blipFill>
          <a:blip r:embed="rId3"/>
          <a:stretch>
            <a:fillRect/>
          </a:stretch>
        </p:blipFill>
        <p:spPr>
          <a:xfrm>
            <a:off x="9110281" y="1039950"/>
            <a:ext cx="2938438" cy="596870"/>
          </a:xfrm>
          <a:prstGeom prst="rect">
            <a:avLst/>
          </a:prstGeom>
          <a:ln>
            <a:solidFill>
              <a:srgbClr val="EF363C"/>
            </a:solidFill>
          </a:ln>
        </p:spPr>
      </p:pic>
      <p:pic>
        <p:nvPicPr>
          <p:cNvPr id="4" name="Imagen 3">
            <a:extLst>
              <a:ext uri="{FF2B5EF4-FFF2-40B4-BE49-F238E27FC236}">
                <a16:creationId xmlns:a16="http://schemas.microsoft.com/office/drawing/2014/main" id="{0CDD22BA-4449-7B5F-BD91-3FB2FFE25B08}"/>
              </a:ext>
            </a:extLst>
          </p:cNvPr>
          <p:cNvPicPr>
            <a:picLocks noChangeAspect="1"/>
          </p:cNvPicPr>
          <p:nvPr/>
        </p:nvPicPr>
        <p:blipFill>
          <a:blip r:embed="rId4"/>
          <a:stretch>
            <a:fillRect/>
          </a:stretch>
        </p:blipFill>
        <p:spPr>
          <a:xfrm>
            <a:off x="121510" y="997910"/>
            <a:ext cx="2806748" cy="5805446"/>
          </a:xfrm>
          <a:prstGeom prst="rect">
            <a:avLst/>
          </a:prstGeom>
        </p:spPr>
      </p:pic>
      <p:pic>
        <p:nvPicPr>
          <p:cNvPr id="5" name="Imagen 4">
            <a:extLst>
              <a:ext uri="{FF2B5EF4-FFF2-40B4-BE49-F238E27FC236}">
                <a16:creationId xmlns:a16="http://schemas.microsoft.com/office/drawing/2014/main" id="{2222243A-60E0-9E7D-BCBF-540B1FC903B0}"/>
              </a:ext>
            </a:extLst>
          </p:cNvPr>
          <p:cNvPicPr>
            <a:picLocks noChangeAspect="1"/>
          </p:cNvPicPr>
          <p:nvPr/>
        </p:nvPicPr>
        <p:blipFill>
          <a:blip r:embed="rId5"/>
          <a:stretch>
            <a:fillRect/>
          </a:stretch>
        </p:blipFill>
        <p:spPr>
          <a:xfrm>
            <a:off x="3903908" y="997910"/>
            <a:ext cx="5041234" cy="29365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640B050-BE73-0C4F-B2F9-4650B6763CC0}"/>
              </a:ext>
            </a:extLst>
          </p:cNvPr>
          <p:cNvGraphicFramePr/>
          <p:nvPr>
            <p:extLst>
              <p:ext uri="{D42A27DB-BD31-4B8C-83A1-F6EECF244321}">
                <p14:modId xmlns:p14="http://schemas.microsoft.com/office/powerpoint/2010/main" val="662668403"/>
              </p:ext>
            </p:extLst>
          </p:nvPr>
        </p:nvGraphicFramePr>
        <p:xfrm>
          <a:off x="16850" y="1256512"/>
          <a:ext cx="3229291" cy="209232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16850" y="6616213"/>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29" name="Chart 28">
            <a:extLst>
              <a:ext uri="{FF2B5EF4-FFF2-40B4-BE49-F238E27FC236}">
                <a16:creationId xmlns:a16="http://schemas.microsoft.com/office/drawing/2014/main" id="{26A7A404-F5C1-AB44-A0C1-11B71E591EE8}"/>
              </a:ext>
            </a:extLst>
          </p:cNvPr>
          <p:cNvGraphicFramePr/>
          <p:nvPr>
            <p:extLst>
              <p:ext uri="{D42A27DB-BD31-4B8C-83A1-F6EECF244321}">
                <p14:modId xmlns:p14="http://schemas.microsoft.com/office/powerpoint/2010/main" val="2522444836"/>
              </p:ext>
            </p:extLst>
          </p:nvPr>
        </p:nvGraphicFramePr>
        <p:xfrm>
          <a:off x="4725791" y="4437696"/>
          <a:ext cx="4925295" cy="946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9" name="Chart 38">
            <a:extLst>
              <a:ext uri="{FF2B5EF4-FFF2-40B4-BE49-F238E27FC236}">
                <a16:creationId xmlns:a16="http://schemas.microsoft.com/office/drawing/2014/main" id="{E40CE9DC-E90B-3D42-A68A-0279B6E59807}"/>
              </a:ext>
            </a:extLst>
          </p:cNvPr>
          <p:cNvGraphicFramePr/>
          <p:nvPr>
            <p:extLst>
              <p:ext uri="{D42A27DB-BD31-4B8C-83A1-F6EECF244321}">
                <p14:modId xmlns:p14="http://schemas.microsoft.com/office/powerpoint/2010/main" val="2632721471"/>
              </p:ext>
            </p:extLst>
          </p:nvPr>
        </p:nvGraphicFramePr>
        <p:xfrm>
          <a:off x="4725793" y="5478018"/>
          <a:ext cx="4925295" cy="121604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3" name="Chart 42">
            <a:extLst>
              <a:ext uri="{FF2B5EF4-FFF2-40B4-BE49-F238E27FC236}">
                <a16:creationId xmlns:a16="http://schemas.microsoft.com/office/drawing/2014/main" id="{722967D1-B39C-8C4C-9916-3EBF9F8EBED0}"/>
              </a:ext>
            </a:extLst>
          </p:cNvPr>
          <p:cNvGraphicFramePr/>
          <p:nvPr>
            <p:extLst>
              <p:ext uri="{D42A27DB-BD31-4B8C-83A1-F6EECF244321}">
                <p14:modId xmlns:p14="http://schemas.microsoft.com/office/powerpoint/2010/main" val="2130186620"/>
              </p:ext>
            </p:extLst>
          </p:nvPr>
        </p:nvGraphicFramePr>
        <p:xfrm>
          <a:off x="4725792" y="3386698"/>
          <a:ext cx="4925295" cy="946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8" name="Chart 47">
            <a:extLst>
              <a:ext uri="{FF2B5EF4-FFF2-40B4-BE49-F238E27FC236}">
                <a16:creationId xmlns:a16="http://schemas.microsoft.com/office/drawing/2014/main" id="{E7899067-FDF0-AD46-B35B-321370B1865F}"/>
              </a:ext>
            </a:extLst>
          </p:cNvPr>
          <p:cNvGraphicFramePr/>
          <p:nvPr>
            <p:extLst>
              <p:ext uri="{D42A27DB-BD31-4B8C-83A1-F6EECF244321}">
                <p14:modId xmlns:p14="http://schemas.microsoft.com/office/powerpoint/2010/main" val="3987527746"/>
              </p:ext>
            </p:extLst>
          </p:nvPr>
        </p:nvGraphicFramePr>
        <p:xfrm>
          <a:off x="3851160" y="736688"/>
          <a:ext cx="6920673" cy="237975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 name="Gráfico 1">
            <a:extLst>
              <a:ext uri="{FF2B5EF4-FFF2-40B4-BE49-F238E27FC236}">
                <a16:creationId xmlns:a16="http://schemas.microsoft.com/office/drawing/2014/main" id="{C15D5EB1-1C8C-FAC3-5B6B-DFA9F41D2501}"/>
              </a:ext>
            </a:extLst>
          </p:cNvPr>
          <p:cNvGraphicFramePr/>
          <p:nvPr>
            <p:extLst>
              <p:ext uri="{D42A27DB-BD31-4B8C-83A1-F6EECF244321}">
                <p14:modId xmlns:p14="http://schemas.microsoft.com/office/powerpoint/2010/main" val="1672441874"/>
              </p:ext>
            </p:extLst>
          </p:nvPr>
        </p:nvGraphicFramePr>
        <p:xfrm>
          <a:off x="16850" y="3461820"/>
          <a:ext cx="3438883" cy="2971110"/>
        </p:xfrm>
        <a:graphic>
          <a:graphicData uri="http://schemas.openxmlformats.org/drawingml/2006/chart">
            <c:chart xmlns:c="http://schemas.openxmlformats.org/drawingml/2006/chart" xmlns:r="http://schemas.openxmlformats.org/officeDocument/2006/relationships" r:id="rId8"/>
          </a:graphicData>
        </a:graphic>
      </p:graphicFrame>
      <p:sp>
        <p:nvSpPr>
          <p:cNvPr id="3" name="Rectangle: Rounded Corners 7">
            <a:extLst>
              <a:ext uri="{FF2B5EF4-FFF2-40B4-BE49-F238E27FC236}">
                <a16:creationId xmlns:a16="http://schemas.microsoft.com/office/drawing/2014/main" id="{4CE535A1-3DA8-D42D-7680-9DC683739F29}"/>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5" name="Estrategia de Medios: DIUNSA">
            <a:extLst>
              <a:ext uri="{FF2B5EF4-FFF2-40B4-BE49-F238E27FC236}">
                <a16:creationId xmlns:a16="http://schemas.microsoft.com/office/drawing/2014/main" id="{3597D929-9B94-1D64-8602-925F2D44B009}"/>
              </a:ext>
            </a:extLst>
          </p:cNvPr>
          <p:cNvSpPr txBox="1"/>
          <p:nvPr/>
        </p:nvSpPr>
        <p:spPr>
          <a:xfrm>
            <a:off x="187614" y="163934"/>
            <a:ext cx="4538179"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ELEKTRA</a:t>
            </a:r>
          </a:p>
        </p:txBody>
      </p:sp>
      <p:pic>
        <p:nvPicPr>
          <p:cNvPr id="7" name="Picture 2" descr="Picture 2">
            <a:extLst>
              <a:ext uri="{FF2B5EF4-FFF2-40B4-BE49-F238E27FC236}">
                <a16:creationId xmlns:a16="http://schemas.microsoft.com/office/drawing/2014/main" id="{D11EBDB8-0C83-F35F-189A-4FED58889181}"/>
              </a:ext>
            </a:extLst>
          </p:cNvPr>
          <p:cNvPicPr>
            <a:picLocks noChangeAspect="1"/>
          </p:cNvPicPr>
          <p:nvPr/>
        </p:nvPicPr>
        <p:blipFill>
          <a:blip r:embed="rId9"/>
          <a:stretch>
            <a:fillRect/>
          </a:stretch>
        </p:blipFill>
        <p:spPr>
          <a:xfrm>
            <a:off x="560274" y="635871"/>
            <a:ext cx="3043896" cy="755030"/>
          </a:xfrm>
          <a:prstGeom prst="rect">
            <a:avLst/>
          </a:prstGeom>
          <a:ln w="12700">
            <a:miter lim="400000"/>
          </a:ln>
        </p:spPr>
      </p:pic>
      <p:sp>
        <p:nvSpPr>
          <p:cNvPr id="8" name="Straight Connector 10">
            <a:extLst>
              <a:ext uri="{FF2B5EF4-FFF2-40B4-BE49-F238E27FC236}">
                <a16:creationId xmlns:a16="http://schemas.microsoft.com/office/drawing/2014/main" id="{AF1E2905-E10D-EA4D-4414-2FC2F218C7E5}"/>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sp>
        <p:nvSpPr>
          <p:cNvPr id="9" name="TextBox 22">
            <a:extLst>
              <a:ext uri="{FF2B5EF4-FFF2-40B4-BE49-F238E27FC236}">
                <a16:creationId xmlns:a16="http://schemas.microsoft.com/office/drawing/2014/main" id="{53DFD69F-B035-07BE-7844-9C5753FB8943}"/>
              </a:ext>
            </a:extLst>
          </p:cNvPr>
          <p:cNvSpPr txBox="1"/>
          <p:nvPr/>
        </p:nvSpPr>
        <p:spPr>
          <a:xfrm>
            <a:off x="2976092" y="2397932"/>
            <a:ext cx="281483"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200"/>
            </a:lvl1pPr>
          </a:lstStyle>
          <a:p>
            <a:r>
              <a:rPr lang="en-US" dirty="0"/>
              <a:t>9</a:t>
            </a:r>
            <a:r>
              <a:rPr dirty="0"/>
              <a:t>%</a:t>
            </a:r>
          </a:p>
        </p:txBody>
      </p:sp>
      <p:sp>
        <p:nvSpPr>
          <p:cNvPr id="10" name="TextBox 49">
            <a:extLst>
              <a:ext uri="{FF2B5EF4-FFF2-40B4-BE49-F238E27FC236}">
                <a16:creationId xmlns:a16="http://schemas.microsoft.com/office/drawing/2014/main" id="{D44CB548-CD14-1E10-DAE1-E5CE9AF4937F}"/>
              </a:ext>
            </a:extLst>
          </p:cNvPr>
          <p:cNvSpPr txBox="1"/>
          <p:nvPr/>
        </p:nvSpPr>
        <p:spPr>
          <a:xfrm>
            <a:off x="2976469" y="1811284"/>
            <a:ext cx="337589"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lvl1pPr>
          </a:lstStyle>
          <a:p>
            <a:r>
              <a:rPr lang="en-US" dirty="0"/>
              <a:t>80</a:t>
            </a:r>
            <a:r>
              <a:rPr dirty="0"/>
              <a:t>%</a:t>
            </a:r>
          </a:p>
        </p:txBody>
      </p:sp>
      <p:sp>
        <p:nvSpPr>
          <p:cNvPr id="12" name="Straight Arrow Connector 28">
            <a:extLst>
              <a:ext uri="{FF2B5EF4-FFF2-40B4-BE49-F238E27FC236}">
                <a16:creationId xmlns:a16="http://schemas.microsoft.com/office/drawing/2014/main" id="{66A1BE85-DA98-4ECF-B54A-785948896459}"/>
              </a:ext>
            </a:extLst>
          </p:cNvPr>
          <p:cNvSpPr/>
          <p:nvPr/>
        </p:nvSpPr>
        <p:spPr>
          <a:xfrm flipV="1">
            <a:off x="3388014" y="1854441"/>
            <a:ext cx="1" cy="150409"/>
          </a:xfrm>
          <a:prstGeom prst="line">
            <a:avLst/>
          </a:prstGeom>
          <a:ln w="38100" cap="sq">
            <a:solidFill>
              <a:srgbClr val="88C040"/>
            </a:solidFill>
            <a:tailEnd type="triangle"/>
          </a:ln>
        </p:spPr>
        <p:txBody>
          <a:bodyPr lIns="45718" tIns="45718" rIns="45718" bIns="45718"/>
          <a:lstStyle/>
          <a:p>
            <a:endParaRPr/>
          </a:p>
        </p:txBody>
      </p:sp>
      <p:graphicFrame>
        <p:nvGraphicFramePr>
          <p:cNvPr id="11" name="Table 29">
            <a:extLst>
              <a:ext uri="{FF2B5EF4-FFF2-40B4-BE49-F238E27FC236}">
                <a16:creationId xmlns:a16="http://schemas.microsoft.com/office/drawing/2014/main" id="{1AF85DA9-BF2C-0EFA-BCFD-7997E60DF6D9}"/>
              </a:ext>
            </a:extLst>
          </p:cNvPr>
          <p:cNvGraphicFramePr/>
          <p:nvPr/>
        </p:nvGraphicFramePr>
        <p:xfrm>
          <a:off x="4254729" y="353186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4" name="Table 29">
            <a:extLst>
              <a:ext uri="{FF2B5EF4-FFF2-40B4-BE49-F238E27FC236}">
                <a16:creationId xmlns:a16="http://schemas.microsoft.com/office/drawing/2014/main" id="{D020D5E5-65CB-53E5-4C52-066C16A13099}"/>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5" name="Table 29">
            <a:extLst>
              <a:ext uri="{FF2B5EF4-FFF2-40B4-BE49-F238E27FC236}">
                <a16:creationId xmlns:a16="http://schemas.microsoft.com/office/drawing/2014/main" id="{30798C9A-4B3B-EF9D-C86D-7A86E4AD6C02}"/>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20" name="Table 29">
            <a:extLst>
              <a:ext uri="{FF2B5EF4-FFF2-40B4-BE49-F238E27FC236}">
                <a16:creationId xmlns:a16="http://schemas.microsoft.com/office/drawing/2014/main" id="{CF5AE827-0730-CF6E-31FE-299D6425FCAC}"/>
              </a:ext>
            </a:extLst>
          </p:cNvPr>
          <p:cNvGraphicFramePr/>
          <p:nvPr>
            <p:extLst>
              <p:ext uri="{D42A27DB-BD31-4B8C-83A1-F6EECF244321}">
                <p14:modId xmlns:p14="http://schemas.microsoft.com/office/powerpoint/2010/main" val="719279989"/>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1,987.5M</a:t>
                      </a:r>
                      <a:endParaRPr sz="1300" dirty="0">
                        <a:effectLst>
                          <a:outerShdw blurRad="50800" dist="38100" dir="2700000" rotWithShape="0">
                            <a:srgbClr val="000000">
                              <a:alpha val="76000"/>
                            </a:srgbClr>
                          </a:outerShdw>
                        </a:effectLst>
                      </a:endParaRP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9</a:t>
                      </a:r>
                      <a:r>
                        <a:rPr lang="en-US" sz="1300" dirty="0">
                          <a:solidFill>
                            <a:srgbClr val="FFFFFF"/>
                          </a:solidFill>
                          <a:effectLst>
                            <a:outerShdw blurRad="50800" dist="38100" dir="2700000" rotWithShape="0">
                              <a:srgbClr val="000000">
                                <a:alpha val="76000"/>
                              </a:srgbClr>
                            </a:outerShdw>
                          </a:effectLst>
                        </a:rPr>
                        <a:t>8</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1" name="Table 38">
            <a:extLst>
              <a:ext uri="{FF2B5EF4-FFF2-40B4-BE49-F238E27FC236}">
                <a16:creationId xmlns:a16="http://schemas.microsoft.com/office/drawing/2014/main" id="{6B7465E4-8B42-352D-6014-B5EB242DD2B4}"/>
              </a:ext>
            </a:extLst>
          </p:cNvPr>
          <p:cNvGraphicFramePr/>
          <p:nvPr>
            <p:extLst>
              <p:ext uri="{D42A27DB-BD31-4B8C-83A1-F6EECF244321}">
                <p14:modId xmlns:p14="http://schemas.microsoft.com/office/powerpoint/2010/main" val="2189840523"/>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1.6</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0%</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2" name="Table 40">
            <a:extLst>
              <a:ext uri="{FF2B5EF4-FFF2-40B4-BE49-F238E27FC236}">
                <a16:creationId xmlns:a16="http://schemas.microsoft.com/office/drawing/2014/main" id="{D04C7E97-0022-D2A4-C49F-40931792892B}"/>
              </a:ext>
            </a:extLst>
          </p:cNvPr>
          <p:cNvGraphicFramePr/>
          <p:nvPr>
            <p:extLst>
              <p:ext uri="{D42A27DB-BD31-4B8C-83A1-F6EECF244321}">
                <p14:modId xmlns:p14="http://schemas.microsoft.com/office/powerpoint/2010/main" val="618933275"/>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sz="1200" dirty="0">
                          <a:solidFill>
                            <a:srgbClr val="FFFFFF"/>
                          </a:solidFill>
                          <a:effectLst>
                            <a:outerShdw blurRad="50800" dist="38100" dir="2700000" rotWithShape="0">
                              <a:srgbClr val="000000">
                                <a:alpha val="76000"/>
                              </a:srgbClr>
                            </a:outerShdw>
                          </a:effectLst>
                        </a:rPr>
                        <a:t>$</a:t>
                      </a:r>
                      <a:r>
                        <a:rPr lang="en-US" sz="1300" dirty="0">
                          <a:solidFill>
                            <a:srgbClr val="FFFFFF"/>
                          </a:solidFill>
                          <a:effectLst>
                            <a:outerShdw blurRad="50800" dist="38100" dir="2700000" rotWithShape="0">
                              <a:srgbClr val="000000">
                                <a:alpha val="76000"/>
                              </a:srgbClr>
                            </a:outerShdw>
                          </a:effectLst>
                        </a:rPr>
                        <a:t>37.0</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2</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3" name="TextBox 2">
            <a:extLst>
              <a:ext uri="{FF2B5EF4-FFF2-40B4-BE49-F238E27FC236}">
                <a16:creationId xmlns:a16="http://schemas.microsoft.com/office/drawing/2014/main" id="{FB38EC94-A9F6-A449-D8A5-0140E31E72CA}"/>
              </a:ext>
            </a:extLst>
          </p:cNvPr>
          <p:cNvSpPr txBox="1"/>
          <p:nvPr/>
        </p:nvSpPr>
        <p:spPr>
          <a:xfrm>
            <a:off x="9953776" y="3169548"/>
            <a:ext cx="928935" cy="284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400">
                <a:solidFill>
                  <a:srgbClr val="424242"/>
                </a:solidFill>
              </a:defRPr>
            </a:lvl1pPr>
          </a:lstStyle>
          <a:p>
            <a:r>
              <a:rPr dirty="0"/>
              <a:t>Media mix</a:t>
            </a:r>
          </a:p>
        </p:txBody>
      </p:sp>
      <p:sp>
        <p:nvSpPr>
          <p:cNvPr id="16" name="Straight Arrow Connector 28">
            <a:extLst>
              <a:ext uri="{FF2B5EF4-FFF2-40B4-BE49-F238E27FC236}">
                <a16:creationId xmlns:a16="http://schemas.microsoft.com/office/drawing/2014/main" id="{0E5AEA9F-BD93-C241-A3C1-EF3475255D46}"/>
              </a:ext>
            </a:extLst>
          </p:cNvPr>
          <p:cNvSpPr/>
          <p:nvPr/>
        </p:nvSpPr>
        <p:spPr>
          <a:xfrm flipV="1">
            <a:off x="3386735" y="2461224"/>
            <a:ext cx="1" cy="150409"/>
          </a:xfrm>
          <a:prstGeom prst="line">
            <a:avLst/>
          </a:prstGeom>
          <a:ln w="38100" cap="sq">
            <a:solidFill>
              <a:srgbClr val="88C040"/>
            </a:solidFill>
            <a:tailEnd type="triangle"/>
          </a:ln>
        </p:spPr>
        <p:txBody>
          <a:bodyPr lIns="45718" tIns="45718" rIns="45718" bIns="45718"/>
          <a:lstStyle/>
          <a:p>
            <a:endParaRPr/>
          </a:p>
        </p:txBody>
      </p:sp>
    </p:spTree>
    <p:extLst>
      <p:ext uri="{BB962C8B-B14F-4D97-AF65-F5344CB8AC3E}">
        <p14:creationId xmlns:p14="http://schemas.microsoft.com/office/powerpoint/2010/main" val="532438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TextBox 8"/>
          <p:cNvSpPr txBox="1"/>
          <p:nvPr/>
        </p:nvSpPr>
        <p:spPr>
          <a:xfrm>
            <a:off x="76616" y="627027"/>
            <a:ext cx="3491044" cy="299714"/>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sp>
        <p:nvSpPr>
          <p:cNvPr id="263" name="Title 1"/>
          <p:cNvSpPr txBox="1"/>
          <p:nvPr/>
        </p:nvSpPr>
        <p:spPr>
          <a:xfrm>
            <a:off x="45719" y="45316"/>
            <a:ext cx="12100563" cy="466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Diciembre</a:t>
            </a:r>
            <a:r>
              <a:rPr dirty="0"/>
              <a:t> 202</a:t>
            </a:r>
            <a:r>
              <a:rPr lang="en-US" dirty="0"/>
              <a:t>5</a:t>
            </a:r>
            <a:endParaRPr dirty="0"/>
          </a:p>
        </p:txBody>
      </p:sp>
      <p:pic>
        <p:nvPicPr>
          <p:cNvPr id="264" name="Picture 2" descr="Picture 2"/>
          <p:cNvPicPr>
            <a:picLocks noChangeAspect="1"/>
          </p:cNvPicPr>
          <p:nvPr/>
        </p:nvPicPr>
        <p:blipFill>
          <a:blip r:embed="rId2"/>
          <a:stretch>
            <a:fillRect/>
          </a:stretch>
        </p:blipFill>
        <p:spPr>
          <a:xfrm>
            <a:off x="10145659" y="-61586"/>
            <a:ext cx="2435854" cy="604207"/>
          </a:xfrm>
          <a:prstGeom prst="rect">
            <a:avLst/>
          </a:prstGeom>
          <a:ln w="12700">
            <a:miter lim="400000"/>
          </a:ln>
        </p:spPr>
      </p:pic>
      <p:sp>
        <p:nvSpPr>
          <p:cNvPr id="265" name="TextBox 8"/>
          <p:cNvSpPr txBox="1"/>
          <p:nvPr/>
        </p:nvSpPr>
        <p:spPr>
          <a:xfrm>
            <a:off x="3887886" y="627027"/>
            <a:ext cx="4225124" cy="292384"/>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Radio</a:t>
            </a:r>
          </a:p>
        </p:txBody>
      </p:sp>
      <p:sp>
        <p:nvSpPr>
          <p:cNvPr id="270"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sp>
        <p:nvSpPr>
          <p:cNvPr id="4" name="TextBox 8">
            <a:extLst>
              <a:ext uri="{FF2B5EF4-FFF2-40B4-BE49-F238E27FC236}">
                <a16:creationId xmlns:a16="http://schemas.microsoft.com/office/drawing/2014/main" id="{88172CA0-8464-B051-8F3D-DD0C4DD107C6}"/>
              </a:ext>
            </a:extLst>
          </p:cNvPr>
          <p:cNvSpPr txBox="1"/>
          <p:nvPr/>
        </p:nvSpPr>
        <p:spPr>
          <a:xfrm>
            <a:off x="8592181" y="627027"/>
            <a:ext cx="3124890" cy="299718"/>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rPr lang="en-US" dirty="0" err="1"/>
              <a:t>Prensa</a:t>
            </a:r>
            <a:endParaRPr dirty="0"/>
          </a:p>
        </p:txBody>
      </p:sp>
      <p:pic>
        <p:nvPicPr>
          <p:cNvPr id="5" name="Imagen 4">
            <a:extLst>
              <a:ext uri="{FF2B5EF4-FFF2-40B4-BE49-F238E27FC236}">
                <a16:creationId xmlns:a16="http://schemas.microsoft.com/office/drawing/2014/main" id="{AAB32EB0-7A93-BE38-8EB3-5104CC64BA81}"/>
              </a:ext>
            </a:extLst>
          </p:cNvPr>
          <p:cNvPicPr>
            <a:picLocks noChangeAspect="1"/>
          </p:cNvPicPr>
          <p:nvPr/>
        </p:nvPicPr>
        <p:blipFill>
          <a:blip r:embed="rId3"/>
          <a:stretch>
            <a:fillRect/>
          </a:stretch>
        </p:blipFill>
        <p:spPr>
          <a:xfrm>
            <a:off x="8574247" y="1019584"/>
            <a:ext cx="3142823" cy="638386"/>
          </a:xfrm>
          <a:prstGeom prst="rect">
            <a:avLst/>
          </a:prstGeom>
          <a:ln>
            <a:solidFill>
              <a:srgbClr val="EF363C"/>
            </a:solidFill>
          </a:ln>
        </p:spPr>
      </p:pic>
      <p:pic>
        <p:nvPicPr>
          <p:cNvPr id="2" name="Imagen 1">
            <a:extLst>
              <a:ext uri="{FF2B5EF4-FFF2-40B4-BE49-F238E27FC236}">
                <a16:creationId xmlns:a16="http://schemas.microsoft.com/office/drawing/2014/main" id="{7DD76D62-AC62-EAFE-0C03-3F04162600F6}"/>
              </a:ext>
            </a:extLst>
          </p:cNvPr>
          <p:cNvPicPr>
            <a:picLocks noChangeAspect="1"/>
          </p:cNvPicPr>
          <p:nvPr/>
        </p:nvPicPr>
        <p:blipFill>
          <a:blip r:embed="rId4"/>
          <a:stretch>
            <a:fillRect/>
          </a:stretch>
        </p:blipFill>
        <p:spPr>
          <a:xfrm>
            <a:off x="3887886" y="965363"/>
            <a:ext cx="4225124" cy="2006015"/>
          </a:xfrm>
          <a:prstGeom prst="rect">
            <a:avLst/>
          </a:prstGeom>
        </p:spPr>
      </p:pic>
      <p:pic>
        <p:nvPicPr>
          <p:cNvPr id="6" name="Imagen 5">
            <a:extLst>
              <a:ext uri="{FF2B5EF4-FFF2-40B4-BE49-F238E27FC236}">
                <a16:creationId xmlns:a16="http://schemas.microsoft.com/office/drawing/2014/main" id="{20F41569-C467-DB01-9A10-CC867B006AB5}"/>
              </a:ext>
            </a:extLst>
          </p:cNvPr>
          <p:cNvPicPr>
            <a:picLocks noChangeAspect="1"/>
          </p:cNvPicPr>
          <p:nvPr/>
        </p:nvPicPr>
        <p:blipFill>
          <a:blip r:embed="rId5"/>
          <a:stretch>
            <a:fillRect/>
          </a:stretch>
        </p:blipFill>
        <p:spPr>
          <a:xfrm>
            <a:off x="76615" y="965363"/>
            <a:ext cx="3491043" cy="54446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640B050-BE73-0C4F-B2F9-4650B6763CC0}"/>
              </a:ext>
            </a:extLst>
          </p:cNvPr>
          <p:cNvGraphicFramePr/>
          <p:nvPr>
            <p:extLst>
              <p:ext uri="{D42A27DB-BD31-4B8C-83A1-F6EECF244321}">
                <p14:modId xmlns:p14="http://schemas.microsoft.com/office/powerpoint/2010/main" val="2929447436"/>
              </p:ext>
            </p:extLst>
          </p:nvPr>
        </p:nvGraphicFramePr>
        <p:xfrm>
          <a:off x="19855" y="1480176"/>
          <a:ext cx="3300667" cy="18686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20463" y="6620476"/>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24" name="Chart 23">
            <a:extLst>
              <a:ext uri="{FF2B5EF4-FFF2-40B4-BE49-F238E27FC236}">
                <a16:creationId xmlns:a16="http://schemas.microsoft.com/office/drawing/2014/main" id="{545815EF-6ADF-2D4A-AC03-245F4EDE48E3}"/>
              </a:ext>
            </a:extLst>
          </p:cNvPr>
          <p:cNvGraphicFramePr/>
          <p:nvPr>
            <p:extLst>
              <p:ext uri="{D42A27DB-BD31-4B8C-83A1-F6EECF244321}">
                <p14:modId xmlns:p14="http://schemas.microsoft.com/office/powerpoint/2010/main" val="2693627893"/>
              </p:ext>
            </p:extLst>
          </p:nvPr>
        </p:nvGraphicFramePr>
        <p:xfrm>
          <a:off x="3752604" y="743911"/>
          <a:ext cx="7564580" cy="23397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9" name="Chart 48">
            <a:extLst>
              <a:ext uri="{FF2B5EF4-FFF2-40B4-BE49-F238E27FC236}">
                <a16:creationId xmlns:a16="http://schemas.microsoft.com/office/drawing/2014/main" id="{F32C18DF-D2CB-5A4C-8530-832E4F3C1E23}"/>
              </a:ext>
            </a:extLst>
          </p:cNvPr>
          <p:cNvGraphicFramePr/>
          <p:nvPr>
            <p:extLst>
              <p:ext uri="{D42A27DB-BD31-4B8C-83A1-F6EECF244321}">
                <p14:modId xmlns:p14="http://schemas.microsoft.com/office/powerpoint/2010/main" val="1727839686"/>
              </p:ext>
            </p:extLst>
          </p:nvPr>
        </p:nvGraphicFramePr>
        <p:xfrm>
          <a:off x="4738540" y="3341382"/>
          <a:ext cx="4925295" cy="946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Chart 28">
            <a:extLst>
              <a:ext uri="{FF2B5EF4-FFF2-40B4-BE49-F238E27FC236}">
                <a16:creationId xmlns:a16="http://schemas.microsoft.com/office/drawing/2014/main" id="{7EB9CC50-C5EC-6B14-20B6-EADE6C3A7502}"/>
              </a:ext>
            </a:extLst>
          </p:cNvPr>
          <p:cNvGraphicFramePr/>
          <p:nvPr>
            <p:extLst>
              <p:ext uri="{D42A27DB-BD31-4B8C-83A1-F6EECF244321}">
                <p14:modId xmlns:p14="http://schemas.microsoft.com/office/powerpoint/2010/main" val="1575248362"/>
              </p:ext>
            </p:extLst>
          </p:nvPr>
        </p:nvGraphicFramePr>
        <p:xfrm>
          <a:off x="4673999" y="4340881"/>
          <a:ext cx="4925295" cy="946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Chart 40">
            <a:extLst>
              <a:ext uri="{FF2B5EF4-FFF2-40B4-BE49-F238E27FC236}">
                <a16:creationId xmlns:a16="http://schemas.microsoft.com/office/drawing/2014/main" id="{E1F06D37-9186-7AE8-DFFF-8C916C0DD227}"/>
              </a:ext>
            </a:extLst>
          </p:cNvPr>
          <p:cNvGraphicFramePr/>
          <p:nvPr>
            <p:extLst>
              <p:ext uri="{D42A27DB-BD31-4B8C-83A1-F6EECF244321}">
                <p14:modId xmlns:p14="http://schemas.microsoft.com/office/powerpoint/2010/main" val="3518782124"/>
              </p:ext>
            </p:extLst>
          </p:nvPr>
        </p:nvGraphicFramePr>
        <p:xfrm>
          <a:off x="4748806" y="5439430"/>
          <a:ext cx="4925295" cy="946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 name="Gráfico 7">
            <a:extLst>
              <a:ext uri="{FF2B5EF4-FFF2-40B4-BE49-F238E27FC236}">
                <a16:creationId xmlns:a16="http://schemas.microsoft.com/office/drawing/2014/main" id="{9BAEE82B-6AA9-983F-E286-68A0026E87FA}"/>
              </a:ext>
            </a:extLst>
          </p:cNvPr>
          <p:cNvGraphicFramePr/>
          <p:nvPr>
            <p:extLst>
              <p:ext uri="{D42A27DB-BD31-4B8C-83A1-F6EECF244321}">
                <p14:modId xmlns:p14="http://schemas.microsoft.com/office/powerpoint/2010/main" val="1901419901"/>
              </p:ext>
            </p:extLst>
          </p:nvPr>
        </p:nvGraphicFramePr>
        <p:xfrm>
          <a:off x="19854" y="3460333"/>
          <a:ext cx="3524328" cy="2944514"/>
        </p:xfrm>
        <a:graphic>
          <a:graphicData uri="http://schemas.openxmlformats.org/drawingml/2006/chart">
            <c:chart xmlns:c="http://schemas.openxmlformats.org/drawingml/2006/chart" xmlns:r="http://schemas.openxmlformats.org/officeDocument/2006/relationships" r:id="rId8"/>
          </a:graphicData>
        </a:graphic>
      </p:graphicFrame>
      <p:pic>
        <p:nvPicPr>
          <p:cNvPr id="9" name="Picture 51" descr="Picture 51">
            <a:extLst>
              <a:ext uri="{FF2B5EF4-FFF2-40B4-BE49-F238E27FC236}">
                <a16:creationId xmlns:a16="http://schemas.microsoft.com/office/drawing/2014/main" id="{537ABA81-E2C2-1468-F027-C71DCF4ABA36}"/>
              </a:ext>
            </a:extLst>
          </p:cNvPr>
          <p:cNvPicPr>
            <a:picLocks noChangeAspect="1"/>
          </p:cNvPicPr>
          <p:nvPr/>
        </p:nvPicPr>
        <p:blipFill>
          <a:blip r:embed="rId9"/>
          <a:stretch>
            <a:fillRect/>
          </a:stretch>
        </p:blipFill>
        <p:spPr>
          <a:xfrm>
            <a:off x="542383" y="751048"/>
            <a:ext cx="2532693" cy="1055289"/>
          </a:xfrm>
          <a:prstGeom prst="rect">
            <a:avLst/>
          </a:prstGeom>
          <a:ln w="12700">
            <a:miter lim="400000"/>
          </a:ln>
        </p:spPr>
      </p:pic>
      <p:sp>
        <p:nvSpPr>
          <p:cNvPr id="10" name="TextBox 22">
            <a:extLst>
              <a:ext uri="{FF2B5EF4-FFF2-40B4-BE49-F238E27FC236}">
                <a16:creationId xmlns:a16="http://schemas.microsoft.com/office/drawing/2014/main" id="{4067C632-4A21-948B-CD60-AA9D470C1DFD}"/>
              </a:ext>
            </a:extLst>
          </p:cNvPr>
          <p:cNvSpPr txBox="1"/>
          <p:nvPr/>
        </p:nvSpPr>
        <p:spPr>
          <a:xfrm>
            <a:off x="2891074" y="2578625"/>
            <a:ext cx="281483"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200"/>
            </a:lvl1pPr>
          </a:lstStyle>
          <a:p>
            <a:r>
              <a:rPr lang="en-US" dirty="0"/>
              <a:t>5</a:t>
            </a:r>
            <a:r>
              <a:rPr dirty="0"/>
              <a:t>%</a:t>
            </a:r>
          </a:p>
        </p:txBody>
      </p:sp>
      <p:sp>
        <p:nvSpPr>
          <p:cNvPr id="12" name="TextBox 49">
            <a:extLst>
              <a:ext uri="{FF2B5EF4-FFF2-40B4-BE49-F238E27FC236}">
                <a16:creationId xmlns:a16="http://schemas.microsoft.com/office/drawing/2014/main" id="{2E1BB5C6-CC9F-B0A0-930C-225D98BA43A3}"/>
              </a:ext>
            </a:extLst>
          </p:cNvPr>
          <p:cNvSpPr txBox="1"/>
          <p:nvPr/>
        </p:nvSpPr>
        <p:spPr>
          <a:xfrm>
            <a:off x="2892233" y="1789885"/>
            <a:ext cx="327971"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200"/>
            </a:lvl1pPr>
          </a:lstStyle>
          <a:p>
            <a:r>
              <a:rPr lang="en-US" dirty="0"/>
              <a:t>9</a:t>
            </a:r>
            <a:r>
              <a:rPr dirty="0"/>
              <a:t>%</a:t>
            </a:r>
            <a:r>
              <a:rPr lang="en-US" dirty="0"/>
              <a:t>-</a:t>
            </a:r>
            <a:endParaRPr dirty="0"/>
          </a:p>
        </p:txBody>
      </p:sp>
      <p:sp>
        <p:nvSpPr>
          <p:cNvPr id="16" name="Straight Connector 10">
            <a:extLst>
              <a:ext uri="{FF2B5EF4-FFF2-40B4-BE49-F238E27FC236}">
                <a16:creationId xmlns:a16="http://schemas.microsoft.com/office/drawing/2014/main" id="{5B0D4E7A-B0D6-23ED-8C96-BEB906C95806}"/>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sp>
        <p:nvSpPr>
          <p:cNvPr id="17" name="Rectangle: Rounded Corners 7">
            <a:extLst>
              <a:ext uri="{FF2B5EF4-FFF2-40B4-BE49-F238E27FC236}">
                <a16:creationId xmlns:a16="http://schemas.microsoft.com/office/drawing/2014/main" id="{ADA706CD-6B34-8A7B-2194-4D71C25C09D2}"/>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8" name="Estrategia de Medios: DIUNSA">
            <a:extLst>
              <a:ext uri="{FF2B5EF4-FFF2-40B4-BE49-F238E27FC236}">
                <a16:creationId xmlns:a16="http://schemas.microsoft.com/office/drawing/2014/main" id="{B5B092D4-59C2-9870-A698-B628D7C5E651}"/>
              </a:ext>
            </a:extLst>
          </p:cNvPr>
          <p:cNvSpPr txBox="1"/>
          <p:nvPr/>
        </p:nvSpPr>
        <p:spPr>
          <a:xfrm>
            <a:off x="187615" y="163934"/>
            <a:ext cx="4855704"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JETSTEREO</a:t>
            </a:r>
          </a:p>
        </p:txBody>
      </p:sp>
      <p:graphicFrame>
        <p:nvGraphicFramePr>
          <p:cNvPr id="2" name="Table 29">
            <a:extLst>
              <a:ext uri="{FF2B5EF4-FFF2-40B4-BE49-F238E27FC236}">
                <a16:creationId xmlns:a16="http://schemas.microsoft.com/office/drawing/2014/main" id="{3F7BFE6C-48D7-02B2-5B6B-EF464E96965D}"/>
              </a:ext>
            </a:extLst>
          </p:cNvPr>
          <p:cNvGraphicFramePr/>
          <p:nvPr/>
        </p:nvGraphicFramePr>
        <p:xfrm>
          <a:off x="4254729" y="353186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5" name="Table 29">
            <a:extLst>
              <a:ext uri="{FF2B5EF4-FFF2-40B4-BE49-F238E27FC236}">
                <a16:creationId xmlns:a16="http://schemas.microsoft.com/office/drawing/2014/main" id="{45E243CA-F60C-F57C-6126-AC49AA8C07D0}"/>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1" name="Table 29">
            <a:extLst>
              <a:ext uri="{FF2B5EF4-FFF2-40B4-BE49-F238E27FC236}">
                <a16:creationId xmlns:a16="http://schemas.microsoft.com/office/drawing/2014/main" id="{E41E5BD2-665D-EE6A-2326-6253666D1B7D}"/>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22" name="Table 29">
            <a:extLst>
              <a:ext uri="{FF2B5EF4-FFF2-40B4-BE49-F238E27FC236}">
                <a16:creationId xmlns:a16="http://schemas.microsoft.com/office/drawing/2014/main" id="{AE2453AA-05D8-A7A1-7A0D-C26A6618BA6A}"/>
              </a:ext>
            </a:extLst>
          </p:cNvPr>
          <p:cNvGraphicFramePr/>
          <p:nvPr>
            <p:extLst>
              <p:ext uri="{D42A27DB-BD31-4B8C-83A1-F6EECF244321}">
                <p14:modId xmlns:p14="http://schemas.microsoft.com/office/powerpoint/2010/main" val="3818799368"/>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1,303.7</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9</a:t>
                      </a:r>
                      <a:r>
                        <a:rPr lang="en-US" sz="1300" dirty="0">
                          <a:solidFill>
                            <a:srgbClr val="FFFFFF"/>
                          </a:solidFill>
                          <a:effectLst>
                            <a:outerShdw blurRad="50800" dist="38100" dir="2700000" rotWithShape="0">
                              <a:srgbClr val="000000">
                                <a:alpha val="76000"/>
                              </a:srgbClr>
                            </a:outerShdw>
                          </a:effectLst>
                        </a:rPr>
                        <a:t>2</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3" name="Table 38">
            <a:extLst>
              <a:ext uri="{FF2B5EF4-FFF2-40B4-BE49-F238E27FC236}">
                <a16:creationId xmlns:a16="http://schemas.microsoft.com/office/drawing/2014/main" id="{5FA89682-9218-A146-1A31-8F4CAB03D1F3}"/>
              </a:ext>
            </a:extLst>
          </p:cNvPr>
          <p:cNvGraphicFramePr/>
          <p:nvPr>
            <p:extLst>
              <p:ext uri="{D42A27DB-BD31-4B8C-83A1-F6EECF244321}">
                <p14:modId xmlns:p14="http://schemas.microsoft.com/office/powerpoint/2010/main" val="3279495876"/>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6.2</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5" name="Table 40">
            <a:extLst>
              <a:ext uri="{FF2B5EF4-FFF2-40B4-BE49-F238E27FC236}">
                <a16:creationId xmlns:a16="http://schemas.microsoft.com/office/drawing/2014/main" id="{09802028-805A-8AA5-28DC-52E2FC3CB454}"/>
              </a:ext>
            </a:extLst>
          </p:cNvPr>
          <p:cNvGraphicFramePr/>
          <p:nvPr>
            <p:extLst>
              <p:ext uri="{D42A27DB-BD31-4B8C-83A1-F6EECF244321}">
                <p14:modId xmlns:p14="http://schemas.microsoft.com/office/powerpoint/2010/main" val="4241075783"/>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sz="1200" dirty="0">
                          <a:solidFill>
                            <a:srgbClr val="FFFFFF"/>
                          </a:solidFill>
                          <a:effectLst>
                            <a:outerShdw blurRad="50800" dist="38100" dir="2700000" rotWithShape="0">
                              <a:srgbClr val="000000">
                                <a:alpha val="76000"/>
                              </a:srgbClr>
                            </a:outerShdw>
                          </a:effectLst>
                        </a:rPr>
                        <a:t>$</a:t>
                      </a:r>
                      <a:r>
                        <a:rPr lang="en-US" sz="1300" dirty="0">
                          <a:solidFill>
                            <a:srgbClr val="FFFFFF"/>
                          </a:solidFill>
                          <a:effectLst>
                            <a:outerShdw blurRad="50800" dist="38100" dir="2700000" rotWithShape="0">
                              <a:srgbClr val="000000">
                                <a:alpha val="76000"/>
                              </a:srgbClr>
                            </a:outerShdw>
                          </a:effectLst>
                        </a:rPr>
                        <a:t>100.1</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7</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6" name="TextBox 2">
            <a:extLst>
              <a:ext uri="{FF2B5EF4-FFF2-40B4-BE49-F238E27FC236}">
                <a16:creationId xmlns:a16="http://schemas.microsoft.com/office/drawing/2014/main" id="{62AC073E-9EF1-7B5F-CB2D-079B5131605D}"/>
              </a:ext>
            </a:extLst>
          </p:cNvPr>
          <p:cNvSpPr txBox="1"/>
          <p:nvPr/>
        </p:nvSpPr>
        <p:spPr>
          <a:xfrm>
            <a:off x="9953776" y="3169548"/>
            <a:ext cx="928935" cy="284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400">
                <a:solidFill>
                  <a:srgbClr val="424242"/>
                </a:solidFill>
              </a:defRPr>
            </a:lvl1pPr>
          </a:lstStyle>
          <a:p>
            <a:r>
              <a:rPr dirty="0"/>
              <a:t>Media mix</a:t>
            </a:r>
          </a:p>
        </p:txBody>
      </p:sp>
      <p:sp>
        <p:nvSpPr>
          <p:cNvPr id="15" name="Straight Arrow Connector 32">
            <a:extLst>
              <a:ext uri="{FF2B5EF4-FFF2-40B4-BE49-F238E27FC236}">
                <a16:creationId xmlns:a16="http://schemas.microsoft.com/office/drawing/2014/main" id="{47B51628-D993-523D-1AE9-E675C351F066}"/>
              </a:ext>
            </a:extLst>
          </p:cNvPr>
          <p:cNvSpPr/>
          <p:nvPr/>
        </p:nvSpPr>
        <p:spPr>
          <a:xfrm flipV="1">
            <a:off x="3352897" y="2600750"/>
            <a:ext cx="1" cy="153346"/>
          </a:xfrm>
          <a:prstGeom prst="line">
            <a:avLst/>
          </a:prstGeom>
          <a:ln w="38100" cap="sq">
            <a:solidFill>
              <a:srgbClr val="88C040"/>
            </a:solidFill>
            <a:tailEnd type="triangle"/>
          </a:ln>
        </p:spPr>
        <p:txBody>
          <a:bodyPr lIns="45718" tIns="45718" rIns="45718" bIns="45718"/>
          <a:lstStyle/>
          <a:p>
            <a:endParaRPr/>
          </a:p>
        </p:txBody>
      </p:sp>
      <p:sp>
        <p:nvSpPr>
          <p:cNvPr id="13" name="Straight Arrow Connector 32">
            <a:extLst>
              <a:ext uri="{FF2B5EF4-FFF2-40B4-BE49-F238E27FC236}">
                <a16:creationId xmlns:a16="http://schemas.microsoft.com/office/drawing/2014/main" id="{5392FA34-10EA-1849-5CC7-B687238C8870}"/>
              </a:ext>
            </a:extLst>
          </p:cNvPr>
          <p:cNvSpPr/>
          <p:nvPr/>
        </p:nvSpPr>
        <p:spPr>
          <a:xfrm flipH="1">
            <a:off x="3320522" y="1859391"/>
            <a:ext cx="1" cy="174060"/>
          </a:xfrm>
          <a:prstGeom prst="line">
            <a:avLst/>
          </a:prstGeom>
          <a:ln w="38100" cap="sq">
            <a:solidFill>
              <a:srgbClr val="FF0000"/>
            </a:solidFill>
            <a:tailEnd type="triangle"/>
          </a:ln>
        </p:spPr>
        <p:txBody>
          <a:bodyPr lIns="45718" tIns="45718" rIns="45718" bIns="45718"/>
          <a:lstStyle/>
          <a:p>
            <a:endParaRPr dirty="0"/>
          </a:p>
        </p:txBody>
      </p:sp>
    </p:spTree>
    <p:extLst>
      <p:ext uri="{BB962C8B-B14F-4D97-AF65-F5344CB8AC3E}">
        <p14:creationId xmlns:p14="http://schemas.microsoft.com/office/powerpoint/2010/main" val="4810520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79111</TotalTime>
  <Words>2067</Words>
  <Application>Microsoft Macintosh PowerPoint</Application>
  <PresentationFormat>Panorámica</PresentationFormat>
  <Paragraphs>669</Paragraphs>
  <Slides>28</Slides>
  <Notes>9</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28</vt:i4>
      </vt:variant>
    </vt:vector>
  </HeadingPairs>
  <TitlesOfParts>
    <vt:vector size="37" baseType="lpstr">
      <vt:lpstr>Arial</vt:lpstr>
      <vt:lpstr>Calibri</vt:lpstr>
      <vt:lpstr>Calibri Light</vt:lpstr>
      <vt:lpstr>Helvetica Light</vt:lpstr>
      <vt:lpstr>Myriad Pro</vt:lpstr>
      <vt:lpstr>Myriad Pro Light</vt:lpstr>
      <vt:lpstr>Open Sans Light</vt:lpstr>
      <vt:lpstr>Open Sans SemiBold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Pablo Paniagua</dc:creator>
  <cp:lastModifiedBy>Angelica Vega</cp:lastModifiedBy>
  <cp:revision>3983</cp:revision>
  <cp:lastPrinted>2026-01-28T16:12:44Z</cp:lastPrinted>
  <dcterms:created xsi:type="dcterms:W3CDTF">2018-11-08T16:44:16Z</dcterms:created>
  <dcterms:modified xsi:type="dcterms:W3CDTF">2026-02-04T20:54:06Z</dcterms:modified>
</cp:coreProperties>
</file>