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4.xml" ContentType="application/vnd.openxmlformats-officedocument.presentationml.notesSlid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5.xml" ContentType="application/vnd.openxmlformats-officedocument.presentationml.notesSlid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6.xml" ContentType="application/vnd.openxmlformats-officedocument.presentationml.notesSlide+xml"/>
  <Override PartName="/ppt/charts/chart33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4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5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6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7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8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7.xml" ContentType="application/vnd.openxmlformats-officedocument.presentationml.notesSlide+xml"/>
  <Override PartName="/ppt/charts/chart39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0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1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2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3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4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5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8.xml" ContentType="application/vnd.openxmlformats-officedocument.presentationml.notesSlide+xml"/>
  <Override PartName="/ppt/charts/chart46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7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8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9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50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1.xml" ContentType="application/vnd.openxmlformats-officedocument.drawingml.chartshapes+xml"/>
  <Override PartName="/ppt/charts/chart51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2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notesSlides/notesSlide9.xml" ContentType="application/vnd.openxmlformats-officedocument.presentationml.notesSlide+xml"/>
  <Override PartName="/ppt/charts/chart55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6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1054" r:id="rId6"/>
    <p:sldId id="261" r:id="rId7"/>
    <p:sldId id="1055" r:id="rId8"/>
    <p:sldId id="263" r:id="rId9"/>
    <p:sldId id="1056" r:id="rId10"/>
    <p:sldId id="265" r:id="rId11"/>
    <p:sldId id="1058" r:id="rId12"/>
    <p:sldId id="267" r:id="rId13"/>
    <p:sldId id="1079" r:id="rId14"/>
    <p:sldId id="269" r:id="rId15"/>
    <p:sldId id="1081" r:id="rId16"/>
    <p:sldId id="271" r:id="rId17"/>
    <p:sldId id="1083" r:id="rId18"/>
    <p:sldId id="273" r:id="rId19"/>
    <p:sldId id="1094" r:id="rId20"/>
    <p:sldId id="275" r:id="rId21"/>
    <p:sldId id="276" r:id="rId22"/>
    <p:sldId id="277" r:id="rId23"/>
    <p:sldId id="1264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blo Paniagua" initials="P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AEA"/>
    <a:srgbClr val="EE5750"/>
    <a:srgbClr val="8ECCBB"/>
    <a:srgbClr val="EB3D34"/>
    <a:srgbClr val="5EACE6"/>
    <a:srgbClr val="555555"/>
    <a:srgbClr val="EB353B"/>
    <a:srgbClr val="0233FF"/>
    <a:srgbClr val="1D6FA9"/>
    <a:srgbClr val="36A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47" autoAdjust="0"/>
    <p:restoredTop sz="96625"/>
  </p:normalViewPr>
  <p:slideViewPr>
    <p:cSldViewPr snapToGrid="0">
      <p:cViewPr>
        <p:scale>
          <a:sx n="226" d="100"/>
          <a:sy n="226" d="100"/>
        </p:scale>
        <p:origin x="1208" y="80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9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0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1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2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3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4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5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6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7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8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9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0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1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2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3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4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5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6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7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8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9.xlsx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1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0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1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2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3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4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5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1.1544199999999999E-2"/>
          <c:y val="0.14776500000000001"/>
          <c:w val="0.983456"/>
          <c:h val="0.638502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5E5E5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Myriad Pro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Crédito</c:v>
                </c:pt>
                <c:pt idx="2">
                  <c:v>Comunicaciones</c:v>
                </c:pt>
                <c:pt idx="3">
                  <c:v>Electrónica</c:v>
                </c:pt>
                <c:pt idx="4">
                  <c:v>Linea Blanca</c:v>
                </c:pt>
                <c:pt idx="5">
                  <c:v>Online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0.9</c:v>
                </c:pt>
                <c:pt idx="1">
                  <c:v>0.04</c:v>
                </c:pt>
                <c:pt idx="2">
                  <c:v>0.01</c:v>
                </c:pt>
                <c:pt idx="3">
                  <c:v>0.01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C-7741-A7EE-C49AFDCC41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BB343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Myriad Pro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Crédito</c:v>
                </c:pt>
                <c:pt idx="2">
                  <c:v>Comunicaciones</c:v>
                </c:pt>
                <c:pt idx="3">
                  <c:v>Electrónica</c:v>
                </c:pt>
                <c:pt idx="4">
                  <c:v>Linea Blanca</c:v>
                </c:pt>
                <c:pt idx="5">
                  <c:v>Online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0.88</c:v>
                </c:pt>
                <c:pt idx="1">
                  <c:v>0.08</c:v>
                </c:pt>
                <c:pt idx="3">
                  <c:v>0.02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1C-7741-A7EE-C49AFDCC4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595959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86866299999999996"/>
          <c:y val="0.17482600000000001"/>
          <c:w val="0.103018"/>
          <c:h val="0.23498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595959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60-EB4C-BAD3-3BEF2F70BFDE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460-EB4C-BAD3-3BEF2F70BFDE}"/>
              </c:ext>
            </c:extLst>
          </c:dPt>
          <c:dLbls>
            <c:dLbl>
              <c:idx val="1"/>
              <c:layout>
                <c:manualLayout>
                  <c:x val="-0.22680768007590521"/>
                  <c:y val="-6.06979402846977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51870221487688"/>
                      <c:h val="0.16352025112697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460-EB4C-BAD3-3BEF2F70BFDE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25603176260078"/>
                      <c:h val="0.16352025112697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460-EB4C-BAD3-3BEF2F70BF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1039.0999999999999</c:v>
                </c:pt>
                <c:pt idx="1">
                  <c:v>1128.4000000000001</c:v>
                </c:pt>
                <c:pt idx="2">
                  <c:v>2026.1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565273121672254"/>
          <c:w val="0.94327243342784539"/>
          <c:h val="0.475633504239794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32-E34E-A55F-CA4E3A4B3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44-2441-ABF4-02F3D57545E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Grupo América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12-BC4B-B645-95230416F4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Stereo Sula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FA-A444-A25B-22B090408D8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Stereo Mass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FA-A444-A25B-22B090408D8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5F-AF4A-9B09-E6E9EAD7BE6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0-8C49-9F80-2BC59518203D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Love98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6B-D74A-A3EA-B621CC8D20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6B-D74A-A3EA-B621CC8D20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81135241645425E-2"/>
          <c:y val="0.51308618504435999"/>
          <c:w val="0.94869119514668665"/>
          <c:h val="0.406432192648922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437970004224757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9C-7F46-B605-200F3AC8ABA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9C-7F46-B605-200F3AC8ABA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30-194E-B6D2-5410E1510057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4109E-3"/>
                  <c:y val="-4.9068441064638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89-D446-BE3A-2855F9DE95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44-CB4E-A7B5-54F39C365A90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74-314C-A4CC-75D1E3FCF0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74-314C-A4CC-75D1E3FCF055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AF-A249-BE76-7C7F04C6E184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D2-614F-9DBD-750CF3E9F8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D2-614F-9DBD-750CF3E9F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606498697032361"/>
          <c:y val="0.7062420785804816"/>
          <c:w val="0.70975464413806677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38448.453689743343</c:v>
                </c:pt>
                <c:pt idx="1">
                  <c:v>40291.696621329298</c:v>
                </c:pt>
                <c:pt idx="2">
                  <c:v>104580.60452218731</c:v>
                </c:pt>
                <c:pt idx="3">
                  <c:v>93299.134880384649</c:v>
                </c:pt>
                <c:pt idx="4">
                  <c:v>177047.55561705964</c:v>
                </c:pt>
                <c:pt idx="5">
                  <c:v>141702.75840998164</c:v>
                </c:pt>
                <c:pt idx="6">
                  <c:v>68104.748520919209</c:v>
                </c:pt>
                <c:pt idx="7">
                  <c:v>59588.613463996946</c:v>
                </c:pt>
                <c:pt idx="8">
                  <c:v>58334.177298169983</c:v>
                </c:pt>
                <c:pt idx="9">
                  <c:v>52644.38171268002</c:v>
                </c:pt>
                <c:pt idx="10">
                  <c:v>158710.83250975024</c:v>
                </c:pt>
                <c:pt idx="11">
                  <c:v>135639.98766330059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46B-474E-8008-FA169757428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147065.87668713331</c:v>
                </c:pt>
                <c:pt idx="1">
                  <c:v>130278.19866354617</c:v>
                </c:pt>
                <c:pt idx="2">
                  <c:v>154199.92868749771</c:v>
                </c:pt>
                <c:pt idx="3">
                  <c:v>190681.38896541507</c:v>
                </c:pt>
                <c:pt idx="4">
                  <c:v>227169.20144753956</c:v>
                </c:pt>
                <c:pt idx="5">
                  <c:v>175512.15740417389</c:v>
                </c:pt>
                <c:pt idx="6">
                  <c:v>157627.50009218993</c:v>
                </c:pt>
                <c:pt idx="7">
                  <c:v>116736.41064808112</c:v>
                </c:pt>
                <c:pt idx="8">
                  <c:v>176779.5703811844</c:v>
                </c:pt>
                <c:pt idx="9">
                  <c:v>165455.82662975648</c:v>
                </c:pt>
                <c:pt idx="10">
                  <c:v>229746.38149125542</c:v>
                </c:pt>
                <c:pt idx="11">
                  <c:v>154855.10317654433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22-EC4B-9EA8-987F0E0C2EDC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189136663442992"/>
          <c:y val="3.6948325794745343E-2"/>
          <c:w val="0.21254710343921754"/>
          <c:h val="0.109209515597397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0.96</c:v>
                </c:pt>
                <c:pt idx="1">
                  <c:v>0.9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60-8142-9021-BB36411D7E2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3852655593963162E-17"/>
                  <c:y val="1.7097986947639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DB-7742-8035-1DD30A62140C}"/>
                </c:ext>
              </c:extLst>
            </c:dLbl>
            <c:dLbl>
              <c:idx val="1"/>
              <c:layout>
                <c:manualLayout>
                  <c:x val="1.8465298179670551E-2"/>
                  <c:y val="1.2823490210729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DB-7742-8035-1DD30A6214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0%</c:formatCode>
                <c:ptCount val="3"/>
                <c:pt idx="0">
                  <c:v>0.02</c:v>
                </c:pt>
                <c:pt idx="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60-8142-9021-BB36411D7E2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0.03</c:v>
                </c:pt>
                <c:pt idx="1">
                  <c:v>0.09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60-8142-9021-BB36411D7E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2645439"/>
        <c:axId val="786127151"/>
      </c:barChart>
      <c:catAx>
        <c:axId val="76264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6127151"/>
        <c:crosses val="autoZero"/>
        <c:auto val="1"/>
        <c:lblAlgn val="ctr"/>
        <c:lblOffset val="100"/>
        <c:noMultiLvlLbl val="0"/>
      </c:catAx>
      <c:valAx>
        <c:axId val="786127151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6264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EAC-484E-A98A-EEC415DDC5E1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557-D645-9F62-2737EDB7E97E}"/>
              </c:ext>
            </c:extLst>
          </c:dPt>
          <c:dLbls>
            <c:dLbl>
              <c:idx val="0"/>
              <c:layout>
                <c:manualLayout>
                  <c:x val="-0.24782627268973212"/>
                  <c:y val="-6.796303025211073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87162049367597"/>
                      <c:h val="0.183092403499186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018222377477038"/>
                  <c:y val="1.35926060504220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AC-484E-A98A-EEC415DDC5E1}"/>
                </c:ext>
              </c:extLst>
            </c:dLbl>
            <c:dLbl>
              <c:idx val="2"/>
              <c:layout>
                <c:manualLayout>
                  <c:x val="-0.21405491677894195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57-D645-9F62-2737EDB7E9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1486.1</c:v>
                </c:pt>
                <c:pt idx="1">
                  <c:v>1557.8</c:v>
                </c:pt>
                <c:pt idx="2">
                  <c:v>1410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37121.277012696497</c:v>
                </c:pt>
                <c:pt idx="1">
                  <c:v>205672.88249462366</c:v>
                </c:pt>
                <c:pt idx="2">
                  <c:v>46062.176505608404</c:v>
                </c:pt>
                <c:pt idx="3">
                  <c:v>181155.0701412762</c:v>
                </c:pt>
                <c:pt idx="4">
                  <c:v>139184.51152129823</c:v>
                </c:pt>
                <c:pt idx="5">
                  <c:v>49224.779394905607</c:v>
                </c:pt>
                <c:pt idx="6">
                  <c:v>66575.463186579087</c:v>
                </c:pt>
                <c:pt idx="7">
                  <c:v>175768.53765164586</c:v>
                </c:pt>
                <c:pt idx="8">
                  <c:v>75660.106542443551</c:v>
                </c:pt>
                <c:pt idx="9">
                  <c:v>62485.22191263469</c:v>
                </c:pt>
                <c:pt idx="10">
                  <c:v>315158.46024549153</c:v>
                </c:pt>
                <c:pt idx="11">
                  <c:v>203720.09478923798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62448.81090520649</c:v>
                </c:pt>
                <c:pt idx="1">
                  <c:v>103879.84858542173</c:v>
                </c:pt>
                <c:pt idx="2">
                  <c:v>106332.93331371785</c:v>
                </c:pt>
                <c:pt idx="3">
                  <c:v>91578.15770361558</c:v>
                </c:pt>
                <c:pt idx="4">
                  <c:v>139703.28915715963</c:v>
                </c:pt>
                <c:pt idx="5">
                  <c:v>163912.60008471349</c:v>
                </c:pt>
                <c:pt idx="6">
                  <c:v>96644.78075775005</c:v>
                </c:pt>
                <c:pt idx="7">
                  <c:v>86504.953299282221</c:v>
                </c:pt>
                <c:pt idx="8">
                  <c:v>126058.87437947818</c:v>
                </c:pt>
                <c:pt idx="9">
                  <c:v>151362.429693068</c:v>
                </c:pt>
                <c:pt idx="10">
                  <c:v>152347.63982210367</c:v>
                </c:pt>
                <c:pt idx="11">
                  <c:v>129269.41658957122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94147725319846"/>
          <c:y val="5.8388595383729057E-2"/>
          <c:w val="0.19445481441137513"/>
          <c:h val="0.106163608356520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1522323055153073"/>
          <c:w val="0.94327243342784539"/>
          <c:h val="0.391396531384838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27-2845-BC22-2DE7470DE3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C-F046-9A33-EE202C3223E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27-2845-BC22-2DE7470DE37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4544852096725017E-17"/>
                  <c:y val="-1.3716730038022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4C-D24A-B5C0-948B61FBA2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4C-D24A-B5C0-948B61FBA2B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Q Hubo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51-E44C-ABCF-381A99BFA6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51-E44C-ABCF-381A99BFA63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0-9340-A9CC-CEDA3D84BE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4597149054849707"/>
          <c:w val="0.94327243342784539"/>
          <c:h val="0.386189325858523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1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29-6C4F-BB1B-B2642A8E11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B-E848-84AE-72B975BD1A5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B2-9A44-9F2A-0630667EFD8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LT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B2-9A44-9F2A-0630667EF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07021E-2"/>
          <c:y val="4.0261699999999997E-2"/>
          <c:w val="0.84630099999999997"/>
          <c:h val="0.745902999999999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Diunsa </c:v>
                </c:pt>
              </c:strCache>
            </c:strRef>
          </c:tx>
          <c:spPr>
            <a:ln w="28575" cap="flat">
              <a:solidFill>
                <a:srgbClr val="7A81FF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Sheet1!$B$2:$M$2</c:f>
              <c:numCache>
                <c:formatCode>_-* #,##0.0_-;\-* #,##0.0_-;_-* "-"??_-;_-@_-</c:formatCode>
                <c:ptCount val="12"/>
                <c:pt idx="0">
                  <c:v>22004.63562997639</c:v>
                </c:pt>
                <c:pt idx="1">
                  <c:v>22094.081604382001</c:v>
                </c:pt>
                <c:pt idx="2">
                  <c:v>478959.88463781844</c:v>
                </c:pt>
                <c:pt idx="3">
                  <c:v>588100.31967048161</c:v>
                </c:pt>
                <c:pt idx="4">
                  <c:v>679516.34510756563</c:v>
                </c:pt>
                <c:pt idx="5">
                  <c:v>533910.99416000827</c:v>
                </c:pt>
                <c:pt idx="6">
                  <c:v>331918.62016860937</c:v>
                </c:pt>
                <c:pt idx="7">
                  <c:v>423459.15636386682</c:v>
                </c:pt>
                <c:pt idx="8">
                  <c:v>374127.29776957113</c:v>
                </c:pt>
                <c:pt idx="9">
                  <c:v>847463.32892982033</c:v>
                </c:pt>
                <c:pt idx="10">
                  <c:v>555452.06466979499</c:v>
                </c:pt>
                <c:pt idx="11">
                  <c:v>364944.52149791882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99-2C49-B4DD-7AC94E2D14C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 Elektra </c:v>
                </c:pt>
              </c:strCache>
            </c:strRef>
          </c:tx>
          <c:spPr>
            <a:ln w="28575" cap="flat">
              <a:solidFill>
                <a:schemeClr val="accent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Sheet1!$B$3:$M$3</c:f>
              <c:numCache>
                <c:formatCode>_-* #,##0.0_-;\-* #,##0.0_-;_-* "-"??_-;_-@_-</c:formatCode>
                <c:ptCount val="12"/>
                <c:pt idx="0">
                  <c:v>147065.87668713331</c:v>
                </c:pt>
                <c:pt idx="1">
                  <c:v>130278.19866354617</c:v>
                </c:pt>
                <c:pt idx="2">
                  <c:v>154199.92868749771</c:v>
                </c:pt>
                <c:pt idx="3">
                  <c:v>190681.38896541507</c:v>
                </c:pt>
                <c:pt idx="4">
                  <c:v>227169.20144753956</c:v>
                </c:pt>
                <c:pt idx="5">
                  <c:v>175512.15740417389</c:v>
                </c:pt>
                <c:pt idx="6">
                  <c:v>157627.50009218993</c:v>
                </c:pt>
                <c:pt idx="7">
                  <c:v>116736.41064808112</c:v>
                </c:pt>
                <c:pt idx="8">
                  <c:v>176779.5703811844</c:v>
                </c:pt>
                <c:pt idx="9">
                  <c:v>165455.82662975648</c:v>
                </c:pt>
                <c:pt idx="10">
                  <c:v>229746.38149125542</c:v>
                </c:pt>
                <c:pt idx="11">
                  <c:v>157146.45240905631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99-2C49-B4DD-7AC94E2D14C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 Jetstereo </c:v>
                </c:pt>
              </c:strCache>
            </c:strRef>
          </c:tx>
          <c:spPr>
            <a:ln w="25400" cap="flat">
              <a:solidFill>
                <a:srgbClr val="0433FF"/>
              </a:solidFill>
              <a:prstDash val="solid"/>
              <a:miter lim="400000"/>
            </a:ln>
            <a:effectLst/>
          </c:spPr>
          <c:marker>
            <c:symbol val="circle"/>
            <c:size val="3"/>
            <c:spPr>
              <a:solidFill>
                <a:srgbClr val="0433FF"/>
              </a:solidFill>
              <a:ln w="6350" cap="flat">
                <a:solidFill>
                  <a:srgbClr val="0433FF"/>
                </a:solidFill>
                <a:prstDash val="solid"/>
                <a:miter lim="800000"/>
              </a:ln>
              <a:effectLst/>
            </c:spPr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Sheet1!$B$4:$M$4</c:f>
              <c:numCache>
                <c:formatCode>_-* #,##0.0_-;\-* #,##0.0_-;_-* "-"??_-;_-@_-</c:formatCode>
                <c:ptCount val="12"/>
                <c:pt idx="0">
                  <c:v>62448.81090520649</c:v>
                </c:pt>
                <c:pt idx="1">
                  <c:v>103879.84858542173</c:v>
                </c:pt>
                <c:pt idx="2">
                  <c:v>106332.93331371785</c:v>
                </c:pt>
                <c:pt idx="3">
                  <c:v>91578.15770361558</c:v>
                </c:pt>
                <c:pt idx="4">
                  <c:v>139703.28915715963</c:v>
                </c:pt>
                <c:pt idx="5">
                  <c:v>163912.60008471349</c:v>
                </c:pt>
                <c:pt idx="6">
                  <c:v>96644.78075775005</c:v>
                </c:pt>
                <c:pt idx="7">
                  <c:v>86504.953299282221</c:v>
                </c:pt>
                <c:pt idx="8">
                  <c:v>126058.87437947818</c:v>
                </c:pt>
                <c:pt idx="9">
                  <c:v>151362.429693068</c:v>
                </c:pt>
                <c:pt idx="10">
                  <c:v>152347.63982210367</c:v>
                </c:pt>
                <c:pt idx="11">
                  <c:v>129269.41658957122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99-2C49-B4DD-7AC94E2D14C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 La Curacao </c:v>
                </c:pt>
              </c:strCache>
            </c:strRef>
          </c:tx>
          <c:spPr>
            <a:ln w="19050" cap="flat">
              <a:solidFill>
                <a:srgbClr val="76717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Sheet1!$B$5:$M$5</c:f>
              <c:numCache>
                <c:formatCode>_-* #,##0.0_-;\-* #,##0.0_-;_-* "-"??_-;_-@_-</c:formatCode>
                <c:ptCount val="12"/>
                <c:pt idx="0">
                  <c:v>198209.68529609591</c:v>
                </c:pt>
                <c:pt idx="1">
                  <c:v>179485.13433820242</c:v>
                </c:pt>
                <c:pt idx="2">
                  <c:v>212714.39107213428</c:v>
                </c:pt>
                <c:pt idx="3">
                  <c:v>99228.265809469187</c:v>
                </c:pt>
                <c:pt idx="4">
                  <c:v>104023.52580796534</c:v>
                </c:pt>
                <c:pt idx="5">
                  <c:v>342237.12045886106</c:v>
                </c:pt>
                <c:pt idx="6">
                  <c:v>531899.13465299376</c:v>
                </c:pt>
                <c:pt idx="7">
                  <c:v>364466.37070982018</c:v>
                </c:pt>
                <c:pt idx="8">
                  <c:v>325251.72881001205</c:v>
                </c:pt>
                <c:pt idx="9">
                  <c:v>299353.4037921321</c:v>
                </c:pt>
                <c:pt idx="10">
                  <c:v>621951.3461328696</c:v>
                </c:pt>
                <c:pt idx="11">
                  <c:v>158046.78175569529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99-2C49-B4DD-7AC94E2D14C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 Lady Lee </c:v>
                </c:pt>
              </c:strCache>
            </c:strRef>
          </c:tx>
          <c:spPr>
            <a:ln w="28575" cap="rnd">
              <a:solidFill>
                <a:srgbClr val="C354B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Sheet1!$B$6:$M$6</c:f>
              <c:numCache>
                <c:formatCode>_-* #,##0.0_-;\-* #,##0.0_-;_-* "-"??_-;_-@_-</c:formatCode>
                <c:ptCount val="12"/>
                <c:pt idx="0">
                  <c:v>115371.11007380408</c:v>
                </c:pt>
                <c:pt idx="1">
                  <c:v>107381.77762830954</c:v>
                </c:pt>
                <c:pt idx="2">
                  <c:v>122934.38261084905</c:v>
                </c:pt>
                <c:pt idx="3">
                  <c:v>131441.79999999999</c:v>
                </c:pt>
                <c:pt idx="4">
                  <c:v>88489.348428795449</c:v>
                </c:pt>
                <c:pt idx="5">
                  <c:v>75171.489450072695</c:v>
                </c:pt>
                <c:pt idx="6">
                  <c:v>89884.140184293792</c:v>
                </c:pt>
                <c:pt idx="7">
                  <c:v>72204.560281318103</c:v>
                </c:pt>
                <c:pt idx="8">
                  <c:v>71595.373086021558</c:v>
                </c:pt>
                <c:pt idx="9">
                  <c:v>82170.876889673251</c:v>
                </c:pt>
                <c:pt idx="10">
                  <c:v>137350.51736737596</c:v>
                </c:pt>
                <c:pt idx="11">
                  <c:v>133829.06230900102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899-2C49-B4DD-7AC94E2D14CB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 Molineros</c:v>
                </c:pt>
              </c:strCache>
            </c:strRef>
          </c:tx>
          <c:spPr>
            <a:ln w="19050" cap="flat">
              <a:solidFill>
                <a:srgbClr val="7030A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Sheet1!$B$7:$M$7</c:f>
              <c:numCache>
                <c:formatCode>_-* #,##0.0_-;\-* #,##0.0_-;_-* "-"??_-;_-@_-</c:formatCode>
                <c:ptCount val="12"/>
                <c:pt idx="0">
                  <c:v>152077.97097789033</c:v>
                </c:pt>
                <c:pt idx="1">
                  <c:v>102525.53810413723</c:v>
                </c:pt>
                <c:pt idx="2">
                  <c:v>87382.365851443741</c:v>
                </c:pt>
                <c:pt idx="3">
                  <c:v>101406.20108855255</c:v>
                </c:pt>
                <c:pt idx="4">
                  <c:v>102324.54066117218</c:v>
                </c:pt>
                <c:pt idx="5">
                  <c:v>77879.45897616657</c:v>
                </c:pt>
                <c:pt idx="6">
                  <c:v>92328.08664290818</c:v>
                </c:pt>
                <c:pt idx="7">
                  <c:v>41217.585564943292</c:v>
                </c:pt>
                <c:pt idx="8">
                  <c:v>44220.947088181405</c:v>
                </c:pt>
                <c:pt idx="9">
                  <c:v>47738.258671432559</c:v>
                </c:pt>
                <c:pt idx="10">
                  <c:v>82083.519249279096</c:v>
                </c:pt>
                <c:pt idx="11">
                  <c:v>100306.12932121902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899-2C49-B4DD-7AC94E2D14CB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 Tropigas </c:v>
                </c:pt>
              </c:strCache>
            </c:strRef>
          </c:tx>
          <c:spPr>
            <a:ln w="19050" cap="flat">
              <a:solidFill>
                <a:schemeClr val="accent6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Sheet1!$B$8:$M$8</c:f>
              <c:numCache>
                <c:formatCode>_-* #,##0.0_-;\-* #,##0.0_-;_-* "-"??_-;_-@_-</c:formatCode>
                <c:ptCount val="12"/>
                <c:pt idx="0">
                  <c:v>84729.705349759126</c:v>
                </c:pt>
                <c:pt idx="1">
                  <c:v>44303.322730580039</c:v>
                </c:pt>
                <c:pt idx="2">
                  <c:v>92884.578791778025</c:v>
                </c:pt>
                <c:pt idx="3">
                  <c:v>32851.15716403455</c:v>
                </c:pt>
                <c:pt idx="4">
                  <c:v>16319.845202579876</c:v>
                </c:pt>
                <c:pt idx="5">
                  <c:v>148254.30186486791</c:v>
                </c:pt>
                <c:pt idx="6">
                  <c:v>190828.10714525875</c:v>
                </c:pt>
                <c:pt idx="7">
                  <c:v>155769.37005744121</c:v>
                </c:pt>
                <c:pt idx="8">
                  <c:v>170666.30413396357</c:v>
                </c:pt>
                <c:pt idx="9">
                  <c:v>67263.577036618648</c:v>
                </c:pt>
                <c:pt idx="10">
                  <c:v>206064.78480428914</c:v>
                </c:pt>
                <c:pt idx="11">
                  <c:v>54416.50601903272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899-2C49-B4DD-7AC94E2D14CB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 Gallo Mas Gallo </c:v>
                </c:pt>
              </c:strCache>
            </c:strRef>
          </c:tx>
          <c:spPr>
            <a:ln w="19050" cap="flat">
              <a:solidFill>
                <a:srgbClr val="94110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Sheet1!$B$9:$M$9</c:f>
              <c:numCache>
                <c:formatCode>_-* #,##0.0_-;\-* #,##0.0_-;_-* "-"??_-;_-@_-</c:formatCode>
                <c:ptCount val="12"/>
                <c:pt idx="0">
                  <c:v>85688.398171631852</c:v>
                </c:pt>
                <c:pt idx="1">
                  <c:v>66947.009720490794</c:v>
                </c:pt>
                <c:pt idx="2">
                  <c:v>62488.929105428964</c:v>
                </c:pt>
                <c:pt idx="3">
                  <c:v>57930.508929897172</c:v>
                </c:pt>
                <c:pt idx="4">
                  <c:v>70020.717442160851</c:v>
                </c:pt>
                <c:pt idx="5">
                  <c:v>59422.934131290247</c:v>
                </c:pt>
                <c:pt idx="6">
                  <c:v>60291.437155656989</c:v>
                </c:pt>
                <c:pt idx="7">
                  <c:v>58908.82937928605</c:v>
                </c:pt>
                <c:pt idx="8">
                  <c:v>44735.018665000265</c:v>
                </c:pt>
                <c:pt idx="9">
                  <c:v>60237.573596814145</c:v>
                </c:pt>
                <c:pt idx="10">
                  <c:v>54553.430784982826</c:v>
                </c:pt>
                <c:pt idx="11">
                  <c:v>82518.828307809541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899-2C49-B4DD-7AC94E2D14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41100">
                  <a:alpha val="29000"/>
                </a:srgbClr>
              </a:solidFill>
              <a:prstDash val="solid"/>
              <a:round/>
            </a:ln>
          </c:spPr>
        </c:majorGridlines>
        <c:numFmt formatCode="&quot; &quot;#,##0.0&quot; &quot;;&quot;-&quot;#,##0.0&quot; &quot;;&quot; '-&quot;??&quot; &quot;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between"/>
        <c:majorUnit val="250000"/>
        <c:minorUnit val="125000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0258400000000005"/>
          <c:w val="1"/>
          <c:h val="9.741560000000000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solidFill>
      <a:srgbClr val="FFFFFF"/>
    </a:solidFill>
    <a:ln w="28575" cap="flat">
      <a:solidFill>
        <a:srgbClr val="000000"/>
      </a:solidFill>
      <a:prstDash val="solid"/>
      <a:round/>
    </a:ln>
    <a:effectLst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62-9E41-94F7-857E687E27C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636213024181254E-17"/>
                  <c:y val="-2.421630756231516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62-9E41-94F7-857E687E27C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3059E-3"/>
                  <c:y val="-2.652408111533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362-9E41-94F7-857E687E27CC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62-9E41-94F7-857E687E2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0.95</c:v>
                </c:pt>
                <c:pt idx="1">
                  <c:v>0.98</c:v>
                </c:pt>
                <c:pt idx="2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0C-6147-8B4E-D33BC81AEB5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2431714641770006E-2"/>
                  <c:y val="1.7252422640884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E1-8A48-879B-C4494FDF03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  <c:pt idx="2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0C-6147-8B4E-D33BC81AEB5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0.05</c:v>
                </c:pt>
                <c:pt idx="1">
                  <c:v>0.02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0C-6147-8B4E-D33BC81AE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8551711"/>
        <c:axId val="786038111"/>
      </c:barChart>
      <c:catAx>
        <c:axId val="718551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6038111"/>
        <c:crosses val="autoZero"/>
        <c:auto val="1"/>
        <c:lblAlgn val="ctr"/>
        <c:lblOffset val="100"/>
        <c:noMultiLvlLbl val="0"/>
      </c:catAx>
      <c:valAx>
        <c:axId val="786038111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18551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1-FC4A-BAE5-9D6F52501A1D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2E7-FD46-ACCF-17B34BAEC1B4}"/>
              </c:ext>
            </c:extLst>
          </c:dPt>
          <c:dLbls>
            <c:dLbl>
              <c:idx val="0"/>
              <c:layout>
                <c:manualLayout>
                  <c:x val="-0.22570318200253886"/>
                  <c:y val="3.39815151260541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76AE7C58-D4DA-7840-8413-B070AEFB1036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23551844306655"/>
                      <c:h val="0.176296100473975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0743138345341031"/>
                  <c:y val="-6.229872471758407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A1-FC4A-BAE5-9D6F52501A1D}"/>
                </c:ext>
              </c:extLst>
            </c:dLbl>
            <c:dLbl>
              <c:idx val="2"/>
              <c:layout>
                <c:manualLayout>
                  <c:x val="-0.20507595153144259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2510.9</c:v>
                </c:pt>
                <c:pt idx="1">
                  <c:v>2887.2</c:v>
                </c:pt>
                <c:pt idx="2">
                  <c:v>3436.9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98001.209626491254</c:v>
                </c:pt>
                <c:pt idx="1">
                  <c:v>112054.16223415104</c:v>
                </c:pt>
                <c:pt idx="2">
                  <c:v>179288.26301669993</c:v>
                </c:pt>
                <c:pt idx="3">
                  <c:v>15570.136301801258</c:v>
                </c:pt>
                <c:pt idx="4">
                  <c:v>66768.012978370287</c:v>
                </c:pt>
                <c:pt idx="5">
                  <c:v>179885.35491678983</c:v>
                </c:pt>
                <c:pt idx="6">
                  <c:v>158388.65582787522</c:v>
                </c:pt>
                <c:pt idx="7">
                  <c:v>170906.51290891145</c:v>
                </c:pt>
                <c:pt idx="8">
                  <c:v>297224.10117274377</c:v>
                </c:pt>
                <c:pt idx="9">
                  <c:v>351706.66084488813</c:v>
                </c:pt>
                <c:pt idx="10">
                  <c:v>966462.03028400964</c:v>
                </c:pt>
                <c:pt idx="11">
                  <c:v>290912.05007869279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198209.68529609591</c:v>
                </c:pt>
                <c:pt idx="1">
                  <c:v>179485.13433820242</c:v>
                </c:pt>
                <c:pt idx="2">
                  <c:v>212714.39107213428</c:v>
                </c:pt>
                <c:pt idx="3">
                  <c:v>99228.265809469187</c:v>
                </c:pt>
                <c:pt idx="4">
                  <c:v>104023.52580796534</c:v>
                </c:pt>
                <c:pt idx="5">
                  <c:v>342237.12045886106</c:v>
                </c:pt>
                <c:pt idx="6">
                  <c:v>531899.13465299376</c:v>
                </c:pt>
                <c:pt idx="7">
                  <c:v>364466.37070982018</c:v>
                </c:pt>
                <c:pt idx="8">
                  <c:v>325251.72881001205</c:v>
                </c:pt>
                <c:pt idx="9">
                  <c:v>299353.4037921321</c:v>
                </c:pt>
                <c:pt idx="10">
                  <c:v>621951.3461328696</c:v>
                </c:pt>
                <c:pt idx="11">
                  <c:v>158046.78175569529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45140377919198"/>
          <c:y val="5.4065131417273218E-2"/>
          <c:w val="0.19445481441137513"/>
          <c:h val="0.11221679434018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3152530755926878"/>
          <c:w val="0.94327243342784539"/>
          <c:h val="0.3874507721580600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F-6B40-9FC0-3378D95B96C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DF-6B40-9FC0-3378D95B96C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DF-6B40-9FC0-3378D95B96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DF-6B40-9FC0-3378D95B96C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R. Activa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5DF-6B40-9FC0-3378D95B96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DF-6B40-9FC0-3378D95B96C1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DF-6B40-9FC0-3378D95B96C1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W107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C8-D642-87D3-5FC8CA776298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Otros 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Sheet1!$B$9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6-4948-A8EC-8DE063FBD0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455038733720521E-2"/>
          <c:y val="0.72260116951136044"/>
          <c:w val="0.89999989848323803"/>
          <c:h val="0.199996831432192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4E-124C-AD4B-166EB49FD48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7A4E-124C-AD4B-166EB49FD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38261907653605459"/>
          <c:w val="0.94327243342784539"/>
          <c:h val="0.3555259929595830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FE-3541-A7B6-F5B3D49DC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E-3541-A7B6-F5B3D49DC9A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A-224E-9854-596D2B463B0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CA-224E-9854-596D2B463B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888623930140227"/>
          <c:y val="0.77401560792089263"/>
          <c:w val="0.26604193251368702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0.96</c:v>
                </c:pt>
                <c:pt idx="1">
                  <c:v>0.98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63-D340-A10B-F33D32AB9E6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63-D340-A10B-F33D32AB9E6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0.03</c:v>
                </c:pt>
                <c:pt idx="1">
                  <c:v>0.02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63-D340-A10B-F33D32AB9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02251023"/>
        <c:axId val="798708895"/>
      </c:barChart>
      <c:catAx>
        <c:axId val="802251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98708895"/>
        <c:crosses val="autoZero"/>
        <c:auto val="1"/>
        <c:lblAlgn val="ctr"/>
        <c:lblOffset val="100"/>
        <c:noMultiLvlLbl val="0"/>
      </c:catAx>
      <c:valAx>
        <c:axId val="79870889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02251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C354B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F4-D74F-A638-BAA063DD8896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F4-D74F-A638-BAA063DD8896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F4-D74F-A638-BAA063DD8896}"/>
              </c:ext>
            </c:extLst>
          </c:dPt>
          <c:dLbls>
            <c:dLbl>
              <c:idx val="0"/>
              <c:layout>
                <c:manualLayout>
                  <c:x val="-0.33166904961263272"/>
                  <c:y val="0"/>
                </c:manualLayout>
              </c:layout>
              <c:tx>
                <c:rich>
                  <a:bodyPr/>
                  <a:lstStyle/>
                  <a:p>
                    <a:fld id="{A57E45A2-0C10-1748-845E-33C734F28AB4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04404311942897"/>
                      <c:h val="0.183092403499186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DF4-D74F-A638-BAA063DD8896}"/>
                </c:ext>
              </c:extLst>
            </c:dLbl>
            <c:dLbl>
              <c:idx val="1"/>
              <c:layout>
                <c:manualLayout>
                  <c:x val="-0.21560285068603821"/>
                  <c:y val="6.7963030252110113E-3"/>
                </c:manualLayout>
              </c:layout>
              <c:tx>
                <c:rich>
                  <a:bodyPr/>
                  <a:lstStyle/>
                  <a:p>
                    <a:fld id="{F1E273D9-DD62-754B-B36E-E3737EC2D35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DF4-D74F-A638-BAA063DD8896}"/>
                </c:ext>
              </c:extLst>
            </c:dLbl>
            <c:dLbl>
              <c:idx val="2"/>
              <c:layout>
                <c:manualLayout>
                  <c:x val="-0.2965721081053504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F4-D74F-A638-BAA063DD889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890.1</c:v>
                </c:pt>
                <c:pt idx="1">
                  <c:v>945.1</c:v>
                </c:pt>
                <c:pt idx="2">
                  <c:v>1224.9000000000001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F4-D74F-A638-BAA063DD88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0.16118301867094631"/>
          <c:w val="0.96306470418714585"/>
          <c:h val="0.6196048006910768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72401.213445490444</c:v>
                </c:pt>
                <c:pt idx="1">
                  <c:v>68654.634908902066</c:v>
                </c:pt>
                <c:pt idx="2">
                  <c:v>73948.46889745706</c:v>
                </c:pt>
                <c:pt idx="3">
                  <c:v>82258.594905951642</c:v>
                </c:pt>
                <c:pt idx="4">
                  <c:v>87630.058177692437</c:v>
                </c:pt>
                <c:pt idx="5">
                  <c:v>79228.035377968001</c:v>
                </c:pt>
                <c:pt idx="6">
                  <c:v>68340.909306551475</c:v>
                </c:pt>
                <c:pt idx="7">
                  <c:v>91119.659051386494</c:v>
                </c:pt>
                <c:pt idx="8">
                  <c:v>82494.816792140555</c:v>
                </c:pt>
                <c:pt idx="9">
                  <c:v>76085.414693353479</c:v>
                </c:pt>
                <c:pt idx="10">
                  <c:v>96051.891950468882</c:v>
                </c:pt>
                <c:pt idx="11">
                  <c:v>66880.55354458098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115371.11007380408</c:v>
                </c:pt>
                <c:pt idx="1">
                  <c:v>107381.77762830954</c:v>
                </c:pt>
                <c:pt idx="2">
                  <c:v>122934.38261084905</c:v>
                </c:pt>
                <c:pt idx="3">
                  <c:v>131441.77571614724</c:v>
                </c:pt>
                <c:pt idx="4">
                  <c:v>88489.348428795449</c:v>
                </c:pt>
                <c:pt idx="5">
                  <c:v>75171.489450072695</c:v>
                </c:pt>
                <c:pt idx="6">
                  <c:v>89884.140184293792</c:v>
                </c:pt>
                <c:pt idx="7">
                  <c:v>72204.560281318103</c:v>
                </c:pt>
                <c:pt idx="8">
                  <c:v>71595.373086021558</c:v>
                </c:pt>
                <c:pt idx="9">
                  <c:v>82170.876889673251</c:v>
                </c:pt>
                <c:pt idx="10">
                  <c:v>137350.51736737596</c:v>
                </c:pt>
                <c:pt idx="11">
                  <c:v>130888.41306469058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45140377919198"/>
          <c:y val="3.5715323850132957E-2"/>
          <c:w val="0.19445481441137513"/>
          <c:h val="0.10637506064321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3.3794373742357018E-3"/>
                  <c:y val="2.6231045220899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5A-E34F-BA74-CFB95562B6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Hoja1!$B$2:$B$9</c:f>
              <c:numCache>
                <c:formatCode>_-* #,##0.0_-;\-* #,##0.0_-;_-* "-"??_-;_-@_-</c:formatCode>
                <c:ptCount val="8"/>
                <c:pt idx="0">
                  <c:v>5222</c:v>
                </c:pt>
                <c:pt idx="1">
                  <c:v>3436.9</c:v>
                </c:pt>
                <c:pt idx="2">
                  <c:v>2028.4</c:v>
                </c:pt>
                <c:pt idx="3">
                  <c:v>1410</c:v>
                </c:pt>
                <c:pt idx="4">
                  <c:v>1264.4000000000001</c:v>
                </c:pt>
                <c:pt idx="5">
                  <c:v>1227.8</c:v>
                </c:pt>
                <c:pt idx="6">
                  <c:v>1031.5</c:v>
                </c:pt>
                <c:pt idx="7">
                  <c:v>763.7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5A-E34F-BA74-CFB95562B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1129055631"/>
        <c:axId val="1128410607"/>
      </c:barChart>
      <c:catAx>
        <c:axId val="1129055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j-cs"/>
              </a:defRPr>
            </a:pPr>
            <a:endParaRPr lang="es-HN"/>
          </a:p>
        </c:txPr>
        <c:crossAx val="1128410607"/>
        <c:crosses val="autoZero"/>
        <c:auto val="1"/>
        <c:lblAlgn val="ctr"/>
        <c:lblOffset val="100"/>
        <c:noMultiLvlLbl val="0"/>
      </c:catAx>
      <c:valAx>
        <c:axId val="1128410607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12905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4323362906632868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06-FB4D-8F00-2C1231DCABA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06-FB4D-8F00-2C1231DCABA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Ambiental FM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5054E-3"/>
                  <c:y val="4.9644378165073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20-BD48-B091-0A85EC0787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BC-F945-BBC9-586B59D08E84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Stereo Luz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BD-B044-8FD1-A7941FD853F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D2-744C-9F35-42DABF52E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77404399127362E-2"/>
          <c:y val="0.53964512040557666"/>
          <c:w val="0.98022595600872642"/>
          <c:h val="0.379873257287705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78-B544-8A4B-EDFDCA8F5F0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78-B544-8A4B-EDFDCA8F5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0.85</c:v>
                </c:pt>
                <c:pt idx="1">
                  <c:v>0.76</c:v>
                </c:pt>
                <c:pt idx="2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1F-CD46-8FE4-FB04F8048CA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711F-CD46-8FE4-FB04F8048CA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0.15</c:v>
                </c:pt>
                <c:pt idx="1">
                  <c:v>0.24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1F-CD46-8FE4-FB04F8048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4827647"/>
        <c:axId val="802057423"/>
      </c:barChart>
      <c:catAx>
        <c:axId val="744827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802057423"/>
        <c:crosses val="autoZero"/>
        <c:auto val="1"/>
        <c:lblAlgn val="ctr"/>
        <c:lblOffset val="100"/>
        <c:noMultiLvlLbl val="0"/>
      </c:catAx>
      <c:valAx>
        <c:axId val="802057423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44827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92514817814472"/>
          <c:y val="7.356382611524924E-2"/>
          <c:w val="0.66899664293254535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6C-0F4E-AED2-98B392620C2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6C-0F4E-AED2-98B392620C2E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6C-0F4E-AED2-98B392620C2E}"/>
              </c:ext>
            </c:extLst>
          </c:dPt>
          <c:dLbls>
            <c:dLbl>
              <c:idx val="0"/>
              <c:layout>
                <c:manualLayout>
                  <c:x val="-0.20785580132300877"/>
                  <c:y val="1.35926060504221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6C-0F4E-AED2-98B392620C2E}"/>
                </c:ext>
              </c:extLst>
            </c:dLbl>
            <c:dLbl>
              <c:idx val="1"/>
              <c:layout>
                <c:manualLayout>
                  <c:x val="-0.25053197003898919"/>
                  <c:y val="-6.229872471758407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C-0F4E-AED2-98B392620C2E}"/>
                </c:ext>
              </c:extLst>
            </c:dLbl>
            <c:dLbl>
              <c:idx val="2"/>
              <c:layout>
                <c:manualLayout>
                  <c:x val="-0.29833280732975959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6C-0F4E-AED2-98B392620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#,##0.0</c:formatCode>
                <c:ptCount val="3"/>
                <c:pt idx="0">
                  <c:v>735.7</c:v>
                </c:pt>
                <c:pt idx="1">
                  <c:v>949.1</c:v>
                </c:pt>
                <c:pt idx="2">
                  <c:v>1264.4000000000001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6C-0F4E-AED2-98B392620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6.8997396299041239E-2"/>
          <c:w val="0.96306470418714585"/>
          <c:h val="0.6195907331607191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75686.301773203159</c:v>
                </c:pt>
                <c:pt idx="1">
                  <c:v>75676.813100915504</c:v>
                </c:pt>
                <c:pt idx="2">
                  <c:v>35055.395418401349</c:v>
                </c:pt>
                <c:pt idx="3">
                  <c:v>4524.3039996935513</c:v>
                </c:pt>
                <c:pt idx="4">
                  <c:v>72930.931557925098</c:v>
                </c:pt>
                <c:pt idx="5">
                  <c:v>141360.06204457354</c:v>
                </c:pt>
                <c:pt idx="6">
                  <c:v>37602.060836395023</c:v>
                </c:pt>
                <c:pt idx="7">
                  <c:v>84209.432042425353</c:v>
                </c:pt>
                <c:pt idx="8">
                  <c:v>25272.750546002568</c:v>
                </c:pt>
                <c:pt idx="9">
                  <c:v>39731.507262596278</c:v>
                </c:pt>
                <c:pt idx="10">
                  <c:v>276505.29390820663</c:v>
                </c:pt>
                <c:pt idx="11">
                  <c:v>80592.024678457063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84729.705349759126</c:v>
                </c:pt>
                <c:pt idx="1">
                  <c:v>44303.322730580039</c:v>
                </c:pt>
                <c:pt idx="2">
                  <c:v>92884.578791778025</c:v>
                </c:pt>
                <c:pt idx="3">
                  <c:v>32851.15716403455</c:v>
                </c:pt>
                <c:pt idx="4">
                  <c:v>16319.845202579876</c:v>
                </c:pt>
                <c:pt idx="5">
                  <c:v>148254.30186486791</c:v>
                </c:pt>
                <c:pt idx="6">
                  <c:v>190828.10714525875</c:v>
                </c:pt>
                <c:pt idx="7">
                  <c:v>155769.37005744121</c:v>
                </c:pt>
                <c:pt idx="8">
                  <c:v>170666.30413396357</c:v>
                </c:pt>
                <c:pt idx="9">
                  <c:v>67263.577036618648</c:v>
                </c:pt>
                <c:pt idx="10">
                  <c:v>206064.78480428914</c:v>
                </c:pt>
                <c:pt idx="11">
                  <c:v>54416.50601903272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109364961438704"/>
          <c:y val="5.7570983285239831E-2"/>
          <c:w val="0.19445481441137513"/>
          <c:h val="0.11051920564055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3705968228054755"/>
          <c:w val="0.94327243342784539"/>
          <c:h val="0.43556330842647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471154519678515E-2"/>
                  <c:y val="7.571398394592304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E4-7A40-8E61-D45E48ACA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 Hit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913498098859315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E4-7A40-8E61-D45E48ACA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F-9C44-AECB-45F0C985BB6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R Activa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32-BF48-9FBA-6304E0F8B0A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32-BF48-9FBA-6304E0F8B0A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Kairos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81-CA49-AF3A-02B96D70B887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81-CA49-AF3A-02B96D70B88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785257532797527E-2"/>
          <c:y val="0.6550116180819604"/>
          <c:w val="0.93867778478243458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6D34-3D47-908A-A463367A76F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6D34-3D47-908A-A463367A7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B8-D744-84FA-24203E3A02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B8-D744-84FA-24203E3A02E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B8-D744-84FA-24203E3A0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5555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555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4B1-6248-A1F0-E49D7BB145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0.89</c:v>
                </c:pt>
                <c:pt idx="1">
                  <c:v>0.92</c:v>
                </c:pt>
                <c:pt idx="2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E-B34D-8457-AE6B312B9CB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6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2D8E-B34D-8457-AE6B312B9CB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B353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0.11</c:v>
                </c:pt>
                <c:pt idx="1">
                  <c:v>0.08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8E-B34D-8457-AE6B312B9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8697567"/>
        <c:axId val="798902223"/>
      </c:barChart>
      <c:catAx>
        <c:axId val="818697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98902223"/>
        <c:crosses val="autoZero"/>
        <c:auto val="1"/>
        <c:lblAlgn val="ctr"/>
        <c:lblOffset val="100"/>
        <c:noMultiLvlLbl val="0"/>
      </c:catAx>
      <c:valAx>
        <c:axId val="798902223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818697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6715037882508873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C6-DC41-B185-892AA3228936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2E7-FD46-ACCF-17B34BAEC1B4}"/>
              </c:ext>
            </c:extLst>
          </c:dPt>
          <c:dLbls>
            <c:dLbl>
              <c:idx val="0"/>
              <c:layout>
                <c:manualLayout>
                  <c:x val="-0.16791972214250375"/>
                  <c:y val="-1.35928736214075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40963960967364"/>
                      <c:h val="0.101740656287409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9928740105719048"/>
                  <c:y val="-6.2298724717584078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C6-DC41-B185-892AA3228936}"/>
                </c:ext>
              </c:extLst>
            </c:dLbl>
            <c:dLbl>
              <c:idx val="2"/>
              <c:layout>
                <c:manualLayout>
                  <c:x val="-0.28401904708841147"/>
                  <c:y val="-3.1149362358792039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575.9</c:v>
                </c:pt>
                <c:pt idx="1">
                  <c:v>1000.5</c:v>
                </c:pt>
                <c:pt idx="2">
                  <c:v>763.7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914A-9536-F1D8A434C667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76-5E40-9204-CD7CCB27F159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C0F-914A-9536-F1D8A434C667}"/>
              </c:ext>
            </c:extLst>
          </c:dPt>
          <c:dLbls>
            <c:dLbl>
              <c:idx val="0"/>
              <c:layout>
                <c:manualLayout>
                  <c:x val="-0.25070860871331341"/>
                  <c:y val="6.9140179263608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69531002200814"/>
                      <c:h val="0.18619450275689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C0F-914A-9536-F1D8A434C667}"/>
                </c:ext>
              </c:extLst>
            </c:dLbl>
            <c:dLbl>
              <c:idx val="1"/>
              <c:layout>
                <c:manualLayout>
                  <c:x val="-0.41209675086614644"/>
                  <c:y val="-6.913745720930637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27134309538447"/>
                      <c:h val="0.22754032995653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176-5E40-9204-CD7CCB27F159}"/>
                </c:ext>
              </c:extLst>
            </c:dLbl>
            <c:dLbl>
              <c:idx val="2"/>
              <c:layout>
                <c:manualLayout>
                  <c:x val="-0.38068578207292275"/>
                  <c:y val="-1.5844441378237993E-17"/>
                </c:manualLayout>
              </c:layout>
              <c:tx>
                <c:rich>
                  <a:bodyPr/>
                  <a:lstStyle/>
                  <a:p>
                    <a:fld id="{4D05002E-C024-2A49-92D0-298AC211DF40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4326395697321"/>
                      <c:h val="0.186194502756896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C0F-914A-9536-F1D8A434C6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4029</c:v>
                </c:pt>
                <c:pt idx="1">
                  <c:v>4873.3999999999996</c:v>
                </c:pt>
                <c:pt idx="2">
                  <c:v>5220.8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6.3247613274121137E-2"/>
          <c:w val="0.96306470418714585"/>
          <c:h val="0.6195327825916490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86469.244260121472</c:v>
                </c:pt>
                <c:pt idx="1">
                  <c:v>75698.4644977883</c:v>
                </c:pt>
                <c:pt idx="2">
                  <c:v>72924.443052549963</c:v>
                </c:pt>
                <c:pt idx="3">
                  <c:v>74244.021107859968</c:v>
                </c:pt>
                <c:pt idx="4">
                  <c:v>117354.73987555238</c:v>
                </c:pt>
                <c:pt idx="5">
                  <c:v>87196.351453593074</c:v>
                </c:pt>
                <c:pt idx="6">
                  <c:v>78888.972254309978</c:v>
                </c:pt>
                <c:pt idx="7">
                  <c:v>119019.97161368339</c:v>
                </c:pt>
                <c:pt idx="8">
                  <c:v>86878.930108297282</c:v>
                </c:pt>
                <c:pt idx="9">
                  <c:v>52451.161735780785</c:v>
                </c:pt>
                <c:pt idx="10">
                  <c:v>79127.471846852248</c:v>
                </c:pt>
                <c:pt idx="11">
                  <c:v>70244.401948322193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80E-7748-B41F-E6002075753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85688.398171631852</c:v>
                </c:pt>
                <c:pt idx="1">
                  <c:v>66947.009720490794</c:v>
                </c:pt>
                <c:pt idx="2">
                  <c:v>62488.929105428964</c:v>
                </c:pt>
                <c:pt idx="3">
                  <c:v>57930.508929897172</c:v>
                </c:pt>
                <c:pt idx="4">
                  <c:v>70020.717442160851</c:v>
                </c:pt>
                <c:pt idx="5">
                  <c:v>59422.934131290247</c:v>
                </c:pt>
                <c:pt idx="6">
                  <c:v>60291.437155656989</c:v>
                </c:pt>
                <c:pt idx="7">
                  <c:v>58908.82937928605</c:v>
                </c:pt>
                <c:pt idx="8">
                  <c:v>44735.018665000265</c:v>
                </c:pt>
                <c:pt idx="9">
                  <c:v>60237.573596814145</c:v>
                </c:pt>
                <c:pt idx="10">
                  <c:v>54553.430784982826</c:v>
                </c:pt>
                <c:pt idx="11">
                  <c:v>82518.828307809541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E80E-7748-B41F-E6002075753A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780915794399691"/>
          <c:y val="3.9275941557903114E-2"/>
          <c:w val="0.19445481441137513"/>
          <c:h val="0.107724837891175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8902875307457448"/>
          <c:w val="0.94327243342784539"/>
          <c:h val="0.517376425855513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E-7A4C-8877-66CC6DF60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2427948009544141"/>
          <c:w val="0.94327243342784539"/>
          <c:h val="0.459683143219264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 Progreso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E-2"/>
                  <c:y val="-5.710754123903857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52-B543-AD76-0151B9BC5B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7-FC40-9D7F-0E608F02EB4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8A-E241-ACCD-3860FF866C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Grupo America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8A-E241-ACCD-3860FF866CE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42-824C-A63C-A2E2CEEC3623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D1-F74A-B58F-322F5451B2B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17935269212627558"/>
          <c:w val="0.94327243342784539"/>
          <c:h val="0.4272670698100932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1B1-CD4E-B400-B5E895CDCF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0.97</c:v>
                </c:pt>
                <c:pt idx="1">
                  <c:v>0.91</c:v>
                </c:pt>
                <c:pt idx="2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5-0B46-933B-4DAD2D5AFB0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85-0B46-933B-4DAD2D5AFB0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734523127966786E-2"/>
                  <c:y val="1.7033810101183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85-0B46-933B-4DAD2D5AFB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0.02</c:v>
                </c:pt>
                <c:pt idx="1">
                  <c:v>0.09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85-0B46-933B-4DAD2D5AFB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7872031"/>
        <c:axId val="788443647"/>
      </c:barChart>
      <c:catAx>
        <c:axId val="787872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8443647"/>
        <c:crosses val="autoZero"/>
        <c:auto val="1"/>
        <c:lblAlgn val="ctr"/>
        <c:lblOffset val="100"/>
        <c:noMultiLvlLbl val="0"/>
      </c:catAx>
      <c:valAx>
        <c:axId val="788443647"/>
        <c:scaling>
          <c:orientation val="minMax"/>
          <c:max val="1.2"/>
        </c:scaling>
        <c:delete val="1"/>
        <c:axPos val="l"/>
        <c:numFmt formatCode="0%" sourceLinked="1"/>
        <c:majorTickMark val="out"/>
        <c:minorTickMark val="none"/>
        <c:tickLblPos val="nextTo"/>
        <c:crossAx val="7878720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1-FC4A-BAE5-9D6F52501A1D}"/>
              </c:ext>
            </c:extLst>
          </c:dPt>
          <c:dLbls>
            <c:dLbl>
              <c:idx val="0"/>
              <c:layout>
                <c:manualLayout>
                  <c:x val="-5.5822858184310487E-2"/>
                  <c:y val="1.01944545378164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46802040577266"/>
                      <c:h val="0.176296100473975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4217640478825411"/>
                  <c:y val="6.796303025211011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6AA475B3-BF8B-DD44-9A8B-E6BF7B1265F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A1-FC4A-BAE5-9D6F52501A1D}"/>
                </c:ext>
              </c:extLst>
            </c:dLbl>
            <c:dLbl>
              <c:idx val="2"/>
              <c:layout>
                <c:manualLayout>
                  <c:x val="-0.30410689939446811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641.29999999999995</c:v>
                </c:pt>
                <c:pt idx="1">
                  <c:v>1794.4</c:v>
                </c:pt>
                <c:pt idx="2">
                  <c:v>1031.5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3152530755926878"/>
          <c:w val="0.94327243342784539"/>
          <c:h val="0.463137608235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5.97842307087585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8A-8E47-8FF9-9F6881335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4109E-3"/>
                  <c:y val="2.39136922835034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8A-8E47-8FF9-9F6881335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12-444B-BE95-B0DAA80B6F7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7-494F-B45C-5DB670B16A1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6E-3"/>
                  <c:y val="2.391369228350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7C-1442-A408-3DCD9E6215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7C-1442-A408-3DCD9E6215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455038733720521E-2"/>
          <c:y val="0.67477378494435358"/>
          <c:w val="0.63017098468213584"/>
          <c:h val="0.190113853653852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2906935797391329"/>
          <c:w val="0.94327243342784539"/>
          <c:h val="0.386189325858523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4E-124C-AD4B-166EB49FD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913095382680273"/>
          <c:w val="0.94327243342784539"/>
          <c:h val="0.463137608235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FE-3541-A7B6-F5B3D49DC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E-3541-A7B6-F5B3D49DC9A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7C-CC4D-86A8-2EEB9D6381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7C-CC4D-86A8-2EEB9D638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16740.224814882287</c:v>
                </c:pt>
                <c:pt idx="1">
                  <c:v>253311.83660215666</c:v>
                </c:pt>
                <c:pt idx="2">
                  <c:v>433594.98919369932</c:v>
                </c:pt>
                <c:pt idx="3">
                  <c:v>387148.31991944794</c:v>
                </c:pt>
                <c:pt idx="4">
                  <c:v>444585.9165582899</c:v>
                </c:pt>
                <c:pt idx="5">
                  <c:v>492169.00123633904</c:v>
                </c:pt>
                <c:pt idx="6">
                  <c:v>417010.1306262358</c:v>
                </c:pt>
                <c:pt idx="7">
                  <c:v>468276.71002682747</c:v>
                </c:pt>
                <c:pt idx="8">
                  <c:v>425822.98604210641</c:v>
                </c:pt>
                <c:pt idx="9">
                  <c:v>519519.66381545126</c:v>
                </c:pt>
                <c:pt idx="10">
                  <c:v>502576.30651951814</c:v>
                </c:pt>
                <c:pt idx="11">
                  <c:v>512633.65576216095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C5-2A43-B643-87195EEFA3C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22004.63562997639</c:v>
                </c:pt>
                <c:pt idx="1">
                  <c:v>22094.081604382001</c:v>
                </c:pt>
                <c:pt idx="2">
                  <c:v>478959.88463781844</c:v>
                </c:pt>
                <c:pt idx="3">
                  <c:v>588100.31967048161</c:v>
                </c:pt>
                <c:pt idx="4">
                  <c:v>679516.34510756563</c:v>
                </c:pt>
                <c:pt idx="5">
                  <c:v>533910.99416000827</c:v>
                </c:pt>
                <c:pt idx="6">
                  <c:v>331918.62016860937</c:v>
                </c:pt>
                <c:pt idx="7">
                  <c:v>423459.15636386682</c:v>
                </c:pt>
                <c:pt idx="8">
                  <c:v>374127.29776957113</c:v>
                </c:pt>
                <c:pt idx="9">
                  <c:v>847463.32892982033</c:v>
                </c:pt>
                <c:pt idx="10">
                  <c:v>555452.06466979499</c:v>
                </c:pt>
                <c:pt idx="11">
                  <c:v>363755.04539909674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C5-2A43-B643-87195EEFA3CF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269926420237478"/>
          <c:y val="7.9750252826511197E-3"/>
          <c:w val="0.19445481441137513"/>
          <c:h val="0.108267666499851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099858014617246E-2"/>
          <c:y val="4.3738642668126083E-2"/>
          <c:w val="0.92180028397076552"/>
          <c:h val="0.7754858214160925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0.88</c:v>
                </c:pt>
                <c:pt idx="1">
                  <c:v>0.92</c:v>
                </c:pt>
                <c:pt idx="2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98-F345-872A-A7D5818F005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772662733916946E-2"/>
                  <c:y val="4.080691005578658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6D-424D-ABFC-0A616D501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98-F345-872A-A7D5818F005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436260374267087E-2"/>
                  <c:y val="8.57928623043657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98-F345-872A-A7D5818F00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</c:v>
                </c:pt>
                <c:pt idx="1">
                  <c:v>0.08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98-F345-872A-A7D5818F0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5269583"/>
        <c:axId val="797816383"/>
      </c:barChart>
      <c:catAx>
        <c:axId val="835269583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797816383"/>
        <c:crosses val="max"/>
        <c:auto val="1"/>
        <c:lblAlgn val="ctr"/>
        <c:lblOffset val="100"/>
        <c:noMultiLvlLbl val="0"/>
      </c:catAx>
      <c:valAx>
        <c:axId val="797816383"/>
        <c:scaling>
          <c:logBase val="10"/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835269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259207988573995"/>
          <c:y val="0.90272550917791394"/>
          <c:w val="0.48059743015693401"/>
          <c:h val="8.13695298518584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  <c:userShapes r:id="rId4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Sheet1!$B$2:$M$2</c:f>
              <c:numCache>
                <c:formatCode>_-* #,##0_-;\-* #,##0_-;_-* "-"??_-;_-@_-</c:formatCode>
                <c:ptCount val="12"/>
                <c:pt idx="0">
                  <c:v>131409.07841809507</c:v>
                </c:pt>
                <c:pt idx="1">
                  <c:v>120198.17311995133</c:v>
                </c:pt>
                <c:pt idx="2">
                  <c:v>137540.84406048947</c:v>
                </c:pt>
                <c:pt idx="3">
                  <c:v>169712.83437511619</c:v>
                </c:pt>
                <c:pt idx="4">
                  <c:v>105753.2037924079</c:v>
                </c:pt>
                <c:pt idx="5">
                  <c:v>155546.06877445034</c:v>
                </c:pt>
                <c:pt idx="6">
                  <c:v>122127.71426821823</c:v>
                </c:pt>
                <c:pt idx="7">
                  <c:v>161842.26697362732</c:v>
                </c:pt>
                <c:pt idx="8">
                  <c:v>132842.81465143387</c:v>
                </c:pt>
                <c:pt idx="9">
                  <c:v>116058.72815936639</c:v>
                </c:pt>
                <c:pt idx="10">
                  <c:v>217555.26565973408</c:v>
                </c:pt>
                <c:pt idx="11">
                  <c:v>223861.28688459998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54-EA4F-BE5E-52618DF62AA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Sheet1!$B$3:$M$3</c:f>
              <c:numCache>
                <c:formatCode>_-* #,##0_-;\-* #,##0_-;_-* "-"??_-;_-@_-</c:formatCode>
                <c:ptCount val="12"/>
                <c:pt idx="0">
                  <c:v>152077.97097789033</c:v>
                </c:pt>
                <c:pt idx="1">
                  <c:v>102525.53810413723</c:v>
                </c:pt>
                <c:pt idx="2">
                  <c:v>87382.365851443741</c:v>
                </c:pt>
                <c:pt idx="3">
                  <c:v>101406.20108855255</c:v>
                </c:pt>
                <c:pt idx="4">
                  <c:v>102324.54066117218</c:v>
                </c:pt>
                <c:pt idx="5">
                  <c:v>77879.45897616657</c:v>
                </c:pt>
                <c:pt idx="6">
                  <c:v>92328.08664290818</c:v>
                </c:pt>
                <c:pt idx="7">
                  <c:v>41217.585564943292</c:v>
                </c:pt>
                <c:pt idx="8">
                  <c:v>44220.947088181405</c:v>
                </c:pt>
                <c:pt idx="9">
                  <c:v>47738.258671432559</c:v>
                </c:pt>
                <c:pt idx="10">
                  <c:v>82083.519249279096</c:v>
                </c:pt>
                <c:pt idx="11">
                  <c:v>100306.12932121902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54-EA4F-BE5E-52618DF62AA4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77252669678953"/>
          <c:y val="3.7147672990371604E-2"/>
          <c:w val="0.19445481441137513"/>
          <c:h val="0.117634222346373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0.34779031703854763</c:v>
                </c:pt>
                <c:pt idx="1">
                  <c:v>0.66344490618029772</c:v>
                </c:pt>
                <c:pt idx="2">
                  <c:v>0.31252362388655669</c:v>
                </c:pt>
                <c:pt idx="3">
                  <c:v>0.60400107595957242</c:v>
                </c:pt>
                <c:pt idx="4">
                  <c:v>0.92472046225567328</c:v>
                </c:pt>
                <c:pt idx="6">
                  <c:v>0.51898204189536534</c:v>
                </c:pt>
                <c:pt idx="7">
                  <c:v>1.8352363113708187E-3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28-9042-B50F-0E8CCEC2C66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-2.1716807697667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BA-A849-9D9E-2A242B137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9.9769530963766825E-2</c:v>
                </c:pt>
                <c:pt idx="1">
                  <c:v>2.4341172321773921E-2</c:v>
                </c:pt>
                <c:pt idx="2">
                  <c:v>0.19643269231573693</c:v>
                </c:pt>
                <c:pt idx="3">
                  <c:v>0.38480937483396999</c:v>
                </c:pt>
                <c:pt idx="4">
                  <c:v>7.4847407486586137E-2</c:v>
                </c:pt>
                <c:pt idx="5">
                  <c:v>0.70753821332104017</c:v>
                </c:pt>
                <c:pt idx="6">
                  <c:v>0.47964260094544303</c:v>
                </c:pt>
                <c:pt idx="7">
                  <c:v>0.98790320984410229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28-9042-B50F-0E8CCEC2C66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3611614279841729E-16"/>
                  <c:y val="8.1438028866254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79-B645-885A-85023D353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Hoja1!$D$2:$D$9</c:f>
              <c:numCache>
                <c:formatCode>General</c:formatCode>
                <c:ptCount val="8"/>
                <c:pt idx="2" formatCode="0%">
                  <c:v>0.27330001731409626</c:v>
                </c:pt>
                <c:pt idx="3" formatCode="0%">
                  <c:v>7.1107373720227414E-3</c:v>
                </c:pt>
                <c:pt idx="7" formatCode="0%">
                  <c:v>1.0261553844526899E-2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28-9042-B50F-0E8CCEC2C66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1.3573004811042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BA-A849-9D9E-2A242B137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Hoja1!$E$2:$E$9</c:f>
              <c:numCache>
                <c:formatCode>0%</c:formatCode>
                <c:ptCount val="8"/>
                <c:pt idx="0">
                  <c:v>0.44415498164166711</c:v>
                </c:pt>
                <c:pt idx="1">
                  <c:v>0.31219300610733641</c:v>
                </c:pt>
                <c:pt idx="2">
                  <c:v>6.370621803034239E-2</c:v>
                </c:pt>
                <c:pt idx="5">
                  <c:v>0.29246178667895978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28-9042-B50F-0E8CCEC2C661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Hoja1!$F$2:$F$9</c:f>
              <c:numCache>
                <c:formatCode>General</c:formatCode>
                <c:ptCount val="8"/>
                <c:pt idx="0" formatCode="0%">
                  <c:v>5.2724182712615843E-2</c:v>
                </c:pt>
                <c:pt idx="2" formatCode="0%">
                  <c:v>0.1352549772077016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28-9042-B50F-0E8CCEC2C661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BA-A849-9D9E-2A242B137483}"/>
                </c:ext>
              </c:extLst>
            </c:dLbl>
            <c:dLbl>
              <c:idx val="2"/>
              <c:layout>
                <c:manualLayout>
                  <c:x val="-1.3611614279841729E-16"/>
                  <c:y val="1.0858403848833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BC-AE45-9664-AAEF3E1FAB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Hoja1!$G$2:$G$9</c:f>
              <c:numCache>
                <c:formatCode>General</c:formatCode>
                <c:ptCount val="8"/>
                <c:pt idx="0" formatCode="0%">
                  <c:v>5.0632794918638478E-3</c:v>
                </c:pt>
                <c:pt idx="2" formatCode="0%">
                  <c:v>1.356723037456605E-2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BA-A849-9D9E-2A242B137483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4431408659876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79-B645-885A-85023D3532AA}"/>
                </c:ext>
              </c:extLst>
            </c:dLbl>
            <c:dLbl>
              <c:idx val="2"/>
              <c:layout>
                <c:manualLayout>
                  <c:x val="-1.3611614279841729E-16"/>
                  <c:y val="-1.900220673545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79-B645-885A-85023D353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Hoja1!$H$2:$H$9</c:f>
              <c:numCache>
                <c:formatCode>General</c:formatCode>
                <c:ptCount val="8"/>
                <c:pt idx="0" formatCode="0%">
                  <c:v>7.5062797845345461E-3</c:v>
                </c:pt>
                <c:pt idx="2" formatCode="0%">
                  <c:v>5.215240871000228E-3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BC-AE45-9664-AAEF3E1FAB44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Q Hubo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Hoja1!$I$2:$I$9</c:f>
              <c:numCache>
                <c:formatCode>General</c:formatCode>
                <c:ptCount val="8"/>
                <c:pt idx="3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BC-AE45-9664-AAEF3E1FAB44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8561506621415564E-3"/>
                  <c:y val="9.9534218786521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98-8140-B719-5BCB4FB1FA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Hoja1!$J$2:$J$9</c:f>
              <c:numCache>
                <c:formatCode>General</c:formatCode>
                <c:ptCount val="8"/>
                <c:pt idx="0" formatCode="0%">
                  <c:v>4.2635622221187795E-2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BC-AE45-9664-AAEF3E1FAB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100"/>
        <c:axId val="1155073871"/>
        <c:axId val="1155292879"/>
      </c:barChart>
      <c:catAx>
        <c:axId val="1155073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pPr>
            <a:endParaRPr lang="es-HN"/>
          </a:p>
        </c:txPr>
        <c:crossAx val="1155292879"/>
        <c:crosses val="autoZero"/>
        <c:auto val="1"/>
        <c:lblAlgn val="ctr"/>
        <c:lblOffset val="100"/>
        <c:noMultiLvlLbl val="0"/>
      </c:catAx>
      <c:valAx>
        <c:axId val="11552928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55073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000000"/>
                </a:solidFill>
                <a:latin typeface="Myriad Pro"/>
              </a:defRPr>
            </a:pPr>
            <a:r>
              <a:rPr lang="es-HN" sz="1800" b="1" i="0" u="none" strike="noStrike">
                <a:solidFill>
                  <a:srgbClr val="000000"/>
                </a:solidFill>
                <a:latin typeface="Myriad Pro"/>
              </a:rPr>
              <a:t>COE</a:t>
            </a:r>
          </a:p>
        </c:rich>
      </c:tx>
      <c:layout>
        <c:manualLayout>
          <c:xMode val="edge"/>
          <c:yMode val="edge"/>
          <c:x val="0.45173099999999999"/>
          <c:y val="0"/>
          <c:w val="9.6538299999999994E-2"/>
          <c:h val="0.1546520000000000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8.4138761218398556E-2"/>
          <c:y val="0.15465179691931658"/>
          <c:w val="0.86679099999999998"/>
          <c:h val="0.77221099999999998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COE</c:v>
                </c:pt>
              </c:strCache>
            </c:strRef>
          </c:tx>
          <c:spPr>
            <a:solidFill>
              <a:srgbClr val="EA3D34"/>
            </a:solidFill>
            <a:ln w="12700" cap="flat">
              <a:noFill/>
              <a:miter lim="400000"/>
            </a:ln>
            <a:effectLst/>
          </c:spP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cat>
            <c:strRef>
              <c:f>Sheet1!$A$2:$A$9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Sheet1!$B$2:$B$9</c:f>
              <c:numCache>
                <c:formatCode>_(* #,##0.00_);_(* \(#,##0.00\);_(* "-"??_);_(@_)</c:formatCode>
                <c:ptCount val="8"/>
                <c:pt idx="0">
                  <c:v>0.6424213950527673</c:v>
                </c:pt>
                <c:pt idx="1">
                  <c:v>0.78936789396470675</c:v>
                </c:pt>
                <c:pt idx="2">
                  <c:v>1.2006470363433024</c:v>
                </c:pt>
                <c:pt idx="3">
                  <c:v>1.9776031055409187</c:v>
                </c:pt>
                <c:pt idx="4">
                  <c:v>0.81538337667393868</c:v>
                </c:pt>
                <c:pt idx="5">
                  <c:v>1.0204358660864989</c:v>
                </c:pt>
                <c:pt idx="6">
                  <c:v>1.3521108112512088</c:v>
                </c:pt>
                <c:pt idx="7">
                  <c:v>2.090961510368099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BE-6A40-8259-38E5C8A29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area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.#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midCat"/>
        <c:majorUnit val="0.55000000000000004"/>
        <c:minorUnit val="0.27500000000000002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5374529971662751"/>
          <c:y val="0.25762319119904864"/>
          <c:w val="0.12202399999999999"/>
          <c:h val="8.619319999999999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13153212544646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C8-F949-8A75-89620606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 formatCode="0%">
                  <c:v>3.6908749024670069E-2</c:v>
                </c:pt>
                <c:pt idx="4" formatCode="0%">
                  <c:v>0.16836929480988228</c:v>
                </c:pt>
                <c:pt idx="5" formatCode="0%">
                  <c:v>7.3910392279483541E-3</c:v>
                </c:pt>
                <c:pt idx="7" formatCode="0%">
                  <c:v>0.15710945786734595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944B-AF01-191904244FB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Exa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5087095005952776E-3"/>
                  <c:y val="-4.54095746982157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810-944B-AF01-191904244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0.2986359144606161</c:v>
                </c:pt>
                <c:pt idx="1">
                  <c:v>3.5124269657900234E-2</c:v>
                </c:pt>
                <c:pt idx="2">
                  <c:v>0.13958120326934281</c:v>
                </c:pt>
                <c:pt idx="4">
                  <c:v>7.8246331004392031E-2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10-944B-AF01-191904244FB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Top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Hoja1!$D$2:$D$9</c:f>
              <c:numCache>
                <c:formatCode>General</c:formatCode>
                <c:ptCount val="8"/>
                <c:pt idx="2" formatCode="0%">
                  <c:v>0.18038781656053327</c:v>
                </c:pt>
                <c:pt idx="4" formatCode="0%">
                  <c:v>3.4260887764874751E-2</c:v>
                </c:pt>
                <c:pt idx="5" formatCode="0%">
                  <c:v>2.8354828128787583E-2</c:v>
                </c:pt>
                <c:pt idx="7" formatCode="0%">
                  <c:v>8.5317658613509553E-2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10-944B-AF01-191904244FBA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885886875744085E-2"/>
                  <c:y val="2.27047873491070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810-944B-AF01-191904244FBA}"/>
                </c:ext>
              </c:extLst>
            </c:dLbl>
            <c:dLbl>
              <c:idx val="7"/>
              <c:layout>
                <c:manualLayout>
                  <c:x val="5.9429434378720373E-3"/>
                  <c:y val="-2.3437498558224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810-944B-AF01-191904244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Hoja1!$E$2:$E$9</c:f>
              <c:numCache>
                <c:formatCode>0%</c:formatCode>
                <c:ptCount val="8"/>
                <c:pt idx="1">
                  <c:v>2.7149956161488385E-2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10-944B-AF01-191904244FBA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HRN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4.754354750297638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DB-5A45-803E-F0A1E1F694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Hoja1!$F$2:$F$9</c:f>
              <c:numCache>
                <c:formatCode>0%</c:formatCode>
                <c:ptCount val="8"/>
                <c:pt idx="0">
                  <c:v>7.3438798616040236E-3</c:v>
                </c:pt>
                <c:pt idx="1">
                  <c:v>0.57844896627045028</c:v>
                </c:pt>
                <c:pt idx="2">
                  <c:v>3.6279326419760942E-2</c:v>
                </c:pt>
                <c:pt idx="7">
                  <c:v>0.1738729955860262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10-944B-AF01-191904244FBA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Kairos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8.32012081302086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C8-F949-8A75-89620606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Hoja1!$G$2:$G$9</c:f>
              <c:numCache>
                <c:formatCode>General</c:formatCode>
                <c:ptCount val="8"/>
                <c:pt idx="2" formatCode="0%">
                  <c:v>5.1097641577832259E-3</c:v>
                </c:pt>
                <c:pt idx="6" formatCode="0%">
                  <c:v>0.2222248410077175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10-944B-AF01-191904244FBA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Hoja1!$H$2:$H$9</c:f>
              <c:numCache>
                <c:formatCode>0%</c:formatCode>
                <c:ptCount val="8"/>
                <c:pt idx="1">
                  <c:v>0.12237345816169171</c:v>
                </c:pt>
                <c:pt idx="3">
                  <c:v>0.18987744666884401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10-944B-AF01-191904244FBA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Power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Hoja1!$I$2:$I$9</c:f>
              <c:numCache>
                <c:formatCode>0%</c:formatCode>
                <c:ptCount val="8"/>
                <c:pt idx="0">
                  <c:v>0.38124159767088928</c:v>
                </c:pt>
                <c:pt idx="1">
                  <c:v>0.23688027132887934</c:v>
                </c:pt>
                <c:pt idx="2">
                  <c:v>0.20114666414736976</c:v>
                </c:pt>
                <c:pt idx="4">
                  <c:v>0.22067336492437067</c:v>
                </c:pt>
                <c:pt idx="5">
                  <c:v>0.32095048104932672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10-944B-AF01-191904244FBA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Logo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Hoja1!$J$2:$J$9</c:f>
              <c:numCache>
                <c:formatCode>General</c:formatCode>
                <c:ptCount val="8"/>
                <c:pt idx="3" formatCode="0%">
                  <c:v>3.5970110823092726E-2</c:v>
                </c:pt>
                <c:pt idx="4" formatCode="0%">
                  <c:v>2.7503868053422895E-2</c:v>
                </c:pt>
                <c:pt idx="5" formatCode="0%">
                  <c:v>1.6961814553671004E-2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10-944B-AF01-191904244FBA}"/>
            </c:ext>
          </c:extLst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Love98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Hoja1!$K$2:$K$9</c:f>
              <c:numCache>
                <c:formatCode>General</c:formatCode>
                <c:ptCount val="8"/>
                <c:pt idx="2" formatCode="0%">
                  <c:v>3.0537104424140302E-2</c:v>
                </c:pt>
                <c:pt idx="7" formatCode="0%">
                  <c:v>3.0018628911328411E-2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810-944B-AF01-191904244FBA}"/>
            </c:ext>
          </c:extLst>
        </c:ser>
        <c:ser>
          <c:idx val="10"/>
          <c:order val="10"/>
          <c:tx>
            <c:strRef>
              <c:f>Hoja1!$L$1</c:f>
              <c:strCache>
                <c:ptCount val="1"/>
                <c:pt idx="0">
                  <c:v>Vox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Hoja1!$L$2:$L$9</c:f>
              <c:numCache>
                <c:formatCode>General</c:formatCode>
                <c:ptCount val="8"/>
                <c:pt idx="0" formatCode="0%">
                  <c:v>1.9458918798694332E-2</c:v>
                </c:pt>
                <c:pt idx="4" formatCode="0%">
                  <c:v>6.9877892640079825E-3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10-944B-AF01-191904244FBA}"/>
            </c:ext>
          </c:extLst>
        </c:ser>
        <c:ser>
          <c:idx val="11"/>
          <c:order val="11"/>
          <c:tx>
            <c:strRef>
              <c:f>Hoja1!$M$1</c:f>
              <c:strCache>
                <c:ptCount val="1"/>
                <c:pt idx="0">
                  <c:v>XY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Hoja1!$M$2:$M$9</c:f>
              <c:numCache>
                <c:formatCode>General</c:formatCode>
                <c:ptCount val="8"/>
                <c:pt idx="0" formatCode="0%">
                  <c:v>2.5334348002737407E-2</c:v>
                </c:pt>
                <c:pt idx="7" formatCode="0%">
                  <c:v>4.0141458685021975E-2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810-944B-AF01-191904244FBA}"/>
            </c:ext>
          </c:extLst>
        </c:ser>
        <c:ser>
          <c:idx val="12"/>
          <c:order val="12"/>
          <c:tx>
            <c:strRef>
              <c:f>Hoja1!$N$1</c:f>
              <c:strCache>
                <c:ptCount val="1"/>
                <c:pt idx="0">
                  <c:v>W107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Hoja1!$N$2:$N$9</c:f>
              <c:numCache>
                <c:formatCode>General</c:formatCode>
                <c:ptCount val="8"/>
                <c:pt idx="3" formatCode="0%">
                  <c:v>2.1322790521004952E-2</c:v>
                </c:pt>
                <c:pt idx="4" formatCode="0%">
                  <c:v>0.17063906129276868</c:v>
                </c:pt>
                <c:pt idx="5" formatCode="0%">
                  <c:v>0.10245699454639438</c:v>
                </c:pt>
                <c:pt idx="6" formatCode="0%">
                  <c:v>0.29508825626945079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810-944B-AF01-191904244FBA}"/>
            </c:ext>
          </c:extLst>
        </c:ser>
        <c:ser>
          <c:idx val="13"/>
          <c:order val="13"/>
          <c:tx>
            <c:strRef>
              <c:f>Hoja1!$O$1</c:f>
              <c:strCache>
                <c:ptCount val="1"/>
                <c:pt idx="0">
                  <c:v>R Activa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Hoja1!$O$2:$O$9</c:f>
              <c:numCache>
                <c:formatCode>General</c:formatCode>
                <c:ptCount val="8"/>
                <c:pt idx="5" formatCode="0%">
                  <c:v>0.17650147057121562</c:v>
                </c:pt>
                <c:pt idx="6" formatCode="0%">
                  <c:v>0.21979847192087471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810-944B-AF01-191904244FBA}"/>
            </c:ext>
          </c:extLst>
        </c:ser>
        <c:ser>
          <c:idx val="14"/>
          <c:order val="14"/>
          <c:tx>
            <c:strRef>
              <c:f>Hoja1!$P$1</c:f>
              <c:strCache>
                <c:ptCount val="1"/>
                <c:pt idx="0">
                  <c:v>R América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Hoja1!$P$2:$P$9</c:f>
              <c:numCache>
                <c:formatCode>General</c:formatCode>
                <c:ptCount val="8"/>
                <c:pt idx="0" formatCode="0%">
                  <c:v>0.19300665452624968</c:v>
                </c:pt>
                <c:pt idx="3" formatCode="0%">
                  <c:v>0.6477314710673131</c:v>
                </c:pt>
                <c:pt idx="4" formatCode="0%">
                  <c:v>5.0972940694199616E-2</c:v>
                </c:pt>
                <c:pt idx="7" formatCode="0%">
                  <c:v>0.16279269412803038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810-944B-AF01-191904244FBA}"/>
            </c:ext>
          </c:extLst>
        </c:ser>
        <c:ser>
          <c:idx val="15"/>
          <c:order val="15"/>
          <c:tx>
            <c:strRef>
              <c:f>Hoja1!$Q$1</c:f>
              <c:strCache>
                <c:ptCount val="1"/>
                <c:pt idx="0">
                  <c:v>RCV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Hoja1!$Q$2:$Q$9</c:f>
              <c:numCache>
                <c:formatCode>General</c:formatCode>
                <c:ptCount val="8"/>
                <c:pt idx="2" formatCode="0%">
                  <c:v>0.34129700526111539</c:v>
                </c:pt>
                <c:pt idx="4" formatCode="0%">
                  <c:v>6.6351834428820047E-3</c:v>
                </c:pt>
                <c:pt idx="5" formatCode="0%">
                  <c:v>6.529005444210657E-3</c:v>
                </c:pt>
                <c:pt idx="7" formatCode="0%">
                  <c:v>0.23517513823027761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810-944B-AF01-191904244FBA}"/>
            </c:ext>
          </c:extLst>
        </c:ser>
        <c:ser>
          <c:idx val="16"/>
          <c:order val="16"/>
          <c:tx>
            <c:strRef>
              <c:f>Hoja1!$R$1</c:f>
              <c:strCache>
                <c:ptCount val="1"/>
                <c:pt idx="0">
                  <c:v>R. Hit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Hoja1!$R$2:$R$9</c:f>
              <c:numCache>
                <c:formatCode>General</c:formatCode>
                <c:ptCount val="8"/>
                <c:pt idx="6" formatCode="0%">
                  <c:v>0.11117232787802218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810-944B-AF01-191904244FBA}"/>
            </c:ext>
          </c:extLst>
        </c:ser>
        <c:ser>
          <c:idx val="17"/>
          <c:order val="17"/>
          <c:tx>
            <c:strRef>
              <c:f>Hoja1!$S$1</c:f>
              <c:strCache>
                <c:ptCount val="1"/>
                <c:pt idx="0">
                  <c:v>R Luz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Hoja1!$S$2:$S$9</c:f>
              <c:numCache>
                <c:formatCode>General</c:formatCode>
                <c:ptCount val="8"/>
                <c:pt idx="0" formatCode="0%">
                  <c:v>1.3903451555175613E-2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810-944B-AF01-191904244FBA}"/>
            </c:ext>
          </c:extLst>
        </c:ser>
        <c:ser>
          <c:idx val="18"/>
          <c:order val="18"/>
          <c:tx>
            <c:strRef>
              <c:f>Hoja1!$T$1</c:f>
              <c:strCache>
                <c:ptCount val="1"/>
                <c:pt idx="0">
                  <c:v>R Progreso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Hoja1!$T$2:$T$9</c:f>
              <c:numCache>
                <c:formatCode>General</c:formatCode>
                <c:ptCount val="8"/>
                <c:pt idx="2" formatCode="0%">
                  <c:v>1.4432390746513169E-2</c:v>
                </c:pt>
                <c:pt idx="3" formatCode="0%">
                  <c:v>2.9485724861383317E-2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810-944B-AF01-191904244FBA}"/>
            </c:ext>
          </c:extLst>
        </c:ser>
        <c:ser>
          <c:idx val="19"/>
          <c:order val="19"/>
          <c:tx>
            <c:strRef>
              <c:f>Hoja1!$U$1</c:f>
              <c:strCache>
                <c:ptCount val="1"/>
                <c:pt idx="0">
                  <c:v>R San Pedro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2.3771773751488194E-3"/>
                  <c:y val="-1.3640872349898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0D-3F46-8A17-E3F1E98215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Hoja1!$U$2:$U$9</c:f>
              <c:numCache>
                <c:formatCode>General</c:formatCode>
                <c:ptCount val="8"/>
                <c:pt idx="5" formatCode="0%">
                  <c:v>1.2343424638063588E-2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C2-7742-A5BE-088A63BFEF71}"/>
            </c:ext>
          </c:extLst>
        </c:ser>
        <c:ser>
          <c:idx val="20"/>
          <c:order val="20"/>
          <c:tx>
            <c:strRef>
              <c:f>Hoja1!$V$1</c:f>
              <c:strCache>
                <c:ptCount val="1"/>
                <c:pt idx="0">
                  <c:v>Rock n Pop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Hoja1!$V$2:$V$9</c:f>
              <c:numCache>
                <c:formatCode>General</c:formatCode>
                <c:ptCount val="8"/>
                <c:pt idx="0" formatCode="0%">
                  <c:v>1.0985648673532623E-2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C2-7742-A5BE-088A63BFEF71}"/>
            </c:ext>
          </c:extLst>
        </c:ser>
        <c:ser>
          <c:idx val="21"/>
          <c:order val="21"/>
          <c:tx>
            <c:strRef>
              <c:f>Hoja1!$W$1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0D-3F46-8A17-E3F1E98215CE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0D-3F46-8A17-E3F1E98215CE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0D-3F46-8A17-E3F1E98215C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0D-3F46-8A17-E3F1E98215C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0D-3F46-8A17-E3F1E98215CE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0D-3F46-8A17-E3F1E98215CE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0D-3F46-8A17-E3F1E98215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Hoja1!$W$2:$W$9</c:f>
              <c:numCache>
                <c:formatCode>General</c:formatCode>
                <c:ptCount val="8"/>
                <c:pt idx="3" formatCode="0%">
                  <c:v>1.6860976167779811E-2</c:v>
                </c:pt>
                <c:pt idx="4" formatCode="0%">
                  <c:v>0.13732439867053559</c:v>
                </c:pt>
                <c:pt idx="5" formatCode="0%">
                  <c:v>8.6938036015203141E-2</c:v>
                </c:pt>
                <c:pt idx="6" formatCode="0%">
                  <c:v>5.0370230857327482E-2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D0-7443-A1FA-30A3122867F8}"/>
            </c:ext>
          </c:extLst>
        </c:ser>
        <c:ser>
          <c:idx val="22"/>
          <c:order val="22"/>
          <c:tx>
            <c:strRef>
              <c:f>Hoja1!$X$1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Hoja1!$X$2:$X$9</c:f>
              <c:numCache>
                <c:formatCode>General</c:formatCode>
                <c:ptCount val="8"/>
                <c:pt idx="0" formatCode="0%">
                  <c:v>6.6216646562840108E-3</c:v>
                </c:pt>
                <c:pt idx="2" formatCode="0%">
                  <c:v>1.859542890295993E-2</c:v>
                </c:pt>
                <c:pt idx="4" formatCode="0%">
                  <c:v>9.7508807635887484E-2</c:v>
                </c:pt>
                <c:pt idx="7" formatCode="0%">
                  <c:v>5.5711529678147971E-2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D0-7443-A1FA-30A3122867F8}"/>
            </c:ext>
          </c:extLst>
        </c:ser>
        <c:ser>
          <c:idx val="23"/>
          <c:order val="23"/>
          <c:tx>
            <c:strRef>
              <c:f>Hoja1!$Y$1</c:f>
              <c:strCache>
                <c:ptCount val="1"/>
                <c:pt idx="0">
                  <c:v>St Sula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Hoja1!$Y$2:$Y$9</c:f>
              <c:numCache>
                <c:formatCode>General</c:formatCode>
                <c:ptCount val="8"/>
                <c:pt idx="3" formatCode="0%">
                  <c:v>2.1881592822141714E-2</c:v>
                </c:pt>
                <c:pt idx="5" formatCode="0%">
                  <c:v>5.7842915696987096E-3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D0-7443-A1FA-30A3122867F8}"/>
            </c:ext>
          </c:extLst>
        </c:ser>
        <c:ser>
          <c:idx val="24"/>
          <c:order val="24"/>
          <c:tx>
            <c:strRef>
              <c:f>Hoja1!$Z$1</c:f>
              <c:strCache>
                <c:ptCount val="1"/>
                <c:pt idx="0">
                  <c:v>Suave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Hoja1!$Z$2:$Z$9</c:f>
              <c:numCache>
                <c:formatCode>General</c:formatCode>
                <c:ptCount val="8"/>
                <c:pt idx="5" formatCode="0%">
                  <c:v>7.210380840071369E-2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D0-7443-A1FA-30A3122867F8}"/>
            </c:ext>
          </c:extLst>
        </c:ser>
        <c:ser>
          <c:idx val="25"/>
          <c:order val="25"/>
          <c:tx>
            <c:strRef>
              <c:f>Hoja1!$AA$1</c:f>
              <c:strCache>
                <c:ptCount val="1"/>
                <c:pt idx="0">
                  <c:v>Super 100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Hoja1!$AA$2:$AA$9</c:f>
              <c:numCache>
                <c:formatCode>General</c:formatCode>
                <c:ptCount val="8"/>
                <c:pt idx="3" formatCode="0%">
                  <c:v>3.4830423470359799E-2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7D-2F49-8867-4799B0B93DD5}"/>
            </c:ext>
          </c:extLst>
        </c:ser>
        <c:ser>
          <c:idx val="26"/>
          <c:order val="26"/>
          <c:tx>
            <c:strRef>
              <c:f>Hoja1!$AB$1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Hoja1!$AB$2:$AB$9</c:f>
              <c:numCache>
                <c:formatCode>General</c:formatCode>
                <c:ptCount val="8"/>
                <c:pt idx="5" formatCode="0%">
                  <c:v>0.11554370526113907</c:v>
                </c:pt>
                <c:pt idx="6" formatCode="0%">
                  <c:v>8.8512606326438203E-2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7D-2F49-8867-4799B0B93DD5}"/>
            </c:ext>
          </c:extLst>
        </c:ser>
        <c:ser>
          <c:idx val="27"/>
          <c:order val="27"/>
          <c:tx>
            <c:strRef>
              <c:f>Hoja1!$AC$1</c:f>
              <c:strCache>
                <c:ptCount val="1"/>
                <c:pt idx="0">
                  <c:v>Ultra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Lady Lee</c:v>
                </c:pt>
                <c:pt idx="5">
                  <c:v>Curacao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Hoja1!$AC$2:$AC$9</c:f>
              <c:numCache>
                <c:formatCode>General</c:formatCode>
                <c:ptCount val="8"/>
                <c:pt idx="2" formatCode="0%">
                  <c:v>1.5097838976096083E-2</c:v>
                </c:pt>
                <c:pt idx="5" formatCode="0%">
                  <c:v>4.520768387648804E-2</c:v>
                </c:pt>
                <c:pt idx="6" formatCode="0%">
                  <c:v>8.1020795533300327E-3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DE-6342-BA8F-1405C2C6A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1211089263"/>
        <c:axId val="1208600847"/>
      </c:barChart>
      <c:catAx>
        <c:axId val="12110892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1208600847"/>
        <c:crosses val="autoZero"/>
        <c:auto val="1"/>
        <c:lblAlgn val="ctr"/>
        <c:lblOffset val="100"/>
        <c:noMultiLvlLbl val="0"/>
      </c:catAx>
      <c:valAx>
        <c:axId val="12086008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11089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872959082932391"/>
          <c:w val="0.99954038117758437"/>
          <c:h val="0.10127040917067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332F"/>
            </a:solidFill>
          </c:spPr>
          <c:explosion val="3"/>
          <c:dPt>
            <c:idx val="0"/>
            <c:bubble3D val="0"/>
            <c:spPr>
              <a:solidFill>
                <a:srgbClr val="BB332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D8-6A45-A9C6-2090BD84EC70}"/>
              </c:ext>
            </c:extLst>
          </c:dPt>
          <c:dPt>
            <c:idx val="1"/>
            <c:bubble3D val="0"/>
            <c:spPr>
              <a:solidFill>
                <a:srgbClr val="EF36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D8-6A45-A9C6-2090BD84EC70}"/>
              </c:ext>
            </c:extLst>
          </c:dPt>
          <c:dPt>
            <c:idx val="2"/>
            <c:bubble3D val="0"/>
            <c:spPr>
              <a:solidFill>
                <a:srgbClr val="EF64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D8-6A45-A9C6-2090BD84EC70}"/>
              </c:ext>
            </c:extLst>
          </c:dPt>
          <c:dPt>
            <c:idx val="3"/>
            <c:bubble3D val="0"/>
            <c:spPr>
              <a:solidFill>
                <a:srgbClr val="F59F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D8-6A45-A9C6-2090BD84EC70}"/>
              </c:ext>
            </c:extLst>
          </c:dPt>
          <c:dPt>
            <c:idx val="4"/>
            <c:bubble3D val="0"/>
            <c:spPr>
              <a:solidFill>
                <a:srgbClr val="FFD1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D8-6A45-A9C6-2090BD84EC70}"/>
              </c:ext>
            </c:extLst>
          </c:dPt>
          <c:dLbls>
            <c:dLbl>
              <c:idx val="4"/>
              <c:layout>
                <c:manualLayout>
                  <c:x val="-1.0993085320480243E-2"/>
                  <c:y val="-0.134115051862513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D8-6A45-A9C6-2090BD84EC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</c:v>
                </c:pt>
                <c:pt idx="2">
                  <c:v>Pr</c:v>
                </c:pt>
                <c:pt idx="3">
                  <c:v>Ext</c:v>
                </c:pt>
                <c:pt idx="4">
                  <c:v>Cab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0.8</c:v>
                </c:pt>
                <c:pt idx="1">
                  <c:v>0.1</c:v>
                </c:pt>
                <c:pt idx="2">
                  <c:v>0.04</c:v>
                </c:pt>
                <c:pt idx="3">
                  <c:v>0.04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D8-6A45-A9C6-2090BD84EC7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24242"/>
            </a:solidFill>
          </c:spPr>
          <c:dPt>
            <c:idx val="0"/>
            <c:bubble3D val="0"/>
            <c:spPr>
              <a:solidFill>
                <a:srgbClr val="42424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CF-774E-BCDA-3DDFF0C77165}"/>
              </c:ext>
            </c:extLst>
          </c:dPt>
          <c:dPt>
            <c:idx val="1"/>
            <c:bubble3D val="0"/>
            <c:spPr>
              <a:solidFill>
                <a:srgbClr val="6965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CF-774E-BCDA-3DDFF0C77165}"/>
              </c:ext>
            </c:extLst>
          </c:dPt>
          <c:dPt>
            <c:idx val="2"/>
            <c:bubble3D val="0"/>
            <c:spPr>
              <a:solidFill>
                <a:srgbClr val="9C99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CF-774E-BCDA-3DDFF0C77165}"/>
              </c:ext>
            </c:extLst>
          </c:dPt>
          <c:dPt>
            <c:idx val="3"/>
            <c:bubble3D val="0"/>
            <c:spPr>
              <a:solidFill>
                <a:srgbClr val="C4C4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CF-774E-BCDA-3DDFF0C77165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7CF-774E-BCDA-3DDFF0C7716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BDC25D1-8ABB-DD44-B3EA-3E6D665FC828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84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7CF-774E-BCDA-3DDFF0C7716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2A20F78-51A4-2146-B52A-EEE920EFF0B6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7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7CF-774E-BCDA-3DDFF0C77165}"/>
                </c:ext>
              </c:extLst>
            </c:dLbl>
            <c:dLbl>
              <c:idx val="3"/>
              <c:layout>
                <c:manualLayout>
                  <c:x val="-1.4657447093973567E-2"/>
                  <c:y val="-1.986889657222422E-2"/>
                </c:manualLayout>
              </c:layout>
              <c:tx>
                <c:rich>
                  <a:bodyPr/>
                  <a:lstStyle/>
                  <a:p>
                    <a:fld id="{04360ED1-CA4F-054C-813B-528A27B8650E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5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7CF-774E-BCDA-3DDFF0C77165}"/>
                </c:ext>
              </c:extLst>
            </c:dLbl>
            <c:dLbl>
              <c:idx val="4"/>
              <c:layout>
                <c:manualLayout>
                  <c:x val="-7.3287235469867837E-3"/>
                  <c:y val="-1.49016724291681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CF-774E-BCDA-3DDFF0C771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</c:v>
                </c:pt>
                <c:pt idx="2">
                  <c:v>Pr</c:v>
                </c:pt>
                <c:pt idx="3">
                  <c:v>Ext</c:v>
                </c:pt>
                <c:pt idx="4">
                  <c:v>Cab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0.83</c:v>
                </c:pt>
                <c:pt idx="1">
                  <c:v>0.08</c:v>
                </c:pt>
                <c:pt idx="2">
                  <c:v>0.04</c:v>
                </c:pt>
                <c:pt idx="3">
                  <c:v>0.06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7CF-774E-BCDA-3DDFF0C7716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D1-0B4D-8C9C-1DCDBFDFA5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D-7C45-A951-21F911E64A2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E9-F349-A843-5CE43100D4C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Grupo América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13-0E42-90C7-7334FC71FA8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13-0E42-90C7-7334FC71F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0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01-3644-8691-87C9BBDA03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26-7D43-B544-8C4B1D048D2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26-7D43-B544-8C4B1D048D2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D1-9442-883D-4041CC0EA4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D1-9442-883D-4041CC0EA46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1570515065595054E-3"/>
                  <c:y val="1.341360371778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82-F84F-80A0-923199C98C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2-F84F-80A0-923199C98C2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5785257532797527E-3"/>
                  <c:y val="0.107308829742289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82-F84F-80A0-923199C98C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2-F84F-80A0-923199C98C2B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908970419345003E-16"/>
                  <c:y val="-2.6827207435572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9C-B344-A06A-B0B2C7BCFA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2B-8C4F-BCED-366FB64E1A3F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5054E-3"/>
                  <c:y val="0.107308829742289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2B-8C4F-BCED-366FB64E1A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2B-8C4F-BCED-366FB64E1A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846992921236191E-2"/>
          <c:y val="0.7062420785804816"/>
          <c:w val="0.9468346566043252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7420471660413281"/>
          <c:w val="0.94327243342784539"/>
          <c:h val="0.443706271644135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34-A24B-8D3B-6F79F6143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0.96</c:v>
                </c:pt>
                <c:pt idx="1">
                  <c:v>0.95</c:v>
                </c:pt>
                <c:pt idx="2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02-8547-A088-7D1DAEC1154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02-8547-A088-7D1DAEC1154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1713772827707942E-3"/>
                  <c:y val="1.8504447259775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02-8547-A088-7D1DAEC115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0.03</c:v>
                </c:pt>
                <c:pt idx="1">
                  <c:v>0.05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02-8547-A088-7D1DAEC115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8700079"/>
        <c:axId val="708493935"/>
      </c:barChart>
      <c:catAx>
        <c:axId val="708700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08493935"/>
        <c:crosses val="autoZero"/>
        <c:auto val="1"/>
        <c:lblAlgn val="ctr"/>
        <c:lblOffset val="100"/>
        <c:noMultiLvlLbl val="0"/>
      </c:catAx>
      <c:valAx>
        <c:axId val="70849393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08700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0.05251</cdr:x>
      <cdr:y>0.82685</cdr:y>
    </cdr:from>
    <cdr:to>
      <cdr:x>0.93869</cdr:x>
      <cdr:y>0.92511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47538AB4-74E5-A18D-B3D1-129B6424933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87617" y="2640951"/>
          <a:ext cx="3166242" cy="31381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B8C8B-BBB7-47EE-B7A9-2350C0B0DA19}" type="datetimeFigureOut">
              <a:rPr lang="es-MX" smtClean="0"/>
              <a:t>03/02/26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ABC0C-C4AB-4F3C-BA19-8DBDA49188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944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273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6348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4467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062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0900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552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5722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062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pPr/>
              <a:t>23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5330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03/02/26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869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03/02/26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714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03/02/26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8799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icture Placeholder 8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37893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2B2B2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93975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41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03/02/26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769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03/02/26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335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03/02/26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87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03/02/26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035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03/02/26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867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03/02/26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8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03/02/26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61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03/02/26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600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1818-2986-4D9E-9AA2-42DF3914AD8F}" type="datetimeFigureOut">
              <a:rPr lang="es-MX" smtClean="0"/>
              <a:t>03/02/26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47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3" Type="http://schemas.openxmlformats.org/officeDocument/2006/relationships/chart" Target="../charts/chart22.xml"/><Relationship Id="rId7" Type="http://schemas.openxmlformats.org/officeDocument/2006/relationships/chart" Target="../charts/chart2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3" Type="http://schemas.openxmlformats.org/officeDocument/2006/relationships/image" Target="../media/image22.jpeg"/><Relationship Id="rId7" Type="http://schemas.openxmlformats.org/officeDocument/2006/relationships/chart" Target="../charts/chart3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8.xml"/><Relationship Id="rId3" Type="http://schemas.openxmlformats.org/officeDocument/2006/relationships/chart" Target="../charts/chart33.xml"/><Relationship Id="rId7" Type="http://schemas.openxmlformats.org/officeDocument/2006/relationships/chart" Target="../charts/chart3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4.xml"/><Relationship Id="rId3" Type="http://schemas.openxmlformats.org/officeDocument/2006/relationships/chart" Target="../charts/chart39.xml"/><Relationship Id="rId7" Type="http://schemas.openxmlformats.org/officeDocument/2006/relationships/chart" Target="../charts/chart4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10" Type="http://schemas.openxmlformats.org/officeDocument/2006/relationships/image" Target="../media/image29.png"/><Relationship Id="rId4" Type="http://schemas.openxmlformats.org/officeDocument/2006/relationships/chart" Target="../charts/chart40.xml"/><Relationship Id="rId9" Type="http://schemas.openxmlformats.org/officeDocument/2006/relationships/chart" Target="../charts/char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hart" Target="../charts/chart46.xml"/><Relationship Id="rId7" Type="http://schemas.openxmlformats.org/officeDocument/2006/relationships/chart" Target="../charts/chart5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Relationship Id="rId9" Type="http://schemas.openxmlformats.org/officeDocument/2006/relationships/chart" Target="../charts/char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Relationship Id="rId9" Type="http://schemas.openxmlformats.org/officeDocument/2006/relationships/image" Target="../media/image1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Placeholder 16" descr="Picture Placeholder 16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4" name="shutterstock_454176937.jpg" descr="shutterstock_454176937.jpg"/>
          <p:cNvPicPr>
            <a:picLocks noChangeAspect="1"/>
          </p:cNvPicPr>
          <p:nvPr/>
        </p:nvPicPr>
        <p:blipFill>
          <a:blip r:embed="rId3"/>
          <a:srcRect l="8222" t="26273" r="1042"/>
          <a:stretch>
            <a:fillRect/>
          </a:stretch>
        </p:blipFill>
        <p:spPr>
          <a:xfrm>
            <a:off x="0" y="0"/>
            <a:ext cx="12192000" cy="658290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tangle 11"/>
          <p:cNvSpPr/>
          <p:nvPr/>
        </p:nvSpPr>
        <p:spPr>
          <a:xfrm>
            <a:off x="-3" y="4165600"/>
            <a:ext cx="12192005" cy="27186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TextBox 12"/>
          <p:cNvSpPr txBox="1"/>
          <p:nvPr/>
        </p:nvSpPr>
        <p:spPr>
          <a:xfrm>
            <a:off x="455355" y="4521201"/>
            <a:ext cx="8152933" cy="66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700" b="1"/>
            </a:pPr>
            <a:r>
              <a:rPr dirty="0"/>
              <a:t>REPORTE DE COMPETENCIA </a:t>
            </a:r>
            <a:r>
              <a:rPr b="0" dirty="0"/>
              <a:t>/ </a:t>
            </a:r>
            <a:r>
              <a:rPr lang="en-US" b="0" dirty="0"/>
              <a:t>MENSUAL</a:t>
            </a:r>
            <a:endParaRPr b="0" dirty="0"/>
          </a:p>
        </p:txBody>
      </p:sp>
      <p:sp>
        <p:nvSpPr>
          <p:cNvPr id="137" name="TextBox 13"/>
          <p:cNvSpPr txBox="1"/>
          <p:nvPr/>
        </p:nvSpPr>
        <p:spPr>
          <a:xfrm>
            <a:off x="473136" y="5077458"/>
            <a:ext cx="4432908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BB3430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lvl1pPr>
          </a:lstStyle>
          <a:p>
            <a:r>
              <a:t>TIENDAS DEPARTAMENTALES</a:t>
            </a:r>
          </a:p>
        </p:txBody>
      </p:sp>
      <p:sp>
        <p:nvSpPr>
          <p:cNvPr id="138" name="Straight Connector 14"/>
          <p:cNvSpPr/>
          <p:nvPr/>
        </p:nvSpPr>
        <p:spPr>
          <a:xfrm>
            <a:off x="473136" y="5594350"/>
            <a:ext cx="4603628" cy="0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9" name="TextBox 15"/>
          <p:cNvSpPr txBox="1"/>
          <p:nvPr/>
        </p:nvSpPr>
        <p:spPr>
          <a:xfrm>
            <a:off x="468056" y="5775955"/>
            <a:ext cx="2496833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/>
            </a:pPr>
            <a:r>
              <a:rPr lang="en-US" dirty="0"/>
              <a:t>DICIEMBRE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  <a:p>
            <a:r>
              <a:rPr dirty="0" err="1"/>
              <a:t>Preparado</a:t>
            </a:r>
            <a:r>
              <a:rPr dirty="0"/>
              <a:t> para </a:t>
            </a:r>
            <a:r>
              <a:rPr dirty="0" err="1"/>
              <a:t>Jetstereo</a:t>
            </a:r>
            <a:endParaRPr dirty="0"/>
          </a:p>
        </p:txBody>
      </p:sp>
      <p:pic>
        <p:nvPicPr>
          <p:cNvPr id="140" name="LOGO MASS.png" descr="LOGO MA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330" y="6090913"/>
            <a:ext cx="1456328" cy="46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Box 8"/>
          <p:cNvSpPr txBox="1"/>
          <p:nvPr/>
        </p:nvSpPr>
        <p:spPr>
          <a:xfrm>
            <a:off x="79510" y="610316"/>
            <a:ext cx="3339811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296" name="Title 1"/>
          <p:cNvSpPr txBox="1"/>
          <p:nvPr/>
        </p:nvSpPr>
        <p:spPr>
          <a:xfrm>
            <a:off x="45719" y="45862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Diciembre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97" name="TextBox 8"/>
          <p:cNvSpPr txBox="1"/>
          <p:nvPr/>
        </p:nvSpPr>
        <p:spPr>
          <a:xfrm>
            <a:off x="4169346" y="610316"/>
            <a:ext cx="4203022" cy="292353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dirty="0"/>
              <a:t>Radio</a:t>
            </a:r>
          </a:p>
        </p:txBody>
      </p:sp>
      <p:pic>
        <p:nvPicPr>
          <p:cNvPr id="299" name="Picture 51" descr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829" y="-95411"/>
            <a:ext cx="1797168" cy="74882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92ACD476-0A7F-D76A-4A29-9F3A8668FD5F}"/>
              </a:ext>
            </a:extLst>
          </p:cNvPr>
          <p:cNvSpPr txBox="1"/>
          <p:nvPr/>
        </p:nvSpPr>
        <p:spPr>
          <a:xfrm>
            <a:off x="9021393" y="610316"/>
            <a:ext cx="312489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4E7558-D84B-765D-EADA-58E34E5C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391" y="955717"/>
            <a:ext cx="3124891" cy="947233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9CD84F9-034A-451D-958E-7FAE1FE59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0" y="952753"/>
            <a:ext cx="3339811" cy="59052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61B959E-1E65-C32A-4FDB-3491F52DD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346" y="953052"/>
            <a:ext cx="4208539" cy="5726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2680371"/>
              </p:ext>
            </p:extLst>
          </p:nvPr>
        </p:nvGraphicFramePr>
        <p:xfrm>
          <a:off x="1" y="1480176"/>
          <a:ext cx="352079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0" y="659798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9104663"/>
              </p:ext>
            </p:extLst>
          </p:nvPr>
        </p:nvGraphicFramePr>
        <p:xfrm>
          <a:off x="3779267" y="734445"/>
          <a:ext cx="7564580" cy="231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1068063"/>
              </p:ext>
            </p:extLst>
          </p:nvPr>
        </p:nvGraphicFramePr>
        <p:xfrm>
          <a:off x="4902810" y="548953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662094"/>
              </p:ext>
            </p:extLst>
          </p:nvPr>
        </p:nvGraphicFramePr>
        <p:xfrm>
          <a:off x="4929074" y="4401677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3012517"/>
              </p:ext>
            </p:extLst>
          </p:nvPr>
        </p:nvGraphicFramePr>
        <p:xfrm>
          <a:off x="4929074" y="3174741"/>
          <a:ext cx="4925295" cy="1085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1EF1D70-7D62-9E7D-455E-C2C4F605F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2042970"/>
              </p:ext>
            </p:extLst>
          </p:nvPr>
        </p:nvGraphicFramePr>
        <p:xfrm>
          <a:off x="52103" y="3405358"/>
          <a:ext cx="3520798" cy="2988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TodosLosLogosUnicomer-02.png" descr="TodosLosLogosUnicomer-02.png">
            <a:extLst>
              <a:ext uri="{FF2B5EF4-FFF2-40B4-BE49-F238E27FC236}">
                <a16:creationId xmlns:a16="http://schemas.microsoft.com/office/drawing/2014/main" id="{B432224D-6D73-20B7-1A5B-0C8A5818CA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34102"/>
          <a:stretch>
            <a:fillRect/>
          </a:stretch>
        </p:blipFill>
        <p:spPr>
          <a:xfrm>
            <a:off x="621001" y="1001791"/>
            <a:ext cx="2151768" cy="38134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2510896-0E05-FFFE-B3DA-F25FBF40B7D9}"/>
              </a:ext>
            </a:extLst>
          </p:cNvPr>
          <p:cNvSpPr txBox="1"/>
          <p:nvPr/>
        </p:nvSpPr>
        <p:spPr>
          <a:xfrm>
            <a:off x="2902995" y="1802274"/>
            <a:ext cx="36003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19</a:t>
            </a:r>
            <a:r>
              <a:rPr dirty="0"/>
              <a:t>%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8A23C5E-2BD6-B697-800B-D0709CD619F5}"/>
              </a:ext>
            </a:extLst>
          </p:cNvPr>
          <p:cNvSpPr txBox="1"/>
          <p:nvPr/>
        </p:nvSpPr>
        <p:spPr>
          <a:xfrm>
            <a:off x="2906032" y="2447981"/>
            <a:ext cx="36003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15</a:t>
            </a:r>
            <a:r>
              <a:rPr dirty="0"/>
              <a:t>%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4045F26F-0932-B41A-A44C-11D5576EB18C}"/>
              </a:ext>
            </a:extLst>
          </p:cNvPr>
          <p:cNvSpPr/>
          <p:nvPr/>
        </p:nvSpPr>
        <p:spPr>
          <a:xfrm flipV="1">
            <a:off x="3352499" y="1811284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Straight Connector 10">
            <a:extLst>
              <a:ext uri="{FF2B5EF4-FFF2-40B4-BE49-F238E27FC236}">
                <a16:creationId xmlns:a16="http://schemas.microsoft.com/office/drawing/2014/main" id="{69E198D1-94B0-BF5B-9894-CB4468E67B2F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2BB38820-9C7B-7A88-AA76-4890E4C7E147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Estrategia de Medios: DIUNSA">
            <a:extLst>
              <a:ext uri="{FF2B5EF4-FFF2-40B4-BE49-F238E27FC236}">
                <a16:creationId xmlns:a16="http://schemas.microsoft.com/office/drawing/2014/main" id="{1528C574-2D91-6781-E9C8-5D4C786AECB6}"/>
              </a:ext>
            </a:extLst>
          </p:cNvPr>
          <p:cNvSpPr txBox="1"/>
          <p:nvPr/>
        </p:nvSpPr>
        <p:spPr>
          <a:xfrm>
            <a:off x="187614" y="163934"/>
            <a:ext cx="5170487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LA CURACAO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B52791EB-B79D-0B93-A289-2B98BCBE88B5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9338E8DC-B7DB-897D-4140-03D067E02C28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FB993DD4-F8F2-B22A-77C3-3F70FE433A5F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CECF8CA9-ADA4-6629-6755-1D7C7379B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111127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3,366.0M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B35E012-7BD8-5F9A-62CE-EAAB240427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76019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020C4D2D-C016-2C6B-11E9-DEB50F3795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614540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HN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70.9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FEBB0DDA-351F-D809-22EC-E2B8E9FED82D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1" name="Straight Arrow Connector 32">
            <a:extLst>
              <a:ext uri="{FF2B5EF4-FFF2-40B4-BE49-F238E27FC236}">
                <a16:creationId xmlns:a16="http://schemas.microsoft.com/office/drawing/2014/main" id="{D6224465-1C34-E288-9C39-4DD4972390BF}"/>
              </a:ext>
            </a:extLst>
          </p:cNvPr>
          <p:cNvSpPr/>
          <p:nvPr/>
        </p:nvSpPr>
        <p:spPr>
          <a:xfrm flipV="1">
            <a:off x="3396711" y="2509805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158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Box 8"/>
          <p:cNvSpPr txBox="1"/>
          <p:nvPr/>
        </p:nvSpPr>
        <p:spPr>
          <a:xfrm>
            <a:off x="45720" y="644913"/>
            <a:ext cx="5158186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29" name="Title 1"/>
          <p:cNvSpPr txBox="1"/>
          <p:nvPr/>
        </p:nvSpPr>
        <p:spPr>
          <a:xfrm>
            <a:off x="45719" y="45862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Diciembre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330" name="TextBox 9"/>
          <p:cNvSpPr txBox="1"/>
          <p:nvPr/>
        </p:nvSpPr>
        <p:spPr>
          <a:xfrm>
            <a:off x="6951228" y="644913"/>
            <a:ext cx="449580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333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34" name="TodosLosLogosUnicomer-02.png" descr="TodosLosLogosUnicomer-02.png"/>
          <p:cNvPicPr>
            <a:picLocks noChangeAspect="1"/>
          </p:cNvPicPr>
          <p:nvPr/>
        </p:nvPicPr>
        <p:blipFill>
          <a:blip r:embed="rId2"/>
          <a:srcRect b="34102"/>
          <a:stretch>
            <a:fillRect/>
          </a:stretch>
        </p:blipFill>
        <p:spPr>
          <a:xfrm>
            <a:off x="9967992" y="77071"/>
            <a:ext cx="1987670" cy="352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0BB1E8-09C9-200D-6F04-E2325042F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892" y="1015749"/>
            <a:ext cx="4513136" cy="29002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F39A674-4054-5A87-1C51-498B0002F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" y="1015749"/>
            <a:ext cx="5158186" cy="5553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3B97FE03-D84C-30C2-0A3C-731456D6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32" y="1000293"/>
            <a:ext cx="1658130" cy="54083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4" name="Chart 3">
            <a:extLst>
              <a:ext uri="{FF2B5EF4-FFF2-40B4-BE49-F238E27FC236}">
                <a16:creationId xmlns:a16="http://schemas.microsoft.com/office/drawing/2014/main" id="{38E65053-0D26-11CD-74D3-7D60F57D85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5227564"/>
              </p:ext>
            </p:extLst>
          </p:nvPr>
        </p:nvGraphicFramePr>
        <p:xfrm>
          <a:off x="50046" y="1439835"/>
          <a:ext cx="339351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Straight Arrow Connector 32">
            <a:extLst>
              <a:ext uri="{FF2B5EF4-FFF2-40B4-BE49-F238E27FC236}">
                <a16:creationId xmlns:a16="http://schemas.microsoft.com/office/drawing/2014/main" id="{318D9103-03BC-5A46-A1B7-E76E3F06F225}"/>
              </a:ext>
            </a:extLst>
          </p:cNvPr>
          <p:cNvSpPr/>
          <p:nvPr/>
        </p:nvSpPr>
        <p:spPr>
          <a:xfrm flipV="1">
            <a:off x="3352499" y="1811284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57853" y="661177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4212877"/>
              </p:ext>
            </p:extLst>
          </p:nvPr>
        </p:nvGraphicFramePr>
        <p:xfrm>
          <a:off x="3807294" y="645382"/>
          <a:ext cx="7564580" cy="244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9183563"/>
              </p:ext>
            </p:extLst>
          </p:nvPr>
        </p:nvGraphicFramePr>
        <p:xfrm>
          <a:off x="4777452" y="5489531"/>
          <a:ext cx="5033073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0243678"/>
              </p:ext>
            </p:extLst>
          </p:nvPr>
        </p:nvGraphicFramePr>
        <p:xfrm>
          <a:off x="4703351" y="3389234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EB63349B-73D9-81EE-D2D1-4C163A56A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626106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16B50B6-9608-8950-B931-C9B13A287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3668755"/>
              </p:ext>
            </p:extLst>
          </p:nvPr>
        </p:nvGraphicFramePr>
        <p:xfrm>
          <a:off x="50045" y="3446806"/>
          <a:ext cx="3494138" cy="289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Straight Connector 10">
            <a:extLst>
              <a:ext uri="{FF2B5EF4-FFF2-40B4-BE49-F238E27FC236}">
                <a16:creationId xmlns:a16="http://schemas.microsoft.com/office/drawing/2014/main" id="{DA667BD2-D3E9-86D3-2BBA-378E5C6B35F7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690B1FFA-2DD5-47D2-6B5B-F9CAB72B25DA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Estrategia de Medios: DIUNSA">
            <a:extLst>
              <a:ext uri="{FF2B5EF4-FFF2-40B4-BE49-F238E27FC236}">
                <a16:creationId xmlns:a16="http://schemas.microsoft.com/office/drawing/2014/main" id="{7B300C1C-2A8B-0D6F-C8A7-9AEB979C3C8A}"/>
              </a:ext>
            </a:extLst>
          </p:cNvPr>
          <p:cNvSpPr txBox="1"/>
          <p:nvPr/>
        </p:nvSpPr>
        <p:spPr>
          <a:xfrm>
            <a:off x="187615" y="163934"/>
            <a:ext cx="4618074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LADY LEE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76115850-737E-59E4-18CD-A7A1DA83DEBE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D095B61D-9F66-FD0F-63D3-5C271435E0D1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B50AAC4D-558A-4632-B651-5CD4E5CBCC68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9">
            <a:extLst>
              <a:ext uri="{FF2B5EF4-FFF2-40B4-BE49-F238E27FC236}">
                <a16:creationId xmlns:a16="http://schemas.microsoft.com/office/drawing/2014/main" id="{EA8578ED-7D5A-004E-DB20-119B2BF935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5210764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1,135.2M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40">
            <a:extLst>
              <a:ext uri="{FF2B5EF4-FFF2-40B4-BE49-F238E27FC236}">
                <a16:creationId xmlns:a16="http://schemas.microsoft.com/office/drawing/2014/main" id="{FA9F910F-A4AC-8292-C1EA-F6E0D7BF1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6297610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87.7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">
            <a:extLst>
              <a:ext uri="{FF2B5EF4-FFF2-40B4-BE49-F238E27FC236}">
                <a16:creationId xmlns:a16="http://schemas.microsoft.com/office/drawing/2014/main" id="{47B96303-FABC-3CE5-149F-42A30B01F76F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1CB85DB3-254E-7B69-4F82-026F2C99AEFC}"/>
              </a:ext>
            </a:extLst>
          </p:cNvPr>
          <p:cNvSpPr txBox="1"/>
          <p:nvPr/>
        </p:nvSpPr>
        <p:spPr>
          <a:xfrm>
            <a:off x="2952379" y="1807278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30</a:t>
            </a:r>
            <a:r>
              <a:rPr dirty="0"/>
              <a:t>%</a:t>
            </a:r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E7E687F8-732F-E031-C603-7B6855781E4A}"/>
              </a:ext>
            </a:extLst>
          </p:cNvPr>
          <p:cNvSpPr txBox="1"/>
          <p:nvPr/>
        </p:nvSpPr>
        <p:spPr>
          <a:xfrm>
            <a:off x="2970583" y="2505761"/>
            <a:ext cx="265453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6</a:t>
            </a:r>
            <a:r>
              <a:rPr dirty="0"/>
              <a:t>%</a:t>
            </a:r>
          </a:p>
        </p:txBody>
      </p:sp>
      <p:sp>
        <p:nvSpPr>
          <p:cNvPr id="12" name="Straight Arrow Connector 32">
            <a:extLst>
              <a:ext uri="{FF2B5EF4-FFF2-40B4-BE49-F238E27FC236}">
                <a16:creationId xmlns:a16="http://schemas.microsoft.com/office/drawing/2014/main" id="{F8872354-4E8E-4A41-1EA0-8CA1EBCBBC18}"/>
              </a:ext>
            </a:extLst>
          </p:cNvPr>
          <p:cNvSpPr/>
          <p:nvPr/>
        </p:nvSpPr>
        <p:spPr>
          <a:xfrm flipV="1">
            <a:off x="3352499" y="2556266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78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Box 8"/>
          <p:cNvSpPr txBox="1"/>
          <p:nvPr/>
        </p:nvSpPr>
        <p:spPr>
          <a:xfrm>
            <a:off x="279770" y="756835"/>
            <a:ext cx="6031614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60" name="TextBox 9"/>
          <p:cNvSpPr txBox="1"/>
          <p:nvPr/>
        </p:nvSpPr>
        <p:spPr>
          <a:xfrm>
            <a:off x="6581812" y="756835"/>
            <a:ext cx="538197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361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Diciembre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36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769" y="80668"/>
            <a:ext cx="1212775" cy="39557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4286D4D-4AC5-98F9-4234-3D09C67A7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70" y="1136125"/>
            <a:ext cx="6031614" cy="18745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0EE86C-30D7-5FEA-4E2D-CFEC17C58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286" y="1136125"/>
            <a:ext cx="5387495" cy="3306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840511"/>
              </p:ext>
            </p:extLst>
          </p:nvPr>
        </p:nvGraphicFramePr>
        <p:xfrm>
          <a:off x="0" y="1277501"/>
          <a:ext cx="349173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0" y="6588072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106734"/>
              </p:ext>
            </p:extLst>
          </p:nvPr>
        </p:nvGraphicFramePr>
        <p:xfrm>
          <a:off x="3806872" y="688847"/>
          <a:ext cx="7564580" cy="2350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9862038"/>
              </p:ext>
            </p:extLst>
          </p:nvPr>
        </p:nvGraphicFramePr>
        <p:xfrm>
          <a:off x="4805577" y="5451740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1886271"/>
              </p:ext>
            </p:extLst>
          </p:nvPr>
        </p:nvGraphicFramePr>
        <p:xfrm>
          <a:off x="4712820" y="4462328"/>
          <a:ext cx="4925295" cy="9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338067"/>
              </p:ext>
            </p:extLst>
          </p:nvPr>
        </p:nvGraphicFramePr>
        <p:xfrm>
          <a:off x="4805578" y="328710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E29B2CF-EE69-8C91-37A5-4AC7FE9A10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67641"/>
              </p:ext>
            </p:extLst>
          </p:nvPr>
        </p:nvGraphicFramePr>
        <p:xfrm>
          <a:off x="0" y="3531861"/>
          <a:ext cx="3551373" cy="2866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Imagen 7" descr="Imagen 7">
            <a:extLst>
              <a:ext uri="{FF2B5EF4-FFF2-40B4-BE49-F238E27FC236}">
                <a16:creationId xmlns:a16="http://schemas.microsoft.com/office/drawing/2014/main" id="{7FE8EFF0-29D3-2BBF-4148-65F3CA3B2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430" y="791090"/>
            <a:ext cx="1304152" cy="47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DA7E9958-42E8-F74B-6311-02FC867C97CF}"/>
              </a:ext>
            </a:extLst>
          </p:cNvPr>
          <p:cNvSpPr txBox="1"/>
          <p:nvPr/>
        </p:nvSpPr>
        <p:spPr>
          <a:xfrm>
            <a:off x="2927107" y="1880085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33</a:t>
            </a:r>
            <a:r>
              <a:rPr dirty="0"/>
              <a:t>%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E323FD1-0075-F74E-CEAB-0098FCEB5599}"/>
              </a:ext>
            </a:extLst>
          </p:cNvPr>
          <p:cNvSpPr txBox="1"/>
          <p:nvPr/>
        </p:nvSpPr>
        <p:spPr>
          <a:xfrm>
            <a:off x="2865135" y="2442906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29</a:t>
            </a:r>
            <a:r>
              <a:rPr dirty="0"/>
              <a:t>%</a:t>
            </a:r>
          </a:p>
        </p:txBody>
      </p:sp>
      <p:sp>
        <p:nvSpPr>
          <p:cNvPr id="17" name="Straight Connector 10">
            <a:extLst>
              <a:ext uri="{FF2B5EF4-FFF2-40B4-BE49-F238E27FC236}">
                <a16:creationId xmlns:a16="http://schemas.microsoft.com/office/drawing/2014/main" id="{9404D1F4-089A-F629-4792-403A56EFEA7B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D551B9B5-6948-8BB1-268E-4A5BE9BEB4D2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Estrategia de Medios: DIUNSA">
            <a:extLst>
              <a:ext uri="{FF2B5EF4-FFF2-40B4-BE49-F238E27FC236}">
                <a16:creationId xmlns:a16="http://schemas.microsoft.com/office/drawing/2014/main" id="{5052450A-9F1E-D91B-F22C-F570C06F6DD2}"/>
              </a:ext>
            </a:extLst>
          </p:cNvPr>
          <p:cNvSpPr txBox="1"/>
          <p:nvPr/>
        </p:nvSpPr>
        <p:spPr>
          <a:xfrm>
            <a:off x="187614" y="163934"/>
            <a:ext cx="473946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TROPIGAS</a:t>
            </a:r>
          </a:p>
        </p:txBody>
      </p:sp>
      <p:sp>
        <p:nvSpPr>
          <p:cNvPr id="20" name="Straight Arrow Connector 32">
            <a:extLst>
              <a:ext uri="{FF2B5EF4-FFF2-40B4-BE49-F238E27FC236}">
                <a16:creationId xmlns:a16="http://schemas.microsoft.com/office/drawing/2014/main" id="{02F841F0-0CD7-F035-E175-B069160AFF6E}"/>
              </a:ext>
            </a:extLst>
          </p:cNvPr>
          <p:cNvSpPr/>
          <p:nvPr/>
        </p:nvSpPr>
        <p:spPr>
          <a:xfrm flipV="1">
            <a:off x="3351997" y="1935683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BD272AF1-42F1-52DE-9BCC-146E82523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183494"/>
              </p:ext>
            </p:extLst>
          </p:nvPr>
        </p:nvGraphicFramePr>
        <p:xfrm>
          <a:off x="4254729" y="342703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29">
            <a:extLst>
              <a:ext uri="{FF2B5EF4-FFF2-40B4-BE49-F238E27FC236}">
                <a16:creationId xmlns:a16="http://schemas.microsoft.com/office/drawing/2014/main" id="{E6ADB928-D2D6-D62F-3310-63B76BB136D9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4847163D-F145-5759-4895-FAECEC7FE18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9">
            <a:extLst>
              <a:ext uri="{FF2B5EF4-FFF2-40B4-BE49-F238E27FC236}">
                <a16:creationId xmlns:a16="http://schemas.microsoft.com/office/drawing/2014/main" id="{AE72EBE8-19BD-6339-4DE0-BE4E012DC7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780316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1,213.6M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B58C843A-766F-527B-3084-ABA5FCBD4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69807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40">
            <a:extLst>
              <a:ext uri="{FF2B5EF4-FFF2-40B4-BE49-F238E27FC236}">
                <a16:creationId xmlns:a16="http://schemas.microsoft.com/office/drawing/2014/main" id="{5AA69AAB-659D-8143-5EA8-FB8FC3F3B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0701031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50.7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extBox 2">
            <a:extLst>
              <a:ext uri="{FF2B5EF4-FFF2-40B4-BE49-F238E27FC236}">
                <a16:creationId xmlns:a16="http://schemas.microsoft.com/office/drawing/2014/main" id="{929CFF9A-5FD3-6647-AC6E-8533D786C8B9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8" name="Straight Arrow Connector 32">
            <a:extLst>
              <a:ext uri="{FF2B5EF4-FFF2-40B4-BE49-F238E27FC236}">
                <a16:creationId xmlns:a16="http://schemas.microsoft.com/office/drawing/2014/main" id="{D85A8AD3-32CA-81AB-5913-FBD5A8FC000D}"/>
              </a:ext>
            </a:extLst>
          </p:cNvPr>
          <p:cNvSpPr/>
          <p:nvPr/>
        </p:nvSpPr>
        <p:spPr>
          <a:xfrm flipV="1">
            <a:off x="3351997" y="2482530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017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Box 8"/>
          <p:cNvSpPr txBox="1"/>
          <p:nvPr/>
        </p:nvSpPr>
        <p:spPr>
          <a:xfrm>
            <a:off x="123984" y="766743"/>
            <a:ext cx="5123799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91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Diciembre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392" name="TextBox 9"/>
          <p:cNvSpPr txBox="1"/>
          <p:nvPr/>
        </p:nvSpPr>
        <p:spPr>
          <a:xfrm>
            <a:off x="6522492" y="789747"/>
            <a:ext cx="5426832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pic>
        <p:nvPicPr>
          <p:cNvPr id="393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8388" y="46442"/>
            <a:ext cx="1283212" cy="464025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F16912-9994-01AA-B3EA-AE2379B03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984" y="1105135"/>
            <a:ext cx="5441339" cy="174738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337BB0A-1467-4367-D1E1-3C5EDAF16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4" y="1120840"/>
            <a:ext cx="5123798" cy="5543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112421"/>
              </p:ext>
            </p:extLst>
          </p:nvPr>
        </p:nvGraphicFramePr>
        <p:xfrm>
          <a:off x="37053" y="1439835"/>
          <a:ext cx="336949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15112" y="662047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/>
        </p:nvGraphicFramePr>
        <p:xfrm>
          <a:off x="4703352" y="3053750"/>
          <a:ext cx="4925295" cy="126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4" name="Chart 53">
            <a:extLst>
              <a:ext uri="{FF2B5EF4-FFF2-40B4-BE49-F238E27FC236}">
                <a16:creationId xmlns:a16="http://schemas.microsoft.com/office/drawing/2014/main" id="{45B2900F-6839-8D4C-8C3A-13C31856B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948814"/>
              </p:ext>
            </p:extLst>
          </p:nvPr>
        </p:nvGraphicFramePr>
        <p:xfrm>
          <a:off x="3818567" y="736688"/>
          <a:ext cx="7564580" cy="2261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4FEEFC9E-98C2-A642-BF4A-0B9A7FD76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6515402"/>
              </p:ext>
            </p:extLst>
          </p:nvPr>
        </p:nvGraphicFramePr>
        <p:xfrm>
          <a:off x="4885216" y="3294845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AutoShape 2" descr="El Gallo Más Gallo – Paseo La Sexta | Mas que compras">
            <a:extLst>
              <a:ext uri="{FF2B5EF4-FFF2-40B4-BE49-F238E27FC236}">
                <a16:creationId xmlns:a16="http://schemas.microsoft.com/office/drawing/2014/main" id="{3408C1B5-2B83-AD49-A00B-823BE0E378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N"/>
          </a:p>
        </p:txBody>
      </p:sp>
      <p:graphicFrame>
        <p:nvGraphicFramePr>
          <p:cNvPr id="34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6447337"/>
              </p:ext>
            </p:extLst>
          </p:nvPr>
        </p:nvGraphicFramePr>
        <p:xfrm>
          <a:off x="4870538" y="5460762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9" name="Chart 28">
            <a:extLst>
              <a:ext uri="{FF2B5EF4-FFF2-40B4-BE49-F238E27FC236}">
                <a16:creationId xmlns:a16="http://schemas.microsoft.com/office/drawing/2014/main" id="{1430A8FD-5EC9-9F4A-B0B3-5907BAB74B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577360"/>
              </p:ext>
            </p:extLst>
          </p:nvPr>
        </p:nvGraphicFramePr>
        <p:xfrm>
          <a:off x="4673996" y="4445191"/>
          <a:ext cx="4925295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7F689CF-0CC7-C3A5-7C7E-6F60BB8BE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3636645"/>
              </p:ext>
            </p:extLst>
          </p:nvPr>
        </p:nvGraphicFramePr>
        <p:xfrm>
          <a:off x="23605" y="3454028"/>
          <a:ext cx="3549296" cy="2982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3043ACF0-C5C4-6792-1527-53F6FDC627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571" y="827819"/>
            <a:ext cx="1202911" cy="70370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E36B55BE-00FA-5815-4256-47C1FB6343D0}"/>
              </a:ext>
            </a:extLst>
          </p:cNvPr>
          <p:cNvSpPr txBox="1"/>
          <p:nvPr/>
        </p:nvSpPr>
        <p:spPr>
          <a:xfrm>
            <a:off x="2962599" y="1940645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24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573E8614-5851-A2D9-F7EF-3CE52EBB41CE}"/>
              </a:ext>
            </a:extLst>
          </p:cNvPr>
          <p:cNvSpPr txBox="1"/>
          <p:nvPr/>
        </p:nvSpPr>
        <p:spPr>
          <a:xfrm>
            <a:off x="2855890" y="2627528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74</a:t>
            </a:r>
            <a:r>
              <a:rPr dirty="0"/>
              <a:t>%</a:t>
            </a:r>
          </a:p>
        </p:txBody>
      </p:sp>
      <p:sp>
        <p:nvSpPr>
          <p:cNvPr id="10" name="Straight Arrow Connector 32">
            <a:extLst>
              <a:ext uri="{FF2B5EF4-FFF2-40B4-BE49-F238E27FC236}">
                <a16:creationId xmlns:a16="http://schemas.microsoft.com/office/drawing/2014/main" id="{7B9CB37B-1D1F-0FDE-3266-5ABB6601297F}"/>
              </a:ext>
            </a:extLst>
          </p:cNvPr>
          <p:cNvSpPr/>
          <p:nvPr/>
        </p:nvSpPr>
        <p:spPr>
          <a:xfrm>
            <a:off x="3352499" y="2023361"/>
            <a:ext cx="0" cy="145883"/>
          </a:xfrm>
          <a:prstGeom prst="line">
            <a:avLst/>
          </a:prstGeom>
          <a:ln w="38100" cap="sq">
            <a:solidFill>
              <a:srgbClr val="EA3D34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2" name="Straight Arrow Connector 35">
            <a:extLst>
              <a:ext uri="{FF2B5EF4-FFF2-40B4-BE49-F238E27FC236}">
                <a16:creationId xmlns:a16="http://schemas.microsoft.com/office/drawing/2014/main" id="{D1B1FD7B-27AB-9A2A-FCF7-14B5071737BD}"/>
              </a:ext>
            </a:extLst>
          </p:cNvPr>
          <p:cNvSpPr/>
          <p:nvPr/>
        </p:nvSpPr>
        <p:spPr>
          <a:xfrm flipV="1">
            <a:off x="3352499" y="2649517"/>
            <a:ext cx="1" cy="145883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Straight Connector 10">
            <a:extLst>
              <a:ext uri="{FF2B5EF4-FFF2-40B4-BE49-F238E27FC236}">
                <a16:creationId xmlns:a16="http://schemas.microsoft.com/office/drawing/2014/main" id="{F6B02D71-A5B1-6390-4DCD-EFC004C298F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75B81A1F-B978-92D2-FB9F-3C2960B73004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Estrategia de Medios: EL GALLO MÁS GALLO">
            <a:extLst>
              <a:ext uri="{FF2B5EF4-FFF2-40B4-BE49-F238E27FC236}">
                <a16:creationId xmlns:a16="http://schemas.microsoft.com/office/drawing/2014/main" id="{3089C3CB-A1CC-8F33-92E5-FB1E2DE7D683}"/>
              </a:ext>
            </a:extLst>
          </p:cNvPr>
          <p:cNvSpPr txBox="1"/>
          <p:nvPr/>
        </p:nvSpPr>
        <p:spPr>
          <a:xfrm>
            <a:off x="187614" y="163934"/>
            <a:ext cx="64776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EL GALLO MÁS GALLO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7809E5C8-AA83-6D95-04D2-96DE90D1C6D9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65A9BB11-4290-2C22-53AD-5F134E5E3591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920286F5-C950-3C9E-CF3E-56BA384A9513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9">
            <a:extLst>
              <a:ext uri="{FF2B5EF4-FFF2-40B4-BE49-F238E27FC236}">
                <a16:creationId xmlns:a16="http://schemas.microsoft.com/office/drawing/2014/main" id="{0B2A7FE7-B3B4-5007-1965-1973D8CEA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9621448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667.4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684B4F64-FB62-5D4F-C88E-549315971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198060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40">
            <a:extLst>
              <a:ext uri="{FF2B5EF4-FFF2-40B4-BE49-F238E27FC236}">
                <a16:creationId xmlns:a16="http://schemas.microsoft.com/office/drawing/2014/main" id="{8C795A71-E1DB-DB56-A2F5-555C8080D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2518228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96.3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TextBox 2">
            <a:extLst>
              <a:ext uri="{FF2B5EF4-FFF2-40B4-BE49-F238E27FC236}">
                <a16:creationId xmlns:a16="http://schemas.microsoft.com/office/drawing/2014/main" id="{9361917E-EE3F-EBE3-34E4-1D557A2A09CA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</p:spTree>
    <p:extLst>
      <p:ext uri="{BB962C8B-B14F-4D97-AF65-F5344CB8AC3E}">
        <p14:creationId xmlns:p14="http://schemas.microsoft.com/office/powerpoint/2010/main" val="3144821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Box 8"/>
          <p:cNvSpPr txBox="1"/>
          <p:nvPr/>
        </p:nvSpPr>
        <p:spPr>
          <a:xfrm>
            <a:off x="123986" y="766742"/>
            <a:ext cx="6722823" cy="299719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423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Diciembre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42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6205" y="-9633"/>
            <a:ext cx="902762" cy="528117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TextBox 9"/>
          <p:cNvSpPr txBox="1"/>
          <p:nvPr/>
        </p:nvSpPr>
        <p:spPr>
          <a:xfrm>
            <a:off x="7064212" y="766742"/>
            <a:ext cx="5003801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428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C32291-21CB-441D-81C5-6D374CD08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6" y="1161510"/>
            <a:ext cx="6722823" cy="29393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6ED3CAE-2EBA-8BB0-4602-283324371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847" y="1161510"/>
            <a:ext cx="4992417" cy="1820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925465"/>
              </p:ext>
            </p:extLst>
          </p:nvPr>
        </p:nvGraphicFramePr>
        <p:xfrm>
          <a:off x="1" y="1480176"/>
          <a:ext cx="352136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2" y="659983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2097443"/>
              </p:ext>
            </p:extLst>
          </p:nvPr>
        </p:nvGraphicFramePr>
        <p:xfrm>
          <a:off x="4800440" y="5409716"/>
          <a:ext cx="4925295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489718"/>
              </p:ext>
            </p:extLst>
          </p:nvPr>
        </p:nvGraphicFramePr>
        <p:xfrm>
          <a:off x="4683156" y="4233295"/>
          <a:ext cx="5013682" cy="1135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5084726"/>
              </p:ext>
            </p:extLst>
          </p:nvPr>
        </p:nvGraphicFramePr>
        <p:xfrm>
          <a:off x="4712053" y="3303107"/>
          <a:ext cx="5013682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C6B5C77-68E1-55E1-B3E8-CC9B679C0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8444675"/>
              </p:ext>
            </p:extLst>
          </p:nvPr>
        </p:nvGraphicFramePr>
        <p:xfrm>
          <a:off x="-2" y="3324113"/>
          <a:ext cx="3572903" cy="3193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Straight Connector 10">
            <a:extLst>
              <a:ext uri="{FF2B5EF4-FFF2-40B4-BE49-F238E27FC236}">
                <a16:creationId xmlns:a16="http://schemas.microsoft.com/office/drawing/2014/main" id="{9ED3AABF-D93A-F40E-764C-9A100E7C1518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436B9212-C741-59AB-6898-357363A28C0B}"/>
              </a:ext>
            </a:extLst>
          </p:cNvPr>
          <p:cNvSpPr txBox="1"/>
          <p:nvPr/>
        </p:nvSpPr>
        <p:spPr>
          <a:xfrm>
            <a:off x="2868393" y="1812313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43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3B8887B-2BB5-25E0-F10E-E9BF20387289}"/>
              </a:ext>
            </a:extLst>
          </p:cNvPr>
          <p:cNvSpPr txBox="1"/>
          <p:nvPr/>
        </p:nvSpPr>
        <p:spPr>
          <a:xfrm>
            <a:off x="2874674" y="2639411"/>
            <a:ext cx="409724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180</a:t>
            </a:r>
            <a:r>
              <a:rPr dirty="0"/>
              <a:t>%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A874D285-63AE-8E8A-EC1D-2D5BD81D0F87}"/>
              </a:ext>
            </a:extLst>
          </p:cNvPr>
          <p:cNvSpPr/>
          <p:nvPr/>
        </p:nvSpPr>
        <p:spPr>
          <a:xfrm>
            <a:off x="3353857" y="1882078"/>
            <a:ext cx="0" cy="150090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6" name="Straight Arrow Connector 34">
            <a:extLst>
              <a:ext uri="{FF2B5EF4-FFF2-40B4-BE49-F238E27FC236}">
                <a16:creationId xmlns:a16="http://schemas.microsoft.com/office/drawing/2014/main" id="{E9385404-BF27-6984-458A-8BE4161DEF19}"/>
              </a:ext>
            </a:extLst>
          </p:cNvPr>
          <p:cNvSpPr/>
          <p:nvPr/>
        </p:nvSpPr>
        <p:spPr>
          <a:xfrm flipV="1">
            <a:off x="3353857" y="2639411"/>
            <a:ext cx="1" cy="150091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D5842029-62F4-0218-EB0E-FF9D32A0943F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strategia de Medios: DIUNSA">
            <a:extLst>
              <a:ext uri="{FF2B5EF4-FFF2-40B4-BE49-F238E27FC236}">
                <a16:creationId xmlns:a16="http://schemas.microsoft.com/office/drawing/2014/main" id="{6C3929E3-DD3C-4BE8-BE10-6EC6623D189D}"/>
              </a:ext>
            </a:extLst>
          </p:cNvPr>
          <p:cNvSpPr txBox="1"/>
          <p:nvPr/>
        </p:nvSpPr>
        <p:spPr>
          <a:xfrm>
            <a:off x="187615" y="163934"/>
            <a:ext cx="5102935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MOLINERO’S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30C59ADD-519D-69A9-79FF-83E4A2C9A020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3EBE0EEA-0B79-568B-C960-135A979D1350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C3CAE393-4DE9-96B3-6DE6-09C3DED334A4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8F2EB418-B76C-E41F-B7AE-5BC1186C9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2808350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896.9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45E3354-FE04-58D0-1523-CEB705C098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37314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2ED8D0CB-967F-ABAC-5758-AF161A7A1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1150650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134.5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1B078CB2-97F1-B888-95FB-7BF578BD719C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C33D2AF6-F48D-7354-E430-07AF1BB2CD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6" y="998421"/>
            <a:ext cx="1986444" cy="400001"/>
          </a:xfrm>
          <a:prstGeom prst="rect">
            <a:avLst/>
          </a:prstGeom>
        </p:spPr>
      </p:pic>
      <p:graphicFrame>
        <p:nvGraphicFramePr>
          <p:cNvPr id="1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3316674"/>
              </p:ext>
            </p:extLst>
          </p:nvPr>
        </p:nvGraphicFramePr>
        <p:xfrm>
          <a:off x="4101517" y="748405"/>
          <a:ext cx="7564580" cy="220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933850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"/>
          <p:cNvSpPr/>
          <p:nvPr/>
        </p:nvSpPr>
        <p:spPr>
          <a:xfrm>
            <a:off x="684262" y="1356408"/>
            <a:ext cx="10836176" cy="5101662"/>
          </a:xfrm>
          <a:prstGeom prst="roundRect">
            <a:avLst>
              <a:gd name="adj" fmla="val 0"/>
            </a:avLst>
          </a:prstGeom>
          <a:solidFill>
            <a:srgbClr val="C52828">
              <a:alpha val="1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Rectangle: Rounded Corners 7"/>
          <p:cNvSpPr/>
          <p:nvPr/>
        </p:nvSpPr>
        <p:spPr>
          <a:xfrm>
            <a:off x="671562" y="431622"/>
            <a:ext cx="10848876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TextBox 2"/>
          <p:cNvSpPr txBox="1"/>
          <p:nvPr/>
        </p:nvSpPr>
        <p:spPr>
          <a:xfrm>
            <a:off x="4606061" y="559507"/>
            <a:ext cx="2979876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CONSIDERACIONES</a:t>
            </a:r>
          </a:p>
        </p:txBody>
      </p:sp>
      <p:sp>
        <p:nvSpPr>
          <p:cNvPr id="145" name="TextBox 18"/>
          <p:cNvSpPr txBox="1"/>
          <p:nvPr/>
        </p:nvSpPr>
        <p:spPr>
          <a:xfrm>
            <a:off x="1013910" y="1501859"/>
            <a:ext cx="10164180" cy="4810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numCol="2" spcCol="508207"/>
          <a:lstStyle/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Fuente: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Publisearch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endParaRPr lang="en-US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lang="es-HN" dirty="0">
                <a:latin typeface="+mj-lt"/>
                <a:ea typeface="+mj-ea"/>
                <a:cs typeface="+mj-cs"/>
                <a:sym typeface="Myriad Pro"/>
              </a:rPr>
              <a:t>Fuente: Digital Adspend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Período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Enero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– </a:t>
            </a:r>
            <a:r>
              <a:rPr lang="en-US" dirty="0" err="1">
                <a:latin typeface="+mj-lt"/>
                <a:ea typeface="+mj-ea"/>
                <a:cs typeface="+mj-cs"/>
                <a:sym typeface="Myriad Pro"/>
              </a:rPr>
              <a:t>Diciembre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 El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reporte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se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detalla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en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miles de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dólares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Target: 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Hombres y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mujeres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 de 25 a 50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años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de NSE ABC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presentados</a:t>
            </a:r>
            <a:r>
              <a:rPr dirty="0"/>
              <a:t> no  </a:t>
            </a:r>
            <a:r>
              <a:rPr dirty="0" err="1"/>
              <a:t>incluyen</a:t>
            </a:r>
            <a:r>
              <a:rPr dirty="0"/>
              <a:t> </a:t>
            </a:r>
            <a:r>
              <a:rPr dirty="0" err="1"/>
              <a:t>bonificaciones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negociaciones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anunciantes</a:t>
            </a:r>
            <a:r>
              <a:rPr dirty="0"/>
              <a:t>, </a:t>
            </a:r>
            <a:r>
              <a:rPr dirty="0" err="1"/>
              <a:t>tarifas</a:t>
            </a:r>
            <a:r>
              <a:rPr dirty="0"/>
              <a:t> open rate. Se </a:t>
            </a:r>
            <a:r>
              <a:rPr dirty="0" err="1"/>
              <a:t>estima</a:t>
            </a:r>
            <a:r>
              <a:rPr dirty="0"/>
              <a:t> que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inflados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un 45%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promedio</a:t>
            </a:r>
            <a:r>
              <a:rPr dirty="0"/>
              <a:t>, y que </a:t>
            </a:r>
            <a:r>
              <a:rPr dirty="0" err="1"/>
              <a:t>varía</a:t>
            </a:r>
            <a:r>
              <a:rPr dirty="0"/>
              <a:t> </a:t>
            </a:r>
            <a:r>
              <a:rPr dirty="0" err="1"/>
              <a:t>según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tipo</a:t>
            </a:r>
            <a:r>
              <a:rPr dirty="0"/>
              <a:t> de medio. </a:t>
            </a:r>
          </a:p>
          <a:p>
            <a:pPr>
              <a:spcBef>
                <a:spcPts val="300"/>
              </a:spcBef>
              <a:defRPr sz="1300"/>
            </a:pPr>
            <a:r>
              <a:rPr dirty="0"/>
              <a:t> </a:t>
            </a: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Medios</a:t>
            </a:r>
            <a:r>
              <a:rPr dirty="0"/>
              <a:t> </a:t>
            </a:r>
            <a:r>
              <a:rPr dirty="0" err="1"/>
              <a:t>monitoreados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TV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Abierta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Radio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,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Prensa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y Digital.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donde</a:t>
            </a:r>
            <a:r>
              <a:rPr dirty="0"/>
              <a:t> hay </a:t>
            </a:r>
            <a:r>
              <a:rPr dirty="0" err="1"/>
              <a:t>más</a:t>
            </a:r>
            <a:r>
              <a:rPr dirty="0"/>
              <a:t> de un canal de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misma</a:t>
            </a:r>
            <a:r>
              <a:rPr dirty="0"/>
              <a:t> </a:t>
            </a:r>
            <a:r>
              <a:rPr dirty="0" err="1"/>
              <a:t>empresa</a:t>
            </a:r>
            <a:r>
              <a:rPr dirty="0"/>
              <a:t> </a:t>
            </a:r>
            <a:r>
              <a:rPr dirty="0" err="1"/>
              <a:t>televisiva</a:t>
            </a:r>
            <a:r>
              <a:rPr dirty="0"/>
              <a:t>, se </a:t>
            </a:r>
            <a:r>
              <a:rPr dirty="0" err="1"/>
              <a:t>reporta</a:t>
            </a:r>
            <a:r>
              <a:rPr dirty="0"/>
              <a:t> la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grupo</a:t>
            </a:r>
            <a:r>
              <a:rPr dirty="0"/>
              <a:t>: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TVC : Canal 5, Canal 7 y Canal 3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R Media: C 11, DTV, Beat TV y TDTV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Grupo ABC: Canal 10 y </a:t>
            </a:r>
            <a:r>
              <a:rPr dirty="0" err="1"/>
              <a:t>Abriendo</a:t>
            </a:r>
            <a:r>
              <a:rPr dirty="0"/>
              <a:t> </a:t>
            </a:r>
            <a:r>
              <a:rPr dirty="0" err="1"/>
              <a:t>Brecha</a:t>
            </a:r>
            <a:r>
              <a:rPr dirty="0"/>
              <a:t> de Canal 7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Grupo VTV: VTV, Canal 30, Canal 12, Canal 21 y Canal 54</a:t>
            </a: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 b="1"/>
            </a:pPr>
            <a:endParaRPr dirty="0"/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Radios </a:t>
            </a:r>
            <a:r>
              <a:rPr dirty="0" err="1"/>
              <a:t>en</a:t>
            </a:r>
            <a:r>
              <a:rPr dirty="0"/>
              <a:t> San Pedro Sula: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Exa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FM, Radio Conga,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Internacional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XY SPS, W 105, Radio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Activa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Musiquera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SPS, FM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Fama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Radios </a:t>
            </a:r>
            <a:r>
              <a:rPr dirty="0" err="1"/>
              <a:t>en</a:t>
            </a:r>
            <a:r>
              <a:rPr dirty="0"/>
              <a:t> Tegucigalpa: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HRN, Radio América, Stereo Luz, XY TGU, W 107, Power FM, Rock &amp; Pop, Vox FM, Suave, Super Stereo. 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Impresos</a:t>
            </a:r>
            <a:r>
              <a:rPr dirty="0"/>
              <a:t>: </a:t>
            </a:r>
            <a:r>
              <a:rPr b="1"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Diez, El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Heraldo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La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Prensa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La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Tribuna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Tiempo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Cromos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Estilo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Click,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Vívela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Mía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Amiga, Cheque,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Buen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Provecho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Mujeres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Tecno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Estilo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Health&amp;Fitness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Casa y Hogar,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Hablemos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Claro,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Cromos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Hogar,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Bodas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Eva y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Motores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 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En</a:t>
            </a:r>
            <a:r>
              <a:rPr dirty="0"/>
              <a:t> las </a:t>
            </a:r>
            <a:r>
              <a:rPr dirty="0" err="1"/>
              <a:t>cifras</a:t>
            </a:r>
            <a:r>
              <a:rPr dirty="0"/>
              <a:t> </a:t>
            </a:r>
            <a:r>
              <a:rPr dirty="0" err="1"/>
              <a:t>proporcionadas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proveedor</a:t>
            </a:r>
            <a:r>
              <a:rPr dirty="0"/>
              <a:t> se </a:t>
            </a:r>
            <a:r>
              <a:rPr dirty="0" err="1"/>
              <a:t>estima</a:t>
            </a:r>
            <a:r>
              <a:rPr dirty="0"/>
              <a:t> un </a:t>
            </a:r>
            <a:r>
              <a:rPr dirty="0" err="1"/>
              <a:t>margen</a:t>
            </a:r>
            <a:r>
              <a:rPr dirty="0"/>
              <a:t> de error de un 5%.</a:t>
            </a:r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r>
              <a:rPr dirty="0"/>
              <a:t>NOTA: NO SE MONITOREA CABLE NI PAUTA EN CABLERAS FORANEAS.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extBox 8"/>
          <p:cNvSpPr txBox="1"/>
          <p:nvPr/>
        </p:nvSpPr>
        <p:spPr>
          <a:xfrm>
            <a:off x="123984" y="766745"/>
            <a:ext cx="5778502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454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Diciembre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455" name="TextBox 9"/>
          <p:cNvSpPr txBox="1"/>
          <p:nvPr/>
        </p:nvSpPr>
        <p:spPr>
          <a:xfrm>
            <a:off x="6209051" y="761906"/>
            <a:ext cx="5855815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459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9A205F3-7CC6-8376-0912-AA571834D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915" y="94199"/>
            <a:ext cx="1656345" cy="3335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50219C2-F4E8-A199-72C3-E4F29AD68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050" y="1117137"/>
            <a:ext cx="5855815" cy="18930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C97E9CD-A5E3-E242-9F9D-EA52A039E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4" y="1117137"/>
            <a:ext cx="5785262" cy="4389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8BDD878-7AD0-9790-E65A-155E3B992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0590440"/>
              </p:ext>
            </p:extLst>
          </p:nvPr>
        </p:nvGraphicFramePr>
        <p:xfrm>
          <a:off x="145140" y="1181103"/>
          <a:ext cx="6842117" cy="4678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67" name="Table 17"/>
          <p:cNvGraphicFramePr/>
          <p:nvPr>
            <p:extLst>
              <p:ext uri="{D42A27DB-BD31-4B8C-83A1-F6EECF244321}">
                <p14:modId xmlns:p14="http://schemas.microsoft.com/office/powerpoint/2010/main" val="4095872948"/>
              </p:ext>
            </p:extLst>
          </p:nvPr>
        </p:nvGraphicFramePr>
        <p:xfrm>
          <a:off x="6008958" y="875609"/>
          <a:ext cx="978304" cy="4551435"/>
        </p:xfrm>
        <a:graphic>
          <a:graphicData uri="http://schemas.openxmlformats.org/drawingml/2006/table">
            <a:tbl>
              <a:tblPr/>
              <a:tblGrid>
                <a:gridCol w="978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5738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200">
                          <a:latin typeface="Myriad Pro Light"/>
                          <a:ea typeface="Myriad Pro Light"/>
                          <a:cs typeface="Myriad Pro Light"/>
                          <a:sym typeface="Myriad Pro Semibold"/>
                        </a:rPr>
                        <a:t>INVERSIÓN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667.4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896.9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5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1,138.2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1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1,213.6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5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1,303.7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7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1,989.8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72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3,366.0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46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5,056.0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61" name="Conector recto 3"/>
          <p:cNvSpPr/>
          <p:nvPr/>
        </p:nvSpPr>
        <p:spPr>
          <a:xfrm>
            <a:off x="2369127" y="6432929"/>
            <a:ext cx="7938656" cy="1"/>
          </a:xfrm>
          <a:prstGeom prst="line">
            <a:avLst/>
          </a:prstGeom>
          <a:ln w="6350">
            <a:solidFill>
              <a:srgbClr val="F2F2F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3" name="Straight Connector 16"/>
          <p:cNvSpPr/>
          <p:nvPr/>
        </p:nvSpPr>
        <p:spPr>
          <a:xfrm flipH="1">
            <a:off x="7255884" y="1082526"/>
            <a:ext cx="1" cy="5127902"/>
          </a:xfrm>
          <a:prstGeom prst="line">
            <a:avLst/>
          </a:prstGeom>
          <a:ln w="38100">
            <a:solidFill>
              <a:srgbClr val="42424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464" name="Chart 25"/>
          <p:cNvGraphicFramePr/>
          <p:nvPr>
            <p:extLst>
              <p:ext uri="{D42A27DB-BD31-4B8C-83A1-F6EECF244321}">
                <p14:modId xmlns:p14="http://schemas.microsoft.com/office/powerpoint/2010/main" val="1544845544"/>
              </p:ext>
            </p:extLst>
          </p:nvPr>
        </p:nvGraphicFramePr>
        <p:xfrm>
          <a:off x="7503148" y="4056173"/>
          <a:ext cx="4371279" cy="2282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5" name="Straight Connector 2"/>
          <p:cNvSpPr/>
          <p:nvPr/>
        </p:nvSpPr>
        <p:spPr>
          <a:xfrm>
            <a:off x="7766322" y="5302319"/>
            <a:ext cx="4224150" cy="1"/>
          </a:xfrm>
          <a:prstGeom prst="line">
            <a:avLst/>
          </a:prstGeom>
          <a:ln w="6350">
            <a:solidFill>
              <a:srgbClr val="FF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6" name="TextBox 4"/>
          <p:cNvSpPr txBox="1"/>
          <p:nvPr/>
        </p:nvSpPr>
        <p:spPr>
          <a:xfrm>
            <a:off x="101271" y="6512907"/>
            <a:ext cx="11889217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200"/>
            </a:lvl1pPr>
          </a:lstStyle>
          <a:p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ocupa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primer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SOI, sin embargo las tiendas con mayor COE son </a:t>
            </a:r>
            <a:r>
              <a:rPr lang="en-US" dirty="0"/>
              <a:t>Gallo + y</a:t>
            </a:r>
            <a:r>
              <a:rPr dirty="0"/>
              <a:t> </a:t>
            </a:r>
            <a:r>
              <a:rPr lang="en-US" dirty="0" err="1"/>
              <a:t>Jetstereo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ese </a:t>
            </a:r>
            <a:r>
              <a:rPr dirty="0" err="1"/>
              <a:t>orden</a:t>
            </a:r>
            <a:endParaRPr dirty="0"/>
          </a:p>
        </p:txBody>
      </p:sp>
      <p:graphicFrame>
        <p:nvGraphicFramePr>
          <p:cNvPr id="468" name="Table 5"/>
          <p:cNvGraphicFramePr/>
          <p:nvPr>
            <p:extLst>
              <p:ext uri="{D42A27DB-BD31-4B8C-83A1-F6EECF244321}">
                <p14:modId xmlns:p14="http://schemas.microsoft.com/office/powerpoint/2010/main" val="4138906477"/>
              </p:ext>
            </p:extLst>
          </p:nvPr>
        </p:nvGraphicFramePr>
        <p:xfrm>
          <a:off x="7352564" y="839441"/>
          <a:ext cx="4734768" cy="3638152"/>
        </p:xfrm>
        <a:graphic>
          <a:graphicData uri="http://schemas.openxmlformats.org/drawingml/2006/table">
            <a:tbl>
              <a:tblPr firstRow="1" bandRow="1"/>
              <a:tblGrid>
                <a:gridCol w="789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1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14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6071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5E5E5E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Inv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SOI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TRP’S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SOV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COE</a:t>
                      </a:r>
                    </a:p>
                  </a:txBody>
                  <a:tcPr marL="45720" marR="45720" anchor="ctr" horzOverflow="overflow"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5E5E5E"/>
                      </a:solidFill>
                    </a:lnT>
                    <a:lnB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Diunsa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lnT w="12700">
                      <a:solidFill>
                        <a:srgbClr val="424242"/>
                      </a:solidFill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5,056.0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32%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66,805.6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21%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0.64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Curacao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3,366.0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54,648.1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17%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0.79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Elektra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1,989.8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49,137.7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1.20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Jetstereo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1,303.7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53,028.4</a:t>
                      </a: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1.98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Tropigas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1,213.6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20,353.4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0.82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Lady Lee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1,138.2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23,888.1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1.02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Molineros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896.9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24,942.0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1.35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Gallo +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667.4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28,703.2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2.09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E5E5E"/>
                      </a:solidFill>
                    </a:lnL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15,631.6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321,506.5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 dirty="0"/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 dirty="0"/>
                    </a:p>
                  </a:txBody>
                  <a:tcPr marL="45720" marR="45720" anchor="ctr" horzOverflow="overflow">
                    <a:lnR w="12700">
                      <a:solidFill>
                        <a:srgbClr val="5E5E5E"/>
                      </a:solidFill>
                    </a:lnR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69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0" name="Estrategia de Medios: TV"/>
          <p:cNvSpPr txBox="1"/>
          <p:nvPr/>
        </p:nvSpPr>
        <p:spPr>
          <a:xfrm>
            <a:off x="187614" y="163934"/>
            <a:ext cx="9279139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DISTRIBUCIÓN CANALES TV </a:t>
            </a:r>
            <a:r>
              <a:rPr lang="es-HN" dirty="0"/>
              <a:t>ABIERTA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3" name="Table 7"/>
          <p:cNvGraphicFramePr/>
          <p:nvPr>
            <p:extLst>
              <p:ext uri="{D42A27DB-BD31-4B8C-83A1-F6EECF244321}">
                <p14:modId xmlns:p14="http://schemas.microsoft.com/office/powerpoint/2010/main" val="397163867"/>
              </p:ext>
            </p:extLst>
          </p:nvPr>
        </p:nvGraphicFramePr>
        <p:xfrm>
          <a:off x="10689887" y="1402078"/>
          <a:ext cx="1159606" cy="4541523"/>
        </p:xfrm>
        <a:graphic>
          <a:graphicData uri="http://schemas.openxmlformats.org/drawingml/2006/table">
            <a:tbl>
              <a:tblPr/>
              <a:tblGrid>
                <a:gridCol w="70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487">
                  <a:extLst>
                    <a:ext uri="{9D8B030D-6E8A-4147-A177-3AD203B41FA5}">
                      <a16:colId xmlns:a16="http://schemas.microsoft.com/office/drawing/2014/main" val="1793508201"/>
                    </a:ext>
                  </a:extLst>
                </a:gridCol>
              </a:tblGrid>
              <a:tr h="5425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37.0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5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50.7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48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70.9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10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787.7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48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96.3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7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100.1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14%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6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134.5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2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164.2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>
                      <a:solidFill>
                        <a:srgbClr val="424242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lnB w="12700">
                      <a:solidFill>
                        <a:srgbClr val="424242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74" name="TextBox 9"/>
          <p:cNvSpPr txBox="1"/>
          <p:nvPr/>
        </p:nvSpPr>
        <p:spPr>
          <a:xfrm>
            <a:off x="10684941" y="5960227"/>
            <a:ext cx="1159607" cy="353939"/>
          </a:xfrm>
          <a:prstGeom prst="rect">
            <a:avLst/>
          </a:prstGeom>
          <a:solidFill>
            <a:srgbClr val="EB3D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sz="1700" dirty="0"/>
              <a:t>$ </a:t>
            </a:r>
            <a:r>
              <a:rPr lang="en-US" sz="1700" dirty="0"/>
              <a:t>741.5</a:t>
            </a:r>
            <a:r>
              <a:rPr sz="1700" dirty="0"/>
              <a:t>K</a:t>
            </a:r>
          </a:p>
        </p:txBody>
      </p:sp>
      <p:sp>
        <p:nvSpPr>
          <p:cNvPr id="475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6" name="Estrategia de Medios:  RADIO"/>
          <p:cNvSpPr txBox="1"/>
          <p:nvPr/>
        </p:nvSpPr>
        <p:spPr>
          <a:xfrm>
            <a:off x="187614" y="163934"/>
            <a:ext cx="7140733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DISTRIBUCIÓN RADIO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8B12B51-764E-983F-5415-6BE032C15F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5593511"/>
              </p:ext>
            </p:extLst>
          </p:nvPr>
        </p:nvGraphicFramePr>
        <p:xfrm>
          <a:off x="0" y="1277527"/>
          <a:ext cx="10684941" cy="5586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EBDCBDE2-22C6-E05E-8C29-AB54EEAE92FF}"/>
              </a:ext>
            </a:extLst>
          </p:cNvPr>
          <p:cNvSpPr/>
          <p:nvPr/>
        </p:nvSpPr>
        <p:spPr>
          <a:xfrm>
            <a:off x="6245352" y="472159"/>
            <a:ext cx="4892548" cy="707886"/>
          </a:xfrm>
          <a:prstGeom prst="roundRect">
            <a:avLst>
              <a:gd name="adj" fmla="val 0"/>
            </a:avLst>
          </a:prstGeom>
          <a:solidFill>
            <a:srgbClr val="EE57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Myriad Pro" panose="020B0503030403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C7AAF1F-0297-4C2C-B3F9-879CE1E99BF8}"/>
              </a:ext>
            </a:extLst>
          </p:cNvPr>
          <p:cNvSpPr/>
          <p:nvPr/>
        </p:nvSpPr>
        <p:spPr>
          <a:xfrm>
            <a:off x="1066800" y="1396945"/>
            <a:ext cx="4892548" cy="1172893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Myriad Pro" panose="020B0503030403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BCA5FDA-B946-47FF-B4E4-BDC2C5C080CA}"/>
              </a:ext>
            </a:extLst>
          </p:cNvPr>
          <p:cNvSpPr/>
          <p:nvPr/>
        </p:nvSpPr>
        <p:spPr>
          <a:xfrm>
            <a:off x="1054326" y="2680263"/>
            <a:ext cx="4892548" cy="1129167"/>
          </a:xfrm>
          <a:prstGeom prst="roundRect">
            <a:avLst>
              <a:gd name="adj" fmla="val 0"/>
            </a:avLst>
          </a:prstGeom>
          <a:solidFill>
            <a:srgbClr val="FBEAEA">
              <a:alpha val="10000"/>
            </a:srgb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Myriad Pro" panose="020B0503030403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BDF0619-49C9-4816-B093-077067E83C6E}"/>
              </a:ext>
            </a:extLst>
          </p:cNvPr>
          <p:cNvSpPr/>
          <p:nvPr/>
        </p:nvSpPr>
        <p:spPr>
          <a:xfrm>
            <a:off x="1041733" y="4530056"/>
            <a:ext cx="4892548" cy="1612073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Myriad Pro" panose="020B0503030403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1C7D11-8256-4A12-B0CA-12FF740B005E}"/>
              </a:ext>
            </a:extLst>
          </p:cNvPr>
          <p:cNvSpPr/>
          <p:nvPr/>
        </p:nvSpPr>
        <p:spPr>
          <a:xfrm>
            <a:off x="1066800" y="472159"/>
            <a:ext cx="4892548" cy="707886"/>
          </a:xfrm>
          <a:prstGeom prst="roundRect">
            <a:avLst>
              <a:gd name="adj" fmla="val 0"/>
            </a:avLst>
          </a:prstGeom>
          <a:solidFill>
            <a:srgbClr val="EE57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Myriad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631F73-598A-427F-A4A2-71154E307F31}"/>
              </a:ext>
            </a:extLst>
          </p:cNvPr>
          <p:cNvSpPr txBox="1"/>
          <p:nvPr/>
        </p:nvSpPr>
        <p:spPr>
          <a:xfrm>
            <a:off x="2390812" y="564492"/>
            <a:ext cx="224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Myriad Pro Light" panose="020B05030304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Conclusiones</a:t>
            </a:r>
            <a:endParaRPr lang="en-MY" sz="2800" b="1" dirty="0">
              <a:solidFill>
                <a:schemeClr val="bg1"/>
              </a:solidFill>
              <a:latin typeface="Myriad Pro Light" panose="020B0503030403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D27B0B-7A83-4BEF-95F2-53E6C1805D9C}"/>
              </a:ext>
            </a:extLst>
          </p:cNvPr>
          <p:cNvSpPr txBox="1"/>
          <p:nvPr/>
        </p:nvSpPr>
        <p:spPr>
          <a:xfrm>
            <a:off x="7113109" y="564492"/>
            <a:ext cx="3020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Myriad Pro Light" panose="020B05030304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Recomendaciones</a:t>
            </a:r>
            <a:endParaRPr lang="en-MY" sz="2800" b="1" dirty="0">
              <a:solidFill>
                <a:schemeClr val="bg1"/>
              </a:solidFill>
              <a:latin typeface="Myriad Pro Light" panose="020B0503030403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FEF94D-A7D9-459F-93DD-24C65A2C5AC6}"/>
              </a:ext>
            </a:extLst>
          </p:cNvPr>
          <p:cNvSpPr txBox="1"/>
          <p:nvPr/>
        </p:nvSpPr>
        <p:spPr>
          <a:xfrm>
            <a:off x="1054100" y="1464566"/>
            <a:ext cx="47120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b="1" dirty="0">
                <a:latin typeface="Myriad Pro" panose="020B0503030403020204" pitchFamily="34" charset="0"/>
              </a:rPr>
              <a:t>Jetstereo</a:t>
            </a:r>
            <a:r>
              <a:rPr lang="es-HN" sz="1200" dirty="0">
                <a:latin typeface="Myriad Pro" panose="020B0503030403020204" pitchFamily="34" charset="0"/>
              </a:rPr>
              <a:t> no es de los que más invierten, pero sí de los que mejor convierten esa inversión en presión publicitaria.</a:t>
            </a:r>
            <a:br>
              <a:rPr lang="es-HN" sz="1200" dirty="0">
                <a:latin typeface="Myriad Pro" panose="020B0503030403020204" pitchFamily="34" charset="0"/>
              </a:rPr>
            </a:br>
            <a:r>
              <a:rPr lang="es-HN" sz="1200" dirty="0">
                <a:latin typeface="Myriad Pro" panose="020B0503030403020204" pitchFamily="34" charset="0"/>
              </a:rPr>
              <a:t>A nivel acumulado del año, Jetstereo tiene solo 8% del SOI, pero logra 16% del SOV y más de 53 mil TRPs. Eso explica su COE de 1.98, uno de los más altos del mercado. En simple: con menos dinero logra más presencia real en medios.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1B727C-620C-4374-B244-CA5C6AE196DA}"/>
              </a:ext>
            </a:extLst>
          </p:cNvPr>
          <p:cNvSpPr txBox="1"/>
          <p:nvPr/>
        </p:nvSpPr>
        <p:spPr>
          <a:xfrm>
            <a:off x="1054100" y="2912662"/>
            <a:ext cx="4892548" cy="1384995"/>
          </a:xfrm>
          <a:prstGeom prst="rect">
            <a:avLst/>
          </a:prstGeom>
          <a:solidFill>
            <a:srgbClr val="FBEAEA"/>
          </a:solidFill>
        </p:spPr>
        <p:txBody>
          <a:bodyPr wrap="square">
            <a:spAutoFit/>
          </a:bodyPr>
          <a:lstStyle/>
          <a:p>
            <a:pPr marL="342900" indent="-342900" defTabSz="9144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b="1" dirty="0">
                <a:latin typeface="Myriad Pro" panose="020B0503030403020204" pitchFamily="34" charset="0"/>
              </a:rPr>
              <a:t>El COE </a:t>
            </a:r>
            <a:r>
              <a:rPr lang="es-HN" sz="1200" dirty="0">
                <a:latin typeface="Myriad Pro" panose="020B0503030403020204" pitchFamily="34" charset="0"/>
              </a:rPr>
              <a:t>de 1.98 indica una eficiencia muy superior al promedio de la categoría.</a:t>
            </a:r>
            <a:br>
              <a:rPr lang="es-HN" sz="1200" dirty="0">
                <a:latin typeface="Myriad Pro" panose="020B0503030403020204" pitchFamily="34" charset="0"/>
              </a:rPr>
            </a:br>
            <a:r>
              <a:rPr lang="es-HN" sz="1200" dirty="0">
                <a:latin typeface="Myriad Pro" panose="020B0503030403020204" pitchFamily="34" charset="0"/>
              </a:rPr>
              <a:t>Un COE cercano a 2 significa que la marca está generando casi el doble de peso publicitario respecto a su nivel de inversión. Solo Gallo+ está arriba, pero con mucha menos inversión total. Jetstereo lo logra manejando volúmenes grandes, así que no es casualidad ni efecto de baja base, es una estrategia bien optimizada.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D6225B-36FB-4F89-A34E-5BEC5985F01D}"/>
              </a:ext>
            </a:extLst>
          </p:cNvPr>
          <p:cNvSpPr txBox="1"/>
          <p:nvPr/>
        </p:nvSpPr>
        <p:spPr>
          <a:xfrm>
            <a:off x="1041733" y="4700860"/>
            <a:ext cx="45225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b="1" dirty="0">
                <a:latin typeface="Myriad Pro" panose="020B0503030403020204" pitchFamily="34" charset="0"/>
              </a:rPr>
              <a:t>La consistencia es la clave para sostener el liderazgo de voz</a:t>
            </a:r>
            <a:br>
              <a:rPr lang="es-HN" sz="1200" dirty="0">
                <a:latin typeface="Myriad Pro" panose="020B0503030403020204" pitchFamily="34" charset="0"/>
              </a:rPr>
            </a:br>
            <a:r>
              <a:rPr lang="es-HN" sz="1200" dirty="0">
                <a:latin typeface="Myriad Pro" panose="020B0503030403020204" pitchFamily="34" charset="0"/>
              </a:rPr>
              <a:t>El comportamiento acumulado indica que cuando la marca mantiene continuidad estratégica, logra diferenciarse claramente. La prioridad hacia adelante no es reducir presencia, sino afinar la eficiencia, los formatos y los contextos donde la marca ya demuestra mayor rendimiento, para seguir maximizando el retorno comunicacional.</a:t>
            </a:r>
          </a:p>
        </p:txBody>
      </p:sp>
      <p:sp>
        <p:nvSpPr>
          <p:cNvPr id="5" name="Rectangle: Rounded Corners 40">
            <a:extLst>
              <a:ext uri="{FF2B5EF4-FFF2-40B4-BE49-F238E27FC236}">
                <a16:creationId xmlns:a16="http://schemas.microsoft.com/office/drawing/2014/main" id="{2F7434D9-D8F8-C409-2449-E847D19D21F5}"/>
              </a:ext>
            </a:extLst>
          </p:cNvPr>
          <p:cNvSpPr/>
          <p:nvPr/>
        </p:nvSpPr>
        <p:spPr>
          <a:xfrm>
            <a:off x="6245352" y="1396944"/>
            <a:ext cx="4892548" cy="1165634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b="1" dirty="0">
                <a:solidFill>
                  <a:schemeClr val="tx1"/>
                </a:solidFill>
                <a:latin typeface="Myriad Pro" panose="020B0503030403020204" pitchFamily="34" charset="0"/>
              </a:rPr>
              <a:t>Eficiencia de inversión (COE)</a:t>
            </a:r>
            <a:br>
              <a:rPr lang="es-HN" sz="1200" b="1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Jetstereo presenta un COE de 1.98, uno de los más altos de la categoría, lo que indica que su inversión está generando un nivel de presión publicitaria muy eficiente frente a su participación de inversión. La marca logra más impacto relativo con menor share de inversión.</a:t>
            </a:r>
            <a:endParaRPr lang="en-MY" sz="12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Rectangle 406">
            <a:extLst>
              <a:ext uri="{FF2B5EF4-FFF2-40B4-BE49-F238E27FC236}">
                <a16:creationId xmlns:a16="http://schemas.microsoft.com/office/drawing/2014/main" id="{19E04F06-6D21-9D1B-7A18-88D6C3A57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3337" y="1396945"/>
            <a:ext cx="4196578" cy="322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s-HN" sz="1200" dirty="0">
              <a:latin typeface="Myriad Pro" panose="020B05030304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: Rounded Corners 40">
            <a:extLst>
              <a:ext uri="{FF2B5EF4-FFF2-40B4-BE49-F238E27FC236}">
                <a16:creationId xmlns:a16="http://schemas.microsoft.com/office/drawing/2014/main" id="{E2BDE23E-EB25-FF57-3B12-A8741DEB796B}"/>
              </a:ext>
            </a:extLst>
          </p:cNvPr>
          <p:cNvSpPr/>
          <p:nvPr/>
        </p:nvSpPr>
        <p:spPr>
          <a:xfrm>
            <a:off x="6245126" y="2643176"/>
            <a:ext cx="4892548" cy="1380397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b="1" dirty="0">
                <a:solidFill>
                  <a:schemeClr val="tx1"/>
                </a:solidFill>
                <a:latin typeface="Myriad Pro" panose="020B0503030403020204" pitchFamily="34" charset="0"/>
              </a:rPr>
              <a:t>Canales de TV que predominan en la categoría</a:t>
            </a:r>
            <a:br>
              <a:rPr lang="es-HN" sz="1200" b="1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La categoría se concentra principalmente en TVC, HCH y Canal 11.</a:t>
            </a:r>
            <a:b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En el caso de Jetstereo, su pauta está fuertemente enfocada en:</a:t>
            </a:r>
          </a:p>
          <a:p>
            <a:pPr eaLnBrk="0" hangingPunct="0">
              <a:spcBef>
                <a:spcPct val="20000"/>
              </a:spcBef>
              <a:buClr>
                <a:schemeClr val="accent6"/>
              </a:buClr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           TVC (60%)</a:t>
            </a:r>
          </a:p>
          <a:p>
            <a:pPr eaLnBrk="0" hangingPunct="0">
              <a:spcBef>
                <a:spcPct val="20000"/>
              </a:spcBef>
              <a:buClr>
                <a:schemeClr val="accent6"/>
              </a:buClr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            C11 (1%)</a:t>
            </a:r>
          </a:p>
          <a:p>
            <a:pPr eaLnBrk="0" hangingPunct="0">
              <a:spcBef>
                <a:spcPct val="20000"/>
              </a:spcBef>
              <a:buClr>
                <a:schemeClr val="accent6"/>
              </a:buClr>
            </a:pP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            HCH (38%)</a:t>
            </a:r>
          </a:p>
        </p:txBody>
      </p:sp>
      <p:sp>
        <p:nvSpPr>
          <p:cNvPr id="9" name="Rectangle: Rounded Corners 40">
            <a:extLst>
              <a:ext uri="{FF2B5EF4-FFF2-40B4-BE49-F238E27FC236}">
                <a16:creationId xmlns:a16="http://schemas.microsoft.com/office/drawing/2014/main" id="{37F50AA2-488E-458C-B24C-15364DC57324}"/>
              </a:ext>
            </a:extLst>
          </p:cNvPr>
          <p:cNvSpPr/>
          <p:nvPr/>
        </p:nvSpPr>
        <p:spPr>
          <a:xfrm>
            <a:off x="6245126" y="4115906"/>
            <a:ext cx="4892548" cy="1165634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b="1" dirty="0">
                <a:solidFill>
                  <a:schemeClr val="tx1"/>
                </a:solidFill>
                <a:latin typeface="Myriad Pro" panose="020B0503030403020204" pitchFamily="34" charset="0"/>
              </a:rPr>
              <a:t>Rol de Radio dentro del mix</a:t>
            </a:r>
            <a:br>
              <a:rPr lang="es-HN" sz="1200" b="1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  <a:t>Aunque TV domina, radio complementa cobertura y frecuencia. En la categoría se utilizan emisoras fuertes como HRN, Radio América, Musiquera, W107, XY, Stereo Luz, entre otras. Jetstereo usa radio como medio de apoyo, alineado al comportamiento competitivo.</a:t>
            </a:r>
            <a:endParaRPr lang="en-MY" sz="12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Rectangle: Rounded Corners 40">
            <a:extLst>
              <a:ext uri="{FF2B5EF4-FFF2-40B4-BE49-F238E27FC236}">
                <a16:creationId xmlns:a16="http://schemas.microsoft.com/office/drawing/2014/main" id="{26809DB3-7280-8DF0-9196-8DFB4038CE31}"/>
              </a:ext>
            </a:extLst>
          </p:cNvPr>
          <p:cNvSpPr/>
          <p:nvPr/>
        </p:nvSpPr>
        <p:spPr>
          <a:xfrm>
            <a:off x="6245126" y="5393357"/>
            <a:ext cx="4892548" cy="1363044"/>
          </a:xfrm>
          <a:prstGeom prst="roundRect">
            <a:avLst>
              <a:gd name="adj" fmla="val 0"/>
            </a:avLst>
          </a:prstGeom>
          <a:solidFill>
            <a:srgbClr val="FBEAEA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</a:pPr>
            <a:r>
              <a:rPr lang="es-HN" sz="1200" b="1" dirty="0">
                <a:solidFill>
                  <a:schemeClr val="tx1"/>
                </a:solidFill>
                <a:latin typeface="Myriad Pro" panose="020B0503030403020204" pitchFamily="34" charset="0"/>
              </a:rPr>
              <a:t>Identificar y reforzar los picos de la categoría</a:t>
            </a:r>
            <a:br>
              <a:rPr lang="es-HN" sz="12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s-HN" sz="1100" dirty="0">
                <a:solidFill>
                  <a:schemeClr val="tx1"/>
                </a:solidFill>
                <a:latin typeface="Myriad Pro" panose="020B0503030403020204" pitchFamily="34" charset="0"/>
              </a:rPr>
              <a:t>El comportamiento del mercado muestra que la presión publicitaria no es uniforme durante el año. Detectar con precisión los momentos donde la categoría incrementa su actividad permite a Jetstereo asegurar presencia cuando el consumidor está más expuesto a mensajes de compra. La marca ya demuestra buena lectura del mercado, pero profundizar en este análisis ayudará a reforzar los periodos de mayor oportunidad y sostener su ventaja competitiva.</a:t>
            </a:r>
            <a:endParaRPr lang="en-MY" sz="11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98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2372" b="2237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90" name="Rectangle 3"/>
          <p:cNvSpPr/>
          <p:nvPr/>
        </p:nvSpPr>
        <p:spPr>
          <a:xfrm>
            <a:off x="766762" y="3071178"/>
            <a:ext cx="10585451" cy="2986722"/>
          </a:xfrm>
          <a:prstGeom prst="rect">
            <a:avLst/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91" name="Straight Connector 4"/>
          <p:cNvSpPr/>
          <p:nvPr/>
        </p:nvSpPr>
        <p:spPr>
          <a:xfrm>
            <a:off x="1648591" y="3811984"/>
            <a:ext cx="2" cy="936171"/>
          </a:xfrm>
          <a:prstGeom prst="line">
            <a:avLst/>
          </a:prstGeom>
          <a:ln w="63500">
            <a:solidFill>
              <a:srgbClr val="E7E6E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92" name="TextBox 5"/>
          <p:cNvSpPr txBox="1"/>
          <p:nvPr/>
        </p:nvSpPr>
        <p:spPr>
          <a:xfrm>
            <a:off x="1812005" y="3586649"/>
            <a:ext cx="6028748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70000"/>
              </a:lnSpc>
              <a:defRPr sz="4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PANORAMA GENERAL</a:t>
            </a:r>
          </a:p>
        </p:txBody>
      </p:sp>
      <p:sp>
        <p:nvSpPr>
          <p:cNvPr id="493" name="TextBox 6"/>
          <p:cNvSpPr txBox="1"/>
          <p:nvPr/>
        </p:nvSpPr>
        <p:spPr>
          <a:xfrm>
            <a:off x="1812005" y="4323582"/>
            <a:ext cx="3458780" cy="53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5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lvl1pPr>
          </a:lstStyle>
          <a:p>
            <a:r>
              <a:t>DE LA INDUSTRIA</a:t>
            </a:r>
          </a:p>
        </p:txBody>
      </p:sp>
      <p:sp>
        <p:nvSpPr>
          <p:cNvPr id="494" name="TextBox 6"/>
          <p:cNvSpPr txBox="1"/>
          <p:nvPr/>
        </p:nvSpPr>
        <p:spPr>
          <a:xfrm>
            <a:off x="1812005" y="5133490"/>
            <a:ext cx="3117709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</a:t>
            </a:r>
            <a:r>
              <a:rPr lang="en-US" dirty="0"/>
              <a:t> </a:t>
            </a:r>
            <a:r>
              <a:rPr lang="en-US" dirty="0" err="1"/>
              <a:t>Diciembre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495" name="LOGO MASS.png" descr="LOGO 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442" y="6385987"/>
            <a:ext cx="734224" cy="232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8" name="Rectangle 5"/>
          <p:cNvSpPr txBox="1"/>
          <p:nvPr/>
        </p:nvSpPr>
        <p:spPr>
          <a:xfrm>
            <a:off x="278424" y="1356063"/>
            <a:ext cx="7097406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300"/>
            </a:pPr>
            <a:r>
              <a:rPr dirty="0"/>
              <a:t>Durante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período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análisis</a:t>
            </a:r>
            <a:r>
              <a:rPr dirty="0"/>
              <a:t> la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publicitaria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categoría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mercado de Honduras </a:t>
            </a:r>
            <a:r>
              <a:rPr dirty="0" err="1"/>
              <a:t>predomina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share la </a:t>
            </a:r>
            <a:r>
              <a:rPr dirty="0" err="1"/>
              <a:t>categoría</a:t>
            </a:r>
            <a:r>
              <a:rPr dirty="0"/>
              <a:t> de </a:t>
            </a:r>
            <a:r>
              <a:rPr dirty="0" err="1"/>
              <a:t>Bancos</a:t>
            </a:r>
            <a:r>
              <a:rPr dirty="0"/>
              <a:t> y </a:t>
            </a:r>
            <a:r>
              <a:rPr dirty="0" err="1"/>
              <a:t>Comidas</a:t>
            </a:r>
            <a:r>
              <a:rPr dirty="0"/>
              <a:t> </a:t>
            </a:r>
            <a:r>
              <a:rPr dirty="0" err="1"/>
              <a:t>Rápidas</a:t>
            </a:r>
            <a:r>
              <a:rPr dirty="0"/>
              <a:t>.</a:t>
            </a:r>
            <a:endParaRPr sz="1400" dirty="0">
              <a:solidFill>
                <a:srgbClr val="FFFFFF"/>
              </a:solidFill>
            </a:endParaRPr>
          </a:p>
          <a:p>
            <a:pPr>
              <a:defRPr sz="1300"/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 ha </a:t>
            </a:r>
            <a:r>
              <a:rPr dirty="0" err="1"/>
              <a:t>tenido</a:t>
            </a:r>
            <a:r>
              <a:rPr dirty="0"/>
              <a:t> </a:t>
            </a:r>
            <a:r>
              <a:rPr dirty="0" err="1"/>
              <a:t>un</a:t>
            </a:r>
            <a:r>
              <a:rPr lang="en-US" dirty="0" err="1"/>
              <a:t>a</a:t>
            </a:r>
            <a:r>
              <a:rPr dirty="0"/>
              <a:t> </a:t>
            </a:r>
            <a:r>
              <a:rPr lang="es-HN" dirty="0"/>
              <a:t>crecimiento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ruido</a:t>
            </a:r>
            <a:r>
              <a:rPr dirty="0"/>
              <a:t> </a:t>
            </a:r>
            <a:r>
              <a:rPr dirty="0" err="1"/>
              <a:t>publicitario</a:t>
            </a:r>
            <a:r>
              <a:rPr dirty="0"/>
              <a:t> del </a:t>
            </a:r>
            <a:r>
              <a:rPr lang="en-US" dirty="0"/>
              <a:t>4</a:t>
            </a:r>
            <a:r>
              <a:rPr dirty="0"/>
              <a:t>% </a:t>
            </a:r>
          </a:p>
        </p:txBody>
      </p:sp>
      <p:sp>
        <p:nvSpPr>
          <p:cNvPr id="499" name="TextBox 17"/>
          <p:cNvSpPr txBox="1"/>
          <p:nvPr/>
        </p:nvSpPr>
        <p:spPr>
          <a:xfrm>
            <a:off x="2363953" y="2293040"/>
            <a:ext cx="3481740" cy="400105"/>
          </a:xfrm>
          <a:prstGeom prst="rect">
            <a:avLst/>
          </a:prstGeom>
          <a:solidFill>
            <a:srgbClr val="BB3430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4</a:t>
            </a:r>
            <a:endParaRPr dirty="0"/>
          </a:p>
        </p:txBody>
      </p:sp>
      <p:graphicFrame>
        <p:nvGraphicFramePr>
          <p:cNvPr id="500" name="Table 18"/>
          <p:cNvGraphicFramePr/>
          <p:nvPr>
            <p:extLst>
              <p:ext uri="{D42A27DB-BD31-4B8C-83A1-F6EECF244321}">
                <p14:modId xmlns:p14="http://schemas.microsoft.com/office/powerpoint/2010/main" val="3512527831"/>
              </p:ext>
            </p:extLst>
          </p:nvPr>
        </p:nvGraphicFramePr>
        <p:xfrm>
          <a:off x="2369891" y="2987245"/>
          <a:ext cx="3469863" cy="358456"/>
        </p:xfrm>
        <a:graphic>
          <a:graphicData uri="http://schemas.openxmlformats.org/drawingml/2006/table">
            <a:tbl>
              <a:tblPr bandRow="1"/>
              <a:tblGrid>
                <a:gridCol w="1387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36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D22E2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64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E52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2" name="TextBox 20"/>
          <p:cNvSpPr txBox="1"/>
          <p:nvPr/>
        </p:nvSpPr>
        <p:spPr>
          <a:xfrm>
            <a:off x="2409675" y="2786951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03" name="TextBox 21"/>
          <p:cNvSpPr txBox="1"/>
          <p:nvPr/>
        </p:nvSpPr>
        <p:spPr>
          <a:xfrm>
            <a:off x="4272819" y="2792060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CATEGORÍAS</a:t>
            </a:r>
          </a:p>
        </p:txBody>
      </p:sp>
      <p:sp>
        <p:nvSpPr>
          <p:cNvPr id="504" name="TextBox 24"/>
          <p:cNvSpPr txBox="1"/>
          <p:nvPr/>
        </p:nvSpPr>
        <p:spPr>
          <a:xfrm>
            <a:off x="8508232" y="2293040"/>
            <a:ext cx="3473041" cy="400105"/>
          </a:xfrm>
          <a:prstGeom prst="rect">
            <a:avLst/>
          </a:prstGeom>
          <a:solidFill>
            <a:srgbClr val="424242"/>
          </a:solidFill>
          <a:ln>
            <a:solidFill>
              <a:srgbClr val="D9D9D9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505" name="Table 26"/>
          <p:cNvGraphicFramePr/>
          <p:nvPr>
            <p:extLst>
              <p:ext uri="{D42A27DB-BD31-4B8C-83A1-F6EECF244321}">
                <p14:modId xmlns:p14="http://schemas.microsoft.com/office/powerpoint/2010/main" val="4289680032"/>
              </p:ext>
            </p:extLst>
          </p:nvPr>
        </p:nvGraphicFramePr>
        <p:xfrm>
          <a:off x="8566581" y="3365426"/>
          <a:ext cx="3405378" cy="3234910"/>
        </p:xfrm>
        <a:graphic>
          <a:graphicData uri="http://schemas.openxmlformats.org/drawingml/2006/table">
            <a:tbl>
              <a:tblPr/>
              <a:tblGrid>
                <a:gridCol w="42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Bancos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30.4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Autopromocional de Canales TV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28.3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Loto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24.4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22.0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 </a:t>
                      </a:r>
                      <a:endParaRPr lang="es-HN"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20.2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Comidas Rápidas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18.9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12.9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Supermercados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12.0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Espectaculo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11.2M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10.5M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06" name="TextBox 27"/>
          <p:cNvSpPr txBox="1"/>
          <p:nvPr/>
        </p:nvSpPr>
        <p:spPr>
          <a:xfrm>
            <a:off x="8553953" y="2786951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07" name="TextBox 28"/>
          <p:cNvSpPr txBox="1"/>
          <p:nvPr/>
        </p:nvSpPr>
        <p:spPr>
          <a:xfrm>
            <a:off x="10417099" y="2792060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CATEGORIAS</a:t>
            </a:r>
          </a:p>
        </p:txBody>
      </p:sp>
      <p:graphicFrame>
        <p:nvGraphicFramePr>
          <p:cNvPr id="508" name="Table 31"/>
          <p:cNvGraphicFramePr/>
          <p:nvPr>
            <p:extLst>
              <p:ext uri="{D42A27DB-BD31-4B8C-83A1-F6EECF244321}">
                <p14:modId xmlns:p14="http://schemas.microsoft.com/office/powerpoint/2010/main" val="1790716269"/>
              </p:ext>
            </p:extLst>
          </p:nvPr>
        </p:nvGraphicFramePr>
        <p:xfrm>
          <a:off x="8517593" y="2978672"/>
          <a:ext cx="3460716" cy="358456"/>
        </p:xfrm>
        <a:graphic>
          <a:graphicData uri="http://schemas.openxmlformats.org/drawingml/2006/table">
            <a:tbl>
              <a:tblPr bandRow="1"/>
              <a:tblGrid>
                <a:gridCol w="138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39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61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A9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1" name="TextBox 6"/>
          <p:cNvSpPr txBox="1"/>
          <p:nvPr/>
        </p:nvSpPr>
        <p:spPr>
          <a:xfrm>
            <a:off x="278216" y="2935234"/>
            <a:ext cx="147097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181717"/>
                </a:solidFill>
              </a:defRPr>
            </a:lvl1pPr>
          </a:lstStyle>
          <a:p>
            <a:r>
              <a:rPr dirty="0"/>
              <a:t>Inv. $</a:t>
            </a:r>
            <a:r>
              <a:rPr lang="en-US" dirty="0"/>
              <a:t>467</a:t>
            </a:r>
            <a:r>
              <a:rPr dirty="0"/>
              <a:t>M</a:t>
            </a:r>
          </a:p>
        </p:txBody>
      </p:sp>
      <p:sp>
        <p:nvSpPr>
          <p:cNvPr id="512" name="TextBox 34"/>
          <p:cNvSpPr txBox="1"/>
          <p:nvPr/>
        </p:nvSpPr>
        <p:spPr>
          <a:xfrm>
            <a:off x="6517281" y="2946924"/>
            <a:ext cx="147097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181717"/>
                </a:solidFill>
              </a:defRPr>
            </a:lvl1pPr>
          </a:lstStyle>
          <a:p>
            <a:r>
              <a:rPr dirty="0"/>
              <a:t>Inv. </a:t>
            </a:r>
            <a:r>
              <a:rPr lang="es-HN" dirty="0"/>
              <a:t>$</a:t>
            </a:r>
            <a:r>
              <a:rPr lang="en-US" dirty="0"/>
              <a:t>488</a:t>
            </a:r>
            <a:r>
              <a:rPr dirty="0"/>
              <a:t>M</a:t>
            </a:r>
          </a:p>
        </p:txBody>
      </p:sp>
      <p:sp>
        <p:nvSpPr>
          <p:cNvPr id="513" name="Estrategia de Medios: EL GALLO MÁS GALLO"/>
          <p:cNvSpPr txBox="1"/>
          <p:nvPr/>
        </p:nvSpPr>
        <p:spPr>
          <a:xfrm>
            <a:off x="187614" y="163934"/>
            <a:ext cx="5756160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CATEGORÍA</a:t>
            </a:r>
          </a:p>
        </p:txBody>
      </p:sp>
      <p:sp>
        <p:nvSpPr>
          <p:cNvPr id="514" name="Estrategia de Medios: EL GALLO MÁS GALLO"/>
          <p:cNvSpPr txBox="1"/>
          <p:nvPr/>
        </p:nvSpPr>
        <p:spPr>
          <a:xfrm>
            <a:off x="200880" y="541290"/>
            <a:ext cx="2747736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 </a:t>
            </a:r>
            <a:r>
              <a:rPr lang="en-US" dirty="0" err="1"/>
              <a:t>Diciembre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2" name="Table 19">
            <a:extLst>
              <a:ext uri="{FF2B5EF4-FFF2-40B4-BE49-F238E27FC236}">
                <a16:creationId xmlns:a16="http://schemas.microsoft.com/office/drawing/2014/main" id="{B2003186-66EA-DF10-4650-3ACBDBCC6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3068061"/>
              </p:ext>
            </p:extLst>
          </p:nvPr>
        </p:nvGraphicFramePr>
        <p:xfrm>
          <a:off x="2416231" y="3345701"/>
          <a:ext cx="3457163" cy="3234910"/>
        </p:xfrm>
        <a:graphic>
          <a:graphicData uri="http://schemas.openxmlformats.org/drawingml/2006/table">
            <a:tbl>
              <a:tblPr/>
              <a:tblGrid>
                <a:gridCol w="319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5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Bancos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35.0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22.6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Autopromocional De Canales Tv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21.7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19.7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Comidas Rapidas </a:t>
                      </a:r>
                      <a:endParaRPr lang="es-H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19.1M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Supermercados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13.4M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Loto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12.2M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9.9M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8.5M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Analgesicos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7.8M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Chart 33">
            <a:extLst>
              <a:ext uri="{FF2B5EF4-FFF2-40B4-BE49-F238E27FC236}">
                <a16:creationId xmlns:a16="http://schemas.microsoft.com/office/drawing/2014/main" id="{2107CF5F-ED49-BBA4-BFF5-39956D881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8650467"/>
              </p:ext>
            </p:extLst>
          </p:nvPr>
        </p:nvGraphicFramePr>
        <p:xfrm>
          <a:off x="-560342" y="3429000"/>
          <a:ext cx="3465815" cy="2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2">
            <a:extLst>
              <a:ext uri="{FF2B5EF4-FFF2-40B4-BE49-F238E27FC236}">
                <a16:creationId xmlns:a16="http://schemas.microsoft.com/office/drawing/2014/main" id="{05DCC0F8-B942-D220-FC86-00139421E5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5177935"/>
              </p:ext>
            </p:extLst>
          </p:nvPr>
        </p:nvGraphicFramePr>
        <p:xfrm>
          <a:off x="5523461" y="3512298"/>
          <a:ext cx="3465815" cy="2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Box 19"/>
          <p:cNvSpPr txBox="1"/>
          <p:nvPr/>
        </p:nvSpPr>
        <p:spPr>
          <a:xfrm>
            <a:off x="4703071" y="1406876"/>
            <a:ext cx="3307167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ANUNCIANTE</a:t>
            </a:r>
          </a:p>
        </p:txBody>
      </p:sp>
      <p:graphicFrame>
        <p:nvGraphicFramePr>
          <p:cNvPr id="517" name="Table 20"/>
          <p:cNvGraphicFramePr/>
          <p:nvPr>
            <p:extLst>
              <p:ext uri="{D42A27DB-BD31-4B8C-83A1-F6EECF244321}">
                <p14:modId xmlns:p14="http://schemas.microsoft.com/office/powerpoint/2010/main" val="3331298888"/>
              </p:ext>
            </p:extLst>
          </p:nvPr>
        </p:nvGraphicFramePr>
        <p:xfrm>
          <a:off x="4709009" y="2041707"/>
          <a:ext cx="3295291" cy="358456"/>
        </p:xfrm>
        <a:graphic>
          <a:graphicData uri="http://schemas.openxmlformats.org/drawingml/2006/table">
            <a:tbl>
              <a:tblPr bandRow="1"/>
              <a:tblGrid>
                <a:gridCol w="1318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31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69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8" name="Table 21"/>
          <p:cNvGraphicFramePr/>
          <p:nvPr>
            <p:extLst>
              <p:ext uri="{D42A27DB-BD31-4B8C-83A1-F6EECF244321}">
                <p14:modId xmlns:p14="http://schemas.microsoft.com/office/powerpoint/2010/main" val="3861163804"/>
              </p:ext>
            </p:extLst>
          </p:nvPr>
        </p:nvGraphicFramePr>
        <p:xfrm>
          <a:off x="4772119" y="2575392"/>
          <a:ext cx="3102721" cy="3203620"/>
        </p:xfrm>
        <a:graphic>
          <a:graphicData uri="http://schemas.openxmlformats.org/drawingml/2006/table">
            <a:tbl>
              <a:tblPr/>
              <a:tblGrid>
                <a:gridCol w="4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Grupo Intur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27.3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Televicentro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23.6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Claro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15.7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Loto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14.3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Tigo</a:t>
                      </a:r>
                      <a:endParaRPr lang="es-HN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12.8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Genomma Lab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12.7M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Grupo Continental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11.7M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Dinant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11.4M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Bac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10.8M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Banco Atlantida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9.5M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19" name="TextBox 22"/>
          <p:cNvSpPr txBox="1"/>
          <p:nvPr/>
        </p:nvSpPr>
        <p:spPr>
          <a:xfrm>
            <a:off x="4748793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0" name="TextBox 23"/>
          <p:cNvSpPr txBox="1"/>
          <p:nvPr/>
        </p:nvSpPr>
        <p:spPr>
          <a:xfrm>
            <a:off x="6575666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sp>
        <p:nvSpPr>
          <p:cNvPr id="521" name="TextBox 26"/>
          <p:cNvSpPr txBox="1"/>
          <p:nvPr/>
        </p:nvSpPr>
        <p:spPr>
          <a:xfrm>
            <a:off x="8450129" y="1406876"/>
            <a:ext cx="3307168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MARCA</a:t>
            </a:r>
          </a:p>
        </p:txBody>
      </p:sp>
      <p:graphicFrame>
        <p:nvGraphicFramePr>
          <p:cNvPr id="522" name="Table 27"/>
          <p:cNvGraphicFramePr/>
          <p:nvPr>
            <p:extLst>
              <p:ext uri="{D42A27DB-BD31-4B8C-83A1-F6EECF244321}">
                <p14:modId xmlns:p14="http://schemas.microsoft.com/office/powerpoint/2010/main" val="2118561146"/>
              </p:ext>
            </p:extLst>
          </p:nvPr>
        </p:nvGraphicFramePr>
        <p:xfrm>
          <a:off x="8450784" y="2041707"/>
          <a:ext cx="3305858" cy="358456"/>
        </p:xfrm>
        <a:graphic>
          <a:graphicData uri="http://schemas.openxmlformats.org/drawingml/2006/table">
            <a:tbl>
              <a:tblPr bandRow="1"/>
              <a:tblGrid>
                <a:gridCol w="661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78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3" name="Table 28"/>
          <p:cNvGraphicFramePr/>
          <p:nvPr>
            <p:extLst>
              <p:ext uri="{D42A27DB-BD31-4B8C-83A1-F6EECF244321}">
                <p14:modId xmlns:p14="http://schemas.microsoft.com/office/powerpoint/2010/main" val="2991505051"/>
              </p:ext>
            </p:extLst>
          </p:nvPr>
        </p:nvGraphicFramePr>
        <p:xfrm>
          <a:off x="8573534" y="2569045"/>
          <a:ext cx="3060357" cy="3204000"/>
        </p:xfrm>
        <a:graphic>
          <a:graphicData uri="http://schemas.openxmlformats.org/drawingml/2006/table">
            <a:tbl>
              <a:tblPr/>
              <a:tblGrid>
                <a:gridCol w="420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Deportes TVC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17.6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Claro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15.7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Loto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14.3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Tigo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12.8M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Bac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10.8M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Banco Atlántida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9.3M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Ficohsa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7.6M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La Colonia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7.4M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Cable  Color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6.1M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Diunsa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5.7M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24" name="TextBox 29"/>
          <p:cNvSpPr txBox="1"/>
          <p:nvPr/>
        </p:nvSpPr>
        <p:spPr>
          <a:xfrm>
            <a:off x="8509410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5" name="TextBox 31"/>
          <p:cNvSpPr txBox="1"/>
          <p:nvPr/>
        </p:nvSpPr>
        <p:spPr>
          <a:xfrm>
            <a:off x="10275588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sp>
        <p:nvSpPr>
          <p:cNvPr id="526" name="TextBox 42"/>
          <p:cNvSpPr txBox="1"/>
          <p:nvPr/>
        </p:nvSpPr>
        <p:spPr>
          <a:xfrm>
            <a:off x="688029" y="1419576"/>
            <a:ext cx="3558163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CATEGORÍA</a:t>
            </a:r>
          </a:p>
        </p:txBody>
      </p:sp>
      <p:sp>
        <p:nvSpPr>
          <p:cNvPr id="527" name="TextBox 2"/>
          <p:cNvSpPr txBox="1"/>
          <p:nvPr/>
        </p:nvSpPr>
        <p:spPr>
          <a:xfrm>
            <a:off x="685608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8" name="TextBox 3"/>
          <p:cNvSpPr txBox="1"/>
          <p:nvPr/>
        </p:nvSpPr>
        <p:spPr>
          <a:xfrm>
            <a:off x="2764564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graphicFrame>
        <p:nvGraphicFramePr>
          <p:cNvPr id="529" name="Table 14"/>
          <p:cNvGraphicFramePr/>
          <p:nvPr>
            <p:extLst>
              <p:ext uri="{D42A27DB-BD31-4B8C-83A1-F6EECF244321}">
                <p14:modId xmlns:p14="http://schemas.microsoft.com/office/powerpoint/2010/main" val="3067022003"/>
              </p:ext>
            </p:extLst>
          </p:nvPr>
        </p:nvGraphicFramePr>
        <p:xfrm>
          <a:off x="697556" y="2041707"/>
          <a:ext cx="3539108" cy="358456"/>
        </p:xfrm>
        <a:graphic>
          <a:graphicData uri="http://schemas.openxmlformats.org/drawingml/2006/table">
            <a:tbl>
              <a:tblPr bandRow="1"/>
              <a:tblGrid>
                <a:gridCol w="1415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39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61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0" name="Tabla 12"/>
          <p:cNvGraphicFramePr/>
          <p:nvPr>
            <p:extLst>
              <p:ext uri="{D42A27DB-BD31-4B8C-83A1-F6EECF244321}">
                <p14:modId xmlns:p14="http://schemas.microsoft.com/office/powerpoint/2010/main" val="1041739480"/>
              </p:ext>
            </p:extLst>
          </p:nvPr>
        </p:nvGraphicFramePr>
        <p:xfrm>
          <a:off x="4745499" y="5779727"/>
          <a:ext cx="3231837" cy="370840"/>
        </p:xfrm>
        <a:graphic>
          <a:graphicData uri="http://schemas.openxmlformats.org/drawingml/2006/table">
            <a:tbl>
              <a:tblPr bandRow="1"/>
              <a:tblGrid>
                <a:gridCol w="430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6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52</a:t>
                      </a:r>
                      <a:endParaRPr sz="120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/>
                        <a:t>Inversiones</a:t>
                      </a:r>
                      <a:r>
                        <a:rPr sz="1200" dirty="0"/>
                        <a:t> La Paz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/>
                        <a:t>2.0M</a:t>
                      </a:r>
                      <a:endParaRPr sz="120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1" name="Tabla 12"/>
          <p:cNvGraphicFramePr/>
          <p:nvPr>
            <p:extLst>
              <p:ext uri="{D42A27DB-BD31-4B8C-83A1-F6EECF244321}">
                <p14:modId xmlns:p14="http://schemas.microsoft.com/office/powerpoint/2010/main" val="287262509"/>
              </p:ext>
            </p:extLst>
          </p:nvPr>
        </p:nvGraphicFramePr>
        <p:xfrm>
          <a:off x="8509410" y="5728235"/>
          <a:ext cx="3198493" cy="822960"/>
        </p:xfrm>
        <a:graphic>
          <a:graphicData uri="http://schemas.openxmlformats.org/drawingml/2006/table">
            <a:tbl>
              <a:tblPr firstRow="1" bandRow="1"/>
              <a:tblGrid>
                <a:gridCol w="426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2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9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52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/>
                        <a:t>74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 err="1"/>
                        <a:t>Jetstereo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/>
                        <a:t>   1.4M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52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268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MM/UM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   </a:t>
                      </a:r>
                      <a:r>
                        <a:rPr sz="1200" dirty="0"/>
                        <a:t>0.</a:t>
                      </a:r>
                      <a:r>
                        <a:rPr lang="en-US" sz="1200" dirty="0"/>
                        <a:t>3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7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525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/>
                        <a:t>Solvenza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0.</a:t>
                      </a:r>
                      <a:r>
                        <a:rPr lang="en-US" sz="1200" dirty="0"/>
                        <a:t>09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3" name="Rectangle"/>
          <p:cNvSpPr/>
          <p:nvPr/>
        </p:nvSpPr>
        <p:spPr>
          <a:xfrm>
            <a:off x="694379" y="1758663"/>
            <a:ext cx="3545463" cy="4356373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4" name="Rectangle"/>
          <p:cNvSpPr/>
          <p:nvPr/>
        </p:nvSpPr>
        <p:spPr>
          <a:xfrm>
            <a:off x="4709421" y="1693783"/>
            <a:ext cx="3294467" cy="4445932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5" name="Rectangle"/>
          <p:cNvSpPr/>
          <p:nvPr/>
        </p:nvSpPr>
        <p:spPr>
          <a:xfrm>
            <a:off x="8456479" y="1758663"/>
            <a:ext cx="3294468" cy="4837078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6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7" name="Estrategia de Medios: EL GALLO MÁS GALLO"/>
          <p:cNvSpPr txBox="1"/>
          <p:nvPr/>
        </p:nvSpPr>
        <p:spPr>
          <a:xfrm>
            <a:off x="187614" y="163934"/>
            <a:ext cx="56783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INDUSTRIA</a:t>
            </a:r>
          </a:p>
        </p:txBody>
      </p:sp>
      <p:sp>
        <p:nvSpPr>
          <p:cNvPr id="538" name="Estrategia de Medios: EL GALLO MÁS GALLO"/>
          <p:cNvSpPr txBox="1"/>
          <p:nvPr/>
        </p:nvSpPr>
        <p:spPr>
          <a:xfrm>
            <a:off x="200880" y="541290"/>
            <a:ext cx="2747736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 </a:t>
            </a:r>
            <a:r>
              <a:rPr lang="en-US" dirty="0" err="1"/>
              <a:t>Diciembre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2" name="Table 26">
            <a:extLst>
              <a:ext uri="{FF2B5EF4-FFF2-40B4-BE49-F238E27FC236}">
                <a16:creationId xmlns:a16="http://schemas.microsoft.com/office/drawing/2014/main" id="{1F18E988-0C02-9067-475F-415E8A1DBA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6250651"/>
              </p:ext>
            </p:extLst>
          </p:nvPr>
        </p:nvGraphicFramePr>
        <p:xfrm>
          <a:off x="764421" y="2541261"/>
          <a:ext cx="3405378" cy="3234910"/>
        </p:xfrm>
        <a:graphic>
          <a:graphicData uri="http://schemas.openxmlformats.org/drawingml/2006/table">
            <a:tbl>
              <a:tblPr/>
              <a:tblGrid>
                <a:gridCol w="42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Bancos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30.4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Autopromocional de Canales TV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28.3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Loto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24.4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22.0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 </a:t>
                      </a:r>
                      <a:endParaRPr lang="es-HN"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20.2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Comidas Rápidas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18.9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12.9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Supermercados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12.0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Espectaculo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11.2M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10.5M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0" name="Table 27"/>
          <p:cNvGraphicFramePr/>
          <p:nvPr>
            <p:extLst>
              <p:ext uri="{D42A27DB-BD31-4B8C-83A1-F6EECF244321}">
                <p14:modId xmlns:p14="http://schemas.microsoft.com/office/powerpoint/2010/main" val="117259928"/>
              </p:ext>
            </p:extLst>
          </p:nvPr>
        </p:nvGraphicFramePr>
        <p:xfrm>
          <a:off x="1733847" y="2181013"/>
          <a:ext cx="4330243" cy="350520"/>
        </p:xfrm>
        <a:graphic>
          <a:graphicData uri="http://schemas.openxmlformats.org/drawingml/2006/table">
            <a:tbl>
              <a:tblPr bandRow="1"/>
              <a:tblGrid>
                <a:gridCol w="866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4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43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3%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1500" b="1" dirty="0">
                          <a:solidFill>
                            <a:srgbClr val="FFFFFF"/>
                          </a:solidFill>
                        </a:rPr>
                        <a:t>97%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1" name="Table 28"/>
          <p:cNvGraphicFramePr/>
          <p:nvPr>
            <p:extLst>
              <p:ext uri="{D42A27DB-BD31-4B8C-83A1-F6EECF244321}">
                <p14:modId xmlns:p14="http://schemas.microsoft.com/office/powerpoint/2010/main" val="2838419359"/>
              </p:ext>
            </p:extLst>
          </p:nvPr>
        </p:nvGraphicFramePr>
        <p:xfrm>
          <a:off x="1729741" y="2702295"/>
          <a:ext cx="4317543" cy="3764750"/>
        </p:xfrm>
        <a:graphic>
          <a:graphicData uri="http://schemas.openxmlformats.org/drawingml/2006/table">
            <a:tbl>
              <a:tblPr/>
              <a:tblGrid>
                <a:gridCol w="800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9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10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Diunsa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5.7M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22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La Curacao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3.6M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50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Elektra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2.1M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74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Jetstereo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1.4M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87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Tropigas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89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Lady Lee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116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Molineros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1.0M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129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Gallo Mas Gallo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0.9</a:t>
                      </a:r>
                      <a:r>
                        <a:rPr sz="1200" dirty="0"/>
                        <a:t>k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42" name="TextBox 29"/>
          <p:cNvSpPr txBox="1"/>
          <p:nvPr/>
        </p:nvSpPr>
        <p:spPr>
          <a:xfrm>
            <a:off x="2783951" y="1985435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43" name="TextBox 31"/>
          <p:cNvSpPr txBox="1"/>
          <p:nvPr/>
        </p:nvSpPr>
        <p:spPr>
          <a:xfrm>
            <a:off x="4602198" y="1985435"/>
            <a:ext cx="143933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MARCAS</a:t>
            </a:r>
          </a:p>
        </p:txBody>
      </p:sp>
      <p:sp>
        <p:nvSpPr>
          <p:cNvPr id="544" name="CuadroTexto 1"/>
          <p:cNvSpPr txBox="1"/>
          <p:nvPr/>
        </p:nvSpPr>
        <p:spPr>
          <a:xfrm>
            <a:off x="6456891" y="1747522"/>
            <a:ext cx="3016584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500"/>
            </a:pPr>
            <a:r>
              <a:rPr dirty="0"/>
              <a:t>Las </a:t>
            </a:r>
            <a:r>
              <a:rPr dirty="0" err="1"/>
              <a:t>principales</a:t>
            </a:r>
            <a:r>
              <a:rPr dirty="0"/>
              <a:t> </a:t>
            </a:r>
            <a:r>
              <a:rPr dirty="0" err="1"/>
              <a:t>marcas</a:t>
            </a:r>
            <a:r>
              <a:rPr dirty="0"/>
              <a:t> que </a:t>
            </a:r>
            <a:r>
              <a:rPr dirty="0" err="1"/>
              <a:t>componen</a:t>
            </a:r>
            <a:r>
              <a:rPr dirty="0"/>
              <a:t> la </a:t>
            </a:r>
            <a:r>
              <a:rPr dirty="0" err="1"/>
              <a:t>categoría</a:t>
            </a:r>
            <a:r>
              <a:rPr dirty="0"/>
              <a:t> de Tiendas </a:t>
            </a:r>
            <a:r>
              <a:rPr dirty="0" err="1"/>
              <a:t>Departamentales</a:t>
            </a:r>
            <a:r>
              <a:rPr dirty="0"/>
              <a:t>, </a:t>
            </a:r>
            <a:r>
              <a:rPr dirty="0" err="1"/>
              <a:t>tienen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3% de la </a:t>
            </a:r>
            <a:r>
              <a:rPr dirty="0" err="1"/>
              <a:t>inversión</a:t>
            </a:r>
            <a:r>
              <a:rPr dirty="0"/>
              <a:t> total de la </a:t>
            </a:r>
            <a:r>
              <a:rPr dirty="0" err="1"/>
              <a:t>industria</a:t>
            </a:r>
            <a:r>
              <a:rPr dirty="0"/>
              <a:t>.</a:t>
            </a:r>
          </a:p>
          <a:p>
            <a:pPr>
              <a:defRPr sz="1500"/>
            </a:pPr>
            <a:endParaRPr dirty="0"/>
          </a:p>
          <a:p>
            <a:pPr>
              <a:defRPr sz="1500"/>
            </a:pPr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ocupa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</a:t>
            </a:r>
            <a:r>
              <a:rPr lang="en-US" dirty="0"/>
              <a:t>10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ranking de </a:t>
            </a:r>
            <a:r>
              <a:rPr dirty="0" err="1"/>
              <a:t>marcas</a:t>
            </a:r>
            <a:r>
              <a:rPr dirty="0"/>
              <a:t>, </a:t>
            </a:r>
            <a:r>
              <a:rPr dirty="0" err="1"/>
              <a:t>seguido</a:t>
            </a:r>
            <a:r>
              <a:rPr dirty="0"/>
              <a:t> de La </a:t>
            </a:r>
            <a:r>
              <a:rPr lang="en-US" dirty="0"/>
              <a:t>Curacao</a:t>
            </a:r>
            <a:r>
              <a:rPr dirty="0"/>
              <a:t> que </a:t>
            </a:r>
            <a:r>
              <a:rPr dirty="0" err="1"/>
              <a:t>tiene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 </a:t>
            </a:r>
            <a:r>
              <a:rPr lang="en-US" dirty="0"/>
              <a:t>22</a:t>
            </a:r>
            <a:r>
              <a:rPr dirty="0"/>
              <a:t> y JTS </a:t>
            </a:r>
            <a:r>
              <a:rPr dirty="0" err="1"/>
              <a:t>ocupa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 </a:t>
            </a:r>
            <a:r>
              <a:rPr lang="en-US" dirty="0"/>
              <a:t>74</a:t>
            </a:r>
            <a:r>
              <a:rPr dirty="0"/>
              <a:t>. </a:t>
            </a:r>
          </a:p>
        </p:txBody>
      </p:sp>
      <p:sp>
        <p:nvSpPr>
          <p:cNvPr id="545" name="TextBox 26"/>
          <p:cNvSpPr txBox="1"/>
          <p:nvPr/>
        </p:nvSpPr>
        <p:spPr>
          <a:xfrm>
            <a:off x="1729741" y="1574803"/>
            <a:ext cx="4317545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MARCA</a:t>
            </a:r>
          </a:p>
        </p:txBody>
      </p:sp>
      <p:sp>
        <p:nvSpPr>
          <p:cNvPr id="546" name="Rectangle"/>
          <p:cNvSpPr/>
          <p:nvPr/>
        </p:nvSpPr>
        <p:spPr>
          <a:xfrm>
            <a:off x="1729741" y="1581153"/>
            <a:ext cx="4317545" cy="4897757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7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8" name="Estrategia de Medios: EL GALLO MÁS GALLO"/>
          <p:cNvSpPr txBox="1"/>
          <p:nvPr/>
        </p:nvSpPr>
        <p:spPr>
          <a:xfrm>
            <a:off x="187614" y="163934"/>
            <a:ext cx="56783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INDUSTRIA</a:t>
            </a:r>
          </a:p>
        </p:txBody>
      </p:sp>
      <p:sp>
        <p:nvSpPr>
          <p:cNvPr id="549" name="Estrategia de Medios: EL GALLO MÁS GALLO"/>
          <p:cNvSpPr txBox="1"/>
          <p:nvPr/>
        </p:nvSpPr>
        <p:spPr>
          <a:xfrm>
            <a:off x="200880" y="541290"/>
            <a:ext cx="6704126" cy="37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t>Posición en el ranking de marcas - tiendas departamentales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Box 3"/>
          <p:cNvSpPr txBox="1"/>
          <p:nvPr/>
        </p:nvSpPr>
        <p:spPr>
          <a:xfrm>
            <a:off x="5007249" y="2495007"/>
            <a:ext cx="2772550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000"/>
            </a:pPr>
            <a:r>
              <a:rPr dirty="0" err="1"/>
              <a:t>Presentado</a:t>
            </a:r>
            <a:r>
              <a:rPr dirty="0"/>
              <a:t> </a:t>
            </a:r>
            <a:r>
              <a:rPr dirty="0" err="1"/>
              <a:t>por</a:t>
            </a:r>
            <a:br>
              <a:rPr dirty="0"/>
            </a:br>
            <a:r>
              <a:rPr dirty="0" err="1"/>
              <a:t>Departamento</a:t>
            </a:r>
            <a:r>
              <a:rPr dirty="0"/>
              <a:t> de </a:t>
            </a:r>
            <a:r>
              <a:rPr dirty="0" err="1"/>
              <a:t>Medios</a:t>
            </a:r>
            <a:endParaRPr dirty="0"/>
          </a:p>
          <a:p>
            <a:pPr algn="ctr">
              <a:defRPr sz="2000" b="1"/>
            </a:pPr>
            <a:r>
              <a:rPr dirty="0"/>
              <a:t>MASS PUBLICIDAD</a:t>
            </a:r>
          </a:p>
          <a:p>
            <a:pPr algn="ctr">
              <a:defRPr sz="2000" b="1"/>
            </a:pPr>
            <a:r>
              <a:rPr lang="en-US" dirty="0" err="1"/>
              <a:t>Diciembre</a:t>
            </a:r>
            <a:r>
              <a:rPr dirty="0"/>
              <a:t> 2025</a:t>
            </a:r>
          </a:p>
        </p:txBody>
      </p:sp>
      <p:pic>
        <p:nvPicPr>
          <p:cNvPr id="55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660" y="4213397"/>
            <a:ext cx="2817810" cy="914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LOGO MASS.png" descr="LOGO 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330" y="6090913"/>
            <a:ext cx="1456328" cy="46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6"/>
          <p:cNvSpPr/>
          <p:nvPr/>
        </p:nvSpPr>
        <p:spPr>
          <a:xfrm>
            <a:off x="555985" y="2312373"/>
            <a:ext cx="4184565" cy="1799858"/>
          </a:xfrm>
          <a:prstGeom prst="rect">
            <a:avLst/>
          </a:prstGeom>
          <a:solidFill>
            <a:srgbClr val="44546A">
              <a:alpha val="15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Rectangle 37"/>
          <p:cNvSpPr/>
          <p:nvPr/>
        </p:nvSpPr>
        <p:spPr>
          <a:xfrm>
            <a:off x="15766" y="31532"/>
            <a:ext cx="5849007" cy="429394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Conector recto 3"/>
          <p:cNvSpPr/>
          <p:nvPr/>
        </p:nvSpPr>
        <p:spPr>
          <a:xfrm>
            <a:off x="2369127" y="4051270"/>
            <a:ext cx="7938656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0" name="Rectángulo 31"/>
          <p:cNvSpPr txBox="1"/>
          <p:nvPr/>
        </p:nvSpPr>
        <p:spPr>
          <a:xfrm>
            <a:off x="1748545" y="1529568"/>
            <a:ext cx="145497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/>
            </a:pPr>
            <a:r>
              <a:rPr dirty="0" err="1"/>
              <a:t>Inversión</a:t>
            </a:r>
            <a:r>
              <a:rPr b="0" dirty="0"/>
              <a:t> </a:t>
            </a:r>
          </a:p>
          <a:p>
            <a:pPr>
              <a:defRPr sz="1400"/>
            </a:pPr>
            <a:r>
              <a:rPr dirty="0"/>
              <a:t>$ </a:t>
            </a:r>
            <a:r>
              <a:rPr lang="en-US" dirty="0"/>
              <a:t>15,135.9</a:t>
            </a:r>
            <a:r>
              <a:rPr dirty="0"/>
              <a:t> </a:t>
            </a:r>
            <a:r>
              <a:rPr lang="en-US" dirty="0"/>
              <a:t>M</a:t>
            </a:r>
            <a:endParaRPr dirty="0"/>
          </a:p>
        </p:txBody>
      </p:sp>
      <p:sp>
        <p:nvSpPr>
          <p:cNvPr id="151" name="Conector recto 7"/>
          <p:cNvSpPr/>
          <p:nvPr/>
        </p:nvSpPr>
        <p:spPr>
          <a:xfrm flipH="1">
            <a:off x="6079516" y="1982716"/>
            <a:ext cx="1" cy="4061641"/>
          </a:xfrm>
          <a:prstGeom prst="line">
            <a:avLst/>
          </a:prstGeom>
          <a:ln w="6350">
            <a:solidFill>
              <a:srgbClr val="FFFFFF"/>
            </a:solidFill>
            <a:prstDash val="sysDot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2" name="TextBox 33"/>
          <p:cNvSpPr txBox="1"/>
          <p:nvPr/>
        </p:nvSpPr>
        <p:spPr>
          <a:xfrm>
            <a:off x="4986687" y="1179333"/>
            <a:ext cx="740467" cy="28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 b="1">
                <a:solidFill>
                  <a:srgbClr val="FFFFFF"/>
                </a:solidFill>
              </a:defRPr>
            </a:lvl1pPr>
          </a:lstStyle>
          <a:p>
            <a:r>
              <a:t>  27%</a:t>
            </a:r>
          </a:p>
        </p:txBody>
      </p:sp>
      <p:pic>
        <p:nvPicPr>
          <p:cNvPr id="15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17" y="2454211"/>
            <a:ext cx="666869" cy="66686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Box 2"/>
          <p:cNvSpPr txBox="1"/>
          <p:nvPr/>
        </p:nvSpPr>
        <p:spPr>
          <a:xfrm>
            <a:off x="4547669" y="946374"/>
            <a:ext cx="2858998" cy="33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/>
          </a:lstStyle>
          <a:p>
            <a:r>
              <a:t>Reporte anual de inversiones</a:t>
            </a:r>
          </a:p>
        </p:txBody>
      </p:sp>
      <p:sp>
        <p:nvSpPr>
          <p:cNvPr id="155" name="CuadroTexto 30"/>
          <p:cNvSpPr txBox="1"/>
          <p:nvPr/>
        </p:nvSpPr>
        <p:spPr>
          <a:xfrm>
            <a:off x="172020" y="1535550"/>
            <a:ext cx="167710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rPr dirty="0"/>
              <a:t>202</a:t>
            </a:r>
            <a:r>
              <a:rPr lang="en-US" dirty="0"/>
              <a:t>4</a:t>
            </a:r>
            <a:endParaRPr dirty="0"/>
          </a:p>
        </p:txBody>
      </p:sp>
      <p:graphicFrame>
        <p:nvGraphicFramePr>
          <p:cNvPr id="156" name="Chart 4"/>
          <p:cNvGraphicFramePr/>
          <p:nvPr>
            <p:extLst>
              <p:ext uri="{D42A27DB-BD31-4B8C-83A1-F6EECF244321}">
                <p14:modId xmlns:p14="http://schemas.microsoft.com/office/powerpoint/2010/main" val="287048943"/>
              </p:ext>
            </p:extLst>
          </p:nvPr>
        </p:nvGraphicFramePr>
        <p:xfrm>
          <a:off x="428985" y="4639955"/>
          <a:ext cx="11001237" cy="130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7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Tiendas Departamentales: Diciembre 2024"/>
          <p:cNvSpPr txBox="1"/>
          <p:nvPr/>
        </p:nvSpPr>
        <p:spPr>
          <a:xfrm>
            <a:off x="187614" y="163934"/>
            <a:ext cx="6097178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lang="es-HN" dirty="0">
                <a:latin typeface="+mj-lt"/>
                <a:ea typeface="+mj-ea"/>
                <a:cs typeface="+mj-cs"/>
                <a:sym typeface="Myriad Pro"/>
              </a:rPr>
              <a:t>DICIEMBRE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</p:txBody>
      </p:sp>
      <p:sp>
        <p:nvSpPr>
          <p:cNvPr id="159" name="Graphic 259"/>
          <p:cNvSpPr/>
          <p:nvPr/>
        </p:nvSpPr>
        <p:spPr>
          <a:xfrm>
            <a:off x="1236822" y="6117802"/>
            <a:ext cx="428627" cy="342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" y="0"/>
                </a:moveTo>
                <a:lnTo>
                  <a:pt x="2160" y="3291"/>
                </a:lnTo>
                <a:lnTo>
                  <a:pt x="0" y="6891"/>
                </a:lnTo>
                <a:lnTo>
                  <a:pt x="0" y="7200"/>
                </a:lnTo>
                <a:cubicBezTo>
                  <a:pt x="0" y="8680"/>
                  <a:pt x="976" y="9900"/>
                  <a:pt x="2160" y="9900"/>
                </a:cubicBezTo>
                <a:lnTo>
                  <a:pt x="2160" y="21600"/>
                </a:lnTo>
                <a:lnTo>
                  <a:pt x="13680" y="21600"/>
                </a:lnTo>
                <a:lnTo>
                  <a:pt x="13680" y="13500"/>
                </a:lnTo>
                <a:lnTo>
                  <a:pt x="15120" y="13500"/>
                </a:lnTo>
                <a:lnTo>
                  <a:pt x="15120" y="21600"/>
                </a:lnTo>
                <a:lnTo>
                  <a:pt x="19440" y="21600"/>
                </a:lnTo>
                <a:lnTo>
                  <a:pt x="19440" y="9900"/>
                </a:lnTo>
                <a:cubicBezTo>
                  <a:pt x="20624" y="9900"/>
                  <a:pt x="21600" y="8680"/>
                  <a:pt x="21600" y="7200"/>
                </a:cubicBezTo>
                <a:lnTo>
                  <a:pt x="21600" y="6891"/>
                </a:lnTo>
                <a:lnTo>
                  <a:pt x="19440" y="3291"/>
                </a:lnTo>
                <a:lnTo>
                  <a:pt x="19440" y="0"/>
                </a:lnTo>
                <a:close/>
                <a:moveTo>
                  <a:pt x="3600" y="1800"/>
                </a:moveTo>
                <a:lnTo>
                  <a:pt x="18000" y="1800"/>
                </a:lnTo>
                <a:lnTo>
                  <a:pt x="18000" y="2700"/>
                </a:lnTo>
                <a:lnTo>
                  <a:pt x="3600" y="2700"/>
                </a:lnTo>
                <a:close/>
                <a:moveTo>
                  <a:pt x="3240" y="4500"/>
                </a:moveTo>
                <a:lnTo>
                  <a:pt x="18360" y="4500"/>
                </a:lnTo>
                <a:lnTo>
                  <a:pt x="20092" y="7397"/>
                </a:lnTo>
                <a:cubicBezTo>
                  <a:pt x="20014" y="7787"/>
                  <a:pt x="19778" y="8100"/>
                  <a:pt x="19440" y="8100"/>
                </a:cubicBezTo>
                <a:cubicBezTo>
                  <a:pt x="19041" y="8100"/>
                  <a:pt x="18720" y="7699"/>
                  <a:pt x="18720" y="7200"/>
                </a:cubicBezTo>
                <a:lnTo>
                  <a:pt x="17280" y="7200"/>
                </a:lnTo>
                <a:cubicBezTo>
                  <a:pt x="17280" y="7699"/>
                  <a:pt x="16959" y="8100"/>
                  <a:pt x="16560" y="8100"/>
                </a:cubicBezTo>
                <a:cubicBezTo>
                  <a:pt x="16161" y="8100"/>
                  <a:pt x="15840" y="7699"/>
                  <a:pt x="15840" y="7200"/>
                </a:cubicBezTo>
                <a:lnTo>
                  <a:pt x="14400" y="7200"/>
                </a:lnTo>
                <a:cubicBezTo>
                  <a:pt x="14400" y="7699"/>
                  <a:pt x="14079" y="8100"/>
                  <a:pt x="13680" y="8100"/>
                </a:cubicBezTo>
                <a:cubicBezTo>
                  <a:pt x="13281" y="8100"/>
                  <a:pt x="12960" y="7699"/>
                  <a:pt x="12960" y="7200"/>
                </a:cubicBezTo>
                <a:lnTo>
                  <a:pt x="11520" y="7200"/>
                </a:lnTo>
                <a:cubicBezTo>
                  <a:pt x="11520" y="7699"/>
                  <a:pt x="11199" y="8100"/>
                  <a:pt x="10800" y="8100"/>
                </a:cubicBezTo>
                <a:cubicBezTo>
                  <a:pt x="10401" y="8100"/>
                  <a:pt x="10080" y="7699"/>
                  <a:pt x="10080" y="7200"/>
                </a:cubicBezTo>
                <a:lnTo>
                  <a:pt x="8640" y="7200"/>
                </a:lnTo>
                <a:cubicBezTo>
                  <a:pt x="8640" y="7699"/>
                  <a:pt x="8319" y="8100"/>
                  <a:pt x="7920" y="8100"/>
                </a:cubicBezTo>
                <a:cubicBezTo>
                  <a:pt x="7521" y="8100"/>
                  <a:pt x="7200" y="7699"/>
                  <a:pt x="7200" y="7200"/>
                </a:cubicBezTo>
                <a:lnTo>
                  <a:pt x="5760" y="7200"/>
                </a:lnTo>
                <a:cubicBezTo>
                  <a:pt x="5760" y="7699"/>
                  <a:pt x="5439" y="8100"/>
                  <a:pt x="5040" y="8100"/>
                </a:cubicBezTo>
                <a:cubicBezTo>
                  <a:pt x="4641" y="8100"/>
                  <a:pt x="4320" y="7699"/>
                  <a:pt x="4320" y="7200"/>
                </a:cubicBezTo>
                <a:lnTo>
                  <a:pt x="2880" y="7200"/>
                </a:lnTo>
                <a:cubicBezTo>
                  <a:pt x="2880" y="7699"/>
                  <a:pt x="2559" y="8100"/>
                  <a:pt x="2160" y="8100"/>
                </a:cubicBezTo>
                <a:cubicBezTo>
                  <a:pt x="1822" y="8100"/>
                  <a:pt x="1586" y="7787"/>
                  <a:pt x="1507" y="7397"/>
                </a:cubicBezTo>
                <a:close/>
                <a:moveTo>
                  <a:pt x="3600" y="9197"/>
                </a:moveTo>
                <a:cubicBezTo>
                  <a:pt x="3983" y="9629"/>
                  <a:pt x="4489" y="9900"/>
                  <a:pt x="5040" y="9900"/>
                </a:cubicBezTo>
                <a:cubicBezTo>
                  <a:pt x="5591" y="9900"/>
                  <a:pt x="6097" y="9629"/>
                  <a:pt x="6480" y="9197"/>
                </a:cubicBezTo>
                <a:cubicBezTo>
                  <a:pt x="6862" y="9629"/>
                  <a:pt x="7369" y="9900"/>
                  <a:pt x="7920" y="9900"/>
                </a:cubicBezTo>
                <a:cubicBezTo>
                  <a:pt x="8471" y="9900"/>
                  <a:pt x="8978" y="9629"/>
                  <a:pt x="9360" y="9197"/>
                </a:cubicBezTo>
                <a:cubicBezTo>
                  <a:pt x="9742" y="9629"/>
                  <a:pt x="10249" y="9900"/>
                  <a:pt x="10800" y="9900"/>
                </a:cubicBezTo>
                <a:cubicBezTo>
                  <a:pt x="11351" y="9900"/>
                  <a:pt x="11858" y="9629"/>
                  <a:pt x="12240" y="9197"/>
                </a:cubicBezTo>
                <a:cubicBezTo>
                  <a:pt x="12622" y="9629"/>
                  <a:pt x="13129" y="9900"/>
                  <a:pt x="13680" y="9900"/>
                </a:cubicBezTo>
                <a:cubicBezTo>
                  <a:pt x="14231" y="9900"/>
                  <a:pt x="14738" y="9629"/>
                  <a:pt x="15120" y="9197"/>
                </a:cubicBezTo>
                <a:cubicBezTo>
                  <a:pt x="15502" y="9629"/>
                  <a:pt x="16009" y="9900"/>
                  <a:pt x="16560" y="9900"/>
                </a:cubicBezTo>
                <a:cubicBezTo>
                  <a:pt x="17111" y="9900"/>
                  <a:pt x="17618" y="9629"/>
                  <a:pt x="18000" y="9197"/>
                </a:cubicBezTo>
                <a:lnTo>
                  <a:pt x="18000" y="19800"/>
                </a:lnTo>
                <a:lnTo>
                  <a:pt x="16560" y="19800"/>
                </a:lnTo>
                <a:lnTo>
                  <a:pt x="16560" y="11700"/>
                </a:lnTo>
                <a:lnTo>
                  <a:pt x="12240" y="11700"/>
                </a:lnTo>
                <a:lnTo>
                  <a:pt x="12240" y="19800"/>
                </a:lnTo>
                <a:lnTo>
                  <a:pt x="3600" y="19800"/>
                </a:lnTo>
                <a:close/>
                <a:moveTo>
                  <a:pt x="5040" y="11700"/>
                </a:moveTo>
                <a:lnTo>
                  <a:pt x="5040" y="18000"/>
                </a:lnTo>
                <a:lnTo>
                  <a:pt x="10800" y="18000"/>
                </a:lnTo>
                <a:lnTo>
                  <a:pt x="10800" y="11700"/>
                </a:lnTo>
                <a:close/>
                <a:moveTo>
                  <a:pt x="6480" y="13500"/>
                </a:moveTo>
                <a:lnTo>
                  <a:pt x="9360" y="13500"/>
                </a:lnTo>
                <a:lnTo>
                  <a:pt x="9360" y="16200"/>
                </a:lnTo>
                <a:lnTo>
                  <a:pt x="6480" y="162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0" name="Graphic 57"/>
          <p:cNvSpPr/>
          <p:nvPr/>
        </p:nvSpPr>
        <p:spPr>
          <a:xfrm>
            <a:off x="3079188" y="6089229"/>
            <a:ext cx="400052" cy="371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6546" y="0"/>
                  <a:pt x="3086" y="3727"/>
                  <a:pt x="3086" y="8308"/>
                </a:cubicBezTo>
                <a:cubicBezTo>
                  <a:pt x="3086" y="12889"/>
                  <a:pt x="6546" y="16615"/>
                  <a:pt x="10800" y="16615"/>
                </a:cubicBezTo>
                <a:cubicBezTo>
                  <a:pt x="15054" y="16615"/>
                  <a:pt x="18514" y="12889"/>
                  <a:pt x="18514" y="8308"/>
                </a:cubicBezTo>
                <a:cubicBezTo>
                  <a:pt x="18514" y="3727"/>
                  <a:pt x="15054" y="0"/>
                  <a:pt x="10800" y="0"/>
                </a:cubicBezTo>
                <a:close/>
                <a:moveTo>
                  <a:pt x="10800" y="1662"/>
                </a:moveTo>
                <a:cubicBezTo>
                  <a:pt x="14203" y="1662"/>
                  <a:pt x="16971" y="4643"/>
                  <a:pt x="16971" y="8308"/>
                </a:cubicBezTo>
                <a:cubicBezTo>
                  <a:pt x="16971" y="11972"/>
                  <a:pt x="14203" y="14954"/>
                  <a:pt x="10800" y="14954"/>
                </a:cubicBezTo>
                <a:cubicBezTo>
                  <a:pt x="7397" y="14954"/>
                  <a:pt x="4629" y="11972"/>
                  <a:pt x="4629" y="8308"/>
                </a:cubicBezTo>
                <a:cubicBezTo>
                  <a:pt x="4629" y="4643"/>
                  <a:pt x="7397" y="1662"/>
                  <a:pt x="10800" y="1662"/>
                </a:cubicBezTo>
                <a:close/>
                <a:moveTo>
                  <a:pt x="10029" y="3323"/>
                </a:moveTo>
                <a:lnTo>
                  <a:pt x="10029" y="4311"/>
                </a:lnTo>
                <a:cubicBezTo>
                  <a:pt x="9917" y="4355"/>
                  <a:pt x="9808" y="4408"/>
                  <a:pt x="9705" y="4469"/>
                </a:cubicBezTo>
                <a:cubicBezTo>
                  <a:pt x="9601" y="4529"/>
                  <a:pt x="9503" y="4597"/>
                  <a:pt x="9409" y="4673"/>
                </a:cubicBezTo>
                <a:cubicBezTo>
                  <a:pt x="9316" y="4749"/>
                  <a:pt x="9229" y="4832"/>
                  <a:pt x="9147" y="4921"/>
                </a:cubicBezTo>
                <a:cubicBezTo>
                  <a:pt x="8984" y="5100"/>
                  <a:pt x="8845" y="5304"/>
                  <a:pt x="8737" y="5528"/>
                </a:cubicBezTo>
                <a:cubicBezTo>
                  <a:pt x="8684" y="5640"/>
                  <a:pt x="8638" y="5758"/>
                  <a:pt x="8600" y="5879"/>
                </a:cubicBezTo>
                <a:cubicBezTo>
                  <a:pt x="8526" y="6121"/>
                  <a:pt x="8486" y="6378"/>
                  <a:pt x="8486" y="6646"/>
                </a:cubicBezTo>
                <a:cubicBezTo>
                  <a:pt x="8486" y="6816"/>
                  <a:pt x="8503" y="6983"/>
                  <a:pt x="8534" y="7144"/>
                </a:cubicBezTo>
                <a:cubicBezTo>
                  <a:pt x="8596" y="7467"/>
                  <a:pt x="8718" y="7768"/>
                  <a:pt x="8885" y="8033"/>
                </a:cubicBezTo>
                <a:cubicBezTo>
                  <a:pt x="8969" y="8166"/>
                  <a:pt x="9063" y="8290"/>
                  <a:pt x="9168" y="8403"/>
                </a:cubicBezTo>
                <a:cubicBezTo>
                  <a:pt x="9378" y="8630"/>
                  <a:pt x="9629" y="8813"/>
                  <a:pt x="9905" y="8941"/>
                </a:cubicBezTo>
                <a:cubicBezTo>
                  <a:pt x="10181" y="9068"/>
                  <a:pt x="10484" y="9138"/>
                  <a:pt x="10800" y="9138"/>
                </a:cubicBezTo>
                <a:cubicBezTo>
                  <a:pt x="10910" y="9138"/>
                  <a:pt x="11013" y="9161"/>
                  <a:pt x="11106" y="9202"/>
                </a:cubicBezTo>
                <a:cubicBezTo>
                  <a:pt x="11199" y="9243"/>
                  <a:pt x="11281" y="9303"/>
                  <a:pt x="11350" y="9377"/>
                </a:cubicBezTo>
                <a:cubicBezTo>
                  <a:pt x="11419" y="9451"/>
                  <a:pt x="11475" y="9540"/>
                  <a:pt x="11513" y="9640"/>
                </a:cubicBezTo>
                <a:cubicBezTo>
                  <a:pt x="11551" y="9740"/>
                  <a:pt x="11571" y="9851"/>
                  <a:pt x="11571" y="9969"/>
                </a:cubicBezTo>
                <a:cubicBezTo>
                  <a:pt x="11571" y="10324"/>
                  <a:pt x="11385" y="10614"/>
                  <a:pt x="11106" y="10737"/>
                </a:cubicBezTo>
                <a:cubicBezTo>
                  <a:pt x="11013" y="10778"/>
                  <a:pt x="10910" y="10800"/>
                  <a:pt x="10800" y="10800"/>
                </a:cubicBezTo>
                <a:cubicBezTo>
                  <a:pt x="10690" y="10800"/>
                  <a:pt x="10587" y="10778"/>
                  <a:pt x="10494" y="10737"/>
                </a:cubicBezTo>
                <a:cubicBezTo>
                  <a:pt x="10401" y="10696"/>
                  <a:pt x="10319" y="10636"/>
                  <a:pt x="10250" y="10562"/>
                </a:cubicBezTo>
                <a:cubicBezTo>
                  <a:pt x="10112" y="10413"/>
                  <a:pt x="10029" y="10206"/>
                  <a:pt x="10029" y="9969"/>
                </a:cubicBezTo>
                <a:lnTo>
                  <a:pt x="8486" y="9969"/>
                </a:lnTo>
                <a:cubicBezTo>
                  <a:pt x="8486" y="10103"/>
                  <a:pt x="8496" y="10235"/>
                  <a:pt x="8516" y="10364"/>
                </a:cubicBezTo>
                <a:cubicBezTo>
                  <a:pt x="8535" y="10492"/>
                  <a:pt x="8563" y="10616"/>
                  <a:pt x="8600" y="10737"/>
                </a:cubicBezTo>
                <a:cubicBezTo>
                  <a:pt x="8638" y="10858"/>
                  <a:pt x="8684" y="10975"/>
                  <a:pt x="8737" y="11087"/>
                </a:cubicBezTo>
                <a:cubicBezTo>
                  <a:pt x="8791" y="11199"/>
                  <a:pt x="8853" y="11305"/>
                  <a:pt x="8921" y="11407"/>
                </a:cubicBezTo>
                <a:cubicBezTo>
                  <a:pt x="8990" y="11508"/>
                  <a:pt x="9066" y="11605"/>
                  <a:pt x="9147" y="11694"/>
                </a:cubicBezTo>
                <a:cubicBezTo>
                  <a:pt x="9229" y="11783"/>
                  <a:pt x="9316" y="11867"/>
                  <a:pt x="9409" y="11942"/>
                </a:cubicBezTo>
                <a:cubicBezTo>
                  <a:pt x="9503" y="12018"/>
                  <a:pt x="9601" y="12086"/>
                  <a:pt x="9705" y="12147"/>
                </a:cubicBezTo>
                <a:cubicBezTo>
                  <a:pt x="9808" y="12207"/>
                  <a:pt x="9917" y="12260"/>
                  <a:pt x="10029" y="12304"/>
                </a:cubicBezTo>
                <a:lnTo>
                  <a:pt x="10029" y="13292"/>
                </a:lnTo>
                <a:lnTo>
                  <a:pt x="11571" y="13292"/>
                </a:lnTo>
                <a:lnTo>
                  <a:pt x="11571" y="12304"/>
                </a:lnTo>
                <a:cubicBezTo>
                  <a:pt x="12354" y="11999"/>
                  <a:pt x="12948" y="11261"/>
                  <a:pt x="13084" y="10364"/>
                </a:cubicBezTo>
                <a:cubicBezTo>
                  <a:pt x="13104" y="10235"/>
                  <a:pt x="13114" y="10103"/>
                  <a:pt x="13114" y="9969"/>
                </a:cubicBezTo>
                <a:cubicBezTo>
                  <a:pt x="13114" y="9799"/>
                  <a:pt x="13097" y="9632"/>
                  <a:pt x="13066" y="9471"/>
                </a:cubicBezTo>
                <a:cubicBezTo>
                  <a:pt x="13035" y="9310"/>
                  <a:pt x="12990" y="9154"/>
                  <a:pt x="12930" y="9005"/>
                </a:cubicBezTo>
                <a:cubicBezTo>
                  <a:pt x="12871" y="8857"/>
                  <a:pt x="12799" y="8715"/>
                  <a:pt x="12715" y="8582"/>
                </a:cubicBezTo>
                <a:cubicBezTo>
                  <a:pt x="12631" y="8449"/>
                  <a:pt x="12537" y="8325"/>
                  <a:pt x="12432" y="8212"/>
                </a:cubicBezTo>
                <a:cubicBezTo>
                  <a:pt x="12327" y="8099"/>
                  <a:pt x="12211" y="7997"/>
                  <a:pt x="12088" y="7907"/>
                </a:cubicBezTo>
                <a:cubicBezTo>
                  <a:pt x="11965" y="7817"/>
                  <a:pt x="11833" y="7738"/>
                  <a:pt x="11695" y="7675"/>
                </a:cubicBezTo>
                <a:cubicBezTo>
                  <a:pt x="11557" y="7611"/>
                  <a:pt x="11412" y="7562"/>
                  <a:pt x="11263" y="7529"/>
                </a:cubicBezTo>
                <a:cubicBezTo>
                  <a:pt x="11113" y="7495"/>
                  <a:pt x="10958" y="7477"/>
                  <a:pt x="10800" y="7477"/>
                </a:cubicBezTo>
                <a:cubicBezTo>
                  <a:pt x="10690" y="7477"/>
                  <a:pt x="10587" y="7455"/>
                  <a:pt x="10494" y="7414"/>
                </a:cubicBezTo>
                <a:cubicBezTo>
                  <a:pt x="10401" y="7373"/>
                  <a:pt x="10319" y="7313"/>
                  <a:pt x="10250" y="7238"/>
                </a:cubicBezTo>
                <a:cubicBezTo>
                  <a:pt x="10181" y="7164"/>
                  <a:pt x="10125" y="7076"/>
                  <a:pt x="10087" y="6976"/>
                </a:cubicBezTo>
                <a:cubicBezTo>
                  <a:pt x="10049" y="6875"/>
                  <a:pt x="10029" y="6765"/>
                  <a:pt x="10029" y="6646"/>
                </a:cubicBezTo>
                <a:cubicBezTo>
                  <a:pt x="10029" y="6528"/>
                  <a:pt x="10049" y="6417"/>
                  <a:pt x="10087" y="6317"/>
                </a:cubicBezTo>
                <a:cubicBezTo>
                  <a:pt x="10125" y="6217"/>
                  <a:pt x="10181" y="6128"/>
                  <a:pt x="10250" y="6054"/>
                </a:cubicBezTo>
                <a:cubicBezTo>
                  <a:pt x="10319" y="5980"/>
                  <a:pt x="10401" y="5920"/>
                  <a:pt x="10494" y="5879"/>
                </a:cubicBezTo>
                <a:cubicBezTo>
                  <a:pt x="10587" y="5838"/>
                  <a:pt x="10690" y="5815"/>
                  <a:pt x="10800" y="5815"/>
                </a:cubicBezTo>
                <a:cubicBezTo>
                  <a:pt x="11240" y="5815"/>
                  <a:pt x="11571" y="6173"/>
                  <a:pt x="11571" y="6646"/>
                </a:cubicBezTo>
                <a:lnTo>
                  <a:pt x="13114" y="6646"/>
                </a:lnTo>
                <a:cubicBezTo>
                  <a:pt x="13114" y="6512"/>
                  <a:pt x="13104" y="6380"/>
                  <a:pt x="13084" y="6252"/>
                </a:cubicBezTo>
                <a:cubicBezTo>
                  <a:pt x="13065" y="6124"/>
                  <a:pt x="13037" y="6000"/>
                  <a:pt x="13000" y="5879"/>
                </a:cubicBezTo>
                <a:cubicBezTo>
                  <a:pt x="12776" y="5153"/>
                  <a:pt x="12243" y="4573"/>
                  <a:pt x="11571" y="4311"/>
                </a:cubicBezTo>
                <a:lnTo>
                  <a:pt x="11571" y="3323"/>
                </a:lnTo>
                <a:lnTo>
                  <a:pt x="10029" y="3323"/>
                </a:lnTo>
                <a:close/>
                <a:moveTo>
                  <a:pt x="0" y="14954"/>
                </a:moveTo>
                <a:lnTo>
                  <a:pt x="0" y="21600"/>
                </a:lnTo>
                <a:lnTo>
                  <a:pt x="1543" y="21600"/>
                </a:lnTo>
                <a:lnTo>
                  <a:pt x="1543" y="16615"/>
                </a:lnTo>
                <a:lnTo>
                  <a:pt x="5694" y="16615"/>
                </a:lnTo>
                <a:cubicBezTo>
                  <a:pt x="5037" y="16146"/>
                  <a:pt x="4444" y="15584"/>
                  <a:pt x="3919" y="14954"/>
                </a:cubicBezTo>
                <a:lnTo>
                  <a:pt x="0" y="14954"/>
                </a:lnTo>
                <a:close/>
                <a:moveTo>
                  <a:pt x="17681" y="14954"/>
                </a:moveTo>
                <a:cubicBezTo>
                  <a:pt x="17156" y="15584"/>
                  <a:pt x="16563" y="16146"/>
                  <a:pt x="15906" y="16615"/>
                </a:cubicBezTo>
                <a:lnTo>
                  <a:pt x="20057" y="16615"/>
                </a:lnTo>
                <a:lnTo>
                  <a:pt x="20057" y="21600"/>
                </a:lnTo>
                <a:lnTo>
                  <a:pt x="21600" y="21600"/>
                </a:lnTo>
                <a:lnTo>
                  <a:pt x="21600" y="14954"/>
                </a:lnTo>
                <a:lnTo>
                  <a:pt x="17681" y="14954"/>
                </a:lnTo>
                <a:close/>
                <a:moveTo>
                  <a:pt x="3086" y="18277"/>
                </a:moveTo>
                <a:lnTo>
                  <a:pt x="3086" y="19938"/>
                </a:lnTo>
                <a:lnTo>
                  <a:pt x="18514" y="19938"/>
                </a:lnTo>
                <a:lnTo>
                  <a:pt x="18514" y="18277"/>
                </a:lnTo>
                <a:lnTo>
                  <a:pt x="3086" y="1827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1" name="Graphic 305"/>
          <p:cNvSpPr/>
          <p:nvPr/>
        </p:nvSpPr>
        <p:spPr>
          <a:xfrm>
            <a:off x="6701576" y="6142752"/>
            <a:ext cx="400052" cy="285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14" y="0"/>
                </a:moveTo>
                <a:lnTo>
                  <a:pt x="2314" y="14647"/>
                </a:lnTo>
                <a:lnTo>
                  <a:pt x="554" y="17145"/>
                </a:lnTo>
                <a:cubicBezTo>
                  <a:pt x="205" y="17634"/>
                  <a:pt x="0" y="18309"/>
                  <a:pt x="0" y="19001"/>
                </a:cubicBezTo>
                <a:cubicBezTo>
                  <a:pt x="0" y="20427"/>
                  <a:pt x="838" y="21600"/>
                  <a:pt x="1856" y="21600"/>
                </a:cubicBezTo>
                <a:lnTo>
                  <a:pt x="19744" y="21600"/>
                </a:lnTo>
                <a:cubicBezTo>
                  <a:pt x="20762" y="21600"/>
                  <a:pt x="21600" y="20427"/>
                  <a:pt x="21600" y="19001"/>
                </a:cubicBezTo>
                <a:cubicBezTo>
                  <a:pt x="21600" y="18309"/>
                  <a:pt x="21395" y="17634"/>
                  <a:pt x="21045" y="17145"/>
                </a:cubicBezTo>
                <a:lnTo>
                  <a:pt x="19286" y="14647"/>
                </a:lnTo>
                <a:lnTo>
                  <a:pt x="19286" y="0"/>
                </a:lnTo>
                <a:close/>
                <a:moveTo>
                  <a:pt x="3857" y="2160"/>
                </a:moveTo>
                <a:lnTo>
                  <a:pt x="17743" y="2160"/>
                </a:lnTo>
                <a:lnTo>
                  <a:pt x="17743" y="14040"/>
                </a:lnTo>
                <a:lnTo>
                  <a:pt x="3857" y="14040"/>
                </a:lnTo>
                <a:close/>
                <a:moveTo>
                  <a:pt x="3423" y="16200"/>
                </a:moveTo>
                <a:lnTo>
                  <a:pt x="18177" y="16200"/>
                </a:lnTo>
                <a:lnTo>
                  <a:pt x="19961" y="18664"/>
                </a:lnTo>
                <a:cubicBezTo>
                  <a:pt x="20021" y="18748"/>
                  <a:pt x="20057" y="18883"/>
                  <a:pt x="20057" y="19001"/>
                </a:cubicBezTo>
                <a:cubicBezTo>
                  <a:pt x="20057" y="19263"/>
                  <a:pt x="19931" y="19440"/>
                  <a:pt x="19744" y="19440"/>
                </a:cubicBezTo>
                <a:lnTo>
                  <a:pt x="1856" y="19440"/>
                </a:lnTo>
                <a:cubicBezTo>
                  <a:pt x="1669" y="19440"/>
                  <a:pt x="1543" y="19263"/>
                  <a:pt x="1543" y="19001"/>
                </a:cubicBezTo>
                <a:cubicBezTo>
                  <a:pt x="1543" y="18883"/>
                  <a:pt x="1579" y="18748"/>
                  <a:pt x="1639" y="1866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2" name="Graphic 466"/>
          <p:cNvSpPr/>
          <p:nvPr/>
        </p:nvSpPr>
        <p:spPr>
          <a:xfrm>
            <a:off x="4986687" y="6120629"/>
            <a:ext cx="228602" cy="34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50" y="0"/>
                </a:moveTo>
                <a:cubicBezTo>
                  <a:pt x="1830" y="0"/>
                  <a:pt x="0" y="1220"/>
                  <a:pt x="0" y="2700"/>
                </a:cubicBezTo>
                <a:lnTo>
                  <a:pt x="0" y="18900"/>
                </a:lnTo>
                <a:cubicBezTo>
                  <a:pt x="0" y="20380"/>
                  <a:pt x="1830" y="21600"/>
                  <a:pt x="4050" y="21600"/>
                </a:cubicBezTo>
                <a:lnTo>
                  <a:pt x="17550" y="21600"/>
                </a:lnTo>
                <a:cubicBezTo>
                  <a:pt x="19770" y="21600"/>
                  <a:pt x="21600" y="20380"/>
                  <a:pt x="21600" y="18900"/>
                </a:cubicBezTo>
                <a:lnTo>
                  <a:pt x="21600" y="2700"/>
                </a:lnTo>
                <a:cubicBezTo>
                  <a:pt x="21600" y="1220"/>
                  <a:pt x="19770" y="0"/>
                  <a:pt x="17550" y="0"/>
                </a:cubicBezTo>
                <a:close/>
                <a:moveTo>
                  <a:pt x="4050" y="1800"/>
                </a:moveTo>
                <a:lnTo>
                  <a:pt x="17550" y="1800"/>
                </a:lnTo>
                <a:cubicBezTo>
                  <a:pt x="18299" y="1800"/>
                  <a:pt x="18900" y="2201"/>
                  <a:pt x="18900" y="2700"/>
                </a:cubicBezTo>
                <a:lnTo>
                  <a:pt x="18900" y="18900"/>
                </a:lnTo>
                <a:cubicBezTo>
                  <a:pt x="18900" y="19399"/>
                  <a:pt x="18299" y="19800"/>
                  <a:pt x="17550" y="19800"/>
                </a:cubicBezTo>
                <a:lnTo>
                  <a:pt x="4050" y="19800"/>
                </a:lnTo>
                <a:cubicBezTo>
                  <a:pt x="3301" y="19800"/>
                  <a:pt x="2700" y="19399"/>
                  <a:pt x="2700" y="18900"/>
                </a:cubicBezTo>
                <a:lnTo>
                  <a:pt x="2700" y="2700"/>
                </a:lnTo>
                <a:cubicBezTo>
                  <a:pt x="2700" y="2201"/>
                  <a:pt x="3301" y="1800"/>
                  <a:pt x="4050" y="1800"/>
                </a:cubicBezTo>
                <a:close/>
                <a:moveTo>
                  <a:pt x="10800" y="17100"/>
                </a:moveTo>
                <a:cubicBezTo>
                  <a:pt x="10056" y="17100"/>
                  <a:pt x="9450" y="17504"/>
                  <a:pt x="9450" y="18000"/>
                </a:cubicBezTo>
                <a:cubicBezTo>
                  <a:pt x="9450" y="18496"/>
                  <a:pt x="10056" y="18900"/>
                  <a:pt x="10800" y="18900"/>
                </a:cubicBezTo>
                <a:cubicBezTo>
                  <a:pt x="11544" y="18900"/>
                  <a:pt x="12150" y="18496"/>
                  <a:pt x="12150" y="18000"/>
                </a:cubicBezTo>
                <a:cubicBezTo>
                  <a:pt x="12150" y="17504"/>
                  <a:pt x="11544" y="17100"/>
                  <a:pt x="10800" y="171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3" name="Graphic 534"/>
          <p:cNvSpPr/>
          <p:nvPr/>
        </p:nvSpPr>
        <p:spPr>
          <a:xfrm>
            <a:off x="1037532" y="2541022"/>
            <a:ext cx="711015" cy="57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673"/>
                </a:lnTo>
                <a:lnTo>
                  <a:pt x="10029" y="17673"/>
                </a:lnTo>
                <a:lnTo>
                  <a:pt x="10029" y="19636"/>
                </a:lnTo>
                <a:lnTo>
                  <a:pt x="6171" y="19636"/>
                </a:lnTo>
                <a:lnTo>
                  <a:pt x="6171" y="21600"/>
                </a:lnTo>
                <a:lnTo>
                  <a:pt x="15429" y="21600"/>
                </a:lnTo>
                <a:lnTo>
                  <a:pt x="15429" y="19636"/>
                </a:lnTo>
                <a:lnTo>
                  <a:pt x="11571" y="19636"/>
                </a:lnTo>
                <a:lnTo>
                  <a:pt x="11571" y="17673"/>
                </a:lnTo>
                <a:lnTo>
                  <a:pt x="21600" y="17673"/>
                </a:lnTo>
                <a:lnTo>
                  <a:pt x="21600" y="0"/>
                </a:lnTo>
                <a:close/>
                <a:moveTo>
                  <a:pt x="1543" y="1964"/>
                </a:moveTo>
                <a:lnTo>
                  <a:pt x="20057" y="1964"/>
                </a:lnTo>
                <a:lnTo>
                  <a:pt x="20057" y="15709"/>
                </a:lnTo>
                <a:lnTo>
                  <a:pt x="1543" y="1570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4" name="Graphic 462"/>
          <p:cNvSpPr/>
          <p:nvPr/>
        </p:nvSpPr>
        <p:spPr>
          <a:xfrm>
            <a:off x="3657305" y="2466735"/>
            <a:ext cx="481367" cy="64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5887" y="0"/>
                  <a:pt x="4800" y="816"/>
                  <a:pt x="4800" y="1800"/>
                </a:cubicBezTo>
                <a:lnTo>
                  <a:pt x="4800" y="12600"/>
                </a:lnTo>
                <a:cubicBezTo>
                  <a:pt x="4800" y="13584"/>
                  <a:pt x="5887" y="14400"/>
                  <a:pt x="7200" y="14400"/>
                </a:cubicBezTo>
                <a:lnTo>
                  <a:pt x="14400" y="14400"/>
                </a:lnTo>
                <a:cubicBezTo>
                  <a:pt x="15713" y="14400"/>
                  <a:pt x="16800" y="13584"/>
                  <a:pt x="16800" y="12600"/>
                </a:cubicBezTo>
                <a:lnTo>
                  <a:pt x="16800" y="1800"/>
                </a:lnTo>
                <a:cubicBezTo>
                  <a:pt x="16800" y="816"/>
                  <a:pt x="15713" y="0"/>
                  <a:pt x="14400" y="0"/>
                </a:cubicBezTo>
                <a:close/>
                <a:moveTo>
                  <a:pt x="7200" y="1800"/>
                </a:moveTo>
                <a:lnTo>
                  <a:pt x="14400" y="1800"/>
                </a:lnTo>
                <a:lnTo>
                  <a:pt x="14400" y="12600"/>
                </a:lnTo>
                <a:lnTo>
                  <a:pt x="7200" y="12600"/>
                </a:lnTo>
                <a:close/>
                <a:moveTo>
                  <a:pt x="0" y="9000"/>
                </a:moveTo>
                <a:lnTo>
                  <a:pt x="0" y="12600"/>
                </a:lnTo>
                <a:cubicBezTo>
                  <a:pt x="0" y="15571"/>
                  <a:pt x="3239" y="18000"/>
                  <a:pt x="7200" y="18000"/>
                </a:cubicBezTo>
                <a:lnTo>
                  <a:pt x="9600" y="18000"/>
                </a:lnTo>
                <a:lnTo>
                  <a:pt x="9600" y="19800"/>
                </a:lnTo>
                <a:lnTo>
                  <a:pt x="4800" y="19800"/>
                </a:lnTo>
                <a:lnTo>
                  <a:pt x="4800" y="21600"/>
                </a:lnTo>
                <a:lnTo>
                  <a:pt x="16800" y="21600"/>
                </a:lnTo>
                <a:lnTo>
                  <a:pt x="16800" y="19800"/>
                </a:lnTo>
                <a:lnTo>
                  <a:pt x="12000" y="19800"/>
                </a:lnTo>
                <a:lnTo>
                  <a:pt x="12000" y="18000"/>
                </a:lnTo>
                <a:lnTo>
                  <a:pt x="14400" y="18000"/>
                </a:lnTo>
                <a:cubicBezTo>
                  <a:pt x="18361" y="18000"/>
                  <a:pt x="21600" y="15571"/>
                  <a:pt x="21600" y="12600"/>
                </a:cubicBezTo>
                <a:lnTo>
                  <a:pt x="21600" y="9000"/>
                </a:lnTo>
                <a:lnTo>
                  <a:pt x="19200" y="9000"/>
                </a:lnTo>
                <a:lnTo>
                  <a:pt x="19200" y="12600"/>
                </a:lnTo>
                <a:cubicBezTo>
                  <a:pt x="19200" y="14597"/>
                  <a:pt x="17063" y="16200"/>
                  <a:pt x="14400" y="16200"/>
                </a:cubicBezTo>
                <a:lnTo>
                  <a:pt x="7200" y="16200"/>
                </a:lnTo>
                <a:cubicBezTo>
                  <a:pt x="4537" y="16200"/>
                  <a:pt x="2400" y="14597"/>
                  <a:pt x="2400" y="12600"/>
                </a:cubicBezTo>
                <a:lnTo>
                  <a:pt x="2400" y="90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5" name="Straight Connector 2"/>
          <p:cNvSpPr/>
          <p:nvPr/>
        </p:nvSpPr>
        <p:spPr>
          <a:xfrm>
            <a:off x="5980519" y="2312373"/>
            <a:ext cx="1" cy="1799858"/>
          </a:xfrm>
          <a:prstGeom prst="line">
            <a:avLst/>
          </a:prstGeom>
          <a:ln w="28575">
            <a:solidFill>
              <a:srgbClr val="EA3D3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6" name="TextBox 2"/>
          <p:cNvSpPr txBox="1"/>
          <p:nvPr/>
        </p:nvSpPr>
        <p:spPr>
          <a:xfrm>
            <a:off x="4305961" y="4607532"/>
            <a:ext cx="3191154" cy="337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Distribución por giro de negocio</a:t>
            </a:r>
          </a:p>
        </p:txBody>
      </p:sp>
      <p:sp>
        <p:nvSpPr>
          <p:cNvPr id="167" name="Rectangle 6"/>
          <p:cNvSpPr/>
          <p:nvPr/>
        </p:nvSpPr>
        <p:spPr>
          <a:xfrm>
            <a:off x="7248494" y="2312373"/>
            <a:ext cx="4184564" cy="1799858"/>
          </a:xfrm>
          <a:prstGeom prst="rect">
            <a:avLst/>
          </a:prstGeom>
          <a:solidFill>
            <a:srgbClr val="44546A">
              <a:alpha val="15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Rectángulo 31"/>
          <p:cNvSpPr txBox="1"/>
          <p:nvPr/>
        </p:nvSpPr>
        <p:spPr>
          <a:xfrm>
            <a:off x="8549037" y="1529568"/>
            <a:ext cx="151737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400" b="1"/>
            </a:pPr>
            <a:r>
              <a:rPr dirty="0" err="1"/>
              <a:t>Inversión</a:t>
            </a:r>
            <a:r>
              <a:rPr b="0" dirty="0"/>
              <a:t> </a:t>
            </a:r>
          </a:p>
          <a:p>
            <a:pPr algn="r">
              <a:defRPr sz="1400"/>
            </a:pPr>
            <a:r>
              <a:rPr dirty="0"/>
              <a:t>$ </a:t>
            </a:r>
            <a:r>
              <a:rPr lang="en-US" dirty="0"/>
              <a:t>16,384.7</a:t>
            </a:r>
            <a:r>
              <a:rPr dirty="0"/>
              <a:t> </a:t>
            </a:r>
            <a:r>
              <a:rPr lang="en-US" dirty="0"/>
              <a:t>M</a:t>
            </a:r>
            <a:endParaRPr dirty="0"/>
          </a:p>
        </p:txBody>
      </p:sp>
      <p:pic>
        <p:nvPicPr>
          <p:cNvPr id="16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626" y="2454211"/>
            <a:ext cx="666869" cy="66686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0" name="Table 8"/>
          <p:cNvGraphicFramePr/>
          <p:nvPr>
            <p:extLst>
              <p:ext uri="{D42A27DB-BD31-4B8C-83A1-F6EECF244321}">
                <p14:modId xmlns:p14="http://schemas.microsoft.com/office/powerpoint/2010/main" val="1655928054"/>
              </p:ext>
            </p:extLst>
          </p:nvPr>
        </p:nvGraphicFramePr>
        <p:xfrm>
          <a:off x="7451451" y="3243192"/>
          <a:ext cx="3778650" cy="580086"/>
        </p:xfrm>
        <a:graphic>
          <a:graphicData uri="http://schemas.openxmlformats.org/drawingml/2006/table">
            <a:tbl>
              <a:tblPr bandRow="1"/>
              <a:tblGrid>
                <a:gridCol w="125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086"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9</a:t>
                      </a:r>
                      <a:r>
                        <a:rPr lang="es-HN" dirty="0"/>
                        <a:t>5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TV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1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PR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5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RAD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1" name="CuadroTexto 30"/>
          <p:cNvSpPr txBox="1"/>
          <p:nvPr/>
        </p:nvSpPr>
        <p:spPr>
          <a:xfrm>
            <a:off x="10112934" y="1535550"/>
            <a:ext cx="167710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rgbClr val="EC3E34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172" name="Graphic 534"/>
          <p:cNvSpPr/>
          <p:nvPr/>
        </p:nvSpPr>
        <p:spPr>
          <a:xfrm>
            <a:off x="7730041" y="2541022"/>
            <a:ext cx="711015" cy="57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673"/>
                </a:lnTo>
                <a:lnTo>
                  <a:pt x="10029" y="17673"/>
                </a:lnTo>
                <a:lnTo>
                  <a:pt x="10029" y="19636"/>
                </a:lnTo>
                <a:lnTo>
                  <a:pt x="6171" y="19636"/>
                </a:lnTo>
                <a:lnTo>
                  <a:pt x="6171" y="21600"/>
                </a:lnTo>
                <a:lnTo>
                  <a:pt x="15429" y="21600"/>
                </a:lnTo>
                <a:lnTo>
                  <a:pt x="15429" y="19636"/>
                </a:lnTo>
                <a:lnTo>
                  <a:pt x="11571" y="19636"/>
                </a:lnTo>
                <a:lnTo>
                  <a:pt x="11571" y="17673"/>
                </a:lnTo>
                <a:lnTo>
                  <a:pt x="21600" y="17673"/>
                </a:lnTo>
                <a:lnTo>
                  <a:pt x="21600" y="0"/>
                </a:lnTo>
                <a:close/>
                <a:moveTo>
                  <a:pt x="1543" y="1964"/>
                </a:moveTo>
                <a:lnTo>
                  <a:pt x="20057" y="1964"/>
                </a:lnTo>
                <a:lnTo>
                  <a:pt x="20057" y="15709"/>
                </a:lnTo>
                <a:lnTo>
                  <a:pt x="1543" y="1570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73" name="Graphic 462"/>
          <p:cNvSpPr/>
          <p:nvPr/>
        </p:nvSpPr>
        <p:spPr>
          <a:xfrm>
            <a:off x="10349813" y="2466735"/>
            <a:ext cx="481368" cy="64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5887" y="0"/>
                  <a:pt x="4800" y="816"/>
                  <a:pt x="4800" y="1800"/>
                </a:cubicBezTo>
                <a:lnTo>
                  <a:pt x="4800" y="12600"/>
                </a:lnTo>
                <a:cubicBezTo>
                  <a:pt x="4800" y="13584"/>
                  <a:pt x="5887" y="14400"/>
                  <a:pt x="7200" y="14400"/>
                </a:cubicBezTo>
                <a:lnTo>
                  <a:pt x="14400" y="14400"/>
                </a:lnTo>
                <a:cubicBezTo>
                  <a:pt x="15713" y="14400"/>
                  <a:pt x="16800" y="13584"/>
                  <a:pt x="16800" y="12600"/>
                </a:cubicBezTo>
                <a:lnTo>
                  <a:pt x="16800" y="1800"/>
                </a:lnTo>
                <a:cubicBezTo>
                  <a:pt x="16800" y="816"/>
                  <a:pt x="15713" y="0"/>
                  <a:pt x="14400" y="0"/>
                </a:cubicBezTo>
                <a:close/>
                <a:moveTo>
                  <a:pt x="7200" y="1800"/>
                </a:moveTo>
                <a:lnTo>
                  <a:pt x="14400" y="1800"/>
                </a:lnTo>
                <a:lnTo>
                  <a:pt x="14400" y="12600"/>
                </a:lnTo>
                <a:lnTo>
                  <a:pt x="7200" y="12600"/>
                </a:lnTo>
                <a:close/>
                <a:moveTo>
                  <a:pt x="0" y="9000"/>
                </a:moveTo>
                <a:lnTo>
                  <a:pt x="0" y="12600"/>
                </a:lnTo>
                <a:cubicBezTo>
                  <a:pt x="0" y="15571"/>
                  <a:pt x="3239" y="18000"/>
                  <a:pt x="7200" y="18000"/>
                </a:cubicBezTo>
                <a:lnTo>
                  <a:pt x="9600" y="18000"/>
                </a:lnTo>
                <a:lnTo>
                  <a:pt x="9600" y="19800"/>
                </a:lnTo>
                <a:lnTo>
                  <a:pt x="4800" y="19800"/>
                </a:lnTo>
                <a:lnTo>
                  <a:pt x="4800" y="21600"/>
                </a:lnTo>
                <a:lnTo>
                  <a:pt x="16800" y="21600"/>
                </a:lnTo>
                <a:lnTo>
                  <a:pt x="16800" y="19800"/>
                </a:lnTo>
                <a:lnTo>
                  <a:pt x="12000" y="19800"/>
                </a:lnTo>
                <a:lnTo>
                  <a:pt x="12000" y="18000"/>
                </a:lnTo>
                <a:lnTo>
                  <a:pt x="14400" y="18000"/>
                </a:lnTo>
                <a:cubicBezTo>
                  <a:pt x="18361" y="18000"/>
                  <a:pt x="21600" y="15571"/>
                  <a:pt x="21600" y="12600"/>
                </a:cubicBezTo>
                <a:lnTo>
                  <a:pt x="21600" y="9000"/>
                </a:lnTo>
                <a:lnTo>
                  <a:pt x="19200" y="9000"/>
                </a:lnTo>
                <a:lnTo>
                  <a:pt x="19200" y="12600"/>
                </a:lnTo>
                <a:cubicBezTo>
                  <a:pt x="19200" y="14597"/>
                  <a:pt x="17063" y="16200"/>
                  <a:pt x="14400" y="16200"/>
                </a:cubicBezTo>
                <a:lnTo>
                  <a:pt x="7200" y="16200"/>
                </a:lnTo>
                <a:cubicBezTo>
                  <a:pt x="4537" y="16200"/>
                  <a:pt x="2400" y="14597"/>
                  <a:pt x="2400" y="12600"/>
                </a:cubicBezTo>
                <a:lnTo>
                  <a:pt x="2400" y="90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74" name="Straight Arrow Connector 13"/>
          <p:cNvSpPr/>
          <p:nvPr/>
        </p:nvSpPr>
        <p:spPr>
          <a:xfrm flipV="1">
            <a:off x="10139177" y="1789838"/>
            <a:ext cx="1" cy="19565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75" name="Table 8"/>
          <p:cNvGraphicFramePr/>
          <p:nvPr>
            <p:extLst>
              <p:ext uri="{D42A27DB-BD31-4B8C-83A1-F6EECF244321}">
                <p14:modId xmlns:p14="http://schemas.microsoft.com/office/powerpoint/2010/main" val="3102070742"/>
              </p:ext>
            </p:extLst>
          </p:nvPr>
        </p:nvGraphicFramePr>
        <p:xfrm>
          <a:off x="770960" y="3261650"/>
          <a:ext cx="3766632" cy="580085"/>
        </p:xfrm>
        <a:graphic>
          <a:graphicData uri="http://schemas.openxmlformats.org/drawingml/2006/table">
            <a:tbl>
              <a:tblPr bandRow="1"/>
              <a:tblGrid>
                <a:gridCol w="1255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085"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s-HN" dirty="0"/>
                        <a:t>93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TV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1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PR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s-HN" dirty="0"/>
                        <a:t>6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RAD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6" name="Straight Connector 62"/>
          <p:cNvSpPr/>
          <p:nvPr/>
        </p:nvSpPr>
        <p:spPr>
          <a:xfrm flipH="1">
            <a:off x="2940269" y="1827937"/>
            <a:ext cx="5787172" cy="3450"/>
          </a:xfrm>
          <a:prstGeom prst="line">
            <a:avLst/>
          </a:prstGeom>
          <a:ln w="28575" cap="rnd">
            <a:solidFill>
              <a:srgbClr val="EA3D33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7" name="Rectangle 28"/>
          <p:cNvSpPr/>
          <p:nvPr/>
        </p:nvSpPr>
        <p:spPr>
          <a:xfrm>
            <a:off x="4740549" y="1671757"/>
            <a:ext cx="2484815" cy="3693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/>
          </a:lstStyle>
          <a:p>
            <a:r>
              <a:rPr dirty="0" err="1"/>
              <a:t>Variación</a:t>
            </a:r>
            <a:r>
              <a:rPr dirty="0"/>
              <a:t>: +</a:t>
            </a:r>
            <a:r>
              <a:rPr lang="en-US" dirty="0"/>
              <a:t>8</a:t>
            </a:r>
            <a:r>
              <a:rPr dirty="0"/>
              <a:t>%</a:t>
            </a:r>
          </a:p>
        </p:txBody>
      </p:sp>
      <p:pic>
        <p:nvPicPr>
          <p:cNvPr id="178" name="Picture 57" descr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421" y="6053783"/>
            <a:ext cx="488685" cy="48868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traight Arrow Connector 87"/>
          <p:cNvSpPr/>
          <p:nvPr/>
        </p:nvSpPr>
        <p:spPr>
          <a:xfrm flipV="1">
            <a:off x="8344708" y="3355539"/>
            <a:ext cx="1" cy="177696"/>
          </a:xfrm>
          <a:prstGeom prst="line">
            <a:avLst/>
          </a:prstGeom>
          <a:ln w="38100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0" name="Straight Arrow Connector 88"/>
          <p:cNvSpPr/>
          <p:nvPr/>
        </p:nvSpPr>
        <p:spPr>
          <a:xfrm>
            <a:off x="10831181" y="3356540"/>
            <a:ext cx="1" cy="144919"/>
          </a:xfrm>
          <a:prstGeom prst="line">
            <a:avLst/>
          </a:prstGeom>
          <a:ln w="38100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1" name="Minus Sign 61"/>
          <p:cNvSpPr/>
          <p:nvPr/>
        </p:nvSpPr>
        <p:spPr>
          <a:xfrm>
            <a:off x="9524062" y="3380004"/>
            <a:ext cx="107039" cy="380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182" name="Picture 98" descr="Pictur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2753" y="6097961"/>
            <a:ext cx="369006" cy="3690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" name="Group 6"/>
          <p:cNvGrpSpPr/>
          <p:nvPr/>
        </p:nvGrpSpPr>
        <p:grpSpPr>
          <a:xfrm>
            <a:off x="4742381" y="1764892"/>
            <a:ext cx="74811" cy="136533"/>
            <a:chOff x="0" y="0"/>
            <a:chExt cx="74810" cy="136531"/>
          </a:xfrm>
        </p:grpSpPr>
        <p:sp>
          <p:nvSpPr>
            <p:cNvPr id="183" name="Straight Connector 3"/>
            <p:cNvSpPr/>
            <p:nvPr/>
          </p:nvSpPr>
          <p:spPr>
            <a:xfrm flipH="1" flipV="1">
              <a:off x="1730" y="0"/>
              <a:ext cx="72400" cy="72399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4" name="Straight Connector 39"/>
            <p:cNvSpPr/>
            <p:nvPr/>
          </p:nvSpPr>
          <p:spPr>
            <a:xfrm flipH="1">
              <a:off x="-1" y="70646"/>
              <a:ext cx="74812" cy="65886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88" name="Group 44"/>
          <p:cNvGrpSpPr/>
          <p:nvPr/>
        </p:nvGrpSpPr>
        <p:grpSpPr>
          <a:xfrm>
            <a:off x="8736562" y="1764892"/>
            <a:ext cx="74811" cy="136533"/>
            <a:chOff x="0" y="0"/>
            <a:chExt cx="74810" cy="136531"/>
          </a:xfrm>
        </p:grpSpPr>
        <p:sp>
          <p:nvSpPr>
            <p:cNvPr id="186" name="Straight Connector 45"/>
            <p:cNvSpPr/>
            <p:nvPr/>
          </p:nvSpPr>
          <p:spPr>
            <a:xfrm flipH="1" flipV="1">
              <a:off x="1730" y="0"/>
              <a:ext cx="72400" cy="72399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7" name="Straight Connector 46"/>
            <p:cNvSpPr/>
            <p:nvPr/>
          </p:nvSpPr>
          <p:spPr>
            <a:xfrm flipH="1">
              <a:off x="-1" y="70646"/>
              <a:ext cx="74812" cy="65886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89" name="Straight Arrow Connector 13"/>
          <p:cNvSpPr/>
          <p:nvPr/>
        </p:nvSpPr>
        <p:spPr>
          <a:xfrm flipV="1">
            <a:off x="5993103" y="1345372"/>
            <a:ext cx="1" cy="361308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" name="Table 5"/>
          <p:cNvGraphicFramePr/>
          <p:nvPr>
            <p:extLst>
              <p:ext uri="{D42A27DB-BD31-4B8C-83A1-F6EECF244321}">
                <p14:modId xmlns:p14="http://schemas.microsoft.com/office/powerpoint/2010/main" val="2922357204"/>
              </p:ext>
            </p:extLst>
          </p:nvPr>
        </p:nvGraphicFramePr>
        <p:xfrm>
          <a:off x="3838920" y="1726841"/>
          <a:ext cx="777240" cy="4338080"/>
        </p:xfrm>
        <a:graphic>
          <a:graphicData uri="http://schemas.openxmlformats.org/drawingml/2006/table">
            <a:tbl>
              <a:tblPr/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212121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95" name="TextBox 6"/>
          <p:cNvGrpSpPr/>
          <p:nvPr/>
        </p:nvGrpSpPr>
        <p:grpSpPr>
          <a:xfrm>
            <a:off x="3838920" y="1269455"/>
            <a:ext cx="777241" cy="418505"/>
            <a:chOff x="0" y="0"/>
            <a:chExt cx="777240" cy="418503"/>
          </a:xfrm>
        </p:grpSpPr>
        <p:sp>
          <p:nvSpPr>
            <p:cNvPr id="193" name="Rectangle"/>
            <p:cNvSpPr/>
            <p:nvPr/>
          </p:nvSpPr>
          <p:spPr>
            <a:xfrm>
              <a:off x="0" y="0"/>
              <a:ext cx="777241" cy="418504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OI"/>
            <p:cNvSpPr/>
            <p:nvPr/>
          </p:nvSpPr>
          <p:spPr>
            <a:xfrm>
              <a:off x="0" y="209251"/>
              <a:ext cx="77724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defRPr>
              </a:lvl1pPr>
            </a:lstStyle>
            <a:p>
              <a:r>
                <a:t>SOI</a:t>
              </a:r>
            </a:p>
          </p:txBody>
        </p:sp>
      </p:grpSp>
      <p:graphicFrame>
        <p:nvGraphicFramePr>
          <p:cNvPr id="196" name="Chart 7"/>
          <p:cNvGraphicFramePr/>
          <p:nvPr>
            <p:extLst>
              <p:ext uri="{D42A27DB-BD31-4B8C-83A1-F6EECF244321}">
                <p14:modId xmlns:p14="http://schemas.microsoft.com/office/powerpoint/2010/main" val="2347946585"/>
              </p:ext>
            </p:extLst>
          </p:nvPr>
        </p:nvGraphicFramePr>
        <p:xfrm>
          <a:off x="7902524" y="1025216"/>
          <a:ext cx="4242904" cy="4117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7" name="Table 14"/>
          <p:cNvGraphicFramePr/>
          <p:nvPr>
            <p:extLst>
              <p:ext uri="{D42A27DB-BD31-4B8C-83A1-F6EECF244321}">
                <p14:modId xmlns:p14="http://schemas.microsoft.com/office/powerpoint/2010/main" val="499921402"/>
              </p:ext>
            </p:extLst>
          </p:nvPr>
        </p:nvGraphicFramePr>
        <p:xfrm>
          <a:off x="5006340" y="906624"/>
          <a:ext cx="2824546" cy="5160029"/>
        </p:xfrm>
        <a:graphic>
          <a:graphicData uri="http://schemas.openxmlformats.org/drawingml/2006/table">
            <a:tbl>
              <a:tblPr/>
              <a:tblGrid>
                <a:gridCol w="887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3583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Nov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Dic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Var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Diunsa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555.5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364.9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34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Elektra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229.7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157.1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32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Jetstereo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152.3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129.3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 Curacao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622.0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158.0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75%-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78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Lady Lee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137.4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133.8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Tropigas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206.1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54.4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74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Gallo + Gallo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54.6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82.5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51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Molineros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82.1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100.3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B w="12700">
                      <a:solidFill>
                        <a:srgbClr val="000000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2,039.5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1,180.5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HN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42%-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8" name="TextBox 1"/>
          <p:cNvSpPr txBox="1"/>
          <p:nvPr/>
        </p:nvSpPr>
        <p:spPr>
          <a:xfrm>
            <a:off x="77312" y="6319352"/>
            <a:ext cx="1203737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/>
            </a:lvl1pPr>
          </a:lstStyle>
          <a:p>
            <a:r>
              <a:rPr dirty="0"/>
              <a:t>Para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mes</a:t>
            </a:r>
            <a:r>
              <a:rPr dirty="0"/>
              <a:t> de </a:t>
            </a:r>
            <a:r>
              <a:rPr lang="en-US" dirty="0" err="1"/>
              <a:t>diciembre</a:t>
            </a:r>
            <a:r>
              <a:rPr dirty="0"/>
              <a:t>, la </a:t>
            </a:r>
            <a:r>
              <a:rPr dirty="0" err="1"/>
              <a:t>categoría</a:t>
            </a:r>
            <a:r>
              <a:rPr dirty="0"/>
              <a:t> </a:t>
            </a:r>
            <a:r>
              <a:rPr dirty="0" err="1"/>
              <a:t>sube</a:t>
            </a:r>
            <a:r>
              <a:rPr dirty="0"/>
              <a:t> un </a:t>
            </a:r>
            <a:r>
              <a:rPr lang="en-US" dirty="0"/>
              <a:t>8</a:t>
            </a:r>
            <a:r>
              <a:rPr dirty="0"/>
              <a:t>%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comparación</a:t>
            </a:r>
            <a:r>
              <a:rPr dirty="0"/>
              <a:t> a </a:t>
            </a:r>
            <a:r>
              <a:rPr lang="en-US" dirty="0" err="1"/>
              <a:t>diciembre</a:t>
            </a:r>
            <a:r>
              <a:rPr dirty="0"/>
              <a:t> del 2</a:t>
            </a:r>
            <a:r>
              <a:rPr lang="en-US" dirty="0"/>
              <a:t>4</a:t>
            </a:r>
            <a:r>
              <a:rPr dirty="0"/>
              <a:t>. </a:t>
            </a:r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tiene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primer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SOI con </a:t>
            </a:r>
            <a:r>
              <a:rPr dirty="0" err="1"/>
              <a:t>el</a:t>
            </a:r>
            <a:r>
              <a:rPr dirty="0"/>
              <a:t> </a:t>
            </a:r>
            <a:r>
              <a:rPr lang="en-US" dirty="0"/>
              <a:t>32</a:t>
            </a:r>
            <a:r>
              <a:rPr dirty="0"/>
              <a:t>%</a:t>
            </a:r>
          </a:p>
        </p:txBody>
      </p:sp>
      <p:grpSp>
        <p:nvGrpSpPr>
          <p:cNvPr id="201" name="Rectangle"/>
          <p:cNvGrpSpPr/>
          <p:nvPr/>
        </p:nvGrpSpPr>
        <p:grpSpPr>
          <a:xfrm>
            <a:off x="343134" y="969005"/>
            <a:ext cx="2275573" cy="556987"/>
            <a:chOff x="-1" y="0"/>
            <a:chExt cx="2275572" cy="556985"/>
          </a:xfrm>
        </p:grpSpPr>
        <p:sp>
          <p:nvSpPr>
            <p:cNvPr id="199" name="Rectangle"/>
            <p:cNvSpPr/>
            <p:nvPr/>
          </p:nvSpPr>
          <p:spPr>
            <a:xfrm>
              <a:off x="-1" y="0"/>
              <a:ext cx="2275572" cy="556985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Total TV         $ 15,135.9K"/>
            <p:cNvSpPr txBox="1"/>
            <p:nvPr/>
          </p:nvSpPr>
          <p:spPr>
            <a:xfrm>
              <a:off x="-1" y="116913"/>
              <a:ext cx="2275572" cy="32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>
                <a:defRPr sz="1400">
                  <a:solidFill>
                    <a:srgbClr val="FFFFFF"/>
                  </a:solidFill>
                </a:defRPr>
              </a:pPr>
              <a:r>
                <a:rPr sz="1500" dirty="0"/>
                <a:t>  </a:t>
              </a:r>
              <a:r>
                <a:rPr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Total TV         $ </a:t>
              </a:r>
              <a:r>
                <a:rPr lang="en-US"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16,384.7M</a:t>
              </a:r>
              <a:endParaRPr sz="1500" dirty="0"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endParaRPr>
            </a:p>
          </p:txBody>
        </p:sp>
      </p:grpSp>
      <p:sp>
        <p:nvSpPr>
          <p:cNvPr id="202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Tiendas Departamentales: Diciembre 2024"/>
          <p:cNvSpPr txBox="1"/>
          <p:nvPr/>
        </p:nvSpPr>
        <p:spPr>
          <a:xfrm>
            <a:off x="187614" y="163934"/>
            <a:ext cx="6097178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DICIEMBRE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</p:txBody>
      </p:sp>
      <p:sp>
        <p:nvSpPr>
          <p:cNvPr id="204" name="Straight Connector 17"/>
          <p:cNvSpPr/>
          <p:nvPr/>
        </p:nvSpPr>
        <p:spPr>
          <a:xfrm flipH="1">
            <a:off x="4790149" y="906623"/>
            <a:ext cx="1" cy="5160029"/>
          </a:xfrm>
          <a:prstGeom prst="line">
            <a:avLst/>
          </a:prstGeom>
          <a:ln w="28575">
            <a:solidFill>
              <a:srgbClr val="EA3D3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59F385-E868-AC88-A3BB-1B539F4E0728}"/>
              </a:ext>
            </a:extLst>
          </p:cNvPr>
          <p:cNvSpPr txBox="1"/>
          <p:nvPr/>
        </p:nvSpPr>
        <p:spPr>
          <a:xfrm>
            <a:off x="3043646" y="1123406"/>
            <a:ext cx="9239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H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Myriad Pro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35C3015-7670-5B03-36F9-CD9C1E9CD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8193253"/>
              </p:ext>
            </p:extLst>
          </p:nvPr>
        </p:nvGraphicFramePr>
        <p:xfrm>
          <a:off x="45079" y="1440499"/>
          <a:ext cx="3758022" cy="478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7080068"/>
              </p:ext>
            </p:extLst>
          </p:nvPr>
        </p:nvGraphicFramePr>
        <p:xfrm>
          <a:off x="31043" y="1511992"/>
          <a:ext cx="3215103" cy="183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2" y="6628682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5B2900F-6839-8D4C-8C3A-13C31856B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0319088"/>
              </p:ext>
            </p:extLst>
          </p:nvPr>
        </p:nvGraphicFramePr>
        <p:xfrm>
          <a:off x="3720626" y="781266"/>
          <a:ext cx="7564580" cy="2399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AF983A0F-C327-9F49-BDA6-C4E9C563BA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3715623"/>
              </p:ext>
            </p:extLst>
          </p:nvPr>
        </p:nvGraphicFramePr>
        <p:xfrm>
          <a:off x="4738540" y="5433504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9454634"/>
              </p:ext>
            </p:extLst>
          </p:nvPr>
        </p:nvGraphicFramePr>
        <p:xfrm>
          <a:off x="4729157" y="3412277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0629710"/>
              </p:ext>
            </p:extLst>
          </p:nvPr>
        </p:nvGraphicFramePr>
        <p:xfrm>
          <a:off x="4729157" y="4414819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0239360-B11D-58D4-27DD-EE322B8F5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6387684"/>
              </p:ext>
            </p:extLst>
          </p:nvPr>
        </p:nvGraphicFramePr>
        <p:xfrm>
          <a:off x="31043" y="3527895"/>
          <a:ext cx="3541858" cy="2870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F303D2C0-C72A-9DD7-6EC2-E429EC798779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" name="Estrategia de Medios: DIUNSA">
            <a:extLst>
              <a:ext uri="{FF2B5EF4-FFF2-40B4-BE49-F238E27FC236}">
                <a16:creationId xmlns:a16="http://schemas.microsoft.com/office/drawing/2014/main" id="{823739DF-0379-7DE7-3F53-0F00E28D2334}"/>
              </a:ext>
            </a:extLst>
          </p:cNvPr>
          <p:cNvSpPr txBox="1"/>
          <p:nvPr/>
        </p:nvSpPr>
        <p:spPr>
          <a:xfrm>
            <a:off x="187615" y="163934"/>
            <a:ext cx="4397247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DIUNSA</a:t>
            </a:r>
          </a:p>
        </p:txBody>
      </p:sp>
      <p:pic>
        <p:nvPicPr>
          <p:cNvPr id="12" name="images.png" descr="images.png">
            <a:extLst>
              <a:ext uri="{FF2B5EF4-FFF2-40B4-BE49-F238E27FC236}">
                <a16:creationId xmlns:a16="http://schemas.microsoft.com/office/drawing/2014/main" id="{AE3D080A-ADA5-6311-3B5B-C2B4E346B42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7843" b="37842"/>
          <a:stretch>
            <a:fillRect/>
          </a:stretch>
        </p:blipFill>
        <p:spPr>
          <a:xfrm>
            <a:off x="533440" y="1000294"/>
            <a:ext cx="2096269" cy="5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CDE99B79-38C3-CCFD-E473-A95D03995773}"/>
              </a:ext>
            </a:extLst>
          </p:cNvPr>
          <p:cNvSpPr txBox="1"/>
          <p:nvPr/>
        </p:nvSpPr>
        <p:spPr>
          <a:xfrm>
            <a:off x="2927564" y="2622700"/>
            <a:ext cx="358139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21</a:t>
            </a:r>
            <a:r>
              <a:rPr dirty="0"/>
              <a:t>%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7E52D84F-B23F-0AA2-44A6-020593D5722E}"/>
              </a:ext>
            </a:extLst>
          </p:cNvPr>
          <p:cNvSpPr txBox="1"/>
          <p:nvPr/>
        </p:nvSpPr>
        <p:spPr>
          <a:xfrm>
            <a:off x="2962906" y="2064286"/>
            <a:ext cx="265453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7</a:t>
            </a:r>
            <a:r>
              <a:rPr dirty="0"/>
              <a:t>%</a:t>
            </a:r>
          </a:p>
        </p:txBody>
      </p:sp>
      <p:sp>
        <p:nvSpPr>
          <p:cNvPr id="16" name="Straight Arrow Connector 28">
            <a:extLst>
              <a:ext uri="{FF2B5EF4-FFF2-40B4-BE49-F238E27FC236}">
                <a16:creationId xmlns:a16="http://schemas.microsoft.com/office/drawing/2014/main" id="{D99204FD-E720-4487-DC24-4CAFD0575BC9}"/>
              </a:ext>
            </a:extLst>
          </p:cNvPr>
          <p:cNvSpPr/>
          <p:nvPr/>
        </p:nvSpPr>
        <p:spPr>
          <a:xfrm flipV="1">
            <a:off x="3344275" y="2668281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Straight Connector 10">
            <a:extLst>
              <a:ext uri="{FF2B5EF4-FFF2-40B4-BE49-F238E27FC236}">
                <a16:creationId xmlns:a16="http://schemas.microsoft.com/office/drawing/2014/main" id="{9FEA176A-1B81-CA82-255A-54D2256E841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0B673F84-C647-5B47-F435-F5197D66548D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5DF371EE-0B60-E13A-02BB-91C5EADA73B3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E14FD5BB-9A37-049F-DC41-1B82E5775B7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8F6A31A5-260D-77A9-06C4-6AACCC5E06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7168786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5,055.8M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4DC05062-B678-EBA6-1131-E6A448692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994813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1.8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40">
            <a:extLst>
              <a:ext uri="{FF2B5EF4-FFF2-40B4-BE49-F238E27FC236}">
                <a16:creationId xmlns:a16="http://schemas.microsoft.com/office/drawing/2014/main" id="{D2DC7883-3317-2482-1EB6-5B58A5B56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440331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164.2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">
            <a:extLst>
              <a:ext uri="{FF2B5EF4-FFF2-40B4-BE49-F238E27FC236}">
                <a16:creationId xmlns:a16="http://schemas.microsoft.com/office/drawing/2014/main" id="{04539E22-07D9-40D2-F933-58DB2C137905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3" name="Straight Arrow Connector 28">
            <a:extLst>
              <a:ext uri="{FF2B5EF4-FFF2-40B4-BE49-F238E27FC236}">
                <a16:creationId xmlns:a16="http://schemas.microsoft.com/office/drawing/2014/main" id="{41C19228-87AC-B9D9-7F42-FC22BC2517AE}"/>
              </a:ext>
            </a:extLst>
          </p:cNvPr>
          <p:cNvSpPr/>
          <p:nvPr/>
        </p:nvSpPr>
        <p:spPr>
          <a:xfrm flipV="1">
            <a:off x="3346487" y="2103883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659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Diciembre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30" name="TextBox 8"/>
          <p:cNvSpPr txBox="1"/>
          <p:nvPr/>
        </p:nvSpPr>
        <p:spPr>
          <a:xfrm>
            <a:off x="143282" y="663468"/>
            <a:ext cx="2806748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pic>
        <p:nvPicPr>
          <p:cNvPr id="236" name="images.png" descr="images.png"/>
          <p:cNvPicPr>
            <a:picLocks noChangeAspect="1"/>
          </p:cNvPicPr>
          <p:nvPr/>
        </p:nvPicPr>
        <p:blipFill>
          <a:blip r:embed="rId2"/>
          <a:srcRect t="37843" b="37842"/>
          <a:stretch>
            <a:fillRect/>
          </a:stretch>
        </p:blipFill>
        <p:spPr>
          <a:xfrm>
            <a:off x="9952449" y="0"/>
            <a:ext cx="2096270" cy="5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7F12C3C-839D-7A77-2CAE-1E59035481F5}"/>
              </a:ext>
            </a:extLst>
          </p:cNvPr>
          <p:cNvSpPr txBox="1"/>
          <p:nvPr/>
        </p:nvSpPr>
        <p:spPr>
          <a:xfrm>
            <a:off x="3903907" y="663468"/>
            <a:ext cx="5041234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469C57A9-C05A-E30A-DCC7-9480BD9F6B70}"/>
              </a:ext>
            </a:extLst>
          </p:cNvPr>
          <p:cNvSpPr txBox="1"/>
          <p:nvPr/>
        </p:nvSpPr>
        <p:spPr>
          <a:xfrm>
            <a:off x="9110281" y="663468"/>
            <a:ext cx="2932975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4313F11-12CD-76E3-4597-A4B22D7FD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281" y="1039950"/>
            <a:ext cx="2938438" cy="596870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CDD22BA-4449-7B5F-BD91-3FB2FFE25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10" y="997910"/>
            <a:ext cx="2806748" cy="58054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222243A-60E0-9E7D-BCBF-540B1FC90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908" y="997910"/>
            <a:ext cx="5041234" cy="2936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2668403"/>
              </p:ext>
            </p:extLst>
          </p:nvPr>
        </p:nvGraphicFramePr>
        <p:xfrm>
          <a:off x="16850" y="1256512"/>
          <a:ext cx="3229291" cy="209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16850" y="6616213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2444836"/>
              </p:ext>
            </p:extLst>
          </p:nvPr>
        </p:nvGraphicFramePr>
        <p:xfrm>
          <a:off x="4725791" y="4437696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E40CE9DC-E90B-3D42-A68A-0279B6E598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2721471"/>
              </p:ext>
            </p:extLst>
          </p:nvPr>
        </p:nvGraphicFramePr>
        <p:xfrm>
          <a:off x="4725793" y="5478018"/>
          <a:ext cx="4925295" cy="1216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0186620"/>
              </p:ext>
            </p:extLst>
          </p:nvPr>
        </p:nvGraphicFramePr>
        <p:xfrm>
          <a:off x="4725792" y="3386698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E7899067-FDF0-AD46-B35B-321370B186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7527746"/>
              </p:ext>
            </p:extLst>
          </p:nvPr>
        </p:nvGraphicFramePr>
        <p:xfrm>
          <a:off x="3851160" y="736688"/>
          <a:ext cx="6920673" cy="2379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15D5EB1-1C8C-FAC3-5B6B-DFA9F41D25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2441874"/>
              </p:ext>
            </p:extLst>
          </p:nvPr>
        </p:nvGraphicFramePr>
        <p:xfrm>
          <a:off x="16850" y="3461820"/>
          <a:ext cx="3438883" cy="2971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4CE535A1-3DA8-D42D-7680-9DC683739F29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Estrategia de Medios: DIUNSA">
            <a:extLst>
              <a:ext uri="{FF2B5EF4-FFF2-40B4-BE49-F238E27FC236}">
                <a16:creationId xmlns:a16="http://schemas.microsoft.com/office/drawing/2014/main" id="{3597D929-9B94-1D64-8602-925F2D44B009}"/>
              </a:ext>
            </a:extLst>
          </p:cNvPr>
          <p:cNvSpPr txBox="1"/>
          <p:nvPr/>
        </p:nvSpPr>
        <p:spPr>
          <a:xfrm>
            <a:off x="187614" y="163934"/>
            <a:ext cx="4538179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ELEKTRA</a:t>
            </a:r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D11EBDB8-0C83-F35F-189A-4FED588891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274" y="635871"/>
            <a:ext cx="3043896" cy="755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traight Connector 10">
            <a:extLst>
              <a:ext uri="{FF2B5EF4-FFF2-40B4-BE49-F238E27FC236}">
                <a16:creationId xmlns:a16="http://schemas.microsoft.com/office/drawing/2014/main" id="{AF1E2905-E10D-EA4D-4414-2FC2F218C7E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53DFD69F-B035-07BE-7844-9C5753FB8943}"/>
              </a:ext>
            </a:extLst>
          </p:cNvPr>
          <p:cNvSpPr txBox="1"/>
          <p:nvPr/>
        </p:nvSpPr>
        <p:spPr>
          <a:xfrm>
            <a:off x="2976092" y="2397932"/>
            <a:ext cx="281483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9</a:t>
            </a:r>
            <a:r>
              <a:rPr dirty="0"/>
              <a:t>%</a:t>
            </a: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D44CB548-CD14-1E10-DAE1-E5CE9AF4937F}"/>
              </a:ext>
            </a:extLst>
          </p:cNvPr>
          <p:cNvSpPr txBox="1"/>
          <p:nvPr/>
        </p:nvSpPr>
        <p:spPr>
          <a:xfrm>
            <a:off x="2976469" y="1811284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80</a:t>
            </a:r>
            <a:r>
              <a:rPr dirty="0"/>
              <a:t>%</a:t>
            </a:r>
          </a:p>
        </p:txBody>
      </p:sp>
      <p:sp>
        <p:nvSpPr>
          <p:cNvPr id="12" name="Straight Arrow Connector 28">
            <a:extLst>
              <a:ext uri="{FF2B5EF4-FFF2-40B4-BE49-F238E27FC236}">
                <a16:creationId xmlns:a16="http://schemas.microsoft.com/office/drawing/2014/main" id="{66A1BE85-DA98-4ECF-B54A-785948896459}"/>
              </a:ext>
            </a:extLst>
          </p:cNvPr>
          <p:cNvSpPr/>
          <p:nvPr/>
        </p:nvSpPr>
        <p:spPr>
          <a:xfrm flipV="1">
            <a:off x="3388014" y="1854441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1AF85DA9-BF2C-0EFA-BCFD-7997E60DF6D9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D020D5E5-65CB-53E5-4C52-066C16A13099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29">
            <a:extLst>
              <a:ext uri="{FF2B5EF4-FFF2-40B4-BE49-F238E27FC236}">
                <a16:creationId xmlns:a16="http://schemas.microsoft.com/office/drawing/2014/main" id="{30798C9A-4B3B-EF9D-C86D-7A86E4AD6C0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9">
            <a:extLst>
              <a:ext uri="{FF2B5EF4-FFF2-40B4-BE49-F238E27FC236}">
                <a16:creationId xmlns:a16="http://schemas.microsoft.com/office/drawing/2014/main" id="{CF5AE827-0730-CF6E-31FE-299D6425FC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9279989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1,987.5M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6B7465E4-8B42-352D-6014-B5EB242DD2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9840523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1.6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40">
            <a:extLst>
              <a:ext uri="{FF2B5EF4-FFF2-40B4-BE49-F238E27FC236}">
                <a16:creationId xmlns:a16="http://schemas.microsoft.com/office/drawing/2014/main" id="{D04C7E97-0022-D2A4-C49F-4093179289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933275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37.0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">
            <a:extLst>
              <a:ext uri="{FF2B5EF4-FFF2-40B4-BE49-F238E27FC236}">
                <a16:creationId xmlns:a16="http://schemas.microsoft.com/office/drawing/2014/main" id="{FB38EC94-A9F6-A449-D8A5-0140E31E72CA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6" name="Straight Arrow Connector 28">
            <a:extLst>
              <a:ext uri="{FF2B5EF4-FFF2-40B4-BE49-F238E27FC236}">
                <a16:creationId xmlns:a16="http://schemas.microsoft.com/office/drawing/2014/main" id="{0E5AEA9F-BD93-C241-A3C1-EF3475255D46}"/>
              </a:ext>
            </a:extLst>
          </p:cNvPr>
          <p:cNvSpPr/>
          <p:nvPr/>
        </p:nvSpPr>
        <p:spPr>
          <a:xfrm flipV="1">
            <a:off x="3386735" y="2461224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43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Box 8"/>
          <p:cNvSpPr txBox="1"/>
          <p:nvPr/>
        </p:nvSpPr>
        <p:spPr>
          <a:xfrm>
            <a:off x="76616" y="627027"/>
            <a:ext cx="3491044" cy="29971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263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Diciembre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659" y="-61586"/>
            <a:ext cx="2435854" cy="60420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extBox 8"/>
          <p:cNvSpPr txBox="1"/>
          <p:nvPr/>
        </p:nvSpPr>
        <p:spPr>
          <a:xfrm>
            <a:off x="3887886" y="627027"/>
            <a:ext cx="4225124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270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88172CA0-8464-B051-8F3D-DD0C4DD107C6}"/>
              </a:ext>
            </a:extLst>
          </p:cNvPr>
          <p:cNvSpPr txBox="1"/>
          <p:nvPr/>
        </p:nvSpPr>
        <p:spPr>
          <a:xfrm>
            <a:off x="8592181" y="627027"/>
            <a:ext cx="312489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B32EB0-7A93-BE38-8EB3-5104CC64B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247" y="1019584"/>
            <a:ext cx="3142823" cy="638386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DD76D62-AC62-EAFE-0C03-3F0416260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886" y="965363"/>
            <a:ext cx="4225124" cy="200601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0F41569-C467-DB01-9A10-CC867B006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5" y="965363"/>
            <a:ext cx="3491043" cy="5444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9447436"/>
              </p:ext>
            </p:extLst>
          </p:nvPr>
        </p:nvGraphicFramePr>
        <p:xfrm>
          <a:off x="19855" y="1480176"/>
          <a:ext cx="330066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20463" y="662047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3627893"/>
              </p:ext>
            </p:extLst>
          </p:nvPr>
        </p:nvGraphicFramePr>
        <p:xfrm>
          <a:off x="3752604" y="743911"/>
          <a:ext cx="7564580" cy="233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F32C18DF-D2CB-5A4C-8530-832E4F3C1E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7839686"/>
              </p:ext>
            </p:extLst>
          </p:nvPr>
        </p:nvGraphicFramePr>
        <p:xfrm>
          <a:off x="4738540" y="3341382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Chart 28">
            <a:extLst>
              <a:ext uri="{FF2B5EF4-FFF2-40B4-BE49-F238E27FC236}">
                <a16:creationId xmlns:a16="http://schemas.microsoft.com/office/drawing/2014/main" id="{7EB9CC50-C5EC-6B14-20B6-EADE6C3A75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5248362"/>
              </p:ext>
            </p:extLst>
          </p:nvPr>
        </p:nvGraphicFramePr>
        <p:xfrm>
          <a:off x="4673999" y="434088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Chart 40">
            <a:extLst>
              <a:ext uri="{FF2B5EF4-FFF2-40B4-BE49-F238E27FC236}">
                <a16:creationId xmlns:a16="http://schemas.microsoft.com/office/drawing/2014/main" id="{E1F06D37-9186-7AE8-DFFF-8C916C0DD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8782124"/>
              </p:ext>
            </p:extLst>
          </p:nvPr>
        </p:nvGraphicFramePr>
        <p:xfrm>
          <a:off x="4748806" y="5439430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9BAEE82B-6AA9-983F-E286-68A0026E87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1419901"/>
              </p:ext>
            </p:extLst>
          </p:nvPr>
        </p:nvGraphicFramePr>
        <p:xfrm>
          <a:off x="19854" y="3460333"/>
          <a:ext cx="3524328" cy="2944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9" name="Picture 51" descr="Picture 51">
            <a:extLst>
              <a:ext uri="{FF2B5EF4-FFF2-40B4-BE49-F238E27FC236}">
                <a16:creationId xmlns:a16="http://schemas.microsoft.com/office/drawing/2014/main" id="{537ABA81-E2C2-1468-F027-C71DCF4ABA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383" y="751048"/>
            <a:ext cx="2532693" cy="10552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4067C632-4A21-948B-CD60-AA9D470C1DFD}"/>
              </a:ext>
            </a:extLst>
          </p:cNvPr>
          <p:cNvSpPr txBox="1"/>
          <p:nvPr/>
        </p:nvSpPr>
        <p:spPr>
          <a:xfrm>
            <a:off x="2891074" y="2578625"/>
            <a:ext cx="281483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5</a:t>
            </a:r>
            <a:r>
              <a:rPr dirty="0"/>
              <a:t>%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2E1BB5C6-CC9F-B0A0-930C-225D98BA43A3}"/>
              </a:ext>
            </a:extLst>
          </p:cNvPr>
          <p:cNvSpPr txBox="1"/>
          <p:nvPr/>
        </p:nvSpPr>
        <p:spPr>
          <a:xfrm>
            <a:off x="2892233" y="1789885"/>
            <a:ext cx="32797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9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6" name="Straight Connector 10">
            <a:extLst>
              <a:ext uri="{FF2B5EF4-FFF2-40B4-BE49-F238E27FC236}">
                <a16:creationId xmlns:a16="http://schemas.microsoft.com/office/drawing/2014/main" id="{5B0D4E7A-B0D6-23ED-8C96-BEB906C95806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ADA706CD-6B34-8A7B-2194-4D71C25C09D2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strategia de Medios: DIUNSA">
            <a:extLst>
              <a:ext uri="{FF2B5EF4-FFF2-40B4-BE49-F238E27FC236}">
                <a16:creationId xmlns:a16="http://schemas.microsoft.com/office/drawing/2014/main" id="{B5B092D4-59C2-9870-A698-B628D7C5E651}"/>
              </a:ext>
            </a:extLst>
          </p:cNvPr>
          <p:cNvSpPr txBox="1"/>
          <p:nvPr/>
        </p:nvSpPr>
        <p:spPr>
          <a:xfrm>
            <a:off x="187615" y="163934"/>
            <a:ext cx="4855704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JETSTEREO</a:t>
            </a:r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3F7BFE6C-48D7-02B2-5B6B-EF464E96965D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29">
            <a:extLst>
              <a:ext uri="{FF2B5EF4-FFF2-40B4-BE49-F238E27FC236}">
                <a16:creationId xmlns:a16="http://schemas.microsoft.com/office/drawing/2014/main" id="{45E243CA-F60C-F57C-6126-AC49AA8C07D0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E41E5BD2-665D-EE6A-2326-6253666D1B7D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AE2453AA-05D8-A7A1-7A0D-C26A6618BA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8799368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1,303.7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5FA89682-9218-A146-1A31-8F4CAB03D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9495876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6.2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09802028-805A-8AA5-28DC-52E2FC3CB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1075783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100.1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62AC073E-9EF1-7B5F-CB2D-079B5131605D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47B51628-D993-523D-1AE9-E675C351F066}"/>
              </a:ext>
            </a:extLst>
          </p:cNvPr>
          <p:cNvSpPr/>
          <p:nvPr/>
        </p:nvSpPr>
        <p:spPr>
          <a:xfrm flipV="1">
            <a:off x="3352897" y="2600750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Straight Arrow Connector 32">
            <a:extLst>
              <a:ext uri="{FF2B5EF4-FFF2-40B4-BE49-F238E27FC236}">
                <a16:creationId xmlns:a16="http://schemas.microsoft.com/office/drawing/2014/main" id="{5392FA34-10EA-1849-5CC7-B687238C8870}"/>
              </a:ext>
            </a:extLst>
          </p:cNvPr>
          <p:cNvSpPr/>
          <p:nvPr/>
        </p:nvSpPr>
        <p:spPr>
          <a:xfrm flipH="1">
            <a:off x="3320522" y="1859391"/>
            <a:ext cx="1" cy="174060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1052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78854</TotalTime>
  <Words>2055</Words>
  <Application>Microsoft Macintosh PowerPoint</Application>
  <PresentationFormat>Panorámica</PresentationFormat>
  <Paragraphs>668</Paragraphs>
  <Slides>28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Helvetica Light</vt:lpstr>
      <vt:lpstr>Myriad Pro</vt:lpstr>
      <vt:lpstr>Myriad Pro Light</vt:lpstr>
      <vt:lpstr>Open Sans Light</vt:lpstr>
      <vt:lpstr>Open Sans SemiBold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Paniagua</dc:creator>
  <cp:lastModifiedBy>Angelica Vega</cp:lastModifiedBy>
  <cp:revision>3981</cp:revision>
  <cp:lastPrinted>2026-01-28T16:12:44Z</cp:lastPrinted>
  <dcterms:created xsi:type="dcterms:W3CDTF">2018-11-08T16:44:16Z</dcterms:created>
  <dcterms:modified xsi:type="dcterms:W3CDTF">2026-02-03T22:26:32Z</dcterms:modified>
</cp:coreProperties>
</file>