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9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4.xml" ContentType="application/vnd.openxmlformats-officedocument.presentationml.notesSlide+xml"/>
  <Override PartName="/ppt/charts/chart10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1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2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3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4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5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5.xml" ContentType="application/vnd.openxmlformats-officedocument.presentationml.notesSlide+xml"/>
  <Override PartName="/ppt/charts/chart16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7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8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9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20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21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notesSlides/notesSlide6.xml" ContentType="application/vnd.openxmlformats-officedocument.presentationml.notesSlide+xml"/>
  <Override PartName="/ppt/charts/chart22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3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4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5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6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7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notesSlides/notesSlide7.xml" ContentType="application/vnd.openxmlformats-officedocument.presentationml.notesSlide+xml"/>
  <Override PartName="/ppt/charts/chart28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9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30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31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32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notesSlides/notesSlide8.xml" ContentType="application/vnd.openxmlformats-officedocument.presentationml.notesSlide+xml"/>
  <Override PartName="/ppt/charts/chart33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charts/chart34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charts/chart35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charts/chart36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charts/chart37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charts/chart38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notesSlides/notesSlide9.xml" ContentType="application/vnd.openxmlformats-officedocument.presentationml.notesSlide+xml"/>
  <Override PartName="/ppt/charts/chart39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charts/chart40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charts/chart41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charts/chart42.xml" ContentType="application/vnd.openxmlformats-officedocument.drawingml.chart+xml"/>
  <Override PartName="/ppt/charts/style40.xml" ContentType="application/vnd.ms-office.chartstyle+xml"/>
  <Override PartName="/ppt/charts/colors40.xml" ContentType="application/vnd.ms-office.chartcolorstyle+xml"/>
  <Override PartName="/ppt/charts/chart43.xml" ContentType="application/vnd.openxmlformats-officedocument.drawingml.chart+xml"/>
  <Override PartName="/ppt/charts/style41.xml" ContentType="application/vnd.ms-office.chartstyle+xml"/>
  <Override PartName="/ppt/charts/colors41.xml" ContentType="application/vnd.ms-office.chartcolorstyle+xml"/>
  <Override PartName="/ppt/charts/chart44.xml" ContentType="application/vnd.openxmlformats-officedocument.drawingml.chart+xml"/>
  <Override PartName="/ppt/charts/style42.xml" ContentType="application/vnd.ms-office.chartstyle+xml"/>
  <Override PartName="/ppt/charts/colors42.xml" ContentType="application/vnd.ms-office.chartcolorstyle+xml"/>
  <Override PartName="/ppt/charts/chart45.xml" ContentType="application/vnd.openxmlformats-officedocument.drawingml.chart+xml"/>
  <Override PartName="/ppt/charts/style43.xml" ContentType="application/vnd.ms-office.chartstyle+xml"/>
  <Override PartName="/ppt/charts/colors43.xml" ContentType="application/vnd.ms-office.chartcolorstyle+xml"/>
  <Override PartName="/ppt/notesSlides/notesSlide10.xml" ContentType="application/vnd.openxmlformats-officedocument.presentationml.notesSlide+xml"/>
  <Override PartName="/ppt/charts/chart46.xml" ContentType="application/vnd.openxmlformats-officedocument.drawingml.chart+xml"/>
  <Override PartName="/ppt/charts/style44.xml" ContentType="application/vnd.ms-office.chartstyle+xml"/>
  <Override PartName="/ppt/charts/colors44.xml" ContentType="application/vnd.ms-office.chartcolorstyle+xml"/>
  <Override PartName="/ppt/charts/chart47.xml" ContentType="application/vnd.openxmlformats-officedocument.drawingml.chart+xml"/>
  <Override PartName="/ppt/charts/style45.xml" ContentType="application/vnd.ms-office.chartstyle+xml"/>
  <Override PartName="/ppt/charts/colors45.xml" ContentType="application/vnd.ms-office.chartcolorstyle+xml"/>
  <Override PartName="/ppt/charts/chart48.xml" ContentType="application/vnd.openxmlformats-officedocument.drawingml.chart+xml"/>
  <Override PartName="/ppt/charts/style46.xml" ContentType="application/vnd.ms-office.chartstyle+xml"/>
  <Override PartName="/ppt/charts/colors46.xml" ContentType="application/vnd.ms-office.chartcolorstyle+xml"/>
  <Override PartName="/ppt/charts/chart49.xml" ContentType="application/vnd.openxmlformats-officedocument.drawingml.chart+xml"/>
  <Override PartName="/ppt/charts/style47.xml" ContentType="application/vnd.ms-office.chartstyle+xml"/>
  <Override PartName="/ppt/charts/colors47.xml" ContentType="application/vnd.ms-office.chartcolorstyle+xml"/>
  <Override PartName="/ppt/charts/chart50.xml" ContentType="application/vnd.openxmlformats-officedocument.drawingml.chart+xml"/>
  <Override PartName="/ppt/charts/style48.xml" ContentType="application/vnd.ms-office.chartstyle+xml"/>
  <Override PartName="/ppt/charts/colors48.xml" ContentType="application/vnd.ms-office.chartcolorstyle+xml"/>
  <Override PartName="/ppt/charts/chart51.xml" ContentType="application/vnd.openxmlformats-officedocument.drawingml.chart+xml"/>
  <Override PartName="/ppt/charts/style49.xml" ContentType="application/vnd.ms-office.chartstyle+xml"/>
  <Override PartName="/ppt/charts/colors49.xml" ContentType="application/vnd.ms-office.chartcolorstyle+xml"/>
  <Override PartName="/ppt/notesSlides/notesSlide11.xml" ContentType="application/vnd.openxmlformats-officedocument.presentationml.notesSlide+xml"/>
  <Override PartName="/ppt/charts/chart52.xml" ContentType="application/vnd.openxmlformats-officedocument.drawingml.chart+xml"/>
  <Override PartName="/ppt/charts/style50.xml" ContentType="application/vnd.ms-office.chartstyle+xml"/>
  <Override PartName="/ppt/charts/colors50.xml" ContentType="application/vnd.ms-office.chartcolorstyle+xml"/>
  <Override PartName="/ppt/charts/chart53.xml" ContentType="application/vnd.openxmlformats-officedocument.drawingml.chart+xml"/>
  <Override PartName="/ppt/charts/style51.xml" ContentType="application/vnd.ms-office.chartstyle+xml"/>
  <Override PartName="/ppt/charts/colors51.xml" ContentType="application/vnd.ms-office.chartcolorstyle+xml"/>
  <Override PartName="/ppt/drawings/drawing1.xml" ContentType="application/vnd.openxmlformats-officedocument.drawingml.chartshapes+xml"/>
  <Override PartName="/ppt/notesSlides/notesSlide12.xml" ContentType="application/vnd.openxmlformats-officedocument.presentationml.notesSlide+xml"/>
  <Override PartName="/ppt/charts/chart54.xml" ContentType="application/vnd.openxmlformats-officedocument.drawingml.chart+xml"/>
  <Override PartName="/ppt/charts/style52.xml" ContentType="application/vnd.ms-office.chartstyle+xml"/>
  <Override PartName="/ppt/charts/colors52.xml" ContentType="application/vnd.ms-office.chartcolorstyle+xml"/>
  <Override PartName="/ppt/notesSlides/notesSlide13.xml" ContentType="application/vnd.openxmlformats-officedocument.presentationml.notesSlide+xml"/>
  <Override PartName="/ppt/charts/chart55.xml" ContentType="application/vnd.openxmlformats-officedocument.drawingml.chart+xml"/>
  <Override PartName="/ppt/charts/style53.xml" ContentType="application/vnd.ms-office.chartstyle+xml"/>
  <Override PartName="/ppt/charts/colors53.xml" ContentType="application/vnd.ms-office.chartcolorstyle+xml"/>
  <Override PartName="/ppt/charts/chart56.xml" ContentType="application/vnd.openxmlformats-officedocument.drawingml.chart+xml"/>
  <Override PartName="/ppt/charts/style54.xml" ContentType="application/vnd.ms-office.chartstyle+xml"/>
  <Override PartName="/ppt/charts/colors54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9"/>
  </p:notesMasterIdLst>
  <p:sldIdLst>
    <p:sldId id="1088" r:id="rId2"/>
    <p:sldId id="1068" r:id="rId3"/>
    <p:sldId id="1070" r:id="rId4"/>
    <p:sldId id="1052" r:id="rId5"/>
    <p:sldId id="1054" r:id="rId6"/>
    <p:sldId id="1097" r:id="rId7"/>
    <p:sldId id="1055" r:id="rId8"/>
    <p:sldId id="1077" r:id="rId9"/>
    <p:sldId id="1056" r:id="rId10"/>
    <p:sldId id="1253" r:id="rId11"/>
    <p:sldId id="1058" r:id="rId12"/>
    <p:sldId id="1078" r:id="rId13"/>
    <p:sldId id="1079" r:id="rId14"/>
    <p:sldId id="1080" r:id="rId15"/>
    <p:sldId id="1081" r:id="rId16"/>
    <p:sldId id="1082" r:id="rId17"/>
    <p:sldId id="1083" r:id="rId18"/>
    <p:sldId id="1095" r:id="rId19"/>
    <p:sldId id="1094" r:id="rId20"/>
    <p:sldId id="1096" r:id="rId21"/>
    <p:sldId id="1013" r:id="rId22"/>
    <p:sldId id="1093" r:id="rId23"/>
    <p:sldId id="1166" r:id="rId24"/>
    <p:sldId id="1242" r:id="rId25"/>
    <p:sldId id="1252" r:id="rId26"/>
    <p:sldId id="1240" r:id="rId27"/>
    <p:sldId id="1021" r:id="rId2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blo Paniagua" initials="P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36AFCE"/>
    <a:srgbClr val="0055A4"/>
    <a:srgbClr val="36E301"/>
    <a:srgbClr val="C354BE"/>
    <a:srgbClr val="FA513F"/>
    <a:srgbClr val="941100"/>
    <a:srgbClr val="EA65E5"/>
    <a:srgbClr val="CD4735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48" autoAdjust="0"/>
    <p:restoredTop sz="96625"/>
  </p:normalViewPr>
  <p:slideViewPr>
    <p:cSldViewPr snapToGrid="0">
      <p:cViewPr varScale="1">
        <p:scale>
          <a:sx n="115" d="100"/>
          <a:sy n="115" d="100"/>
        </p:scale>
        <p:origin x="240" y="480"/>
      </p:cViewPr>
      <p:guideLst>
        <p:guide orient="horz" pos="2136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9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0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1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2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3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4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5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6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7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8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9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0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1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2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3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4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5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6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7.xlsx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8.xlsx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9.xlsx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0.xlsx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1.xlsx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2.xlsx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3.xlsx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4.xlsx"/><Relationship Id="rId2" Type="http://schemas.microsoft.com/office/2011/relationships/chartColorStyle" Target="colors33.xml"/><Relationship Id="rId1" Type="http://schemas.microsoft.com/office/2011/relationships/chartStyle" Target="style33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5.xlsx"/><Relationship Id="rId2" Type="http://schemas.microsoft.com/office/2011/relationships/chartColorStyle" Target="colors34.xml"/><Relationship Id="rId1" Type="http://schemas.microsoft.com/office/2011/relationships/chartStyle" Target="style34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6.xlsx"/><Relationship Id="rId2" Type="http://schemas.microsoft.com/office/2011/relationships/chartColorStyle" Target="colors35.xml"/><Relationship Id="rId1" Type="http://schemas.microsoft.com/office/2011/relationships/chartStyle" Target="style35.xm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7.xlsx"/><Relationship Id="rId2" Type="http://schemas.microsoft.com/office/2011/relationships/chartColorStyle" Target="colors36.xml"/><Relationship Id="rId1" Type="http://schemas.microsoft.com/office/2011/relationships/chartStyle" Target="style36.xm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8.xlsx"/><Relationship Id="rId2" Type="http://schemas.microsoft.com/office/2011/relationships/chartColorStyle" Target="colors37.xml"/><Relationship Id="rId1" Type="http://schemas.microsoft.com/office/2011/relationships/chartStyle" Target="style37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9.xlsx"/><Relationship Id="rId2" Type="http://schemas.microsoft.com/office/2011/relationships/chartColorStyle" Target="colors38.xml"/><Relationship Id="rId1" Type="http://schemas.microsoft.com/office/2011/relationships/chartStyle" Target="style38.xml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0.xlsx"/><Relationship Id="rId2" Type="http://schemas.microsoft.com/office/2011/relationships/chartColorStyle" Target="colors39.xml"/><Relationship Id="rId1" Type="http://schemas.microsoft.com/office/2011/relationships/chartStyle" Target="style39.xml"/></Relationships>
</file>

<file path=ppt/charts/_rels/chart4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1.xlsx"/><Relationship Id="rId2" Type="http://schemas.microsoft.com/office/2011/relationships/chartColorStyle" Target="colors40.xml"/><Relationship Id="rId1" Type="http://schemas.microsoft.com/office/2011/relationships/chartStyle" Target="style40.xml"/></Relationships>
</file>

<file path=ppt/charts/_rels/chart4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2.xlsx"/><Relationship Id="rId2" Type="http://schemas.microsoft.com/office/2011/relationships/chartColorStyle" Target="colors41.xml"/><Relationship Id="rId1" Type="http://schemas.microsoft.com/office/2011/relationships/chartStyle" Target="style41.xml"/></Relationships>
</file>

<file path=ppt/charts/_rels/chart4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3.xlsx"/><Relationship Id="rId2" Type="http://schemas.microsoft.com/office/2011/relationships/chartColorStyle" Target="colors42.xml"/><Relationship Id="rId1" Type="http://schemas.microsoft.com/office/2011/relationships/chartStyle" Target="style42.xml"/></Relationships>
</file>

<file path=ppt/charts/_rels/chart4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4.xlsx"/><Relationship Id="rId2" Type="http://schemas.microsoft.com/office/2011/relationships/chartColorStyle" Target="colors43.xml"/><Relationship Id="rId1" Type="http://schemas.microsoft.com/office/2011/relationships/chartStyle" Target="style43.xml"/></Relationships>
</file>

<file path=ppt/charts/_rels/chart4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5.xlsx"/><Relationship Id="rId2" Type="http://schemas.microsoft.com/office/2011/relationships/chartColorStyle" Target="colors44.xml"/><Relationship Id="rId1" Type="http://schemas.microsoft.com/office/2011/relationships/chartStyle" Target="style44.xml"/></Relationships>
</file>

<file path=ppt/charts/_rels/chart4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6.xlsx"/><Relationship Id="rId2" Type="http://schemas.microsoft.com/office/2011/relationships/chartColorStyle" Target="colors45.xml"/><Relationship Id="rId1" Type="http://schemas.microsoft.com/office/2011/relationships/chartStyle" Target="style45.xml"/></Relationships>
</file>

<file path=ppt/charts/_rels/chart4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7.xlsx"/><Relationship Id="rId2" Type="http://schemas.microsoft.com/office/2011/relationships/chartColorStyle" Target="colors46.xml"/><Relationship Id="rId1" Type="http://schemas.microsoft.com/office/2011/relationships/chartStyle" Target="style46.xml"/></Relationships>
</file>

<file path=ppt/charts/_rels/chart4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8.xlsx"/><Relationship Id="rId2" Type="http://schemas.microsoft.com/office/2011/relationships/chartColorStyle" Target="colors47.xml"/><Relationship Id="rId1" Type="http://schemas.microsoft.com/office/2011/relationships/chartStyle" Target="style47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9.xlsx"/><Relationship Id="rId2" Type="http://schemas.microsoft.com/office/2011/relationships/chartColorStyle" Target="colors48.xml"/><Relationship Id="rId1" Type="http://schemas.microsoft.com/office/2011/relationships/chartStyle" Target="style48.xml"/></Relationships>
</file>

<file path=ppt/charts/_rels/chart5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0.xlsx"/><Relationship Id="rId2" Type="http://schemas.microsoft.com/office/2011/relationships/chartColorStyle" Target="colors49.xml"/><Relationship Id="rId1" Type="http://schemas.microsoft.com/office/2011/relationships/chartStyle" Target="style49.xml"/></Relationships>
</file>

<file path=ppt/charts/_rels/chart5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1.xlsx"/><Relationship Id="rId2" Type="http://schemas.microsoft.com/office/2011/relationships/chartColorStyle" Target="colors50.xml"/><Relationship Id="rId1" Type="http://schemas.microsoft.com/office/2011/relationships/chartStyle" Target="style50.xml"/></Relationships>
</file>

<file path=ppt/charts/_rels/chart5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2.xlsx"/><Relationship Id="rId2" Type="http://schemas.microsoft.com/office/2011/relationships/chartColorStyle" Target="colors51.xml"/><Relationship Id="rId1" Type="http://schemas.microsoft.com/office/2011/relationships/chartStyle" Target="style51.xml"/><Relationship Id="rId4" Type="http://schemas.openxmlformats.org/officeDocument/2006/relationships/chartUserShapes" Target="../drawings/drawing1.xml"/></Relationships>
</file>

<file path=ppt/charts/_rels/chart5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3.xlsx"/><Relationship Id="rId2" Type="http://schemas.microsoft.com/office/2011/relationships/chartColorStyle" Target="colors52.xml"/><Relationship Id="rId1" Type="http://schemas.microsoft.com/office/2011/relationships/chartStyle" Target="style52.xml"/></Relationships>
</file>

<file path=ppt/charts/_rels/chart5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4.xlsx"/><Relationship Id="rId2" Type="http://schemas.microsoft.com/office/2011/relationships/chartColorStyle" Target="colors53.xml"/><Relationship Id="rId1" Type="http://schemas.microsoft.com/office/2011/relationships/chartStyle" Target="style53.xml"/></Relationships>
</file>

<file path=ppt/charts/_rels/chart5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5.xlsx"/><Relationship Id="rId2" Type="http://schemas.microsoft.com/office/2011/relationships/chartColorStyle" Target="colors54.xml"/><Relationship Id="rId1" Type="http://schemas.microsoft.com/office/2011/relationships/chartStyle" Target="style5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6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7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8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59194622004106E-2"/>
          <c:y val="4.97100838168235E-2"/>
          <c:w val="0.97481610755991788"/>
          <c:h val="0.7055782400068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9411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Tienda</c:v>
                </c:pt>
                <c:pt idx="1">
                  <c:v>Crédito</c:v>
                </c:pt>
                <c:pt idx="2">
                  <c:v>Comunicaciones</c:v>
                </c:pt>
                <c:pt idx="3">
                  <c:v>Electrónica</c:v>
                </c:pt>
                <c:pt idx="4">
                  <c:v>Linea Blanca</c:v>
                </c:pt>
                <c:pt idx="5">
                  <c:v>Online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0.94</c:v>
                </c:pt>
                <c:pt idx="1">
                  <c:v>0.01</c:v>
                </c:pt>
                <c:pt idx="2">
                  <c:v>0.01</c:v>
                </c:pt>
                <c:pt idx="3">
                  <c:v>0.02</c:v>
                </c:pt>
                <c:pt idx="4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41-D744-8133-93AE5E5BB0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Tienda</c:v>
                </c:pt>
                <c:pt idx="1">
                  <c:v>Crédito</c:v>
                </c:pt>
                <c:pt idx="2">
                  <c:v>Comunicaciones</c:v>
                </c:pt>
                <c:pt idx="3">
                  <c:v>Electrónica</c:v>
                </c:pt>
                <c:pt idx="4">
                  <c:v>Linea Blanca</c:v>
                </c:pt>
                <c:pt idx="5">
                  <c:v>Online</c:v>
                </c:pt>
              </c:strCache>
            </c:strRef>
          </c:cat>
          <c:val>
            <c:numRef>
              <c:f>Sheet1!$C$2:$C$7</c:f>
              <c:numCache>
                <c:formatCode>0%</c:formatCode>
                <c:ptCount val="6"/>
                <c:pt idx="0">
                  <c:v>0.9</c:v>
                </c:pt>
                <c:pt idx="1">
                  <c:v>0.04</c:v>
                </c:pt>
                <c:pt idx="2">
                  <c:v>0.01</c:v>
                </c:pt>
                <c:pt idx="3">
                  <c:v>0.01</c:v>
                </c:pt>
                <c:pt idx="4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41-D744-8133-93AE5E5BB0B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33180496"/>
        <c:axId val="833117552"/>
      </c:barChart>
      <c:catAx>
        <c:axId val="8331804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 Light" panose="020B0403020202020204" pitchFamily="34" charset="0"/>
                <a:ea typeface="+mn-ea"/>
                <a:cs typeface="+mn-cs"/>
              </a:defRPr>
            </a:pPr>
            <a:endParaRPr lang="es-HN"/>
          </a:p>
        </c:txPr>
        <c:crossAx val="833117552"/>
        <c:crosses val="autoZero"/>
        <c:auto val="1"/>
        <c:lblAlgn val="ctr"/>
        <c:lblOffset val="100"/>
        <c:noMultiLvlLbl val="0"/>
      </c:catAx>
      <c:valAx>
        <c:axId val="83311755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833180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5613967343684327"/>
          <c:y val="8.0759498675522803E-2"/>
          <c:w val="0.10276299027806209"/>
          <c:h val="0.128409045981101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460-EB4C-BAD3-3BEF2F70BFDE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460-EB4C-BAD3-3BEF2F70BFDE}"/>
              </c:ext>
            </c:extLst>
          </c:dPt>
          <c:dPt>
            <c:idx val="2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5460-EB4C-BAD3-3BEF2F70BFDE}"/>
              </c:ext>
            </c:extLst>
          </c:dPt>
          <c:dLbls>
            <c:dLbl>
              <c:idx val="1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151870221487688"/>
                      <c:h val="0.1635202511269743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460-EB4C-BAD3-3BEF2F70BFDE}"/>
                </c:ext>
              </c:extLst>
            </c:dLbl>
            <c:dLbl>
              <c:idx val="2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725603176260078"/>
                      <c:h val="0.1635202511269743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5460-EB4C-BAD3-3BEF2F70BFD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_-* #,##0.0_-;\-* #,##0.0_-;_-* "-"??_-;_-@_-</c:formatCode>
                <c:ptCount val="3"/>
                <c:pt idx="0">
                  <c:v>1607.8</c:v>
                </c:pt>
                <c:pt idx="1">
                  <c:v>1039.0999999999999</c:v>
                </c:pt>
                <c:pt idx="2">
                  <c:v>1128.4000000000001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6-014E-8C0F-315E0F051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_-;\-* #,##0.0_-;_-* &quot;-&quot;??_-;_-@_-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1565273121672254"/>
          <c:w val="0.94327243342784539"/>
          <c:h val="0.4756335042397948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32-E34E-A55F-CA4E3A4B3F72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EH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41-184F-8708-E159B96711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Ambiental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44-2441-ABF4-02F3D57545E5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Invosa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0.56999999999999995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12-BC4B-B645-95230416F4E3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Stereo Sula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FA-A444-A25B-22B090408D81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Stereo Mass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FA-A444-A25B-22B090408D81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Audio Sistemas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AFA-A444-A25B-22B090408D81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Otros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9E-3941-A5BD-954851A729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TVC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9C-7F46-B605-200F3AC8ABA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Azteca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9C-7F46-B605-200F3AC8ABAD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0.28000000000000003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830-194E-B6D2-5410E1510057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C6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1570515065595054E-3"/>
                  <c:y val="-0.116136477736088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189-D446-BE3A-2855F9DE95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844-CB4E-A7B5-54F39C365A9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C11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574-314C-A4CC-75D1E3FCF0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74-314C-A4CC-75D1E3FCF055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TDTV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8908970419345003E-16"/>
                  <c:y val="-8.1295534415261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9EE-324D-B9A3-4D705892079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EE-324D-B9A3-4D70589207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Rad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4473026998694771E-2"/>
                  <c:y val="-1.4747191080762207E-16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915-DD4F-817B-6FE027032FBD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1915-DD4F-817B-6FE027032F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strCache>
            </c:strRef>
          </c:cat>
          <c:val>
            <c:numRef>
              <c:f>Sheet1!$B$2:$D$2</c:f>
              <c:numCache>
                <c:formatCode>0%</c:formatCode>
                <c:ptCount val="3"/>
                <c:pt idx="0">
                  <c:v>0.04</c:v>
                </c:pt>
                <c:pt idx="1">
                  <c:v>0.03</c:v>
                </c:pt>
                <c:pt idx="2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1F-DA49-A404-13DA0DFDF7F7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7103729663621171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915-DD4F-817B-6FE027032FBD}"/>
                </c:ext>
              </c:extLst>
            </c:dLbl>
            <c:dLbl>
              <c:idx val="2"/>
              <c:layout>
                <c:manualLayout>
                  <c:x val="-2.4473026998694771E-2"/>
                  <c:y val="-4.6084972127381898E-18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A38-EA4F-9202-B3C9DBDB986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strCache>
            </c:strRef>
          </c:cat>
          <c:val>
            <c:numRef>
              <c:f>Sheet1!$B$3:$D$3</c:f>
              <c:numCache>
                <c:formatCode>0%</c:formatCode>
                <c:ptCount val="3"/>
                <c:pt idx="0">
                  <c:v>0.01</c:v>
                </c:pt>
                <c:pt idx="1">
                  <c:v>0.02</c:v>
                </c:pt>
                <c:pt idx="2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1F-DA49-A404-13DA0DFDF7F7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2.4473026998694622E-2"/>
                  <c:y val="1.60880306635330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A38-EA4F-9202-B3C9DBDB986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strCache>
            </c:strRef>
          </c:cat>
          <c:val>
            <c:numRef>
              <c:f>Sheet1!$B$4:$D$4</c:f>
              <c:numCache>
                <c:formatCode>0%</c:formatCode>
                <c:ptCount val="3"/>
                <c:pt idx="0">
                  <c:v>0.95</c:v>
                </c:pt>
                <c:pt idx="1">
                  <c:v>0.96</c:v>
                </c:pt>
                <c:pt idx="2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51F-DA49-A404-13DA0DFDF7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2053685632"/>
        <c:axId val="2015688560"/>
      </c:barChart>
      <c:catAx>
        <c:axId val="2053685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15688560"/>
        <c:crosses val="autoZero"/>
        <c:auto val="1"/>
        <c:lblAlgn val="ctr"/>
        <c:lblOffset val="100"/>
        <c:noMultiLvlLbl val="0"/>
      </c:catAx>
      <c:valAx>
        <c:axId val="201568856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053685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rgbClr val="FFFF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Sheet1!$B$2:$M$2</c:f>
              <c:numCache>
                <c:formatCode>_-* #,##0_-;\-* #,##0_-;_-* "-"??_-;_-@_-</c:formatCode>
                <c:ptCount val="12"/>
                <c:pt idx="0">
                  <c:v>70033.292296163549</c:v>
                </c:pt>
                <c:pt idx="1">
                  <c:v>52994.823138721236</c:v>
                </c:pt>
                <c:pt idx="2" formatCode="_-* #,##0.0_-;\-* #,##0.0_-;_-* &quot;-&quot;??_-;_-@_-">
                  <c:v>54917.882258783</c:v>
                </c:pt>
                <c:pt idx="3" formatCode="_-* #,##0.0_-;\-* #,##0.0_-;_-* &quot;-&quot;??_-;_-@_-">
                  <c:v>47992.883758094002</c:v>
                </c:pt>
                <c:pt idx="4">
                  <c:v>123292.10624850745</c:v>
                </c:pt>
                <c:pt idx="5">
                  <c:v>103619.94212648884</c:v>
                </c:pt>
                <c:pt idx="6" formatCode="_-* #,##0.0_-;\-* #,##0.0_-;_-* &quot;-&quot;??_-;_-@_-">
                  <c:v>61688.688243474528</c:v>
                </c:pt>
                <c:pt idx="7">
                  <c:v>50874.118136764708</c:v>
                </c:pt>
                <c:pt idx="8">
                  <c:v>102581.16700879249</c:v>
                </c:pt>
                <c:pt idx="9">
                  <c:v>115854.47007225627</c:v>
                </c:pt>
                <c:pt idx="10">
                  <c:v>144716.01274152834</c:v>
                </c:pt>
                <c:pt idx="11">
                  <c:v>110488.88830476197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F46B-474E-8008-FA169757428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Sheet1!$B$3:$M$3</c:f>
              <c:numCache>
                <c:formatCode>_-* #,##0_-;\-* #,##0_-;_-* "-"??_-;_-@_-</c:formatCode>
                <c:ptCount val="12"/>
                <c:pt idx="0">
                  <c:v>38448.453689743343</c:v>
                </c:pt>
                <c:pt idx="1">
                  <c:v>40291.696621329298</c:v>
                </c:pt>
                <c:pt idx="2" formatCode="_-* #,##0.0_-;\-* #,##0.0_-;_-* &quot;-&quot;??_-;_-@_-">
                  <c:v>104580.60452218731</c:v>
                </c:pt>
                <c:pt idx="3" formatCode="_-* #,##0.0_-;\-* #,##0.0_-;_-* &quot;-&quot;??_-;_-@_-">
                  <c:v>93299.134880384649</c:v>
                </c:pt>
                <c:pt idx="4">
                  <c:v>177047.55561705964</c:v>
                </c:pt>
                <c:pt idx="5">
                  <c:v>141702.75840998164</c:v>
                </c:pt>
                <c:pt idx="6" formatCode="_-* #,##0.0_-;\-* #,##0.0_-;_-* &quot;-&quot;??_-;_-@_-">
                  <c:v>68104.748520919209</c:v>
                </c:pt>
                <c:pt idx="7">
                  <c:v>59588.613463996946</c:v>
                </c:pt>
                <c:pt idx="8">
                  <c:v>58334.177298169983</c:v>
                </c:pt>
                <c:pt idx="9">
                  <c:v>52644.38171268002</c:v>
                </c:pt>
                <c:pt idx="10">
                  <c:v>158710.83250975024</c:v>
                </c:pt>
                <c:pt idx="11">
                  <c:v>135639.98766330059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9-F46B-474E-8008-FA169757428B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45048908269681"/>
          <c:y val="6.676773431316696E-2"/>
          <c:w val="0.59989064739894871"/>
          <c:h val="0.866464531373666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460-EB4C-BAD3-3BEF2F70BFDE}"/>
              </c:ext>
            </c:extLst>
          </c:dPt>
          <c:dLbls>
            <c:dLbl>
              <c:idx val="0"/>
              <c:layout>
                <c:manualLayout>
                  <c:x val="-0.2208922541236302"/>
                  <c:y val="6.796303025210948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004404311942897"/>
                      <c:h val="0.1830924034991863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5460-EB4C-BAD3-3BEF2F70BFDE}"/>
                </c:ext>
              </c:extLst>
            </c:dLbl>
            <c:dLbl>
              <c:idx val="1"/>
              <c:layout>
                <c:manualLayout>
                  <c:x val="-0.27108100315739692"/>
                  <c:y val="1.359260605042208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EAC-484E-A98A-EEC415DDC5E1}"/>
                </c:ext>
              </c:extLst>
            </c:dLbl>
            <c:dLbl>
              <c:idx val="2"/>
              <c:layout>
                <c:manualLayout>
                  <c:x val="-0.24868419418578463"/>
                  <c:y val="-3.1149362358792039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557-D645-9F62-2737EDB7E97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_-* #,##0.0_-;\-* #,##0.0_-;_-* "-"??_-;_-@_-</c:formatCode>
                <c:ptCount val="3"/>
                <c:pt idx="0">
                  <c:v>683.2</c:v>
                </c:pt>
                <c:pt idx="1">
                  <c:v>1486.1</c:v>
                </c:pt>
                <c:pt idx="2">
                  <c:v>1557.8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6-014E-8C0F-315E0F051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_-;\-* #,##0.0_-;_-* &quot;-&quot;??_-;_-@_-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Sheet1!$B$2:$M$2</c:f>
              <c:numCache>
                <c:formatCode>_-* #,##0_-;\-* #,##0_-;_-* "-"??_-;_-@_-</c:formatCode>
                <c:ptCount val="12"/>
                <c:pt idx="0">
                  <c:v>33598.893138259329</c:v>
                </c:pt>
                <c:pt idx="1">
                  <c:v>141829.43954234105</c:v>
                </c:pt>
                <c:pt idx="2" formatCode="_-* #,##0.0_-;\-* #,##0.0_-;_-* &quot;-&quot;??_-;_-@_-">
                  <c:v>84835.418376078218</c:v>
                </c:pt>
                <c:pt idx="3" formatCode="_-* #,##0.0_-;\-* #,##0.0_-;_-* &quot;-&quot;??_-;_-@_-">
                  <c:v>209749.00220312033</c:v>
                </c:pt>
                <c:pt idx="4">
                  <c:v>153721.40774876656</c:v>
                </c:pt>
                <c:pt idx="5">
                  <c:v>129976.20579207473</c:v>
                </c:pt>
                <c:pt idx="6" formatCode="_-* #,##0.0_-;\-* #,##0.0_-;_-* &quot;-&quot;??_-;_-@_-">
                  <c:v>76248.279268952741</c:v>
                </c:pt>
                <c:pt idx="7">
                  <c:v>73071.395968225945</c:v>
                </c:pt>
                <c:pt idx="8">
                  <c:v>73138.506561702074</c:v>
                </c:pt>
                <c:pt idx="9">
                  <c:v>87402.460651395726</c:v>
                </c:pt>
                <c:pt idx="10">
                  <c:v>267344.00700124446</c:v>
                </c:pt>
                <c:pt idx="11">
                  <c:v>155192.29038573254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1565-A54F-9E5D-463274428D8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chemeClr val="accent4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Sheet1!$B$3:$M$3</c:f>
              <c:numCache>
                <c:formatCode>_-* #,##0_-;\-* #,##0_-;_-* "-"??_-;_-@_-</c:formatCode>
                <c:ptCount val="12"/>
                <c:pt idx="0">
                  <c:v>37121.277012696497</c:v>
                </c:pt>
                <c:pt idx="1">
                  <c:v>205672.88249462366</c:v>
                </c:pt>
                <c:pt idx="2" formatCode="_-* #,##0.0_-;\-* #,##0.0_-;_-* &quot;-&quot;??_-;_-@_-">
                  <c:v>46062.176505608404</c:v>
                </c:pt>
                <c:pt idx="3" formatCode="_-* #,##0.0_-;\-* #,##0.0_-;_-* &quot;-&quot;??_-;_-@_-">
                  <c:v>181155.0701412762</c:v>
                </c:pt>
                <c:pt idx="4">
                  <c:v>139184.51152129823</c:v>
                </c:pt>
                <c:pt idx="5">
                  <c:v>49224.779394905607</c:v>
                </c:pt>
                <c:pt idx="6" formatCode="_-* #,##0.0_-;\-* #,##0.0_-;_-* &quot;-&quot;??_-;_-@_-">
                  <c:v>66575.463186579087</c:v>
                </c:pt>
                <c:pt idx="7">
                  <c:v>175768.53765164586</c:v>
                </c:pt>
                <c:pt idx="8">
                  <c:v>75660.106542443551</c:v>
                </c:pt>
                <c:pt idx="9">
                  <c:v>62485.22191263469</c:v>
                </c:pt>
                <c:pt idx="10">
                  <c:v>315158.46024549153</c:v>
                </c:pt>
                <c:pt idx="11">
                  <c:v>203720.09478923798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1565-A54F-9E5D-463274428D80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RA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0%</c:formatCode>
                <c:ptCount val="3"/>
                <c:pt idx="0">
                  <c:v>0.11</c:v>
                </c:pt>
                <c:pt idx="1">
                  <c:v>0.05</c:v>
                </c:pt>
                <c:pt idx="2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2A-C542-BC4B-5C1E61D12BE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Sheet1!$C$2:$C$4</c:f>
              <c:numCache>
                <c:formatCode>0%</c:formatCode>
                <c:ptCount val="3"/>
                <c:pt idx="0">
                  <c:v>0.01</c:v>
                </c:pt>
                <c:pt idx="1">
                  <c:v>0.01</c:v>
                </c:pt>
                <c:pt idx="2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2A-C542-BC4B-5C1E61D12BE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chemeClr val="accent4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0.88</c:v>
                </c:pt>
                <c:pt idx="1">
                  <c:v>0.95</c:v>
                </c:pt>
                <c:pt idx="2">
                  <c:v>0.97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2A-C542-BC4B-5C1E61D12B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1772217632"/>
        <c:axId val="1792321088"/>
      </c:barChart>
      <c:catAx>
        <c:axId val="1772217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1792321088"/>
        <c:crosses val="autoZero"/>
        <c:auto val="1"/>
        <c:lblAlgn val="ctr"/>
        <c:lblOffset val="100"/>
        <c:noMultiLvlLbl val="0"/>
      </c:catAx>
      <c:valAx>
        <c:axId val="179232108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772217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21522323055153073"/>
          <c:w val="0.94327243342784539"/>
          <c:h val="0.391396531384838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C11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2892628766398764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827-2845-BC22-2DE7470DE37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AC-F046-9A33-EE202C3223E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TVC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27-2845-BC22-2DE7470DE37D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8908970419345003E-16"/>
                  <c:y val="-0.107611615275765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64C-D24A-B5C0-948B61FBA2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4C-D24A-B5C0-948B61FBA2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3404331954525102"/>
          <c:y val="7.8970653800322796E-2"/>
          <c:w val="0.66595664643339725"/>
          <c:h val="0.8294474313499400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0.26580497214790649"/>
                  <c:y val="7.2333513312783778E-3"/>
                </c:manualLayout>
              </c:layout>
              <c:tx>
                <c:rich>
                  <a:bodyPr/>
                  <a:lstStyle/>
                  <a:p>
                    <a:fld id="{63C115A6-0F6E-3346-B144-5CA44AD314C7}" type="VALUE">
                      <a:rPr lang="en-US">
                        <a:solidFill>
                          <a:schemeClr val="bg1"/>
                        </a:solidFill>
                      </a:rPr>
                      <a:pPr/>
                      <a:t>[VALOR]</a:t>
                    </a:fld>
                    <a:endParaRPr lang="es-HN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553334276281933"/>
                      <c:h val="7.474463042320990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EFF-E146-998D-9FF2CD2C3638}"/>
                </c:ext>
              </c:extLst>
            </c:dLbl>
            <c:dLbl>
              <c:idx val="1"/>
              <c:layout>
                <c:manualLayout>
                  <c:x val="-0.2646796918719006"/>
                  <c:y val="2.4111171104261261E-3"/>
                </c:manualLayout>
              </c:layout>
              <c:tx>
                <c:rich>
                  <a:bodyPr/>
                  <a:lstStyle/>
                  <a:p>
                    <a:pPr>
                      <a:defRPr sz="1300" b="1">
                        <a:solidFill>
                          <a:schemeClr val="bg1"/>
                        </a:solidFill>
                      </a:defRPr>
                    </a:pPr>
                    <a:fld id="{45691142-7CBD-EE47-9E0C-05096FAB3266}" type="VALUE">
                      <a:rPr lang="en-US">
                        <a:solidFill>
                          <a:schemeClr val="bg1"/>
                        </a:solidFill>
                      </a:rPr>
                      <a:pPr>
                        <a:defRPr sz="1300" b="1">
                          <a:solidFill>
                            <a:schemeClr val="bg1"/>
                          </a:solidFill>
                        </a:defRPr>
                      </a:pPr>
                      <a:t>[VALOR]</a:t>
                    </a:fld>
                    <a:endParaRPr lang="es-HN"/>
                  </a:p>
                </c:rich>
              </c:tx>
              <c:spPr>
                <a:noFill/>
                <a:ln>
                  <a:solidFill>
                    <a:schemeClr val="accent1">
                      <a:lumMod val="75000"/>
                    </a:schemeClr>
                  </a:solidFill>
                </a:ln>
                <a:effectLst/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317724524588387"/>
                      <c:h val="7.474463042320990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155-4F40-931F-DFB87289A206}"/>
                </c:ext>
              </c:extLst>
            </c:dLbl>
            <c:dLbl>
              <c:idx val="2"/>
              <c:layout>
                <c:manualLayout>
                  <c:x val="-1.071921899780621E-2"/>
                  <c:y val="-7.2333513312784663E-3"/>
                </c:manualLayout>
              </c:layout>
              <c:tx>
                <c:rich>
                  <a:bodyPr/>
                  <a:lstStyle/>
                  <a:p>
                    <a:pPr>
                      <a:defRPr sz="1300" b="1">
                        <a:solidFill>
                          <a:schemeClr val="bg1"/>
                        </a:solidFill>
                      </a:defRPr>
                    </a:pPr>
                    <a:fld id="{CC582D79-83B1-2D43-B74B-F8BBE0450969}" type="VALUE">
                      <a:rPr lang="en-US">
                        <a:solidFill>
                          <a:schemeClr val="tx1"/>
                        </a:solidFill>
                      </a:rPr>
                      <a:pPr>
                        <a:defRPr sz="1300" b="1">
                          <a:solidFill>
                            <a:schemeClr val="bg1"/>
                          </a:solidFill>
                        </a:defRPr>
                      </a:pPr>
                      <a:t>[VALOR]</a:t>
                    </a:fld>
                    <a:endParaRPr lang="es-HN"/>
                  </a:p>
                </c:rich>
              </c:tx>
              <c:spPr>
                <a:noFill/>
                <a:ln>
                  <a:solidFill>
                    <a:schemeClr val="accent1">
                      <a:lumMod val="75000"/>
                    </a:schemeClr>
                  </a:solidFill>
                </a:ln>
                <a:effectLst/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439-BB48-B2A7-56433ED1CBD3}"/>
                </c:ext>
              </c:extLst>
            </c:dLbl>
            <c:dLbl>
              <c:idx val="3"/>
              <c:layout>
                <c:manualLayout>
                  <c:x val="-5.1506059447893561E-3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300" b="1">
                        <a:solidFill>
                          <a:schemeClr val="bg1"/>
                        </a:solidFill>
                      </a:defRPr>
                    </a:pPr>
                    <a:fld id="{20C20D54-92F2-434F-AB9D-0AD7D1187650}" type="VALUE">
                      <a:rPr lang="en-US" b="1">
                        <a:solidFill>
                          <a:schemeClr val="tx1"/>
                        </a:solidFill>
                      </a:rPr>
                      <a:pPr>
                        <a:defRPr sz="1300" b="1">
                          <a:solidFill>
                            <a:schemeClr val="bg1"/>
                          </a:solidFill>
                        </a:defRPr>
                      </a:pPr>
                      <a:t>[VALOR]</a:t>
                    </a:fld>
                    <a:endParaRPr lang="es-HN"/>
                  </a:p>
                </c:rich>
              </c:tx>
              <c:spPr>
                <a:noFill/>
                <a:ln>
                  <a:solidFill>
                    <a:schemeClr val="accent1">
                      <a:lumMod val="75000"/>
                    </a:schemeClr>
                  </a:solidFill>
                </a:ln>
                <a:effectLst/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155-4F40-931F-DFB87289A206}"/>
                </c:ext>
              </c:extLst>
            </c:dLbl>
            <c:dLbl>
              <c:idx val="4"/>
              <c:layout>
                <c:manualLayout>
                  <c:x val="-1.690355742406505E-2"/>
                  <c:y val="2.411117110426126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155-4F40-931F-DFB87289A206}"/>
                </c:ext>
              </c:extLst>
            </c:dLbl>
            <c:dLbl>
              <c:idx val="5"/>
              <c:layout>
                <c:manualLayout>
                  <c:x val="-1.2859812634106852E-2"/>
                  <c:y val="-8.8406606101633566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7E7-AD4C-9CC7-258907B80F72}"/>
                </c:ext>
              </c:extLst>
            </c:dLbl>
            <c:dLbl>
              <c:idx val="6"/>
              <c:layout>
                <c:manualLayout>
                  <c:x val="-5.0248125889657659E-3"/>
                  <c:y val="-2.411117110426126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2A3-2C4F-8511-B8EFADA88078}"/>
                </c:ext>
              </c:extLst>
            </c:dLbl>
            <c:dLbl>
              <c:idx val="7"/>
              <c:layout>
                <c:manualLayout>
                  <c:x val="-1.3284139504229726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D7B-584C-8FAD-4F33451CDA93}"/>
                </c:ext>
              </c:extLst>
            </c:dLbl>
            <c:spPr>
              <a:noFill/>
              <a:ln>
                <a:solidFill>
                  <a:schemeClr val="accent1">
                    <a:lumMod val="75000"/>
                  </a:schemeClr>
                </a:solidFill>
              </a:ln>
              <a:effectLst/>
            </c:spPr>
            <c:txPr>
              <a:bodyPr/>
              <a:lstStyle/>
              <a:p>
                <a:pPr>
                  <a:defRPr sz="1300" b="1">
                    <a:solidFill>
                      <a:schemeClr val="tx1"/>
                    </a:solidFill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La 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Sheet1!$B$2:$B$9</c:f>
              <c:numCache>
                <c:formatCode>#,##0.0_);\(#,##0.0\)</c:formatCode>
                <c:ptCount val="8"/>
                <c:pt idx="0">
                  <c:v>4873.3999999999996</c:v>
                </c:pt>
                <c:pt idx="1">
                  <c:v>2887.2</c:v>
                </c:pt>
                <c:pt idx="2">
                  <c:v>1794.4</c:v>
                </c:pt>
                <c:pt idx="3">
                  <c:v>1557.8</c:v>
                </c:pt>
                <c:pt idx="4">
                  <c:v>1128.4000000000001</c:v>
                </c:pt>
                <c:pt idx="5">
                  <c:v>1000.5</c:v>
                </c:pt>
                <c:pt idx="6">
                  <c:v>949.1</c:v>
                </c:pt>
                <c:pt idx="7">
                  <c:v>945.1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39-BB48-B2A7-56433ED1CB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8"/>
        <c:axId val="-1783058752"/>
        <c:axId val="-1853277024"/>
      </c:barChart>
      <c:catAx>
        <c:axId val="-17830587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1853277024"/>
        <c:crosses val="autoZero"/>
        <c:auto val="1"/>
        <c:lblAlgn val="ctr"/>
        <c:lblOffset val="100"/>
        <c:noMultiLvlLbl val="0"/>
      </c:catAx>
      <c:valAx>
        <c:axId val="-1853277024"/>
        <c:scaling>
          <c:orientation val="minMax"/>
        </c:scaling>
        <c:delete val="1"/>
        <c:axPos val="b"/>
        <c:numFmt formatCode="#,##0.0_);\(#,##0.0\)" sourceLinked="1"/>
        <c:majorTickMark val="out"/>
        <c:minorTickMark val="none"/>
        <c:tickLblPos val="nextTo"/>
        <c:crossAx val="-1783058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 b="0" i="0">
          <a:latin typeface="Helvetica Light" panose="020B0403020202020204" pitchFamily="34" charset="0"/>
          <a:cs typeface="Century Gothic"/>
        </a:defRPr>
      </a:pPr>
      <a:endParaRPr lang="es-HN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bg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title>
    <c:autoTitleDeleted val="0"/>
    <c:plotArea>
      <c:layout>
        <c:manualLayout>
          <c:layoutTarget val="inner"/>
          <c:xMode val="edge"/>
          <c:yMode val="edge"/>
          <c:x val="2.836378328607728E-2"/>
          <c:y val="0.24597149054849707"/>
          <c:w val="0.94327243342784539"/>
          <c:h val="0.3861893258585232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0314103013119014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729-6C4F-BB1B-B2642A8E118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BB-E848-84AE-72B975BD1A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EU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289262876639876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362-9E41-94F7-857E687E27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362-9E41-94F7-857E687E27CC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Logo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3636213024181254E-17"/>
                  <c:y val="-0.13152530755926878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362-9E41-94F7-857E687E27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362-9E41-94F7-857E687E27CC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Grupo America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7.7355772598392582E-3"/>
                  <c:y val="0.107611615275765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362-9E41-94F7-857E687E27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362-9E41-94F7-857E687E27CC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Invosa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0.56000000000000005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362-9E41-94F7-857E687E27CC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Otros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362-9E41-94F7-857E687E27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45048908269681"/>
          <c:y val="6.676773431316696E-2"/>
          <c:w val="0.59989064739894871"/>
          <c:h val="0.866464531373666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460-EB4C-BAD3-3BEF2F70BFDE}"/>
              </c:ext>
            </c:extLst>
          </c:dPt>
          <c:dLbls>
            <c:dLbl>
              <c:idx val="0"/>
              <c:layout>
                <c:manualLayout>
                  <c:x val="-0.25616836944128479"/>
                  <c:y val="3.398151512605412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Helvetica Light" panose="020B0403020202020204" pitchFamily="34" charset="0"/>
                        <a:ea typeface="+mn-ea"/>
                        <a:cs typeface="+mn-cs"/>
                      </a:defRPr>
                    </a:pPr>
                    <a:fld id="{76AE7C58-D4DA-7840-8413-B070AEFB1036}" type="VALUE">
                      <a:rPr lang="en-US">
                        <a:solidFill>
                          <a:schemeClr val="bg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defRPr>
                      </a:pPr>
                      <a:t>[VALOR]</a:t>
                    </a:fld>
                    <a:endParaRPr lang="es-HN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446802040577266"/>
                      <c:h val="0.1762961004739752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5460-EB4C-BAD3-3BEF2F70BFDE}"/>
                </c:ext>
              </c:extLst>
            </c:dLbl>
            <c:dLbl>
              <c:idx val="1"/>
              <c:layout>
                <c:manualLayout>
                  <c:x val="-0.33728833072146874"/>
                  <c:y val="-6.2298724717584078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5A1-FC4A-BAE5-9D6F52501A1D}"/>
                </c:ext>
              </c:extLst>
            </c:dLbl>
            <c:dLbl>
              <c:idx val="2"/>
              <c:layout>
                <c:manualLayout>
                  <c:x val="-0.38182551715087137"/>
                  <c:y val="6.796303025211058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2E7-FD46-ACCF-17B34BAEC1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_-* #,##0.0_-;\-* #,##0.0_-;_-* "-"??_-;_-@_-</c:formatCode>
                <c:ptCount val="3"/>
                <c:pt idx="0">
                  <c:v>1447.3</c:v>
                </c:pt>
                <c:pt idx="1">
                  <c:v>2510.9</c:v>
                </c:pt>
                <c:pt idx="2">
                  <c:v>2887.2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6-014E-8C0F-315E0F051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_-;\-* #,##0.0_-;_-* &quot;-&quot;??_-;_-@_-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rgbClr val="9411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Sheet1!$B$2:$M$2</c:f>
              <c:numCache>
                <c:formatCode>_-* #,##0_-;\-* #,##0_-;_-* "-"??_-;_-@_-</c:formatCode>
                <c:ptCount val="12"/>
                <c:pt idx="0">
                  <c:v>164269.07304284381</c:v>
                </c:pt>
                <c:pt idx="1">
                  <c:v>145801.60713813937</c:v>
                </c:pt>
                <c:pt idx="2" formatCode="_-* #,##0.0_-;\-* #,##0.0_-;_-* &quot;-&quot;??_-;_-@_-">
                  <c:v>161643.01114104973</c:v>
                </c:pt>
                <c:pt idx="3" formatCode="_-* #,##0.0_-;\-* #,##0.0_-;_-* &quot;-&quot;??_-;_-@_-">
                  <c:v>189097.33419933164</c:v>
                </c:pt>
                <c:pt idx="4">
                  <c:v>229229.2022719144</c:v>
                </c:pt>
                <c:pt idx="5">
                  <c:v>157379.31997829021</c:v>
                </c:pt>
                <c:pt idx="6" formatCode="_-* #,##0.0_-;\-* #,##0.0_-;_-* &quot;-&quot;??_-;_-@_-">
                  <c:v>157597.36438930611</c:v>
                </c:pt>
                <c:pt idx="7">
                  <c:v>151340.74305925929</c:v>
                </c:pt>
                <c:pt idx="8">
                  <c:v>28608.996339230209</c:v>
                </c:pt>
                <c:pt idx="9">
                  <c:v>192451.30147054428</c:v>
                </c:pt>
                <c:pt idx="10">
                  <c:v>702125.93558686983</c:v>
                </c:pt>
                <c:pt idx="11">
                  <c:v>231357.22058642123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1565-A54F-9E5D-463274428D8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Sheet1!$B$3:$M$3</c:f>
              <c:numCache>
                <c:formatCode>_-* #,##0_-;\-* #,##0_-;_-* "-"??_-;_-@_-</c:formatCode>
                <c:ptCount val="12"/>
                <c:pt idx="0">
                  <c:v>98001.209626491254</c:v>
                </c:pt>
                <c:pt idx="1">
                  <c:v>112054.16223415104</c:v>
                </c:pt>
                <c:pt idx="2" formatCode="_-* #,##0.0_-;\-* #,##0.0_-;_-* &quot;-&quot;??_-;_-@_-">
                  <c:v>179288.26301669993</c:v>
                </c:pt>
                <c:pt idx="3" formatCode="_-* #,##0.0_-;\-* #,##0.0_-;_-* &quot;-&quot;??_-;_-@_-">
                  <c:v>15570.136301801258</c:v>
                </c:pt>
                <c:pt idx="4">
                  <c:v>66768.012978370287</c:v>
                </c:pt>
                <c:pt idx="5">
                  <c:v>179885.35491678983</c:v>
                </c:pt>
                <c:pt idx="6" formatCode="_-* #,##0.0_-;\-* #,##0.0_-;_-* &quot;-&quot;??_-;_-@_-">
                  <c:v>158388.65582787522</c:v>
                </c:pt>
                <c:pt idx="7">
                  <c:v>170906.51290891145</c:v>
                </c:pt>
                <c:pt idx="8">
                  <c:v>297224.10117274377</c:v>
                </c:pt>
                <c:pt idx="9">
                  <c:v>351706.66084488813</c:v>
                </c:pt>
                <c:pt idx="10">
                  <c:v>966462.03028400964</c:v>
                </c:pt>
                <c:pt idx="11">
                  <c:v>290912.05007869279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1565-A54F-9E5D-463274428D80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rgbClr val="9411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5669225509706366E-2"/>
                  <c:y val="-4.434122211391096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1D5-D54F-8F86-459AEE55F2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0%</c:formatCode>
                <c:ptCount val="3"/>
                <c:pt idx="0">
                  <c:v>0.95</c:v>
                </c:pt>
                <c:pt idx="1">
                  <c:v>0.96</c:v>
                </c:pt>
                <c:pt idx="2">
                  <c:v>0.98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80-3241-94D7-DE30865590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359572006741890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1D5-D54F-8F86-459AEE55F225}"/>
                </c:ext>
              </c:extLst>
            </c:dLbl>
            <c:dLbl>
              <c:idx val="2"/>
              <c:layout>
                <c:manualLayout>
                  <c:x val="-3.5669225509706366E-2"/>
                  <c:y val="8.868244422782030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A77-BD49-86DF-8F9CA9CCACD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Sheet1!$C$2:$C$4</c:f>
              <c:numCache>
                <c:formatCode>0%</c:formatCode>
                <c:ptCount val="3"/>
                <c:pt idx="0">
                  <c:v>0.01</c:v>
                </c:pt>
                <c:pt idx="1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80-3241-94D7-DE30865590B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RA</c:v>
                </c:pt>
              </c:strCache>
            </c:strRef>
          </c:tx>
          <c:spPr>
            <a:solidFill>
              <a:srgbClr val="FA513F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4.3595720067418749E-2"/>
                  <c:y val="8.8682444227820255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A77-BD49-86DF-8F9CA9CCACD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0.04</c:v>
                </c:pt>
                <c:pt idx="1">
                  <c:v>0.03</c:v>
                </c:pt>
                <c:pt idx="2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80-3241-94D7-DE30865590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1690765040"/>
        <c:axId val="1607885088"/>
      </c:barChart>
      <c:catAx>
        <c:axId val="1690765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1607885088"/>
        <c:crosses val="autoZero"/>
        <c:auto val="1"/>
        <c:lblAlgn val="ctr"/>
        <c:lblOffset val="100"/>
        <c:noMultiLvlLbl val="0"/>
      </c:catAx>
      <c:valAx>
        <c:axId val="160788508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690765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13152530755926878"/>
          <c:w val="0.94327243342784539"/>
          <c:h val="0.3874507721580600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Audio Sistemas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12-444B-BE95-B0DAA80B6F7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Otros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812-444B-BE95-B0DAA80B6F7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Logos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812-444B-BE95-B0DAA80B6F7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Stereo Luz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0A-734E-A8E6-639CFCB642A4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R. Activa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55-6348-B6EA-20FD99B5E51D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Suyapa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55-6348-B6EA-20FD99B5E51D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Stereo Amor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Sheet1!$B$8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A55-6348-B6EA-20FD99B5E5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0455038733720521E-2"/>
          <c:y val="0.72260116951136044"/>
          <c:w val="0.80671939447281837"/>
          <c:h val="0.2773988304886395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0-7A4E-124C-AD4B-166EB49FD48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1-7A4E-124C-AD4B-166EB49FD4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38261907653605459"/>
          <c:w val="0.94327243342784539"/>
          <c:h val="0.3555259929595830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TVC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7.7355772598392582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0FE-3541-A7B6-F5B3D49DC9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FE-3541-A7B6-F5B3D49DC9A1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C11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87-5745-B44B-7988909B3A87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C6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87-5745-B44B-7988909B3A87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VTV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287-5745-B44B-7988909B3A87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Azteca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2C-EA4F-9AEA-4F29BD66C375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863-9D4B-91A4-69381E8F839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63-9D4B-91A4-69381E8F83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888623930140227"/>
          <c:y val="0.77401560792089263"/>
          <c:w val="0.54080963678317751"/>
          <c:h val="0.190113853653852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45048908269681"/>
          <c:y val="6.676773431316696E-2"/>
          <c:w val="0.59989064739894871"/>
          <c:h val="0.866464531373666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rgbClr val="C354BE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C354B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460-EB4C-BAD3-3BEF2F70BFDE}"/>
              </c:ext>
            </c:extLst>
          </c:dPt>
          <c:dLbls>
            <c:dLbl>
              <c:idx val="0"/>
              <c:layout>
                <c:manualLayout>
                  <c:x val="-0.20690431781665347"/>
                  <c:y val="0"/>
                </c:manualLayout>
              </c:layout>
              <c:tx>
                <c:rich>
                  <a:bodyPr/>
                  <a:lstStyle/>
                  <a:p>
                    <a:fld id="{A57E45A2-0C10-1748-845E-33C734F28AB4}" type="VALUE">
                      <a:rPr lang="en-US">
                        <a:solidFill>
                          <a:schemeClr val="bg1"/>
                        </a:solidFill>
                      </a:rPr>
                      <a:pPr/>
                      <a:t>[VALOR]</a:t>
                    </a:fld>
                    <a:endParaRPr lang="es-HN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004404311942897"/>
                      <c:h val="0.1830924034991863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5460-EB4C-BAD3-3BEF2F70BFDE}"/>
                </c:ext>
              </c:extLst>
            </c:dLbl>
            <c:dLbl>
              <c:idx val="1"/>
              <c:layout>
                <c:manualLayout>
                  <c:x val="-0.21560285068603821"/>
                  <c:y val="6.7963030252110113E-3"/>
                </c:manualLayout>
              </c:layout>
              <c:tx>
                <c:rich>
                  <a:bodyPr/>
                  <a:lstStyle/>
                  <a:p>
                    <a:fld id="{F1E273D9-DD62-754B-B36E-E3737EC2D358}" type="VALUE">
                      <a:rPr lang="en-US">
                        <a:solidFill>
                          <a:schemeClr val="bg1"/>
                        </a:solidFill>
                      </a:rPr>
                      <a:pPr/>
                      <a:t>[VALOR]</a:t>
                    </a:fld>
                    <a:endParaRPr lang="es-HN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3B8-EF45-9605-CF5702652D1D}"/>
                </c:ext>
              </c:extLst>
            </c:dLbl>
            <c:dLbl>
              <c:idx val="2"/>
              <c:layout>
                <c:manualLayout>
                  <c:x val="-0.2965721081053504"/>
                  <c:y val="-3.1149362358792039E-17"/>
                </c:manualLayout>
              </c:layout>
              <c:numFmt formatCode="#,##0.0" sourceLinked="0"/>
              <c:spPr>
                <a:solidFill>
                  <a:srgbClr val="C354BE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2E7-FD46-ACCF-17B34BAEC1B4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0.0</c:formatCode>
                <c:ptCount val="3"/>
                <c:pt idx="0">
                  <c:v>546.1</c:v>
                </c:pt>
                <c:pt idx="1">
                  <c:v>890.1</c:v>
                </c:pt>
                <c:pt idx="2">
                  <c:v>945.1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6-014E-8C0F-315E0F051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Sheet1!$B$2:$M$2</c:f>
              <c:numCache>
                <c:formatCode>_-* #,##0_-;\-* #,##0_-;_-* "-"??_-;_-@_-</c:formatCode>
                <c:ptCount val="12"/>
                <c:pt idx="0">
                  <c:v>64550.884092500644</c:v>
                </c:pt>
                <c:pt idx="1">
                  <c:v>62697.770307048057</c:v>
                </c:pt>
                <c:pt idx="2" formatCode="_-* #,##0.0_-;\-* #,##0.0_-;_-* &quot;-&quot;??_-;_-@_-">
                  <c:v>64262.11369460672</c:v>
                </c:pt>
                <c:pt idx="3" formatCode="_-* #,##0.0_-;\-* #,##0.0_-;_-* &quot;-&quot;??_-;_-@_-">
                  <c:v>70100.373249880868</c:v>
                </c:pt>
                <c:pt idx="4">
                  <c:v>112421.80111223944</c:v>
                </c:pt>
                <c:pt idx="5">
                  <c:v>107624.02946207825</c:v>
                </c:pt>
                <c:pt idx="6" formatCode="_-* #,##0.0_-;\-* #,##0.0_-;_-* &quot;-&quot;??_-;_-@_-">
                  <c:v>105435.93215027232</c:v>
                </c:pt>
                <c:pt idx="7">
                  <c:v>68848.360314283171</c:v>
                </c:pt>
                <c:pt idx="8">
                  <c:v>25553.35544323768</c:v>
                </c:pt>
                <c:pt idx="9">
                  <c:v>61779.996929730063</c:v>
                </c:pt>
                <c:pt idx="10">
                  <c:v>100043.00717125059</c:v>
                </c:pt>
                <c:pt idx="11">
                  <c:v>46798.713521642821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1565-A54F-9E5D-463274428D8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rgbClr val="C354BE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Sheet1!$B$3:$M$3</c:f>
              <c:numCache>
                <c:formatCode>_-* #,##0_-;\-* #,##0_-;_-* "-"??_-;_-@_-</c:formatCode>
                <c:ptCount val="12"/>
                <c:pt idx="0">
                  <c:v>72401.213445490444</c:v>
                </c:pt>
                <c:pt idx="1">
                  <c:v>68654.634908902066</c:v>
                </c:pt>
                <c:pt idx="2" formatCode="_-* #,##0.0_-;\-* #,##0.0_-;_-* &quot;-&quot;??_-;_-@_-">
                  <c:v>73948.46889745706</c:v>
                </c:pt>
                <c:pt idx="3" formatCode="_-* #,##0.0_-;\-* #,##0.0_-;_-* &quot;-&quot;??_-;_-@_-">
                  <c:v>82258.594905951642</c:v>
                </c:pt>
                <c:pt idx="4">
                  <c:v>87630.058177692437</c:v>
                </c:pt>
                <c:pt idx="5">
                  <c:v>79228.035377968001</c:v>
                </c:pt>
                <c:pt idx="6" formatCode="_-* #,##0.0_-;\-* #,##0.0_-;_-* &quot;-&quot;??_-;_-@_-">
                  <c:v>68340.909306551475</c:v>
                </c:pt>
                <c:pt idx="7">
                  <c:v>91119.659051386494</c:v>
                </c:pt>
                <c:pt idx="8">
                  <c:v>82494.816792140555</c:v>
                </c:pt>
                <c:pt idx="9">
                  <c:v>76085.414693353479</c:v>
                </c:pt>
                <c:pt idx="10">
                  <c:v>96051.891950468882</c:v>
                </c:pt>
                <c:pt idx="11">
                  <c:v>66880.55354458098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1565-A54F-9E5D-463274428D80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109243697478993E-2"/>
          <c:y val="0.15632901284861281"/>
          <c:w val="0.95378151260504207"/>
          <c:h val="0.56256502721580237"/>
        </c:manualLayout>
      </c:layout>
      <c:lineChart>
        <c:grouping val="standar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 Diunsa </c:v>
                </c:pt>
              </c:strCache>
            </c:strRef>
          </c:tx>
          <c:spPr>
            <a:ln w="28575">
              <a:solidFill>
                <a:srgbClr val="FFFF00"/>
              </a:solidFill>
            </a:ln>
          </c:spPr>
          <c:marker>
            <c:symbol val="none"/>
          </c:marker>
          <c:cat>
            <c:strRef>
              <c:f>Sheet1!$B$1:$M$1</c:f>
              <c:strCache>
                <c:ptCount val="12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  <c:pt idx="10">
                  <c:v> Nov </c:v>
                </c:pt>
                <c:pt idx="11">
                  <c:v> Dic </c:v>
                </c:pt>
              </c:strCache>
            </c:strRef>
          </c:cat>
          <c:val>
            <c:numRef>
              <c:f>Sheet1!$B$2:$M$2</c:f>
              <c:numCache>
                <c:formatCode>_-* #,##0.0_-;\-* #,##0.0_-;_-* "-"??_-;_-@_-</c:formatCode>
                <c:ptCount val="12"/>
                <c:pt idx="0">
                  <c:v>16740.224814882287</c:v>
                </c:pt>
                <c:pt idx="1">
                  <c:v>253311.83660215666</c:v>
                </c:pt>
                <c:pt idx="2" formatCode="_(* #,##0_);_(* \(#,##0\);_(* &quot;-&quot;??_);_(@_)">
                  <c:v>433594.98919369932</c:v>
                </c:pt>
                <c:pt idx="3" formatCode="_(* #,##0_);_(* \(#,##0\);_(* &quot;-&quot;??_);_(@_)">
                  <c:v>387148.31991944794</c:v>
                </c:pt>
                <c:pt idx="4" formatCode="_-* #,##0_-;\-* #,##0_-;_-* &quot;-&quot;??_-;_-@_-">
                  <c:v>444585.9165582899</c:v>
                </c:pt>
                <c:pt idx="5" formatCode="_-* #,##0_-;\-* #,##0_-;_-* &quot;-&quot;??_-;_-@_-">
                  <c:v>492169.00123633904</c:v>
                </c:pt>
                <c:pt idx="6" formatCode="_(* #,##0_);_(* \(#,##0\);_(* &quot;-&quot;??_);_(@_)">
                  <c:v>417010.1306262358</c:v>
                </c:pt>
                <c:pt idx="7" formatCode="_(* #,##0_);_(* \(#,##0\);_(* &quot;-&quot;??_);_(@_)">
                  <c:v>468276.71002682747</c:v>
                </c:pt>
                <c:pt idx="8" formatCode="_(* #,##0_);_(* \(#,##0\);_(* &quot;-&quot;??_);_(@_)">
                  <c:v>429437.21251838532</c:v>
                </c:pt>
                <c:pt idx="9" formatCode="_(* #,##0_);_(* \(#,##0\);_(* &quot;-&quot;??_);_(@_)">
                  <c:v>520708.07113109028</c:v>
                </c:pt>
                <c:pt idx="10" formatCode="_(* #,##0_);_(* \(#,##0\);_(* &quot;-&quot;??_);_(@_)">
                  <c:v>502576.30651951814</c:v>
                </c:pt>
                <c:pt idx="11" formatCode="_(* #,##0_);_(* \(#,##0\);_(* &quot;-&quot;??_);_(@_)">
                  <c:v>512633.65576216095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0E3-624D-AACA-45CE6E6F5949}"/>
            </c:ext>
          </c:extLst>
        </c:ser>
        <c:ser>
          <c:idx val="4"/>
          <c:order val="1"/>
          <c:tx>
            <c:strRef>
              <c:f>Sheet1!$A$3</c:f>
              <c:strCache>
                <c:ptCount val="1"/>
                <c:pt idx="0">
                  <c:v> Elektra </c:v>
                </c:pt>
              </c:strCache>
            </c:strRef>
          </c:tx>
          <c:spPr>
            <a:ln w="28575">
              <a:solidFill>
                <a:schemeClr val="accent1"/>
              </a:solidFill>
            </a:ln>
          </c:spPr>
          <c:marker>
            <c:symbol val="none"/>
          </c:marker>
          <c:cat>
            <c:strRef>
              <c:f>Sheet1!$B$1:$M$1</c:f>
              <c:strCache>
                <c:ptCount val="12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  <c:pt idx="10">
                  <c:v> Nov </c:v>
                </c:pt>
                <c:pt idx="11">
                  <c:v> Dic </c:v>
                </c:pt>
              </c:strCache>
            </c:strRef>
          </c:cat>
          <c:val>
            <c:numRef>
              <c:f>Sheet1!$B$3:$M$3</c:f>
              <c:numCache>
                <c:formatCode>_-* #,##0.0_-;\-* #,##0.0_-;_-* "-"??_-;_-@_-</c:formatCode>
                <c:ptCount val="12"/>
                <c:pt idx="0">
                  <c:v>38448.453689743343</c:v>
                </c:pt>
                <c:pt idx="1">
                  <c:v>40291.696621329298</c:v>
                </c:pt>
                <c:pt idx="2" formatCode="_(* #,##0_);_(* \(#,##0\);_(* &quot;-&quot;??_);_(@_)">
                  <c:v>104580.60452218731</c:v>
                </c:pt>
                <c:pt idx="3" formatCode="_(* #,##0_);_(* \(#,##0\);_(* &quot;-&quot;??_);_(@_)">
                  <c:v>93299.134880384649</c:v>
                </c:pt>
                <c:pt idx="4" formatCode="_(* #,##0_);_(* \(#,##0\);_(* &quot;-&quot;??_);_(@_)">
                  <c:v>177047.55561705964</c:v>
                </c:pt>
                <c:pt idx="5" formatCode="_-* #,##0_-;\-* #,##0_-;_-* &quot;-&quot;??_-;_-@_-">
                  <c:v>141702.75840998164</c:v>
                </c:pt>
                <c:pt idx="6" formatCode="_(* #,##0_);_(* \(#,##0\);_(* &quot;-&quot;??_);_(@_)">
                  <c:v>68104.748520919209</c:v>
                </c:pt>
                <c:pt idx="7" formatCode="_(* #,##0_);_(* \(#,##0\);_(* &quot;-&quot;??_);_(@_)">
                  <c:v>59588.613463996946</c:v>
                </c:pt>
                <c:pt idx="8" formatCode="_(* #,##0_);_(* \(#,##0\);_(* &quot;-&quot;??_);_(@_)">
                  <c:v>58334.177298169983</c:v>
                </c:pt>
                <c:pt idx="9" formatCode="_(* #,##0_);_(* \(#,##0\);_(* &quot;-&quot;??_);_(@_)">
                  <c:v>52644.38171268002</c:v>
                </c:pt>
                <c:pt idx="10" formatCode="_(* #,##0_);_(* \(#,##0\);_(* &quot;-&quot;??_);_(@_)">
                  <c:v>158710.83250975024</c:v>
                </c:pt>
                <c:pt idx="11" formatCode="_(* #,##0_);_(* \(#,##0\);_(* &quot;-&quot;??_);_(@_)">
                  <c:v>135639.98766330059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0E3-624D-AACA-45CE6E6F5949}"/>
            </c:ext>
          </c:extLst>
        </c:ser>
        <c:ser>
          <c:idx val="3"/>
          <c:order val="2"/>
          <c:tx>
            <c:strRef>
              <c:f>Sheet1!$A$4</c:f>
              <c:strCache>
                <c:ptCount val="1"/>
                <c:pt idx="0">
                  <c:v> Jetstereo </c:v>
                </c:pt>
              </c:strCache>
            </c:strRef>
          </c:tx>
          <c:spPr>
            <a:ln w="25400">
              <a:solidFill>
                <a:srgbClr val="002060"/>
              </a:solidFill>
            </a:ln>
          </c:spPr>
          <c:marker>
            <c:symbol val="circle"/>
            <c:size val="5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</c:spPr>
          </c:marker>
          <c:cat>
            <c:strRef>
              <c:f>Sheet1!$B$1:$M$1</c:f>
              <c:strCache>
                <c:ptCount val="12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  <c:pt idx="10">
                  <c:v> Nov </c:v>
                </c:pt>
                <c:pt idx="11">
                  <c:v> Dic </c:v>
                </c:pt>
              </c:strCache>
            </c:strRef>
          </c:cat>
          <c:val>
            <c:numRef>
              <c:f>Sheet1!$B$4:$M$4</c:f>
              <c:numCache>
                <c:formatCode>_-* #,##0.0_-;\-* #,##0.0_-;_-* "-"??_-;_-@_-</c:formatCode>
                <c:ptCount val="12"/>
                <c:pt idx="0">
                  <c:v>37121.277012696497</c:v>
                </c:pt>
                <c:pt idx="1">
                  <c:v>205672.88249462366</c:v>
                </c:pt>
                <c:pt idx="2" formatCode="_(* #,##0_);_(* \(#,##0\);_(* &quot;-&quot;??_);_(@_)">
                  <c:v>46062.176505608404</c:v>
                </c:pt>
                <c:pt idx="3" formatCode="_(* #,##0_);_(* \(#,##0\);_(* &quot;-&quot;??_);_(@_)">
                  <c:v>181442.07401854914</c:v>
                </c:pt>
                <c:pt idx="4" formatCode="_(* #,##0_);_(* \(#,##0\);_(* &quot;-&quot;??_);_(@_)">
                  <c:v>139184.51152129823</c:v>
                </c:pt>
                <c:pt idx="5" formatCode="_-* #,##0_-;\-* #,##0_-;_-* &quot;-&quot;??_-;_-@_-">
                  <c:v>49224.779394905607</c:v>
                </c:pt>
                <c:pt idx="6" formatCode="_(* #,##0_);_(* \(#,##0\);_(* &quot;-&quot;??_);_(@_)">
                  <c:v>66575.463186579087</c:v>
                </c:pt>
                <c:pt idx="7" formatCode="_(* #,##0_);_(* \(#,##0\);_(* &quot;-&quot;??_);_(@_)">
                  <c:v>175768.53765164586</c:v>
                </c:pt>
                <c:pt idx="8" formatCode="_(* #,##0_);_(* \(#,##0\);_(* &quot;-&quot;??_);_(@_)">
                  <c:v>75660.106542443551</c:v>
                </c:pt>
                <c:pt idx="9" formatCode="_(* #,##0_);_(* \(#,##0\);_(* &quot;-&quot;??_);_(@_)">
                  <c:v>62485.22191263469</c:v>
                </c:pt>
                <c:pt idx="10" formatCode="_(* #,##0_);_(* \(#,##0\);_(* &quot;-&quot;??_);_(@_)">
                  <c:v>315158.46024549153</c:v>
                </c:pt>
                <c:pt idx="11" formatCode="_(* #,##0_);_(* \(#,##0\);_(* &quot;-&quot;??_);_(@_)">
                  <c:v>203720.09478923798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0E3-624D-AACA-45CE6E6F5949}"/>
            </c:ext>
          </c:extLst>
        </c:ser>
        <c:ser>
          <c:idx val="0"/>
          <c:order val="3"/>
          <c:tx>
            <c:strRef>
              <c:f>Sheet1!$A$5</c:f>
              <c:strCache>
                <c:ptCount val="1"/>
                <c:pt idx="0">
                  <c:v> La Curacao </c:v>
                </c:pt>
              </c:strCache>
            </c:strRef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marker>
            <c:symbol val="none"/>
          </c:marker>
          <c:cat>
            <c:strRef>
              <c:f>Sheet1!$B$1:$M$1</c:f>
              <c:strCache>
                <c:ptCount val="12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  <c:pt idx="10">
                  <c:v> Nov </c:v>
                </c:pt>
                <c:pt idx="11">
                  <c:v> Dic </c:v>
                </c:pt>
              </c:strCache>
            </c:strRef>
          </c:cat>
          <c:val>
            <c:numRef>
              <c:f>Sheet1!$B$5:$M$5</c:f>
              <c:numCache>
                <c:formatCode>_-* #,##0.0_-;\-* #,##0.0_-;_-* "-"??_-;_-@_-</c:formatCode>
                <c:ptCount val="12"/>
                <c:pt idx="0">
                  <c:v>98001.209626491254</c:v>
                </c:pt>
                <c:pt idx="1">
                  <c:v>112054.16223415104</c:v>
                </c:pt>
                <c:pt idx="2" formatCode="_(* #,##0_);_(* \(#,##0\);_(* &quot;-&quot;??_);_(@_)">
                  <c:v>179288.26301669993</c:v>
                </c:pt>
                <c:pt idx="3" formatCode="_(* #,##0_);_(* \(#,##0\);_(* &quot;-&quot;??_);_(@_)">
                  <c:v>15570.136301801258</c:v>
                </c:pt>
                <c:pt idx="4" formatCode="_(* #,##0_);_(* \(#,##0\);_(* &quot;-&quot;??_);_(@_)">
                  <c:v>66768.012978370287</c:v>
                </c:pt>
                <c:pt idx="5" formatCode="_-* #,##0_-;\-* #,##0_-;_-* &quot;-&quot;??_-;_-@_-">
                  <c:v>179885.35491678983</c:v>
                </c:pt>
                <c:pt idx="6" formatCode="_(* #,##0_);_(* \(#,##0\);_(* &quot;-&quot;??_);_(@_)">
                  <c:v>158388.65582787522</c:v>
                </c:pt>
                <c:pt idx="7" formatCode="_(* #,##0_);_(* \(#,##0\);_(* &quot;-&quot;??_);_(@_)">
                  <c:v>170906.51290891145</c:v>
                </c:pt>
                <c:pt idx="8" formatCode="_(* #,##0_);_(* \(#,##0\);_(* &quot;-&quot;??_);_(@_)">
                  <c:v>297224.10117274377</c:v>
                </c:pt>
                <c:pt idx="9" formatCode="_(* #,##0_);_(* \(#,##0\);_(* &quot;-&quot;??_);_(@_)">
                  <c:v>351706.66084488813</c:v>
                </c:pt>
                <c:pt idx="10" formatCode="_(* #,##0_);_(* \(#,##0\);_(* &quot;-&quot;??_);_(@_)">
                  <c:v>966462.03028400964</c:v>
                </c:pt>
                <c:pt idx="11" formatCode="_(* #,##0_);_(* \(#,##0\);_(* &quot;-&quot;??_);_(@_)">
                  <c:v>290912.05007869279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0E3-624D-AACA-45CE6E6F5949}"/>
            </c:ext>
          </c:extLst>
        </c:ser>
        <c:ser>
          <c:idx val="2"/>
          <c:order val="4"/>
          <c:tx>
            <c:strRef>
              <c:f>Sheet1!$A$6</c:f>
              <c:strCache>
                <c:ptCount val="1"/>
                <c:pt idx="0">
                  <c:v> Lady Lee </c:v>
                </c:pt>
              </c:strCache>
            </c:strRef>
          </c:tx>
          <c:spPr>
            <a:ln w="28575" cap="rnd">
              <a:solidFill>
                <a:srgbClr val="C354BE"/>
              </a:solidFill>
              <a:round/>
            </a:ln>
            <a:effectLst/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1889-194C-B669-6AC4DB63F908}"/>
              </c:ext>
            </c:extLst>
          </c:dPt>
          <c:cat>
            <c:strRef>
              <c:f>Sheet1!$B$1:$M$1</c:f>
              <c:strCache>
                <c:ptCount val="12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  <c:pt idx="10">
                  <c:v> Nov </c:v>
                </c:pt>
                <c:pt idx="11">
                  <c:v> Dic </c:v>
                </c:pt>
              </c:strCache>
            </c:strRef>
          </c:cat>
          <c:val>
            <c:numRef>
              <c:f>Sheet1!$B$6:$M$6</c:f>
              <c:numCache>
                <c:formatCode>_-* #,##0.0_-;\-* #,##0.0_-;_-* "-"??_-;_-@_-</c:formatCode>
                <c:ptCount val="12"/>
                <c:pt idx="0">
                  <c:v>72401.213445490444</c:v>
                </c:pt>
                <c:pt idx="1">
                  <c:v>68654.634908902066</c:v>
                </c:pt>
                <c:pt idx="2" formatCode="_(* #,##0_);_(* \(#,##0\);_(* &quot;-&quot;??_);_(@_)">
                  <c:v>73948.46889745706</c:v>
                </c:pt>
                <c:pt idx="3" formatCode="_(* #,##0_);_(* \(#,##0\);_(* &quot;-&quot;??_);_(@_)">
                  <c:v>82258.594905951642</c:v>
                </c:pt>
                <c:pt idx="4" formatCode="_(* #,##0_);_(* \(#,##0\);_(* &quot;-&quot;??_);_(@_)">
                  <c:v>87630.058177692437</c:v>
                </c:pt>
                <c:pt idx="5" formatCode="_-* #,##0_-;\-* #,##0_-;_-* &quot;-&quot;??_-;_-@_-">
                  <c:v>79228.035377968001</c:v>
                </c:pt>
                <c:pt idx="6" formatCode="_(* #,##0_);_(* \(#,##0\);_(* &quot;-&quot;??_);_(@_)">
                  <c:v>68340.909306551475</c:v>
                </c:pt>
                <c:pt idx="7" formatCode="_(* #,##0_);_(* \(#,##0\);_(* &quot;-&quot;??_);_(@_)">
                  <c:v>91119.659051386494</c:v>
                </c:pt>
                <c:pt idx="8" formatCode="_(* #,##0_);_(* \(#,##0\);_(* &quot;-&quot;??_);_(@_)">
                  <c:v>86635.386930014472</c:v>
                </c:pt>
                <c:pt idx="9" formatCode="_(* #,##0_);_(* \(#,##0\);_(* &quot;-&quot;??_);_(@_)">
                  <c:v>77483.540947046888</c:v>
                </c:pt>
                <c:pt idx="10" formatCode="_(* #,##0_);_(* \(#,##0\);_(* &quot;-&quot;??_);_(@_)">
                  <c:v>96051.891950468882</c:v>
                </c:pt>
                <c:pt idx="11" formatCode="_(* #,##0_);_(* \(#,##0\);_(* &quot;-&quot;??_);_(@_)">
                  <c:v>66880.55354458098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20E3-624D-AACA-45CE6E6F5949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 Molineros 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trendline>
            <c:trendlineType val="linear"/>
            <c:dispRSqr val="0"/>
            <c:dispEq val="0"/>
          </c:trendline>
          <c:cat>
            <c:strRef>
              <c:f>Sheet1!$B$1:$M$1</c:f>
              <c:strCache>
                <c:ptCount val="12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  <c:pt idx="10">
                  <c:v> Nov </c:v>
                </c:pt>
                <c:pt idx="11">
                  <c:v> Dic </c:v>
                </c:pt>
              </c:strCache>
            </c:strRef>
          </c:cat>
          <c:val>
            <c:numRef>
              <c:f>Sheet1!$B$7:$M$7</c:f>
              <c:numCache>
                <c:formatCode>_-* #,##0.0_-;\-* #,##0.0_-;_-* "-"??_-;_-@_-</c:formatCode>
                <c:ptCount val="12"/>
                <c:pt idx="0">
                  <c:v>131409.07841809507</c:v>
                </c:pt>
                <c:pt idx="1">
                  <c:v>120198.17311995133</c:v>
                </c:pt>
                <c:pt idx="2" formatCode="_(* #,##0_);_(* \(#,##0\);_(* &quot;-&quot;??_);_(@_)">
                  <c:v>137540.84406048947</c:v>
                </c:pt>
                <c:pt idx="3" formatCode="_(* #,##0_);_(* \(#,##0\);_(* &quot;-&quot;??_);_(@_)">
                  <c:v>169712.83437511619</c:v>
                </c:pt>
                <c:pt idx="4" formatCode="_(* #,##0_);_(* \(#,##0\);_(* &quot;-&quot;??_);_(@_)">
                  <c:v>105753.2037924079</c:v>
                </c:pt>
                <c:pt idx="5" formatCode="_-* #,##0_-;\-* #,##0_-;_-* &quot;-&quot;??_-;_-@_-">
                  <c:v>155546.06877445034</c:v>
                </c:pt>
                <c:pt idx="6" formatCode="_(* #,##0_);_(* \(#,##0\);_(* &quot;-&quot;??_);_(@_)">
                  <c:v>122127.71426821823</c:v>
                </c:pt>
                <c:pt idx="7" formatCode="_(* #,##0_);_(* \(#,##0\);_(* &quot;-&quot;??_);_(@_)">
                  <c:v>161842.26697362732</c:v>
                </c:pt>
                <c:pt idx="8" formatCode="_(* #,##0_);_(* \(#,##0\);_(* &quot;-&quot;??_);_(@_)">
                  <c:v>132842.81465143387</c:v>
                </c:pt>
                <c:pt idx="9" formatCode="_(* #,##0_);_(* \(#,##0\);_(* &quot;-&quot;??_);_(@_)">
                  <c:v>116058.72815936639</c:v>
                </c:pt>
                <c:pt idx="10" formatCode="_(* #,##0_);_(* \(#,##0\);_(* &quot;-&quot;??_);_(@_)">
                  <c:v>217555.26565973408</c:v>
                </c:pt>
                <c:pt idx="11" formatCode="_(* #,##0_);_(* \(#,##0\);_(* &quot;-&quot;??_);_(@_)">
                  <c:v>223861.28688459998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20E3-624D-AACA-45CE6E6F5949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 Tropigas </c:v>
                </c:pt>
              </c:strCache>
            </c:strRef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cat>
            <c:strRef>
              <c:f>Sheet1!$B$1:$M$1</c:f>
              <c:strCache>
                <c:ptCount val="12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  <c:pt idx="10">
                  <c:v> Nov </c:v>
                </c:pt>
                <c:pt idx="11">
                  <c:v> Dic </c:v>
                </c:pt>
              </c:strCache>
            </c:strRef>
          </c:cat>
          <c:val>
            <c:numRef>
              <c:f>Sheet1!$B$8:$M$8</c:f>
              <c:numCache>
                <c:formatCode>_-* #,##0.0_-;\-* #,##0.0_-;_-* "-"??_-;_-@_-</c:formatCode>
                <c:ptCount val="12"/>
                <c:pt idx="0">
                  <c:v>75686.301773203159</c:v>
                </c:pt>
                <c:pt idx="1">
                  <c:v>75676.813100915504</c:v>
                </c:pt>
                <c:pt idx="2" formatCode="_(* #,##0_);_(* \(#,##0\);_(* &quot;-&quot;??_);_(@_)">
                  <c:v>35055.395418401349</c:v>
                </c:pt>
                <c:pt idx="3" formatCode="_(* #,##0_);_(* \(#,##0\);_(* &quot;-&quot;??_);_(@_)">
                  <c:v>4524.3039996935513</c:v>
                </c:pt>
                <c:pt idx="4" formatCode="_(* #,##0_);_(* \(#,##0\);_(* &quot;-&quot;??_);_(@_)">
                  <c:v>72930.931557925098</c:v>
                </c:pt>
                <c:pt idx="5" formatCode="_-* #,##0_-;\-* #,##0_-;_-* &quot;-&quot;??_-;_-@_-">
                  <c:v>141360.06204457354</c:v>
                </c:pt>
                <c:pt idx="6" formatCode="_(* #,##0_);_(* \(#,##0\);_(* &quot;-&quot;??_);_(@_)">
                  <c:v>37602.060836395023</c:v>
                </c:pt>
                <c:pt idx="7" formatCode="_(* #,##0_);_(* \(#,##0\);_(* &quot;-&quot;??_);_(@_)">
                  <c:v>84209.432042425353</c:v>
                </c:pt>
                <c:pt idx="8" formatCode="_(* #,##0_);_(* \(#,##0\);_(* &quot;-&quot;??_);_(@_)">
                  <c:v>25272.750546002568</c:v>
                </c:pt>
                <c:pt idx="9" formatCode="_(* #,##0_);_(* \(#,##0\);_(* &quot;-&quot;??_);_(@_)">
                  <c:v>39731.507262596278</c:v>
                </c:pt>
                <c:pt idx="10" formatCode="_(* #,##0_);_(* \(#,##0\);_(* &quot;-&quot;??_);_(@_)">
                  <c:v>276505.29390820663</c:v>
                </c:pt>
                <c:pt idx="11" formatCode="_(* #,##0_);_(* \(#,##0\);_(* &quot;-&quot;??_);_(@_)">
                  <c:v>80592.024678457063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20E3-624D-AACA-45CE6E6F5949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 Gallo Mas Gallo </c:v>
                </c:pt>
              </c:strCache>
            </c:strRef>
          </c:tx>
          <c:spPr>
            <a:ln>
              <a:solidFill>
                <a:srgbClr val="941100"/>
              </a:solidFill>
            </a:ln>
          </c:spPr>
          <c:marker>
            <c:symbol val="none"/>
          </c:marker>
          <c:cat>
            <c:strRef>
              <c:f>Sheet1!$B$1:$M$1</c:f>
              <c:strCache>
                <c:ptCount val="12"/>
                <c:pt idx="0">
                  <c:v> Ene </c:v>
                </c:pt>
                <c:pt idx="1">
                  <c:v> Feb </c:v>
                </c:pt>
                <c:pt idx="2">
                  <c:v> Mar </c:v>
                </c:pt>
                <c:pt idx="3">
                  <c:v> Abr </c:v>
                </c:pt>
                <c:pt idx="4">
                  <c:v> May </c:v>
                </c:pt>
                <c:pt idx="5">
                  <c:v> Jun </c:v>
                </c:pt>
                <c:pt idx="6">
                  <c:v> Jul </c:v>
                </c:pt>
                <c:pt idx="7">
                  <c:v> Ago </c:v>
                </c:pt>
                <c:pt idx="8">
                  <c:v> Sep </c:v>
                </c:pt>
                <c:pt idx="9">
                  <c:v> Oct </c:v>
                </c:pt>
                <c:pt idx="10">
                  <c:v> Nov </c:v>
                </c:pt>
                <c:pt idx="11">
                  <c:v> Dic </c:v>
                </c:pt>
              </c:strCache>
            </c:strRef>
          </c:cat>
          <c:val>
            <c:numRef>
              <c:f>Sheet1!$B$9:$M$9</c:f>
              <c:numCache>
                <c:formatCode>_-* #,##0.0_-;\-* #,##0.0_-;_-* "-"??_-;_-@_-</c:formatCode>
                <c:ptCount val="12"/>
                <c:pt idx="0">
                  <c:v>86469.244260121472</c:v>
                </c:pt>
                <c:pt idx="1">
                  <c:v>75698.4644977883</c:v>
                </c:pt>
                <c:pt idx="2" formatCode="_(* #,##0_);_(* \(#,##0\);_(* &quot;-&quot;??_);_(@_)">
                  <c:v>72924.443052549963</c:v>
                </c:pt>
                <c:pt idx="3" formatCode="_(* #,##0_);_(* \(#,##0\);_(* &quot;-&quot;??_);_(@_)">
                  <c:v>74244.021107859968</c:v>
                </c:pt>
                <c:pt idx="4" formatCode="_(* #,##0_);_(* \(#,##0\);_(* &quot;-&quot;??_);_(@_)">
                  <c:v>117354.73987555238</c:v>
                </c:pt>
                <c:pt idx="5" formatCode="_-* #,##0_-;\-* #,##0_-;_-* &quot;-&quot;??_-;_-@_-">
                  <c:v>87196.351453593074</c:v>
                </c:pt>
                <c:pt idx="6" formatCode="_(* #,##0_);_(* \(#,##0\);_(* &quot;-&quot;??_);_(@_)">
                  <c:v>78888.972254309978</c:v>
                </c:pt>
                <c:pt idx="7" formatCode="_(* #,##0_);_(* \(#,##0\);_(* &quot;-&quot;??_);_(@_)">
                  <c:v>119019.97161368339</c:v>
                </c:pt>
                <c:pt idx="8" formatCode="_(* #,##0_);_(* \(#,##0\);_(* &quot;-&quot;??_);_(@_)">
                  <c:v>86878.930108297282</c:v>
                </c:pt>
                <c:pt idx="9" formatCode="_(* #,##0_);_(* \(#,##0\);_(* &quot;-&quot;??_);_(@_)">
                  <c:v>52451.161735780785</c:v>
                </c:pt>
                <c:pt idx="10" formatCode="_(* #,##0_);_(* \(#,##0\);_(* &quot;-&quot;??_);_(@_)">
                  <c:v>79127.471846852248</c:v>
                </c:pt>
                <c:pt idx="11" formatCode="_(* #,##0_);_(* \(#,##0\);_(* &quot;-&quot;??_);_(@_)">
                  <c:v>70244.401948322193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20E3-624D-AACA-45CE6E6F59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533885200"/>
        <c:axId val="-1408220224"/>
      </c:lineChart>
      <c:catAx>
        <c:axId val="-1533885200"/>
        <c:scaling>
          <c:orientation val="minMax"/>
        </c:scaling>
        <c:delete val="0"/>
        <c:axPos val="b"/>
        <c:majorGridlines/>
        <c:numFmt formatCode="#,##0;[Red]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s-HN"/>
          </a:p>
        </c:txPr>
        <c:crossAx val="-1408220224"/>
        <c:crosses val="autoZero"/>
        <c:auto val="1"/>
        <c:lblAlgn val="ctr"/>
        <c:lblOffset val="100"/>
        <c:noMultiLvlLbl val="0"/>
      </c:catAx>
      <c:valAx>
        <c:axId val="-1408220224"/>
        <c:scaling>
          <c:orientation val="minMax"/>
        </c:scaling>
        <c:delete val="1"/>
        <c:axPos val="l"/>
        <c:numFmt formatCode="_-* #,##0.0_-;\-* #,##0.0_-;_-* &quot;-&quot;??_-;_-@_-" sourceLinked="1"/>
        <c:majorTickMark val="none"/>
        <c:minorTickMark val="none"/>
        <c:tickLblPos val="nextTo"/>
        <c:crossAx val="-1533885200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egendEntry>
        <c:idx val="5"/>
        <c:delete val="1"/>
      </c:legendEntry>
      <c:layout>
        <c:manualLayout>
          <c:xMode val="edge"/>
          <c:yMode val="edge"/>
          <c:x val="0"/>
          <c:y val="0.82428737821741271"/>
          <c:w val="0.9966359447004608"/>
          <c:h val="0.15749543853206799"/>
        </c:manualLayout>
      </c:layout>
      <c:overlay val="0"/>
      <c:txPr>
        <a:bodyPr/>
        <a:lstStyle/>
        <a:p>
          <a:pPr>
            <a:defRPr sz="1000"/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tx2">
        <a:lumMod val="20000"/>
        <a:lumOff val="80000"/>
      </a:schemeClr>
    </a:solidFill>
    <a:ln>
      <a:noFill/>
    </a:ln>
    <a:effectLst/>
  </c:spPr>
  <c:txPr>
    <a:bodyPr/>
    <a:lstStyle/>
    <a:p>
      <a:pPr>
        <a:defRPr>
          <a:latin typeface="Century Gothic"/>
          <a:cs typeface="Century Gothic"/>
        </a:defRPr>
      </a:pPr>
      <a:endParaRPr lang="es-HN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rgbClr val="C354BE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5669225509706366E-2"/>
                  <c:y val="-4.434122211391096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1D5-D54F-8F86-459AEE55F2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0%</c:formatCode>
                <c:ptCount val="3"/>
                <c:pt idx="0">
                  <c:v>0.91</c:v>
                </c:pt>
                <c:pt idx="1">
                  <c:v>0.85</c:v>
                </c:pt>
                <c:pt idx="2">
                  <c:v>0.76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80-3241-94D7-DE30865590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rgbClr val="EA65E5"/>
            </a:solidFill>
            <a:ln>
              <a:solidFill>
                <a:srgbClr val="CD4735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4.359572006741890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1D5-D54F-8F86-459AEE55F2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2E80-3241-94D7-DE30865590B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RA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0.09</c:v>
                </c:pt>
                <c:pt idx="1">
                  <c:v>0.15</c:v>
                </c:pt>
                <c:pt idx="2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80-3241-94D7-DE30865590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1690765040"/>
        <c:axId val="1607885088"/>
      </c:barChart>
      <c:catAx>
        <c:axId val="1690765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1607885088"/>
        <c:crosses val="autoZero"/>
        <c:auto val="1"/>
        <c:lblAlgn val="ctr"/>
        <c:lblOffset val="100"/>
        <c:noMultiLvlLbl val="0"/>
      </c:catAx>
      <c:valAx>
        <c:axId val="160788508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690765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Grupo America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12-444B-BE95-B0DAA80B6F7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Audio Sistemas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006-FB4D-8F00-2C1231DCABA5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W 107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006-FB4D-8F00-2C1231DCABA5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Ambiental FM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1570515065595054E-3"/>
                  <c:y val="4.96443781650734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F20-BD48-B091-0A85EC0787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BC-F945-BBC9-586B59D08E84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Stereo Luz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BD-B044-8FD1-A7941FD853F6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Invosa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D2-744C-9F35-42DABF52E02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Logo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67C-7E41-B667-C526E0AC2DD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Sheet1!$B$8</c:f>
              <c:numCache>
                <c:formatCode>0%</c:formatCode>
                <c:ptCount val="1"/>
                <c:pt idx="0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7C-7E41-B667-C526E0AC2DD6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Otras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67C-7E41-B667-C526E0AC2DD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Sheet1!$B$9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7C-7E41-B667-C526E0AC2D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78-B544-8A4B-EDFDCA8F5F03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C11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78-B544-8A4B-EDFDCA8F5F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992514817814472"/>
          <c:y val="7.356382611524924E-2"/>
          <c:w val="0.59989064739894871"/>
          <c:h val="0.866464531373666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36C-0F4E-AED2-98B392620C2E}"/>
              </c:ext>
            </c:extLst>
          </c:dPt>
          <c:dLbls>
            <c:dLbl>
              <c:idx val="0"/>
              <c:layout>
                <c:manualLayout>
                  <c:x val="-0.29514763775893627"/>
                  <c:y val="6.796303025210948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36C-0F4E-AED2-98B392620C2E}"/>
                </c:ext>
              </c:extLst>
            </c:dLbl>
            <c:dLbl>
              <c:idx val="1"/>
              <c:layout>
                <c:manualLayout>
                  <c:x val="-0.25053191078734216"/>
                  <c:y val="6.796303025211011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36C-0F4E-AED2-98B392620C2E}"/>
                </c:ext>
              </c:extLst>
            </c:dLbl>
            <c:dLbl>
              <c:idx val="2"/>
              <c:layout>
                <c:manualLayout>
                  <c:x val="-0.2837840967485222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36C-0F4E-AED2-98B392620C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#,##0.0</c:formatCode>
                <c:ptCount val="3"/>
                <c:pt idx="0">
                  <c:v>793.6</c:v>
                </c:pt>
                <c:pt idx="1">
                  <c:v>735.7</c:v>
                </c:pt>
                <c:pt idx="2">
                  <c:v>949.1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36C-0F4E-AED2-98B392620C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467647906427059E-2"/>
          <c:y val="6.8997396299041239E-2"/>
          <c:w val="0.96306470418714585"/>
          <c:h val="0.61959073316071911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Sheet1!$B$2:$M$2</c:f>
              <c:numCache>
                <c:formatCode>_-* #,##0_-;\-* #,##0_-;_-* "-"??_-;_-@_-</c:formatCode>
                <c:ptCount val="12"/>
                <c:pt idx="0">
                  <c:v>71389.294910395329</c:v>
                </c:pt>
                <c:pt idx="1">
                  <c:v>79174.783628294637</c:v>
                </c:pt>
                <c:pt idx="2" formatCode="_-* #,##0.0_-;\-* #,##0.0_-;_-* &quot;-&quot;??_-;_-@_-">
                  <c:v>80465.402374065146</c:v>
                </c:pt>
                <c:pt idx="3" formatCode="_-* #,##0.0_-;\-* #,##0.0_-;_-* &quot;-&quot;??_-;_-@_-">
                  <c:v>22165.450660445153</c:v>
                </c:pt>
                <c:pt idx="4">
                  <c:v>34040.51351374566</c:v>
                </c:pt>
                <c:pt idx="5">
                  <c:v>26127.531510646655</c:v>
                </c:pt>
                <c:pt idx="6" formatCode="_-* #,##0.0_-;\-* #,##0.0_-;_-* &quot;-&quot;??_-;_-@_-">
                  <c:v>29860.883885653704</c:v>
                </c:pt>
                <c:pt idx="7">
                  <c:v>32755.280020186219</c:v>
                </c:pt>
                <c:pt idx="8">
                  <c:v>36521.24209728284</c:v>
                </c:pt>
                <c:pt idx="9">
                  <c:v>33620.582931498218</c:v>
                </c:pt>
                <c:pt idx="10">
                  <c:v>252535.6269195333</c:v>
                </c:pt>
                <c:pt idx="11">
                  <c:v>37086.413950886905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1565-A54F-9E5D-463274428D8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chemeClr val="tx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Sheet1!$B$3:$M$3</c:f>
              <c:numCache>
                <c:formatCode>_-* #,##0_-;\-* #,##0_-;_-* "-"??_-;_-@_-</c:formatCode>
                <c:ptCount val="12"/>
                <c:pt idx="0">
                  <c:v>75686.301773203159</c:v>
                </c:pt>
                <c:pt idx="1">
                  <c:v>75676.813100915504</c:v>
                </c:pt>
                <c:pt idx="2" formatCode="_-* #,##0.0_-;\-* #,##0.0_-;_-* &quot;-&quot;??_-;_-@_-">
                  <c:v>35055.395418401349</c:v>
                </c:pt>
                <c:pt idx="3" formatCode="_-* #,##0.0_-;\-* #,##0.0_-;_-* &quot;-&quot;??_-;_-@_-">
                  <c:v>4524.3039996935513</c:v>
                </c:pt>
                <c:pt idx="4">
                  <c:v>72930.931557925098</c:v>
                </c:pt>
                <c:pt idx="5">
                  <c:v>141360.06204457354</c:v>
                </c:pt>
                <c:pt idx="6" formatCode="_-* #,##0.0_-;\-* #,##0.0_-;_-* &quot;-&quot;??_-;_-@_-">
                  <c:v>37602.060836395023</c:v>
                </c:pt>
                <c:pt idx="7">
                  <c:v>84209.432042425353</c:v>
                </c:pt>
                <c:pt idx="8">
                  <c:v>25272.750546002568</c:v>
                </c:pt>
                <c:pt idx="9">
                  <c:v>39731.507262596278</c:v>
                </c:pt>
                <c:pt idx="10">
                  <c:v>276505.29390820663</c:v>
                </c:pt>
                <c:pt idx="11">
                  <c:v>80592.024678457063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1565-A54F-9E5D-463274428D80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RA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>
              <a:solidFill>
                <a:schemeClr val="tx2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3.5669225509706366E-2"/>
                  <c:y val="-4.434122211391096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1D5-D54F-8F86-459AEE55F2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0%</c:formatCode>
                <c:ptCount val="3"/>
                <c:pt idx="0">
                  <c:v>0.06</c:v>
                </c:pt>
                <c:pt idx="1">
                  <c:v>0.11</c:v>
                </c:pt>
                <c:pt idx="2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80-3241-94D7-DE30865590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4.359572006741890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1D5-D54F-8F86-459AEE55F225}"/>
                </c:ext>
              </c:extLst>
            </c:dLbl>
            <c:dLbl>
              <c:idx val="1"/>
              <c:layout>
                <c:manualLayout>
                  <c:x val="3.1705978230850029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C97-F142-8B32-063E85050FB2}"/>
                </c:ext>
              </c:extLst>
            </c:dLbl>
            <c:dLbl>
              <c:idx val="2"/>
              <c:layout>
                <c:manualLayout>
                  <c:x val="4.3595720067418894E-2"/>
                  <c:y val="4.434122211391005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EE6-BD45-811F-D1C56ACDB4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 formatCode="0%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80-3241-94D7-DE30865590B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-2.3779483673137577E-2"/>
                  <c:y val="4.4341222113910101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EE6-BD45-811F-D1C56ACDB4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0.92</c:v>
                </c:pt>
                <c:pt idx="1">
                  <c:v>0.89</c:v>
                </c:pt>
                <c:pt idx="2">
                  <c:v>0.92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80-3241-94D7-DE30865590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1690765040"/>
        <c:axId val="1607885088"/>
      </c:barChart>
      <c:catAx>
        <c:axId val="1690765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1607885088"/>
        <c:crosses val="autoZero"/>
        <c:auto val="1"/>
        <c:lblAlgn val="ctr"/>
        <c:lblOffset val="100"/>
        <c:noMultiLvlLbl val="0"/>
      </c:catAx>
      <c:valAx>
        <c:axId val="160788508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690765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13705968228054755"/>
          <c:w val="0.94327243342784539"/>
          <c:h val="0.435563308426472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Grupo America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5785257532797527E-3"/>
                  <c:y val="6.229985558206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BE4-7A40-8E61-D45E48ACAF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12-444B-BE95-B0DAA80B6F7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Suyapa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7.475982669848049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BE4-7A40-8E61-D45E48ACAF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BF-9C44-AECB-45F0C985BB6F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St. LUZ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BF-9C44-AECB-45F0C985BB6F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Logos FM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60-D74C-9B82-34B7B51C1B16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W107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96-B443-9D53-E00ECB21985C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Invosa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64-5E41-B153-F21AF30FBA59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R Activa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Sheet1!$B$8</c:f>
              <c:numCache>
                <c:formatCode>0%</c:formatCode>
                <c:ptCount val="1"/>
                <c:pt idx="0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FF-964D-A9DF-B7F55113A270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Otras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Sheet1!$B$9</c:f>
              <c:numCache>
                <c:formatCode>0%</c:formatCode>
                <c:ptCount val="1"/>
                <c:pt idx="0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B7-3445-B5DF-FAF77823623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54770304847419315"/>
          <c:w val="1"/>
          <c:h val="0.3358468829366637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0-6D34-3D47-908A-A463367A76F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EH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1-6D34-3D47-908A-A463367A76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7.7355772598392582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DB8-D744-84FA-24203E3A02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DB8-D744-84FA-24203E3A02E8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TCV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DB8-D744-84FA-24203E3A02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45048908269681"/>
          <c:y val="6.676773431316696E-2"/>
          <c:w val="0.59989064739894871"/>
          <c:h val="0.866464531373666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460-EB4C-BAD3-3BEF2F70BFDE}"/>
              </c:ext>
            </c:extLst>
          </c:dPt>
          <c:dLbls>
            <c:dLbl>
              <c:idx val="0"/>
              <c:layout>
                <c:manualLayout>
                  <c:x val="9.2285137075062557E-3"/>
                  <c:y val="6.7960354542257045E-3"/>
                </c:manualLayout>
              </c:layout>
              <c:spPr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340963960967364"/>
                      <c:h val="0.1017406562874097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5460-EB4C-BAD3-3BEF2F70BFDE}"/>
                </c:ext>
              </c:extLst>
            </c:dLbl>
            <c:dLbl>
              <c:idx val="1"/>
              <c:layout>
                <c:manualLayout>
                  <c:x val="-0.18621425524266511"/>
                  <c:y val="-6.2298724717584078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5C6-DC41-B185-892AA3228936}"/>
                </c:ext>
              </c:extLst>
            </c:dLbl>
            <c:dLbl>
              <c:idx val="2"/>
              <c:layout>
                <c:manualLayout>
                  <c:x val="-0.28401904708841147"/>
                  <c:y val="-3.1149362358792039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2E7-FD46-ACCF-17B34BAEC1B4}"/>
                </c:ext>
              </c:extLst>
            </c:dLbl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0.0</c:formatCode>
                <c:ptCount val="3"/>
                <c:pt idx="0">
                  <c:v>279.60000000000002</c:v>
                </c:pt>
                <c:pt idx="1">
                  <c:v>575.9</c:v>
                </c:pt>
                <c:pt idx="2">
                  <c:v>1000.5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6-014E-8C0F-315E0F051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0.29811002590159674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269531002200814"/>
                      <c:h val="0.1861945027568965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8C0F-914A-9536-F1D8A434C667}"/>
                </c:ext>
              </c:extLst>
            </c:dLbl>
            <c:dLbl>
              <c:idx val="1"/>
              <c:layout>
                <c:manualLayout>
                  <c:x val="-0.33704465365466935"/>
                  <c:y val="-1.38277636472915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827133273566445"/>
                      <c:h val="0.2690244375146990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6176-5E40-9204-CD7CCB27F159}"/>
                </c:ext>
              </c:extLst>
            </c:dLbl>
            <c:dLbl>
              <c:idx val="2"/>
              <c:layout>
                <c:manualLayout>
                  <c:x val="-0.33715172388099035"/>
                  <c:y val="6.91401792636080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84326395697321"/>
                      <c:h val="0.1861945027568965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8C0F-914A-9536-F1D8A434C6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_-* #,##0.0_-;\-* #,##0.0_-;_-* "-"??_-;_-@_-</c:formatCode>
                <c:ptCount val="3"/>
                <c:pt idx="0">
                  <c:v>3952.7</c:v>
                </c:pt>
                <c:pt idx="1">
                  <c:v>4029</c:v>
                </c:pt>
                <c:pt idx="2">
                  <c:v>4873.3999999999996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6-014E-8C0F-315E0F051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_-;\-* #,##0.0_-;_-* &quot;-&quot;??_-;_-@_-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RA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>
              <a:solidFill>
                <a:schemeClr val="tx2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3.5669225509706366E-2"/>
                  <c:y val="-4.434122211391096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1D5-D54F-8F86-459AEE55F2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0%</c:formatCode>
                <c:ptCount val="3"/>
                <c:pt idx="0">
                  <c:v>0.93</c:v>
                </c:pt>
                <c:pt idx="1">
                  <c:v>0.03</c:v>
                </c:pt>
                <c:pt idx="2">
                  <c:v>0.91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80-3241-94D7-DE30865590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4.359572006741890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1D5-D54F-8F86-459AEE55F225}"/>
                </c:ext>
              </c:extLst>
            </c:dLbl>
            <c:dLbl>
              <c:idx val="1"/>
              <c:layout>
                <c:manualLayout>
                  <c:x val="2.7742730951993842E-2"/>
                  <c:y val="4.434122211391005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428-214A-8CCA-312D8EBC4EB5}"/>
                </c:ext>
              </c:extLst>
            </c:dLbl>
            <c:dLbl>
              <c:idx val="2"/>
              <c:layout>
                <c:manualLayout>
                  <c:x val="3.5669225509706366E-2"/>
                  <c:y val="8.868244422782030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7E7-CC46-B717-7CADC64DCAF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 formatCode="0%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80-3241-94D7-DE30865590B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9632472788562627E-2"/>
                  <c:y val="2.660473326834609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428-214A-8CCA-312D8EBC4EB5}"/>
                </c:ext>
              </c:extLst>
            </c:dLbl>
            <c:dLbl>
              <c:idx val="1"/>
              <c:layout>
                <c:manualLayout>
                  <c:x val="-1.9816236394281313E-2"/>
                  <c:y val="1.773648884556406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2CA-C042-995D-87C84720069C}"/>
                </c:ext>
              </c:extLst>
            </c:dLbl>
            <c:dLbl>
              <c:idx val="2"/>
              <c:layout>
                <c:manualLayout>
                  <c:x val="-4.3595720067418894E-2"/>
                  <c:y val="2.217061105695507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7E7-CC46-B717-7CADC64DCAF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0.03</c:v>
                </c:pt>
                <c:pt idx="1">
                  <c:v>0.97</c:v>
                </c:pt>
                <c:pt idx="2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80-3241-94D7-DE30865590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1690765040"/>
        <c:axId val="1607885088"/>
      </c:barChart>
      <c:catAx>
        <c:axId val="1690765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1607885088"/>
        <c:crosses val="autoZero"/>
        <c:auto val="1"/>
        <c:lblAlgn val="ctr"/>
        <c:lblOffset val="100"/>
        <c:noMultiLvlLbl val="0"/>
      </c:catAx>
      <c:valAx>
        <c:axId val="160788508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690765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467647906427059E-2"/>
          <c:y val="6.3247613274121137E-2"/>
          <c:w val="0.96306470418714585"/>
          <c:h val="0.61953278259164901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chemeClr val="accent4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Sheet1!$B$2:$M$2</c:f>
              <c:numCache>
                <c:formatCode>_-* #,##0_-;\-* #,##0_-;_-* "-"??_-;_-@_-</c:formatCode>
                <c:ptCount val="12"/>
                <c:pt idx="0">
                  <c:v>23562.137666355666</c:v>
                </c:pt>
                <c:pt idx="1">
                  <c:v>35738.069505129715</c:v>
                </c:pt>
                <c:pt idx="2" formatCode="_-* #,##0.0_-;\-* #,##0.0_-;_-* &quot;-&quot;??_-;_-@_-">
                  <c:v>36778.885196172167</c:v>
                </c:pt>
                <c:pt idx="3" formatCode="_-* #,##0.0_-;\-* #,##0.0_-;_-* &quot;-&quot;??_-;_-@_-">
                  <c:v>28525.508907390318</c:v>
                </c:pt>
                <c:pt idx="4">
                  <c:v>54599.297196980289</c:v>
                </c:pt>
                <c:pt idx="5">
                  <c:v>61989.05161069474</c:v>
                </c:pt>
                <c:pt idx="6" formatCode="_-* #,##0.0_-;\-* #,##0.0_-;_-* &quot;-&quot;??_-;_-@_-">
                  <c:v>28705.9992764829</c:v>
                </c:pt>
                <c:pt idx="7">
                  <c:v>51618.874573660723</c:v>
                </c:pt>
                <c:pt idx="8">
                  <c:v>54216.302633384861</c:v>
                </c:pt>
                <c:pt idx="9">
                  <c:v>56491.939244961577</c:v>
                </c:pt>
                <c:pt idx="10">
                  <c:v>77333.17009049347</c:v>
                </c:pt>
                <c:pt idx="11">
                  <c:v>66331.664458773535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E80E-7748-B41F-E6002075753A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Sheet1!$B$3:$M$3</c:f>
              <c:numCache>
                <c:formatCode>_-* #,##0_-;\-* #,##0_-;_-* "-"??_-;_-@_-</c:formatCode>
                <c:ptCount val="12"/>
                <c:pt idx="0">
                  <c:v>86469.244260121472</c:v>
                </c:pt>
                <c:pt idx="1">
                  <c:v>75698.4644977883</c:v>
                </c:pt>
                <c:pt idx="2" formatCode="_-* #,##0.0_-;\-* #,##0.0_-;_-* &quot;-&quot;??_-;_-@_-">
                  <c:v>72924.443052549963</c:v>
                </c:pt>
                <c:pt idx="3" formatCode="_-* #,##0.0_-;\-* #,##0.0_-;_-* &quot;-&quot;??_-;_-@_-">
                  <c:v>74244.021107859968</c:v>
                </c:pt>
                <c:pt idx="4">
                  <c:v>117354.73987555238</c:v>
                </c:pt>
                <c:pt idx="5">
                  <c:v>87196.351453593074</c:v>
                </c:pt>
                <c:pt idx="6" formatCode="_-* #,##0.0_-;\-* #,##0.0_-;_-* &quot;-&quot;??_-;_-@_-">
                  <c:v>78888.972254309978</c:v>
                </c:pt>
                <c:pt idx="7">
                  <c:v>119019.97161368339</c:v>
                </c:pt>
                <c:pt idx="8">
                  <c:v>86878.930108297282</c:v>
                </c:pt>
                <c:pt idx="9">
                  <c:v>52451.161735780785</c:v>
                </c:pt>
                <c:pt idx="10">
                  <c:v>79127.471846852248</c:v>
                </c:pt>
                <c:pt idx="11">
                  <c:v>70244.401948322193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8-E80E-7748-B41F-E6002075753A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18902875307457448"/>
          <c:w val="0.94327243342784539"/>
          <c:h val="0.4100676724993309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TVC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CE-7A4C-8877-66CC6DF608FC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33-8F42-AD37-227D64E2AB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22427948009544141"/>
          <c:w val="0.94327243342784539"/>
          <c:h val="0.3657874701745573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Invosa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289262876639876E-2"/>
                  <c:y val="-5.7107541239038572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152-B543-AD76-0151B9BC5B0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B7-FC40-9D7F-0E608F02EB46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Audio Sistemas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8A-E241-ACCD-3860FF866CE3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Grupo America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8A-E241-ACCD-3860FF866CE3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R. Activa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04-DC4B-9719-7F0590BC4646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W 107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5785257532795636E-3"/>
                  <c:y val="6.229985558206706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5AA-864E-96F6-ADBF3D1B11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52-B543-AD76-0151B9BC5B04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Otros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5785257532797527E-3"/>
                  <c:y val="-4.983988446565364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5AA-864E-96F6-ADBF3D1B11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15-8249-8879-E042E15BDDD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bg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title>
    <c:autoTitleDeleted val="0"/>
    <c:plotArea>
      <c:layout>
        <c:manualLayout>
          <c:layoutTarget val="inner"/>
          <c:xMode val="edge"/>
          <c:yMode val="edge"/>
          <c:x val="2.836378328607728E-2"/>
          <c:y val="0.17935269212627558"/>
          <c:w val="0.94327243342784539"/>
          <c:h val="0.4272670698100932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0-71B1-CD4E-B400-B5E895CDCF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45048908269681"/>
          <c:y val="6.676773431316696E-2"/>
          <c:w val="0.59989064739894871"/>
          <c:h val="0.866464531373666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Inversión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460-EB4C-BAD3-3BEF2F70BFDE}"/>
              </c:ext>
            </c:extLst>
          </c:dPt>
          <c:dLbls>
            <c:dLbl>
              <c:idx val="0"/>
              <c:layout>
                <c:manualLayout>
                  <c:x val="-5.5822858184310487E-2"/>
                  <c:y val="1.019445453781648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446802040577266"/>
                      <c:h val="0.1762961004739752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5460-EB4C-BAD3-3BEF2F70BFDE}"/>
                </c:ext>
              </c:extLst>
            </c:dLbl>
            <c:dLbl>
              <c:idx val="1"/>
              <c:layout>
                <c:manualLayout>
                  <c:x val="-5.3736499166094111E-4"/>
                  <c:y val="-6.796303025211073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5A1-FC4A-BAE5-9D6F52501A1D}"/>
                </c:ext>
              </c:extLst>
            </c:dLbl>
            <c:dLbl>
              <c:idx val="2"/>
              <c:layout>
                <c:manualLayout>
                  <c:x val="-0.22836938086893374"/>
                  <c:y val="-3.1149362358792039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2E7-FD46-ACCF-17B34BAEC1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_-* #,##0.0_-;\-* #,##0.0_-;_-* "-"??_-;_-@_-</c:formatCode>
                <c:ptCount val="3"/>
                <c:pt idx="0">
                  <c:v>211.6</c:v>
                </c:pt>
                <c:pt idx="1">
                  <c:v>641.29999999999995</c:v>
                </c:pt>
                <c:pt idx="2">
                  <c:v>1794.4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6-014E-8C0F-315E0F051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8"/>
        <c:axId val="2082962592"/>
        <c:axId val="2087669968"/>
      </c:barChart>
      <c:catAx>
        <c:axId val="2082962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87669968"/>
        <c:crosses val="autoZero"/>
        <c:auto val="1"/>
        <c:lblAlgn val="ctr"/>
        <c:lblOffset val="100"/>
        <c:noMultiLvlLbl val="0"/>
      </c:catAx>
      <c:valAx>
        <c:axId val="20876699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_-;\-* #,##0.0_-;_-* &quot;-&quot;??_-;_-@_-" sourceLinked="1"/>
        <c:majorTickMark val="none"/>
        <c:minorTickMark val="none"/>
        <c:tickLblPos val="nextTo"/>
        <c:crossAx val="2082962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rgbClr val="36E30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Sheet1!$B$2:$M$2</c:f>
              <c:numCache>
                <c:formatCode>_-* #,##0_-;\-* #,##0_-;_-* "-"??_-;_-@_-</c:formatCode>
                <c:ptCount val="12"/>
                <c:pt idx="0">
                  <c:v>22402.011719344435</c:v>
                </c:pt>
                <c:pt idx="1">
                  <c:v>26903.435269456688</c:v>
                </c:pt>
                <c:pt idx="2" formatCode="_-* #,##0.0_-;\-* #,##0.0_-;_-* &quot;-&quot;??_-;_-@_-">
                  <c:v>23675.53692088434</c:v>
                </c:pt>
                <c:pt idx="3" formatCode="_-* #,##0.0_-;\-* #,##0.0_-;_-* &quot;-&quot;??_-;_-@_-">
                  <c:v>22012.241935159465</c:v>
                </c:pt>
                <c:pt idx="4">
                  <c:v>26154.113528962829</c:v>
                </c:pt>
                <c:pt idx="5">
                  <c:v>20305.612589604909</c:v>
                </c:pt>
                <c:pt idx="6" formatCode="_-* #,##0.0_-;\-* #,##0.0_-;_-* &quot;-&quot;??_-;_-@_-">
                  <c:v>32544.037970537447</c:v>
                </c:pt>
                <c:pt idx="7">
                  <c:v>47391.010929432436</c:v>
                </c:pt>
                <c:pt idx="8">
                  <c:v>23248.723922002151</c:v>
                </c:pt>
                <c:pt idx="9">
                  <c:v>28543.758247500969</c:v>
                </c:pt>
                <c:pt idx="10">
                  <c:v>85627.876012608191</c:v>
                </c:pt>
                <c:pt idx="11">
                  <c:v>282532.72241129394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1565-A54F-9E5D-463274428D8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Sheet1!$B$3:$M$3</c:f>
              <c:numCache>
                <c:formatCode>_-* #,##0_-;\-* #,##0_-;_-* "-"??_-;_-@_-</c:formatCode>
                <c:ptCount val="12"/>
                <c:pt idx="0">
                  <c:v>131409.07841809507</c:v>
                </c:pt>
                <c:pt idx="1">
                  <c:v>120198.17311995133</c:v>
                </c:pt>
                <c:pt idx="2" formatCode="_-* #,##0.0_-;\-* #,##0.0_-;_-* &quot;-&quot;??_-;_-@_-">
                  <c:v>137540.84406048947</c:v>
                </c:pt>
                <c:pt idx="3" formatCode="_-* #,##0.0_-;\-* #,##0.0_-;_-* &quot;-&quot;??_-;_-@_-">
                  <c:v>169712.83437511619</c:v>
                </c:pt>
                <c:pt idx="4">
                  <c:v>105753.2037924079</c:v>
                </c:pt>
                <c:pt idx="5">
                  <c:v>155546.06877445034</c:v>
                </c:pt>
                <c:pt idx="6" formatCode="_-* #,##0.0_-;\-* #,##0.0_-;_-* &quot;-&quot;??_-;_-@_-">
                  <c:v>122127.71426821823</c:v>
                </c:pt>
                <c:pt idx="7">
                  <c:v>161842.26697362732</c:v>
                </c:pt>
                <c:pt idx="8">
                  <c:v>132842.81465143387</c:v>
                </c:pt>
                <c:pt idx="9">
                  <c:v>116058.72815936639</c:v>
                </c:pt>
                <c:pt idx="10">
                  <c:v>217555.26565973408</c:v>
                </c:pt>
                <c:pt idx="11">
                  <c:v>223861.28688459998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1565-A54F-9E5D-463274428D80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RA</c:v>
                </c:pt>
              </c:strCache>
            </c:strRef>
          </c:tx>
          <c:spPr>
            <a:solidFill>
              <a:srgbClr val="36E30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5669225509706366E-2"/>
                  <c:y val="-4.434122211391096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1D5-D54F-8F86-459AEE55F2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Sheet1!$B$2:$B$4</c:f>
              <c:numCache>
                <c:formatCode>0%</c:formatCode>
                <c:ptCount val="3"/>
                <c:pt idx="0">
                  <c:v>0.3</c:v>
                </c:pt>
                <c:pt idx="1">
                  <c:v>0.1</c:v>
                </c:pt>
                <c:pt idx="2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80-3241-94D7-DE30865590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359572006741890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1D5-D54F-8F86-459AEE55F2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Sheet1!$C$2:$C$4</c:f>
              <c:numCache>
                <c:formatCode>0%</c:formatCode>
                <c:ptCount val="3"/>
                <c:pt idx="0">
                  <c:v>7.0000000000000007E-2</c:v>
                </c:pt>
                <c:pt idx="1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80-3241-94D7-DE30865590B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rgbClr val="0055A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Sheet1!$D$2:$D$4</c:f>
              <c:numCache>
                <c:formatCode>0%</c:formatCode>
                <c:ptCount val="3"/>
                <c:pt idx="0">
                  <c:v>0.63</c:v>
                </c:pt>
                <c:pt idx="1">
                  <c:v>0.88</c:v>
                </c:pt>
                <c:pt idx="2">
                  <c:v>0.92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80-3241-94D7-DE30865590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1690765040"/>
        <c:axId val="1607885088"/>
      </c:barChart>
      <c:catAx>
        <c:axId val="1690765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1607885088"/>
        <c:crosses val="autoZero"/>
        <c:auto val="1"/>
        <c:lblAlgn val="ctr"/>
        <c:lblOffset val="100"/>
        <c:noMultiLvlLbl val="0"/>
      </c:catAx>
      <c:valAx>
        <c:axId val="160788508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690765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Invosa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7.7355772598392582E-3"/>
                  <c:y val="5.978423070875853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D8A-8E47-8FF9-9F68813359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12-444B-BE95-B0DAA80B6F7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EU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1570515065594109E-3"/>
                  <c:y val="2.39136922835034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D8A-8E47-8FF9-9F68813359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812-444B-BE95-B0DAA80B6F7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67-494F-B45C-5DB670B16A1B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Audio Sistemas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0.1434821537010204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57C-1442-A408-3DCD9E62158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7C-1442-A408-3DCD9E621587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Otros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4E0-4242-8507-94FBEB68B8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E0-4242-8507-94FBEB68B8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0455038733720521E-2"/>
          <c:y val="0.67477378494435358"/>
          <c:w val="0.63017098468213584"/>
          <c:h val="0.190113853653852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chemeClr val="accent4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Sheet1!$B$2:$M$2</c:f>
              <c:numCache>
                <c:formatCode>_-* #,##0_-;\-* #,##0_-;_-* "-"??_-;_-@_-</c:formatCode>
                <c:ptCount val="12"/>
                <c:pt idx="0">
                  <c:v>7610.913831005284</c:v>
                </c:pt>
                <c:pt idx="1">
                  <c:v>258123.4460108371</c:v>
                </c:pt>
                <c:pt idx="2" formatCode="_-* #,##0.0_-;\-* #,##0.0_-;_-* &quot;-&quot;??_-;_-@_-">
                  <c:v>432381.10486091202</c:v>
                </c:pt>
                <c:pt idx="3" formatCode="_-* #,##0.0_-;\-* #,##0.0_-;_-* &quot;-&quot;??_-;_-@_-">
                  <c:v>273278.1134523346</c:v>
                </c:pt>
                <c:pt idx="4">
                  <c:v>466722.41457737127</c:v>
                </c:pt>
                <c:pt idx="5">
                  <c:v>394655.63074637169</c:v>
                </c:pt>
                <c:pt idx="6" formatCode="_-* #,##0.0_-;\-* #,##0.0_-;_-* &quot;-&quot;??_-;_-@_-">
                  <c:v>309442.31856947509</c:v>
                </c:pt>
                <c:pt idx="7">
                  <c:v>423167.80951223272</c:v>
                </c:pt>
                <c:pt idx="8">
                  <c:v>317623.07555623603</c:v>
                </c:pt>
                <c:pt idx="9">
                  <c:v>348851.57427777478</c:v>
                </c:pt>
                <c:pt idx="10">
                  <c:v>452983.11237162381</c:v>
                </c:pt>
                <c:pt idx="11">
                  <c:v>344140.99451380293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7C5-2A43-B643-87195EEFA3C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Sheet1!$B$1:$M$1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Sheet1!$B$3:$M$3</c:f>
              <c:numCache>
                <c:formatCode>_-* #,##0_-;\-* #,##0_-;_-* "-"??_-;_-@_-</c:formatCode>
                <c:ptCount val="12"/>
                <c:pt idx="0">
                  <c:v>16740.224814882287</c:v>
                </c:pt>
                <c:pt idx="1">
                  <c:v>253311.83660215666</c:v>
                </c:pt>
                <c:pt idx="2" formatCode="_-* #,##0.0_-;\-* #,##0.0_-;_-* &quot;-&quot;??_-;_-@_-">
                  <c:v>433594.98919369932</c:v>
                </c:pt>
                <c:pt idx="3" formatCode="_-* #,##0.0_-;\-* #,##0.0_-;_-* &quot;-&quot;??_-;_-@_-">
                  <c:v>387148.31991944794</c:v>
                </c:pt>
                <c:pt idx="4">
                  <c:v>444585.9165582899</c:v>
                </c:pt>
                <c:pt idx="5">
                  <c:v>492169.00123633904</c:v>
                </c:pt>
                <c:pt idx="6" formatCode="_-* #,##0.0_-;\-* #,##0.0_-;_-* &quot;-&quot;??_-;_-@_-">
                  <c:v>417010.1306262358</c:v>
                </c:pt>
                <c:pt idx="7">
                  <c:v>468276.71002682747</c:v>
                </c:pt>
                <c:pt idx="8">
                  <c:v>425822.98604210641</c:v>
                </c:pt>
                <c:pt idx="9">
                  <c:v>519519.66381545126</c:v>
                </c:pt>
                <c:pt idx="10">
                  <c:v>502576.30651951814</c:v>
                </c:pt>
                <c:pt idx="11">
                  <c:v>512633.65576216095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7C5-2A43-B643-87195EEFA3CF}"/>
            </c:ext>
          </c:extLst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smooth val="0"/>
        <c:axId val="2083195936"/>
        <c:axId val="2053502352"/>
      </c:lineChart>
      <c:catAx>
        <c:axId val="208319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53502352"/>
        <c:crosses val="autoZero"/>
        <c:auto val="1"/>
        <c:lblAlgn val="ctr"/>
        <c:lblOffset val="100"/>
        <c:noMultiLvlLbl val="0"/>
      </c:catAx>
      <c:valAx>
        <c:axId val="2053502352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208319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0-7A4E-124C-AD4B-166EB49FD48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1-7A4E-124C-AD4B-166EB49FD4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36378328607728E-2"/>
          <c:y val="0.1913095382680273"/>
          <c:w val="0.94327243342784539"/>
          <c:h val="0.53487868508585867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7.7355772598392582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0FE-3541-A7B6-F5B3D49DC9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FE-3541-A7B6-F5B3D49DC9A1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TVC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F7C-CC4D-86A8-2EEB9D63816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7C-CC4D-86A8-2EEB9D6381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TVC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7373850200816703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07B-7442-85E8-2D5EB5F97FE7}"/>
                </c:ext>
              </c:extLst>
            </c:dLbl>
            <c:dLbl>
              <c:idx val="3"/>
              <c:layout>
                <c:manualLayout>
                  <c:x val="1.9545581475918835E-2"/>
                  <c:y val="1.597775359913572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07B-7442-85E8-2D5EB5F97FE7}"/>
                </c:ext>
              </c:extLst>
            </c:dLbl>
            <c:dLbl>
              <c:idx val="7"/>
              <c:layout>
                <c:manualLayout>
                  <c:x val="1.520211892571465E-2"/>
                  <c:y val="-2.662958933189295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64C-7243-95D0-2EF542CCE9C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Sheet1!$B$2:$B$9</c:f>
              <c:numCache>
                <c:formatCode>0%</c:formatCode>
                <c:ptCount val="8"/>
                <c:pt idx="0">
                  <c:v>0.18456221651459104</c:v>
                </c:pt>
                <c:pt idx="1">
                  <c:v>0.86813454661330991</c:v>
                </c:pt>
                <c:pt idx="2">
                  <c:v>0.77841630928046923</c:v>
                </c:pt>
                <c:pt idx="3">
                  <c:v>0.73519012729341171</c:v>
                </c:pt>
                <c:pt idx="4">
                  <c:v>0.32407262670208753</c:v>
                </c:pt>
                <c:pt idx="5">
                  <c:v>0.17567142237289685</c:v>
                </c:pt>
                <c:pt idx="6">
                  <c:v>0.80050827271162417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AA-3649-95FA-8F2359CF9E3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CANAL 11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2.1717312751021326E-3"/>
                  <c:y val="2.929254826508225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393-7A4C-8FAA-87720F5A4E56}"/>
                </c:ext>
              </c:extLst>
            </c:dLbl>
            <c:dLbl>
              <c:idx val="2"/>
              <c:layout>
                <c:manualLayout>
                  <c:x val="-1.5925845374023913E-16"/>
                  <c:y val="1.33147946659464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0FB-9D45-ABDB-E24E4D62F05F}"/>
                </c:ext>
              </c:extLst>
            </c:dLbl>
            <c:dLbl>
              <c:idx val="3"/>
              <c:layout>
                <c:manualLayout>
                  <c:x val="-8.6869251004083707E-3"/>
                  <c:y val="7.988876799567936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E27-2B4D-ACE9-A677C24FA1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Sheet1!$C$2:$C$9</c:f>
              <c:numCache>
                <c:formatCode>0%</c:formatCode>
                <c:ptCount val="8"/>
                <c:pt idx="0">
                  <c:v>0.50956595837011331</c:v>
                </c:pt>
                <c:pt idx="1">
                  <c:v>4.1900643563341604E-2</c:v>
                </c:pt>
                <c:pt idx="3">
                  <c:v>0.19983128607687803</c:v>
                </c:pt>
                <c:pt idx="4">
                  <c:v>4.6752303690122975E-2</c:v>
                </c:pt>
                <c:pt idx="7">
                  <c:v>0.2280677903599207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AA-3649-95FA-8F2359CF9E3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5.325917866378591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2FE-D349-9250-CD5DED0CDF17}"/>
                </c:ext>
              </c:extLst>
            </c:dLbl>
            <c:dLbl>
              <c:idx val="1"/>
              <c:layout>
                <c:manualLayout>
                  <c:x val="6.515193825306278E-3"/>
                  <c:y val="2.662958933189295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393-7A4C-8FAA-87720F5A4E56}"/>
                </c:ext>
              </c:extLst>
            </c:dLbl>
            <c:dLbl>
              <c:idx val="3"/>
              <c:layout>
                <c:manualLayout>
                  <c:x val="-1.5925845374023913E-16"/>
                  <c:y val="7.429944979404725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574-134B-8056-CE0823C70ED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Sheet1!$D$2:$D$9</c:f>
              <c:numCache>
                <c:formatCode>0%</c:formatCode>
                <c:ptCount val="8"/>
                <c:pt idx="0">
                  <c:v>0.12645882053643229</c:v>
                </c:pt>
                <c:pt idx="1">
                  <c:v>5.9629020118480251E-2</c:v>
                </c:pt>
                <c:pt idx="2">
                  <c:v>0.22111299773303486</c:v>
                </c:pt>
                <c:pt idx="3">
                  <c:v>5.6158731026803202E-2</c:v>
                </c:pt>
                <c:pt idx="4">
                  <c:v>0.27916708262077033</c:v>
                </c:pt>
                <c:pt idx="5">
                  <c:v>0.82432857762710321</c:v>
                </c:pt>
                <c:pt idx="6">
                  <c:v>0.19948588367025674</c:v>
                </c:pt>
                <c:pt idx="7">
                  <c:v>0.77193220964007925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EAA-3649-95FA-8F2359CF9E3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TDTV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1206-734B-AEF1-F683CD9227DE}"/>
              </c:ext>
            </c:extLst>
          </c:dPt>
          <c:dLbls>
            <c:dLbl>
              <c:idx val="0"/>
              <c:layout>
                <c:manualLayout>
                  <c:x val="-6.5151938253064376E-3"/>
                  <c:y val="2.662958933189276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2FE-D349-9250-CD5DED0CDF1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Sheet1!$E$2:$E$9</c:f>
              <c:numCache>
                <c:formatCode>General</c:formatCode>
                <c:ptCount val="8"/>
                <c:pt idx="0" formatCode="0%">
                  <c:v>0.10445574399389945</c:v>
                </c:pt>
                <c:pt idx="4" formatCode="0%">
                  <c:v>1.4512775676387184E-2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AA-3649-95FA-8F2359CF9E3F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AZTECA HONDURAS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0"/>
                  <c:y val="-4.953296652936635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702-7F4E-9E67-104A6D777709}"/>
                </c:ext>
              </c:extLst>
            </c:dLbl>
            <c:dLbl>
              <c:idx val="2"/>
              <c:layout>
                <c:manualLayout>
                  <c:x val="2.1717312751020927E-3"/>
                  <c:y val="-1.33147946659464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0FB-9D45-ABDB-E24E4D62F05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Sheet1!$F$2:$F$9</c:f>
              <c:numCache>
                <c:formatCode>0%</c:formatCode>
                <c:ptCount val="8"/>
                <c:pt idx="1">
                  <c:v>5.8871000586588383E-3</c:v>
                </c:pt>
                <c:pt idx="4">
                  <c:v>0.2960708940298048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1F0-AB42-BB6C-257EEAADEF0F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CANAL 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1.8640712532325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2FE-D349-9250-CD5DED0CDF17}"/>
                </c:ext>
              </c:extLst>
            </c:dLbl>
            <c:dLbl>
              <c:idx val="1"/>
              <c:layout>
                <c:manualLayout>
                  <c:x val="-2.1717312751020927E-3"/>
                  <c:y val="1.73365382852778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702-7F4E-9E67-104A6D777709}"/>
                </c:ext>
              </c:extLst>
            </c:dLbl>
            <c:dLbl>
              <c:idx val="3"/>
              <c:layout>
                <c:manualLayout>
                  <c:x val="2.1717312751020927E-3"/>
                  <c:y val="-1.8640712532325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10B-F041-8D57-9AEFE0A243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Sheet1!$G$2:$G$9</c:f>
              <c:numCache>
                <c:formatCode>0%</c:formatCode>
                <c:ptCount val="8"/>
                <c:pt idx="0">
                  <c:v>6.6353810050241895E-3</c:v>
                </c:pt>
                <c:pt idx="1">
                  <c:v>7.6139223468306974E-3</c:v>
                </c:pt>
                <c:pt idx="4">
                  <c:v>3.6765320252030019E-2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CC-BD44-BC67-8402AD22B844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VTV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5.32591786637859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0FB-9D45-ABDB-E24E4D62F05F}"/>
                </c:ext>
              </c:extLst>
            </c:dLbl>
            <c:dLbl>
              <c:idx val="1"/>
              <c:layout>
                <c:manualLayout>
                  <c:x val="-1.5925845374023913E-16"/>
                  <c:y val="-1.73365382852779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702-7F4E-9E67-104A6D777709}"/>
                </c:ext>
              </c:extLst>
            </c:dLbl>
            <c:dLbl>
              <c:idx val="2"/>
              <c:layout>
                <c:manualLayout>
                  <c:x val="0"/>
                  <c:y val="1.3314794665946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0FB-9D45-ABDB-E24E4D62F05F}"/>
                </c:ext>
              </c:extLst>
            </c:dLbl>
            <c:dLbl>
              <c:idx val="3"/>
              <c:layout>
                <c:manualLayout>
                  <c:x val="-2.1717312751020927E-3"/>
                  <c:y val="2.6629589331892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10B-F041-8D57-9AEFE0A243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Sheet1!$H$2:$H$9</c:f>
              <c:numCache>
                <c:formatCode>0%</c:formatCode>
                <c:ptCount val="8"/>
                <c:pt idx="0">
                  <c:v>5.265964314369434E-2</c:v>
                </c:pt>
                <c:pt idx="1">
                  <c:v>1.653783464300556E-2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1DF-8E46-88CF-E8D5B997952C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HONDURED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D17-9D44-A10E-006796D9A662}"/>
                </c:ext>
              </c:extLst>
            </c:dLbl>
            <c:dLbl>
              <c:idx val="3"/>
              <c:layout>
                <c:manualLayout>
                  <c:x val="0"/>
                  <c:y val="-1.23832416323413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702-7F4E-9E67-104A6D77770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Sheet1!$I$2:$I$9</c:f>
              <c:numCache>
                <c:formatCode>General</c:formatCode>
                <c:ptCount val="8"/>
                <c:pt idx="3" formatCode="0%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D17-9D44-A10E-006796D9A662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DTV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1717312751019335E-3"/>
                  <c:y val="1.8081872923369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10B-F041-8D57-9AEFE0A243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Sheet1!$J$2:$J$9</c:f>
              <c:numCache>
                <c:formatCode>General</c:formatCode>
                <c:ptCount val="8"/>
                <c:pt idx="0" formatCode="0%">
                  <c:v>1.0983227340827054E-2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0B-F041-8D57-9AEFE0A2430B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GO TV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9.9065933058730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7CA-544C-B111-5A3292A3320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Sheet1!$K$2:$K$9</c:f>
              <c:numCache>
                <c:formatCode>General</c:formatCode>
                <c:ptCount val="8"/>
                <c:pt idx="0" formatCode="0%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0B-F041-8D57-9AEFE0A243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8"/>
        <c:overlap val="100"/>
        <c:axId val="1445367328"/>
        <c:axId val="1446139840"/>
      </c:barChart>
      <c:catAx>
        <c:axId val="1445367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Helvetica Light" panose="020B0403020202020204" pitchFamily="34" charset="0"/>
                <a:ea typeface="+mn-ea"/>
                <a:cs typeface="+mn-cs"/>
              </a:defRPr>
            </a:pPr>
            <a:endParaRPr lang="es-HN"/>
          </a:p>
        </c:txPr>
        <c:crossAx val="1446139840"/>
        <c:crosses val="autoZero"/>
        <c:auto val="1"/>
        <c:lblAlgn val="ctr"/>
        <c:lblOffset val="100"/>
        <c:noMultiLvlLbl val="0"/>
      </c:catAx>
      <c:valAx>
        <c:axId val="144613984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445367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6171784969875348E-4"/>
          <c:y val="0.85633528592027375"/>
          <c:w val="0.98817962577479079"/>
          <c:h val="0.13181970468211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 b="0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4524238932087751"/>
          <c:y val="0.144024455806216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HN"/>
        </a:p>
      </c:txPr>
    </c:title>
    <c:autoTitleDeleted val="0"/>
    <c:plotArea>
      <c:layout>
        <c:manualLayout>
          <c:layoutTarget val="inner"/>
          <c:xMode val="edge"/>
          <c:yMode val="edge"/>
          <c:x val="0.11378874751645092"/>
          <c:y val="0.18267297803498406"/>
          <c:w val="0.80621606738650387"/>
          <c:h val="0.73778277618519927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COE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Sheet1!$A$2:$A$9</c:f>
              <c:strCache>
                <c:ptCount val="8"/>
                <c:pt idx="0">
                  <c:v>Diunsa</c:v>
                </c:pt>
                <c:pt idx="1">
                  <c:v>Curacao</c:v>
                </c:pt>
                <c:pt idx="2">
                  <c:v>Molineros</c:v>
                </c:pt>
                <c:pt idx="3">
                  <c:v>Jetstereo</c:v>
                </c:pt>
                <c:pt idx="4">
                  <c:v>Elektra</c:v>
                </c:pt>
                <c:pt idx="5">
                  <c:v>Gallo + Gallo</c:v>
                </c:pt>
                <c:pt idx="6">
                  <c:v>Tropigas</c:v>
                </c:pt>
                <c:pt idx="7">
                  <c:v>Lady Lee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0.84</c:v>
                </c:pt>
                <c:pt idx="1">
                  <c:v>0.88</c:v>
                </c:pt>
                <c:pt idx="2">
                  <c:v>1.04</c:v>
                </c:pt>
                <c:pt idx="3">
                  <c:v>0.86</c:v>
                </c:pt>
                <c:pt idx="4">
                  <c:v>1.25</c:v>
                </c:pt>
                <c:pt idx="5">
                  <c:v>1.91</c:v>
                </c:pt>
                <c:pt idx="6">
                  <c:v>1.0900000000000001</c:v>
                </c:pt>
                <c:pt idx="7">
                  <c:v>1.1000000000000001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93-1B40-82A6-9C320910EC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dropLines>
        <c:axId val="1110057679"/>
        <c:axId val="1110054511"/>
      </c:areaChart>
      <c:catAx>
        <c:axId val="11100576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 Light" panose="020B0403020202020204" pitchFamily="34" charset="0"/>
                <a:ea typeface="+mn-ea"/>
                <a:cs typeface="+mn-cs"/>
              </a:defRPr>
            </a:pPr>
            <a:endParaRPr lang="es-HN"/>
          </a:p>
        </c:txPr>
        <c:crossAx val="1110054511"/>
        <c:crosses val="autoZero"/>
        <c:auto val="1"/>
        <c:lblAlgn val="ctr"/>
        <c:lblOffset val="100"/>
        <c:noMultiLvlLbl val="0"/>
      </c:catAx>
      <c:valAx>
        <c:axId val="111005451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Helvetica Light" panose="020B0403020202020204" pitchFamily="34" charset="0"/>
                <a:ea typeface="+mn-ea"/>
                <a:cs typeface="+mn-cs"/>
              </a:defRPr>
            </a:pPr>
            <a:endParaRPr lang="es-HN"/>
          </a:p>
        </c:txPr>
        <c:crossAx val="1110057679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  <c:userShapes r:id="rId4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94.1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rgbClr val="7030A0"/>
              </a:solidFill>
            </a:ln>
            <a:effectLst/>
          </c:spPr>
          <c:invertIfNegative val="0"/>
          <c:dLbls>
            <c:dLbl>
              <c:idx val="2"/>
              <c:layout>
                <c:manualLayout>
                  <c:x val="7.1456094215516641E-3"/>
                  <c:y val="-7.188035034596043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F63-4B42-90CC-5D5A5C5D875A}"/>
                </c:ext>
              </c:extLst>
            </c:dLbl>
            <c:dLbl>
              <c:idx val="7"/>
              <c:layout>
                <c:manualLayout>
                  <c:x val="3.5728047107758103E-3"/>
                  <c:y val="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77F-7947-AE7D-68D2A95B44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3" formatCode="0%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AA-3649-95FA-8F2359CF9E3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Ambiental</c:v>
                </c:pt>
              </c:strCache>
            </c:strRef>
          </c:tx>
          <c:spPr>
            <a:solidFill>
              <a:srgbClr val="EA65E5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9546745179597203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1DF-2847-A3CC-5940D98C5979}"/>
                </c:ext>
              </c:extLst>
            </c:dLbl>
            <c:dLbl>
              <c:idx val="6"/>
              <c:layout>
                <c:manualLayout>
                  <c:x val="5.9546745179596986E-3"/>
                  <c:y val="-4.7920233563973043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A69-FF4F-86FA-9F383F42B901}"/>
                </c:ext>
              </c:extLst>
            </c:dLbl>
            <c:dLbl>
              <c:idx val="7"/>
              <c:layout>
                <c:manualLayout>
                  <c:x val="5.9546745179597203E-3"/>
                  <c:y val="-1.677208174739057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77F-7947-AE7D-68D2A95B44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Sheet1!$C$2:$C$9</c:f>
              <c:numCache>
                <c:formatCode>0%</c:formatCode>
                <c:ptCount val="8"/>
                <c:pt idx="0">
                  <c:v>0.12</c:v>
                </c:pt>
                <c:pt idx="1">
                  <c:v>0.04</c:v>
                </c:pt>
                <c:pt idx="3">
                  <c:v>0.06</c:v>
                </c:pt>
                <c:pt idx="6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AA-3649-95FA-8F2359CF9E3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Exa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6"/>
              <c:layout>
                <c:manualLayout>
                  <c:x val="3.572804710775832E-3"/>
                  <c:y val="2.156410510378786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405-9D4B-ADC1-BD4B97B9AE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Sheet1!$D$2:$D$9</c:f>
              <c:numCache>
                <c:formatCode>0%</c:formatCode>
                <c:ptCount val="8"/>
                <c:pt idx="0">
                  <c:v>0.08</c:v>
                </c:pt>
                <c:pt idx="1">
                  <c:v>0.26</c:v>
                </c:pt>
                <c:pt idx="2">
                  <c:v>7.0000000000000007E-2</c:v>
                </c:pt>
                <c:pt idx="3">
                  <c:v>0.01</c:v>
                </c:pt>
                <c:pt idx="6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EAA-3649-95FA-8F2359CF9E3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Top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7.0714978546077773E-3"/>
                  <c:y val="-8.7852746651524493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3DE-5546-B7ED-93D8ED09C2B2}"/>
                </c:ext>
              </c:extLst>
            </c:dLbl>
            <c:dLbl>
              <c:idx val="4"/>
              <c:layout>
                <c:manualLayout>
                  <c:x val="7.1456094215516641E-3"/>
                  <c:y val="-9.584046712794608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07B-9946-8008-02A345EC983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Sheet1!$E$2:$E$9</c:f>
              <c:numCache>
                <c:formatCode>General</c:formatCode>
                <c:ptCount val="8"/>
                <c:pt idx="0" formatCode="0%">
                  <c:v>0.02</c:v>
                </c:pt>
                <c:pt idx="2" formatCode="0%">
                  <c:v>0.03</c:v>
                </c:pt>
                <c:pt idx="3" formatCode="0%">
                  <c:v>0.16</c:v>
                </c:pt>
                <c:pt idx="5" formatCode="0%">
                  <c:v>0.06</c:v>
                </c:pt>
                <c:pt idx="7" formatCode="0%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AA-3649-95FA-8F2359CF9E3F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HCH R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dLbl>
              <c:idx val="6"/>
              <c:layout>
                <c:manualLayout>
                  <c:x val="2.3818698071838883E-3"/>
                  <c:y val="-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405-9D4B-ADC1-BD4B97B9AE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Sheet1!$F$2:$F$9</c:f>
              <c:numCache>
                <c:formatCode>General</c:formatCode>
                <c:ptCount val="8"/>
                <c:pt idx="2" formatCode="0%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1F0-AB42-BB6C-257EEAADEF0F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HRN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2.3818698071838883E-3"/>
                  <c:y val="-9.58404671279465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1DF-2847-A3CC-5940D98C59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Sheet1!$G$2:$G$9</c:f>
              <c:numCache>
                <c:formatCode>0%</c:formatCode>
                <c:ptCount val="8"/>
                <c:pt idx="1">
                  <c:v>0.04</c:v>
                </c:pt>
                <c:pt idx="2">
                  <c:v>0.65</c:v>
                </c:pt>
                <c:pt idx="7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93-7A4C-8FAA-87720F5A4E56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Internecional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5.8929148788398143E-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1E2-2645-A243-3FE6E7B43C1A}"/>
                </c:ext>
              </c:extLst>
            </c:dLbl>
            <c:dLbl>
              <c:idx val="5"/>
              <c:layout>
                <c:manualLayout>
                  <c:x val="2.38186980718391E-3"/>
                  <c:y val="1.916809342558917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1DF-2847-A3CC-5940D98C59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Sheet1!$H$2:$H$9</c:f>
              <c:numCache>
                <c:formatCode>0%</c:formatCode>
                <c:ptCount val="8"/>
                <c:pt idx="1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393-7A4C-8FAA-87720F5A4E56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Kairos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7.1456094215516424E-3"/>
                  <c:y val="-1.198005839099330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1DF-2847-A3CC-5940D98C5979}"/>
                </c:ext>
              </c:extLst>
            </c:dLbl>
            <c:dLbl>
              <c:idx val="7"/>
              <c:layout>
                <c:manualLayout>
                  <c:x val="0"/>
                  <c:y val="9.584046712794608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1BD-7F4A-B235-F805B7EB50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Sheet1!$I$2:$I$9</c:f>
              <c:numCache>
                <c:formatCode>General</c:formatCode>
                <c:ptCount val="8"/>
                <c:pt idx="7" formatCode="0%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81-9C49-8ED3-7A2A56D5C0B6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La Buenisima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4"/>
              <c:layout>
                <c:manualLayout>
                  <c:x val="8.3365443251436078E-3"/>
                  <c:y val="-2.396011678198652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A69-FF4F-86FA-9F383F42B90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Sheet1!$J$2:$J$9</c:f>
              <c:numCache>
                <c:formatCode>General</c:formatCode>
                <c:ptCount val="8"/>
                <c:pt idx="5" formatCode="0%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781-9C49-8ED3-7A2A56D5C0B6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Musiquera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4.7019422835436831E-3"/>
                  <c:y val="2.396011678198652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1E2-2645-A243-3FE6E7B43C1A}"/>
                </c:ext>
              </c:extLst>
            </c:dLbl>
            <c:dLbl>
              <c:idx val="4"/>
              <c:layout>
                <c:manualLayout>
                  <c:x val="5.9546745179597203E-3"/>
                  <c:y val="-4.7920233563972601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298-EA44-ADA6-44BA0FDDCEB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Sheet1!$K$2:$K$9</c:f>
              <c:numCache>
                <c:formatCode>General</c:formatCode>
                <c:ptCount val="8"/>
                <c:pt idx="2" formatCode="0%">
                  <c:v>0.1</c:v>
                </c:pt>
                <c:pt idx="4" formatCode="0%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781-9C49-8ED3-7A2A56D5C0B6}"/>
            </c:ext>
          </c:extLst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Power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Sheet1!$L$2:$L$9</c:f>
              <c:numCache>
                <c:formatCode>0%</c:formatCode>
                <c:ptCount val="8"/>
                <c:pt idx="0">
                  <c:v>0.3</c:v>
                </c:pt>
                <c:pt idx="1">
                  <c:v>0.29000000000000004</c:v>
                </c:pt>
                <c:pt idx="2">
                  <c:v>0.11</c:v>
                </c:pt>
                <c:pt idx="3">
                  <c:v>0.11</c:v>
                </c:pt>
                <c:pt idx="4">
                  <c:v>0.30000000000000004</c:v>
                </c:pt>
                <c:pt idx="6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781-9C49-8ED3-7A2A56D5C0B6}"/>
            </c:ext>
          </c:extLst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Logo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4.7637396143677766E-3"/>
                  <c:y val="-1.19800583909932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1DF-2847-A3CC-5940D98C59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Sheet1!$M$2:$M$9</c:f>
              <c:numCache>
                <c:formatCode>General</c:formatCode>
                <c:ptCount val="8"/>
                <c:pt idx="0" formatCode="0%">
                  <c:v>0.08</c:v>
                </c:pt>
                <c:pt idx="5" formatCode="0%">
                  <c:v>0.22</c:v>
                </c:pt>
                <c:pt idx="6" formatCode="0%">
                  <c:v>0.19</c:v>
                </c:pt>
                <c:pt idx="7" formatCode="0%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781-9C49-8ED3-7A2A56D5C0B6}"/>
            </c:ext>
          </c:extLst>
        </c:ser>
        <c:ser>
          <c:idx val="12"/>
          <c:order val="12"/>
          <c:tx>
            <c:strRef>
              <c:f>Sheet1!$N$1</c:f>
              <c:strCache>
                <c:ptCount val="1"/>
                <c:pt idx="0">
                  <c:v>Love98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5.9546745179596327E-3"/>
                  <c:y val="-1.19800583909932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07B-9946-8008-02A345EC9838}"/>
                </c:ext>
              </c:extLst>
            </c:dLbl>
            <c:dLbl>
              <c:idx val="5"/>
              <c:layout>
                <c:manualLayout>
                  <c:x val="2.3818698071838007E-3"/>
                  <c:y val="1.916809342558921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1E2-2645-A243-3FE6E7B43C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Sheet1!$N$2:$N$9</c:f>
              <c:numCache>
                <c:formatCode>General</c:formatCode>
                <c:ptCount val="8"/>
                <c:pt idx="2" formatCode="0%">
                  <c:v>0.01</c:v>
                </c:pt>
                <c:pt idx="3" formatCode="0%">
                  <c:v>0.06</c:v>
                </c:pt>
                <c:pt idx="7" formatCode="0%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781-9C49-8ED3-7A2A56D5C0B6}"/>
            </c:ext>
          </c:extLst>
        </c:ser>
        <c:ser>
          <c:idx val="13"/>
          <c:order val="13"/>
          <c:tx>
            <c:strRef>
              <c:f>Sheet1!$O$1</c:f>
              <c:strCache>
                <c:ptCount val="1"/>
                <c:pt idx="0">
                  <c:v>Magia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3.5357489273038886E-3"/>
                  <c:y val="-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1E2-2645-A243-3FE6E7B43C1A}"/>
                </c:ext>
              </c:extLst>
            </c:dLbl>
            <c:dLbl>
              <c:idx val="7"/>
              <c:layout>
                <c:manualLayout>
                  <c:x val="7.1456094215516641E-3"/>
                  <c:y val="-1.198005839099326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1BD-7F4A-B235-F805B7EB50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Sheet1!$O$2:$O$9</c:f>
              <c:numCache>
                <c:formatCode>0%</c:formatCode>
                <c:ptCount val="8"/>
                <c:pt idx="1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C3-514C-B539-6076D64E9CA0}"/>
            </c:ext>
          </c:extLst>
        </c:ser>
        <c:ser>
          <c:idx val="14"/>
          <c:order val="14"/>
          <c:tx>
            <c:strRef>
              <c:f>Sheet1!$P$1</c:f>
              <c:strCache>
                <c:ptCount val="1"/>
                <c:pt idx="0">
                  <c:v>Vox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5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1E2-2645-A243-3FE6E7B43C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Sheet1!$P$2:$P$9</c:f>
              <c:numCache>
                <c:formatCode>0%</c:formatCode>
                <c:ptCount val="8"/>
                <c:pt idx="1">
                  <c:v>0.04</c:v>
                </c:pt>
                <c:pt idx="7">
                  <c:v>0.18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6E-CB4C-B7A0-AF9E6C6E3D87}"/>
            </c:ext>
          </c:extLst>
        </c:ser>
        <c:ser>
          <c:idx val="15"/>
          <c:order val="15"/>
          <c:tx>
            <c:strRef>
              <c:f>Sheet1!$Q$1</c:f>
              <c:strCache>
                <c:ptCount val="1"/>
                <c:pt idx="0">
                  <c:v>W107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0"/>
                  <c:y val="1.677208174739047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1BD-7F4A-B235-F805B7EB500D}"/>
                </c:ext>
              </c:extLst>
            </c:dLbl>
            <c:dLbl>
              <c:idx val="6"/>
              <c:layout>
                <c:manualLayout>
                  <c:x val="2.3818698071838883E-3"/>
                  <c:y val="1.19800583909932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405-9D4B-ADC1-BD4B97B9AE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Sheet1!$Q$2:$Q$9</c:f>
              <c:numCache>
                <c:formatCode>General</c:formatCode>
                <c:ptCount val="8"/>
                <c:pt idx="0" formatCode="0%">
                  <c:v>7.0000000000000007E-2</c:v>
                </c:pt>
                <c:pt idx="4" formatCode="0%">
                  <c:v>0.03</c:v>
                </c:pt>
                <c:pt idx="5" formatCode="0%">
                  <c:v>0.26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B6E-CB4C-B7A0-AF9E6C6E3D87}"/>
            </c:ext>
          </c:extLst>
        </c:ser>
        <c:ser>
          <c:idx val="16"/>
          <c:order val="16"/>
          <c:tx>
            <c:strRef>
              <c:f>Sheet1!$R$1</c:f>
              <c:strCache>
                <c:ptCount val="1"/>
                <c:pt idx="0">
                  <c:v>XY</c:v>
                </c:pt>
              </c:strCache>
            </c:strRef>
          </c:tx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Sheet1!$R$2:$R$9</c:f>
              <c:numCache>
                <c:formatCode>0%</c:formatCode>
                <c:ptCount val="8"/>
                <c:pt idx="1">
                  <c:v>0.02</c:v>
                </c:pt>
                <c:pt idx="3">
                  <c:v>0.03</c:v>
                </c:pt>
                <c:pt idx="7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B6E-CB4C-B7A0-AF9E6C6E3D87}"/>
            </c:ext>
          </c:extLst>
        </c:ser>
        <c:ser>
          <c:idx val="17"/>
          <c:order val="17"/>
          <c:tx>
            <c:strRef>
              <c:f>Sheet1!$S$1</c:f>
              <c:strCache>
                <c:ptCount val="1"/>
                <c:pt idx="0">
                  <c:v>Suave</c:v>
                </c:pt>
              </c:strCache>
            </c:strRef>
          </c:tx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2.3571659515359256E-3"/>
                  <c:y val="-1.677208174739065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5D1-724E-9582-574F7F0C3AF5}"/>
                </c:ext>
              </c:extLst>
            </c:dLbl>
            <c:dLbl>
              <c:idx val="2"/>
              <c:layout>
                <c:manualLayout>
                  <c:x val="3.572804710775832E-3"/>
                  <c:y val="1.677208174739047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5D1-724E-9582-574F7F0C3AF5}"/>
                </c:ext>
              </c:extLst>
            </c:dLbl>
            <c:dLbl>
              <c:idx val="5"/>
              <c:layout>
                <c:manualLayout>
                  <c:x val="2.3818698071838883E-3"/>
                  <c:y val="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Sheet1!$S$2:$S$9</c:f>
              <c:numCache>
                <c:formatCode>0%</c:formatCode>
                <c:ptCount val="8"/>
                <c:pt idx="1">
                  <c:v>0.04</c:v>
                </c:pt>
                <c:pt idx="3">
                  <c:v>0.02</c:v>
                </c:pt>
                <c:pt idx="6">
                  <c:v>7.0000000000000007E-2</c:v>
                </c:pt>
                <c:pt idx="7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B6E-CB4C-B7A0-AF9E6C6E3D87}"/>
            </c:ext>
          </c:extLst>
        </c:ser>
        <c:ser>
          <c:idx val="18"/>
          <c:order val="18"/>
          <c:tx>
            <c:strRef>
              <c:f>Sheet1!$T$1</c:f>
              <c:strCache>
                <c:ptCount val="1"/>
                <c:pt idx="0">
                  <c:v>R. Activa</c:v>
                </c:pt>
              </c:strCache>
            </c:strRef>
          </c:tx>
          <c:spPr>
            <a:solidFill>
              <a:schemeClr val="accent1">
                <a:lumMod val="8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1.7285683958900649E-16"/>
                  <c:y val="-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1E2-2645-A243-3FE6E7B43C1A}"/>
                </c:ext>
              </c:extLst>
            </c:dLbl>
            <c:dLbl>
              <c:idx val="2"/>
              <c:layout>
                <c:manualLayout>
                  <c:x val="1.1909349035919442E-3"/>
                  <c:y val="-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405-9D4B-ADC1-BD4B97B9AE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Sheet1!$T$2:$T$9</c:f>
              <c:numCache>
                <c:formatCode>General</c:formatCode>
                <c:ptCount val="8"/>
                <c:pt idx="4" formatCode="0%">
                  <c:v>0.06</c:v>
                </c:pt>
                <c:pt idx="5" formatCode="0%">
                  <c:v>0.09</c:v>
                </c:pt>
                <c:pt idx="6" formatCode="0%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B6E-CB4C-B7A0-AF9E6C6E3D87}"/>
            </c:ext>
          </c:extLst>
        </c:ser>
        <c:ser>
          <c:idx val="19"/>
          <c:order val="19"/>
          <c:tx>
            <c:strRef>
              <c:f>Sheet1!$U$1</c:f>
              <c:strCache>
                <c:ptCount val="1"/>
                <c:pt idx="0">
                  <c:v>R. América</c:v>
                </c:pt>
              </c:strCache>
            </c:strRef>
          </c:tx>
          <c:spPr>
            <a:solidFill>
              <a:schemeClr val="accent2">
                <a:lumMod val="8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1.1785566825467365E-3"/>
                  <c:y val="1.677208174739056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B88-5A40-A5BB-00D6B5E2B330}"/>
                </c:ext>
              </c:extLst>
            </c:dLbl>
            <c:dLbl>
              <c:idx val="5"/>
              <c:layout>
                <c:manualLayout>
                  <c:x val="0"/>
                  <c:y val="-1.916809342558921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5D1-724E-9582-574F7F0C3AF5}"/>
                </c:ext>
              </c:extLst>
            </c:dLbl>
            <c:dLbl>
              <c:idx val="6"/>
              <c:layout>
                <c:manualLayout>
                  <c:x val="5.9546745179596327E-3"/>
                  <c:y val="-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Sheet1!$U$2:$U$9</c:f>
              <c:numCache>
                <c:formatCode>0%</c:formatCode>
                <c:ptCount val="8"/>
                <c:pt idx="0">
                  <c:v>0.14000000000000001</c:v>
                </c:pt>
                <c:pt idx="1">
                  <c:v>0.19</c:v>
                </c:pt>
                <c:pt idx="4">
                  <c:v>0.35</c:v>
                </c:pt>
                <c:pt idx="7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B6E-CB4C-B7A0-AF9E6C6E3D87}"/>
            </c:ext>
          </c:extLst>
        </c:ser>
        <c:ser>
          <c:idx val="20"/>
          <c:order val="20"/>
          <c:tx>
            <c:strRef>
              <c:f>Sheet1!$V$1</c:f>
              <c:strCache>
                <c:ptCount val="1"/>
                <c:pt idx="0">
                  <c:v>RCV</c:v>
                </c:pt>
              </c:strCache>
            </c:strRef>
          </c:tx>
          <c:spPr>
            <a:solidFill>
              <a:schemeClr val="accent3">
                <a:lumMod val="8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0"/>
                  <c:y val="-1.437607006919200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932-084D-87BF-1FF9D7BC80D6}"/>
                </c:ext>
              </c:extLst>
            </c:dLbl>
            <c:dLbl>
              <c:idx val="2"/>
              <c:layout>
                <c:manualLayout>
                  <c:x val="1.1909349035919442E-3"/>
                  <c:y val="1.198005839099317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Sheet1!$V$2:$V$9</c:f>
              <c:numCache>
                <c:formatCode>General</c:formatCode>
                <c:ptCount val="8"/>
                <c:pt idx="0" formatCode="0%">
                  <c:v>0.01</c:v>
                </c:pt>
                <c:pt idx="3" formatCode="0%">
                  <c:v>0.41</c:v>
                </c:pt>
                <c:pt idx="4" formatCode="0%">
                  <c:v>0.21</c:v>
                </c:pt>
                <c:pt idx="7" formatCode="0%">
                  <c:v>0.44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B6E-CB4C-B7A0-AF9E6C6E3D87}"/>
            </c:ext>
          </c:extLst>
        </c:ser>
        <c:ser>
          <c:idx val="21"/>
          <c:order val="21"/>
          <c:tx>
            <c:strRef>
              <c:f>Sheet1!$W$1</c:f>
              <c:strCache>
                <c:ptCount val="1"/>
                <c:pt idx="0">
                  <c:v>R El Mundo</c:v>
                </c:pt>
              </c:strCache>
            </c:strRef>
          </c:tx>
          <c:spPr>
            <a:solidFill>
              <a:schemeClr val="accent4">
                <a:lumMod val="8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1.1909349035919442E-3"/>
                  <c:y val="1.198005839099317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1BD-7F4A-B235-F805B7EB500D}"/>
                </c:ext>
              </c:extLst>
            </c:dLbl>
            <c:dLbl>
              <c:idx val="2"/>
              <c:layout>
                <c:manualLayout>
                  <c:x val="-3.572804710775832E-3"/>
                  <c:y val="-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405-9D4B-ADC1-BD4B97B9AE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Sheet1!$W$2:$W$9</c:f>
              <c:numCache>
                <c:formatCode>General</c:formatCode>
                <c:ptCount val="8"/>
                <c:pt idx="7" formatCode="0%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FA-1F4C-BBE5-5D3A6BD4147D}"/>
            </c:ext>
          </c:extLst>
        </c:ser>
        <c:ser>
          <c:idx val="22"/>
          <c:order val="22"/>
          <c:tx>
            <c:strRef>
              <c:f>Sheet1!$X$1</c:f>
              <c:strCache>
                <c:ptCount val="1"/>
                <c:pt idx="0">
                  <c:v>R Luz</c:v>
                </c:pt>
              </c:strCache>
            </c:strRef>
          </c:tx>
          <c:spPr>
            <a:solidFill>
              <a:schemeClr val="accent5">
                <a:lumMod val="8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3.572804710775832E-3"/>
                  <c:y val="-1.19800583909932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F63-4B42-90CC-5D5A5C5D87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Sheet1!$X$2:$X$9</c:f>
              <c:numCache>
                <c:formatCode>General</c:formatCode>
                <c:ptCount val="8"/>
                <c:pt idx="7" formatCode="0%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FA-1F4C-BBE5-5D3A6BD4147D}"/>
            </c:ext>
          </c:extLst>
        </c:ser>
        <c:ser>
          <c:idx val="23"/>
          <c:order val="23"/>
          <c:tx>
            <c:strRef>
              <c:f>Sheet1!$Y$1</c:f>
              <c:strCache>
                <c:ptCount val="1"/>
                <c:pt idx="0">
                  <c:v>R Progreso</c:v>
                </c:pt>
              </c:strCache>
            </c:strRef>
          </c:tx>
          <c:spPr>
            <a:solidFill>
              <a:schemeClr val="accent6">
                <a:lumMod val="8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0"/>
                  <c:y val="-1.43760700691919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Sheet1!$Y$2:$Y$9</c:f>
              <c:numCache>
                <c:formatCode>0%</c:formatCode>
                <c:ptCount val="8"/>
                <c:pt idx="1">
                  <c:v>0.03</c:v>
                </c:pt>
                <c:pt idx="4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EFA-1F4C-BBE5-5D3A6BD4147D}"/>
            </c:ext>
          </c:extLst>
        </c:ser>
        <c:ser>
          <c:idx val="24"/>
          <c:order val="24"/>
          <c:tx>
            <c:strRef>
              <c:f>Sheet1!$Z$1</c:f>
              <c:strCache>
                <c:ptCount val="1"/>
                <c:pt idx="0">
                  <c:v>Rock n Pop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4"/>
              <c:layout>
                <c:manualLayout>
                  <c:x val="-1.1909349035921187E-3"/>
                  <c:y val="1.437607006919186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Sheet1!$Z$2:$Z$9</c:f>
              <c:numCache>
                <c:formatCode>0%</c:formatCode>
                <c:ptCount val="8"/>
                <c:pt idx="1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FA-1F4C-BBE5-5D3A6BD4147D}"/>
            </c:ext>
          </c:extLst>
        </c:ser>
        <c:ser>
          <c:idx val="25"/>
          <c:order val="25"/>
          <c:tx>
            <c:strRef>
              <c:f>Sheet1!$AA$1</c:f>
              <c:strCache>
                <c:ptCount val="1"/>
                <c:pt idx="0">
                  <c:v>St Amor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2.2000412419819369E-3"/>
                  <c:y val="7.18803503459595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Sheet1!$AA$2:$AA$9</c:f>
              <c:numCache>
                <c:formatCode>General</c:formatCode>
                <c:ptCount val="8"/>
                <c:pt idx="6" formatCode="0%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7F-7947-AE7D-68D2A95B4408}"/>
            </c:ext>
          </c:extLst>
        </c:ser>
        <c:ser>
          <c:idx val="26"/>
          <c:order val="26"/>
          <c:tx>
            <c:strRef>
              <c:f>Sheet1!$AB$1</c:f>
              <c:strCache>
                <c:ptCount val="1"/>
                <c:pt idx="0">
                  <c:v>St Luz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1.7466843474215529E-16"/>
                  <c:y val="-9.584046712794695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Sheet1!$AB$2:$AB$9</c:f>
              <c:numCache>
                <c:formatCode>General</c:formatCode>
                <c:ptCount val="8"/>
                <c:pt idx="0" formatCode="0%">
                  <c:v>0.08</c:v>
                </c:pt>
                <c:pt idx="5" formatCode="0%">
                  <c:v>0.14000000000000001</c:v>
                </c:pt>
                <c:pt idx="6" formatCode="0%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7F-7947-AE7D-68D2A95B4408}"/>
            </c:ext>
          </c:extLst>
        </c:ser>
        <c:ser>
          <c:idx val="27"/>
          <c:order val="27"/>
          <c:tx>
            <c:strRef>
              <c:f>Sheet1!$AC$1</c:f>
              <c:strCache>
                <c:ptCount val="1"/>
                <c:pt idx="0">
                  <c:v>St Mass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2.3818698071838883E-3"/>
                  <c:y val="9.584046712794608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07B-9946-8008-02A345EC9838}"/>
                </c:ext>
              </c:extLst>
            </c:dLbl>
            <c:dLbl>
              <c:idx val="2"/>
              <c:layout>
                <c:manualLayout>
                  <c:x val="0"/>
                  <c:y val="1.198005839099317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E5D1-724E-9582-574F7F0C3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Sheet1!$AC$2:$AC$9</c:f>
              <c:numCache>
                <c:formatCode>General</c:formatCode>
                <c:ptCount val="8"/>
                <c:pt idx="0" formatCode="0%">
                  <c:v>0.06</c:v>
                </c:pt>
                <c:pt idx="3" formatCode="0%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77F-7947-AE7D-68D2A95B4408}"/>
            </c:ext>
          </c:extLst>
        </c:ser>
        <c:ser>
          <c:idx val="28"/>
          <c:order val="28"/>
          <c:tx>
            <c:strRef>
              <c:f>Sheet1!$AD$1</c:f>
              <c:strCache>
                <c:ptCount val="1"/>
                <c:pt idx="0">
                  <c:v>St Sula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Sheet1!$AD$2:$AD$9</c:f>
              <c:numCache>
                <c:formatCode>General</c:formatCode>
                <c:ptCount val="8"/>
                <c:pt idx="0" formatCode="0%">
                  <c:v>0.04</c:v>
                </c:pt>
                <c:pt idx="3" formatCode="0%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05-9D4B-ADC1-BD4B97B9AE92}"/>
            </c:ext>
          </c:extLst>
        </c:ser>
        <c:ser>
          <c:idx val="29"/>
          <c:order val="29"/>
          <c:tx>
            <c:strRef>
              <c:f>Sheet1!$AE$1</c:f>
              <c:strCache>
                <c:ptCount val="1"/>
                <c:pt idx="0">
                  <c:v>Suyapa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Sheet1!$AE$2:$AE$9</c:f>
              <c:numCache>
                <c:formatCode>General</c:formatCode>
                <c:ptCount val="8"/>
                <c:pt idx="5" formatCode="0%">
                  <c:v>0.08</c:v>
                </c:pt>
                <c:pt idx="6" formatCode="0%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FF-B24D-A5E0-B24CFC511D0E}"/>
            </c:ext>
          </c:extLst>
        </c:ser>
        <c:ser>
          <c:idx val="30"/>
          <c:order val="30"/>
          <c:tx>
            <c:strRef>
              <c:f>Sheet1!$AF$1</c:f>
              <c:strCache>
                <c:ptCount val="1"/>
                <c:pt idx="0">
                  <c:v>Ultra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Lady Lee</c:v>
                </c:pt>
                <c:pt idx="1">
                  <c:v>Diunsa</c:v>
                </c:pt>
                <c:pt idx="2">
                  <c:v>Molineros</c:v>
                </c:pt>
                <c:pt idx="3">
                  <c:v>Elektra</c:v>
                </c:pt>
                <c:pt idx="4">
                  <c:v>Gallo + Gallo</c:v>
                </c:pt>
                <c:pt idx="5">
                  <c:v>Tropigas</c:v>
                </c:pt>
                <c:pt idx="6">
                  <c:v>Curacao</c:v>
                </c:pt>
                <c:pt idx="7">
                  <c:v>Jetstereo</c:v>
                </c:pt>
              </c:strCache>
            </c:strRef>
          </c:cat>
          <c:val>
            <c:numRef>
              <c:f>Sheet1!$AF$2:$AF$9</c:f>
              <c:numCache>
                <c:formatCode>General</c:formatCode>
                <c:ptCount val="8"/>
                <c:pt idx="5" formatCode="0%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98-EA44-ADA6-44BA0FDDCEBC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8"/>
        <c:overlap val="100"/>
        <c:axId val="1445367328"/>
        <c:axId val="1446139840"/>
      </c:barChart>
      <c:catAx>
        <c:axId val="1445367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Helvetica Light" panose="020B0403020202020204" pitchFamily="34" charset="0"/>
                <a:ea typeface="+mn-ea"/>
                <a:cs typeface="+mn-cs"/>
              </a:defRPr>
            </a:pPr>
            <a:endParaRPr lang="es-HN"/>
          </a:p>
        </c:txPr>
        <c:crossAx val="1446139840"/>
        <c:crosses val="autoZero"/>
        <c:auto val="1"/>
        <c:lblAlgn val="ctr"/>
        <c:lblOffset val="100"/>
        <c:noMultiLvlLbl val="0"/>
      </c:catAx>
      <c:valAx>
        <c:axId val="144613984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445367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5691765101545595E-2"/>
          <c:y val="0.86099359019710475"/>
          <c:w val="0.96338709763631303"/>
          <c:h val="0.103579584848527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 b="0" i="0">
          <a:solidFill>
            <a:schemeClr val="tx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shade val="5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118-A74D-86CC-27DC8E1D351E}"/>
              </c:ext>
            </c:extLst>
          </c:dPt>
          <c:dPt>
            <c:idx val="1"/>
            <c:bubble3D val="0"/>
            <c:spPr>
              <a:solidFill>
                <a:schemeClr val="accent3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118-A74D-86CC-27DC8E1D351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118-A74D-86CC-27DC8E1D351E}"/>
              </c:ext>
            </c:extLst>
          </c:dPt>
          <c:dPt>
            <c:idx val="3"/>
            <c:bubble3D val="0"/>
            <c:spPr>
              <a:solidFill>
                <a:schemeClr val="accent3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118-A74D-86CC-27DC8E1D351E}"/>
              </c:ext>
            </c:extLst>
          </c:dPt>
          <c:dPt>
            <c:idx val="4"/>
            <c:bubble3D val="0"/>
            <c:spPr>
              <a:solidFill>
                <a:schemeClr val="accent3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0295-A34F-A3FC-41FE7DC2DA69}"/>
              </c:ext>
            </c:extLst>
          </c:dPt>
          <c:dLbls>
            <c:dLbl>
              <c:idx val="4"/>
              <c:layout>
                <c:manualLayout>
                  <c:x val="-1.0993085320480243E-2"/>
                  <c:y val="-0.1341150518625134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chemeClr val="tx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295-A34F-A3FC-41FE7DC2DA6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TV</c:v>
                </c:pt>
                <c:pt idx="1">
                  <c:v>Ra</c:v>
                </c:pt>
                <c:pt idx="2">
                  <c:v>Pr</c:v>
                </c:pt>
                <c:pt idx="3">
                  <c:v>Ext</c:v>
                </c:pt>
                <c:pt idx="4">
                  <c:v>Cab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0.81</c:v>
                </c:pt>
                <c:pt idx="1">
                  <c:v>0.1</c:v>
                </c:pt>
                <c:pt idx="2">
                  <c:v>0.04</c:v>
                </c:pt>
                <c:pt idx="3">
                  <c:v>0.04</c:v>
                </c:pt>
                <c:pt idx="4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95-A34F-A3FC-41FE7DC2DA69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0" i="0"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3"/>
          <c:dPt>
            <c:idx val="0"/>
            <c:bubble3D val="0"/>
            <c:spPr>
              <a:solidFill>
                <a:schemeClr val="accent5">
                  <a:shade val="5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F7E-5644-9997-0AE929745B26}"/>
              </c:ext>
            </c:extLst>
          </c:dPt>
          <c:dPt>
            <c:idx val="1"/>
            <c:bubble3D val="0"/>
            <c:spPr>
              <a:solidFill>
                <a:schemeClr val="accent5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F7E-5644-9997-0AE929745B26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F7E-5644-9997-0AE929745B26}"/>
              </c:ext>
            </c:extLst>
          </c:dPt>
          <c:dPt>
            <c:idx val="3"/>
            <c:bubble3D val="0"/>
            <c:spPr>
              <a:solidFill>
                <a:schemeClr val="accent5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F7E-5644-9997-0AE929745B26}"/>
              </c:ext>
            </c:extLst>
          </c:dPt>
          <c:dPt>
            <c:idx val="4"/>
            <c:bubble3D val="0"/>
            <c:spPr>
              <a:solidFill>
                <a:schemeClr val="accent5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F7E-5644-9997-0AE929745B26}"/>
              </c:ext>
            </c:extLst>
          </c:dPt>
          <c:dLbls>
            <c:dLbl>
              <c:idx val="4"/>
              <c:layout>
                <c:manualLayout>
                  <c:x val="-1.0993085320480243E-2"/>
                  <c:y val="-0.1341150518625134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chemeClr val="tx1"/>
                      </a:solidFill>
                      <a:latin typeface="Helvetica Light" panose="020B0403020202020204" pitchFamily="34" charset="0"/>
                      <a:ea typeface="+mn-ea"/>
                      <a:cs typeface="+mn-cs"/>
                    </a:defRPr>
                  </a:pPr>
                  <a:endParaRPr lang="es-HN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F7E-5644-9997-0AE929745B2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TV</c:v>
                </c:pt>
                <c:pt idx="1">
                  <c:v>Ra</c:v>
                </c:pt>
                <c:pt idx="2">
                  <c:v>Pr</c:v>
                </c:pt>
                <c:pt idx="3">
                  <c:v>Ext</c:v>
                </c:pt>
                <c:pt idx="4">
                  <c:v>Cab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0.77</c:v>
                </c:pt>
                <c:pt idx="1">
                  <c:v>0.12</c:v>
                </c:pt>
                <c:pt idx="2">
                  <c:v>0.06</c:v>
                </c:pt>
                <c:pt idx="3">
                  <c:v>0.04</c:v>
                </c:pt>
                <c:pt idx="4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F7E-5644-9997-0AE929745B26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0" i="0"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EU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2892628766398764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9D1-0B4D-8C9C-1DCDBFDFA5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8D-7C45-A951-21F911E64A28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Grupo América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3E9-F349-A843-5CE43100D4C9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Audio Sitemas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DF4-4E4D-AEA4-C2396D4002C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0.55000000000000004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A8-8646-A934-F0CAE46C7058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Otros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DF4-4E4D-AEA4-C2396D4002C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AA8-8646-A934-F0CAE46C70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Rad</c:v>
                </c:pt>
              </c:strCache>
            </c:strRef>
          </c:tx>
          <c:spPr>
            <a:solidFill>
              <a:srgbClr val="0E3755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3.6709540498042155E-2"/>
                  <c:y val="-8.0440153317666921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5CD-6A4A-B233-8FAECC4C82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strCache>
            </c:strRef>
          </c:cat>
          <c:val>
            <c:numRef>
              <c:f>Sheet1!$B$2:$D$2</c:f>
              <c:numCache>
                <c:formatCode>0%</c:formatCode>
                <c:ptCount val="3"/>
                <c:pt idx="0">
                  <c:v>0.03</c:v>
                </c:pt>
                <c:pt idx="1">
                  <c:v>0.03</c:v>
                </c:pt>
                <c:pt idx="2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02-F542-B024-88DB5B536B72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rgbClr val="5EADE5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6.1182567496736853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5CD-6A4A-B233-8FAECC4C820D}"/>
                </c:ext>
              </c:extLst>
            </c:dLbl>
            <c:dLbl>
              <c:idx val="2"/>
              <c:layout>
                <c:manualLayout>
                  <c:x val="-3.2630702664926514E-2"/>
                  <c:y val="8.044015331766544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053-FD43-A1B9-8FF0DF6E4BC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strCache>
            </c:strRef>
          </c:cat>
          <c:val>
            <c:numRef>
              <c:f>Sheet1!$B$3:$D$3</c:f>
              <c:numCache>
                <c:formatCode>0%</c:formatCode>
                <c:ptCount val="3"/>
                <c:pt idx="0">
                  <c:v>0.02</c:v>
                </c:pt>
                <c:pt idx="1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902-F542-B024-88DB5B536B72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TV</c:v>
                </c:pt>
              </c:strCache>
            </c:strRef>
          </c:tx>
          <c:spPr>
            <a:solidFill>
              <a:srgbClr val="CAE4F6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4.8946053997389542E-2"/>
                  <c:y val="-2.3042486063690949E-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053-FD43-A1B9-8FF0DF6E4BC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strCache>
            </c:strRef>
          </c:cat>
          <c:val>
            <c:numRef>
              <c:f>Sheet1!$B$4:$D$4</c:f>
              <c:numCache>
                <c:formatCode>0%</c:formatCode>
                <c:ptCount val="3"/>
                <c:pt idx="0">
                  <c:v>0.96</c:v>
                </c:pt>
                <c:pt idx="1">
                  <c:v>0.96</c:v>
                </c:pt>
                <c:pt idx="2">
                  <c:v>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902-F542-B024-88DB5B536B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00"/>
        <c:axId val="2053685632"/>
        <c:axId val="2015688560"/>
      </c:barChart>
      <c:catAx>
        <c:axId val="2053685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2015688560"/>
        <c:crosses val="autoZero"/>
        <c:auto val="1"/>
        <c:lblAlgn val="ctr"/>
        <c:lblOffset val="100"/>
        <c:noMultiLvlLbl val="0"/>
      </c:catAx>
      <c:valAx>
        <c:axId val="201568856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053685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H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TDTV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0314103013119007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B01-3644-8691-87C9BBDA034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26-7D43-B544-8C4B1D048D2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TVC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Sheet1!$B$3</c:f>
              <c:numCache>
                <c:formatCode>0%</c:formatCode>
                <c:ptCount val="1"/>
                <c:pt idx="0">
                  <c:v>0.18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26-7D43-B544-8C4B1D048D24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C11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0D1-9442-883D-4041CC0EA46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Sheet1!$B$4</c:f>
              <c:numCache>
                <c:formatCode>0%</c:formatCode>
                <c:ptCount val="1"/>
                <c:pt idx="0">
                  <c:v>0.51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D1-9442-883D-4041CC0EA46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HCH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0D1-9442-883D-4041CC0EA46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Sheet1!$B$5</c:f>
              <c:numCache>
                <c:formatCode>0%</c:formatCode>
                <c:ptCount val="1"/>
                <c:pt idx="0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D1-9442-883D-4041CC0EA46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VTV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Sheet1!$B$6</c:f>
              <c:numCache>
                <c:formatCode>0%</c:formatCode>
                <c:ptCount val="1"/>
                <c:pt idx="0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D4-A64B-89FD-572A60A50B01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Go TV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Sheet1!$B$7</c:f>
              <c:numCache>
                <c:formatCode>0%</c:formatCode>
                <c:ptCount val="1"/>
                <c:pt idx="0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BA-8E42-990C-6BB3D592FD7E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DTV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9BA-8E42-990C-6BB3D592FD7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Sheet1!$B$8</c:f>
              <c:numCache>
                <c:formatCode>0%</c:formatCode>
                <c:ptCount val="1"/>
                <c:pt idx="0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BA-8E42-990C-6BB3D592FD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bg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title>
    <c:autoTitleDeleted val="0"/>
    <c:plotArea>
      <c:layout>
        <c:manualLayout>
          <c:layoutTarget val="inner"/>
          <c:xMode val="edge"/>
          <c:yMode val="edge"/>
          <c:x val="2.836378328607728E-2"/>
          <c:y val="0.17420471660413281"/>
          <c:w val="0.94327243342784539"/>
          <c:h val="0.443706271644135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Helvetica Light" panose="020B0403020202020204" pitchFamily="34" charset="0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34-A24B-8D3B-6F79F61432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589735375"/>
        <c:axId val="1672538831"/>
      </c:barChart>
      <c:catAx>
        <c:axId val="15897353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2538831"/>
        <c:crosses val="autoZero"/>
        <c:auto val="1"/>
        <c:lblAlgn val="ctr"/>
        <c:lblOffset val="100"/>
        <c:noMultiLvlLbl val="0"/>
      </c:catAx>
      <c:valAx>
        <c:axId val="1672538831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589735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Helvetica Light" panose="020B0403020202020204" pitchFamily="34" charset="0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chemeClr val="bg1"/>
          </a:solidFill>
          <a:latin typeface="Helvetica Light" panose="020B0403020202020204" pitchFamily="34" charset="0"/>
        </a:defRPr>
      </a:pPr>
      <a:endParaRPr lang="es-H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17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3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3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6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47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8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3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54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6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0.08681</cdr:x>
      <cdr:y>0.54464</cdr:y>
    </cdr:from>
    <cdr:to>
      <cdr:x>0.98562</cdr:x>
      <cdr:y>0.54464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2BD5CBA4-0884-D049-A7F6-D38FAC3BED34}"/>
            </a:ext>
          </a:extLst>
        </cdr:cNvPr>
        <cdr:cNvCxnSpPr/>
      </cdr:nvCxnSpPr>
      <cdr:spPr>
        <a:xfrm xmlns:a="http://schemas.openxmlformats.org/drawingml/2006/main">
          <a:off x="407985" y="1343792"/>
          <a:ext cx="4224148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B8C8B-BBB7-47EE-B7A9-2350C0B0DA19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3ABC0C-C4AB-4F3C-BA19-8DBDA49188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9449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00340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10626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80861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84314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86335F70-FA5D-360A-37E6-0952725ED4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N" dirty="0"/>
          </a:p>
        </p:txBody>
      </p:sp>
    </p:spTree>
    <p:extLst>
      <p:ext uri="{BB962C8B-B14F-4D97-AF65-F5344CB8AC3E}">
        <p14:creationId xmlns:p14="http://schemas.microsoft.com/office/powerpoint/2010/main" val="3400548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87293931-9FA0-939D-65C0-5C2E452B5F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N" dirty="0"/>
          </a:p>
        </p:txBody>
      </p:sp>
    </p:spTree>
    <p:extLst>
      <p:ext uri="{BB962C8B-B14F-4D97-AF65-F5344CB8AC3E}">
        <p14:creationId xmlns:p14="http://schemas.microsoft.com/office/powerpoint/2010/main" val="26975793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87293931-9FA0-939D-65C0-5C2E452B5F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N" dirty="0"/>
          </a:p>
        </p:txBody>
      </p:sp>
    </p:spTree>
    <p:extLst>
      <p:ext uri="{BB962C8B-B14F-4D97-AF65-F5344CB8AC3E}">
        <p14:creationId xmlns:p14="http://schemas.microsoft.com/office/powerpoint/2010/main" val="22817040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2594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3840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27316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6348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4467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10626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09006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55262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3ABC0C-C4AB-4F3C-BA19-8DBDA49188C7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5722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8693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7141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58799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7697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3358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2878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0350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8670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81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5613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6003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E1818-2986-4D9E-9AA2-42DF3914AD8F}" type="datetimeFigureOut">
              <a:rPr lang="es-MX" smtClean="0"/>
              <a:t>21/01/25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56B5D-4C6B-44EC-833A-32EE5A77F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5474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tif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iff"/><Relationship Id="rId3" Type="http://schemas.openxmlformats.org/officeDocument/2006/relationships/chart" Target="../charts/chart22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5.xml"/><Relationship Id="rId11" Type="http://schemas.openxmlformats.org/officeDocument/2006/relationships/chart" Target="../charts/chart27.xml"/><Relationship Id="rId5" Type="http://schemas.openxmlformats.org/officeDocument/2006/relationships/chart" Target="../charts/chart24.xml"/><Relationship Id="rId10" Type="http://schemas.openxmlformats.org/officeDocument/2006/relationships/chart" Target="../charts/chart26.xml"/><Relationship Id="rId4" Type="http://schemas.openxmlformats.org/officeDocument/2006/relationships/chart" Target="../charts/chart23.xml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iff"/><Relationship Id="rId3" Type="http://schemas.openxmlformats.org/officeDocument/2006/relationships/chart" Target="../charts/chart28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1.xml"/><Relationship Id="rId5" Type="http://schemas.openxmlformats.org/officeDocument/2006/relationships/chart" Target="../charts/chart30.xml"/><Relationship Id="rId10" Type="http://schemas.openxmlformats.org/officeDocument/2006/relationships/image" Target="../media/image32.jpeg"/><Relationship Id="rId4" Type="http://schemas.openxmlformats.org/officeDocument/2006/relationships/chart" Target="../charts/chart29.xml"/><Relationship Id="rId9" Type="http://schemas.openxmlformats.org/officeDocument/2006/relationships/chart" Target="../charts/chart3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chart" Target="../charts/chart33.xml"/><Relationship Id="rId7" Type="http://schemas.openxmlformats.org/officeDocument/2006/relationships/chart" Target="../charts/chart3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5.xml"/><Relationship Id="rId11" Type="http://schemas.openxmlformats.org/officeDocument/2006/relationships/chart" Target="../charts/chart38.xml"/><Relationship Id="rId5" Type="http://schemas.openxmlformats.org/officeDocument/2006/relationships/image" Target="../media/image36.png"/><Relationship Id="rId10" Type="http://schemas.openxmlformats.org/officeDocument/2006/relationships/chart" Target="../charts/chart37.xml"/><Relationship Id="rId4" Type="http://schemas.openxmlformats.org/officeDocument/2006/relationships/chart" Target="../charts/chart34.xml"/><Relationship Id="rId9" Type="http://schemas.openxmlformats.org/officeDocument/2006/relationships/image" Target="../media/image3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2.xml"/><Relationship Id="rId3" Type="http://schemas.openxmlformats.org/officeDocument/2006/relationships/chart" Target="../charts/chart39.xml"/><Relationship Id="rId7" Type="http://schemas.openxmlformats.org/officeDocument/2006/relationships/chart" Target="../charts/chart41.xml"/><Relationship Id="rId12" Type="http://schemas.openxmlformats.org/officeDocument/2006/relationships/chart" Target="../charts/chart4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tiff"/><Relationship Id="rId11" Type="http://schemas.openxmlformats.org/officeDocument/2006/relationships/chart" Target="../charts/chart44.xml"/><Relationship Id="rId5" Type="http://schemas.openxmlformats.org/officeDocument/2006/relationships/image" Target="../media/image2.png"/><Relationship Id="rId10" Type="http://schemas.openxmlformats.org/officeDocument/2006/relationships/image" Target="../media/image39.png"/><Relationship Id="rId4" Type="http://schemas.openxmlformats.org/officeDocument/2006/relationships/chart" Target="../charts/chart40.xml"/><Relationship Id="rId9" Type="http://schemas.openxmlformats.org/officeDocument/2006/relationships/chart" Target="../charts/chart4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iff"/><Relationship Id="rId3" Type="http://schemas.openxmlformats.org/officeDocument/2006/relationships/chart" Target="../charts/chart46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9.xml"/><Relationship Id="rId11" Type="http://schemas.openxmlformats.org/officeDocument/2006/relationships/image" Target="../media/image42.png"/><Relationship Id="rId5" Type="http://schemas.openxmlformats.org/officeDocument/2006/relationships/chart" Target="../charts/chart48.xml"/><Relationship Id="rId10" Type="http://schemas.openxmlformats.org/officeDocument/2006/relationships/chart" Target="../charts/chart51.xml"/><Relationship Id="rId4" Type="http://schemas.openxmlformats.org/officeDocument/2006/relationships/chart" Target="../charts/chart47.xml"/><Relationship Id="rId9" Type="http://schemas.openxmlformats.org/officeDocument/2006/relationships/chart" Target="../charts/chart5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5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13" Type="http://schemas.openxmlformats.org/officeDocument/2006/relationships/image" Target="../media/image12.png"/><Relationship Id="rId3" Type="http://schemas.openxmlformats.org/officeDocument/2006/relationships/image" Target="NULL"/><Relationship Id="rId7" Type="http://schemas.openxmlformats.org/officeDocument/2006/relationships/image" Target="../media/image7.tiff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tiff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5" Type="http://schemas.openxmlformats.org/officeDocument/2006/relationships/image" Target="../media/image14.jpeg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chart" Target="../charts/chart1.xml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tiff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4.xml"/><Relationship Id="rId7" Type="http://schemas.openxmlformats.org/officeDocument/2006/relationships/image" Target="../media/image3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chart" Target="../charts/chart9.xml"/><Relationship Id="rId5" Type="http://schemas.openxmlformats.org/officeDocument/2006/relationships/chart" Target="../charts/chart6.xml"/><Relationship Id="rId10" Type="http://schemas.openxmlformats.org/officeDocument/2006/relationships/image" Target="../media/image15.png"/><Relationship Id="rId4" Type="http://schemas.openxmlformats.org/officeDocument/2006/relationships/chart" Target="../charts/chart5.xml"/><Relationship Id="rId9" Type="http://schemas.openxmlformats.org/officeDocument/2006/relationships/chart" Target="../charts/char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iff"/><Relationship Id="rId3" Type="http://schemas.openxmlformats.org/officeDocument/2006/relationships/chart" Target="../charts/chart10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3.xml"/><Relationship Id="rId11" Type="http://schemas.openxmlformats.org/officeDocument/2006/relationships/image" Target="../media/image20.png"/><Relationship Id="rId5" Type="http://schemas.openxmlformats.org/officeDocument/2006/relationships/chart" Target="../charts/chart12.xml"/><Relationship Id="rId10" Type="http://schemas.openxmlformats.org/officeDocument/2006/relationships/chart" Target="../charts/chart15.xml"/><Relationship Id="rId4" Type="http://schemas.openxmlformats.org/officeDocument/2006/relationships/chart" Target="../charts/chart11.xml"/><Relationship Id="rId9" Type="http://schemas.openxmlformats.org/officeDocument/2006/relationships/chart" Target="../charts/char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9.xml"/><Relationship Id="rId3" Type="http://schemas.openxmlformats.org/officeDocument/2006/relationships/chart" Target="../charts/chart16.xml"/><Relationship Id="rId7" Type="http://schemas.openxmlformats.org/officeDocument/2006/relationships/image" Target="../media/image3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chart" Target="../charts/chart21.xml"/><Relationship Id="rId5" Type="http://schemas.openxmlformats.org/officeDocument/2006/relationships/chart" Target="../charts/chart18.xml"/><Relationship Id="rId10" Type="http://schemas.openxmlformats.org/officeDocument/2006/relationships/chart" Target="../charts/chart20.xml"/><Relationship Id="rId4" Type="http://schemas.openxmlformats.org/officeDocument/2006/relationships/chart" Target="../charts/chart17.xml"/><Relationship Id="rId9" Type="http://schemas.openxmlformats.org/officeDocument/2006/relationships/image" Target="../media/image2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030000B-B411-DB4F-91F0-C750FF2B6C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917" y="6794"/>
            <a:ext cx="12103796" cy="6851205"/>
          </a:xfrm>
          <a:prstGeom prst="rect">
            <a:avLst/>
          </a:prstGeom>
        </p:spPr>
      </p:pic>
      <p:sp>
        <p:nvSpPr>
          <p:cNvPr id="5" name="Diagrama de flujo: documento 4">
            <a:extLst>
              <a:ext uri="{FF2B5EF4-FFF2-40B4-BE49-F238E27FC236}">
                <a16:creationId xmlns:a16="http://schemas.microsoft.com/office/drawing/2014/main" id="{994A32F8-557E-4263-A91E-47B051CD7B57}"/>
              </a:ext>
            </a:extLst>
          </p:cNvPr>
          <p:cNvSpPr/>
          <p:nvPr/>
        </p:nvSpPr>
        <p:spPr>
          <a:xfrm rot="16200000">
            <a:off x="-258762" y="209102"/>
            <a:ext cx="6858000" cy="6426202"/>
          </a:xfrm>
          <a:prstGeom prst="flowChartDocumen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/>
              <a:t>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1E6E850-7B97-2340-9FB7-F06923E7D3F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1377" y="6305250"/>
            <a:ext cx="1041621" cy="393756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22DC835-5252-3247-9BF4-B1B92A7BAFCD}"/>
              </a:ext>
            </a:extLst>
          </p:cNvPr>
          <p:cNvCxnSpPr/>
          <p:nvPr/>
        </p:nvCxnSpPr>
        <p:spPr>
          <a:xfrm>
            <a:off x="2074797" y="6274254"/>
            <a:ext cx="0" cy="4836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05764F0-E005-BD46-8DCC-FE4C37A6105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sp>
        <p:nvSpPr>
          <p:cNvPr id="13" name="CuadroTexto 1">
            <a:extLst>
              <a:ext uri="{FF2B5EF4-FFF2-40B4-BE49-F238E27FC236}">
                <a16:creationId xmlns:a16="http://schemas.microsoft.com/office/drawing/2014/main" id="{E488E3CF-F615-9D40-9439-C02BF07D0064}"/>
              </a:ext>
            </a:extLst>
          </p:cNvPr>
          <p:cNvSpPr txBox="1"/>
          <p:nvPr/>
        </p:nvSpPr>
        <p:spPr>
          <a:xfrm>
            <a:off x="-42863" y="2021652"/>
            <a:ext cx="5924550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GT" sz="8800" b="1" dirty="0">
                <a:latin typeface="Century Gothic" panose="020B0502020202020204" pitchFamily="34" charset="0"/>
              </a:rPr>
              <a:t>Panorama</a:t>
            </a:r>
            <a:endParaRPr lang="es-MX" sz="8800" b="1" dirty="0">
              <a:latin typeface="Century Gothic" panose="020B0502020202020204" pitchFamily="34" charset="0"/>
            </a:endParaRPr>
          </a:p>
        </p:txBody>
      </p:sp>
      <p:sp>
        <p:nvSpPr>
          <p:cNvPr id="14" name="CuadroTexto 8">
            <a:extLst>
              <a:ext uri="{FF2B5EF4-FFF2-40B4-BE49-F238E27FC236}">
                <a16:creationId xmlns:a16="http://schemas.microsoft.com/office/drawing/2014/main" id="{D288942D-A84F-0646-AE54-FB199155F41F}"/>
              </a:ext>
            </a:extLst>
          </p:cNvPr>
          <p:cNvSpPr txBox="1"/>
          <p:nvPr/>
        </p:nvSpPr>
        <p:spPr>
          <a:xfrm>
            <a:off x="26986" y="3144767"/>
            <a:ext cx="6983413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GT" sz="3200" dirty="0">
                <a:latin typeface="Century Gothic" panose="020B0502020202020204" pitchFamily="34" charset="0"/>
              </a:rPr>
              <a:t>competitivo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GT" sz="3200" b="1" dirty="0">
                <a:latin typeface="Century Gothic" panose="020B0502020202020204" pitchFamily="34" charset="0"/>
              </a:rPr>
              <a:t>Tiendas Departamentales</a:t>
            </a:r>
            <a:endParaRPr lang="es-MX" sz="3200" b="1" dirty="0">
              <a:latin typeface="Century Gothic" panose="020B0502020202020204" pitchFamily="34" charset="0"/>
            </a:endParaRPr>
          </a:p>
        </p:txBody>
      </p:sp>
      <p:pic>
        <p:nvPicPr>
          <p:cNvPr id="17" name="Picture 2" descr="Icono Calendario de verificacion Gratis de Simpleicon business">
            <a:extLst>
              <a:ext uri="{FF2B5EF4-FFF2-40B4-BE49-F238E27FC236}">
                <a16:creationId xmlns:a16="http://schemas.microsoft.com/office/drawing/2014/main" id="{10A20C8C-DF8D-1548-875E-7A51CC60D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7942" y="4766195"/>
            <a:ext cx="1077218" cy="1077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CDB6966-E114-AA48-B319-52794D21E82C}"/>
              </a:ext>
            </a:extLst>
          </p:cNvPr>
          <p:cNvSpPr txBox="1"/>
          <p:nvPr/>
        </p:nvSpPr>
        <p:spPr>
          <a:xfrm>
            <a:off x="2902574" y="5443303"/>
            <a:ext cx="17123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Helvetica Light" panose="020B0403020202020204" pitchFamily="34" charset="0"/>
              </a:rPr>
              <a:t>Diciembre</a:t>
            </a:r>
            <a:r>
              <a:rPr lang="en-HN" sz="2000">
                <a:latin typeface="Helvetica Light" panose="020B0403020202020204" pitchFamily="34" charset="0"/>
              </a:rPr>
              <a:t>’2</a:t>
            </a:r>
            <a:r>
              <a:rPr lang="en-US" sz="2000" dirty="0">
                <a:latin typeface="Helvetica Light" panose="020B0403020202020204" pitchFamily="34" charset="0"/>
              </a:rPr>
              <a:t>4</a:t>
            </a:r>
            <a:endParaRPr lang="en-HN" sz="2000" dirty="0">
              <a:latin typeface="Helvetica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82125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D3D1BDD-A14D-0F49-8676-6006CBFBB47A}"/>
              </a:ext>
            </a:extLst>
          </p:cNvPr>
          <p:cNvSpPr txBox="1"/>
          <p:nvPr/>
        </p:nvSpPr>
        <p:spPr>
          <a:xfrm>
            <a:off x="-1" y="610319"/>
            <a:ext cx="3874527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FD2509F-071C-F34D-BD95-619097FA2D7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8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Diciembre’24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AD3F067-5B2D-D447-B1E0-7A45D85BA32A}"/>
              </a:ext>
            </a:extLst>
          </p:cNvPr>
          <p:cNvCxnSpPr/>
          <p:nvPr/>
        </p:nvCxnSpPr>
        <p:spPr>
          <a:xfrm>
            <a:off x="123986" y="556908"/>
            <a:ext cx="1182520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8">
            <a:extLst>
              <a:ext uri="{FF2B5EF4-FFF2-40B4-BE49-F238E27FC236}">
                <a16:creationId xmlns:a16="http://schemas.microsoft.com/office/drawing/2014/main" id="{8C7EB27A-C993-B465-6150-59634841D476}"/>
              </a:ext>
            </a:extLst>
          </p:cNvPr>
          <p:cNvSpPr txBox="1"/>
          <p:nvPr/>
        </p:nvSpPr>
        <p:spPr>
          <a:xfrm>
            <a:off x="4605130" y="627027"/>
            <a:ext cx="3772388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F6C89924-DB4C-3335-936C-CA4DDF74D16D}"/>
              </a:ext>
            </a:extLst>
          </p:cNvPr>
          <p:cNvSpPr txBox="1"/>
          <p:nvPr/>
        </p:nvSpPr>
        <p:spPr>
          <a:xfrm>
            <a:off x="8484480" y="627027"/>
            <a:ext cx="3314700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latin typeface="Helvetica Light" panose="020B0403020202020204" pitchFamily="34" charset="0"/>
              </a:rPr>
              <a:t>Prensa</a:t>
            </a:r>
            <a:endParaRPr lang="en-US" sz="1200" b="1" dirty="0">
              <a:latin typeface="Helvetica Light" panose="020B0403020202020204" pitchFamily="34" charset="0"/>
            </a:endParaRPr>
          </a:p>
        </p:txBody>
      </p:sp>
      <p:pic>
        <p:nvPicPr>
          <p:cNvPr id="3" name="Picture 51">
            <a:extLst>
              <a:ext uri="{FF2B5EF4-FFF2-40B4-BE49-F238E27FC236}">
                <a16:creationId xmlns:a16="http://schemas.microsoft.com/office/drawing/2014/main" id="{754B6E65-3584-095F-13B5-62D864C3529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3617" y="-95956"/>
            <a:ext cx="1797166" cy="748819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B129EFCF-36D4-629A-B96E-3145E4212D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887319"/>
            <a:ext cx="3874527" cy="5970682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118A886-83B4-5EA9-F09B-9ABB5CF096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5130" y="904026"/>
            <a:ext cx="3772388" cy="5857468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CCFD5555-97D4-B362-CF88-1D10200928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84481" y="973053"/>
            <a:ext cx="3314700" cy="58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388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297689" y="6492117"/>
            <a:ext cx="793865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639431"/>
              </p:ext>
            </p:extLst>
          </p:nvPr>
        </p:nvGraphicFramePr>
        <p:xfrm>
          <a:off x="606995" y="1480176"/>
          <a:ext cx="2979353" cy="186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624432" y="703960"/>
            <a:ext cx="2471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Enero-Diciembre</a:t>
            </a:r>
            <a:r>
              <a:rPr lang="en-US" dirty="0"/>
              <a:t>, 2024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8FF515-0610-C242-9A3B-CF436A825ECB}"/>
              </a:ext>
            </a:extLst>
          </p:cNvPr>
          <p:cNvSpPr txBox="1"/>
          <p:nvPr/>
        </p:nvSpPr>
        <p:spPr>
          <a:xfrm>
            <a:off x="2880852" y="1810642"/>
            <a:ext cx="570990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15%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545815EF-6ADF-2D4A-AC03-245F4EDE48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67028794"/>
              </p:ext>
            </p:extLst>
          </p:nvPr>
        </p:nvGraphicFramePr>
        <p:xfrm>
          <a:off x="3779267" y="841078"/>
          <a:ext cx="7564580" cy="2208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3CDC8FB-ED83-9E42-A03C-D7D8F70F51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4904098"/>
              </p:ext>
            </p:extLst>
          </p:nvPr>
        </p:nvGraphicFramePr>
        <p:xfrm>
          <a:off x="120680" y="3490969"/>
          <a:ext cx="3204443" cy="2864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71BCEB48-D932-7A4A-B92F-7FED4415F7D0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1BA3828-3270-344B-B8D0-921CEA73B350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B1C6791-D54A-FE4F-B7D0-AD2513704AA2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237B0DCC-E4CF-154C-AA85-EE3190A146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473917"/>
              </p:ext>
            </p:extLst>
          </p:nvPr>
        </p:nvGraphicFramePr>
        <p:xfrm>
          <a:off x="9992377" y="3462748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$2,821.3k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98%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899427FA-25E0-5D40-AB0E-725F9B239780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3738D1B-54D9-EE45-BE95-2207BC2D491B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0975B97-046C-6A4E-95EC-4A201B06BD3C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61DE5AC0-CCF8-7341-81CF-F9BF9BAAEB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29316270"/>
              </p:ext>
            </p:extLst>
          </p:nvPr>
        </p:nvGraphicFramePr>
        <p:xfrm>
          <a:off x="4712053" y="5429964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FE5953D5-36B6-3B44-9FC1-9F6F7F6AA4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51976"/>
              </p:ext>
            </p:extLst>
          </p:nvPr>
        </p:nvGraphicFramePr>
        <p:xfrm>
          <a:off x="9992376" y="5634800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$65.9k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2%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5721022-F3CD-084E-93AE-CC0F3793294E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A432005-9D50-7241-8362-A36B202F1C5D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C773B6C-5DFE-D64E-ABC9-CC845FD59894}"/>
              </a:ext>
            </a:extLst>
          </p:cNvPr>
          <p:cNvSpPr txBox="1"/>
          <p:nvPr/>
        </p:nvSpPr>
        <p:spPr>
          <a:xfrm>
            <a:off x="5343658" y="6459487"/>
            <a:ext cx="2725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Diciembre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15217F7-D2CB-F946-A49B-45203BF4084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AF2DA58-BA58-5A4A-8850-29DDCDFC963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85249DFC-E25D-6F4F-B52D-D05800670FA5}"/>
              </a:ext>
            </a:extLst>
          </p:cNvPr>
          <p:cNvSpPr txBox="1"/>
          <p:nvPr/>
        </p:nvSpPr>
        <p:spPr>
          <a:xfrm>
            <a:off x="2838207" y="2624878"/>
            <a:ext cx="570990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73%</a:t>
            </a:r>
          </a:p>
        </p:txBody>
      </p:sp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9B324457-E814-DD4B-90AC-0E9A0053E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24160"/>
              </p:ext>
            </p:extLst>
          </p:nvPr>
        </p:nvGraphicFramePr>
        <p:xfrm>
          <a:off x="9986962" y="4564620"/>
          <a:ext cx="1298244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227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490017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$0k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0%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8" name="CuadroTexto 18">
            <a:extLst>
              <a:ext uri="{FF2B5EF4-FFF2-40B4-BE49-F238E27FC236}">
                <a16:creationId xmlns:a16="http://schemas.microsoft.com/office/drawing/2014/main" id="{808C27FE-DADE-564D-BFF1-F8F2C92FAC5B}"/>
              </a:ext>
            </a:extLst>
          </p:cNvPr>
          <p:cNvSpPr txBox="1"/>
          <p:nvPr/>
        </p:nvSpPr>
        <p:spPr>
          <a:xfrm>
            <a:off x="0" y="-31726"/>
            <a:ext cx="12192000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pic>
        <p:nvPicPr>
          <p:cNvPr id="68612" name="Picture 4" descr="La Curacao Logo - La Curacao se renueva y presenta nueva imagen |  MercadoNegro">
            <a:extLst>
              <a:ext uri="{FF2B5EF4-FFF2-40B4-BE49-F238E27FC236}">
                <a16:creationId xmlns:a16="http://schemas.microsoft.com/office/drawing/2014/main" id="{3E3D71D6-8EEF-864C-B64D-4F29A118A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215" y="645382"/>
            <a:ext cx="1737448" cy="86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itle 1">
            <a:extLst>
              <a:ext uri="{FF2B5EF4-FFF2-40B4-BE49-F238E27FC236}">
                <a16:creationId xmlns:a16="http://schemas.microsoft.com/office/drawing/2014/main" id="{795A3D56-0244-D544-82E2-E3A8757D59F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000" b="1" dirty="0">
              <a:latin typeface="Helvetica Light" panose="020B0403020202020204" pitchFamily="34" charset="0"/>
            </a:endParaRPr>
          </a:p>
        </p:txBody>
      </p:sp>
      <p:graphicFrame>
        <p:nvGraphicFramePr>
          <p:cNvPr id="5" name="Chart 28">
            <a:extLst>
              <a:ext uri="{FF2B5EF4-FFF2-40B4-BE49-F238E27FC236}">
                <a16:creationId xmlns:a16="http://schemas.microsoft.com/office/drawing/2014/main" id="{26A7A404-F5C1-AB44-A0C1-11B71E591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98526193"/>
              </p:ext>
            </p:extLst>
          </p:nvPr>
        </p:nvGraphicFramePr>
        <p:xfrm>
          <a:off x="4703352" y="4411631"/>
          <a:ext cx="4925295" cy="1135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" name="Chart 52">
            <a:extLst>
              <a:ext uri="{FF2B5EF4-FFF2-40B4-BE49-F238E27FC236}">
                <a16:creationId xmlns:a16="http://schemas.microsoft.com/office/drawing/2014/main" id="{722967D1-B39C-8C4C-9916-3EBF9F8EBE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44278828"/>
              </p:ext>
            </p:extLst>
          </p:nvPr>
        </p:nvGraphicFramePr>
        <p:xfrm>
          <a:off x="4929074" y="3174742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7" name="Bent-Up Arrow 58">
            <a:extLst>
              <a:ext uri="{FF2B5EF4-FFF2-40B4-BE49-F238E27FC236}">
                <a16:creationId xmlns:a16="http://schemas.microsoft.com/office/drawing/2014/main" id="{8F9D109A-18D3-02A1-8281-CE4D7701D647}"/>
              </a:ext>
            </a:extLst>
          </p:cNvPr>
          <p:cNvSpPr/>
          <p:nvPr/>
        </p:nvSpPr>
        <p:spPr>
          <a:xfrm>
            <a:off x="2602080" y="2803355"/>
            <a:ext cx="175056" cy="258138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Bent-Up Arrow 58">
            <a:extLst>
              <a:ext uri="{FF2B5EF4-FFF2-40B4-BE49-F238E27FC236}">
                <a16:creationId xmlns:a16="http://schemas.microsoft.com/office/drawing/2014/main" id="{2F64D1EA-29FA-6DE2-1C1C-B4F8CA04E403}"/>
              </a:ext>
            </a:extLst>
          </p:cNvPr>
          <p:cNvSpPr/>
          <p:nvPr/>
        </p:nvSpPr>
        <p:spPr>
          <a:xfrm>
            <a:off x="2777136" y="2004738"/>
            <a:ext cx="175056" cy="258138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158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D3D1BDD-A14D-0F49-8676-6006CBFBB47A}"/>
              </a:ext>
            </a:extLst>
          </p:cNvPr>
          <p:cNvSpPr txBox="1"/>
          <p:nvPr/>
        </p:nvSpPr>
        <p:spPr>
          <a:xfrm>
            <a:off x="0" y="644913"/>
            <a:ext cx="3144644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7DF2B67-5901-6440-8E82-54915B870AA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8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Diciembre’24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F981A1D-B312-A244-9D5D-AB9D3ABF9731}"/>
              </a:ext>
            </a:extLst>
          </p:cNvPr>
          <p:cNvCxnSpPr/>
          <p:nvPr/>
        </p:nvCxnSpPr>
        <p:spPr>
          <a:xfrm>
            <a:off x="123986" y="556908"/>
            <a:ext cx="1182520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868" name="Picture 3028" descr="TIENDA LA CURACAO – marlygalvezt31521113blog">
            <a:extLst>
              <a:ext uri="{FF2B5EF4-FFF2-40B4-BE49-F238E27FC236}">
                <a16:creationId xmlns:a16="http://schemas.microsoft.com/office/drawing/2014/main" id="{0CE21040-29D7-3C4A-BB25-32B727310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3648" y="-88005"/>
            <a:ext cx="1255362" cy="628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9">
            <a:extLst>
              <a:ext uri="{FF2B5EF4-FFF2-40B4-BE49-F238E27FC236}">
                <a16:creationId xmlns:a16="http://schemas.microsoft.com/office/drawing/2014/main" id="{43246FF4-F7DC-7B0C-82A4-FAF3669A4E1B}"/>
              </a:ext>
            </a:extLst>
          </p:cNvPr>
          <p:cNvSpPr txBox="1"/>
          <p:nvPr/>
        </p:nvSpPr>
        <p:spPr>
          <a:xfrm>
            <a:off x="5794965" y="644913"/>
            <a:ext cx="6154228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A60C247-6722-4FB9-EAC1-A8E36B2C3A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21912"/>
            <a:ext cx="3144644" cy="5901121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8EA8C147-7924-1978-B89E-36A5B0CC6B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009" y="1008825"/>
            <a:ext cx="6158183" cy="355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2826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7825317"/>
              </p:ext>
            </p:extLst>
          </p:nvPr>
        </p:nvGraphicFramePr>
        <p:xfrm>
          <a:off x="606995" y="1439835"/>
          <a:ext cx="2979353" cy="186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432929"/>
            <a:ext cx="793865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643995" y="822211"/>
            <a:ext cx="234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Enero-Diciembre</a:t>
            </a:r>
            <a:r>
              <a:rPr lang="en-US" dirty="0"/>
              <a:t>, 2024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8FF515-0610-C242-9A3B-CF436A825ECB}"/>
              </a:ext>
            </a:extLst>
          </p:cNvPr>
          <p:cNvSpPr txBox="1"/>
          <p:nvPr/>
        </p:nvSpPr>
        <p:spPr>
          <a:xfrm>
            <a:off x="2939635" y="1930387"/>
            <a:ext cx="463588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6%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545815EF-6ADF-2D4A-AC03-245F4EDE48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5667337"/>
              </p:ext>
            </p:extLst>
          </p:nvPr>
        </p:nvGraphicFramePr>
        <p:xfrm>
          <a:off x="3807294" y="1006176"/>
          <a:ext cx="7564580" cy="2081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3CDC8FB-ED83-9E42-A03C-D7D8F70F51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7586073"/>
              </p:ext>
            </p:extLst>
          </p:nvPr>
        </p:nvGraphicFramePr>
        <p:xfrm>
          <a:off x="120680" y="3490969"/>
          <a:ext cx="3204443" cy="2864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71BCEB48-D932-7A4A-B92F-7FED4415F7D0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1BA3828-3270-344B-B8D0-921CEA73B350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B1C6791-D54A-FE4F-B7D0-AD2513704AA2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237B0DCC-E4CF-154C-AA85-EE3190A146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057246"/>
              </p:ext>
            </p:extLst>
          </p:nvPr>
        </p:nvGraphicFramePr>
        <p:xfrm>
          <a:off x="9992377" y="3462748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$714.5k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76%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899427FA-25E0-5D40-AB0E-725F9B239780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3738D1B-54D9-EE45-BE95-2207BC2D491B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0975B97-046C-6A4E-95EC-4A201B06BD3C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61DE5AC0-CCF8-7341-81CF-F9BF9BAAEB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8763689"/>
              </p:ext>
            </p:extLst>
          </p:nvPr>
        </p:nvGraphicFramePr>
        <p:xfrm>
          <a:off x="4703351" y="5515317"/>
          <a:ext cx="4925295" cy="1023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FE5953D5-36B6-3B44-9FC1-9F6F7F6AA4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462788"/>
              </p:ext>
            </p:extLst>
          </p:nvPr>
        </p:nvGraphicFramePr>
        <p:xfrm>
          <a:off x="9992376" y="5634800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$230.6k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24%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5721022-F3CD-084E-93AE-CC0F3793294E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A432005-9D50-7241-8362-A36B202F1C5D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C773B6C-5DFE-D64E-ABC9-CC845FD59894}"/>
              </a:ext>
            </a:extLst>
          </p:cNvPr>
          <p:cNvSpPr txBox="1"/>
          <p:nvPr/>
        </p:nvSpPr>
        <p:spPr>
          <a:xfrm>
            <a:off x="5343658" y="6459487"/>
            <a:ext cx="2725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Diciembre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15217F7-D2CB-F946-A49B-45203BF4084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AF2DA58-BA58-5A4A-8850-29DDCDFC963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sp>
        <p:nvSpPr>
          <p:cNvPr id="48" name="Bent-Up Arrow 47">
            <a:extLst>
              <a:ext uri="{FF2B5EF4-FFF2-40B4-BE49-F238E27FC236}">
                <a16:creationId xmlns:a16="http://schemas.microsoft.com/office/drawing/2014/main" id="{7BCE0F07-1F00-8A44-938C-28E56E156DEE}"/>
              </a:ext>
            </a:extLst>
          </p:cNvPr>
          <p:cNvSpPr/>
          <p:nvPr/>
        </p:nvSpPr>
        <p:spPr>
          <a:xfrm>
            <a:off x="2785077" y="2470829"/>
            <a:ext cx="166665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5249DFC-E25D-6F4F-B52D-D05800670FA5}"/>
              </a:ext>
            </a:extLst>
          </p:cNvPr>
          <p:cNvSpPr txBox="1"/>
          <p:nvPr/>
        </p:nvSpPr>
        <p:spPr>
          <a:xfrm>
            <a:off x="2966510" y="2571632"/>
            <a:ext cx="570990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63%</a:t>
            </a:r>
          </a:p>
        </p:txBody>
      </p:sp>
      <p:graphicFrame>
        <p:nvGraphicFramePr>
          <p:cNvPr id="53" name="Chart 52">
            <a:extLst>
              <a:ext uri="{FF2B5EF4-FFF2-40B4-BE49-F238E27FC236}">
                <a16:creationId xmlns:a16="http://schemas.microsoft.com/office/drawing/2014/main" id="{722967D1-B39C-8C4C-9916-3EBF9F8EBE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2171985"/>
              </p:ext>
            </p:extLst>
          </p:nvPr>
        </p:nvGraphicFramePr>
        <p:xfrm>
          <a:off x="4703352" y="3305410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43" name="Bent-Up Arrow 42">
            <a:extLst>
              <a:ext uri="{FF2B5EF4-FFF2-40B4-BE49-F238E27FC236}">
                <a16:creationId xmlns:a16="http://schemas.microsoft.com/office/drawing/2014/main" id="{1774859F-C260-A44F-84EB-39858043A64D}"/>
              </a:ext>
            </a:extLst>
          </p:cNvPr>
          <p:cNvSpPr/>
          <p:nvPr/>
        </p:nvSpPr>
        <p:spPr>
          <a:xfrm>
            <a:off x="2766690" y="1909214"/>
            <a:ext cx="192124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CuadroTexto 18">
            <a:extLst>
              <a:ext uri="{FF2B5EF4-FFF2-40B4-BE49-F238E27FC236}">
                <a16:creationId xmlns:a16="http://schemas.microsoft.com/office/drawing/2014/main" id="{43AEF50B-F53B-D649-B59D-07930B95B68B}"/>
              </a:ext>
            </a:extLst>
          </p:cNvPr>
          <p:cNvSpPr txBox="1"/>
          <p:nvPr/>
        </p:nvSpPr>
        <p:spPr>
          <a:xfrm>
            <a:off x="0" y="-31726"/>
            <a:ext cx="12192000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pic>
        <p:nvPicPr>
          <p:cNvPr id="69634" name="Picture 2" descr="División Retail - Corporación Lady Lee">
            <a:extLst>
              <a:ext uri="{FF2B5EF4-FFF2-40B4-BE49-F238E27FC236}">
                <a16:creationId xmlns:a16="http://schemas.microsoft.com/office/drawing/2014/main" id="{8A19541B-0E4D-E541-8895-28DE9BD563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9123" y="811630"/>
            <a:ext cx="2152619" cy="702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7850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D3D1BDD-A14D-0F49-8676-6006CBFBB47A}"/>
              </a:ext>
            </a:extLst>
          </p:cNvPr>
          <p:cNvSpPr txBox="1"/>
          <p:nvPr/>
        </p:nvSpPr>
        <p:spPr>
          <a:xfrm>
            <a:off x="279772" y="756835"/>
            <a:ext cx="6031610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ABA2B6-1D5C-BE41-8FAA-0A5A57E6EB2D}"/>
              </a:ext>
            </a:extLst>
          </p:cNvPr>
          <p:cNvSpPr txBox="1"/>
          <p:nvPr/>
        </p:nvSpPr>
        <p:spPr>
          <a:xfrm>
            <a:off x="6581812" y="756835"/>
            <a:ext cx="5381968" cy="27699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AD5F9D1-8402-6F4B-830D-528C2C99262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Diciembre’24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pic>
        <p:nvPicPr>
          <p:cNvPr id="13" name="Picture 2" descr="División Retail - Corporación Lady Lee">
            <a:extLst>
              <a:ext uri="{FF2B5EF4-FFF2-40B4-BE49-F238E27FC236}">
                <a16:creationId xmlns:a16="http://schemas.microsoft.com/office/drawing/2014/main" id="{602C31D0-537E-3943-A155-10B267616C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77374" y="23912"/>
            <a:ext cx="1634112" cy="532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4CDEACC-060E-A344-B09D-DEF6E79B07F3}"/>
              </a:ext>
            </a:extLst>
          </p:cNvPr>
          <p:cNvCxnSpPr/>
          <p:nvPr/>
        </p:nvCxnSpPr>
        <p:spPr>
          <a:xfrm>
            <a:off x="123986" y="556908"/>
            <a:ext cx="11825207" cy="0"/>
          </a:xfrm>
          <a:prstGeom prst="line">
            <a:avLst/>
          </a:prstGeom>
          <a:ln w="28575">
            <a:solidFill>
              <a:srgbClr val="C354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>
            <a:extLst>
              <a:ext uri="{FF2B5EF4-FFF2-40B4-BE49-F238E27FC236}">
                <a16:creationId xmlns:a16="http://schemas.microsoft.com/office/drawing/2014/main" id="{760FFEB1-E0A6-5901-6DA1-15CC2E87C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772" y="1089905"/>
            <a:ext cx="6031610" cy="1719154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72BCAAB-EB7C-6F1B-9B65-00940D407D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5813" y="1113816"/>
            <a:ext cx="5383379" cy="2315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595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9277039"/>
              </p:ext>
            </p:extLst>
          </p:nvPr>
        </p:nvGraphicFramePr>
        <p:xfrm>
          <a:off x="321500" y="1277501"/>
          <a:ext cx="2979353" cy="186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654043" y="822211"/>
            <a:ext cx="234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Enero-Diciembre</a:t>
            </a:r>
            <a:r>
              <a:rPr lang="en-US" dirty="0"/>
              <a:t>, 2024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8FF515-0610-C242-9A3B-CF436A825ECB}"/>
              </a:ext>
            </a:extLst>
          </p:cNvPr>
          <p:cNvSpPr txBox="1"/>
          <p:nvPr/>
        </p:nvSpPr>
        <p:spPr>
          <a:xfrm>
            <a:off x="2921782" y="1864473"/>
            <a:ext cx="570990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29%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545815EF-6ADF-2D4A-AC03-245F4EDE48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4812483"/>
              </p:ext>
            </p:extLst>
          </p:nvPr>
        </p:nvGraphicFramePr>
        <p:xfrm>
          <a:off x="3806872" y="990205"/>
          <a:ext cx="7564580" cy="2049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85249DFC-E25D-6F4F-B52D-D05800670FA5}"/>
              </a:ext>
            </a:extLst>
          </p:cNvPr>
          <p:cNvSpPr txBox="1"/>
          <p:nvPr/>
        </p:nvSpPr>
        <p:spPr>
          <a:xfrm>
            <a:off x="2943513" y="2707471"/>
            <a:ext cx="527709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  <a:latin typeface="Helvetica Light" panose="020B0403020202020204" pitchFamily="34" charset="0"/>
              </a:rPr>
              <a:t>-7%</a:t>
            </a:r>
          </a:p>
        </p:txBody>
      </p:sp>
      <p:sp>
        <p:nvSpPr>
          <p:cNvPr id="38" name="CuadroTexto 18">
            <a:extLst>
              <a:ext uri="{FF2B5EF4-FFF2-40B4-BE49-F238E27FC236}">
                <a16:creationId xmlns:a16="http://schemas.microsoft.com/office/drawing/2014/main" id="{6F35483E-4981-B547-A30B-6B97DAA8B744}"/>
              </a:ext>
            </a:extLst>
          </p:cNvPr>
          <p:cNvSpPr txBox="1"/>
          <p:nvPr/>
        </p:nvSpPr>
        <p:spPr>
          <a:xfrm>
            <a:off x="0" y="1480"/>
            <a:ext cx="12191997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sp>
        <p:nvSpPr>
          <p:cNvPr id="5" name="Bent-Up Arrow 51">
            <a:extLst>
              <a:ext uri="{FF2B5EF4-FFF2-40B4-BE49-F238E27FC236}">
                <a16:creationId xmlns:a16="http://schemas.microsoft.com/office/drawing/2014/main" id="{787D2CD7-D230-2C17-BD52-2140C728CCEC}"/>
              </a:ext>
            </a:extLst>
          </p:cNvPr>
          <p:cNvSpPr/>
          <p:nvPr/>
        </p:nvSpPr>
        <p:spPr>
          <a:xfrm rot="10800000" flipH="1">
            <a:off x="2737008" y="2578864"/>
            <a:ext cx="137876" cy="264896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F5027E6-EB70-2EEF-681F-D50B450A91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38" y="723821"/>
            <a:ext cx="1723133" cy="623104"/>
          </a:xfrm>
          <a:prstGeom prst="rect">
            <a:avLst/>
          </a:prstGeom>
        </p:spPr>
      </p:pic>
      <p:sp>
        <p:nvSpPr>
          <p:cNvPr id="7" name="Bent-Up Arrow 51">
            <a:extLst>
              <a:ext uri="{FF2B5EF4-FFF2-40B4-BE49-F238E27FC236}">
                <a16:creationId xmlns:a16="http://schemas.microsoft.com/office/drawing/2014/main" id="{F5F4CA6C-B621-BA06-0FBB-8949CBC2C8C6}"/>
              </a:ext>
            </a:extLst>
          </p:cNvPr>
          <p:cNvSpPr/>
          <p:nvPr/>
        </p:nvSpPr>
        <p:spPr>
          <a:xfrm>
            <a:off x="2737008" y="1919952"/>
            <a:ext cx="167652" cy="264896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432929"/>
            <a:ext cx="793865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3CDC8FB-ED83-9E42-A03C-D7D8F70F51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1370661"/>
              </p:ext>
            </p:extLst>
          </p:nvPr>
        </p:nvGraphicFramePr>
        <p:xfrm>
          <a:off x="120680" y="3490969"/>
          <a:ext cx="3204443" cy="2864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71BCEB48-D932-7A4A-B92F-7FED4415F7D0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1BA3828-3270-344B-B8D0-921CEA73B350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B1C6791-D54A-FE4F-B7D0-AD2513704AA2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237B0DCC-E4CF-154C-AA85-EE3190A146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030850"/>
              </p:ext>
            </p:extLst>
          </p:nvPr>
        </p:nvGraphicFramePr>
        <p:xfrm>
          <a:off x="9992377" y="3462748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$868.6k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92%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899427FA-25E0-5D40-AB0E-725F9B239780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3738D1B-54D9-EE45-BE95-2207BC2D491B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0975B97-046C-6A4E-95EC-4A201B06BD3C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61DE5AC0-CCF8-7341-81CF-F9BF9BAAEB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4325535"/>
              </p:ext>
            </p:extLst>
          </p:nvPr>
        </p:nvGraphicFramePr>
        <p:xfrm>
          <a:off x="4708731" y="5393148"/>
          <a:ext cx="4925295" cy="1145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FE5953D5-36B6-3B44-9FC1-9F6F7F6AA4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931756"/>
              </p:ext>
            </p:extLst>
          </p:nvPr>
        </p:nvGraphicFramePr>
        <p:xfrm>
          <a:off x="9992376" y="5634800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$80.5k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8%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5721022-F3CD-084E-93AE-CC0F3793294E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A432005-9D50-7241-8362-A36B202F1C5D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C773B6C-5DFE-D64E-ABC9-CC845FD59894}"/>
              </a:ext>
            </a:extLst>
          </p:cNvPr>
          <p:cNvSpPr txBox="1"/>
          <p:nvPr/>
        </p:nvSpPr>
        <p:spPr>
          <a:xfrm>
            <a:off x="5343658" y="6459487"/>
            <a:ext cx="2725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Diciembre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15217F7-D2CB-F946-A49B-45203BF4084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AF2DA58-BA58-5A4A-8850-29DDCDFC963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8B591076-7FFA-D741-861A-03CDA51015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981072"/>
              </p:ext>
            </p:extLst>
          </p:nvPr>
        </p:nvGraphicFramePr>
        <p:xfrm>
          <a:off x="9960399" y="4564620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$0k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0%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graphicFrame>
        <p:nvGraphicFramePr>
          <p:cNvPr id="2" name="Chart 28">
            <a:extLst>
              <a:ext uri="{FF2B5EF4-FFF2-40B4-BE49-F238E27FC236}">
                <a16:creationId xmlns:a16="http://schemas.microsoft.com/office/drawing/2014/main" id="{26A7A404-F5C1-AB44-A0C1-11B71E591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1886271"/>
              </p:ext>
            </p:extLst>
          </p:nvPr>
        </p:nvGraphicFramePr>
        <p:xfrm>
          <a:off x="4712820" y="4462328"/>
          <a:ext cx="4925295" cy="9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4" name="Chart 52">
            <a:extLst>
              <a:ext uri="{FF2B5EF4-FFF2-40B4-BE49-F238E27FC236}">
                <a16:creationId xmlns:a16="http://schemas.microsoft.com/office/drawing/2014/main" id="{722967D1-B39C-8C4C-9916-3EBF9F8EBE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1540921"/>
              </p:ext>
            </p:extLst>
          </p:nvPr>
        </p:nvGraphicFramePr>
        <p:xfrm>
          <a:off x="4805578" y="3287101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1901017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D3D1BDD-A14D-0F49-8676-6006CBFBB47A}"/>
              </a:ext>
            </a:extLst>
          </p:cNvPr>
          <p:cNvSpPr txBox="1"/>
          <p:nvPr/>
        </p:nvSpPr>
        <p:spPr>
          <a:xfrm>
            <a:off x="123986" y="766744"/>
            <a:ext cx="6274418" cy="2769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81DBA39-0DD5-5B47-A3D7-ABC219676F7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Diciembre’24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58AA689-D935-D343-A9E3-1AC3E491BAB3}"/>
              </a:ext>
            </a:extLst>
          </p:cNvPr>
          <p:cNvCxnSpPr/>
          <p:nvPr/>
        </p:nvCxnSpPr>
        <p:spPr>
          <a:xfrm>
            <a:off x="123986" y="696390"/>
            <a:ext cx="11825207" cy="0"/>
          </a:xfrm>
          <a:prstGeom prst="line">
            <a:avLst/>
          </a:prstGeom>
          <a:ln w="28575">
            <a:solidFill>
              <a:srgbClr val="FA5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9">
            <a:extLst>
              <a:ext uri="{FF2B5EF4-FFF2-40B4-BE49-F238E27FC236}">
                <a16:creationId xmlns:a16="http://schemas.microsoft.com/office/drawing/2014/main" id="{CBA2F9CF-3195-5553-30B2-6BF18F0A5421}"/>
              </a:ext>
            </a:extLst>
          </p:cNvPr>
          <p:cNvSpPr txBox="1"/>
          <p:nvPr/>
        </p:nvSpPr>
        <p:spPr>
          <a:xfrm>
            <a:off x="6522491" y="789748"/>
            <a:ext cx="5669510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C04C5C3-EB36-4294-7B6B-BF2B773B34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699" y="53417"/>
            <a:ext cx="1565865" cy="566234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ED6B6CB4-D183-E0D8-5CB1-9AB2536B81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986" y="1108520"/>
            <a:ext cx="6279595" cy="42998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7827D7E-D023-E1F8-DB26-C157164CE8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4226" y="1160104"/>
            <a:ext cx="5667773" cy="311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1629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432929"/>
            <a:ext cx="793865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07421662"/>
              </p:ext>
            </p:extLst>
          </p:nvPr>
        </p:nvGraphicFramePr>
        <p:xfrm>
          <a:off x="606995" y="1439835"/>
          <a:ext cx="2979353" cy="186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653010" y="836309"/>
            <a:ext cx="234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Enero-Diciembre</a:t>
            </a:r>
            <a:r>
              <a:rPr lang="en-US" dirty="0"/>
              <a:t>, 2024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8FF515-0610-C242-9A3B-CF436A825ECB}"/>
              </a:ext>
            </a:extLst>
          </p:cNvPr>
          <p:cNvSpPr txBox="1"/>
          <p:nvPr/>
        </p:nvSpPr>
        <p:spPr>
          <a:xfrm>
            <a:off x="2880852" y="1918218"/>
            <a:ext cx="570990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74%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3CDC8FB-ED83-9E42-A03C-D7D8F70F51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63321853"/>
              </p:ext>
            </p:extLst>
          </p:nvPr>
        </p:nvGraphicFramePr>
        <p:xfrm>
          <a:off x="120680" y="3490969"/>
          <a:ext cx="3204443" cy="2864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71BCEB48-D932-7A4A-B92F-7FED4415F7D0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1BA3828-3270-344B-B8D0-921CEA73B350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B1C6791-D54A-FE4F-B7D0-AD2513704AA2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99427FA-25E0-5D40-AB0E-725F9B239780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3738D1B-54D9-EE45-BE95-2207BC2D491B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0975B97-046C-6A4E-95EC-4A201B06BD3C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FE5953D5-36B6-3B44-9FC1-9F6F7F6AA4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729010"/>
              </p:ext>
            </p:extLst>
          </p:nvPr>
        </p:nvGraphicFramePr>
        <p:xfrm>
          <a:off x="9992376" y="5634800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$88.6k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5721022-F3CD-084E-93AE-CC0F3793294E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A432005-9D50-7241-8362-A36B202F1C5D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C773B6C-5DFE-D64E-ABC9-CC845FD59894}"/>
              </a:ext>
            </a:extLst>
          </p:cNvPr>
          <p:cNvSpPr txBox="1"/>
          <p:nvPr/>
        </p:nvSpPr>
        <p:spPr>
          <a:xfrm>
            <a:off x="5343658" y="6459487"/>
            <a:ext cx="26917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15217F7-D2CB-F946-A49B-45203BF4084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AF2DA58-BA58-5A4A-8850-29DDCDFC963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sp>
        <p:nvSpPr>
          <p:cNvPr id="48" name="Bent-Up Arrow 47">
            <a:extLst>
              <a:ext uri="{FF2B5EF4-FFF2-40B4-BE49-F238E27FC236}">
                <a16:creationId xmlns:a16="http://schemas.microsoft.com/office/drawing/2014/main" id="{7BCE0F07-1F00-8A44-938C-28E56E156DEE}"/>
              </a:ext>
            </a:extLst>
          </p:cNvPr>
          <p:cNvSpPr/>
          <p:nvPr/>
        </p:nvSpPr>
        <p:spPr>
          <a:xfrm>
            <a:off x="2647414" y="2629902"/>
            <a:ext cx="177938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5249DFC-E25D-6F4F-B52D-D05800670FA5}"/>
              </a:ext>
            </a:extLst>
          </p:cNvPr>
          <p:cNvSpPr txBox="1"/>
          <p:nvPr/>
        </p:nvSpPr>
        <p:spPr>
          <a:xfrm>
            <a:off x="2859635" y="2571632"/>
            <a:ext cx="678391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106%</a:t>
            </a:r>
          </a:p>
        </p:txBody>
      </p:sp>
      <p:graphicFrame>
        <p:nvGraphicFramePr>
          <p:cNvPr id="53" name="Chart 52">
            <a:extLst>
              <a:ext uri="{FF2B5EF4-FFF2-40B4-BE49-F238E27FC236}">
                <a16:creationId xmlns:a16="http://schemas.microsoft.com/office/drawing/2014/main" id="{722967D1-B39C-8C4C-9916-3EBF9F8EBED0}"/>
              </a:ext>
            </a:extLst>
          </p:cNvPr>
          <p:cNvGraphicFramePr/>
          <p:nvPr/>
        </p:nvGraphicFramePr>
        <p:xfrm>
          <a:off x="4703352" y="3053750"/>
          <a:ext cx="4925295" cy="1260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3" name="Bent-Up Arrow 42">
            <a:extLst>
              <a:ext uri="{FF2B5EF4-FFF2-40B4-BE49-F238E27FC236}">
                <a16:creationId xmlns:a16="http://schemas.microsoft.com/office/drawing/2014/main" id="{1774859F-C260-A44F-84EB-39858043A64D}"/>
              </a:ext>
            </a:extLst>
          </p:cNvPr>
          <p:cNvSpPr/>
          <p:nvPr/>
        </p:nvSpPr>
        <p:spPr>
          <a:xfrm>
            <a:off x="2674741" y="1918218"/>
            <a:ext cx="175057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F125D7C2-FE66-B14E-A40B-1C078824A5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276686"/>
              </p:ext>
            </p:extLst>
          </p:nvPr>
        </p:nvGraphicFramePr>
        <p:xfrm>
          <a:off x="9986962" y="4563291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$0k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0%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graphicFrame>
        <p:nvGraphicFramePr>
          <p:cNvPr id="54" name="Chart 53">
            <a:extLst>
              <a:ext uri="{FF2B5EF4-FFF2-40B4-BE49-F238E27FC236}">
                <a16:creationId xmlns:a16="http://schemas.microsoft.com/office/drawing/2014/main" id="{45B2900F-6839-8D4C-8C3A-13C31856B7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9226487"/>
              </p:ext>
            </p:extLst>
          </p:nvPr>
        </p:nvGraphicFramePr>
        <p:xfrm>
          <a:off x="3818567" y="939869"/>
          <a:ext cx="7564580" cy="2208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ED1DAD5D-4AF0-6649-B390-16C7F0736B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573646"/>
              </p:ext>
            </p:extLst>
          </p:nvPr>
        </p:nvGraphicFramePr>
        <p:xfrm>
          <a:off x="9986960" y="3577284"/>
          <a:ext cx="139618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2841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613346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$991.9k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91%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graphicFrame>
        <p:nvGraphicFramePr>
          <p:cNvPr id="56" name="Chart 55">
            <a:extLst>
              <a:ext uri="{FF2B5EF4-FFF2-40B4-BE49-F238E27FC236}">
                <a16:creationId xmlns:a16="http://schemas.microsoft.com/office/drawing/2014/main" id="{4FEEFC9E-98C2-A642-BF4A-0B9A7FD766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8025438"/>
              </p:ext>
            </p:extLst>
          </p:nvPr>
        </p:nvGraphicFramePr>
        <p:xfrm>
          <a:off x="4673998" y="3294066"/>
          <a:ext cx="4925295" cy="1098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8" name="CuadroTexto 18">
            <a:extLst>
              <a:ext uri="{FF2B5EF4-FFF2-40B4-BE49-F238E27FC236}">
                <a16:creationId xmlns:a16="http://schemas.microsoft.com/office/drawing/2014/main" id="{D3D4A884-D8D2-624E-8D41-E1E190CDCA23}"/>
              </a:ext>
            </a:extLst>
          </p:cNvPr>
          <p:cNvSpPr txBox="1"/>
          <p:nvPr/>
        </p:nvSpPr>
        <p:spPr>
          <a:xfrm>
            <a:off x="0" y="1480"/>
            <a:ext cx="12191997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sp>
        <p:nvSpPr>
          <p:cNvPr id="2" name="AutoShape 2" descr="El Gallo Más Gallo – Paseo La Sexta | Mas que compras">
            <a:extLst>
              <a:ext uri="{FF2B5EF4-FFF2-40B4-BE49-F238E27FC236}">
                <a16:creationId xmlns:a16="http://schemas.microsoft.com/office/drawing/2014/main" id="{3408C1B5-2B83-AD49-A00B-823BE0E378A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HN"/>
          </a:p>
        </p:txBody>
      </p:sp>
      <p:pic>
        <p:nvPicPr>
          <p:cNvPr id="71684" name="Picture 4" descr="El Gallo Más Gallo – Paseo La Sexta | Mas que compras">
            <a:extLst>
              <a:ext uri="{FF2B5EF4-FFF2-40B4-BE49-F238E27FC236}">
                <a16:creationId xmlns:a16="http://schemas.microsoft.com/office/drawing/2014/main" id="{08977E1B-CC44-4844-AA66-8529F21BC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091" y="612245"/>
            <a:ext cx="1767292" cy="1033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4" name="Chart 38">
            <a:extLst>
              <a:ext uri="{FF2B5EF4-FFF2-40B4-BE49-F238E27FC236}">
                <a16:creationId xmlns:a16="http://schemas.microsoft.com/office/drawing/2014/main" id="{61DE5AC0-CCF8-7341-81CF-F9BF9BAAEB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55671696"/>
              </p:ext>
            </p:extLst>
          </p:nvPr>
        </p:nvGraphicFramePr>
        <p:xfrm>
          <a:off x="4673997" y="5477799"/>
          <a:ext cx="4925295" cy="101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39" name="Chart 28">
            <a:extLst>
              <a:ext uri="{FF2B5EF4-FFF2-40B4-BE49-F238E27FC236}">
                <a16:creationId xmlns:a16="http://schemas.microsoft.com/office/drawing/2014/main" id="{1430A8FD-5EC9-9F4A-B0B3-5907BAB74B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68484669"/>
              </p:ext>
            </p:extLst>
          </p:nvPr>
        </p:nvGraphicFramePr>
        <p:xfrm>
          <a:off x="4673996" y="4478567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</p:spTree>
    <p:extLst>
      <p:ext uri="{BB962C8B-B14F-4D97-AF65-F5344CB8AC3E}">
        <p14:creationId xmlns:p14="http://schemas.microsoft.com/office/powerpoint/2010/main" val="3144821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D3D1BDD-A14D-0F49-8676-6006CBFBB47A}"/>
              </a:ext>
            </a:extLst>
          </p:cNvPr>
          <p:cNvSpPr txBox="1"/>
          <p:nvPr/>
        </p:nvSpPr>
        <p:spPr>
          <a:xfrm>
            <a:off x="123986" y="766744"/>
            <a:ext cx="6722823" cy="27699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81DBA39-0DD5-5B47-A3D7-ABC219676F7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Diciembre’24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58AA689-D935-D343-A9E3-1AC3E491BAB3}"/>
              </a:ext>
            </a:extLst>
          </p:cNvPr>
          <p:cNvCxnSpPr/>
          <p:nvPr/>
        </p:nvCxnSpPr>
        <p:spPr>
          <a:xfrm>
            <a:off x="123986" y="696390"/>
            <a:ext cx="11825207" cy="0"/>
          </a:xfrm>
          <a:prstGeom prst="line">
            <a:avLst/>
          </a:prstGeom>
          <a:ln w="28575">
            <a:solidFill>
              <a:srgbClr val="FA5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4" descr="El Gallo Más Gallo – Paseo La Sexta | Mas que compras">
            <a:extLst>
              <a:ext uri="{FF2B5EF4-FFF2-40B4-BE49-F238E27FC236}">
                <a16:creationId xmlns:a16="http://schemas.microsoft.com/office/drawing/2014/main" id="{3A03127E-B8B2-9259-B0C0-C2D4C3931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0886" y="-109048"/>
            <a:ext cx="1493693" cy="873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9">
            <a:extLst>
              <a:ext uri="{FF2B5EF4-FFF2-40B4-BE49-F238E27FC236}">
                <a16:creationId xmlns:a16="http://schemas.microsoft.com/office/drawing/2014/main" id="{6C91A29A-9462-CF49-2FEC-BE131B8E2D3A}"/>
              </a:ext>
            </a:extLst>
          </p:cNvPr>
          <p:cNvSpPr txBox="1"/>
          <p:nvPr/>
        </p:nvSpPr>
        <p:spPr>
          <a:xfrm>
            <a:off x="7064213" y="766742"/>
            <a:ext cx="5003799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96ED054-D252-A94A-3DAE-9C07277660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986" y="1043735"/>
            <a:ext cx="6722823" cy="342752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D2E0E6E-4BF7-EE4C-7159-974612F476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4212" y="1080784"/>
            <a:ext cx="5003799" cy="1929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1705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432929"/>
            <a:ext cx="793865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9178043"/>
              </p:ext>
            </p:extLst>
          </p:nvPr>
        </p:nvGraphicFramePr>
        <p:xfrm>
          <a:off x="606995" y="1480176"/>
          <a:ext cx="2979353" cy="186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624432" y="703960"/>
            <a:ext cx="2471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Enero-Diciembre</a:t>
            </a:r>
            <a:r>
              <a:rPr lang="en-US" dirty="0"/>
              <a:t>, 2024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8FF515-0610-C242-9A3B-CF436A825ECB}"/>
              </a:ext>
            </a:extLst>
          </p:cNvPr>
          <p:cNvSpPr txBox="1"/>
          <p:nvPr/>
        </p:nvSpPr>
        <p:spPr>
          <a:xfrm>
            <a:off x="2880852" y="1810642"/>
            <a:ext cx="678391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180%</a:t>
            </a:r>
          </a:p>
        </p:txBody>
      </p:sp>
      <p:sp>
        <p:nvSpPr>
          <p:cNvPr id="51" name="Bent-Up Arrow 50">
            <a:extLst>
              <a:ext uri="{FF2B5EF4-FFF2-40B4-BE49-F238E27FC236}">
                <a16:creationId xmlns:a16="http://schemas.microsoft.com/office/drawing/2014/main" id="{C1AB2EB7-76A9-7540-B5E9-5C0718E270CC}"/>
              </a:ext>
            </a:extLst>
          </p:cNvPr>
          <p:cNvSpPr/>
          <p:nvPr/>
        </p:nvSpPr>
        <p:spPr>
          <a:xfrm>
            <a:off x="2596356" y="2688776"/>
            <a:ext cx="175056" cy="32316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545815EF-6ADF-2D4A-AC03-245F4EDE48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2781373"/>
              </p:ext>
            </p:extLst>
          </p:nvPr>
        </p:nvGraphicFramePr>
        <p:xfrm>
          <a:off x="3779267" y="841078"/>
          <a:ext cx="7564580" cy="2208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3CDC8FB-ED83-9E42-A03C-D7D8F70F51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6794962"/>
              </p:ext>
            </p:extLst>
          </p:nvPr>
        </p:nvGraphicFramePr>
        <p:xfrm>
          <a:off x="120680" y="3490969"/>
          <a:ext cx="3204443" cy="2864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71BCEB48-D932-7A4A-B92F-7FED4415F7D0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1BA3828-3270-344B-B8D0-921CEA73B350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B1C6791-D54A-FE4F-B7D0-AD2513704AA2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237B0DCC-E4CF-154C-AA85-EE3190A146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426239"/>
              </p:ext>
            </p:extLst>
          </p:nvPr>
        </p:nvGraphicFramePr>
        <p:xfrm>
          <a:off x="9992377" y="3462748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$1,657.3k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92%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899427FA-25E0-5D40-AB0E-725F9B239780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3738D1B-54D9-EE45-BE95-2207BC2D491B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0975B97-046C-6A4E-95EC-4A201B06BD3C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61DE5AC0-CCF8-7341-81CF-F9BF9BAAEB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5030627"/>
              </p:ext>
            </p:extLst>
          </p:nvPr>
        </p:nvGraphicFramePr>
        <p:xfrm>
          <a:off x="4712053" y="5429964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FE5953D5-36B6-3B44-9FC1-9F6F7F6AA4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990881"/>
              </p:ext>
            </p:extLst>
          </p:nvPr>
        </p:nvGraphicFramePr>
        <p:xfrm>
          <a:off x="9992376" y="5634800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$137.2k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8%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5721022-F3CD-084E-93AE-CC0F3793294E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A432005-9D50-7241-8362-A36B202F1C5D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C773B6C-5DFE-D64E-ABC9-CC845FD59894}"/>
              </a:ext>
            </a:extLst>
          </p:cNvPr>
          <p:cNvSpPr txBox="1"/>
          <p:nvPr/>
        </p:nvSpPr>
        <p:spPr>
          <a:xfrm>
            <a:off x="5343658" y="6459487"/>
            <a:ext cx="2725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Diciembre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15217F7-D2CB-F946-A49B-45203BF4084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AF2DA58-BA58-5A4A-8850-29DDCDFC963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85249DFC-E25D-6F4F-B52D-D05800670FA5}"/>
              </a:ext>
            </a:extLst>
          </p:cNvPr>
          <p:cNvSpPr txBox="1"/>
          <p:nvPr/>
        </p:nvSpPr>
        <p:spPr>
          <a:xfrm>
            <a:off x="2838207" y="2624878"/>
            <a:ext cx="678391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203%</a:t>
            </a:r>
          </a:p>
        </p:txBody>
      </p:sp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9B324457-E814-DD4B-90AC-0E9A0053E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647962"/>
              </p:ext>
            </p:extLst>
          </p:nvPr>
        </p:nvGraphicFramePr>
        <p:xfrm>
          <a:off x="9986962" y="4564620"/>
          <a:ext cx="1298244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227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490017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$0k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0%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8" name="CuadroTexto 18">
            <a:extLst>
              <a:ext uri="{FF2B5EF4-FFF2-40B4-BE49-F238E27FC236}">
                <a16:creationId xmlns:a16="http://schemas.microsoft.com/office/drawing/2014/main" id="{808C27FE-DADE-564D-BFF1-F8F2C92FAC5B}"/>
              </a:ext>
            </a:extLst>
          </p:cNvPr>
          <p:cNvSpPr txBox="1"/>
          <p:nvPr/>
        </p:nvSpPr>
        <p:spPr>
          <a:xfrm>
            <a:off x="0" y="-31726"/>
            <a:ext cx="12192000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795A3D56-0244-D544-82E2-E3A8757D59F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000" b="1" dirty="0">
              <a:latin typeface="Helvetica Light" panose="020B0403020202020204" pitchFamily="34" charset="0"/>
            </a:endParaRPr>
          </a:p>
        </p:txBody>
      </p:sp>
      <p:sp>
        <p:nvSpPr>
          <p:cNvPr id="59" name="Bent-Up Arrow 58">
            <a:extLst>
              <a:ext uri="{FF2B5EF4-FFF2-40B4-BE49-F238E27FC236}">
                <a16:creationId xmlns:a16="http://schemas.microsoft.com/office/drawing/2014/main" id="{C0360D53-DBD1-D04D-A07D-CF76F83627EE}"/>
              </a:ext>
            </a:extLst>
          </p:cNvPr>
          <p:cNvSpPr/>
          <p:nvPr/>
        </p:nvSpPr>
        <p:spPr>
          <a:xfrm>
            <a:off x="2596356" y="1976967"/>
            <a:ext cx="175056" cy="258138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hart 28">
            <a:extLst>
              <a:ext uri="{FF2B5EF4-FFF2-40B4-BE49-F238E27FC236}">
                <a16:creationId xmlns:a16="http://schemas.microsoft.com/office/drawing/2014/main" id="{26A7A404-F5C1-AB44-A0C1-11B71E591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1404457"/>
              </p:ext>
            </p:extLst>
          </p:nvPr>
        </p:nvGraphicFramePr>
        <p:xfrm>
          <a:off x="4703352" y="4411631"/>
          <a:ext cx="4925295" cy="1135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" name="Chart 52">
            <a:extLst>
              <a:ext uri="{FF2B5EF4-FFF2-40B4-BE49-F238E27FC236}">
                <a16:creationId xmlns:a16="http://schemas.microsoft.com/office/drawing/2014/main" id="{722967D1-B39C-8C4C-9916-3EBF9F8EBE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31742900"/>
              </p:ext>
            </p:extLst>
          </p:nvPr>
        </p:nvGraphicFramePr>
        <p:xfrm>
          <a:off x="4712054" y="3174742"/>
          <a:ext cx="5013682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8" name="Imagen 7">
            <a:extLst>
              <a:ext uri="{FF2B5EF4-FFF2-40B4-BE49-F238E27FC236}">
                <a16:creationId xmlns:a16="http://schemas.microsoft.com/office/drawing/2014/main" id="{F8E2E7B7-40B8-D5EF-4DF8-2D894BE36B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37" y="766397"/>
            <a:ext cx="2192527" cy="73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850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6">
            <a:extLst>
              <a:ext uri="{FF2B5EF4-FFF2-40B4-BE49-F238E27FC236}">
                <a16:creationId xmlns:a16="http://schemas.microsoft.com/office/drawing/2014/main" id="{72A20B23-663F-BB42-91F5-65025CFAD0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666" y="1579570"/>
            <a:ext cx="10889741" cy="4288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b="1" dirty="0">
                <a:latin typeface="Helvetica"/>
                <a:cs typeface="Helvetica"/>
              </a:rPr>
              <a:t>Fuente</a:t>
            </a:r>
            <a:r>
              <a:rPr lang="es-HN" sz="1400" dirty="0">
                <a:latin typeface="Helvetica"/>
                <a:cs typeface="Helvetica"/>
              </a:rPr>
              <a:t>: Publisearch</a:t>
            </a:r>
          </a:p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b="1" dirty="0">
                <a:latin typeface="Helvetica"/>
                <a:cs typeface="Helvetica"/>
              </a:rPr>
              <a:t>Período de análisis</a:t>
            </a:r>
            <a:r>
              <a:rPr lang="es-HN" sz="1400" dirty="0">
                <a:latin typeface="Helvetica"/>
                <a:cs typeface="Helvetica"/>
              </a:rPr>
              <a:t>: Enero – Diciembre, 2024 El reporte se encuentra en miles de dólares</a:t>
            </a:r>
          </a:p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b="1" dirty="0">
                <a:latin typeface="Helvetica"/>
                <a:cs typeface="Helvetica"/>
              </a:rPr>
              <a:t>Target</a:t>
            </a:r>
            <a:r>
              <a:rPr lang="es-HN" sz="1400" dirty="0">
                <a:latin typeface="Helvetica"/>
                <a:cs typeface="Helvetica"/>
              </a:rPr>
              <a:t>: Hombres y mujeres  de 25 a 50 años de NSE ABC</a:t>
            </a:r>
          </a:p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dirty="0">
                <a:latin typeface="Helvetica"/>
                <a:cs typeface="Helvetica"/>
              </a:rPr>
              <a:t>Datos presentados no  incluyen bonificaciones ni negociaciones de los anunciantes, tarifas open rate. Se estima que los datos están inflados en un 45% en promedio, ya que varía según el tipo de medio.  </a:t>
            </a:r>
          </a:p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b="1" dirty="0">
                <a:latin typeface="Helvetica"/>
                <a:cs typeface="Helvetica"/>
              </a:rPr>
              <a:t>Medios monitoreados:</a:t>
            </a:r>
            <a:r>
              <a:rPr lang="es-HN" sz="1400" dirty="0">
                <a:latin typeface="Helvetica"/>
                <a:cs typeface="Helvetica"/>
              </a:rPr>
              <a:t> TV Abierta, Radio y Prensa.</a:t>
            </a:r>
          </a:p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dirty="0">
                <a:latin typeface="Helvetica"/>
                <a:cs typeface="Helvetica"/>
              </a:rPr>
              <a:t>En donde hay más de un canal de una misma empresa televisiva, se reporta la inversión como grupo :</a:t>
            </a:r>
          </a:p>
          <a:p>
            <a:pPr marL="800100" lvl="1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dirty="0">
                <a:latin typeface="Helvetica"/>
                <a:cs typeface="Helvetica"/>
              </a:rPr>
              <a:t>TVC : Canal 5, Canal 7 y Canal 3</a:t>
            </a:r>
          </a:p>
          <a:p>
            <a:pPr marL="800100" lvl="1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dirty="0">
                <a:latin typeface="Helvetica"/>
                <a:cs typeface="Helvetica"/>
              </a:rPr>
              <a:t>R Media : C 11, DTV, Beat TV y TDTV</a:t>
            </a:r>
          </a:p>
          <a:p>
            <a:pPr marL="800100" lvl="1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dirty="0">
                <a:latin typeface="Helvetica"/>
                <a:cs typeface="Helvetica"/>
              </a:rPr>
              <a:t>Grupo ABC : Canal 10 y Abriendo Brecha de Canal 7</a:t>
            </a:r>
          </a:p>
          <a:p>
            <a:pPr marL="800100" lvl="1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r>
              <a:rPr lang="es-HN" sz="1400" dirty="0">
                <a:latin typeface="Helvetica"/>
                <a:cs typeface="Helvetica"/>
              </a:rPr>
              <a:t>Grupo VTV : VTV, Canal 30, Canal 12, Canal 21 y Canal 54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s-HN" altLang="ja-JP" sz="1400" b="1" dirty="0">
                <a:latin typeface="Helvetica"/>
                <a:cs typeface="Helvetica"/>
              </a:rPr>
              <a:t>Radios en San Pedro Sula</a:t>
            </a:r>
            <a:r>
              <a:rPr lang="es-HN" altLang="ja-JP" sz="1400" dirty="0">
                <a:latin typeface="Helvetica"/>
                <a:cs typeface="Helvetica"/>
              </a:rPr>
              <a:t>: Exa FM, Radio Conga, Internacional, XY SPS, W 105, Radio Activa, Musiquera SPS, FM Fama.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s-HN" altLang="ja-JP" sz="1400" b="1" dirty="0">
                <a:latin typeface="Helvetica"/>
                <a:cs typeface="Helvetica"/>
              </a:rPr>
              <a:t>Radios en Tegucigalpa</a:t>
            </a:r>
            <a:r>
              <a:rPr lang="es-HN" altLang="ja-JP" sz="1400" dirty="0">
                <a:latin typeface="Helvetica"/>
                <a:cs typeface="Helvetica"/>
              </a:rPr>
              <a:t>: HRN, Radio América, Stereo Luz, XY TGU, W 107, Power FM, Rock &amp; Pop, Vox FM, Suave, Super Stereo. 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s-HN" altLang="ja-JP" sz="1400" b="1" dirty="0">
                <a:latin typeface="Helvetica"/>
                <a:cs typeface="Helvetica"/>
              </a:rPr>
              <a:t>Impresos:  </a:t>
            </a:r>
            <a:r>
              <a:rPr lang="es-HN" altLang="ja-JP" sz="1400" dirty="0">
                <a:latin typeface="Helvetica"/>
                <a:cs typeface="Helvetica"/>
              </a:rPr>
              <a:t>Diez, El Heraldo, La Prensa, La Tribuna, Tiempo, Cromos, Estilo, Click, Vívela, Mía, Amiga, Cheque, Buen Provecho, Mujeres, Tecno, Estilo Health&amp;Fitness, Casa y Hogar, Hablemos Claro, Cromos Hogar, Bodas, Eva y Motores. 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s-HN" sz="1400" dirty="0">
                <a:latin typeface="Helvetica"/>
                <a:cs typeface="Helvetica"/>
              </a:rPr>
              <a:t>En las cifras proporcionadas por el proveedor se estima un margen de error de un 5%.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endParaRPr lang="es-HN" altLang="ja-JP" sz="1400" dirty="0">
              <a:latin typeface="Helvetica"/>
              <a:cs typeface="Helvetica"/>
            </a:endParaRP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endParaRPr lang="es-HN" altLang="ja-JP" sz="1400" dirty="0">
              <a:latin typeface="Helvetica"/>
              <a:cs typeface="Helvetica"/>
            </a:endParaRP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s-HN" altLang="ja-JP" sz="1400" dirty="0">
                <a:latin typeface="Helvetica"/>
                <a:cs typeface="Helvetica"/>
              </a:rPr>
              <a:t>NOTA: NO SE MONITOREA CABLE NI PAUTA EN CABLERAS FORANEAS.</a:t>
            </a:r>
          </a:p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endParaRPr lang="es-HN" sz="1400" dirty="0">
              <a:latin typeface="Helvetica"/>
              <a:cs typeface="Helvetica"/>
            </a:endParaRPr>
          </a:p>
          <a:p>
            <a:pPr marL="342900" indent="-342900" defTabSz="914400" eaLnBrk="0" hangingPunct="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</a:pPr>
            <a:endParaRPr lang="en-US" sz="1400" dirty="0">
              <a:latin typeface="Helvetica"/>
              <a:cs typeface="Helvetic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4A2EB9-E57B-EB44-932A-B3ECA07E8E82}"/>
              </a:ext>
            </a:extLst>
          </p:cNvPr>
          <p:cNvSpPr txBox="1"/>
          <p:nvPr/>
        </p:nvSpPr>
        <p:spPr>
          <a:xfrm>
            <a:off x="2700865" y="28062"/>
            <a:ext cx="39469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  <a:latin typeface="Helvetica"/>
                <a:cs typeface="Helvetica"/>
              </a:rPr>
              <a:t>CONSIDERACIONES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81D3A7-696D-A94B-9F68-2532CAA03FFC}"/>
              </a:ext>
            </a:extLst>
          </p:cNvPr>
          <p:cNvSpPr/>
          <p:nvPr/>
        </p:nvSpPr>
        <p:spPr>
          <a:xfrm>
            <a:off x="0" y="28062"/>
            <a:ext cx="12200733" cy="103680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latin typeface="Helvetica Light" panose="020B0403020202020204" pitchFamily="34" charset="0"/>
              </a:rPr>
              <a:t>CONSIDERACIONES</a:t>
            </a:r>
          </a:p>
        </p:txBody>
      </p:sp>
    </p:spTree>
    <p:extLst>
      <p:ext uri="{BB962C8B-B14F-4D97-AF65-F5344CB8AC3E}">
        <p14:creationId xmlns:p14="http://schemas.microsoft.com/office/powerpoint/2010/main" val="39617252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D3D1BDD-A14D-0F49-8676-6006CBFBB47A}"/>
              </a:ext>
            </a:extLst>
          </p:cNvPr>
          <p:cNvSpPr txBox="1"/>
          <p:nvPr/>
        </p:nvSpPr>
        <p:spPr>
          <a:xfrm>
            <a:off x="123986" y="766745"/>
            <a:ext cx="5133814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81DBA39-0DD5-5B47-A3D7-ABC219676F7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Diciembre’24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58AA689-D935-D343-A9E3-1AC3E491BAB3}"/>
              </a:ext>
            </a:extLst>
          </p:cNvPr>
          <p:cNvCxnSpPr/>
          <p:nvPr/>
        </p:nvCxnSpPr>
        <p:spPr>
          <a:xfrm>
            <a:off x="123986" y="696390"/>
            <a:ext cx="11825207" cy="0"/>
          </a:xfrm>
          <a:prstGeom prst="line">
            <a:avLst/>
          </a:prstGeom>
          <a:ln w="28575">
            <a:solidFill>
              <a:srgbClr val="FA5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9">
            <a:extLst>
              <a:ext uri="{FF2B5EF4-FFF2-40B4-BE49-F238E27FC236}">
                <a16:creationId xmlns:a16="http://schemas.microsoft.com/office/drawing/2014/main" id="{CBA2F9CF-3195-5553-30B2-6BF18F0A5421}"/>
              </a:ext>
            </a:extLst>
          </p:cNvPr>
          <p:cNvSpPr txBox="1"/>
          <p:nvPr/>
        </p:nvSpPr>
        <p:spPr>
          <a:xfrm>
            <a:off x="6289514" y="761906"/>
            <a:ext cx="5778500" cy="2769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5DB5F0C-7A14-5E76-6A3E-DB4AD0CDE2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765" y="0"/>
            <a:ext cx="1470387" cy="491752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7C89B351-891B-62CE-A9BA-1CBCF4DEC4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986" y="1038904"/>
            <a:ext cx="5133814" cy="570873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038D7780-DCF2-AE89-8F3F-09B9605F29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9514" y="1104419"/>
            <a:ext cx="5778500" cy="2199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9432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432929"/>
            <a:ext cx="793865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134BBF9-0FAA-3C48-AB31-FA0FB1AEF8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61463676"/>
              </p:ext>
            </p:extLst>
          </p:nvPr>
        </p:nvGraphicFramePr>
        <p:xfrm>
          <a:off x="101273" y="1223492"/>
          <a:ext cx="5847869" cy="5127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3A73C37-9543-5046-B37A-68BC18FC27F8}"/>
              </a:ext>
            </a:extLst>
          </p:cNvPr>
          <p:cNvCxnSpPr>
            <a:cxnSpLocks/>
          </p:cNvCxnSpPr>
          <p:nvPr/>
        </p:nvCxnSpPr>
        <p:spPr>
          <a:xfrm>
            <a:off x="7255884" y="1082528"/>
            <a:ext cx="0" cy="5127898"/>
          </a:xfrm>
          <a:prstGeom prst="line">
            <a:avLst/>
          </a:prstGeom>
          <a:ln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rgbClr val="00BDFF"/>
                </a:gs>
              </a:gsLst>
              <a:path path="circl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BAB9608-9528-074C-A615-967BDB5534DB}"/>
              </a:ext>
            </a:extLst>
          </p:cNvPr>
          <p:cNvSpPr txBox="1"/>
          <p:nvPr/>
        </p:nvSpPr>
        <p:spPr>
          <a:xfrm>
            <a:off x="283331" y="839441"/>
            <a:ext cx="53303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Helvetica Light" panose="020B0403020202020204" pitchFamily="34" charset="0"/>
              </a:rPr>
              <a:t>Distribución</a:t>
            </a:r>
            <a:r>
              <a:rPr lang="en-US" dirty="0">
                <a:latin typeface="Helvetica Light" panose="020B0403020202020204" pitchFamily="34" charset="0"/>
              </a:rPr>
              <a:t>  </a:t>
            </a:r>
            <a:r>
              <a:rPr lang="en-US" dirty="0" err="1">
                <a:latin typeface="Helvetica Light" panose="020B0403020202020204" pitchFamily="34" charset="0"/>
              </a:rPr>
              <a:t>canales</a:t>
            </a:r>
            <a:r>
              <a:rPr lang="en-US" dirty="0">
                <a:latin typeface="Helvetica Light" panose="020B0403020202020204" pitchFamily="34" charset="0"/>
              </a:rPr>
              <a:t> </a:t>
            </a:r>
            <a:r>
              <a:rPr lang="en-US" sz="2000" b="1" dirty="0">
                <a:latin typeface="Helvetica Light" panose="020B0403020202020204" pitchFamily="34" charset="0"/>
              </a:rPr>
              <a:t>TV </a:t>
            </a:r>
            <a:r>
              <a:rPr lang="en-US" sz="2000" b="1" dirty="0" err="1">
                <a:latin typeface="Helvetica Light" panose="020B0403020202020204" pitchFamily="34" charset="0"/>
              </a:rPr>
              <a:t>Abierta</a:t>
            </a:r>
            <a:r>
              <a:rPr lang="en-US" sz="2000" b="1" dirty="0">
                <a:latin typeface="Helvetica Light" panose="020B0403020202020204" pitchFamily="34" charset="0"/>
              </a:rPr>
              <a:t> </a:t>
            </a:r>
            <a:r>
              <a:rPr lang="en-US" dirty="0">
                <a:latin typeface="Helvetica Light" panose="020B0403020202020204" pitchFamily="34" charset="0"/>
              </a:rPr>
              <a:t>– </a:t>
            </a:r>
            <a:r>
              <a:rPr lang="en-US" dirty="0" err="1">
                <a:latin typeface="Helvetica Light" panose="020B0403020202020204" pitchFamily="34" charset="0"/>
              </a:rPr>
              <a:t>Ene-Dic</a:t>
            </a:r>
            <a:r>
              <a:rPr lang="en-US" dirty="0">
                <a:latin typeface="Helvetica Light" panose="020B0403020202020204" pitchFamily="34" charset="0"/>
              </a:rPr>
              <a:t>, 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359039-7FE1-9A4E-A1F3-AD1048352D4D}"/>
              </a:ext>
            </a:extLst>
          </p:cNvPr>
          <p:cNvSpPr txBox="1"/>
          <p:nvPr/>
        </p:nvSpPr>
        <p:spPr>
          <a:xfrm>
            <a:off x="6137877" y="1067249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Helvetica Light" panose="020B0403020202020204" pitchFamily="34" charset="0"/>
              </a:rPr>
              <a:t>Inv</a:t>
            </a:r>
            <a:endParaRPr lang="en-US" dirty="0">
              <a:latin typeface="Helvetica Light" panose="020B0403020202020204" pitchFamily="34" charset="0"/>
            </a:endParaRPr>
          </a:p>
        </p:txBody>
      </p: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C60CC9E4-433C-8141-9A96-C780180B34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0694811"/>
              </p:ext>
            </p:extLst>
          </p:nvPr>
        </p:nvGraphicFramePr>
        <p:xfrm>
          <a:off x="7358341" y="3958522"/>
          <a:ext cx="4699712" cy="2467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023D711-1C14-5F46-941D-A4E20BC04A5C}"/>
              </a:ext>
            </a:extLst>
          </p:cNvPr>
          <p:cNvSpPr txBox="1"/>
          <p:nvPr/>
        </p:nvSpPr>
        <p:spPr>
          <a:xfrm>
            <a:off x="101273" y="6428200"/>
            <a:ext cx="11889213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Helvetica Light" panose="020B0403020202020204" pitchFamily="34" charset="0"/>
              </a:rPr>
              <a:t>Diunsa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ocupa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el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primeros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lugar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en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el</a:t>
            </a:r>
            <a:r>
              <a:rPr lang="en-US" sz="1200" dirty="0">
                <a:latin typeface="Helvetica Light" panose="020B0403020202020204" pitchFamily="34" charset="0"/>
              </a:rPr>
              <a:t> SOI, sin embargo las tiendas con mayor COE son Gallo, Elektra, Lady Lee, </a:t>
            </a:r>
            <a:r>
              <a:rPr lang="en-US" sz="1200" dirty="0" err="1">
                <a:latin typeface="Helvetica Light" panose="020B0403020202020204" pitchFamily="34" charset="0"/>
              </a:rPr>
              <a:t>Tropigas</a:t>
            </a:r>
            <a:r>
              <a:rPr lang="en-US" sz="1200" dirty="0">
                <a:latin typeface="Helvetica Light" panose="020B0403020202020204" pitchFamily="34" charset="0"/>
              </a:rPr>
              <a:t> y </a:t>
            </a:r>
            <a:r>
              <a:rPr lang="en-US" sz="1200" dirty="0" err="1">
                <a:latin typeface="Helvetica Light" panose="020B0403020202020204" pitchFamily="34" charset="0"/>
              </a:rPr>
              <a:t>Molineros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en</a:t>
            </a:r>
            <a:r>
              <a:rPr lang="en-US" sz="1200" dirty="0">
                <a:latin typeface="Helvetica Light" panose="020B0403020202020204" pitchFamily="34" charset="0"/>
              </a:rPr>
              <a:t> ese </a:t>
            </a:r>
            <a:r>
              <a:rPr lang="en-US" sz="1200" dirty="0" err="1">
                <a:latin typeface="Helvetica Light" panose="020B0403020202020204" pitchFamily="34" charset="0"/>
              </a:rPr>
              <a:t>orden</a:t>
            </a:r>
            <a:endParaRPr lang="en-US" sz="1200" dirty="0">
              <a:latin typeface="Helvetica Light" panose="020B0403020202020204" pitchFamily="34" charset="0"/>
            </a:endParaRP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D8901448-FD99-5142-AEB0-DD240759F7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954451"/>
              </p:ext>
            </p:extLst>
          </p:nvPr>
        </p:nvGraphicFramePr>
        <p:xfrm>
          <a:off x="5899335" y="1422513"/>
          <a:ext cx="1125801" cy="40157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25801">
                  <a:extLst>
                    <a:ext uri="{9D8B030D-6E8A-4147-A177-3AD203B41FA5}">
                      <a16:colId xmlns:a16="http://schemas.microsoft.com/office/drawing/2014/main" val="2362268229"/>
                    </a:ext>
                  </a:extLst>
                </a:gridCol>
              </a:tblGrid>
              <a:tr h="479772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$. 714.5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971050"/>
                  </a:ext>
                </a:extLst>
              </a:tr>
              <a:tr h="479772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$. 868.9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9993723"/>
                  </a:ext>
                </a:extLst>
              </a:tr>
              <a:tr h="497367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 911.9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559580"/>
                  </a:ext>
                </a:extLst>
              </a:tr>
              <a:tr h="489078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 1,017.6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4383144"/>
                  </a:ext>
                </a:extLst>
              </a:tr>
              <a:tr h="497367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 1,515.5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5442"/>
                  </a:ext>
                </a:extLst>
              </a:tr>
              <a:tr h="480788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$ 1,657.3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4803823"/>
                  </a:ext>
                </a:extLst>
              </a:tr>
              <a:tr h="522235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$ 2,821.3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031547"/>
                  </a:ext>
                </a:extLst>
              </a:tr>
              <a:tr h="5693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$ 4,638.8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706144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D98D2B4-6ABE-BC4C-9BE7-EA7F848718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800218"/>
              </p:ext>
            </p:extLst>
          </p:nvPr>
        </p:nvGraphicFramePr>
        <p:xfrm>
          <a:off x="7391018" y="707548"/>
          <a:ext cx="4599456" cy="3464797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766603">
                  <a:extLst>
                    <a:ext uri="{9D8B030D-6E8A-4147-A177-3AD203B41FA5}">
                      <a16:colId xmlns:a16="http://schemas.microsoft.com/office/drawing/2014/main" val="308459419"/>
                    </a:ext>
                  </a:extLst>
                </a:gridCol>
                <a:gridCol w="920656">
                  <a:extLst>
                    <a:ext uri="{9D8B030D-6E8A-4147-A177-3AD203B41FA5}">
                      <a16:colId xmlns:a16="http://schemas.microsoft.com/office/drawing/2014/main" val="1881463958"/>
                    </a:ext>
                  </a:extLst>
                </a:gridCol>
                <a:gridCol w="663949">
                  <a:extLst>
                    <a:ext uri="{9D8B030D-6E8A-4147-A177-3AD203B41FA5}">
                      <a16:colId xmlns:a16="http://schemas.microsoft.com/office/drawing/2014/main" val="2362762798"/>
                    </a:ext>
                  </a:extLst>
                </a:gridCol>
                <a:gridCol w="749416">
                  <a:extLst>
                    <a:ext uri="{9D8B030D-6E8A-4147-A177-3AD203B41FA5}">
                      <a16:colId xmlns:a16="http://schemas.microsoft.com/office/drawing/2014/main" val="4133590585"/>
                    </a:ext>
                  </a:extLst>
                </a:gridCol>
                <a:gridCol w="749416">
                  <a:extLst>
                    <a:ext uri="{9D8B030D-6E8A-4147-A177-3AD203B41FA5}">
                      <a16:colId xmlns:a16="http://schemas.microsoft.com/office/drawing/2014/main" val="1013258374"/>
                    </a:ext>
                  </a:extLst>
                </a:gridCol>
                <a:gridCol w="749416">
                  <a:extLst>
                    <a:ext uri="{9D8B030D-6E8A-4147-A177-3AD203B41FA5}">
                      <a16:colId xmlns:a16="http://schemas.microsoft.com/office/drawing/2014/main" val="1995335080"/>
                    </a:ext>
                  </a:extLst>
                </a:gridCol>
              </a:tblGrid>
              <a:tr h="236071">
                <a:tc>
                  <a:txBody>
                    <a:bodyPr/>
                    <a:lstStyle/>
                    <a:p>
                      <a:endParaRPr lang="en-US" sz="1000" b="0" i="0" dirty="0">
                        <a:latin typeface="Helvetica Light" panose="020B04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err="1"/>
                        <a:t>Inv</a:t>
                      </a:r>
                      <a:endParaRPr lang="en-US" sz="1000" b="0" i="0" dirty="0">
                        <a:latin typeface="Helvetica Light" panose="020B04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SOI</a:t>
                      </a:r>
                      <a:endParaRPr lang="en-US" sz="1000" b="0" i="0" dirty="0">
                        <a:latin typeface="Helvetica Light" panose="020B04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TRP’S</a:t>
                      </a:r>
                      <a:endParaRPr lang="en-US" sz="1000" b="0" i="0" dirty="0">
                        <a:latin typeface="Helvetica Light" panose="020B04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SOV</a:t>
                      </a:r>
                      <a:endParaRPr lang="en-US" sz="1000" b="0" i="0" dirty="0">
                        <a:latin typeface="Helvetica Light" panose="020B04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COE</a:t>
                      </a:r>
                      <a:endParaRPr lang="en-US" sz="1000" b="0" i="0" dirty="0">
                        <a:latin typeface="Helvetica Light" panose="020B04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1138369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Diunsa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4,638.8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33%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80,098.0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28%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0.84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16239355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algn="l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Curacao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2,821.3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20%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51,302.8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18%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0.88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8533375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algn="l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Molineros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1,657.3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12%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35,282.0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12%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1.04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75078550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Jetstereo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1,515.5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11%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26,745.4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9%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0.86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41132832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Elektra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1,017.6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7%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26,106.0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9%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1.25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89266353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Gallo + Gallo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911.9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6%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35,713.9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12%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1.91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32698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Tropigas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868.6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6%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19,399.8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7%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1.09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35102270"/>
                  </a:ext>
                </a:extLst>
              </a:tr>
              <a:tr h="3633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Lady Lee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714.5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5%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16,145.1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6%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  1.10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21895544"/>
                  </a:ext>
                </a:extLst>
              </a:tr>
              <a:tr h="304311">
                <a:tc>
                  <a:txBody>
                    <a:bodyPr/>
                    <a:lstStyle/>
                    <a:p>
                      <a:endParaRPr lang="en-US" sz="1000" b="0" i="0" dirty="0">
                        <a:latin typeface="Helvetica Light" panose="020B04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14,145.5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HN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                            </a:t>
                      </a:r>
                      <a:r>
                        <a:rPr lang="es-H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290,793.1</a:t>
                      </a:r>
                      <a:r>
                        <a:rPr lang="es-H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 pitchFamily="2" charset="0"/>
                        </a:rPr>
                        <a:t>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HN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en-US" sz="1000" b="0" i="0" dirty="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5426758"/>
                  </a:ext>
                </a:extLst>
              </a:tr>
            </a:tbl>
          </a:graphicData>
        </a:graphic>
      </p:graphicFrame>
      <p:sp>
        <p:nvSpPr>
          <p:cNvPr id="16" name="CuadroTexto 18">
            <a:extLst>
              <a:ext uri="{FF2B5EF4-FFF2-40B4-BE49-F238E27FC236}">
                <a16:creationId xmlns:a16="http://schemas.microsoft.com/office/drawing/2014/main" id="{213AE40D-206B-A049-8948-E8AB77161901}"/>
              </a:ext>
            </a:extLst>
          </p:cNvPr>
          <p:cNvSpPr txBox="1"/>
          <p:nvPr/>
        </p:nvSpPr>
        <p:spPr>
          <a:xfrm>
            <a:off x="0" y="1480"/>
            <a:ext cx="12191997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5917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432929"/>
            <a:ext cx="793865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uadroTexto 66">
            <a:extLst>
              <a:ext uri="{FF2B5EF4-FFF2-40B4-BE49-F238E27FC236}">
                <a16:creationId xmlns:a16="http://schemas.microsoft.com/office/drawing/2014/main" id="{402A6227-C45D-44AB-9453-8FE8DE89E48D}"/>
              </a:ext>
            </a:extLst>
          </p:cNvPr>
          <p:cNvSpPr txBox="1"/>
          <p:nvPr/>
        </p:nvSpPr>
        <p:spPr>
          <a:xfrm>
            <a:off x="2749858" y="6523967"/>
            <a:ext cx="6879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G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Fuente:  Publisearch. Valores en miles de dólares</a:t>
            </a:r>
            <a:endParaRPr lang="es-MX" sz="1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134BBF9-0FAA-3C48-AB31-FA0FB1AEF8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10131527"/>
              </p:ext>
            </p:extLst>
          </p:nvPr>
        </p:nvGraphicFramePr>
        <p:xfrm>
          <a:off x="61518" y="1223492"/>
          <a:ext cx="10663891" cy="5300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BAB9608-9528-074C-A615-967BDB5534DB}"/>
              </a:ext>
            </a:extLst>
          </p:cNvPr>
          <p:cNvSpPr txBox="1"/>
          <p:nvPr/>
        </p:nvSpPr>
        <p:spPr>
          <a:xfrm>
            <a:off x="283331" y="882473"/>
            <a:ext cx="3858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Helvetica Light" panose="020B0403020202020204" pitchFamily="34" charset="0"/>
              </a:rPr>
              <a:t>Distribución</a:t>
            </a:r>
            <a:r>
              <a:rPr lang="en-US" dirty="0">
                <a:latin typeface="Helvetica Light" panose="020B0403020202020204" pitchFamily="34" charset="0"/>
              </a:rPr>
              <a:t>  </a:t>
            </a:r>
            <a:r>
              <a:rPr lang="en-US" b="1" dirty="0">
                <a:latin typeface="Helvetica Light" panose="020B0403020202020204" pitchFamily="34" charset="0"/>
              </a:rPr>
              <a:t>Radio</a:t>
            </a:r>
            <a:r>
              <a:rPr lang="en-US" sz="2000" dirty="0">
                <a:latin typeface="Helvetica Light" panose="020B0403020202020204" pitchFamily="34" charset="0"/>
              </a:rPr>
              <a:t> </a:t>
            </a:r>
            <a:r>
              <a:rPr lang="en-US" dirty="0">
                <a:latin typeface="Helvetica Light" panose="020B0403020202020204" pitchFamily="34" charset="0"/>
              </a:rPr>
              <a:t>– </a:t>
            </a:r>
            <a:r>
              <a:rPr lang="en-US" dirty="0" err="1">
                <a:latin typeface="Helvetica Light" panose="020B0403020202020204" pitchFamily="34" charset="0"/>
              </a:rPr>
              <a:t>Ene-Dic</a:t>
            </a:r>
            <a:r>
              <a:rPr lang="en-US" dirty="0">
                <a:latin typeface="Helvetica Light" panose="020B0403020202020204" pitchFamily="34" charset="0"/>
              </a:rPr>
              <a:t>, 2024</a:t>
            </a:r>
          </a:p>
        </p:txBody>
      </p:sp>
      <p:sp>
        <p:nvSpPr>
          <p:cNvPr id="16" name="CuadroTexto 18">
            <a:extLst>
              <a:ext uri="{FF2B5EF4-FFF2-40B4-BE49-F238E27FC236}">
                <a16:creationId xmlns:a16="http://schemas.microsoft.com/office/drawing/2014/main" id="{213AE40D-206B-A049-8948-E8AB77161901}"/>
              </a:ext>
            </a:extLst>
          </p:cNvPr>
          <p:cNvSpPr txBox="1"/>
          <p:nvPr/>
        </p:nvSpPr>
        <p:spPr>
          <a:xfrm>
            <a:off x="0" y="1480"/>
            <a:ext cx="12191997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Estratégia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F7719EA-9D5A-BF6E-7E61-3F74C1D4AE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498013"/>
              </p:ext>
            </p:extLst>
          </p:nvPr>
        </p:nvGraphicFramePr>
        <p:xfrm>
          <a:off x="10765165" y="1402080"/>
          <a:ext cx="1213801" cy="41169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13801">
                  <a:extLst>
                    <a:ext uri="{9D8B030D-6E8A-4147-A177-3AD203B41FA5}">
                      <a16:colId xmlns:a16="http://schemas.microsoft.com/office/drawing/2014/main" val="2362268229"/>
                    </a:ext>
                  </a:extLst>
                </a:gridCol>
              </a:tblGrid>
              <a:tr h="49186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$ 35.7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088666"/>
                  </a:ext>
                </a:extLst>
              </a:tr>
              <a:tr h="491865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$ 65.9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9993723"/>
                  </a:ext>
                </a:extLst>
              </a:tr>
              <a:tr h="509903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$ 80.5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559580"/>
                  </a:ext>
                </a:extLst>
              </a:tr>
              <a:tr h="501403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$ 88.6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4383144"/>
                  </a:ext>
                </a:extLst>
              </a:tr>
              <a:tr h="509903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$ 101.4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5442"/>
                  </a:ext>
                </a:extLst>
              </a:tr>
              <a:tr h="492905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$ 137.2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4803823"/>
                  </a:ext>
                </a:extLst>
              </a:tr>
              <a:tr h="535401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$ 227.3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031547"/>
                  </a:ext>
                </a:extLst>
              </a:tr>
              <a:tr h="5837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>
                          <a:latin typeface="Helvetica Light" panose="020B0403020202020204" pitchFamily="34" charset="0"/>
                        </a:rPr>
                        <a:t>$ 230.6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70614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795C7F8-5C3C-78DC-FBC7-BF22DB6FC535}"/>
              </a:ext>
            </a:extLst>
          </p:cNvPr>
          <p:cNvSpPr txBox="1"/>
          <p:nvPr/>
        </p:nvSpPr>
        <p:spPr>
          <a:xfrm>
            <a:off x="10632588" y="5694630"/>
            <a:ext cx="1478954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HN" b="1" dirty="0">
                <a:latin typeface="HELVETICA LIGHT" panose="020B0403020202020204" pitchFamily="34" charset="0"/>
              </a:rPr>
              <a:t>Inv </a:t>
            </a:r>
            <a:r>
              <a:rPr lang="en-HN" b="1">
                <a:latin typeface="HELVETICA LIGHT" panose="020B0403020202020204" pitchFamily="34" charset="0"/>
              </a:rPr>
              <a:t>$ </a:t>
            </a:r>
            <a:r>
              <a:rPr lang="en-US" b="1" dirty="0">
                <a:latin typeface="HELVETICA LIGHT" panose="020B0403020202020204" pitchFamily="34" charset="0"/>
              </a:rPr>
              <a:t>967.1</a:t>
            </a:r>
            <a:r>
              <a:rPr lang="en-HN" b="1">
                <a:latin typeface="HELVETICA LIGHT" panose="020B0403020202020204" pitchFamily="34" charset="0"/>
              </a:rPr>
              <a:t>K</a:t>
            </a:r>
            <a:endParaRPr lang="en-HN" b="1" dirty="0">
              <a:latin typeface="HELVETICA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0276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4465852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3222865" y="3787848"/>
            <a:ext cx="6292607" cy="1991585"/>
            <a:chOff x="603765" y="830819"/>
            <a:chExt cx="10083800" cy="3983170"/>
          </a:xfrm>
        </p:grpSpPr>
        <p:sp>
          <p:nvSpPr>
            <p:cNvPr id="4" name="AutoShape 4"/>
            <p:cNvSpPr/>
            <p:nvPr/>
          </p:nvSpPr>
          <p:spPr>
            <a:xfrm>
              <a:off x="603765" y="830819"/>
              <a:ext cx="10083800" cy="3983170"/>
            </a:xfrm>
            <a:prstGeom prst="rect">
              <a:avLst/>
            </a:prstGeom>
            <a:solidFill>
              <a:srgbClr val="CD2E2E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885756" y="1177401"/>
              <a:ext cx="9275600" cy="329000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3800" b="1" spc="35" dirty="0">
                  <a:solidFill>
                    <a:srgbClr val="FFFFFF"/>
                  </a:solidFill>
                  <a:latin typeface="Helvetica Light" panose="020B0403020202020204"/>
                </a:rPr>
                <a:t>PANORAMA GENERAL INDUSTRIA</a:t>
              </a: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820471" y="5305571"/>
            <a:ext cx="363186" cy="256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67" spc="25">
                <a:solidFill>
                  <a:srgbClr val="FFFFFF"/>
                </a:solidFill>
                <a:latin typeface="Public Sans Bold"/>
              </a:rPr>
              <a:t>01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C9B3B348-434D-4BF4-B654-0E553529BC5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023600" y="6324600"/>
            <a:ext cx="938542" cy="336797"/>
          </a:xfrm>
          <a:prstGeom prst="rect">
            <a:avLst/>
          </a:prstGeom>
        </p:spPr>
      </p:pic>
      <p:sp>
        <p:nvSpPr>
          <p:cNvPr id="10" name="CuadroTexto 1">
            <a:extLst>
              <a:ext uri="{FF2B5EF4-FFF2-40B4-BE49-F238E27FC236}">
                <a16:creationId xmlns:a16="http://schemas.microsoft.com/office/drawing/2014/main" id="{37C980E8-8BB5-497D-BFBF-1B9378861A8B}"/>
              </a:ext>
            </a:extLst>
          </p:cNvPr>
          <p:cNvSpPr txBox="1"/>
          <p:nvPr/>
        </p:nvSpPr>
        <p:spPr>
          <a:xfrm>
            <a:off x="4422098" y="5828029"/>
            <a:ext cx="464833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GT" sz="3000" b="1" dirty="0">
                <a:latin typeface="Helvetica Light" panose="020B0403020202020204" pitchFamily="34" charset="0"/>
              </a:rPr>
              <a:t>enero-diciembre 2024</a:t>
            </a:r>
            <a:endParaRPr lang="es-MX" sz="3000" b="1" dirty="0">
              <a:latin typeface="Helvetica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4777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EA7174E-DBC4-5346-BA69-3BC12945FDC3}"/>
              </a:ext>
            </a:extLst>
          </p:cNvPr>
          <p:cNvSpPr txBox="1"/>
          <p:nvPr/>
        </p:nvSpPr>
        <p:spPr>
          <a:xfrm>
            <a:off x="299547" y="141891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401882-7B97-D44D-A5AE-77ED42359736}"/>
              </a:ext>
            </a:extLst>
          </p:cNvPr>
          <p:cNvSpPr/>
          <p:nvPr/>
        </p:nvSpPr>
        <p:spPr>
          <a:xfrm>
            <a:off x="7881132" y="284825"/>
            <a:ext cx="4310868" cy="101566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Helvetica Light" panose="020B0403020202020204" pitchFamily="34" charset="0"/>
              </a:rPr>
              <a:t>Durante el </a:t>
            </a:r>
            <a:r>
              <a:rPr lang="en-US" sz="1200" dirty="0" err="1">
                <a:latin typeface="Helvetica Light" panose="020B0403020202020204" pitchFamily="34" charset="0"/>
              </a:rPr>
              <a:t>período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en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análisis</a:t>
            </a:r>
            <a:r>
              <a:rPr lang="en-US" sz="1200" dirty="0">
                <a:latin typeface="Helvetica Light" panose="020B0403020202020204" pitchFamily="34" charset="0"/>
              </a:rPr>
              <a:t> la </a:t>
            </a:r>
            <a:r>
              <a:rPr lang="en-US" sz="1200" dirty="0" err="1">
                <a:latin typeface="Helvetica Light" panose="020B0403020202020204" pitchFamily="34" charset="0"/>
              </a:rPr>
              <a:t>inversión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publicitaria</a:t>
            </a:r>
            <a:r>
              <a:rPr lang="en-US" sz="1200" dirty="0">
                <a:latin typeface="Helvetica Light" panose="020B0403020202020204" pitchFamily="34" charset="0"/>
              </a:rPr>
              <a:t> por </a:t>
            </a:r>
            <a:r>
              <a:rPr lang="en-US" sz="1200" dirty="0" err="1">
                <a:latin typeface="Helvetica Light" panose="020B0403020202020204" pitchFamily="34" charset="0"/>
              </a:rPr>
              <a:t>categoría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en</a:t>
            </a:r>
            <a:r>
              <a:rPr lang="en-US" sz="1200" dirty="0">
                <a:latin typeface="Helvetica Light" panose="020B0403020202020204" pitchFamily="34" charset="0"/>
              </a:rPr>
              <a:t> el mercado de Honduras </a:t>
            </a:r>
            <a:r>
              <a:rPr lang="en-US" sz="1200" dirty="0" err="1">
                <a:latin typeface="Helvetica Light" panose="020B0403020202020204" pitchFamily="34" charset="0"/>
              </a:rPr>
              <a:t>predomina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en</a:t>
            </a:r>
            <a:r>
              <a:rPr lang="en-US" sz="1200" dirty="0">
                <a:latin typeface="Helvetica Light" panose="020B0403020202020204" pitchFamily="34" charset="0"/>
              </a:rPr>
              <a:t> el share la </a:t>
            </a:r>
            <a:r>
              <a:rPr lang="en-US" sz="1200" dirty="0" err="1">
                <a:latin typeface="Helvetica Light" panose="020B0403020202020204" pitchFamily="34" charset="0"/>
              </a:rPr>
              <a:t>categoría</a:t>
            </a:r>
            <a:r>
              <a:rPr lang="en-US" sz="1200" dirty="0">
                <a:latin typeface="Helvetica Light" panose="020B0403020202020204" pitchFamily="34" charset="0"/>
              </a:rPr>
              <a:t> de </a:t>
            </a:r>
            <a:r>
              <a:rPr lang="en-US" sz="1200" b="1" dirty="0" err="1">
                <a:latin typeface="Helvetica Light" panose="020B0403020202020204" pitchFamily="34" charset="0"/>
              </a:rPr>
              <a:t>Bancos</a:t>
            </a:r>
            <a:r>
              <a:rPr lang="en-US" sz="1200" b="1" dirty="0">
                <a:latin typeface="Helvetica Light" panose="020B0403020202020204" pitchFamily="34" charset="0"/>
              </a:rPr>
              <a:t> y </a:t>
            </a:r>
            <a:r>
              <a:rPr lang="en-US" sz="1200" b="1" dirty="0" err="1">
                <a:latin typeface="Helvetica Light" panose="020B0403020202020204" pitchFamily="34" charset="0"/>
              </a:rPr>
              <a:t>Comidas</a:t>
            </a:r>
            <a:r>
              <a:rPr lang="en-US" sz="1200" b="1" dirty="0">
                <a:latin typeface="Helvetica Light" panose="020B0403020202020204" pitchFamily="34" charset="0"/>
              </a:rPr>
              <a:t> </a:t>
            </a:r>
            <a:r>
              <a:rPr lang="en-US" sz="1200" b="1" dirty="0" err="1">
                <a:latin typeface="Helvetica Light" panose="020B0403020202020204" pitchFamily="34" charset="0"/>
              </a:rPr>
              <a:t>Rápidas</a:t>
            </a:r>
            <a:r>
              <a:rPr lang="en-US" sz="1200" b="1" dirty="0">
                <a:latin typeface="Helvetica Light" panose="020B0403020202020204" pitchFamily="34" charset="0"/>
              </a:rPr>
              <a:t>.</a:t>
            </a:r>
          </a:p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Tiendas </a:t>
            </a:r>
            <a:r>
              <a:rPr lang="en-US" sz="1200" b="1" dirty="0" err="1">
                <a:latin typeface="Helvetica Light" panose="020B0403020202020204" pitchFamily="34" charset="0"/>
              </a:rPr>
              <a:t>Departamentales</a:t>
            </a:r>
            <a:r>
              <a:rPr lang="en-US" sz="1200" b="1" dirty="0">
                <a:latin typeface="Helvetica Light" panose="020B0403020202020204" pitchFamily="34" charset="0"/>
              </a:rPr>
              <a:t> </a:t>
            </a:r>
            <a:r>
              <a:rPr lang="en-US" sz="1200" dirty="0">
                <a:latin typeface="Helvetica Light" panose="020B0403020202020204" pitchFamily="34" charset="0"/>
              </a:rPr>
              <a:t>ha </a:t>
            </a:r>
            <a:r>
              <a:rPr lang="en-US" sz="1200" dirty="0" err="1">
                <a:latin typeface="Helvetica Light" panose="020B0403020202020204" pitchFamily="34" charset="0"/>
              </a:rPr>
              <a:t>tenido</a:t>
            </a:r>
            <a:r>
              <a:rPr lang="en-US" sz="1200" dirty="0">
                <a:latin typeface="Helvetica Light" panose="020B0403020202020204" pitchFamily="34" charset="0"/>
              </a:rPr>
              <a:t> un </a:t>
            </a:r>
            <a:r>
              <a:rPr lang="en-US" sz="1200" dirty="0" err="1">
                <a:latin typeface="Helvetica Light" panose="020B0403020202020204" pitchFamily="34" charset="0"/>
              </a:rPr>
              <a:t>crecimiento</a:t>
            </a:r>
            <a:r>
              <a:rPr lang="en-US" sz="1200" dirty="0">
                <a:latin typeface="Helvetica Light" panose="020B0403020202020204" pitchFamily="34" charset="0"/>
              </a:rPr>
              <a:t>  </a:t>
            </a:r>
            <a:r>
              <a:rPr lang="en-US" sz="1200" dirty="0" err="1">
                <a:latin typeface="Helvetica Light" panose="020B0403020202020204" pitchFamily="34" charset="0"/>
              </a:rPr>
              <a:t>en</a:t>
            </a:r>
            <a:r>
              <a:rPr lang="en-US" sz="1200" dirty="0">
                <a:latin typeface="Helvetica Light" panose="020B0403020202020204" pitchFamily="34" charset="0"/>
              </a:rPr>
              <a:t> el </a:t>
            </a:r>
            <a:r>
              <a:rPr lang="en-US" sz="1200" dirty="0" err="1">
                <a:latin typeface="Helvetica Light" panose="020B0403020202020204" pitchFamily="34" charset="0"/>
              </a:rPr>
              <a:t>ruido</a:t>
            </a:r>
            <a:r>
              <a:rPr lang="en-US" sz="1200" dirty="0">
                <a:latin typeface="Helvetica Light" panose="020B0403020202020204" pitchFamily="34" charset="0"/>
              </a:rPr>
              <a:t> </a:t>
            </a:r>
            <a:r>
              <a:rPr lang="en-US" sz="1200" dirty="0" err="1">
                <a:latin typeface="Helvetica Light" panose="020B0403020202020204" pitchFamily="34" charset="0"/>
              </a:rPr>
              <a:t>publicitario</a:t>
            </a:r>
            <a:r>
              <a:rPr lang="en-US" sz="1200" dirty="0">
                <a:latin typeface="Helvetica Light" panose="020B0403020202020204" pitchFamily="34" charset="0"/>
              </a:rPr>
              <a:t> del 18%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2F64EF-6EBD-314F-9D4D-0FC2340D144F}"/>
              </a:ext>
            </a:extLst>
          </p:cNvPr>
          <p:cNvSpPr txBox="1"/>
          <p:nvPr/>
        </p:nvSpPr>
        <p:spPr>
          <a:xfrm>
            <a:off x="298303" y="6414105"/>
            <a:ext cx="15429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entury Gothic" panose="020B0502020202020204" pitchFamily="34" charset="0"/>
              </a:rPr>
              <a:t>Inv </a:t>
            </a:r>
            <a:r>
              <a:rPr lang="en-US" sz="900" dirty="0" err="1">
                <a:latin typeface="Century Gothic" panose="020B0502020202020204" pitchFamily="34" charset="0"/>
              </a:rPr>
              <a:t>en</a:t>
            </a:r>
            <a:r>
              <a:rPr lang="en-US" sz="900" dirty="0">
                <a:latin typeface="Century Gothic" panose="020B0502020202020204" pitchFamily="34" charset="0"/>
              </a:rPr>
              <a:t> M de </a:t>
            </a:r>
            <a:r>
              <a:rPr lang="en-US" sz="900" dirty="0" err="1">
                <a:latin typeface="Century Gothic" panose="020B0502020202020204" pitchFamily="34" charset="0"/>
              </a:rPr>
              <a:t>dólares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sp>
        <p:nvSpPr>
          <p:cNvPr id="10" name="CuadroTexto 39">
            <a:extLst>
              <a:ext uri="{FF2B5EF4-FFF2-40B4-BE49-F238E27FC236}">
                <a16:creationId xmlns:a16="http://schemas.microsoft.com/office/drawing/2014/main" id="{13F79D54-456C-4D41-8112-1645D6E095BF}"/>
              </a:ext>
            </a:extLst>
          </p:cNvPr>
          <p:cNvSpPr txBox="1"/>
          <p:nvPr/>
        </p:nvSpPr>
        <p:spPr>
          <a:xfrm>
            <a:off x="0" y="-21767"/>
            <a:ext cx="7915275" cy="118494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s-GT" sz="3500" b="1" dirty="0">
                <a:solidFill>
                  <a:schemeClr val="bg1"/>
                </a:solidFill>
                <a:latin typeface="Helvetica Light" panose="020B0403020202020204"/>
              </a:rPr>
              <a:t>TOTAL INDUSTRIA </a:t>
            </a:r>
            <a:r>
              <a:rPr lang="es-GT" sz="3500" dirty="0">
                <a:solidFill>
                  <a:schemeClr val="bg1"/>
                </a:solidFill>
                <a:latin typeface="Helvetica Light" panose="020B0403020202020204"/>
              </a:rPr>
              <a:t>Top 10 Categor</a:t>
            </a:r>
            <a:r>
              <a:rPr lang="en-US" sz="3600" dirty="0" err="1">
                <a:solidFill>
                  <a:schemeClr val="bg1"/>
                </a:solidFill>
                <a:latin typeface="Helvetica Light" panose="020B0403020202020204"/>
              </a:rPr>
              <a:t>í</a:t>
            </a:r>
            <a:r>
              <a:rPr lang="es-GT" sz="3500" dirty="0">
                <a:solidFill>
                  <a:schemeClr val="bg1"/>
                </a:solidFill>
                <a:latin typeface="Helvetica Light" panose="020B0403020202020204"/>
              </a:rPr>
              <a:t>a</a:t>
            </a:r>
          </a:p>
          <a:p>
            <a:endParaRPr lang="es-GT" sz="3500" dirty="0">
              <a:solidFill>
                <a:schemeClr val="bg1"/>
              </a:solidFill>
              <a:latin typeface="Helvetica Light" panose="020B040302020202020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599D4F-FD52-425E-8843-F1047A8D1DB9}"/>
              </a:ext>
            </a:extLst>
          </p:cNvPr>
          <p:cNvSpPr txBox="1"/>
          <p:nvPr/>
        </p:nvSpPr>
        <p:spPr>
          <a:xfrm>
            <a:off x="3007071" y="659038"/>
            <a:ext cx="477738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200" b="1" dirty="0" err="1">
                <a:solidFill>
                  <a:schemeClr val="bg1"/>
                </a:solidFill>
                <a:latin typeface="Helvetica Light" panose="020B0403020202020204" pitchFamily="34" charset="0"/>
              </a:rPr>
              <a:t>enero-diciembre</a:t>
            </a:r>
            <a:r>
              <a:rPr lang="en-US" sz="2200" b="1" dirty="0">
                <a:solidFill>
                  <a:schemeClr val="bg1"/>
                </a:solidFill>
                <a:latin typeface="Helvetica Light" panose="020B0403020202020204" pitchFamily="34" charset="0"/>
              </a:rPr>
              <a:t>, 2023 </a:t>
            </a:r>
            <a:r>
              <a:rPr lang="en-US" sz="2200" b="1" dirty="0" err="1">
                <a:solidFill>
                  <a:schemeClr val="bg1"/>
                </a:solidFill>
                <a:latin typeface="Helvetica Light" panose="020B0403020202020204" pitchFamily="34" charset="0"/>
              </a:rPr>
              <a:t>Vrs</a:t>
            </a:r>
            <a:r>
              <a:rPr lang="en-US" sz="2200" b="1" dirty="0">
                <a:solidFill>
                  <a:schemeClr val="bg1"/>
                </a:solidFill>
                <a:latin typeface="Helvetica Light" panose="020B0403020202020204" pitchFamily="34" charset="0"/>
              </a:rPr>
              <a:t>. 2024</a:t>
            </a:r>
            <a:endParaRPr lang="en-CA" sz="2200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E5EB75-7A0C-3145-AEFC-111F760B3255}"/>
              </a:ext>
            </a:extLst>
          </p:cNvPr>
          <p:cNvSpPr txBox="1"/>
          <p:nvPr/>
        </p:nvSpPr>
        <p:spPr>
          <a:xfrm>
            <a:off x="2465555" y="1645340"/>
            <a:ext cx="3251229" cy="40011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Light" panose="020B0403020202020204" pitchFamily="34" charset="0"/>
              </a:rPr>
              <a:t>2023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58E00372-6C3C-4947-AEA4-0317019203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270266"/>
              </p:ext>
            </p:extLst>
          </p:nvPr>
        </p:nvGraphicFramePr>
        <p:xfrm>
          <a:off x="2471492" y="2339547"/>
          <a:ext cx="3295291" cy="358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116">
                  <a:extLst>
                    <a:ext uri="{9D8B030D-6E8A-4147-A177-3AD203B41FA5}">
                      <a16:colId xmlns:a16="http://schemas.microsoft.com/office/drawing/2014/main" val="2497520909"/>
                    </a:ext>
                  </a:extLst>
                </a:gridCol>
                <a:gridCol w="1977175">
                  <a:extLst>
                    <a:ext uri="{9D8B030D-6E8A-4147-A177-3AD203B41FA5}">
                      <a16:colId xmlns:a16="http://schemas.microsoft.com/office/drawing/2014/main" val="2340421444"/>
                    </a:ext>
                  </a:extLst>
                </a:gridCol>
              </a:tblGrid>
              <a:tr h="358456">
                <a:tc>
                  <a:txBody>
                    <a:bodyPr/>
                    <a:lstStyle/>
                    <a:p>
                      <a:r>
                        <a:rPr lang="en-US" sz="1300" dirty="0"/>
                        <a:t>36%</a:t>
                      </a:r>
                    </a:p>
                  </a:txBody>
                  <a:tcPr marL="121920" marR="121920" marT="60960" marB="6096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64%</a:t>
                      </a:r>
                    </a:p>
                  </a:txBody>
                  <a:tcPr marL="121920" marR="121920" marT="60960" marB="60960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288125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28F1F1FD-F46A-9543-8B1B-29A264A286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38112"/>
              </p:ext>
            </p:extLst>
          </p:nvPr>
        </p:nvGraphicFramePr>
        <p:xfrm>
          <a:off x="2517831" y="2698003"/>
          <a:ext cx="3457164" cy="33902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5506">
                  <a:extLst>
                    <a:ext uri="{9D8B030D-6E8A-4147-A177-3AD203B41FA5}">
                      <a16:colId xmlns:a16="http://schemas.microsoft.com/office/drawing/2014/main" val="4052367737"/>
                    </a:ext>
                  </a:extLst>
                </a:gridCol>
                <a:gridCol w="2303867">
                  <a:extLst>
                    <a:ext uri="{9D8B030D-6E8A-4147-A177-3AD203B41FA5}">
                      <a16:colId xmlns:a16="http://schemas.microsoft.com/office/drawing/2014/main" val="3235245582"/>
                    </a:ext>
                  </a:extLst>
                </a:gridCol>
                <a:gridCol w="677791">
                  <a:extLst>
                    <a:ext uri="{9D8B030D-6E8A-4147-A177-3AD203B41FA5}">
                      <a16:colId xmlns:a16="http://schemas.microsoft.com/office/drawing/2014/main" val="827859334"/>
                    </a:ext>
                  </a:extLst>
                </a:gridCol>
              </a:tblGrid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es-H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Bancos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27.6M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854476667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Servicios De Telefonia Celular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17.5M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4179825211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Comidas Rapidas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16.8M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93768549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4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Tiendas Departamentales</a:t>
                      </a:r>
                      <a:endParaRPr lang="es-HN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15.2M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027454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Autopromocional De Canales Tv</a:t>
                      </a:r>
                      <a:endParaRPr lang="es-HN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14.7M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9835271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es-HN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Supermercados</a:t>
                      </a:r>
                      <a:endParaRPr lang="es-HN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11.2M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911018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Loto</a:t>
                      </a:r>
                      <a:endParaRPr lang="es-HN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10.4M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929376936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es-HN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Radio</a:t>
                      </a:r>
                      <a:endParaRPr lang="es-HN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9.5M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707077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es-HN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Analgesicos</a:t>
                      </a:r>
                      <a:endParaRPr lang="es-HN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9.0M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887164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es-H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Tarjetas de Credito/Cajeros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6.5M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255502207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718D8B0F-29FE-814E-84B9-6F2B143D76FC}"/>
              </a:ext>
            </a:extLst>
          </p:cNvPr>
          <p:cNvSpPr txBox="1"/>
          <p:nvPr/>
        </p:nvSpPr>
        <p:spPr>
          <a:xfrm>
            <a:off x="2465555" y="2139251"/>
            <a:ext cx="108303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>
                <a:solidFill>
                  <a:schemeClr val="tx2"/>
                </a:solidFill>
                <a:latin typeface="+mj-lt"/>
              </a:rPr>
              <a:t>TOP 10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B3CEF4F-B505-5943-BBFD-793C7E2118B3}"/>
              </a:ext>
            </a:extLst>
          </p:cNvPr>
          <p:cNvSpPr txBox="1"/>
          <p:nvPr/>
        </p:nvSpPr>
        <p:spPr>
          <a:xfrm>
            <a:off x="4328700" y="2144360"/>
            <a:ext cx="1530773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33" dirty="0">
                <a:solidFill>
                  <a:schemeClr val="tx2"/>
                </a:solidFill>
                <a:latin typeface="+mj-lt"/>
              </a:rPr>
              <a:t>OTRAS CATEGORIAS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607F72D-215D-8047-9DF3-93027FE46D85}"/>
              </a:ext>
            </a:extLst>
          </p:cNvPr>
          <p:cNvSpPr/>
          <p:nvPr/>
        </p:nvSpPr>
        <p:spPr>
          <a:xfrm>
            <a:off x="2474917" y="2940745"/>
            <a:ext cx="60959" cy="2844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5D1F80D-513A-C24B-91A8-4ED60B01D3CF}"/>
              </a:ext>
            </a:extLst>
          </p:cNvPr>
          <p:cNvSpPr txBox="1"/>
          <p:nvPr/>
        </p:nvSpPr>
        <p:spPr>
          <a:xfrm>
            <a:off x="8545804" y="1645340"/>
            <a:ext cx="3251229" cy="40011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HELVETICA LIGHT" panose="020B0403020202020204" pitchFamily="34" charset="0"/>
              </a:rPr>
              <a:t>2024</a:t>
            </a: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2FC1245D-140F-AC4C-9A33-30CB490D59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537407"/>
              </p:ext>
            </p:extLst>
          </p:nvPr>
        </p:nvGraphicFramePr>
        <p:xfrm>
          <a:off x="8604152" y="2717728"/>
          <a:ext cx="3405379" cy="3234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8383">
                  <a:extLst>
                    <a:ext uri="{9D8B030D-6E8A-4147-A177-3AD203B41FA5}">
                      <a16:colId xmlns:a16="http://schemas.microsoft.com/office/drawing/2014/main" val="4052367737"/>
                    </a:ext>
                  </a:extLst>
                </a:gridCol>
                <a:gridCol w="2269358">
                  <a:extLst>
                    <a:ext uri="{9D8B030D-6E8A-4147-A177-3AD203B41FA5}">
                      <a16:colId xmlns:a16="http://schemas.microsoft.com/office/drawing/2014/main" val="3235245582"/>
                    </a:ext>
                  </a:extLst>
                </a:gridCol>
                <a:gridCol w="667638">
                  <a:extLst>
                    <a:ext uri="{9D8B030D-6E8A-4147-A177-3AD203B41FA5}">
                      <a16:colId xmlns:a16="http://schemas.microsoft.com/office/drawing/2014/main" val="827859334"/>
                    </a:ext>
                  </a:extLst>
                </a:gridCol>
              </a:tblGrid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lvl="0" algn="l" defTabSz="914400" rtl="0" eaLnBrk="1" fontAlgn="b" latinLnBrk="0" hangingPunct="1"/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Bancos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34.8M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854476667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Tiendas Departamentales</a:t>
                      </a:r>
                    </a:p>
                  </a:txBody>
                  <a:tcPr marL="9525" marR="9525" marT="9525" marB="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22.5M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9825211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Autopromocional de Canales TV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21.6M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768549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4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Servicios de Telefonia Celular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19.6M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027454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Comidas Rapidas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19.0M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729835271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Supermercados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13.4M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911018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Loto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12.1M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376936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Farmacias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9.9M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511707077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Radio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8.5M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18887164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Analgesicos</a:t>
                      </a:r>
                      <a:endParaRPr lang="es-HN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7.8M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255502207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67B0F440-0AFE-0246-B1E6-6EA3821629FD}"/>
              </a:ext>
            </a:extLst>
          </p:cNvPr>
          <p:cNvSpPr txBox="1"/>
          <p:nvPr/>
        </p:nvSpPr>
        <p:spPr>
          <a:xfrm>
            <a:off x="8545805" y="2139251"/>
            <a:ext cx="108303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>
                <a:solidFill>
                  <a:schemeClr val="tx2"/>
                </a:solidFill>
                <a:latin typeface="+mj-lt"/>
              </a:rPr>
              <a:t>TOP 10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9F54C83-95F2-D345-BFB6-F4F7A8E1F0D1}"/>
              </a:ext>
            </a:extLst>
          </p:cNvPr>
          <p:cNvSpPr txBox="1"/>
          <p:nvPr/>
        </p:nvSpPr>
        <p:spPr>
          <a:xfrm>
            <a:off x="10408951" y="2144360"/>
            <a:ext cx="1530773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33" dirty="0">
                <a:solidFill>
                  <a:schemeClr val="tx2"/>
                </a:solidFill>
                <a:latin typeface="+mj-lt"/>
              </a:rPr>
              <a:t>OTRAS CATEGORIAS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E2721BA-1F97-654D-A53B-73754CE6DDC8}"/>
              </a:ext>
            </a:extLst>
          </p:cNvPr>
          <p:cNvSpPr/>
          <p:nvPr/>
        </p:nvSpPr>
        <p:spPr>
          <a:xfrm>
            <a:off x="8555166" y="2940745"/>
            <a:ext cx="60959" cy="28448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959717FD-5812-B547-A167-E2D2947928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242165"/>
              </p:ext>
            </p:extLst>
          </p:nvPr>
        </p:nvGraphicFramePr>
        <p:xfrm>
          <a:off x="8555165" y="2330972"/>
          <a:ext cx="3295291" cy="358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116">
                  <a:extLst>
                    <a:ext uri="{9D8B030D-6E8A-4147-A177-3AD203B41FA5}">
                      <a16:colId xmlns:a16="http://schemas.microsoft.com/office/drawing/2014/main" val="2497520909"/>
                    </a:ext>
                  </a:extLst>
                </a:gridCol>
                <a:gridCol w="1977175">
                  <a:extLst>
                    <a:ext uri="{9D8B030D-6E8A-4147-A177-3AD203B41FA5}">
                      <a16:colId xmlns:a16="http://schemas.microsoft.com/office/drawing/2014/main" val="2340421444"/>
                    </a:ext>
                  </a:extLst>
                </a:gridCol>
              </a:tblGrid>
              <a:tr h="358456">
                <a:tc>
                  <a:txBody>
                    <a:bodyPr/>
                    <a:lstStyle/>
                    <a:p>
                      <a:r>
                        <a:rPr lang="en-US" sz="1300" dirty="0"/>
                        <a:t>36 %</a:t>
                      </a:r>
                    </a:p>
                  </a:txBody>
                  <a:tcPr marL="121920" marR="121920" marT="60960" marB="6096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64%</a:t>
                      </a:r>
                    </a:p>
                  </a:txBody>
                  <a:tcPr marL="121920" marR="121920" marT="60960" marB="60960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288125"/>
                  </a:ext>
                </a:extLst>
              </a:tr>
            </a:tbl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BCCCE344-D29F-A540-BB76-62C4C834A3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0294411"/>
              </p:ext>
            </p:extLst>
          </p:nvPr>
        </p:nvGraphicFramePr>
        <p:xfrm>
          <a:off x="5484830" y="2854890"/>
          <a:ext cx="3465815" cy="2556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4" name="Chart 33">
            <a:extLst>
              <a:ext uri="{FF2B5EF4-FFF2-40B4-BE49-F238E27FC236}">
                <a16:creationId xmlns:a16="http://schemas.microsoft.com/office/drawing/2014/main" id="{4A63864A-EEDC-B943-A82F-27A88878CD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908399"/>
              </p:ext>
            </p:extLst>
          </p:nvPr>
        </p:nvGraphicFramePr>
        <p:xfrm>
          <a:off x="-458744" y="2940745"/>
          <a:ext cx="3465815" cy="2556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B05EDE4-5197-3B40-A010-6550B34794B7}"/>
              </a:ext>
            </a:extLst>
          </p:cNvPr>
          <p:cNvSpPr txBox="1"/>
          <p:nvPr/>
        </p:nvSpPr>
        <p:spPr>
          <a:xfrm>
            <a:off x="334098" y="2287533"/>
            <a:ext cx="1712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N" sz="2400" b="1" dirty="0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Inv</a:t>
            </a:r>
            <a:r>
              <a:rPr lang="en-HN" sz="2400" b="1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. $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385</a:t>
            </a:r>
            <a:r>
              <a:rPr lang="en-HN" sz="2400" b="1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M</a:t>
            </a:r>
            <a:endParaRPr lang="en-HN" sz="2400" b="1" dirty="0">
              <a:solidFill>
                <a:schemeClr val="bg2">
                  <a:lumMod val="10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EDB2DC5-4AC2-CF41-AF7E-458594069B15}"/>
              </a:ext>
            </a:extLst>
          </p:cNvPr>
          <p:cNvSpPr txBox="1"/>
          <p:nvPr/>
        </p:nvSpPr>
        <p:spPr>
          <a:xfrm>
            <a:off x="6253763" y="2287533"/>
            <a:ext cx="1712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N" sz="2400" b="1" dirty="0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Inv</a:t>
            </a:r>
            <a:r>
              <a:rPr lang="en-HN" sz="2400" b="1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. $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465</a:t>
            </a:r>
            <a:r>
              <a:rPr lang="en-HN" sz="2400" b="1">
                <a:solidFill>
                  <a:schemeClr val="bg2">
                    <a:lumMod val="10000"/>
                  </a:schemeClr>
                </a:solidFill>
                <a:latin typeface="HELVETICA LIGHT" panose="020B0403020202020204" pitchFamily="34" charset="0"/>
              </a:rPr>
              <a:t>M</a:t>
            </a:r>
            <a:endParaRPr lang="en-HN" sz="2400" b="1" dirty="0">
              <a:solidFill>
                <a:schemeClr val="bg2">
                  <a:lumMod val="10000"/>
                </a:schemeClr>
              </a:solidFill>
              <a:latin typeface="HELVETICA LIGHT" panose="020B0403020202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7827E87-E0CB-8D4C-BDF6-24770396F2CC}"/>
              </a:ext>
            </a:extLst>
          </p:cNvPr>
          <p:cNvCxnSpPr>
            <a:cxnSpLocks/>
          </p:cNvCxnSpPr>
          <p:nvPr/>
        </p:nvCxnSpPr>
        <p:spPr>
          <a:xfrm>
            <a:off x="6010272" y="1326289"/>
            <a:ext cx="0" cy="5318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FD88EA6-99C7-7948-83CF-957F7FA4390A}"/>
              </a:ext>
            </a:extLst>
          </p:cNvPr>
          <p:cNvSpPr txBox="1"/>
          <p:nvPr/>
        </p:nvSpPr>
        <p:spPr>
          <a:xfrm>
            <a:off x="8843094" y="6545093"/>
            <a:ext cx="28456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–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Diciembre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3583322674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F32F64EF-6EBD-314F-9D4D-0FC2340D144F}"/>
              </a:ext>
            </a:extLst>
          </p:cNvPr>
          <p:cNvSpPr txBox="1"/>
          <p:nvPr/>
        </p:nvSpPr>
        <p:spPr>
          <a:xfrm>
            <a:off x="298303" y="6209561"/>
            <a:ext cx="15429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entury Gothic" panose="020B0502020202020204" pitchFamily="34" charset="0"/>
              </a:rPr>
              <a:t>Inv </a:t>
            </a:r>
            <a:r>
              <a:rPr lang="en-US" sz="900" dirty="0" err="1">
                <a:latin typeface="Century Gothic" panose="020B0502020202020204" pitchFamily="34" charset="0"/>
              </a:rPr>
              <a:t>en</a:t>
            </a:r>
            <a:r>
              <a:rPr lang="en-US" sz="900" dirty="0">
                <a:latin typeface="Century Gothic" panose="020B0502020202020204" pitchFamily="34" charset="0"/>
              </a:rPr>
              <a:t> M de </a:t>
            </a:r>
            <a:r>
              <a:rPr lang="en-US" sz="900" dirty="0" err="1">
                <a:latin typeface="Century Gothic" panose="020B0502020202020204" pitchFamily="34" charset="0"/>
              </a:rPr>
              <a:t>dólares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2659E74D-3420-4CF6-A290-09208E9A7478}"/>
              </a:ext>
            </a:extLst>
          </p:cNvPr>
          <p:cNvSpPr/>
          <p:nvPr/>
        </p:nvSpPr>
        <p:spPr>
          <a:xfrm>
            <a:off x="-1" y="11849"/>
            <a:ext cx="12192001" cy="1095985"/>
          </a:xfrm>
          <a:prstGeom prst="rect">
            <a:avLst/>
          </a:prstGeom>
          <a:solidFill>
            <a:srgbClr val="C00000"/>
          </a:solidFill>
        </p:spPr>
      </p:sp>
      <p:sp>
        <p:nvSpPr>
          <p:cNvPr id="10" name="CuadroTexto 39">
            <a:extLst>
              <a:ext uri="{FF2B5EF4-FFF2-40B4-BE49-F238E27FC236}">
                <a16:creationId xmlns:a16="http://schemas.microsoft.com/office/drawing/2014/main" id="{13F79D54-456C-4D41-8112-1645D6E095BF}"/>
              </a:ext>
            </a:extLst>
          </p:cNvPr>
          <p:cNvSpPr txBox="1"/>
          <p:nvPr/>
        </p:nvSpPr>
        <p:spPr>
          <a:xfrm>
            <a:off x="-1" y="-21767"/>
            <a:ext cx="1219200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GT" sz="3500" b="1" dirty="0">
                <a:solidFill>
                  <a:schemeClr val="bg1"/>
                </a:solidFill>
                <a:latin typeface="Helvetica Light" panose="020B0403020202020204"/>
              </a:rPr>
              <a:t>TOTAL INDUSTRIA </a:t>
            </a:r>
            <a:r>
              <a:rPr lang="es-GT" sz="3500" dirty="0">
                <a:solidFill>
                  <a:schemeClr val="bg1"/>
                </a:solidFill>
                <a:latin typeface="Helvetica Light" panose="020B0403020202020204"/>
              </a:rPr>
              <a:t>Top 10 </a:t>
            </a:r>
          </a:p>
          <a:p>
            <a:pPr algn="ctr"/>
            <a:endParaRPr lang="es-MX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599D4F-FD52-425E-8843-F1047A8D1DB9}"/>
              </a:ext>
            </a:extLst>
          </p:cNvPr>
          <p:cNvSpPr txBox="1"/>
          <p:nvPr/>
        </p:nvSpPr>
        <p:spPr>
          <a:xfrm>
            <a:off x="2499358" y="653829"/>
            <a:ext cx="801624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b="1" dirty="0" err="1">
                <a:solidFill>
                  <a:schemeClr val="bg1"/>
                </a:solidFill>
                <a:latin typeface="Helvetica Light" panose="020B0403020202020204" pitchFamily="34" charset="0"/>
              </a:rPr>
              <a:t>enero-diciembre</a:t>
            </a:r>
            <a:r>
              <a:rPr lang="en-US" sz="2200" b="1" dirty="0">
                <a:solidFill>
                  <a:schemeClr val="bg1"/>
                </a:solidFill>
                <a:latin typeface="Helvetica Light" panose="020B0403020202020204" pitchFamily="34" charset="0"/>
              </a:rPr>
              <a:t>, 2024</a:t>
            </a:r>
            <a:endParaRPr lang="en-CA" sz="2200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CC5607-E7BE-6A40-BCCE-78C5F28FA2A2}"/>
              </a:ext>
            </a:extLst>
          </p:cNvPr>
          <p:cNvSpPr txBox="1"/>
          <p:nvPr/>
        </p:nvSpPr>
        <p:spPr>
          <a:xfrm>
            <a:off x="4703072" y="1356076"/>
            <a:ext cx="3251229" cy="400110"/>
          </a:xfrm>
          <a:prstGeom prst="rect">
            <a:avLst/>
          </a:prstGeom>
          <a:solidFill>
            <a:schemeClr val="tx2"/>
          </a:solidFill>
          <a:ln>
            <a:solidFill>
              <a:srgbClr val="9411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Light" panose="020B0403020202020204" pitchFamily="34" charset="0"/>
              </a:rPr>
              <a:t>ANUNCIANTE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9F435984-05A4-704E-8D6D-8A0BAF59BB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28317"/>
              </p:ext>
            </p:extLst>
          </p:nvPr>
        </p:nvGraphicFramePr>
        <p:xfrm>
          <a:off x="4709009" y="2041709"/>
          <a:ext cx="3295291" cy="358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116">
                  <a:extLst>
                    <a:ext uri="{9D8B030D-6E8A-4147-A177-3AD203B41FA5}">
                      <a16:colId xmlns:a16="http://schemas.microsoft.com/office/drawing/2014/main" val="2497520909"/>
                    </a:ext>
                  </a:extLst>
                </a:gridCol>
                <a:gridCol w="1977175">
                  <a:extLst>
                    <a:ext uri="{9D8B030D-6E8A-4147-A177-3AD203B41FA5}">
                      <a16:colId xmlns:a16="http://schemas.microsoft.com/office/drawing/2014/main" val="2340421444"/>
                    </a:ext>
                  </a:extLst>
                </a:gridCol>
              </a:tblGrid>
              <a:tr h="358456">
                <a:tc>
                  <a:txBody>
                    <a:bodyPr/>
                    <a:lstStyle/>
                    <a:p>
                      <a:r>
                        <a:rPr lang="en-US" sz="1300" dirty="0"/>
                        <a:t>29%</a:t>
                      </a:r>
                    </a:p>
                  </a:txBody>
                  <a:tcPr marL="121920" marR="121920" marT="60960" marB="60960"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71%</a:t>
                      </a:r>
                    </a:p>
                  </a:txBody>
                  <a:tcPr marL="121920" marR="121920" marT="60960" marB="60960"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288125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74AF9B3C-4E7C-AC44-AC90-BE725B8DB9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668584"/>
              </p:ext>
            </p:extLst>
          </p:nvPr>
        </p:nvGraphicFramePr>
        <p:xfrm>
          <a:off x="4835619" y="2575392"/>
          <a:ext cx="3102721" cy="32036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6755">
                  <a:extLst>
                    <a:ext uri="{9D8B030D-6E8A-4147-A177-3AD203B41FA5}">
                      <a16:colId xmlns:a16="http://schemas.microsoft.com/office/drawing/2014/main" val="4052367737"/>
                    </a:ext>
                  </a:extLst>
                </a:gridCol>
                <a:gridCol w="1991866">
                  <a:extLst>
                    <a:ext uri="{9D8B030D-6E8A-4147-A177-3AD203B41FA5}">
                      <a16:colId xmlns:a16="http://schemas.microsoft.com/office/drawing/2014/main" val="3235245582"/>
                    </a:ext>
                  </a:extLst>
                </a:gridCol>
                <a:gridCol w="684100">
                  <a:extLst>
                    <a:ext uri="{9D8B030D-6E8A-4147-A177-3AD203B41FA5}">
                      <a16:colId xmlns:a16="http://schemas.microsoft.com/office/drawing/2014/main" val="827859334"/>
                    </a:ext>
                  </a:extLst>
                </a:gridCol>
              </a:tblGrid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Grupo </a:t>
                      </a: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Intur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27.5M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854476667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Televicentro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18.0M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4179825211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Claro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16.5M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93768549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4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Ficohsa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11.7M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4160027454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Tigo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10.7M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729835271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Genomma</a:t>
                      </a: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 Lab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10.6M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334911018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Corporación</a:t>
                      </a: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 Dinant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10.1M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929376936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La Colonia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9.5M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511707077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Bac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8.8M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18887164"/>
                  </a:ext>
                </a:extLst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Banco </a:t>
                      </a: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Atlantida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8.8M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25550220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E195C51-7A29-314E-A6B1-54B47CD6FFE7}"/>
              </a:ext>
            </a:extLst>
          </p:cNvPr>
          <p:cNvSpPr txBox="1"/>
          <p:nvPr/>
        </p:nvSpPr>
        <p:spPr>
          <a:xfrm>
            <a:off x="4703073" y="1849988"/>
            <a:ext cx="108303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>
                <a:solidFill>
                  <a:schemeClr val="tx2"/>
                </a:solidFill>
                <a:latin typeface="+mj-lt"/>
              </a:rPr>
              <a:t>TOP 10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99ABFB-B067-9E4B-A7DF-659FB503AE1F}"/>
              </a:ext>
            </a:extLst>
          </p:cNvPr>
          <p:cNvSpPr txBox="1"/>
          <p:nvPr/>
        </p:nvSpPr>
        <p:spPr>
          <a:xfrm>
            <a:off x="6566219" y="1855097"/>
            <a:ext cx="1530773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33" dirty="0">
                <a:solidFill>
                  <a:schemeClr val="tx2"/>
                </a:solidFill>
                <a:latin typeface="+mj-lt"/>
              </a:rPr>
              <a:t>OTRAS CATEGORIAS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6BC5C3F-2FD5-414E-B59A-7643AEF6A9F5}"/>
              </a:ext>
            </a:extLst>
          </p:cNvPr>
          <p:cNvSpPr/>
          <p:nvPr/>
        </p:nvSpPr>
        <p:spPr>
          <a:xfrm>
            <a:off x="4712434" y="2651483"/>
            <a:ext cx="60959" cy="28448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rgbClr val="941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8B88FC-CC3E-1445-90BA-8CF632245D0B}"/>
              </a:ext>
            </a:extLst>
          </p:cNvPr>
          <p:cNvSpPr txBox="1"/>
          <p:nvPr/>
        </p:nvSpPr>
        <p:spPr>
          <a:xfrm>
            <a:off x="8463692" y="1356076"/>
            <a:ext cx="3251229" cy="400110"/>
          </a:xfrm>
          <a:prstGeom prst="rect">
            <a:avLst/>
          </a:prstGeom>
          <a:solidFill>
            <a:schemeClr val="accent5"/>
          </a:solidFill>
          <a:ln>
            <a:solidFill>
              <a:srgbClr val="9411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Light" panose="020B0403020202020204" pitchFamily="34" charset="0"/>
              </a:rPr>
              <a:t>MARCA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96A30FAB-29E3-2E47-8C83-0FE3ACBDEF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71560"/>
              </p:ext>
            </p:extLst>
          </p:nvPr>
        </p:nvGraphicFramePr>
        <p:xfrm>
          <a:off x="8425385" y="2041709"/>
          <a:ext cx="3295291" cy="358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059">
                  <a:extLst>
                    <a:ext uri="{9D8B030D-6E8A-4147-A177-3AD203B41FA5}">
                      <a16:colId xmlns:a16="http://schemas.microsoft.com/office/drawing/2014/main" val="2497520909"/>
                    </a:ext>
                  </a:extLst>
                </a:gridCol>
                <a:gridCol w="2636232">
                  <a:extLst>
                    <a:ext uri="{9D8B030D-6E8A-4147-A177-3AD203B41FA5}">
                      <a16:colId xmlns:a16="http://schemas.microsoft.com/office/drawing/2014/main" val="944518116"/>
                    </a:ext>
                  </a:extLst>
                </a:gridCol>
              </a:tblGrid>
              <a:tr h="358456">
                <a:tc>
                  <a:txBody>
                    <a:bodyPr/>
                    <a:lstStyle/>
                    <a:p>
                      <a:r>
                        <a:rPr lang="en-US" sz="1300" dirty="0"/>
                        <a:t>20%</a:t>
                      </a:r>
                    </a:p>
                  </a:txBody>
                  <a:tcPr marL="121920" marR="121920" marT="60960" marB="6096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80%</a:t>
                      </a:r>
                    </a:p>
                  </a:txBody>
                  <a:tcPr marL="121920" marR="121920" marT="60960" marB="6096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288125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64152213-42AA-404C-9F03-70AA24196F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643843"/>
              </p:ext>
            </p:extLst>
          </p:nvPr>
        </p:nvGraphicFramePr>
        <p:xfrm>
          <a:off x="8666667" y="2590369"/>
          <a:ext cx="3295291" cy="320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3241">
                  <a:extLst>
                    <a:ext uri="{9D8B030D-6E8A-4147-A177-3AD203B41FA5}">
                      <a16:colId xmlns:a16="http://schemas.microsoft.com/office/drawing/2014/main" val="4052367737"/>
                    </a:ext>
                  </a:extLst>
                </a:gridCol>
                <a:gridCol w="1842953">
                  <a:extLst>
                    <a:ext uri="{9D8B030D-6E8A-4147-A177-3AD203B41FA5}">
                      <a16:colId xmlns:a16="http://schemas.microsoft.com/office/drawing/2014/main" val="3235245582"/>
                    </a:ext>
                  </a:extLst>
                </a:gridCol>
                <a:gridCol w="999097">
                  <a:extLst>
                    <a:ext uri="{9D8B030D-6E8A-4147-A177-3AD203B41FA5}">
                      <a16:colId xmlns:a16="http://schemas.microsoft.com/office/drawing/2014/main" val="827859334"/>
                    </a:ext>
                  </a:extLst>
                </a:gridCol>
              </a:tblGrid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Claro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16.5M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854476667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Ficohsa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11.7M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4179825211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Tigo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10.8M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93768549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4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Deportes</a:t>
                      </a: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 TVC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9.5M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4160027454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La Colonia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9.4M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729835271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Bac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8.8M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334911018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Banco </a:t>
                      </a: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Atlantida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8.7M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929376936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Banpais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6.8K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511707077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Carrion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6.3K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18887164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Diunsa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5.6K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255502207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1ACF487A-C6E2-7642-8504-9362FEC6E659}"/>
              </a:ext>
            </a:extLst>
          </p:cNvPr>
          <p:cNvSpPr txBox="1"/>
          <p:nvPr/>
        </p:nvSpPr>
        <p:spPr>
          <a:xfrm>
            <a:off x="8463692" y="1849988"/>
            <a:ext cx="108303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>
                <a:solidFill>
                  <a:schemeClr val="tx2"/>
                </a:solidFill>
                <a:latin typeface="+mj-lt"/>
              </a:rPr>
              <a:t>TOP 10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947FCBD-0A08-D64E-9F8D-6B98498AAFD3}"/>
              </a:ext>
            </a:extLst>
          </p:cNvPr>
          <p:cNvSpPr txBox="1"/>
          <p:nvPr/>
        </p:nvSpPr>
        <p:spPr>
          <a:xfrm>
            <a:off x="10326838" y="1855097"/>
            <a:ext cx="1530773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33" dirty="0">
                <a:solidFill>
                  <a:schemeClr val="tx2"/>
                </a:solidFill>
                <a:latin typeface="+mj-lt"/>
              </a:rPr>
              <a:t>OTRAS CATEGORIAS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B33E8DC-8030-A042-A774-10F242FCA3F1}"/>
              </a:ext>
            </a:extLst>
          </p:cNvPr>
          <p:cNvSpPr/>
          <p:nvPr/>
        </p:nvSpPr>
        <p:spPr>
          <a:xfrm>
            <a:off x="8473054" y="2651483"/>
            <a:ext cx="60959" cy="2844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941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AACC4F1-2887-0C4D-9A1F-93D5CCC29F6C}"/>
              </a:ext>
            </a:extLst>
          </p:cNvPr>
          <p:cNvSpPr txBox="1"/>
          <p:nvPr/>
        </p:nvSpPr>
        <p:spPr>
          <a:xfrm>
            <a:off x="705019" y="1401988"/>
            <a:ext cx="3251229" cy="40011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HELVETICA LIGHT" panose="020B0403020202020204" pitchFamily="34" charset="0"/>
              </a:rPr>
              <a:t>CATEGORIA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4D0FEEE-D354-054C-833D-73A0E3EB6EAE}"/>
              </a:ext>
            </a:extLst>
          </p:cNvPr>
          <p:cNvSpPr txBox="1"/>
          <p:nvPr/>
        </p:nvSpPr>
        <p:spPr>
          <a:xfrm>
            <a:off x="7404788" y="2354774"/>
            <a:ext cx="5725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N" sz="1100" b="1" dirty="0">
                <a:latin typeface="HELVETICA LIGHT" panose="020B0403020202020204" pitchFamily="34" charset="0"/>
              </a:rPr>
              <a:t>INV. $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CD870DD-FFCC-AA48-9854-9DFCC7CC61FA}"/>
              </a:ext>
            </a:extLst>
          </p:cNvPr>
          <p:cNvSpPr txBox="1"/>
          <p:nvPr/>
        </p:nvSpPr>
        <p:spPr>
          <a:xfrm>
            <a:off x="11142328" y="2354774"/>
            <a:ext cx="5725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N" sz="1100" b="1" dirty="0">
                <a:latin typeface="HELVETICA LIGHT" panose="020B0403020202020204" pitchFamily="34" charset="0"/>
              </a:rPr>
              <a:t>INV. $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C67EBC2-3933-9D42-2900-6EE618F567EC}"/>
              </a:ext>
            </a:extLst>
          </p:cNvPr>
          <p:cNvSpPr/>
          <p:nvPr/>
        </p:nvSpPr>
        <p:spPr>
          <a:xfrm>
            <a:off x="649248" y="2646373"/>
            <a:ext cx="60959" cy="28448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4EECD1-E6E3-5263-8F63-ACF7B72E9C5F}"/>
              </a:ext>
            </a:extLst>
          </p:cNvPr>
          <p:cNvSpPr txBox="1"/>
          <p:nvPr/>
        </p:nvSpPr>
        <p:spPr>
          <a:xfrm>
            <a:off x="639888" y="1849988"/>
            <a:ext cx="108303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>
                <a:solidFill>
                  <a:schemeClr val="tx2"/>
                </a:solidFill>
                <a:latin typeface="+mj-lt"/>
              </a:rPr>
              <a:t>TOP 10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5D8ADA-59E5-83C9-E4A8-0F979B91A3BC}"/>
              </a:ext>
            </a:extLst>
          </p:cNvPr>
          <p:cNvSpPr txBox="1"/>
          <p:nvPr/>
        </p:nvSpPr>
        <p:spPr>
          <a:xfrm>
            <a:off x="2503034" y="1855097"/>
            <a:ext cx="1530773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33" dirty="0">
                <a:solidFill>
                  <a:schemeClr val="tx2"/>
                </a:solidFill>
                <a:latin typeface="+mj-lt"/>
              </a:rPr>
              <a:t>OTRAS CATEGORIAS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C7CE8C-812C-0821-78C0-81D67A9F1419}"/>
              </a:ext>
            </a:extLst>
          </p:cNvPr>
          <p:cNvSpPr/>
          <p:nvPr/>
        </p:nvSpPr>
        <p:spPr>
          <a:xfrm>
            <a:off x="649249" y="2651482"/>
            <a:ext cx="60959" cy="28448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943A82E6-0905-CECA-7973-18BCA293C7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677297"/>
              </p:ext>
            </p:extLst>
          </p:nvPr>
        </p:nvGraphicFramePr>
        <p:xfrm>
          <a:off x="684856" y="2085886"/>
          <a:ext cx="3554985" cy="358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1994">
                  <a:extLst>
                    <a:ext uri="{9D8B030D-6E8A-4147-A177-3AD203B41FA5}">
                      <a16:colId xmlns:a16="http://schemas.microsoft.com/office/drawing/2014/main" val="2497520909"/>
                    </a:ext>
                  </a:extLst>
                </a:gridCol>
                <a:gridCol w="2132991">
                  <a:extLst>
                    <a:ext uri="{9D8B030D-6E8A-4147-A177-3AD203B41FA5}">
                      <a16:colId xmlns:a16="http://schemas.microsoft.com/office/drawing/2014/main" val="2340421444"/>
                    </a:ext>
                  </a:extLst>
                </a:gridCol>
              </a:tblGrid>
              <a:tr h="358456">
                <a:tc>
                  <a:txBody>
                    <a:bodyPr/>
                    <a:lstStyle/>
                    <a:p>
                      <a:r>
                        <a:rPr lang="en-US" sz="1300" dirty="0"/>
                        <a:t>36%</a:t>
                      </a:r>
                    </a:p>
                  </a:txBody>
                  <a:tcPr marL="121920" marR="121920" marT="60960" marB="6096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64%</a:t>
                      </a:r>
                    </a:p>
                  </a:txBody>
                  <a:tcPr marL="121920" marR="121920" marT="60960" marB="60960"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288125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D799EA1F-94E0-3E89-FF66-6E8CB594FFFB}"/>
              </a:ext>
            </a:extLst>
          </p:cNvPr>
          <p:cNvSpPr txBox="1"/>
          <p:nvPr/>
        </p:nvSpPr>
        <p:spPr>
          <a:xfrm>
            <a:off x="4703072" y="6348416"/>
            <a:ext cx="28456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–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Diciembre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graphicFrame>
        <p:nvGraphicFramePr>
          <p:cNvPr id="34" name="Tabla 12">
            <a:extLst>
              <a:ext uri="{FF2B5EF4-FFF2-40B4-BE49-F238E27FC236}">
                <a16:creationId xmlns:a16="http://schemas.microsoft.com/office/drawing/2014/main" id="{162C9D24-74CF-284F-97B5-F7FD656C3F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948308"/>
              </p:ext>
            </p:extLst>
          </p:nvPr>
        </p:nvGraphicFramePr>
        <p:xfrm>
          <a:off x="4847100" y="5779728"/>
          <a:ext cx="31571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606">
                  <a:extLst>
                    <a:ext uri="{9D8B030D-6E8A-4147-A177-3AD203B41FA5}">
                      <a16:colId xmlns:a16="http://schemas.microsoft.com/office/drawing/2014/main" val="3452105271"/>
                    </a:ext>
                  </a:extLst>
                </a:gridCol>
                <a:gridCol w="2106488">
                  <a:extLst>
                    <a:ext uri="{9D8B030D-6E8A-4147-A177-3AD203B41FA5}">
                      <a16:colId xmlns:a16="http://schemas.microsoft.com/office/drawing/2014/main" val="3172810625"/>
                    </a:ext>
                  </a:extLst>
                </a:gridCol>
                <a:gridCol w="630105">
                  <a:extLst>
                    <a:ext uri="{9D8B030D-6E8A-4147-A177-3AD203B41FA5}">
                      <a16:colId xmlns:a16="http://schemas.microsoft.com/office/drawing/2014/main" val="39579878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43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Inversiones La Paz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2.3M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965581"/>
                  </a:ext>
                </a:extLst>
              </a:tr>
            </a:tbl>
          </a:graphicData>
        </a:graphic>
      </p:graphicFrame>
      <p:graphicFrame>
        <p:nvGraphicFramePr>
          <p:cNvPr id="36" name="Tabla 12">
            <a:extLst>
              <a:ext uri="{FF2B5EF4-FFF2-40B4-BE49-F238E27FC236}">
                <a16:creationId xmlns:a16="http://schemas.microsoft.com/office/drawing/2014/main" id="{522D75B4-AA0F-4747-83F8-EB49A572D2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207770"/>
              </p:ext>
            </p:extLst>
          </p:nvPr>
        </p:nvGraphicFramePr>
        <p:xfrm>
          <a:off x="8598406" y="5993210"/>
          <a:ext cx="3363552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097">
                  <a:extLst>
                    <a:ext uri="{9D8B030D-6E8A-4147-A177-3AD203B41FA5}">
                      <a16:colId xmlns:a16="http://schemas.microsoft.com/office/drawing/2014/main" val="3452105271"/>
                    </a:ext>
                  </a:extLst>
                </a:gridCol>
                <a:gridCol w="2244167">
                  <a:extLst>
                    <a:ext uri="{9D8B030D-6E8A-4147-A177-3AD203B41FA5}">
                      <a16:colId xmlns:a16="http://schemas.microsoft.com/office/drawing/2014/main" val="3172810625"/>
                    </a:ext>
                  </a:extLst>
                </a:gridCol>
                <a:gridCol w="671288">
                  <a:extLst>
                    <a:ext uri="{9D8B030D-6E8A-4147-A177-3AD203B41FA5}">
                      <a16:colId xmlns:a16="http://schemas.microsoft.com/office/drawing/2014/main" val="3957987856"/>
                    </a:ext>
                  </a:extLst>
                </a:gridCol>
              </a:tblGrid>
              <a:tr h="189801"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66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Jetstereo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1.6K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965581"/>
                  </a:ext>
                </a:extLst>
              </a:tr>
              <a:tr h="189801"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195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MM/UM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0.4K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839647"/>
                  </a:ext>
                </a:extLst>
              </a:tr>
              <a:tr h="189801"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406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Solvenza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HN" sz="12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0.1K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364198"/>
                  </a:ext>
                </a:extLst>
              </a:tr>
            </a:tbl>
          </a:graphicData>
        </a:graphic>
      </p:graphicFrame>
      <p:graphicFrame>
        <p:nvGraphicFramePr>
          <p:cNvPr id="2" name="Table 26">
            <a:extLst>
              <a:ext uri="{FF2B5EF4-FFF2-40B4-BE49-F238E27FC236}">
                <a16:creationId xmlns:a16="http://schemas.microsoft.com/office/drawing/2014/main" id="{11C9002D-2027-26EA-B7A6-D5445E5758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004051"/>
              </p:ext>
            </p:extLst>
          </p:nvPr>
        </p:nvGraphicFramePr>
        <p:xfrm>
          <a:off x="942891" y="2574914"/>
          <a:ext cx="3405379" cy="3234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8383">
                  <a:extLst>
                    <a:ext uri="{9D8B030D-6E8A-4147-A177-3AD203B41FA5}">
                      <a16:colId xmlns:a16="http://schemas.microsoft.com/office/drawing/2014/main" val="4052367737"/>
                    </a:ext>
                  </a:extLst>
                </a:gridCol>
                <a:gridCol w="2269358">
                  <a:extLst>
                    <a:ext uri="{9D8B030D-6E8A-4147-A177-3AD203B41FA5}">
                      <a16:colId xmlns:a16="http://schemas.microsoft.com/office/drawing/2014/main" val="3235245582"/>
                    </a:ext>
                  </a:extLst>
                </a:gridCol>
                <a:gridCol w="667638">
                  <a:extLst>
                    <a:ext uri="{9D8B030D-6E8A-4147-A177-3AD203B41FA5}">
                      <a16:colId xmlns:a16="http://schemas.microsoft.com/office/drawing/2014/main" val="827859334"/>
                    </a:ext>
                  </a:extLst>
                </a:gridCol>
              </a:tblGrid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lvl="0" algn="l" defTabSz="914400" rtl="0" eaLnBrk="1" fontAlgn="b" latinLnBrk="0" hangingPunct="1"/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Bancos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34.8M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854476667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Tiendas Departamentales</a:t>
                      </a:r>
                    </a:p>
                  </a:txBody>
                  <a:tcPr marL="9525" marR="9525" marT="9525" marB="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22.5M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9825211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Autopromocional de Canales TV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21.6M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768549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4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Servicios de Telefonia Celular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19.6M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027454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Comidas Rapidas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19.0M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729835271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Supermercados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13.4M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911018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Loto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12.1M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376936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kern="120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Farmacias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9.9M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511707077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Radio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8.5M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18887164"/>
                  </a:ext>
                </a:extLst>
              </a:tr>
              <a:tr h="323491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Analgesicos</a:t>
                      </a:r>
                      <a:endParaRPr lang="es-HN" sz="12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7.8M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2555022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0421238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F32F64EF-6EBD-314F-9D4D-0FC2340D144F}"/>
              </a:ext>
            </a:extLst>
          </p:cNvPr>
          <p:cNvSpPr txBox="1"/>
          <p:nvPr/>
        </p:nvSpPr>
        <p:spPr>
          <a:xfrm>
            <a:off x="298303" y="6209561"/>
            <a:ext cx="15429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entury Gothic" panose="020B0502020202020204" pitchFamily="34" charset="0"/>
              </a:rPr>
              <a:t>Inv </a:t>
            </a:r>
            <a:r>
              <a:rPr lang="en-US" sz="900" dirty="0" err="1">
                <a:latin typeface="Century Gothic" panose="020B0502020202020204" pitchFamily="34" charset="0"/>
              </a:rPr>
              <a:t>en</a:t>
            </a:r>
            <a:r>
              <a:rPr lang="en-US" sz="900" dirty="0">
                <a:latin typeface="Century Gothic" panose="020B0502020202020204" pitchFamily="34" charset="0"/>
              </a:rPr>
              <a:t> M de </a:t>
            </a:r>
            <a:r>
              <a:rPr lang="en-US" sz="900" dirty="0" err="1">
                <a:latin typeface="Century Gothic" panose="020B0502020202020204" pitchFamily="34" charset="0"/>
              </a:rPr>
              <a:t>dólares</a:t>
            </a:r>
            <a:endParaRPr lang="en-US" sz="900" dirty="0">
              <a:latin typeface="Century Gothic" panose="020B0502020202020204" pitchFamily="34" charset="0"/>
            </a:endParaRPr>
          </a:p>
        </p:txBody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2659E74D-3420-4CF6-A290-09208E9A7478}"/>
              </a:ext>
            </a:extLst>
          </p:cNvPr>
          <p:cNvSpPr/>
          <p:nvPr/>
        </p:nvSpPr>
        <p:spPr>
          <a:xfrm>
            <a:off x="-1" y="11849"/>
            <a:ext cx="12192001" cy="1095985"/>
          </a:xfrm>
          <a:prstGeom prst="rect">
            <a:avLst/>
          </a:prstGeom>
          <a:solidFill>
            <a:srgbClr val="C00000"/>
          </a:solidFill>
        </p:spPr>
      </p:sp>
      <p:sp>
        <p:nvSpPr>
          <p:cNvPr id="10" name="CuadroTexto 39">
            <a:extLst>
              <a:ext uri="{FF2B5EF4-FFF2-40B4-BE49-F238E27FC236}">
                <a16:creationId xmlns:a16="http://schemas.microsoft.com/office/drawing/2014/main" id="{13F79D54-456C-4D41-8112-1645D6E095BF}"/>
              </a:ext>
            </a:extLst>
          </p:cNvPr>
          <p:cNvSpPr txBox="1"/>
          <p:nvPr/>
        </p:nvSpPr>
        <p:spPr>
          <a:xfrm>
            <a:off x="-1" y="-21767"/>
            <a:ext cx="12192001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GT" sz="3500" b="1" dirty="0">
                <a:solidFill>
                  <a:schemeClr val="bg1"/>
                </a:solidFill>
                <a:latin typeface="Helvetica Light" panose="020B0403020202020204"/>
              </a:rPr>
              <a:t>TOTAL INDUSTRIA </a:t>
            </a:r>
            <a:r>
              <a:rPr lang="es-GT" sz="3500" dirty="0">
                <a:solidFill>
                  <a:schemeClr val="bg1"/>
                </a:solidFill>
                <a:latin typeface="Helvetica Light" panose="020B0403020202020204"/>
              </a:rPr>
              <a:t>Top 10</a:t>
            </a:r>
          </a:p>
          <a:p>
            <a:pPr algn="ctr"/>
            <a:r>
              <a:rPr lang="es-GT" sz="3000" dirty="0">
                <a:solidFill>
                  <a:schemeClr val="bg1"/>
                </a:solidFill>
                <a:latin typeface="Helvetica Light" panose="020B0403020202020204"/>
              </a:rPr>
              <a:t>Posición en el ranking de marcas - Tiendas Departamentales </a:t>
            </a:r>
          </a:p>
          <a:p>
            <a:pPr algn="ctr"/>
            <a:endParaRPr lang="es-MX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599D4F-FD52-425E-8843-F1047A8D1DB9}"/>
              </a:ext>
            </a:extLst>
          </p:cNvPr>
          <p:cNvSpPr txBox="1"/>
          <p:nvPr/>
        </p:nvSpPr>
        <p:spPr>
          <a:xfrm>
            <a:off x="-2307968" y="1084079"/>
            <a:ext cx="801624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b="1" dirty="0" err="1">
                <a:latin typeface="Helvetica Light" panose="020B0403020202020204" pitchFamily="34" charset="0"/>
              </a:rPr>
              <a:t>enero-diciembre</a:t>
            </a:r>
            <a:r>
              <a:rPr lang="en-US" sz="2200" b="1" dirty="0">
                <a:latin typeface="Helvetica Light" panose="020B0403020202020204" pitchFamily="34" charset="0"/>
              </a:rPr>
              <a:t>, 2024</a:t>
            </a:r>
            <a:endParaRPr lang="en-CA" sz="22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8B88FC-CC3E-1445-90BA-8CF632245D0B}"/>
              </a:ext>
            </a:extLst>
          </p:cNvPr>
          <p:cNvSpPr txBox="1"/>
          <p:nvPr/>
        </p:nvSpPr>
        <p:spPr>
          <a:xfrm>
            <a:off x="4324829" y="1379259"/>
            <a:ext cx="3251229" cy="400110"/>
          </a:xfrm>
          <a:prstGeom prst="rect">
            <a:avLst/>
          </a:prstGeom>
          <a:solidFill>
            <a:schemeClr val="accent5"/>
          </a:solidFill>
          <a:ln>
            <a:solidFill>
              <a:srgbClr val="9411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Light" panose="020B0403020202020204" pitchFamily="34" charset="0"/>
              </a:rPr>
              <a:t>MARCA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96A30FAB-29E3-2E47-8C83-0FE3ACBDEFB6}"/>
              </a:ext>
            </a:extLst>
          </p:cNvPr>
          <p:cNvGraphicFramePr>
            <a:graphicFrameLocks noGrp="1"/>
          </p:cNvGraphicFramePr>
          <p:nvPr/>
        </p:nvGraphicFramePr>
        <p:xfrm>
          <a:off x="4286522" y="2064892"/>
          <a:ext cx="3295291" cy="358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059">
                  <a:extLst>
                    <a:ext uri="{9D8B030D-6E8A-4147-A177-3AD203B41FA5}">
                      <a16:colId xmlns:a16="http://schemas.microsoft.com/office/drawing/2014/main" val="2497520909"/>
                    </a:ext>
                  </a:extLst>
                </a:gridCol>
                <a:gridCol w="2636232">
                  <a:extLst>
                    <a:ext uri="{9D8B030D-6E8A-4147-A177-3AD203B41FA5}">
                      <a16:colId xmlns:a16="http://schemas.microsoft.com/office/drawing/2014/main" val="944518116"/>
                    </a:ext>
                  </a:extLst>
                </a:gridCol>
              </a:tblGrid>
              <a:tr h="358456">
                <a:tc>
                  <a:txBody>
                    <a:bodyPr/>
                    <a:lstStyle/>
                    <a:p>
                      <a:r>
                        <a:rPr lang="en-US" sz="1300" dirty="0"/>
                        <a:t>3%</a:t>
                      </a:r>
                    </a:p>
                  </a:txBody>
                  <a:tcPr marL="121920" marR="121920" marT="60960" marB="6096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dirty="0"/>
                        <a:t>97%</a:t>
                      </a:r>
                    </a:p>
                  </a:txBody>
                  <a:tcPr marL="121920" marR="121920" marT="60960" marB="6096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288125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64152213-42AA-404C-9F03-70AA24196F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695290"/>
              </p:ext>
            </p:extLst>
          </p:nvPr>
        </p:nvGraphicFramePr>
        <p:xfrm>
          <a:off x="4496382" y="2613552"/>
          <a:ext cx="3134144" cy="320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0944">
                  <a:extLst>
                    <a:ext uri="{9D8B030D-6E8A-4147-A177-3AD203B41FA5}">
                      <a16:colId xmlns:a16="http://schemas.microsoft.com/office/drawing/2014/main" val="4052367737"/>
                    </a:ext>
                  </a:extLst>
                </a:gridCol>
                <a:gridCol w="1864895">
                  <a:extLst>
                    <a:ext uri="{9D8B030D-6E8A-4147-A177-3AD203B41FA5}">
                      <a16:colId xmlns:a16="http://schemas.microsoft.com/office/drawing/2014/main" val="3235245582"/>
                    </a:ext>
                  </a:extLst>
                </a:gridCol>
                <a:gridCol w="688305">
                  <a:extLst>
                    <a:ext uri="{9D8B030D-6E8A-4147-A177-3AD203B41FA5}">
                      <a16:colId xmlns:a16="http://schemas.microsoft.com/office/drawing/2014/main" val="827859334"/>
                    </a:ext>
                  </a:extLst>
                </a:gridCol>
              </a:tblGrid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Diunsa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5.6M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854476667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20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La Curacao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3.6k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4179825211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57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Molineros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1.8k</a:t>
                      </a: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768549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66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Jetstereo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1.6k</a:t>
                      </a:r>
                    </a:p>
                  </a:txBody>
                  <a:tcPr marL="121920" marR="121920" marT="60960" marB="60960"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027454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93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Gallo Mas Gallo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1.1k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729835271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92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Elektra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1.1k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334911018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102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Lady Lee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1.0k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929376936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104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Tropigas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1.0k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511707077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218887164"/>
                  </a:ext>
                </a:extLst>
              </a:tr>
              <a:tr h="320400">
                <a:tc>
                  <a:txBody>
                    <a:bodyPr/>
                    <a:lstStyle/>
                    <a:p>
                      <a:pPr algn="l"/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255502207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1ACF487A-C6E2-7642-8504-9362FEC6E659}"/>
              </a:ext>
            </a:extLst>
          </p:cNvPr>
          <p:cNvSpPr txBox="1"/>
          <p:nvPr/>
        </p:nvSpPr>
        <p:spPr>
          <a:xfrm>
            <a:off x="4324829" y="1873171"/>
            <a:ext cx="108303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>
                <a:solidFill>
                  <a:schemeClr val="tx2"/>
                </a:solidFill>
                <a:latin typeface="+mj-lt"/>
              </a:rPr>
              <a:t>TOP 10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947FCBD-0A08-D64E-9F8D-6B98498AAFD3}"/>
              </a:ext>
            </a:extLst>
          </p:cNvPr>
          <p:cNvSpPr txBox="1"/>
          <p:nvPr/>
        </p:nvSpPr>
        <p:spPr>
          <a:xfrm>
            <a:off x="6187975" y="1878280"/>
            <a:ext cx="1530773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33" dirty="0">
                <a:solidFill>
                  <a:schemeClr val="tx2"/>
                </a:solidFill>
                <a:latin typeface="+mj-lt"/>
              </a:rPr>
              <a:t>OTRAS MARCAS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B33E8DC-8030-A042-A774-10F242FCA3F1}"/>
              </a:ext>
            </a:extLst>
          </p:cNvPr>
          <p:cNvSpPr/>
          <p:nvPr/>
        </p:nvSpPr>
        <p:spPr>
          <a:xfrm>
            <a:off x="4324829" y="2674666"/>
            <a:ext cx="70321" cy="246281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941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CD870DD-FFCC-AA48-9854-9DFCC7CC61FA}"/>
              </a:ext>
            </a:extLst>
          </p:cNvPr>
          <p:cNvSpPr txBox="1"/>
          <p:nvPr/>
        </p:nvSpPr>
        <p:spPr>
          <a:xfrm>
            <a:off x="7003465" y="2377957"/>
            <a:ext cx="5725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N" sz="1100" b="1" dirty="0">
                <a:latin typeface="HELVETICA LIGHT" panose="020B0403020202020204" pitchFamily="34" charset="0"/>
              </a:rPr>
              <a:t>INV. $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799EA1F-94E0-3E89-FF66-6E8CB594FFFB}"/>
              </a:ext>
            </a:extLst>
          </p:cNvPr>
          <p:cNvSpPr txBox="1"/>
          <p:nvPr/>
        </p:nvSpPr>
        <p:spPr>
          <a:xfrm>
            <a:off x="4703072" y="6348416"/>
            <a:ext cx="28456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–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Diciembre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D35D327-454B-0141-9BB5-BF5FA599B2C0}"/>
              </a:ext>
            </a:extLst>
          </p:cNvPr>
          <p:cNvSpPr txBox="1"/>
          <p:nvPr/>
        </p:nvSpPr>
        <p:spPr>
          <a:xfrm>
            <a:off x="7963073" y="2620905"/>
            <a:ext cx="373651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1300" dirty="0">
                <a:latin typeface="Helvetica Light" panose="020B0403020202020204" pitchFamily="34" charset="0"/>
              </a:rPr>
              <a:t>Las principales marcas que componen la categoría de Tiendas Departamentales, tienen  el 3% de la inversión total de la industria.</a:t>
            </a:r>
          </a:p>
          <a:p>
            <a:r>
              <a:rPr lang="es-HN" sz="1300" dirty="0">
                <a:latin typeface="Helvetica Light" panose="020B0403020202020204" pitchFamily="34" charset="0"/>
              </a:rPr>
              <a:t>Diunsa ocupa la posición No.10 en el ranking de marcas, seguido de Curacao que tiene la posición No. 20 y JTS ocupa la posición No. 66. </a:t>
            </a:r>
          </a:p>
        </p:txBody>
      </p:sp>
    </p:spTree>
    <p:extLst>
      <p:ext uri="{BB962C8B-B14F-4D97-AF65-F5344CB8AC3E}">
        <p14:creationId xmlns:p14="http://schemas.microsoft.com/office/powerpoint/2010/main" val="3410544462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54D832C-12AB-EE4D-A393-6AD7640F793A}"/>
              </a:ext>
            </a:extLst>
          </p:cNvPr>
          <p:cNvSpPr txBox="1"/>
          <p:nvPr/>
        </p:nvSpPr>
        <p:spPr>
          <a:xfrm>
            <a:off x="4678151" y="2495006"/>
            <a:ext cx="34307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err="1">
                <a:latin typeface="Century Gothic" panose="020B0502020202020204" pitchFamily="34" charset="0"/>
              </a:rPr>
              <a:t>Presentado</a:t>
            </a:r>
            <a:r>
              <a:rPr lang="en-US" sz="2000" dirty="0"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latin typeface="Century Gothic" panose="020B0502020202020204" pitchFamily="34" charset="0"/>
              </a:rPr>
              <a:t>por</a:t>
            </a:r>
            <a:br>
              <a:rPr lang="en-US" sz="2000" dirty="0">
                <a:latin typeface="Century Gothic" panose="020B0502020202020204" pitchFamily="34" charset="0"/>
              </a:rPr>
            </a:br>
            <a:r>
              <a:rPr lang="en-US" sz="2000" dirty="0" err="1">
                <a:latin typeface="Century Gothic" panose="020B0502020202020204" pitchFamily="34" charset="0"/>
              </a:rPr>
              <a:t>Departamento</a:t>
            </a:r>
            <a:r>
              <a:rPr lang="en-US" sz="2000" dirty="0">
                <a:latin typeface="Century Gothic" panose="020B0502020202020204" pitchFamily="34" charset="0"/>
              </a:rPr>
              <a:t> de </a:t>
            </a:r>
            <a:r>
              <a:rPr lang="en-US" sz="2000" dirty="0" err="1">
                <a:latin typeface="Century Gothic" panose="020B0502020202020204" pitchFamily="34" charset="0"/>
              </a:rPr>
              <a:t>Medios</a:t>
            </a:r>
            <a:endParaRPr lang="en-US" sz="2000" dirty="0">
              <a:latin typeface="Century Gothic" panose="020B0502020202020204" pitchFamily="34" charset="0"/>
            </a:endParaRPr>
          </a:p>
          <a:p>
            <a:pPr algn="ctr"/>
            <a:r>
              <a:rPr lang="en-US" sz="2000" b="1" dirty="0">
                <a:latin typeface="Century Gothic" panose="020B0502020202020204" pitchFamily="34" charset="0"/>
              </a:rPr>
              <a:t>MASS PUBLICIDAD</a:t>
            </a:r>
          </a:p>
          <a:p>
            <a:pPr algn="ctr"/>
            <a:r>
              <a:rPr lang="en-US" sz="2000" b="1" dirty="0" err="1">
                <a:latin typeface="Century Gothic" panose="020B0502020202020204" pitchFamily="34" charset="0"/>
              </a:rPr>
              <a:t>Enero</a:t>
            </a:r>
            <a:r>
              <a:rPr lang="en-US" sz="2000" b="1" dirty="0">
                <a:latin typeface="Century Gothic" panose="020B0502020202020204" pitchFamily="34" charset="0"/>
              </a:rPr>
              <a:t>. 21,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B479F1-096D-554D-B9BA-487464E7315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40438"/>
            <a:ext cx="2817808" cy="9141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F7997E1-0900-7847-B54F-1E6483CE355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8201" y="6079938"/>
            <a:ext cx="1678759" cy="634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274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09946C8-3AAA-034B-9C89-DCBA586E2845}"/>
              </a:ext>
            </a:extLst>
          </p:cNvPr>
          <p:cNvSpPr/>
          <p:nvPr/>
        </p:nvSpPr>
        <p:spPr>
          <a:xfrm>
            <a:off x="480031" y="4875283"/>
            <a:ext cx="11094393" cy="1324831"/>
          </a:xfrm>
          <a:prstGeom prst="rect">
            <a:avLst/>
          </a:prstGeom>
          <a:solidFill>
            <a:schemeClr val="tx2">
              <a:alpha val="1521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N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D23BEC2-4047-8645-96D2-6639608D032E}"/>
              </a:ext>
            </a:extLst>
          </p:cNvPr>
          <p:cNvSpPr/>
          <p:nvPr/>
        </p:nvSpPr>
        <p:spPr>
          <a:xfrm>
            <a:off x="15766" y="31532"/>
            <a:ext cx="5849007" cy="4293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285968"/>
            <a:ext cx="793865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uadroTexto 30">
            <a:extLst>
              <a:ext uri="{FF2B5EF4-FFF2-40B4-BE49-F238E27FC236}">
                <a16:creationId xmlns:a16="http://schemas.microsoft.com/office/drawing/2014/main" id="{ADF04051-6643-4EB0-8123-043547F984AD}"/>
              </a:ext>
            </a:extLst>
          </p:cNvPr>
          <p:cNvSpPr txBox="1"/>
          <p:nvPr/>
        </p:nvSpPr>
        <p:spPr>
          <a:xfrm>
            <a:off x="8909328" y="1194348"/>
            <a:ext cx="17685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GT" sz="3200" b="1" dirty="0">
                <a:latin typeface="Century Gothic" panose="020B0502020202020204" pitchFamily="34" charset="0"/>
              </a:rPr>
              <a:t>2024</a:t>
            </a:r>
            <a:endParaRPr lang="es-ES" sz="3200" b="1" dirty="0">
              <a:latin typeface="Century Gothic" panose="020B0502020202020204" pitchFamily="34" charset="0"/>
            </a:endParaRP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1A61A087-1DD3-46D5-BEB5-16116CDDC517}"/>
              </a:ext>
            </a:extLst>
          </p:cNvPr>
          <p:cNvSpPr/>
          <p:nvPr/>
        </p:nvSpPr>
        <p:spPr>
          <a:xfrm>
            <a:off x="843768" y="1244339"/>
            <a:ext cx="2145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400" dirty="0">
                <a:latin typeface="Century Gothic" panose="020B0502020202020204" pitchFamily="34" charset="0"/>
              </a:rPr>
              <a:t>Inversión </a:t>
            </a:r>
          </a:p>
          <a:p>
            <a:pPr algn="ctr"/>
            <a:r>
              <a:rPr lang="es-MX" sz="1400" dirty="0">
                <a:latin typeface="Century Gothic" panose="020B0502020202020204" pitchFamily="34" charset="0"/>
              </a:rPr>
              <a:t>$ 11,908.1 K</a:t>
            </a:r>
            <a:endParaRPr lang="es-MX" sz="1200" dirty="0">
              <a:latin typeface="Century Gothic" panose="020B0502020202020204" pitchFamily="34" charset="0"/>
            </a:endParaRP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21971AEC-D8AF-4C68-8F01-7D0C280E06BD}"/>
              </a:ext>
            </a:extLst>
          </p:cNvPr>
          <p:cNvCxnSpPr/>
          <p:nvPr/>
        </p:nvCxnSpPr>
        <p:spPr>
          <a:xfrm>
            <a:off x="5956300" y="1778481"/>
            <a:ext cx="0" cy="4061639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A2EC9176-A322-0C4E-98E6-709DDED81413}"/>
              </a:ext>
            </a:extLst>
          </p:cNvPr>
          <p:cNvCxnSpPr>
            <a:cxnSpLocks/>
          </p:cNvCxnSpPr>
          <p:nvPr/>
        </p:nvCxnSpPr>
        <p:spPr>
          <a:xfrm>
            <a:off x="480031" y="4875440"/>
            <a:ext cx="11094393" cy="0"/>
          </a:xfrm>
          <a:prstGeom prst="line">
            <a:avLst/>
          </a:prstGeom>
          <a:ln>
            <a:gradFill>
              <a:gsLst>
                <a:gs pos="0">
                  <a:srgbClr val="53D34B"/>
                </a:gs>
                <a:gs pos="74000">
                  <a:srgbClr val="39CCC9"/>
                </a:gs>
                <a:gs pos="83000">
                  <a:srgbClr val="00BDFF"/>
                </a:gs>
                <a:gs pos="100000">
                  <a:srgbClr val="4FCDC9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A568E88-41A2-5A44-80B4-21A687B01FA5}"/>
              </a:ext>
            </a:extLst>
          </p:cNvPr>
          <p:cNvCxnSpPr>
            <a:cxnSpLocks/>
          </p:cNvCxnSpPr>
          <p:nvPr/>
        </p:nvCxnSpPr>
        <p:spPr>
          <a:xfrm>
            <a:off x="452554" y="1806738"/>
            <a:ext cx="11121870" cy="0"/>
          </a:xfrm>
          <a:prstGeom prst="line">
            <a:avLst/>
          </a:prstGeom>
          <a:ln>
            <a:gradFill>
              <a:gsLst>
                <a:gs pos="0">
                  <a:srgbClr val="53D34B"/>
                </a:gs>
                <a:gs pos="74000">
                  <a:srgbClr val="39CCC9"/>
                </a:gs>
                <a:gs pos="83000">
                  <a:srgbClr val="00BDFF"/>
                </a:gs>
                <a:gs pos="100000">
                  <a:srgbClr val="4FCDC9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ángulo 31">
            <a:extLst>
              <a:ext uri="{FF2B5EF4-FFF2-40B4-BE49-F238E27FC236}">
                <a16:creationId xmlns:a16="http://schemas.microsoft.com/office/drawing/2014/main" id="{8610BBA1-9C89-D349-9C8A-1BCA70F7B557}"/>
              </a:ext>
            </a:extLst>
          </p:cNvPr>
          <p:cNvSpPr/>
          <p:nvPr/>
        </p:nvSpPr>
        <p:spPr>
          <a:xfrm>
            <a:off x="9831645" y="1231437"/>
            <a:ext cx="2145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400" dirty="0">
                <a:latin typeface="Century Gothic" panose="020B0502020202020204" pitchFamily="34" charset="0"/>
              </a:rPr>
              <a:t>Inversión </a:t>
            </a:r>
          </a:p>
          <a:p>
            <a:pPr algn="ctr"/>
            <a:r>
              <a:rPr lang="es-MX" sz="1400" dirty="0">
                <a:latin typeface="Century Gothic" panose="020B0502020202020204" pitchFamily="34" charset="0"/>
              </a:rPr>
              <a:t>$ 15,135.9 K</a:t>
            </a:r>
            <a:endParaRPr lang="es-MX" sz="1200" dirty="0">
              <a:latin typeface="Century Gothic" panose="020B0502020202020204" pitchFamily="34" charset="0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E6E745C9-C7C9-5F47-8E16-3C07DBC338D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650977" y="657263"/>
            <a:ext cx="890045" cy="890045"/>
          </a:xfrm>
          <a:prstGeom prst="rect">
            <a:avLst/>
          </a:prstGeom>
          <a:ln>
            <a:noFill/>
          </a:ln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BAB22244-0C70-6A4B-9141-E7C43F1B7D3A}"/>
              </a:ext>
            </a:extLst>
          </p:cNvPr>
          <p:cNvSpPr txBox="1"/>
          <p:nvPr/>
        </p:nvSpPr>
        <p:spPr>
          <a:xfrm>
            <a:off x="5679300" y="849907"/>
            <a:ext cx="83190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 27%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ED09F0-6D18-CB47-96BE-808934D22E6C}"/>
              </a:ext>
            </a:extLst>
          </p:cNvPr>
          <p:cNvSpPr txBox="1"/>
          <p:nvPr/>
        </p:nvSpPr>
        <p:spPr>
          <a:xfrm>
            <a:off x="5681328" y="1493024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>
                <a:latin typeface="Century Gothic" panose="020B0502020202020204" pitchFamily="34" charset="0"/>
              </a:rPr>
              <a:t>Variación</a:t>
            </a:r>
            <a:endParaRPr lang="en-US" sz="1000" b="1" dirty="0">
              <a:latin typeface="Century Gothic" panose="020B0502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D7FD0AB-3F5D-5744-838E-B50535F91EA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648" y="4929328"/>
            <a:ext cx="660065" cy="660065"/>
          </a:xfrm>
          <a:prstGeom prst="rect">
            <a:avLst/>
          </a:prstGeom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BBB3B7-E396-1A4F-B6B7-06ED9EDCEE9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1908" y="4925724"/>
            <a:ext cx="652958" cy="652958"/>
          </a:xfrm>
          <a:prstGeom prst="rect">
            <a:avLst/>
          </a:prstGeom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D488A44-502C-D54F-B1C0-E0A3B703E57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2186" y="5022082"/>
            <a:ext cx="550764" cy="550764"/>
          </a:xfrm>
          <a:prstGeom prst="rect">
            <a:avLst/>
          </a:prstGeom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E653CE1-6326-9942-9654-F5B87D6097A6}"/>
              </a:ext>
            </a:extLst>
          </p:cNvPr>
          <p:cNvSpPr txBox="1"/>
          <p:nvPr/>
        </p:nvSpPr>
        <p:spPr>
          <a:xfrm>
            <a:off x="293964" y="701949"/>
            <a:ext cx="3780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entury Gothic" panose="020B0502020202020204" pitchFamily="34" charset="0"/>
              </a:rPr>
              <a:t>Distribución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err="1">
                <a:latin typeface="Century Gothic" panose="020B0502020202020204" pitchFamily="34" charset="0"/>
              </a:rPr>
              <a:t>por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err="1">
                <a:latin typeface="Century Gothic" panose="020B0502020202020204" pitchFamily="34" charset="0"/>
              </a:rPr>
              <a:t>giro</a:t>
            </a:r>
            <a:r>
              <a:rPr lang="en-US" dirty="0">
                <a:latin typeface="Century Gothic" panose="020B0502020202020204" pitchFamily="34" charset="0"/>
              </a:rPr>
              <a:t> de </a:t>
            </a:r>
            <a:r>
              <a:rPr lang="en-US" dirty="0" err="1">
                <a:latin typeface="Century Gothic" panose="020B0502020202020204" pitchFamily="34" charset="0"/>
              </a:rPr>
              <a:t>negocio</a:t>
            </a:r>
            <a:endParaRPr lang="en-US" dirty="0">
              <a:latin typeface="Century Gothic" panose="020B0502020202020204" pitchFamily="34" charset="0"/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26C1D52D-4DA0-9948-BB2F-82531992B73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1986" y="4901004"/>
            <a:ext cx="660065" cy="66006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92186CCC-FBA4-6745-81B2-A62774A8027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8245" y="4911914"/>
            <a:ext cx="652958" cy="652958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BF208B17-3E3D-974C-A86E-642F91D80D3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7551" y="4993758"/>
            <a:ext cx="550764" cy="550764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FB8BA55-10A2-724F-A955-9B585BB5DB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36109"/>
              </p:ext>
            </p:extLst>
          </p:nvPr>
        </p:nvGraphicFramePr>
        <p:xfrm>
          <a:off x="576668" y="5578682"/>
          <a:ext cx="2885829" cy="538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1943">
                  <a:extLst>
                    <a:ext uri="{9D8B030D-6E8A-4147-A177-3AD203B41FA5}">
                      <a16:colId xmlns:a16="http://schemas.microsoft.com/office/drawing/2014/main" val="1798781971"/>
                    </a:ext>
                  </a:extLst>
                </a:gridCol>
                <a:gridCol w="961943">
                  <a:extLst>
                    <a:ext uri="{9D8B030D-6E8A-4147-A177-3AD203B41FA5}">
                      <a16:colId xmlns:a16="http://schemas.microsoft.com/office/drawing/2014/main" val="3627793163"/>
                    </a:ext>
                  </a:extLst>
                </a:gridCol>
                <a:gridCol w="961943">
                  <a:extLst>
                    <a:ext uri="{9D8B030D-6E8A-4147-A177-3AD203B41FA5}">
                      <a16:colId xmlns:a16="http://schemas.microsoft.com/office/drawing/2014/main" val="3470381907"/>
                    </a:ext>
                  </a:extLst>
                </a:gridCol>
              </a:tblGrid>
              <a:tr h="538184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94%</a:t>
                      </a:r>
                    </a:p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TV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1%</a:t>
                      </a:r>
                    </a:p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PR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5%</a:t>
                      </a:r>
                    </a:p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RAD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048916"/>
                  </a:ext>
                </a:extLst>
              </a:tr>
            </a:tbl>
          </a:graphicData>
        </a:graphic>
      </p:graphicFrame>
      <p:graphicFrame>
        <p:nvGraphicFramePr>
          <p:cNvPr id="74" name="Table 73">
            <a:extLst>
              <a:ext uri="{FF2B5EF4-FFF2-40B4-BE49-F238E27FC236}">
                <a16:creationId xmlns:a16="http://schemas.microsoft.com/office/drawing/2014/main" id="{9E87ABEB-F71A-AC42-A365-521D3FE633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935550"/>
              </p:ext>
            </p:extLst>
          </p:nvPr>
        </p:nvGraphicFramePr>
        <p:xfrm>
          <a:off x="8563974" y="5545191"/>
          <a:ext cx="2885829" cy="538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1943">
                  <a:extLst>
                    <a:ext uri="{9D8B030D-6E8A-4147-A177-3AD203B41FA5}">
                      <a16:colId xmlns:a16="http://schemas.microsoft.com/office/drawing/2014/main" val="1798781971"/>
                    </a:ext>
                  </a:extLst>
                </a:gridCol>
                <a:gridCol w="961943">
                  <a:extLst>
                    <a:ext uri="{9D8B030D-6E8A-4147-A177-3AD203B41FA5}">
                      <a16:colId xmlns:a16="http://schemas.microsoft.com/office/drawing/2014/main" val="3627793163"/>
                    </a:ext>
                  </a:extLst>
                </a:gridCol>
                <a:gridCol w="961943">
                  <a:extLst>
                    <a:ext uri="{9D8B030D-6E8A-4147-A177-3AD203B41FA5}">
                      <a16:colId xmlns:a16="http://schemas.microsoft.com/office/drawing/2014/main" val="3470381907"/>
                    </a:ext>
                  </a:extLst>
                </a:gridCol>
              </a:tblGrid>
              <a:tr h="538184"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93%</a:t>
                      </a:r>
                    </a:p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TV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1%</a:t>
                      </a:r>
                    </a:p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PR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6%</a:t>
                      </a:r>
                    </a:p>
                    <a:p>
                      <a:pPr algn="ctr"/>
                      <a:r>
                        <a:rPr lang="en-US" sz="14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RAD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048916"/>
                  </a:ext>
                </a:extLst>
              </a:tr>
            </a:tbl>
          </a:graphicData>
        </a:graphic>
      </p:graphicFrame>
      <p:sp>
        <p:nvSpPr>
          <p:cNvPr id="36" name="CuadroTexto 30">
            <a:extLst>
              <a:ext uri="{FF2B5EF4-FFF2-40B4-BE49-F238E27FC236}">
                <a16:creationId xmlns:a16="http://schemas.microsoft.com/office/drawing/2014/main" id="{AE49CA59-F4F1-6743-99AF-CE9E8F8B8C57}"/>
              </a:ext>
            </a:extLst>
          </p:cNvPr>
          <p:cNvSpPr txBox="1"/>
          <p:nvPr/>
        </p:nvSpPr>
        <p:spPr>
          <a:xfrm>
            <a:off x="50344" y="1250321"/>
            <a:ext cx="17685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GT" sz="3200" b="1" dirty="0">
                <a:latin typeface="Century Gothic" panose="020B0502020202020204" pitchFamily="34" charset="0"/>
              </a:rPr>
              <a:t>2023</a:t>
            </a:r>
            <a:endParaRPr lang="es-ES" sz="3200" b="1" dirty="0">
              <a:latin typeface="Century Gothic" panose="020B0502020202020204" pitchFamily="34" charset="0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FFD23D3-E691-B048-8CE4-E0184CC66A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293234"/>
              </p:ext>
            </p:extLst>
          </p:nvPr>
        </p:nvGraphicFramePr>
        <p:xfrm>
          <a:off x="480031" y="1946828"/>
          <a:ext cx="11094393" cy="2023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7" name="Rectangle 26">
            <a:extLst>
              <a:ext uri="{FF2B5EF4-FFF2-40B4-BE49-F238E27FC236}">
                <a16:creationId xmlns:a16="http://schemas.microsoft.com/office/drawing/2014/main" id="{F5F4CC44-C3EF-EA43-A576-5D5E03011B31}"/>
              </a:ext>
            </a:extLst>
          </p:cNvPr>
          <p:cNvSpPr/>
          <p:nvPr/>
        </p:nvSpPr>
        <p:spPr>
          <a:xfrm>
            <a:off x="15766" y="-1291"/>
            <a:ext cx="12160468" cy="6821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GT" sz="4000" b="1" dirty="0">
                <a:solidFill>
                  <a:schemeClr val="bg1"/>
                </a:solidFill>
                <a:latin typeface="Helvetica Light" panose="020B0403020202020204" pitchFamily="34" charset="0"/>
              </a:rPr>
              <a:t>Tiendas departamentales : Diciembre-’24</a:t>
            </a:r>
            <a:endParaRPr lang="es-MX" sz="4000" b="1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pic>
        <p:nvPicPr>
          <p:cNvPr id="65546" name="Picture 10" descr="Crédito - Iconos gratis de personas">
            <a:extLst>
              <a:ext uri="{FF2B5EF4-FFF2-40B4-BE49-F238E27FC236}">
                <a16:creationId xmlns:a16="http://schemas.microsoft.com/office/drawing/2014/main" id="{76E82901-A518-7045-8CF8-97B2FA919D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4464" y="3825868"/>
            <a:ext cx="823522" cy="823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48" name="Picture 12" descr="Teléfono - Iconos gratis de tecnología">
            <a:extLst>
              <a:ext uri="{FF2B5EF4-FFF2-40B4-BE49-F238E27FC236}">
                <a16:creationId xmlns:a16="http://schemas.microsoft.com/office/drawing/2014/main" id="{CC1AF182-C8A8-EE41-B5AC-E62177594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606" y="3758904"/>
            <a:ext cx="957450" cy="9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50" name="Picture 14" descr="Iconos De La Electrónica Vector De Stock | FreeImages">
            <a:extLst>
              <a:ext uri="{FF2B5EF4-FFF2-40B4-BE49-F238E27FC236}">
                <a16:creationId xmlns:a16="http://schemas.microsoft.com/office/drawing/2014/main" id="{5B3D3573-695A-5346-A515-66D2B698E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9462" y="3825868"/>
            <a:ext cx="945511" cy="945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52" name="Picture 16" descr="Linea blanca » Central Hogar">
            <a:extLst>
              <a:ext uri="{FF2B5EF4-FFF2-40B4-BE49-F238E27FC236}">
                <a16:creationId xmlns:a16="http://schemas.microsoft.com/office/drawing/2014/main" id="{B76C4FF3-8731-C34D-BFF0-BDE607C656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0638" y="3840993"/>
            <a:ext cx="875361" cy="875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54" name="Picture 18" descr="Online símbolo internacional de servicios educativos icono premium | Iconos,  Simbolos, Internacional">
            <a:extLst>
              <a:ext uri="{FF2B5EF4-FFF2-40B4-BE49-F238E27FC236}">
                <a16:creationId xmlns:a16="http://schemas.microsoft.com/office/drawing/2014/main" id="{B46CDD0C-4AD5-974E-999F-EC9514EAA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8405" y="3788459"/>
            <a:ext cx="946989" cy="94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56" name="Picture 20" descr="Acuerdo entre el Gobierno y los fabricantes de electrónica y celulares -  América Retail">
            <a:extLst>
              <a:ext uri="{FF2B5EF4-FFF2-40B4-BE49-F238E27FC236}">
                <a16:creationId xmlns:a16="http://schemas.microsoft.com/office/drawing/2014/main" id="{66D3C3EF-C6FA-024B-88BE-242C100ED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422" y="3880757"/>
            <a:ext cx="1329061" cy="88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399937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1089394-34C3-474A-9BB5-2A029E1545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2624596"/>
              </p:ext>
            </p:extLst>
          </p:nvPr>
        </p:nvGraphicFramePr>
        <p:xfrm>
          <a:off x="26226" y="962728"/>
          <a:ext cx="3436363" cy="5267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ADA250F-65A8-C742-A22A-F5B78EBEA5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809449"/>
              </p:ext>
            </p:extLst>
          </p:nvPr>
        </p:nvGraphicFramePr>
        <p:xfrm>
          <a:off x="2758697" y="1540054"/>
          <a:ext cx="777240" cy="4142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77240">
                  <a:extLst>
                    <a:ext uri="{9D8B030D-6E8A-4147-A177-3AD203B41FA5}">
                      <a16:colId xmlns:a16="http://schemas.microsoft.com/office/drawing/2014/main" val="2362268229"/>
                    </a:ext>
                  </a:extLst>
                </a:gridCol>
              </a:tblGrid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233972"/>
                  </a:ext>
                </a:extLst>
              </a:tr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1551532"/>
                  </a:ext>
                </a:extLst>
              </a:tr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5338684"/>
                  </a:ext>
                </a:extLst>
              </a:tr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8178866"/>
                  </a:ext>
                </a:extLst>
              </a:tr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0729070"/>
                  </a:ext>
                </a:extLst>
              </a:tr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12%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6915419"/>
                  </a:ext>
                </a:extLst>
              </a:tr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19%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559580"/>
                  </a:ext>
                </a:extLst>
              </a:tr>
              <a:tr h="5178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32%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03154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2B0C3FA-C0D2-E540-872A-C34704CD6714}"/>
              </a:ext>
            </a:extLst>
          </p:cNvPr>
          <p:cNvSpPr txBox="1"/>
          <p:nvPr/>
        </p:nvSpPr>
        <p:spPr>
          <a:xfrm>
            <a:off x="2668415" y="957952"/>
            <a:ext cx="777239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SOI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46D0B1D9-BE32-094C-A474-7A4A89567F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2724181"/>
              </p:ext>
            </p:extLst>
          </p:nvPr>
        </p:nvGraphicFramePr>
        <p:xfrm>
          <a:off x="3625388" y="1520102"/>
          <a:ext cx="5511800" cy="4182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037B48D-BC54-5648-B2E1-FA4EB211BB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8355761"/>
              </p:ext>
            </p:extLst>
          </p:nvPr>
        </p:nvGraphicFramePr>
        <p:xfrm>
          <a:off x="9226639" y="694410"/>
          <a:ext cx="2939135" cy="5101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23563">
                  <a:extLst>
                    <a:ext uri="{9D8B030D-6E8A-4147-A177-3AD203B41FA5}">
                      <a16:colId xmlns:a16="http://schemas.microsoft.com/office/drawing/2014/main" val="490793739"/>
                    </a:ext>
                  </a:extLst>
                </a:gridCol>
                <a:gridCol w="697618">
                  <a:extLst>
                    <a:ext uri="{9D8B030D-6E8A-4147-A177-3AD203B41FA5}">
                      <a16:colId xmlns:a16="http://schemas.microsoft.com/office/drawing/2014/main" val="1525271968"/>
                    </a:ext>
                  </a:extLst>
                </a:gridCol>
                <a:gridCol w="711388">
                  <a:extLst>
                    <a:ext uri="{9D8B030D-6E8A-4147-A177-3AD203B41FA5}">
                      <a16:colId xmlns:a16="http://schemas.microsoft.com/office/drawing/2014/main" val="2218273962"/>
                    </a:ext>
                  </a:extLst>
                </a:gridCol>
                <a:gridCol w="606566">
                  <a:extLst>
                    <a:ext uri="{9D8B030D-6E8A-4147-A177-3AD203B41FA5}">
                      <a16:colId xmlns:a16="http://schemas.microsoft.com/office/drawing/2014/main" val="3996407185"/>
                    </a:ext>
                  </a:extLst>
                </a:gridCol>
              </a:tblGrid>
              <a:tr h="507745"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Nov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 err="1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Dic</a:t>
                      </a:r>
                      <a:endParaRPr lang="en-US" sz="1300" b="0" i="0" dirty="0">
                        <a:solidFill>
                          <a:schemeClr val="bg1"/>
                        </a:solidFill>
                        <a:latin typeface="Helvetica Light" panose="020B0403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Var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0821720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Diunsa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502.6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512.6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2%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4934003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Elektra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158.7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135.6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solidFill>
                            <a:srgbClr val="FF0000"/>
                          </a:solidFill>
                          <a:latin typeface="Helvetica Light" panose="020B0403020202020204" pitchFamily="34" charset="0"/>
                        </a:rPr>
                        <a:t>-15%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4460710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Jetstereo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315.2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203.7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rgbClr val="FF0000"/>
                          </a:solidFill>
                          <a:latin typeface="Helvetica Light" panose="020B0403020202020204" pitchFamily="34" charset="0"/>
                        </a:rPr>
                        <a:t>-35%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5497580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La Curacao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966.5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290.9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rgbClr val="FF0000"/>
                          </a:solidFill>
                          <a:latin typeface="Helvetica Light" panose="020B0403020202020204" pitchFamily="34" charset="0"/>
                        </a:rPr>
                        <a:t>-70%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491963"/>
                  </a:ext>
                </a:extLst>
              </a:tr>
              <a:tr h="53167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Lady Lee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96.1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66.9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rgbClr val="FF0000"/>
                          </a:solidFill>
                          <a:latin typeface="Helvetica Light" panose="020B0403020202020204" pitchFamily="34" charset="0"/>
                        </a:rPr>
                        <a:t>-31%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218165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Tropigas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276.5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80.6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rgbClr val="FF0000"/>
                          </a:solidFill>
                          <a:latin typeface="Helvetica Light" panose="020B0403020202020204" pitchFamily="34" charset="0"/>
                        </a:rPr>
                        <a:t>-71%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18160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Gallo + Gallo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79.1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70.2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rgbClr val="FF0000"/>
                          </a:solidFill>
                          <a:latin typeface="Helvetica Light" panose="020B0403020202020204" pitchFamily="34" charset="0"/>
                        </a:rPr>
                        <a:t>-11%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4259825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 err="1">
                          <a:latin typeface="Helvetica Light" panose="020B0403020202020204" pitchFamily="34" charset="0"/>
                        </a:rPr>
                        <a:t>Molineros</a:t>
                      </a:r>
                      <a:endParaRPr lang="en-US" sz="1200" b="0" i="0" dirty="0">
                        <a:latin typeface="Helvetica Light" panose="020B0403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217.6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223.9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chemeClr val="tx1"/>
                          </a:solidFill>
                          <a:latin typeface="Helvetica Light" panose="020B0403020202020204" pitchFamily="34" charset="0"/>
                        </a:rPr>
                        <a:t>8%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6384818"/>
                  </a:ext>
                </a:extLst>
              </a:tr>
              <a:tr h="507745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Total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2,612.1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Helvetica Light" panose="020B0403020202020204" pitchFamily="34" charset="0"/>
                        </a:rPr>
                        <a:t>1,584.5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rgbClr val="FF0000"/>
                          </a:solidFill>
                          <a:latin typeface="Helvetica Light" panose="020B0403020202020204" pitchFamily="34" charset="0"/>
                        </a:rPr>
                        <a:t>-39%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95703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66B87584-C58C-BC4F-AFAB-D63E6D8A86F8}"/>
              </a:ext>
            </a:extLst>
          </p:cNvPr>
          <p:cNvSpPr txBox="1"/>
          <p:nvPr/>
        </p:nvSpPr>
        <p:spPr>
          <a:xfrm>
            <a:off x="5123412" y="6435763"/>
            <a:ext cx="2725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Diciembre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FBF195-FE0E-DC48-A8C3-8553296C5F80}"/>
              </a:ext>
            </a:extLst>
          </p:cNvPr>
          <p:cNvSpPr txBox="1"/>
          <p:nvPr/>
        </p:nvSpPr>
        <p:spPr>
          <a:xfrm>
            <a:off x="15766" y="6077704"/>
            <a:ext cx="12128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Helvetica Light" panose="020B0403020202020204" pitchFamily="34" charset="0"/>
              </a:rPr>
              <a:t>Para el </a:t>
            </a:r>
            <a:r>
              <a:rPr lang="en-US" sz="1400" dirty="0" err="1">
                <a:latin typeface="Helvetica Light" panose="020B0403020202020204" pitchFamily="34" charset="0"/>
              </a:rPr>
              <a:t>mes</a:t>
            </a:r>
            <a:r>
              <a:rPr lang="en-US" sz="1400" dirty="0">
                <a:latin typeface="Helvetica Light" panose="020B0403020202020204" pitchFamily="34" charset="0"/>
              </a:rPr>
              <a:t> de </a:t>
            </a:r>
            <a:r>
              <a:rPr lang="en-US" sz="1400" dirty="0" err="1">
                <a:latin typeface="Helvetica Light" panose="020B0403020202020204" pitchFamily="34" charset="0"/>
              </a:rPr>
              <a:t>diciembre</a:t>
            </a:r>
            <a:r>
              <a:rPr lang="en-US" sz="1400" dirty="0">
                <a:latin typeface="Helvetica Light" panose="020B0403020202020204" pitchFamily="34" charset="0"/>
              </a:rPr>
              <a:t>, la </a:t>
            </a:r>
            <a:r>
              <a:rPr lang="en-US" sz="1400" dirty="0" err="1">
                <a:latin typeface="Helvetica Light" panose="020B0403020202020204" pitchFamily="34" charset="0"/>
              </a:rPr>
              <a:t>categoría</a:t>
            </a:r>
            <a:r>
              <a:rPr lang="en-US" sz="1400" dirty="0">
                <a:latin typeface="Helvetica Light" panose="020B0403020202020204" pitchFamily="34" charset="0"/>
              </a:rPr>
              <a:t> </a:t>
            </a:r>
            <a:r>
              <a:rPr lang="en-US" sz="1400" dirty="0" err="1">
                <a:latin typeface="Helvetica Light" panose="020B0403020202020204" pitchFamily="34" charset="0"/>
              </a:rPr>
              <a:t>sube</a:t>
            </a:r>
            <a:r>
              <a:rPr lang="en-US" sz="1400" dirty="0">
                <a:latin typeface="Helvetica Light" panose="020B0403020202020204" pitchFamily="34" charset="0"/>
              </a:rPr>
              <a:t> un 27% </a:t>
            </a:r>
            <a:r>
              <a:rPr lang="en-US" sz="1400" dirty="0" err="1">
                <a:latin typeface="Helvetica Light" panose="020B0403020202020204" pitchFamily="34" charset="0"/>
              </a:rPr>
              <a:t>en</a:t>
            </a:r>
            <a:r>
              <a:rPr lang="en-US" sz="1400" dirty="0">
                <a:latin typeface="Helvetica Light" panose="020B0403020202020204" pitchFamily="34" charset="0"/>
              </a:rPr>
              <a:t> </a:t>
            </a:r>
            <a:r>
              <a:rPr lang="en-US" sz="1400" dirty="0" err="1">
                <a:latin typeface="Helvetica Light" panose="020B0403020202020204" pitchFamily="34" charset="0"/>
              </a:rPr>
              <a:t>comparación</a:t>
            </a:r>
            <a:r>
              <a:rPr lang="en-US" sz="1400" dirty="0">
                <a:latin typeface="Helvetica Light" panose="020B0403020202020204" pitchFamily="34" charset="0"/>
              </a:rPr>
              <a:t> a </a:t>
            </a:r>
            <a:r>
              <a:rPr lang="en-US" sz="1400" dirty="0" err="1">
                <a:latin typeface="Helvetica Light" panose="020B0403020202020204" pitchFamily="34" charset="0"/>
              </a:rPr>
              <a:t>diciembre</a:t>
            </a:r>
            <a:r>
              <a:rPr lang="en-US" sz="1400" dirty="0">
                <a:latin typeface="Helvetica Light" panose="020B0403020202020204" pitchFamily="34" charset="0"/>
              </a:rPr>
              <a:t> del 23. </a:t>
            </a:r>
            <a:r>
              <a:rPr lang="en-US" sz="1400" dirty="0" err="1">
                <a:latin typeface="Helvetica Light" panose="020B0403020202020204" pitchFamily="34" charset="0"/>
              </a:rPr>
              <a:t>Diunsa</a:t>
            </a:r>
            <a:r>
              <a:rPr lang="en-US" sz="1400" dirty="0">
                <a:latin typeface="Helvetica Light" panose="020B0403020202020204" pitchFamily="34" charset="0"/>
              </a:rPr>
              <a:t> </a:t>
            </a:r>
            <a:r>
              <a:rPr lang="en-US" sz="1400" dirty="0" err="1">
                <a:latin typeface="Helvetica Light" panose="020B0403020202020204" pitchFamily="34" charset="0"/>
              </a:rPr>
              <a:t>tiene</a:t>
            </a:r>
            <a:r>
              <a:rPr lang="en-US" sz="1400" dirty="0">
                <a:latin typeface="Helvetica Light" panose="020B0403020202020204" pitchFamily="34" charset="0"/>
              </a:rPr>
              <a:t> el primer </a:t>
            </a:r>
            <a:r>
              <a:rPr lang="en-US" sz="1400" dirty="0" err="1">
                <a:latin typeface="Helvetica Light" panose="020B0403020202020204" pitchFamily="34" charset="0"/>
              </a:rPr>
              <a:t>lugar</a:t>
            </a:r>
            <a:r>
              <a:rPr lang="en-US" sz="1400" dirty="0">
                <a:latin typeface="Helvetica Light" panose="020B0403020202020204" pitchFamily="34" charset="0"/>
              </a:rPr>
              <a:t> </a:t>
            </a:r>
            <a:r>
              <a:rPr lang="en-US" sz="1400" dirty="0" err="1">
                <a:latin typeface="Helvetica Light" panose="020B0403020202020204" pitchFamily="34" charset="0"/>
              </a:rPr>
              <a:t>en</a:t>
            </a:r>
            <a:r>
              <a:rPr lang="en-US" sz="1400" dirty="0">
                <a:latin typeface="Helvetica Light" panose="020B0403020202020204" pitchFamily="34" charset="0"/>
              </a:rPr>
              <a:t> el SOI con </a:t>
            </a:r>
            <a:r>
              <a:rPr lang="en-US" sz="1400" dirty="0" err="1">
                <a:latin typeface="Helvetica Light" panose="020B0403020202020204" pitchFamily="34" charset="0"/>
              </a:rPr>
              <a:t>el</a:t>
            </a:r>
            <a:r>
              <a:rPr lang="en-US" sz="1400" dirty="0">
                <a:latin typeface="Helvetica Light" panose="020B0403020202020204" pitchFamily="34" charset="0"/>
              </a:rPr>
              <a:t> 32%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8234643-E384-284A-917F-79040E24EC7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2358F13-1E8F-8142-B872-C80996CD70D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4960" cy="8604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90FCAF4-508F-9046-8D92-69997D7E77F4}"/>
              </a:ext>
            </a:extLst>
          </p:cNvPr>
          <p:cNvSpPr/>
          <p:nvPr/>
        </p:nvSpPr>
        <p:spPr>
          <a:xfrm>
            <a:off x="363787" y="962728"/>
            <a:ext cx="1849477" cy="369331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Total $ 15,135.9K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695DA95-05A5-3543-A098-38EE88C41C00}"/>
              </a:ext>
            </a:extLst>
          </p:cNvPr>
          <p:cNvSpPr/>
          <p:nvPr/>
        </p:nvSpPr>
        <p:spPr>
          <a:xfrm>
            <a:off x="15766" y="-1291"/>
            <a:ext cx="12160468" cy="6821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GT" sz="4000" b="1" dirty="0">
                <a:solidFill>
                  <a:schemeClr val="bg1"/>
                </a:solidFill>
                <a:latin typeface="Helvetica Light" panose="020B0403020202020204" pitchFamily="34" charset="0"/>
              </a:rPr>
              <a:t>Tiendas departamentales : Diciembre’24</a:t>
            </a:r>
            <a:endParaRPr lang="es-MX" sz="4000" b="1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25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6305389"/>
              </p:ext>
            </p:extLst>
          </p:nvPr>
        </p:nvGraphicFramePr>
        <p:xfrm>
          <a:off x="606995" y="1511992"/>
          <a:ext cx="2979353" cy="1836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643995" y="822211"/>
            <a:ext cx="234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Enero-Diciembre</a:t>
            </a:r>
            <a:r>
              <a:rPr lang="en-US" dirty="0"/>
              <a:t>, 2024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45B2900F-6839-8D4C-8C3A-13C31856B7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7713409"/>
              </p:ext>
            </p:extLst>
          </p:nvPr>
        </p:nvGraphicFramePr>
        <p:xfrm>
          <a:off x="3720626" y="972354"/>
          <a:ext cx="7564580" cy="2208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AB83CEB5-7D69-DB48-A0A8-3827E50A63AB}"/>
              </a:ext>
            </a:extLst>
          </p:cNvPr>
          <p:cNvSpPr txBox="1"/>
          <p:nvPr/>
        </p:nvSpPr>
        <p:spPr>
          <a:xfrm>
            <a:off x="2654371" y="2843670"/>
            <a:ext cx="463588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2%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8FF515-0610-C242-9A3B-CF436A825ECB}"/>
              </a:ext>
            </a:extLst>
          </p:cNvPr>
          <p:cNvSpPr txBox="1"/>
          <p:nvPr/>
        </p:nvSpPr>
        <p:spPr>
          <a:xfrm>
            <a:off x="2925882" y="1718358"/>
            <a:ext cx="570990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21%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DB450EB-30D1-ED44-915D-933091887031}"/>
              </a:ext>
            </a:extLst>
          </p:cNvPr>
          <p:cNvSpPr txBox="1"/>
          <p:nvPr/>
        </p:nvSpPr>
        <p:spPr>
          <a:xfrm>
            <a:off x="5120274" y="6474794"/>
            <a:ext cx="2725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Diciembre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F6CA38D-ABC1-C24A-BFD7-3D7E187CCF87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31A4511-1DA7-EA4F-9565-585A318DA16F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36221BC-EC71-D34F-BC5E-1F568DFD4DED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1189F4E0-DCE0-A14A-A722-858009DDBC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05311"/>
              </p:ext>
            </p:extLst>
          </p:nvPr>
        </p:nvGraphicFramePr>
        <p:xfrm>
          <a:off x="9992377" y="3462748"/>
          <a:ext cx="1417745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2623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35122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$4,638.8k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95%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62F2621C-5F80-F74E-8BED-331EA252A83A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F190CC9-A7C3-5343-B054-0E72A35BDF6C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43D12CF-589D-7147-A25E-23D246640D00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C2F42753-B4AC-504D-9A45-77D43A3D88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320031"/>
              </p:ext>
            </p:extLst>
          </p:nvPr>
        </p:nvGraphicFramePr>
        <p:xfrm>
          <a:off x="9992377" y="4529296"/>
          <a:ext cx="1417745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2623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35122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$7.3k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0%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graphicFrame>
        <p:nvGraphicFramePr>
          <p:cNvPr id="40" name="Chart 39">
            <a:extLst>
              <a:ext uri="{FF2B5EF4-FFF2-40B4-BE49-F238E27FC236}">
                <a16:creationId xmlns:a16="http://schemas.microsoft.com/office/drawing/2014/main" id="{AF983A0F-C327-9F49-BDA6-C4E9C563BA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7829356"/>
              </p:ext>
            </p:extLst>
          </p:nvPr>
        </p:nvGraphicFramePr>
        <p:xfrm>
          <a:off x="4708731" y="5476785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1" name="Table 40">
            <a:extLst>
              <a:ext uri="{FF2B5EF4-FFF2-40B4-BE49-F238E27FC236}">
                <a16:creationId xmlns:a16="http://schemas.microsoft.com/office/drawing/2014/main" id="{3FDB7886-8302-7546-962F-2C0BCEBF8D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546025"/>
              </p:ext>
            </p:extLst>
          </p:nvPr>
        </p:nvGraphicFramePr>
        <p:xfrm>
          <a:off x="9992376" y="5634800"/>
          <a:ext cx="1417745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2623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35122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$227.3k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5%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21451B1-883C-704C-A363-39F911873696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688B871-2420-0B4D-AA62-9AB19392A176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C9E8A0D1-7ACE-2548-AC15-C68B06D542C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5B60DF51-B6FE-054A-938E-1AC67BE8B75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graphicFrame>
        <p:nvGraphicFramePr>
          <p:cNvPr id="35" name="Chart 34">
            <a:extLst>
              <a:ext uri="{FF2B5EF4-FFF2-40B4-BE49-F238E27FC236}">
                <a16:creationId xmlns:a16="http://schemas.microsoft.com/office/drawing/2014/main" id="{83394380-D29B-6D46-8ACF-63C649C249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9477937"/>
              </p:ext>
            </p:extLst>
          </p:nvPr>
        </p:nvGraphicFramePr>
        <p:xfrm>
          <a:off x="258886" y="3328423"/>
          <a:ext cx="3113632" cy="3157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7" name="Chart 36">
            <a:extLst>
              <a:ext uri="{FF2B5EF4-FFF2-40B4-BE49-F238E27FC236}">
                <a16:creationId xmlns:a16="http://schemas.microsoft.com/office/drawing/2014/main" id="{722967D1-B39C-8C4C-9916-3EBF9F8EBE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346043"/>
              </p:ext>
            </p:extLst>
          </p:nvPr>
        </p:nvGraphicFramePr>
        <p:xfrm>
          <a:off x="4729158" y="3279288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43" name="CuadroTexto 18">
            <a:extLst>
              <a:ext uri="{FF2B5EF4-FFF2-40B4-BE49-F238E27FC236}">
                <a16:creationId xmlns:a16="http://schemas.microsoft.com/office/drawing/2014/main" id="{CC25975D-5745-5242-B325-930CB4756162}"/>
              </a:ext>
            </a:extLst>
          </p:cNvPr>
          <p:cNvSpPr txBox="1"/>
          <p:nvPr/>
        </p:nvSpPr>
        <p:spPr>
          <a:xfrm>
            <a:off x="0" y="-31726"/>
            <a:ext cx="12192000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pic>
        <p:nvPicPr>
          <p:cNvPr id="66562" name="Picture 2">
            <a:extLst>
              <a:ext uri="{FF2B5EF4-FFF2-40B4-BE49-F238E27FC236}">
                <a16:creationId xmlns:a16="http://schemas.microsoft.com/office/drawing/2014/main" id="{BC7803B6-E97E-4C47-B193-287E6F7E9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010" y="700547"/>
            <a:ext cx="1716894" cy="852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2" name="Chart 28">
            <a:extLst>
              <a:ext uri="{FF2B5EF4-FFF2-40B4-BE49-F238E27FC236}">
                <a16:creationId xmlns:a16="http://schemas.microsoft.com/office/drawing/2014/main" id="{26A7A404-F5C1-AB44-A0C1-11B71E591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2542790"/>
              </p:ext>
            </p:extLst>
          </p:nvPr>
        </p:nvGraphicFramePr>
        <p:xfrm>
          <a:off x="4729157" y="4414819"/>
          <a:ext cx="4925295" cy="1093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2" name="Bent-Up Arrow 50">
            <a:extLst>
              <a:ext uri="{FF2B5EF4-FFF2-40B4-BE49-F238E27FC236}">
                <a16:creationId xmlns:a16="http://schemas.microsoft.com/office/drawing/2014/main" id="{980FF402-4E21-9DC4-7574-4795092D4478}"/>
              </a:ext>
            </a:extLst>
          </p:cNvPr>
          <p:cNvSpPr/>
          <p:nvPr/>
        </p:nvSpPr>
        <p:spPr>
          <a:xfrm>
            <a:off x="2998546" y="2004938"/>
            <a:ext cx="212831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Bent-Up Arrow 50">
            <a:extLst>
              <a:ext uri="{FF2B5EF4-FFF2-40B4-BE49-F238E27FC236}">
                <a16:creationId xmlns:a16="http://schemas.microsoft.com/office/drawing/2014/main" id="{92ECDDCC-0EEE-96D0-3EC1-79BBA9AE1286}"/>
              </a:ext>
            </a:extLst>
          </p:cNvPr>
          <p:cNvSpPr/>
          <p:nvPr/>
        </p:nvSpPr>
        <p:spPr>
          <a:xfrm>
            <a:off x="2866911" y="2525358"/>
            <a:ext cx="212831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659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C12ED623-CAF2-5647-B93D-5711648BC17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Diciembre’24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pic>
        <p:nvPicPr>
          <p:cNvPr id="58386" name="Picture 18">
            <a:extLst>
              <a:ext uri="{FF2B5EF4-FFF2-40B4-BE49-F238E27FC236}">
                <a16:creationId xmlns:a16="http://schemas.microsoft.com/office/drawing/2014/main" id="{E9803593-A0BA-854B-B90F-16126D8F2C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8664" y="-53042"/>
            <a:ext cx="1363307" cy="677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3C9076-CFEA-9346-81A4-6C8F493B82AE}"/>
              </a:ext>
            </a:extLst>
          </p:cNvPr>
          <p:cNvCxnSpPr/>
          <p:nvPr/>
        </p:nvCxnSpPr>
        <p:spPr>
          <a:xfrm>
            <a:off x="123986" y="556908"/>
            <a:ext cx="11825207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8">
            <a:extLst>
              <a:ext uri="{FF2B5EF4-FFF2-40B4-BE49-F238E27FC236}">
                <a16:creationId xmlns:a16="http://schemas.microsoft.com/office/drawing/2014/main" id="{1DBA5A47-2D21-6462-74B9-C208E57C4801}"/>
              </a:ext>
            </a:extLst>
          </p:cNvPr>
          <p:cNvSpPr txBox="1"/>
          <p:nvPr/>
        </p:nvSpPr>
        <p:spPr>
          <a:xfrm>
            <a:off x="-1" y="718790"/>
            <a:ext cx="2988527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80A5964F-3DF4-A148-BC86-690EEB4AC524}"/>
              </a:ext>
            </a:extLst>
          </p:cNvPr>
          <p:cNvSpPr txBox="1"/>
          <p:nvPr/>
        </p:nvSpPr>
        <p:spPr>
          <a:xfrm>
            <a:off x="3530656" y="712573"/>
            <a:ext cx="4108597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7B6BB408-05EE-11D3-E5BE-6C935B353F31}"/>
              </a:ext>
            </a:extLst>
          </p:cNvPr>
          <p:cNvSpPr txBox="1"/>
          <p:nvPr/>
        </p:nvSpPr>
        <p:spPr>
          <a:xfrm>
            <a:off x="8181384" y="733921"/>
            <a:ext cx="3767809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latin typeface="Helvetica Light" panose="020B0403020202020204" pitchFamily="34" charset="0"/>
              </a:rPr>
              <a:t>Prensa</a:t>
            </a:r>
            <a:endParaRPr lang="en-US" sz="1200" b="1" dirty="0">
              <a:latin typeface="Helvetica Light" panose="020B0403020202020204" pitchFamily="34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264DF4BE-4540-69A8-9E1C-783936BB8D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1383" y="1056640"/>
            <a:ext cx="3767809" cy="77015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38E360F-0D71-1F60-F34C-0384A9C422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10920"/>
            <a:ext cx="2988527" cy="573405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6C41239-8AEA-A193-B0D8-2E6BE908CA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0656" y="989572"/>
            <a:ext cx="4108597" cy="293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986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69127" y="6432929"/>
            <a:ext cx="793865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2077232"/>
              </p:ext>
            </p:extLst>
          </p:nvPr>
        </p:nvGraphicFramePr>
        <p:xfrm>
          <a:off x="606995" y="1256512"/>
          <a:ext cx="2979353" cy="209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752604" y="783584"/>
            <a:ext cx="2979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Enero-Diciembre</a:t>
            </a:r>
            <a:r>
              <a:rPr lang="en-US" dirty="0"/>
              <a:t>, 2024</a:t>
            </a:r>
          </a:p>
          <a:p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83CEB5-7D69-DB48-A0A8-3827E50A63AB}"/>
              </a:ext>
            </a:extLst>
          </p:cNvPr>
          <p:cNvSpPr txBox="1"/>
          <p:nvPr/>
        </p:nvSpPr>
        <p:spPr>
          <a:xfrm>
            <a:off x="2907957" y="2559042"/>
            <a:ext cx="635110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  <a:latin typeface="Helvetica Light" panose="020B0403020202020204" pitchFamily="34" charset="0"/>
              </a:rPr>
              <a:t>-35%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B0625A8-3625-C64D-B60F-180A7139624C}"/>
              </a:ext>
            </a:extLst>
          </p:cNvPr>
          <p:cNvSpPr txBox="1"/>
          <p:nvPr/>
        </p:nvSpPr>
        <p:spPr>
          <a:xfrm>
            <a:off x="5123412" y="6435763"/>
            <a:ext cx="2725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Diciembre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sp>
        <p:nvSpPr>
          <p:cNvPr id="22" name="Bent-Up Arrow 21">
            <a:extLst>
              <a:ext uri="{FF2B5EF4-FFF2-40B4-BE49-F238E27FC236}">
                <a16:creationId xmlns:a16="http://schemas.microsoft.com/office/drawing/2014/main" id="{FF2AC924-08A4-2946-9501-FAF114F8DA19}"/>
              </a:ext>
            </a:extLst>
          </p:cNvPr>
          <p:cNvSpPr/>
          <p:nvPr/>
        </p:nvSpPr>
        <p:spPr>
          <a:xfrm rot="10800000" flipH="1">
            <a:off x="2760390" y="2407542"/>
            <a:ext cx="175593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5912DBA-8AC7-0142-9BF5-546799464BDE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C33798E-087F-6949-8855-C556CFF5FD86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26A7A404-F5C1-AB44-A0C1-11B71E591E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0318256"/>
              </p:ext>
            </p:extLst>
          </p:nvPr>
        </p:nvGraphicFramePr>
        <p:xfrm>
          <a:off x="4673999" y="4340881"/>
          <a:ext cx="4925295" cy="1135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F1989BD0-F745-ED45-AEC0-B80AB85B6B28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5F51417A-D0C7-0040-A540-01C2F0155A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708718"/>
              </p:ext>
            </p:extLst>
          </p:nvPr>
        </p:nvGraphicFramePr>
        <p:xfrm>
          <a:off x="9869557" y="3462748"/>
          <a:ext cx="144762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226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46401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$1,017.6k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90%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7810B35F-ABFD-684A-9000-291515F7DC46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41BBC4F-78F5-0D44-9D71-CCD7F6D0C3B4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FA2E169-9E25-5941-9CBC-4B1B1E09C516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AF78DDB1-9CB8-F94C-BBB9-12C4B383AD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126699"/>
              </p:ext>
            </p:extLst>
          </p:nvPr>
        </p:nvGraphicFramePr>
        <p:xfrm>
          <a:off x="9869557" y="4529296"/>
          <a:ext cx="144762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226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46401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$9.4k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1%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graphicFrame>
        <p:nvGraphicFramePr>
          <p:cNvPr id="39" name="Chart 38">
            <a:extLst>
              <a:ext uri="{FF2B5EF4-FFF2-40B4-BE49-F238E27FC236}">
                <a16:creationId xmlns:a16="http://schemas.microsoft.com/office/drawing/2014/main" id="{E40CE9DC-E90B-3D42-A68A-0279B6E598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442317"/>
              </p:ext>
            </p:extLst>
          </p:nvPr>
        </p:nvGraphicFramePr>
        <p:xfrm>
          <a:off x="4708731" y="5419923"/>
          <a:ext cx="4925295" cy="1119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8A171DBB-0C98-EC48-8CE5-DAC807A914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831989"/>
              </p:ext>
            </p:extLst>
          </p:nvPr>
        </p:nvGraphicFramePr>
        <p:xfrm>
          <a:off x="9869556" y="5634800"/>
          <a:ext cx="144762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226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46401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$101.4k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9800BFB-0F10-3A4F-ACEA-83B7D84D5B4A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4AFEBCEC-8897-F241-B41B-342DDA96D1F9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722967D1-B39C-8C4C-9916-3EBF9F8EBE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6743132"/>
              </p:ext>
            </p:extLst>
          </p:nvPr>
        </p:nvGraphicFramePr>
        <p:xfrm>
          <a:off x="4673998" y="3330438"/>
          <a:ext cx="4925295" cy="1093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45" name="Picture 44">
            <a:extLst>
              <a:ext uri="{FF2B5EF4-FFF2-40B4-BE49-F238E27FC236}">
                <a16:creationId xmlns:a16="http://schemas.microsoft.com/office/drawing/2014/main" id="{92E0E4CD-E470-524D-95D4-70F3DBD673D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087F35C-6B15-EA4C-8890-607140497B9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graphicFrame>
        <p:nvGraphicFramePr>
          <p:cNvPr id="47" name="Chart 46">
            <a:extLst>
              <a:ext uri="{FF2B5EF4-FFF2-40B4-BE49-F238E27FC236}">
                <a16:creationId xmlns:a16="http://schemas.microsoft.com/office/drawing/2014/main" id="{83394380-D29B-6D46-8ACF-63C649C249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6481406"/>
              </p:ext>
            </p:extLst>
          </p:nvPr>
        </p:nvGraphicFramePr>
        <p:xfrm>
          <a:off x="338345" y="3355281"/>
          <a:ext cx="3113632" cy="3157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E7899067-FDF0-AD46-B35B-321370B186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1463175"/>
              </p:ext>
            </p:extLst>
          </p:nvPr>
        </p:nvGraphicFramePr>
        <p:xfrm>
          <a:off x="3851160" y="907665"/>
          <a:ext cx="7564580" cy="2208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51" name="CuadroTexto 18">
            <a:extLst>
              <a:ext uri="{FF2B5EF4-FFF2-40B4-BE49-F238E27FC236}">
                <a16:creationId xmlns:a16="http://schemas.microsoft.com/office/drawing/2014/main" id="{AF9D2ADC-1BCF-A243-891C-0319C83455FC}"/>
              </a:ext>
            </a:extLst>
          </p:cNvPr>
          <p:cNvSpPr txBox="1"/>
          <p:nvPr/>
        </p:nvSpPr>
        <p:spPr>
          <a:xfrm>
            <a:off x="0" y="-31726"/>
            <a:ext cx="12192000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pic>
        <p:nvPicPr>
          <p:cNvPr id="67586" name="Picture 2" descr="Belleza y salud – Elektra">
            <a:extLst>
              <a:ext uri="{FF2B5EF4-FFF2-40B4-BE49-F238E27FC236}">
                <a16:creationId xmlns:a16="http://schemas.microsoft.com/office/drawing/2014/main" id="{E287971F-7094-E54B-84B2-D82C690C4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345" y="526823"/>
            <a:ext cx="3666521" cy="90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Bent-Up Arrow 53">
            <a:extLst>
              <a:ext uri="{FF2B5EF4-FFF2-40B4-BE49-F238E27FC236}">
                <a16:creationId xmlns:a16="http://schemas.microsoft.com/office/drawing/2014/main" id="{DD4BCE39-46A0-634A-9E25-45F4A77D8AC2}"/>
              </a:ext>
            </a:extLst>
          </p:cNvPr>
          <p:cNvSpPr/>
          <p:nvPr/>
        </p:nvSpPr>
        <p:spPr>
          <a:xfrm>
            <a:off x="2714140" y="1760334"/>
            <a:ext cx="193987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0741A4A-E3AF-0541-8C96-0F943C80E65E}"/>
              </a:ext>
            </a:extLst>
          </p:cNvPr>
          <p:cNvSpPr txBox="1"/>
          <p:nvPr/>
        </p:nvSpPr>
        <p:spPr>
          <a:xfrm>
            <a:off x="2880396" y="1656264"/>
            <a:ext cx="463588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9%</a:t>
            </a:r>
          </a:p>
        </p:txBody>
      </p:sp>
    </p:spTree>
    <p:extLst>
      <p:ext uri="{BB962C8B-B14F-4D97-AF65-F5344CB8AC3E}">
        <p14:creationId xmlns:p14="http://schemas.microsoft.com/office/powerpoint/2010/main" val="532438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D3D1BDD-A14D-0F49-8676-6006CBFBB47A}"/>
              </a:ext>
            </a:extLst>
          </p:cNvPr>
          <p:cNvSpPr txBox="1"/>
          <p:nvPr/>
        </p:nvSpPr>
        <p:spPr>
          <a:xfrm>
            <a:off x="0" y="627027"/>
            <a:ext cx="4728116" cy="27697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Televisión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FD2509F-071C-F34D-BD95-619097FA2D7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1" cy="5569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err="1">
                <a:latin typeface="Helvetica Light" panose="020B0403020202020204" pitchFamily="34" charset="0"/>
              </a:rPr>
              <a:t>Detalle</a:t>
            </a:r>
            <a:r>
              <a:rPr lang="en-US" sz="3000" dirty="0">
                <a:latin typeface="Helvetica Light" panose="020B0403020202020204" pitchFamily="34" charset="0"/>
              </a:rPr>
              <a:t> de </a:t>
            </a:r>
            <a:r>
              <a:rPr lang="en-US" sz="3000" dirty="0" err="1">
                <a:latin typeface="Helvetica Light" panose="020B0403020202020204" pitchFamily="34" charset="0"/>
              </a:rPr>
              <a:t>pauta</a:t>
            </a:r>
            <a:r>
              <a:rPr lang="en-US" sz="3000" dirty="0">
                <a:latin typeface="Helvetica Light" panose="020B0403020202020204" pitchFamily="34" charset="0"/>
              </a:rPr>
              <a:t> </a:t>
            </a:r>
            <a:r>
              <a:rPr lang="en-US" sz="3000" b="1" dirty="0">
                <a:latin typeface="Helvetica Light" panose="020B0403020202020204" pitchFamily="34" charset="0"/>
              </a:rPr>
              <a:t>                 </a:t>
            </a:r>
            <a:r>
              <a:rPr lang="en-US" sz="3000" dirty="0">
                <a:latin typeface="Helvetica Light" panose="020B0403020202020204" pitchFamily="34" charset="0"/>
              </a:rPr>
              <a:t>– </a:t>
            </a:r>
            <a:r>
              <a:rPr lang="en-US" sz="3000" dirty="0" err="1">
                <a:latin typeface="Helvetica Light" panose="020B0403020202020204" pitchFamily="34" charset="0"/>
              </a:rPr>
              <a:t>acumulado</a:t>
            </a:r>
            <a:r>
              <a:rPr lang="en-US" sz="3000" dirty="0">
                <a:latin typeface="Helvetica Light" panose="020B0403020202020204" pitchFamily="34" charset="0"/>
              </a:rPr>
              <a:t> Diciembre’24</a:t>
            </a:r>
            <a:endParaRPr lang="en-US" sz="3000" b="1" dirty="0">
              <a:latin typeface="Helvetica Light" panose="020B0403020202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AD3F067-5B2D-D447-B1E0-7A45D85BA32A}"/>
              </a:ext>
            </a:extLst>
          </p:cNvPr>
          <p:cNvCxnSpPr/>
          <p:nvPr/>
        </p:nvCxnSpPr>
        <p:spPr>
          <a:xfrm>
            <a:off x="123986" y="556908"/>
            <a:ext cx="1182520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Belleza y salud – Elektra">
            <a:extLst>
              <a:ext uri="{FF2B5EF4-FFF2-40B4-BE49-F238E27FC236}">
                <a16:creationId xmlns:a16="http://schemas.microsoft.com/office/drawing/2014/main" id="{379B1C60-987F-6B4D-999D-C31EE1D911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7879" y="-70143"/>
            <a:ext cx="2435852" cy="604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id="{8C7EB27A-C993-B465-6150-59634841D476}"/>
              </a:ext>
            </a:extLst>
          </p:cNvPr>
          <p:cNvSpPr txBox="1"/>
          <p:nvPr/>
        </p:nvSpPr>
        <p:spPr>
          <a:xfrm>
            <a:off x="5549347" y="627028"/>
            <a:ext cx="6036769" cy="27697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 Light" panose="020B0403020202020204" pitchFamily="34" charset="0"/>
              </a:rPr>
              <a:t>Radio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F6C89924-DB4C-3335-936C-CA4DDF74D16D}"/>
              </a:ext>
            </a:extLst>
          </p:cNvPr>
          <p:cNvSpPr txBox="1"/>
          <p:nvPr/>
        </p:nvSpPr>
        <p:spPr>
          <a:xfrm>
            <a:off x="5549346" y="3968579"/>
            <a:ext cx="5041900" cy="2769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latin typeface="Helvetica Light" panose="020B0403020202020204" pitchFamily="34" charset="0"/>
              </a:rPr>
              <a:t>Prensa</a:t>
            </a:r>
            <a:endParaRPr lang="en-US" sz="1200" b="1" dirty="0">
              <a:latin typeface="Helvetica Light" panose="020B0403020202020204" pitchFamily="34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741DF30-2EB1-2F62-8EAA-ECC88C0A8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9346" y="4399194"/>
            <a:ext cx="5041900" cy="10287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4BE64384-02C3-A79C-B511-FEBABAC96C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970507"/>
            <a:ext cx="4728117" cy="5854214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8F514C1F-B72D-CFB8-610F-B6FC2A677B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9345" y="946305"/>
            <a:ext cx="6036771" cy="2922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929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">
            <a:extLst>
              <a:ext uri="{FF2B5EF4-FFF2-40B4-BE49-F238E27FC236}">
                <a16:creationId xmlns:a16="http://schemas.microsoft.com/office/drawing/2014/main" id="{824417ED-46D1-42C1-84DF-1C1AE7FC8143}"/>
              </a:ext>
            </a:extLst>
          </p:cNvPr>
          <p:cNvCxnSpPr>
            <a:cxnSpLocks/>
          </p:cNvCxnSpPr>
          <p:nvPr/>
        </p:nvCxnSpPr>
        <p:spPr>
          <a:xfrm>
            <a:off x="2397702" y="6386387"/>
            <a:ext cx="793865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640B050-BE73-0C4F-B2F9-4650B6763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2842114"/>
              </p:ext>
            </p:extLst>
          </p:nvPr>
        </p:nvGraphicFramePr>
        <p:xfrm>
          <a:off x="606995" y="1480176"/>
          <a:ext cx="2979353" cy="186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35469A-BB67-7B4C-A732-352BA38BBB50}"/>
              </a:ext>
            </a:extLst>
          </p:cNvPr>
          <p:cNvSpPr txBox="1"/>
          <p:nvPr/>
        </p:nvSpPr>
        <p:spPr>
          <a:xfrm>
            <a:off x="250751" y="3078500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 Light" panose="020B0403020202020204" pitchFamily="34" charset="0"/>
              </a:rPr>
              <a:t>Inv. Miles $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54C447-4ABC-2B4C-806C-4E2E8563EF67}"/>
              </a:ext>
            </a:extLst>
          </p:cNvPr>
          <p:cNvCxnSpPr>
            <a:cxnSpLocks/>
          </p:cNvCxnSpPr>
          <p:nvPr/>
        </p:nvCxnSpPr>
        <p:spPr>
          <a:xfrm>
            <a:off x="3455735" y="804578"/>
            <a:ext cx="0" cy="5581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E90033-C1E9-1A49-8D80-EA30C1FB217B}"/>
              </a:ext>
            </a:extLst>
          </p:cNvPr>
          <p:cNvSpPr txBox="1"/>
          <p:nvPr/>
        </p:nvSpPr>
        <p:spPr>
          <a:xfrm>
            <a:off x="3643995" y="822211"/>
            <a:ext cx="234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Enero-Diciembre</a:t>
            </a:r>
            <a:r>
              <a:rPr lang="en-US" dirty="0"/>
              <a:t>, 2024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83CEB5-7D69-DB48-A0A8-3827E50A63AB}"/>
              </a:ext>
            </a:extLst>
          </p:cNvPr>
          <p:cNvSpPr txBox="1"/>
          <p:nvPr/>
        </p:nvSpPr>
        <p:spPr>
          <a:xfrm>
            <a:off x="2935515" y="2602638"/>
            <a:ext cx="678391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118%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8FF515-0610-C242-9A3B-CF436A825ECB}"/>
              </a:ext>
            </a:extLst>
          </p:cNvPr>
          <p:cNvSpPr txBox="1"/>
          <p:nvPr/>
        </p:nvSpPr>
        <p:spPr>
          <a:xfrm>
            <a:off x="2991887" y="1908409"/>
            <a:ext cx="463588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Helvetica Light" panose="020B0403020202020204" pitchFamily="34" charset="0"/>
              </a:rPr>
              <a:t>5%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44BFED-B89F-8D40-8D9A-0AB89005175D}"/>
              </a:ext>
            </a:extLst>
          </p:cNvPr>
          <p:cNvCxnSpPr/>
          <p:nvPr/>
        </p:nvCxnSpPr>
        <p:spPr>
          <a:xfrm>
            <a:off x="3752604" y="1161174"/>
            <a:ext cx="741020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C78038D-06E4-174C-A10F-FC4E000F6C68}"/>
              </a:ext>
            </a:extLst>
          </p:cNvPr>
          <p:cNvCxnSpPr>
            <a:cxnSpLocks/>
          </p:cNvCxnSpPr>
          <p:nvPr/>
        </p:nvCxnSpPr>
        <p:spPr>
          <a:xfrm>
            <a:off x="606995" y="3369953"/>
            <a:ext cx="2646844" cy="0"/>
          </a:xfrm>
          <a:prstGeom prst="line">
            <a:avLst/>
          </a:prstGeom>
          <a:ln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545815EF-6ADF-2D4A-AC03-245F4EDE48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1834116"/>
              </p:ext>
            </p:extLst>
          </p:nvPr>
        </p:nvGraphicFramePr>
        <p:xfrm>
          <a:off x="3752604" y="982562"/>
          <a:ext cx="7564580" cy="2208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Bent-Up Arrow 20">
            <a:extLst>
              <a:ext uri="{FF2B5EF4-FFF2-40B4-BE49-F238E27FC236}">
                <a16:creationId xmlns:a16="http://schemas.microsoft.com/office/drawing/2014/main" id="{08CC474A-69ED-AD48-A7F0-C83EF5679EB9}"/>
              </a:ext>
            </a:extLst>
          </p:cNvPr>
          <p:cNvSpPr/>
          <p:nvPr/>
        </p:nvSpPr>
        <p:spPr>
          <a:xfrm>
            <a:off x="2731329" y="2739978"/>
            <a:ext cx="218383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1C24024-5C55-2C44-A3D9-2568FA4A4A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6567557"/>
              </p:ext>
            </p:extLst>
          </p:nvPr>
        </p:nvGraphicFramePr>
        <p:xfrm>
          <a:off x="409321" y="3416496"/>
          <a:ext cx="3009860" cy="3016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B404B0B3-4BCF-9644-820F-E499C863AFE7}"/>
              </a:ext>
            </a:extLst>
          </p:cNvPr>
          <p:cNvSpPr txBox="1"/>
          <p:nvPr/>
        </p:nvSpPr>
        <p:spPr>
          <a:xfrm>
            <a:off x="5343658" y="6459487"/>
            <a:ext cx="2725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Fuente :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Publisearch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</a:t>
            </a:r>
            <a:r>
              <a:rPr lang="en-US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Diciembre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 2024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4271F51-5DBE-654F-A07A-9BA531ED1FDA}"/>
              </a:ext>
            </a:extLst>
          </p:cNvPr>
          <p:cNvSpPr txBox="1"/>
          <p:nvPr/>
        </p:nvSpPr>
        <p:spPr>
          <a:xfrm>
            <a:off x="4294837" y="350762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TV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D70BBA3-1632-EE4F-A4DC-72A22402AC1E}"/>
              </a:ext>
            </a:extLst>
          </p:cNvPr>
          <p:cNvCxnSpPr>
            <a:cxnSpLocks/>
          </p:cNvCxnSpPr>
          <p:nvPr/>
        </p:nvCxnSpPr>
        <p:spPr>
          <a:xfrm>
            <a:off x="4855352" y="4310055"/>
            <a:ext cx="6380670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1C7B681F-DE38-D243-9F0E-8714083527D8}"/>
              </a:ext>
            </a:extLst>
          </p:cNvPr>
          <p:cNvSpPr txBox="1"/>
          <p:nvPr/>
        </p:nvSpPr>
        <p:spPr>
          <a:xfrm>
            <a:off x="4294837" y="462398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PR</a:t>
            </a:r>
          </a:p>
        </p:txBody>
      </p:sp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34FC4E37-47A5-2148-BD8C-8234682F01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763740"/>
              </p:ext>
            </p:extLst>
          </p:nvPr>
        </p:nvGraphicFramePr>
        <p:xfrm>
          <a:off x="9992376" y="3462748"/>
          <a:ext cx="1420262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168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88578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$1,515.5k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98%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EF28480A-0615-4C49-943B-234C49CA225A}"/>
              </a:ext>
            </a:extLst>
          </p:cNvPr>
          <p:cNvSpPr txBox="1"/>
          <p:nvPr/>
        </p:nvSpPr>
        <p:spPr>
          <a:xfrm>
            <a:off x="4315115" y="567679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Light" panose="020B0403020202020204" pitchFamily="34" charset="0"/>
              </a:rPr>
              <a:t>RA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CB6CB9F-3990-F549-A1D9-883C0742879D}"/>
              </a:ext>
            </a:extLst>
          </p:cNvPr>
          <p:cNvCxnSpPr/>
          <p:nvPr/>
        </p:nvCxnSpPr>
        <p:spPr>
          <a:xfrm>
            <a:off x="5343658" y="6743587"/>
            <a:ext cx="3241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32E2506-847A-AF45-A99B-F928777A033D}"/>
              </a:ext>
            </a:extLst>
          </p:cNvPr>
          <p:cNvCxnSpPr>
            <a:cxnSpLocks/>
          </p:cNvCxnSpPr>
          <p:nvPr/>
        </p:nvCxnSpPr>
        <p:spPr>
          <a:xfrm>
            <a:off x="4855352" y="5403406"/>
            <a:ext cx="6429854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85728E6F-0041-5040-BBCA-BBB4AC725F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432843"/>
              </p:ext>
            </p:extLst>
          </p:nvPr>
        </p:nvGraphicFramePr>
        <p:xfrm>
          <a:off x="9992377" y="4529296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$6.6k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1%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graphicFrame>
        <p:nvGraphicFramePr>
          <p:cNvPr id="42" name="Table 41">
            <a:extLst>
              <a:ext uri="{FF2B5EF4-FFF2-40B4-BE49-F238E27FC236}">
                <a16:creationId xmlns:a16="http://schemas.microsoft.com/office/drawing/2014/main" id="{E1DDC935-34A7-CE48-8425-94AA5E6663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971637"/>
              </p:ext>
            </p:extLst>
          </p:nvPr>
        </p:nvGraphicFramePr>
        <p:xfrm>
          <a:off x="9992376" y="5634800"/>
          <a:ext cx="1324807" cy="48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64">
                  <a:extLst>
                    <a:ext uri="{9D8B030D-6E8A-4147-A177-3AD203B41FA5}">
                      <a16:colId xmlns:a16="http://schemas.microsoft.com/office/drawing/2014/main" val="2819027459"/>
                    </a:ext>
                  </a:extLst>
                </a:gridCol>
                <a:gridCol w="500043">
                  <a:extLst>
                    <a:ext uri="{9D8B030D-6E8A-4147-A177-3AD203B41FA5}">
                      <a16:colId xmlns:a16="http://schemas.microsoft.com/office/drawing/2014/main" val="1277813533"/>
                    </a:ext>
                  </a:extLst>
                </a:gridCol>
              </a:tblGrid>
              <a:tr h="486512"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bg1"/>
                          </a:solidFill>
                          <a:latin typeface="Helvetica Light" panose="020B0403020202020204" pitchFamily="34" charset="0"/>
                        </a:rPr>
                        <a:t>$35.7k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latin typeface="Helvetica Light" panose="020B0403020202020204" pitchFamily="34" charset="0"/>
                        </a:rPr>
                        <a:t>2%</a:t>
                      </a:r>
                    </a:p>
                  </a:txBody>
                  <a:tcPr anchor="ctr">
                    <a:solidFill>
                      <a:srgbClr val="941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846995"/>
                  </a:ext>
                </a:extLst>
              </a:tr>
            </a:tbl>
          </a:graphicData>
        </a:graphic>
      </p:graphicFrame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1AE55A1-B1F4-F94E-8CD2-C81AC78FEE65}"/>
              </a:ext>
            </a:extLst>
          </p:cNvPr>
          <p:cNvCxnSpPr>
            <a:cxnSpLocks/>
          </p:cNvCxnSpPr>
          <p:nvPr/>
        </p:nvCxnSpPr>
        <p:spPr>
          <a:xfrm>
            <a:off x="4807558" y="3100436"/>
            <a:ext cx="6477648" cy="0"/>
          </a:xfrm>
          <a:prstGeom prst="line">
            <a:avLst/>
          </a:prstGeom>
          <a:ln w="12700">
            <a:solidFill>
              <a:schemeClr val="tx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2792ADAF-EEC4-0747-AC68-8429BA02FA58}"/>
              </a:ext>
            </a:extLst>
          </p:cNvPr>
          <p:cNvSpPr txBox="1"/>
          <p:nvPr/>
        </p:nvSpPr>
        <p:spPr>
          <a:xfrm>
            <a:off x="9986962" y="309577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Helvetica Light" panose="020B0403020202020204" pitchFamily="34" charset="0"/>
              </a:rPr>
              <a:t>Media mix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52C9F2CF-5553-F347-82C4-DE5B296A837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0642" y="6342006"/>
            <a:ext cx="1041621" cy="393756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49D35A15-1771-A845-8F89-DE788C64D88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07883"/>
            <a:ext cx="2068805" cy="862002"/>
          </a:xfrm>
          <a:prstGeom prst="rect">
            <a:avLst/>
          </a:prstGeom>
        </p:spPr>
      </p:pic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F32C18DF-D2CB-5A4C-8530-832E4F3C1E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3848460"/>
              </p:ext>
            </p:extLst>
          </p:nvPr>
        </p:nvGraphicFramePr>
        <p:xfrm>
          <a:off x="4673998" y="3330438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46" name="CuadroTexto 18">
            <a:extLst>
              <a:ext uri="{FF2B5EF4-FFF2-40B4-BE49-F238E27FC236}">
                <a16:creationId xmlns:a16="http://schemas.microsoft.com/office/drawing/2014/main" id="{B2DC8CB2-26E3-7E48-8C4B-50AC6EEEB015}"/>
              </a:ext>
            </a:extLst>
          </p:cNvPr>
          <p:cNvSpPr txBox="1"/>
          <p:nvPr/>
        </p:nvSpPr>
        <p:spPr>
          <a:xfrm>
            <a:off x="0" y="-31726"/>
            <a:ext cx="12192000" cy="67710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GT" sz="3800" dirty="0">
                <a:solidFill>
                  <a:schemeClr val="bg1"/>
                </a:solidFill>
                <a:latin typeface="Helvetica Light" panose="020B0403020202020204" pitchFamily="34" charset="0"/>
              </a:rPr>
              <a:t>Estrategia de Medios : Tiendas departamentales</a:t>
            </a:r>
            <a:endParaRPr lang="es-MX" sz="3800" dirty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0AA19CEC-668F-A04E-909C-617A5D803CBB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21" y="612765"/>
            <a:ext cx="2526189" cy="1052579"/>
          </a:xfrm>
          <a:prstGeom prst="rect">
            <a:avLst/>
          </a:prstGeom>
        </p:spPr>
      </p:pic>
      <p:graphicFrame>
        <p:nvGraphicFramePr>
          <p:cNvPr id="3" name="Chart 28">
            <a:extLst>
              <a:ext uri="{FF2B5EF4-FFF2-40B4-BE49-F238E27FC236}">
                <a16:creationId xmlns:a16="http://schemas.microsoft.com/office/drawing/2014/main" id="{7EB9CC50-C5EC-6B14-20B6-EADE6C3A75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3110294"/>
              </p:ext>
            </p:extLst>
          </p:nvPr>
        </p:nvGraphicFramePr>
        <p:xfrm>
          <a:off x="4673999" y="4340881"/>
          <a:ext cx="4925295" cy="1135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5" name="Bent-Up Arrow 20">
            <a:extLst>
              <a:ext uri="{FF2B5EF4-FFF2-40B4-BE49-F238E27FC236}">
                <a16:creationId xmlns:a16="http://schemas.microsoft.com/office/drawing/2014/main" id="{931ECB4E-7B32-6D7A-5F63-3C4E2386030E}"/>
              </a:ext>
            </a:extLst>
          </p:cNvPr>
          <p:cNvSpPr/>
          <p:nvPr/>
        </p:nvSpPr>
        <p:spPr>
          <a:xfrm>
            <a:off x="2826318" y="1882942"/>
            <a:ext cx="218383" cy="264895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hart 40">
            <a:extLst>
              <a:ext uri="{FF2B5EF4-FFF2-40B4-BE49-F238E27FC236}">
                <a16:creationId xmlns:a16="http://schemas.microsoft.com/office/drawing/2014/main" id="{E1F06D37-9186-7AE8-DFFF-8C916C0DD2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602521"/>
              </p:ext>
            </p:extLst>
          </p:nvPr>
        </p:nvGraphicFramePr>
        <p:xfrm>
          <a:off x="4748806" y="5439430"/>
          <a:ext cx="4925295" cy="1062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481052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66595</TotalTime>
  <Words>1556</Words>
  <Application>Microsoft Macintosh PowerPoint</Application>
  <PresentationFormat>Panorámica</PresentationFormat>
  <Paragraphs>598</Paragraphs>
  <Slides>27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6" baseType="lpstr">
      <vt:lpstr>Arial</vt:lpstr>
      <vt:lpstr>Calibri</vt:lpstr>
      <vt:lpstr>Calibri Light</vt:lpstr>
      <vt:lpstr>Century Gothic</vt:lpstr>
      <vt:lpstr>Helvetica</vt:lpstr>
      <vt:lpstr>HELVETICA LIGHT</vt:lpstr>
      <vt:lpstr>HELVETICA LIGHT</vt:lpstr>
      <vt:lpstr>Public Sans Bold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Pablo Paniagua</dc:creator>
  <cp:lastModifiedBy>Angelica Vega</cp:lastModifiedBy>
  <cp:revision>3612</cp:revision>
  <dcterms:created xsi:type="dcterms:W3CDTF">2018-11-08T16:44:16Z</dcterms:created>
  <dcterms:modified xsi:type="dcterms:W3CDTF">2025-01-21T16:30:50Z</dcterms:modified>
</cp:coreProperties>
</file>