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charts/chartEx2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charts/chartEx3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ppt/charts/chartEx4.xml" ContentType="application/vnd.ms-office.chartex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5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7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8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9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0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1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2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3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8.xml" ContentType="application/vnd.openxmlformats-officedocument.presentationml.notesSlide+xml"/>
  <Override PartName="/ppt/charts/chart14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5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16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17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18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19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0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1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9.xml" ContentType="application/vnd.openxmlformats-officedocument.presentationml.notesSlide+xml"/>
  <Override PartName="/ppt/charts/chart22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3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4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5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26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27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28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29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notesSlides/notesSlide10.xml" ContentType="application/vnd.openxmlformats-officedocument.presentationml.notesSlide+xml"/>
  <Override PartName="/ppt/charts/chart30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1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2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3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4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5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36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37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notesSlides/notesSlide11.xml" ContentType="application/vnd.openxmlformats-officedocument.presentationml.notesSlide+xml"/>
  <Override PartName="/ppt/charts/chart38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39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0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1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2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3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4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45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notesSlides/notesSlide12.xml" ContentType="application/vnd.openxmlformats-officedocument.presentationml.notesSlide+xml"/>
  <Override PartName="/ppt/charts/chart46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47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charts/chart48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charts/chart49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charts/chart50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charts/chart51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charts/chart52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charts/chart53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notesSlides/notesSlide13.xml" ContentType="application/vnd.openxmlformats-officedocument.presentationml.notesSlide+xml"/>
  <Override PartName="/ppt/charts/chart54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charts/chart55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charts/chart56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charts/chart57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ppt/charts/chart58.xml" ContentType="application/vnd.openxmlformats-officedocument.drawingml.chart+xml"/>
  <Override PartName="/ppt/charts/style62.xml" ContentType="application/vnd.ms-office.chartstyle+xml"/>
  <Override PartName="/ppt/charts/colors62.xml" ContentType="application/vnd.ms-office.chartcolorstyle+xml"/>
  <Override PartName="/ppt/charts/chart59.xml" ContentType="application/vnd.openxmlformats-officedocument.drawingml.chart+xml"/>
  <Override PartName="/ppt/charts/style63.xml" ContentType="application/vnd.ms-office.chartstyle+xml"/>
  <Override PartName="/ppt/charts/colors63.xml" ContentType="application/vnd.ms-office.chartcolorstyle+xml"/>
  <Override PartName="/ppt/charts/chart60.xml" ContentType="application/vnd.openxmlformats-officedocument.drawingml.chart+xml"/>
  <Override PartName="/ppt/charts/style64.xml" ContentType="application/vnd.ms-office.chartstyle+xml"/>
  <Override PartName="/ppt/charts/colors64.xml" ContentType="application/vnd.ms-office.chartcolorstyle+xml"/>
  <Override PartName="/ppt/charts/chart61.xml" ContentType="application/vnd.openxmlformats-officedocument.drawingml.chart+xml"/>
  <Override PartName="/ppt/charts/style65.xml" ContentType="application/vnd.ms-office.chartstyle+xml"/>
  <Override PartName="/ppt/charts/colors65.xml" ContentType="application/vnd.ms-office.chartcolorstyle+xml"/>
  <Override PartName="/ppt/notesSlides/notesSlide14.xml" ContentType="application/vnd.openxmlformats-officedocument.presentationml.notesSlide+xml"/>
  <Override PartName="/ppt/charts/chart62.xml" ContentType="application/vnd.openxmlformats-officedocument.drawingml.chart+xml"/>
  <Override PartName="/ppt/charts/style66.xml" ContentType="application/vnd.ms-office.chartstyle+xml"/>
  <Override PartName="/ppt/charts/colors66.xml" ContentType="application/vnd.ms-office.chartcolorstyle+xml"/>
  <Override PartName="/ppt/notesSlides/notesSlide15.xml" ContentType="application/vnd.openxmlformats-officedocument.presentationml.notesSlide+xml"/>
  <Override PartName="/ppt/charts/chart63.xml" ContentType="application/vnd.openxmlformats-officedocument.drawingml.chart+xml"/>
  <Override PartName="/ppt/charts/style67.xml" ContentType="application/vnd.ms-office.chartstyle+xml"/>
  <Override PartName="/ppt/charts/colors67.xml" ContentType="application/vnd.ms-office.chartcolorstyle+xml"/>
  <Override PartName="/ppt/drawings/drawing1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64.xml" ContentType="application/vnd.openxmlformats-officedocument.drawingml.chart+xml"/>
  <Override PartName="/ppt/charts/style68.xml" ContentType="application/vnd.ms-office.chartstyle+xml"/>
  <Override PartName="/ppt/charts/colors68.xml" ContentType="application/vnd.ms-office.chartcolorstyle+xml"/>
  <Override PartName="/ppt/charts/chart65.xml" ContentType="application/vnd.openxmlformats-officedocument.drawingml.chart+xml"/>
  <Override PartName="/ppt/charts/style69.xml" ContentType="application/vnd.ms-office.chartstyle+xml"/>
  <Override PartName="/ppt/charts/colors69.xml" ContentType="application/vnd.ms-office.chartcolorstyle+xml"/>
  <Override PartName="/ppt/notesSlides/notesSlide17.xml" ContentType="application/vnd.openxmlformats-officedocument.presentationml.notesSlide+xml"/>
  <Override PartName="/ppt/charts/chart66.xml" ContentType="application/vnd.openxmlformats-officedocument.drawingml.chart+xml"/>
  <Override PartName="/ppt/charts/style70.xml" ContentType="application/vnd.ms-office.chartstyle+xml"/>
  <Override PartName="/ppt/charts/colors70.xml" ContentType="application/vnd.ms-office.chartcolorstyle+xml"/>
  <Override PartName="/ppt/charts/chartEx5.xml" ContentType="application/vnd.ms-office.chartex+xml"/>
  <Override PartName="/ppt/charts/style71.xml" ContentType="application/vnd.ms-office.chartstyle+xml"/>
  <Override PartName="/ppt/charts/colors71.xml" ContentType="application/vnd.ms-office.chartcolorstyle+xml"/>
  <Override PartName="/ppt/theme/themeOverride1.xml" ContentType="application/vnd.openxmlformats-officedocument.themeOverride+xml"/>
  <Override PartName="/ppt/charts/chartEx6.xml" ContentType="application/vnd.ms-office.chartex+xml"/>
  <Override PartName="/ppt/charts/style72.xml" ContentType="application/vnd.ms-office.chartstyle+xml"/>
  <Override PartName="/ppt/charts/colors72.xml" ContentType="application/vnd.ms-office.chartcolorstyle+xml"/>
  <Override PartName="/ppt/charts/chartEx7.xml" ContentType="application/vnd.ms-office.chartex+xml"/>
  <Override PartName="/ppt/charts/style73.xml" ContentType="application/vnd.ms-office.chartstyle+xml"/>
  <Override PartName="/ppt/charts/colors73.xml" ContentType="application/vnd.ms-office.chartcolorstyle+xml"/>
  <Override PartName="/ppt/charts/chartEx8.xml" ContentType="application/vnd.ms-office.chartex+xml"/>
  <Override PartName="/ppt/charts/style74.xml" ContentType="application/vnd.ms-office.chartstyle+xml"/>
  <Override PartName="/ppt/charts/colors74.xml" ContentType="application/vnd.ms-office.chartcolorstyle+xml"/>
  <Override PartName="/ppt/theme/themeOverride2.xml" ContentType="application/vnd.openxmlformats-officedocument.themeOverride+xml"/>
  <Override PartName="/ppt/charts/chart67.xml" ContentType="application/vnd.openxmlformats-officedocument.drawingml.chart+xml"/>
  <Override PartName="/ppt/charts/style75.xml" ContentType="application/vnd.ms-office.chartstyle+xml"/>
  <Override PartName="/ppt/charts/colors75.xml" ContentType="application/vnd.ms-office.chartcolorstyle+xml"/>
  <Override PartName="/ppt/charts/chart68.xml" ContentType="application/vnd.openxmlformats-officedocument.drawingml.chart+xml"/>
  <Override PartName="/ppt/charts/style76.xml" ContentType="application/vnd.ms-office.chartstyle+xml"/>
  <Override PartName="/ppt/charts/colors76.xml" ContentType="application/vnd.ms-office.chartcolorstyle+xml"/>
  <Override PartName="/ppt/charts/chart69.xml" ContentType="application/vnd.openxmlformats-officedocument.drawingml.chart+xml"/>
  <Override PartName="/ppt/charts/style77.xml" ContentType="application/vnd.ms-office.chartstyle+xml"/>
  <Override PartName="/ppt/charts/colors77.xml" ContentType="application/vnd.ms-office.chartcolorstyle+xml"/>
  <Override PartName="/ppt/charts/chart70.xml" ContentType="application/vnd.openxmlformats-officedocument.drawingml.chart+xml"/>
  <Override PartName="/ppt/charts/style78.xml" ContentType="application/vnd.ms-office.chartstyle+xml"/>
  <Override PartName="/ppt/charts/colors78.xml" ContentType="application/vnd.ms-office.chartcolorstyle+xml"/>
  <Override PartName="/ppt/charts/chart71.xml" ContentType="application/vnd.openxmlformats-officedocument.drawingml.chart+xml"/>
  <Override PartName="/ppt/charts/style79.xml" ContentType="application/vnd.ms-office.chartstyle+xml"/>
  <Override PartName="/ppt/charts/colors79.xml" ContentType="application/vnd.ms-office.chartcolorstyle+xml"/>
  <Override PartName="/ppt/charts/chart72.xml" ContentType="application/vnd.openxmlformats-officedocument.drawingml.chart+xml"/>
  <Override PartName="/ppt/charts/style80.xml" ContentType="application/vnd.ms-office.chartstyle+xml"/>
  <Override PartName="/ppt/charts/colors80.xml" ContentType="application/vnd.ms-office.chartcolorstyle+xml"/>
  <Override PartName="/ppt/charts/chart73.xml" ContentType="application/vnd.openxmlformats-officedocument.drawingml.chart+xml"/>
  <Override PartName="/ppt/charts/style81.xml" ContentType="application/vnd.ms-office.chartstyle+xml"/>
  <Override PartName="/ppt/charts/colors81.xml" ContentType="application/vnd.ms-office.chartcolorstyle+xml"/>
  <Override PartName="/ppt/charts/chart74.xml" ContentType="application/vnd.openxmlformats-officedocument.drawingml.chart+xml"/>
  <Override PartName="/ppt/charts/style82.xml" ContentType="application/vnd.ms-office.chartstyle+xml"/>
  <Override PartName="/ppt/charts/colors82.xml" ContentType="application/vnd.ms-office.chartcolorstyle+xml"/>
  <Override PartName="/ppt/charts/chart75.xml" ContentType="application/vnd.openxmlformats-officedocument.drawingml.chart+xml"/>
  <Override PartName="/ppt/charts/style83.xml" ContentType="application/vnd.ms-office.chartstyle+xml"/>
  <Override PartName="/ppt/charts/colors83.xml" ContentType="application/vnd.ms-office.chartcolorstyle+xml"/>
  <Override PartName="/ppt/charts/chart76.xml" ContentType="application/vnd.openxmlformats-officedocument.drawingml.chart+xml"/>
  <Override PartName="/ppt/charts/style84.xml" ContentType="application/vnd.ms-office.chartstyle+xml"/>
  <Override PartName="/ppt/charts/colors84.xml" ContentType="application/vnd.ms-office.chartcolorstyle+xml"/>
  <Override PartName="/ppt/charts/chart77.xml" ContentType="application/vnd.openxmlformats-officedocument.drawingml.chart+xml"/>
  <Override PartName="/ppt/charts/style85.xml" ContentType="application/vnd.ms-office.chartstyle+xml"/>
  <Override PartName="/ppt/charts/colors85.xml" ContentType="application/vnd.ms-office.chartcolorstyle+xml"/>
  <Override PartName="/ppt/charts/chart78.xml" ContentType="application/vnd.openxmlformats-officedocument.drawingml.chart+xml"/>
  <Override PartName="/ppt/charts/style86.xml" ContentType="application/vnd.ms-office.chartstyle+xml"/>
  <Override PartName="/ppt/charts/colors86.xml" ContentType="application/vnd.ms-office.chartcolorstyle+xml"/>
  <Override PartName="/ppt/notesSlides/notesSlide18.xml" ContentType="application/vnd.openxmlformats-officedocument.presentationml.notesSlide+xml"/>
  <Override PartName="/ppt/charts/chart79.xml" ContentType="application/vnd.openxmlformats-officedocument.drawingml.chart+xml"/>
  <Override PartName="/ppt/charts/style87.xml" ContentType="application/vnd.ms-office.chartstyle+xml"/>
  <Override PartName="/ppt/charts/colors87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sldIdLst>
    <p:sldId id="1167" r:id="rId2"/>
    <p:sldId id="1247" r:id="rId3"/>
    <p:sldId id="1259" r:id="rId4"/>
    <p:sldId id="1252" r:id="rId5"/>
    <p:sldId id="1254" r:id="rId6"/>
    <p:sldId id="1257" r:id="rId7"/>
    <p:sldId id="1066" r:id="rId8"/>
    <p:sldId id="1071" r:id="rId9"/>
    <p:sldId id="1001" r:id="rId10"/>
    <p:sldId id="1258" r:id="rId11"/>
    <p:sldId id="1069" r:id="rId12"/>
    <p:sldId id="1072" r:id="rId13"/>
    <p:sldId id="1070" r:id="rId14"/>
    <p:sldId id="1260" r:id="rId15"/>
    <p:sldId id="1250" r:id="rId16"/>
    <p:sldId id="1172" r:id="rId17"/>
    <p:sldId id="1261" r:id="rId18"/>
    <p:sldId id="1262" r:id="rId19"/>
    <p:sldId id="1263" r:id="rId20"/>
    <p:sldId id="1267" r:id="rId21"/>
    <p:sldId id="1264" r:id="rId22"/>
    <p:sldId id="1265" r:id="rId23"/>
    <p:sldId id="1268" r:id="rId24"/>
    <p:sldId id="1266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6236"/>
    <a:srgbClr val="63C0BF"/>
    <a:srgbClr val="56CDE3"/>
    <a:srgbClr val="43CEF0"/>
    <a:srgbClr val="50A0A0"/>
    <a:srgbClr val="418282"/>
    <a:srgbClr val="206C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03"/>
    <p:restoredTop sz="94689"/>
  </p:normalViewPr>
  <p:slideViewPr>
    <p:cSldViewPr snapToGrid="0" snapToObjects="1">
      <p:cViewPr varScale="1">
        <p:scale>
          <a:sx n="114" d="100"/>
          <a:sy n="114" d="100"/>
        </p:scale>
        <p:origin x="2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9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0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1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2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3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4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5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6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7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8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9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0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1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2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3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4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5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6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7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8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9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0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1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2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3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4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5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6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7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8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9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0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1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2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3.xlsx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4.xlsx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5.xlsx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6.xlsx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7.xlsx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8.xlsx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9.xlsx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0.xlsx"/><Relationship Id="rId2" Type="http://schemas.microsoft.com/office/2011/relationships/chartColorStyle" Target="colors58.xml"/><Relationship Id="rId1" Type="http://schemas.microsoft.com/office/2011/relationships/chartStyle" Target="style58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1.xlsx"/><Relationship Id="rId2" Type="http://schemas.microsoft.com/office/2011/relationships/chartColorStyle" Target="colors59.xml"/><Relationship Id="rId1" Type="http://schemas.microsoft.com/office/2011/relationships/chartStyle" Target="style59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2.xlsx"/><Relationship Id="rId2" Type="http://schemas.microsoft.com/office/2011/relationships/chartColorStyle" Target="colors60.xml"/><Relationship Id="rId1" Type="http://schemas.microsoft.com/office/2011/relationships/chartStyle" Target="style60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3.xlsx"/><Relationship Id="rId2" Type="http://schemas.microsoft.com/office/2011/relationships/chartColorStyle" Target="colors61.xml"/><Relationship Id="rId1" Type="http://schemas.microsoft.com/office/2011/relationships/chartStyle" Target="style61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4.xlsx"/><Relationship Id="rId2" Type="http://schemas.microsoft.com/office/2011/relationships/chartColorStyle" Target="colors62.xml"/><Relationship Id="rId1" Type="http://schemas.microsoft.com/office/2011/relationships/chartStyle" Target="style62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5.xlsx"/><Relationship Id="rId2" Type="http://schemas.microsoft.com/office/2011/relationships/chartColorStyle" Target="colors63.xml"/><Relationship Id="rId1" Type="http://schemas.microsoft.com/office/2011/relationships/chartStyle" Target="style6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6.xlsx"/><Relationship Id="rId2" Type="http://schemas.microsoft.com/office/2011/relationships/chartColorStyle" Target="colors64.xml"/><Relationship Id="rId1" Type="http://schemas.microsoft.com/office/2011/relationships/chartStyle" Target="style64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7.xlsx"/><Relationship Id="rId2" Type="http://schemas.microsoft.com/office/2011/relationships/chartColorStyle" Target="colors65.xml"/><Relationship Id="rId1" Type="http://schemas.microsoft.com/office/2011/relationships/chartStyle" Target="style65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8.xlsx"/><Relationship Id="rId2" Type="http://schemas.microsoft.com/office/2011/relationships/chartColorStyle" Target="colors66.xml"/><Relationship Id="rId1" Type="http://schemas.microsoft.com/office/2011/relationships/chartStyle" Target="style66.xm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9.xlsx"/><Relationship Id="rId2" Type="http://schemas.microsoft.com/office/2011/relationships/chartColorStyle" Target="colors67.xml"/><Relationship Id="rId1" Type="http://schemas.microsoft.com/office/2011/relationships/chartStyle" Target="style67.xml"/><Relationship Id="rId4" Type="http://schemas.openxmlformats.org/officeDocument/2006/relationships/chartUserShapes" Target="../drawings/drawing1.xm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0.xlsx"/><Relationship Id="rId2" Type="http://schemas.microsoft.com/office/2011/relationships/chartColorStyle" Target="colors68.xml"/><Relationship Id="rId1" Type="http://schemas.microsoft.com/office/2011/relationships/chartStyle" Target="style68.xm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1.xlsx"/><Relationship Id="rId2" Type="http://schemas.microsoft.com/office/2011/relationships/chartColorStyle" Target="colors69.xml"/><Relationship Id="rId1" Type="http://schemas.microsoft.com/office/2011/relationships/chartStyle" Target="style69.xm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ia/Desktop/REPORTE%20COMPE%20BAC%202024/Data%20Sec%20Finan%202024.xlsx" TargetMode="External"/><Relationship Id="rId2" Type="http://schemas.microsoft.com/office/2011/relationships/chartColorStyle" Target="colors70.xml"/><Relationship Id="rId1" Type="http://schemas.microsoft.com/office/2011/relationships/chartStyle" Target="style70.xml"/></Relationships>
</file>

<file path=ppt/charts/_rels/chart6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2.xlsx"/><Relationship Id="rId2" Type="http://schemas.microsoft.com/office/2011/relationships/chartColorStyle" Target="colors75.xml"/><Relationship Id="rId1" Type="http://schemas.microsoft.com/office/2011/relationships/chartStyle" Target="style75.xml"/></Relationships>
</file>

<file path=ppt/charts/_rels/chart6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3.xlsx"/><Relationship Id="rId2" Type="http://schemas.microsoft.com/office/2011/relationships/chartColorStyle" Target="colors76.xml"/><Relationship Id="rId1" Type="http://schemas.microsoft.com/office/2011/relationships/chartStyle" Target="style76.xml"/></Relationships>
</file>

<file path=ppt/charts/_rels/chart6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4.xlsx"/><Relationship Id="rId2" Type="http://schemas.microsoft.com/office/2011/relationships/chartColorStyle" Target="colors77.xml"/><Relationship Id="rId1" Type="http://schemas.microsoft.com/office/2011/relationships/chartStyle" Target="style77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7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5.xlsx"/><Relationship Id="rId2" Type="http://schemas.microsoft.com/office/2011/relationships/chartColorStyle" Target="colors78.xml"/><Relationship Id="rId1" Type="http://schemas.microsoft.com/office/2011/relationships/chartStyle" Target="style78.xml"/></Relationships>
</file>

<file path=ppt/charts/_rels/chart7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6.xlsx"/><Relationship Id="rId2" Type="http://schemas.microsoft.com/office/2011/relationships/chartColorStyle" Target="colors79.xml"/><Relationship Id="rId1" Type="http://schemas.microsoft.com/office/2011/relationships/chartStyle" Target="style79.xml"/></Relationships>
</file>

<file path=ppt/charts/_rels/chart7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7.xlsx"/><Relationship Id="rId2" Type="http://schemas.microsoft.com/office/2011/relationships/chartColorStyle" Target="colors80.xml"/><Relationship Id="rId1" Type="http://schemas.microsoft.com/office/2011/relationships/chartStyle" Target="style80.xml"/></Relationships>
</file>

<file path=ppt/charts/_rels/chart7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8.xlsx"/><Relationship Id="rId2" Type="http://schemas.microsoft.com/office/2011/relationships/chartColorStyle" Target="colors81.xml"/><Relationship Id="rId1" Type="http://schemas.microsoft.com/office/2011/relationships/chartStyle" Target="style81.xml"/></Relationships>
</file>

<file path=ppt/charts/_rels/chart7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9.xlsx"/><Relationship Id="rId2" Type="http://schemas.microsoft.com/office/2011/relationships/chartColorStyle" Target="colors82.xml"/><Relationship Id="rId1" Type="http://schemas.microsoft.com/office/2011/relationships/chartStyle" Target="style82.xml"/></Relationships>
</file>

<file path=ppt/charts/_rels/chart7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0.xlsx"/><Relationship Id="rId2" Type="http://schemas.microsoft.com/office/2011/relationships/chartColorStyle" Target="colors83.xml"/><Relationship Id="rId1" Type="http://schemas.microsoft.com/office/2011/relationships/chartStyle" Target="style83.xml"/></Relationships>
</file>

<file path=ppt/charts/_rels/chart7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1.xlsx"/><Relationship Id="rId2" Type="http://schemas.microsoft.com/office/2011/relationships/chartColorStyle" Target="colors84.xml"/><Relationship Id="rId1" Type="http://schemas.microsoft.com/office/2011/relationships/chartStyle" Target="style84.xml"/></Relationships>
</file>

<file path=ppt/charts/_rels/chart7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2.xlsx"/><Relationship Id="rId2" Type="http://schemas.microsoft.com/office/2011/relationships/chartColorStyle" Target="colors85.xml"/><Relationship Id="rId1" Type="http://schemas.microsoft.com/office/2011/relationships/chartStyle" Target="style85.xml"/></Relationships>
</file>

<file path=ppt/charts/_rels/chart7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3.xlsx"/><Relationship Id="rId2" Type="http://schemas.microsoft.com/office/2011/relationships/chartColorStyle" Target="colors86.xml"/><Relationship Id="rId1" Type="http://schemas.microsoft.com/office/2011/relationships/chartStyle" Target="style86.xml"/></Relationships>
</file>

<file path=ppt/charts/_rels/chart7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4.xlsx"/><Relationship Id="rId2" Type="http://schemas.microsoft.com/office/2011/relationships/chartColorStyle" Target="colors87.xml"/><Relationship Id="rId1" Type="http://schemas.microsoft.com/office/2011/relationships/chartStyle" Target="style87.xml"/><Relationship Id="rId4" Type="http://schemas.openxmlformats.org/officeDocument/2006/relationships/chartUserShapes" Target="../drawings/drawing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Ex1.xml.rels><?xml version="1.0" encoding="UTF-8" standalone="yes"?>
<Relationships xmlns="http://schemas.openxmlformats.org/package/2006/relationships"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Ex2.xml.rels><?xml version="1.0" encoding="UTF-8" standalone="yes"?>
<Relationships xmlns="http://schemas.openxmlformats.org/package/2006/relationships"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file:////Users/elia/Desktop/REPORTE%20COMPE%20BAC/Data%20Sec%20Finan%202024.xlsx" TargetMode="External"/></Relationships>
</file>

<file path=ppt/charts/_rels/chartEx4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oleObject" Target="file:////Users/elia/Desktop/REPORTE%20COMPE%20BAC%202024/Data%20Sec%20Finan%202024.xlsx" TargetMode="External"/></Relationships>
</file>

<file path=ppt/charts/_rels/chartEx5.xml.rels><?xml version="1.0" encoding="UTF-8" standalone="yes"?>
<Relationships xmlns="http://schemas.openxmlformats.org/package/2006/relationships"><Relationship Id="rId3" Type="http://schemas.microsoft.com/office/2011/relationships/chartColorStyle" Target="colors71.xml"/><Relationship Id="rId2" Type="http://schemas.microsoft.com/office/2011/relationships/chartStyle" Target="style71.xml"/><Relationship Id="rId1" Type="http://schemas.openxmlformats.org/officeDocument/2006/relationships/oleObject" Target="file:////Users/elia/Desktop/REPORTE%20COMPE%20BAC%202024/Data%20Sec%20Finan%202024.xlsx" TargetMode="External"/><Relationship Id="rId4" Type="http://schemas.openxmlformats.org/officeDocument/2006/relationships/themeOverride" Target="../theme/themeOverride1.xml"/></Relationships>
</file>

<file path=ppt/charts/_rels/chartEx6.xml.rels><?xml version="1.0" encoding="UTF-8" standalone="yes"?>
<Relationships xmlns="http://schemas.openxmlformats.org/package/2006/relationships"><Relationship Id="rId3" Type="http://schemas.microsoft.com/office/2011/relationships/chartColorStyle" Target="colors72.xml"/><Relationship Id="rId2" Type="http://schemas.microsoft.com/office/2011/relationships/chartStyle" Target="style72.xml"/><Relationship Id="rId1" Type="http://schemas.openxmlformats.org/officeDocument/2006/relationships/oleObject" Target="file:////Users/elia/Desktop/REPORTE%20COMPE%20BAC%202024/Data%20Sec%20Finan%202024.xlsx" TargetMode="External"/></Relationships>
</file>

<file path=ppt/charts/_rels/chartEx7.xml.rels><?xml version="1.0" encoding="UTF-8" standalone="yes"?>
<Relationships xmlns="http://schemas.openxmlformats.org/package/2006/relationships"><Relationship Id="rId3" Type="http://schemas.microsoft.com/office/2011/relationships/chartColorStyle" Target="colors73.xml"/><Relationship Id="rId2" Type="http://schemas.microsoft.com/office/2011/relationships/chartStyle" Target="style73.xml"/><Relationship Id="rId1" Type="http://schemas.openxmlformats.org/officeDocument/2006/relationships/oleObject" Target="file:////Users/elia/Desktop/REPORTE%20COMPE%20BAC%202024/Data%20Sec%20Finan%202024.xlsx" TargetMode="External"/></Relationships>
</file>

<file path=ppt/charts/_rels/chartEx8.xml.rels><?xml version="1.0" encoding="UTF-8" standalone="yes"?>
<Relationships xmlns="http://schemas.openxmlformats.org/package/2006/relationships"><Relationship Id="rId3" Type="http://schemas.microsoft.com/office/2011/relationships/chartColorStyle" Target="colors74.xml"/><Relationship Id="rId2" Type="http://schemas.microsoft.com/office/2011/relationships/chartStyle" Target="style74.xml"/><Relationship Id="rId1" Type="http://schemas.openxmlformats.org/officeDocument/2006/relationships/oleObject" Target="file:////Users/elia/Desktop/REPORTE%20COMPE%20BAC%202024/Data%20Sec%20Finan%202024.xlsx" TargetMode="External"/><Relationship Id="rId4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Bancos</c:v>
                </c:pt>
                <c:pt idx="1">
                  <c:v>Remesas</c:v>
                </c:pt>
                <c:pt idx="2">
                  <c:v>Regulatorios</c:v>
                </c:pt>
                <c:pt idx="3">
                  <c:v>Tarj Crédito</c:v>
                </c:pt>
                <c:pt idx="4">
                  <c:v>Seguros</c:v>
                </c:pt>
                <c:pt idx="5">
                  <c:v>Pensiones</c:v>
                </c:pt>
                <c:pt idx="6">
                  <c:v>Tarj Décito</c:v>
                </c:pt>
              </c:strCache>
            </c:strRef>
          </c:cat>
          <c:val>
            <c:numRef>
              <c:f>Hoja1!$B$2:$B$8</c:f>
              <c:numCache>
                <c:formatCode>\$0.0,,"M"</c:formatCode>
                <c:ptCount val="7"/>
                <c:pt idx="0">
                  <c:v>13272706.142240787</c:v>
                </c:pt>
                <c:pt idx="1">
                  <c:v>3162555</c:v>
                </c:pt>
                <c:pt idx="2">
                  <c:v>3820132</c:v>
                </c:pt>
                <c:pt idx="3">
                  <c:v>2163609</c:v>
                </c:pt>
                <c:pt idx="4">
                  <c:v>1159596</c:v>
                </c:pt>
                <c:pt idx="5">
                  <c:v>1204165</c:v>
                </c:pt>
                <c:pt idx="6">
                  <c:v>688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26-9949-97C7-EA9273AD6E97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Bancos</c:v>
                </c:pt>
                <c:pt idx="1">
                  <c:v>Remesas</c:v>
                </c:pt>
                <c:pt idx="2">
                  <c:v>Regulatorios</c:v>
                </c:pt>
                <c:pt idx="3">
                  <c:v>Tarj Crédito</c:v>
                </c:pt>
                <c:pt idx="4">
                  <c:v>Seguros</c:v>
                </c:pt>
                <c:pt idx="5">
                  <c:v>Pensiones</c:v>
                </c:pt>
                <c:pt idx="6">
                  <c:v>Tarj Décito</c:v>
                </c:pt>
              </c:strCache>
            </c:strRef>
          </c:cat>
          <c:val>
            <c:numRef>
              <c:f>Hoja1!$C$2:$C$8</c:f>
              <c:numCache>
                <c:formatCode>\$0.0,,"M"</c:formatCode>
                <c:ptCount val="7"/>
                <c:pt idx="0">
                  <c:v>10267863.917888522</c:v>
                </c:pt>
                <c:pt idx="1">
                  <c:v>2921983</c:v>
                </c:pt>
                <c:pt idx="2">
                  <c:v>3662270</c:v>
                </c:pt>
                <c:pt idx="3">
                  <c:v>2808863</c:v>
                </c:pt>
                <c:pt idx="4">
                  <c:v>1386399</c:v>
                </c:pt>
                <c:pt idx="5">
                  <c:v>489499</c:v>
                </c:pt>
                <c:pt idx="6">
                  <c:v>65792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26-9949-97C7-EA9273AD6E97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Bancos</c:v>
                </c:pt>
                <c:pt idx="1">
                  <c:v>Remesas</c:v>
                </c:pt>
                <c:pt idx="2">
                  <c:v>Regulatorios</c:v>
                </c:pt>
                <c:pt idx="3">
                  <c:v>Tarj Crédito</c:v>
                </c:pt>
                <c:pt idx="4">
                  <c:v>Seguros</c:v>
                </c:pt>
                <c:pt idx="5">
                  <c:v>Pensiones</c:v>
                </c:pt>
                <c:pt idx="6">
                  <c:v>Tarj Décito</c:v>
                </c:pt>
              </c:strCache>
            </c:strRef>
          </c:cat>
          <c:val>
            <c:numRef>
              <c:f>Hoja1!$D$2:$D$8</c:f>
              <c:numCache>
                <c:formatCode>\$0.0,,"M"</c:formatCode>
                <c:ptCount val="7"/>
                <c:pt idx="0">
                  <c:v>15708116.500250278</c:v>
                </c:pt>
                <c:pt idx="1">
                  <c:v>4127095.59695125</c:v>
                </c:pt>
                <c:pt idx="2">
                  <c:v>3684542.8321783105</c:v>
                </c:pt>
                <c:pt idx="3">
                  <c:v>3324583.8204279696</c:v>
                </c:pt>
                <c:pt idx="4">
                  <c:v>989615.87717333576</c:v>
                </c:pt>
                <c:pt idx="5">
                  <c:v>246525.33260450608</c:v>
                </c:pt>
                <c:pt idx="6">
                  <c:v>232215.04336045455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26-9949-97C7-EA9273AD6E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30"/>
        <c:axId val="959999807"/>
        <c:axId val="959985055"/>
      </c:barChart>
      <c:catAx>
        <c:axId val="9599998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959985055"/>
        <c:crosses val="autoZero"/>
        <c:auto val="1"/>
        <c:lblAlgn val="ctr"/>
        <c:lblOffset val="100"/>
        <c:noMultiLvlLbl val="0"/>
      </c:catAx>
      <c:valAx>
        <c:axId val="959985055"/>
        <c:scaling>
          <c:orientation val="minMax"/>
        </c:scaling>
        <c:delete val="1"/>
        <c:axPos val="l"/>
        <c:numFmt formatCode="\$0.0,,&quot;M&quot;" sourceLinked="1"/>
        <c:majorTickMark val="none"/>
        <c:minorTickMark val="none"/>
        <c:tickLblPos val="nextTo"/>
        <c:crossAx val="9599998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 b="0" i="0"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21-4644-97C5-A813C2E9EAE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INVOSA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21-4644-97C5-A813C2E9EAE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R.GLOBO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21-4644-97C5-A813C2E9EAEF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Otras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821-4644-97C5-A813C2E9EAE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-2120593864"/>
        <c:axId val="-2120590744"/>
      </c:barChart>
      <c:catAx>
        <c:axId val="-21205938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0590744"/>
        <c:crosses val="autoZero"/>
        <c:auto val="1"/>
        <c:lblAlgn val="ctr"/>
        <c:lblOffset val="100"/>
        <c:noMultiLvlLbl val="0"/>
      </c:catAx>
      <c:valAx>
        <c:axId val="-212059074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2120593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634630001552585E-2"/>
          <c:y val="8.1589491787407344E-3"/>
          <c:w val="0.92081193332988309"/>
          <c:h val="0.7431562798532417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Bancos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0.77910000000000001</c:v>
                </c:pt>
                <c:pt idx="1">
                  <c:v>0.51339999999999997</c:v>
                </c:pt>
                <c:pt idx="2">
                  <c:v>0.66890000000000005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A1-AF46-BA6D-DFD230E9660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Seguros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0.1331</c:v>
                </c:pt>
                <c:pt idx="1">
                  <c:v>0.23949999999999999</c:v>
                </c:pt>
                <c:pt idx="2">
                  <c:v>0.1285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A1-AF46-BA6D-DFD230E9660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Remesas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solidFill>
                <a:schemeClr val="accent5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6.7309856669599322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2A1-AF46-BA6D-DFD230E966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sz="9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0">
                  <c:v>7.4700000000000003E-2</c:v>
                </c:pt>
                <c:pt idx="1">
                  <c:v>0.217</c:v>
                </c:pt>
                <c:pt idx="2">
                  <c:v>4.3700000000000003E-2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2A1-AF46-BA6D-DFD230E96601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T. Débito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1.1878210000517529E-2"/>
                  <c:y val="-4.079474589370385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2A1-AF46-BA6D-DFD230E966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Sheet1!$B$5:$D$5</c:f>
              <c:numCache>
                <c:formatCode>0%</c:formatCode>
                <c:ptCount val="3"/>
                <c:pt idx="1">
                  <c:v>0.01</c:v>
                </c:pt>
                <c:pt idx="2">
                  <c:v>5.4000000000000003E-3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2A1-AF46-BA6D-DFD230E96601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T. Crédito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Sheet1!$B$6:$D$6</c:f>
              <c:numCache>
                <c:formatCode>0%</c:formatCode>
                <c:ptCount val="3"/>
                <c:pt idx="0">
                  <c:v>1.32E-2</c:v>
                </c:pt>
                <c:pt idx="1">
                  <c:v>2.9399999999999999E-2</c:v>
                </c:pt>
                <c:pt idx="2">
                  <c:v>0.1545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2A1-AF46-BA6D-DFD230E96601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Pensiones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Sheet1!$B$7:$D$7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7-E2A1-AF46-BA6D-DFD230E966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2122661048"/>
        <c:axId val="-2122657368"/>
      </c:barChart>
      <c:catAx>
        <c:axId val="-2122661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22657368"/>
        <c:crosses val="autoZero"/>
        <c:auto val="1"/>
        <c:lblAlgn val="ctr"/>
        <c:lblOffset val="100"/>
        <c:noMultiLvlLbl val="0"/>
      </c:catAx>
      <c:valAx>
        <c:axId val="-212265736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22661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567002145560133E-2"/>
          <c:y val="0.85191507240585573"/>
          <c:w val="0.98443299785443983"/>
          <c:h val="0.115530720370968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 b="0" i="0">
          <a:solidFill>
            <a:schemeClr val="tx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Bancos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Sheet1!$B$2:$M$2</c:f>
              <c:numCache>
                <c:formatCode>0,\k</c:formatCode>
                <c:ptCount val="12"/>
                <c:pt idx="0" formatCode="0,\K">
                  <c:v>216650.42915191734</c:v>
                </c:pt>
                <c:pt idx="1">
                  <c:v>419189.52704197099</c:v>
                </c:pt>
                <c:pt idx="2" formatCode="0,\K">
                  <c:v>628949.70457286725</c:v>
                </c:pt>
                <c:pt idx="3" formatCode="0,\K">
                  <c:v>1422480.5085669695</c:v>
                </c:pt>
                <c:pt idx="4" formatCode="0,\K">
                  <c:v>418775.65185209748</c:v>
                </c:pt>
                <c:pt idx="5" formatCode="0,\K">
                  <c:v>489164.82840612193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AAA-5B43-97D3-2C912AD3100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Tarj Crédito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Sheet1!$B$3:$M$3</c:f>
              <c:numCache>
                <c:formatCode>0,\k</c:formatCode>
                <c:ptCount val="12"/>
                <c:pt idx="0">
                  <c:v>21999.515550203167</c:v>
                </c:pt>
                <c:pt idx="1">
                  <c:v>169084.86211888577</c:v>
                </c:pt>
                <c:pt idx="2" formatCode="0,\K">
                  <c:v>183846.06235462317</c:v>
                </c:pt>
                <c:pt idx="3" formatCode="0,\K">
                  <c:v>226851.52455920918</c:v>
                </c:pt>
                <c:pt idx="4" formatCode="0,\K">
                  <c:v>104246.02471317799</c:v>
                </c:pt>
                <c:pt idx="5" formatCode="0,\K">
                  <c:v>125319.51955843317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AAA-5B43-97D3-2C912AD3100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Seguros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Sheet1!$B$4:$M$4</c:f>
              <c:numCache>
                <c:formatCode>0,\k</c:formatCode>
                <c:ptCount val="12"/>
                <c:pt idx="0">
                  <c:v>14097.724616442347</c:v>
                </c:pt>
                <c:pt idx="1">
                  <c:v>5877.557515551639</c:v>
                </c:pt>
                <c:pt idx="2" formatCode="0,\K">
                  <c:v>309457.19671646389</c:v>
                </c:pt>
                <c:pt idx="3" formatCode="0,\K">
                  <c:v>166981.51955721449</c:v>
                </c:pt>
                <c:pt idx="4" formatCode="0,\K">
                  <c:v>161669.60832631279</c:v>
                </c:pt>
                <c:pt idx="5" formatCode="0,\K">
                  <c:v>33564.319681177098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AAA-5B43-97D3-2C912AD31005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Remesas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Sheet1!$B$5:$M$5</c:f>
              <c:numCache>
                <c:formatCode>0,\k</c:formatCode>
                <c:ptCount val="12"/>
                <c:pt idx="0">
                  <c:v>53737.271551744307</c:v>
                </c:pt>
                <c:pt idx="1">
                  <c:v>6453.4756697064195</c:v>
                </c:pt>
                <c:pt idx="2" formatCode="0,\K">
                  <c:v>9655.432398249488</c:v>
                </c:pt>
                <c:pt idx="3" formatCode="0,\K">
                  <c:v>72677.735752725683</c:v>
                </c:pt>
                <c:pt idx="4" formatCode="0,\K">
                  <c:v>82229.138696622205</c:v>
                </c:pt>
                <c:pt idx="5" formatCode="0,\K">
                  <c:v>10239.194630289414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AAA-5B43-97D3-2C912AD31005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Tarj Débito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Sheet1!$B$6:$M$6</c:f>
              <c:numCache>
                <c:formatCode>0,\k</c:formatCode>
                <c:ptCount val="12"/>
                <c:pt idx="0">
                  <c:v>26124.124946536871</c:v>
                </c:pt>
                <c:pt idx="1">
                  <c:v>995.89448553190994</c:v>
                </c:pt>
                <c:pt idx="2" formatCode="0,\K">
                  <c:v>1405.5688865991722</c:v>
                </c:pt>
                <c:pt idx="3" formatCode="0,\K">
                  <c:v>174.55206570986519</c:v>
                </c:pt>
                <c:pt idx="5" formatCode="0,\K">
                  <c:v>479.06940585802499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AAA-5B43-97D3-2C912AD310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-2122615528"/>
        <c:axId val="-2122611800"/>
      </c:lineChart>
      <c:catAx>
        <c:axId val="-2122615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22611800"/>
        <c:crosses val="autoZero"/>
        <c:auto val="1"/>
        <c:lblAlgn val="ctr"/>
        <c:lblOffset val="100"/>
        <c:noMultiLvlLbl val="0"/>
      </c:catAx>
      <c:valAx>
        <c:axId val="-2122611800"/>
        <c:scaling>
          <c:orientation val="minMax"/>
        </c:scaling>
        <c:delete val="1"/>
        <c:axPos val="l"/>
        <c:numFmt formatCode="0,\K" sourceLinked="1"/>
        <c:majorTickMark val="none"/>
        <c:minorTickMark val="none"/>
        <c:tickLblPos val="nextTo"/>
        <c:crossAx val="-2122615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4865313070459799"/>
          <c:y val="9.3085458765848061E-2"/>
          <c:w val="0.81604687028673639"/>
          <c:h val="0.106761860784522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Valla Espec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3F-1A4D-9C43-3741110AE21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Puente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3F-1A4D-9C43-3741110AE21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Mupi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3F-1A4D-9C43-3741110AE215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Minivalla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33F-1A4D-9C43-3741110AE21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-2120593864"/>
        <c:axId val="-2120590744"/>
      </c:barChart>
      <c:catAx>
        <c:axId val="-21205938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0590744"/>
        <c:crosses val="autoZero"/>
        <c:auto val="1"/>
        <c:lblAlgn val="ctr"/>
        <c:lblOffset val="100"/>
        <c:noMultiLvlLbl val="0"/>
      </c:catAx>
      <c:valAx>
        <c:axId val="-212059074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2120593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iNV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0.0,,"M"</c:formatCode>
                <c:ptCount val="3"/>
                <c:pt idx="0">
                  <c:v>2840165</c:v>
                </c:pt>
                <c:pt idx="1">
                  <c:v>2741941</c:v>
                </c:pt>
                <c:pt idx="2">
                  <c:v>4490079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F3-5A4D-AC98-68D647F7BA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axId val="-2124810328"/>
        <c:axId val="-2124806648"/>
      </c:barChart>
      <c:catAx>
        <c:axId val="-2124810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24806648"/>
        <c:crosses val="autoZero"/>
        <c:auto val="1"/>
        <c:lblAlgn val="ctr"/>
        <c:lblOffset val="100"/>
        <c:noMultiLvlLbl val="0"/>
      </c:catAx>
      <c:valAx>
        <c:axId val="-2124806648"/>
        <c:scaling>
          <c:orientation val="minMax"/>
        </c:scaling>
        <c:delete val="1"/>
        <c:axPos val="l"/>
        <c:numFmt formatCode="0.0,,&quot;M&quot;" sourceLinked="1"/>
        <c:majorTickMark val="none"/>
        <c:minorTickMark val="none"/>
        <c:tickLblPos val="nextTo"/>
        <c:crossAx val="-2124810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949144946698904E-2"/>
          <c:y val="3.6480974357992302E-2"/>
          <c:w val="0.86210171010660197"/>
          <c:h val="0.963519025642007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338-CB49-97C8-88F6E431D99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338-CB49-97C8-88F6E431D99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338-CB49-97C8-88F6E431D99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338-CB49-97C8-88F6E431D9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2020-2021</c:v>
                </c:pt>
                <c:pt idx="1">
                  <c:v>2021-2022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-0.03</c:v>
                </c:pt>
                <c:pt idx="1">
                  <c:v>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38-CB49-97C8-88F6E431D9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4"/>
        <c:overlap val="-27"/>
        <c:axId val="-2126945480"/>
        <c:axId val="-2129580968"/>
      </c:barChart>
      <c:catAx>
        <c:axId val="-21269454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29580968"/>
        <c:crosses val="autoZero"/>
        <c:auto val="1"/>
        <c:lblAlgn val="ctr"/>
        <c:lblOffset val="100"/>
        <c:noMultiLvlLbl val="0"/>
      </c:catAx>
      <c:valAx>
        <c:axId val="-212958096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26945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634630001552585E-2"/>
          <c:y val="8.1589491787407344E-3"/>
          <c:w val="0.92081193332988309"/>
          <c:h val="0.7431562798532417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Bancos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0.13</c:v>
                </c:pt>
                <c:pt idx="1">
                  <c:v>0.62</c:v>
                </c:pt>
                <c:pt idx="2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12-F941-B108-4554C9C44F2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Remesas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0.61</c:v>
                </c:pt>
                <c:pt idx="1">
                  <c:v>0.05</c:v>
                </c:pt>
                <c:pt idx="2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12-F941-B108-4554C9C44F2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T. Crédito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solidFill>
                <a:schemeClr val="accent5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6.7309856669599322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512-F941-B108-4554C9C44F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sz="9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0">
                  <c:v>0.26</c:v>
                </c:pt>
                <c:pt idx="1">
                  <c:v>0.33</c:v>
                </c:pt>
                <c:pt idx="2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512-F941-B108-4554C9C44F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2122661048"/>
        <c:axId val="-2122657368"/>
      </c:barChart>
      <c:catAx>
        <c:axId val="-2122661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22657368"/>
        <c:crosses val="autoZero"/>
        <c:auto val="1"/>
        <c:lblAlgn val="ctr"/>
        <c:lblOffset val="100"/>
        <c:noMultiLvlLbl val="0"/>
      </c:catAx>
      <c:valAx>
        <c:axId val="-212265736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22661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567002145560133E-2"/>
          <c:y val="0.85191507240585573"/>
          <c:w val="0.98443299785443983"/>
          <c:h val="0.115530720370968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 b="0" i="0">
          <a:solidFill>
            <a:schemeClr val="tx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Bancos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Sheet1!$B$2:$M$2</c:f>
              <c:numCache>
                <c:formatCode>0,\k</c:formatCode>
                <c:ptCount val="12"/>
                <c:pt idx="0" formatCode="0,\K">
                  <c:v>281556.63328579377</c:v>
                </c:pt>
                <c:pt idx="1">
                  <c:v>756017.97537681891</c:v>
                </c:pt>
                <c:pt idx="2" formatCode="0,\K">
                  <c:v>469090.39631472289</c:v>
                </c:pt>
                <c:pt idx="3" formatCode="0,\K">
                  <c:v>460218.93046660518</c:v>
                </c:pt>
                <c:pt idx="4" formatCode="0,\K">
                  <c:v>767094.99577970803</c:v>
                </c:pt>
                <c:pt idx="5" formatCode="0,\K">
                  <c:v>625642.25132620952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EBA-054B-B829-C5AC21C008B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Tarj Crédito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Sheet1!$B$3:$M$3</c:f>
              <c:numCache>
                <c:formatCode>0,\k</c:formatCode>
                <c:ptCount val="12"/>
                <c:pt idx="0">
                  <c:v>31258.11379412056</c:v>
                </c:pt>
                <c:pt idx="1">
                  <c:v>207611.96539375791</c:v>
                </c:pt>
                <c:pt idx="2" formatCode="0,\K">
                  <c:v>226158.03776106218</c:v>
                </c:pt>
                <c:pt idx="3" formatCode="0,\K">
                  <c:v>223080.88321233782</c:v>
                </c:pt>
                <c:pt idx="4" formatCode="0,\K">
                  <c:v>240913.1850283684</c:v>
                </c:pt>
                <c:pt idx="5" formatCode="0,\K">
                  <c:v>83328.885140040918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EBA-054B-B829-C5AC21C008B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Remesas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Sheet1!$B$4:$M$4</c:f>
              <c:numCache>
                <c:formatCode>0,\k</c:formatCode>
                <c:ptCount val="12"/>
                <c:pt idx="0">
                  <c:v>22519.642127286515</c:v>
                </c:pt>
                <c:pt idx="1">
                  <c:v>486.14363040638818</c:v>
                </c:pt>
                <c:pt idx="3" formatCode="0,\K">
                  <c:v>30446.449798989699</c:v>
                </c:pt>
                <c:pt idx="4" formatCode="0,\K">
                  <c:v>41958.775762450874</c:v>
                </c:pt>
                <c:pt idx="5" formatCode="0,\K">
                  <c:v>21591.442558325023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EBA-054B-B829-C5AC21C008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-2122615528"/>
        <c:axId val="-2122611800"/>
      </c:lineChart>
      <c:catAx>
        <c:axId val="-2122615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22611800"/>
        <c:crosses val="autoZero"/>
        <c:auto val="1"/>
        <c:lblAlgn val="ctr"/>
        <c:lblOffset val="100"/>
        <c:noMultiLvlLbl val="0"/>
      </c:catAx>
      <c:valAx>
        <c:axId val="-2122611800"/>
        <c:scaling>
          <c:orientation val="minMax"/>
        </c:scaling>
        <c:delete val="1"/>
        <c:axPos val="l"/>
        <c:numFmt formatCode="0,\K" sourceLinked="1"/>
        <c:majorTickMark val="none"/>
        <c:minorTickMark val="none"/>
        <c:tickLblPos val="nextTo"/>
        <c:crossAx val="-2122615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4865313070459799"/>
          <c:y val="9.3085458765848061E-2"/>
          <c:w val="0.81604687028673639"/>
          <c:h val="0.106761860784522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TVC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C5-4A4A-A6DD-9E548F1ABA2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C11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C5-4A4A-A6DD-9E548F1ABA2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HCH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07-BF4C-8B25-B9202B939CB2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Otros(4 canales)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07-BF4C-8B25-B9202B939CB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-2120906920"/>
        <c:axId val="-2120903960"/>
      </c:barChart>
      <c:catAx>
        <c:axId val="-21209069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0903960"/>
        <c:crosses val="autoZero"/>
        <c:auto val="1"/>
        <c:lblAlgn val="ctr"/>
        <c:lblOffset val="100"/>
        <c:noMultiLvlLbl val="0"/>
      </c:catAx>
      <c:valAx>
        <c:axId val="-212090396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-2120906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7190222551505"/>
          <c:y val="0.68090635210581629"/>
          <c:w val="0.48451649916203249"/>
          <c:h val="0.251782588607426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bg1"/>
          </a:solidFill>
        </a:defRPr>
      </a:pPr>
      <a:endParaRPr lang="es-HN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3B-DE40-A6A9-9E5D2A04ACE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3B-DE40-A6A9-9E5D2A04ACE3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LT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3B-DE40-A6A9-9E5D2A04ACE3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EP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83B-DE40-A6A9-9E5D2A04AC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-2120863208"/>
        <c:axId val="-2120860184"/>
      </c:barChart>
      <c:catAx>
        <c:axId val="-21208632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0860184"/>
        <c:crosses val="autoZero"/>
        <c:auto val="1"/>
        <c:lblAlgn val="ctr"/>
        <c:lblOffset val="100"/>
        <c:noMultiLvlLbl val="0"/>
      </c:catAx>
      <c:valAx>
        <c:axId val="-212086018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2120863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35B-8E43-B158-DCC9767F5D58}"/>
              </c:ext>
            </c:extLst>
          </c:dPt>
          <c:dPt>
            <c:idx val="1"/>
            <c:bubble3D val="0"/>
            <c:spPr>
              <a:solidFill>
                <a:srgbClr val="EF623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35B-8E43-B158-DCC9767F5D58}"/>
              </c:ext>
            </c:extLst>
          </c:dPt>
          <c:dPt>
            <c:idx val="2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35B-8E43-B158-DCC9767F5D58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35B-8E43-B158-DCC9767F5D5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35B-8E43-B158-DCC9767F5D58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35B-8E43-B158-DCC9767F5D5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DB5-5346-8D0C-579B44C9425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B35B-8E43-B158-DCC9767F5D58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B35B-8E43-B158-DCC9767F5D5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35B-8E43-B158-DCC9767F5D58}"/>
                </c:ext>
              </c:extLst>
            </c:dLbl>
            <c:dLbl>
              <c:idx val="3"/>
              <c:layout>
                <c:manualLayout>
                  <c:x val="-0.11583644235900184"/>
                  <c:y val="-4.551838152750806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35B-8E43-B158-DCC9767F5D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Bancos</c:v>
                </c:pt>
                <c:pt idx="1">
                  <c:v>Tarjetas Crédito</c:v>
                </c:pt>
                <c:pt idx="2">
                  <c:v>Remesas</c:v>
                </c:pt>
                <c:pt idx="3">
                  <c:v>Seguros</c:v>
                </c:pt>
                <c:pt idx="4">
                  <c:v>Regulatorios</c:v>
                </c:pt>
                <c:pt idx="5">
                  <c:v>Tarjetas Débito</c:v>
                </c:pt>
                <c:pt idx="6">
                  <c:v>AFP</c:v>
                </c:pt>
              </c:strCache>
            </c:strRef>
          </c:cat>
          <c:val>
            <c:numRef>
              <c:f>Sheet1!$B$2:$B$8</c:f>
              <c:numCache>
                <c:formatCode>0.0%</c:formatCode>
                <c:ptCount val="7"/>
                <c:pt idx="0">
                  <c:v>0.71299999999999997</c:v>
                </c:pt>
                <c:pt idx="1">
                  <c:v>0.15</c:v>
                </c:pt>
                <c:pt idx="2">
                  <c:v>8.3000000000000004E-2</c:v>
                </c:pt>
                <c:pt idx="3">
                  <c:v>4.3999999999999997E-2</c:v>
                </c:pt>
                <c:pt idx="5">
                  <c:v>8.0000000000000002E-3</c:v>
                </c:pt>
                <c:pt idx="6">
                  <c:v>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35B-8E43-B158-DCC9767F5D5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24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50-9740-9C89-9C74E1167C8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R.Globo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50-9740-9C89-9C74E1167C88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America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50-9740-9C89-9C74E1167C88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Musiquera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B50-9740-9C89-9C74E1167C88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AudioSistema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B50-9740-9C89-9C74E1167C88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Otros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B50-9740-9C89-9C74E1167C8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-2120593864"/>
        <c:axId val="-2120590744"/>
      </c:barChart>
      <c:catAx>
        <c:axId val="-21205938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0590744"/>
        <c:crosses val="autoZero"/>
        <c:auto val="1"/>
        <c:lblAlgn val="ctr"/>
        <c:lblOffset val="100"/>
        <c:noMultiLvlLbl val="0"/>
      </c:catAx>
      <c:valAx>
        <c:axId val="-212059074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2120593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Valla Espec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2C-9045-9ABD-C053FCDE731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Murales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6.82008089582567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B1D-264F-8606-D6ED7216C5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2C-9045-9ABD-C053FCDE731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Mupi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9685900162149713E-3"/>
                  <c:y val="-8.18409707499081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B1D-264F-8606-D6ED7216C5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2C-9045-9ABD-C053FCDE731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-2120593864"/>
        <c:axId val="-2120590744"/>
      </c:barChart>
      <c:catAx>
        <c:axId val="-21205938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0590744"/>
        <c:crosses val="autoZero"/>
        <c:auto val="1"/>
        <c:lblAlgn val="ctr"/>
        <c:lblOffset val="100"/>
        <c:noMultiLvlLbl val="0"/>
      </c:catAx>
      <c:valAx>
        <c:axId val="-2120590744"/>
        <c:scaling>
          <c:orientation val="minMax"/>
          <c:min val="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-2120593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Bancos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Sheet1!$B$2:$M$2</c:f>
              <c:numCache>
                <c:formatCode>0,\k</c:formatCode>
                <c:ptCount val="12"/>
                <c:pt idx="0" formatCode="0,\K">
                  <c:v>269792.0897841655</c:v>
                </c:pt>
                <c:pt idx="1">
                  <c:v>256145.96844215773</c:v>
                </c:pt>
                <c:pt idx="2" formatCode="0,\K">
                  <c:v>601654.93816415838</c:v>
                </c:pt>
                <c:pt idx="3" formatCode="0,\K">
                  <c:v>680568.50156811986</c:v>
                </c:pt>
                <c:pt idx="4" formatCode="0,\K">
                  <c:v>586496.10975290113</c:v>
                </c:pt>
                <c:pt idx="5" formatCode="0,\K">
                  <c:v>428742.31088140007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BB-2F47-BA1C-1226C022525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Tarj Crédito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Sheet1!$B$3:$M$3</c:f>
              <c:numCache>
                <c:formatCode>0,\k</c:formatCode>
                <c:ptCount val="12"/>
                <c:pt idx="0">
                  <c:v>107890.73235013209</c:v>
                </c:pt>
                <c:pt idx="1">
                  <c:v>202838.77316127252</c:v>
                </c:pt>
                <c:pt idx="2" formatCode="0,\K">
                  <c:v>172686.43554684435</c:v>
                </c:pt>
                <c:pt idx="3" formatCode="0,\K">
                  <c:v>54769.74415520941</c:v>
                </c:pt>
                <c:pt idx="4" formatCode="0,\K">
                  <c:v>114395.62719124011</c:v>
                </c:pt>
                <c:pt idx="5" formatCode="0,\K">
                  <c:v>11742.029717816173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BB-2F47-BA1C-1226C022525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Tarj Débito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Sheet1!$B$4:$M$4</c:f>
              <c:numCache>
                <c:formatCode>0,\k</c:formatCode>
                <c:ptCount val="12"/>
                <c:pt idx="0">
                  <c:v>70106.260675284779</c:v>
                </c:pt>
                <c:pt idx="1">
                  <c:v>1944.9796413175586</c:v>
                </c:pt>
                <c:pt idx="2" formatCode="0,\K">
                  <c:v>3641.3086440084508</c:v>
                </c:pt>
                <c:pt idx="3" formatCode="0,\K">
                  <c:v>4292.1724917124639</c:v>
                </c:pt>
                <c:pt idx="4" formatCode="0,\K">
                  <c:v>39432.617111368476</c:v>
                </c:pt>
                <c:pt idx="5" formatCode="0,\K">
                  <c:v>5841.7087181121624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BB-2F47-BA1C-1226C022525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Seguros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Sheet1!$B$5:$M$5</c:f>
              <c:numCache>
                <c:formatCode>0,\k</c:formatCode>
                <c:ptCount val="12"/>
                <c:pt idx="0">
                  <c:v>37177.036928025911</c:v>
                </c:pt>
                <c:pt idx="1">
                  <c:v>28143.665003609796</c:v>
                </c:pt>
                <c:pt idx="2" formatCode="0,\K">
                  <c:v>2182.0323441156465</c:v>
                </c:pt>
                <c:pt idx="3" formatCode="0,\K">
                  <c:v>1193.81918390277</c:v>
                </c:pt>
                <c:pt idx="4" formatCode="0,\K">
                  <c:v>2974.03004134509</c:v>
                </c:pt>
                <c:pt idx="5" formatCode="0,\K">
                  <c:v>2611.3154132453819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9BB-2F47-BA1C-1226C022525B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Remesas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Sheet1!$B$6:$M$6</c:f>
              <c:numCache>
                <c:formatCode>0,\k</c:formatCode>
                <c:ptCount val="12"/>
                <c:pt idx="0">
                  <c:v>7409.6886999458993</c:v>
                </c:pt>
                <c:pt idx="1">
                  <c:v>5960.7285883203303</c:v>
                </c:pt>
                <c:pt idx="2" formatCode="0,\K">
                  <c:v>8507.9694649335597</c:v>
                </c:pt>
                <c:pt idx="3" formatCode="0,\K">
                  <c:v>9130.4157448237347</c:v>
                </c:pt>
                <c:pt idx="4" formatCode="0,\K">
                  <c:v>229337.80152685675</c:v>
                </c:pt>
                <c:pt idx="5" formatCode="0,\K">
                  <c:v>99636.224796566574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A1F-2F45-BACC-3C9DC61DD80C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Pensiones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Sheet1!$B$7:$M$7</c:f>
              <c:numCache>
                <c:formatCode>0,\k</c:formatCode>
                <c:ptCount val="12"/>
                <c:pt idx="0">
                  <c:v>4446.6253889883501</c:v>
                </c:pt>
                <c:pt idx="1">
                  <c:v>3884.2876069470358</c:v>
                </c:pt>
                <c:pt idx="2" formatCode="0,\K">
                  <c:v>4216.7066597975199</c:v>
                </c:pt>
                <c:pt idx="3" formatCode="0,\K">
                  <c:v>5286.9135287122499</c:v>
                </c:pt>
                <c:pt idx="4" formatCode="0,\K">
                  <c:v>4214.6254300204801</c:v>
                </c:pt>
                <c:pt idx="5" formatCode="0,\K">
                  <c:v>4215.2280211329598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0F3-C246-A216-CECBDEBA83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-2122615528"/>
        <c:axId val="-2122611800"/>
      </c:lineChart>
      <c:catAx>
        <c:axId val="-2122615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22611800"/>
        <c:crosses val="autoZero"/>
        <c:auto val="1"/>
        <c:lblAlgn val="ctr"/>
        <c:lblOffset val="100"/>
        <c:noMultiLvlLbl val="0"/>
      </c:catAx>
      <c:valAx>
        <c:axId val="-2122611800"/>
        <c:scaling>
          <c:orientation val="minMax"/>
        </c:scaling>
        <c:delete val="1"/>
        <c:axPos val="l"/>
        <c:numFmt formatCode="0,\K" sourceLinked="1"/>
        <c:majorTickMark val="none"/>
        <c:minorTickMark val="none"/>
        <c:tickLblPos val="nextTo"/>
        <c:crossAx val="-2122615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4865313070459799"/>
          <c:y val="9.3085458765848061E-2"/>
          <c:w val="0.81604687028673639"/>
          <c:h val="0.106761860784522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2021-2022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3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4FBA-F34E-88A5-0ABF0FE6425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4FBA-F34E-88A5-0ABF0FE642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Variacion</c:v>
                </c:pt>
              </c:strCache>
            </c:strRef>
          </c:cat>
          <c:val>
            <c:numRef>
              <c:f>Hoja1!$B$2</c:f>
              <c:numCache>
                <c:formatCode>0%</c:formatCode>
                <c:ptCount val="1"/>
                <c:pt idx="0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BA-F34E-88A5-0ABF0FE64251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2022-2023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Variacion</c:v>
                </c:pt>
              </c:strCache>
            </c:strRef>
          </c:cat>
          <c:val>
            <c:numRef>
              <c:f>Hoja1!$C$2</c:f>
              <c:numCache>
                <c:formatCode>0%</c:formatCode>
                <c:ptCount val="1"/>
                <c:pt idx="0">
                  <c:v>-0.3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BA-F34E-88A5-0ABF0FE642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9"/>
        <c:axId val="746556623"/>
        <c:axId val="746558271"/>
      </c:barChart>
      <c:catAx>
        <c:axId val="74655662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46558271"/>
        <c:crosses val="autoZero"/>
        <c:auto val="1"/>
        <c:lblAlgn val="ctr"/>
        <c:lblOffset val="100"/>
        <c:noMultiLvlLbl val="0"/>
      </c:catAx>
      <c:valAx>
        <c:axId val="74655827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46556623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634630001552585E-2"/>
          <c:y val="8.1589491787407344E-3"/>
          <c:w val="0.92081193332988309"/>
          <c:h val="0.7431562798532417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Bancos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0.47</c:v>
                </c:pt>
                <c:pt idx="1">
                  <c:v>0.56000000000000005</c:v>
                </c:pt>
                <c:pt idx="2">
                  <c:v>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79-5247-B40A-CC092CE4C1E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Seguros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0.13</c:v>
                </c:pt>
                <c:pt idx="1">
                  <c:v>0.08</c:v>
                </c:pt>
                <c:pt idx="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79-5247-B40A-CC092CE4C1E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Remesas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solidFill>
                <a:schemeClr val="accent5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6.7309856669599322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F78-6B4F-AE96-22BFD6D72B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sz="9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0">
                  <c:v>7.0000000000000007E-2</c:v>
                </c:pt>
                <c:pt idx="1">
                  <c:v>0.15</c:v>
                </c:pt>
                <c:pt idx="2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79-5247-B40A-CC092CE4C1E4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T. Débito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1.1878210000517529E-2"/>
                  <c:y val="-4.079474589370385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28F-4B1D-A140-CCFA61825D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Sheet1!$B$5:$D$5</c:f>
              <c:numCache>
                <c:formatCode>0%</c:formatCode>
                <c:ptCount val="3"/>
                <c:pt idx="0">
                  <c:v>0.14000000000000001</c:v>
                </c:pt>
                <c:pt idx="1">
                  <c:v>0.01</c:v>
                </c:pt>
                <c:pt idx="2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E79-5247-B40A-CC092CE4C1E4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T. Crédito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Sheet1!$B$6:$D$6</c:f>
              <c:numCache>
                <c:formatCode>0%</c:formatCode>
                <c:ptCount val="3"/>
                <c:pt idx="0">
                  <c:v>0.19</c:v>
                </c:pt>
                <c:pt idx="1">
                  <c:v>0.19</c:v>
                </c:pt>
                <c:pt idx="2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E79-5247-B40A-CC092CE4C1E4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Pensiones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Sheet1!$B$7:$D$7</c:f>
              <c:numCache>
                <c:formatCode>0%</c:formatCode>
                <c:ptCount val="3"/>
                <c:pt idx="1">
                  <c:v>0.01</c:v>
                </c:pt>
                <c:pt idx="2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AE-6145-BF44-684B90C103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2122661048"/>
        <c:axId val="-2122657368"/>
      </c:barChart>
      <c:catAx>
        <c:axId val="-2122661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22657368"/>
        <c:crosses val="autoZero"/>
        <c:auto val="1"/>
        <c:lblAlgn val="ctr"/>
        <c:lblOffset val="100"/>
        <c:noMultiLvlLbl val="0"/>
      </c:catAx>
      <c:valAx>
        <c:axId val="-212265736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22661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567002145560133E-2"/>
          <c:y val="0.85191507240585573"/>
          <c:w val="0.98443299785443983"/>
          <c:h val="0.115530720370968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 b="0" i="0">
          <a:solidFill>
            <a:schemeClr val="tx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Atlántida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numFmt formatCode="0.0,,&quot;M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Hoja1!$B$2:$D$2</c:f>
              <c:numCache>
                <c:formatCode>0.0,,"M"</c:formatCode>
                <c:ptCount val="3"/>
                <c:pt idx="0">
                  <c:v>5058773.1501774751</c:v>
                </c:pt>
                <c:pt idx="1">
                  <c:v>6290174.0645290166</c:v>
                </c:pt>
                <c:pt idx="2">
                  <c:v>4373877.3795211269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D5-9941-8F69-EE2C6D9B1B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739851551"/>
        <c:axId val="1741161807"/>
      </c:barChart>
      <c:catAx>
        <c:axId val="17398515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1741161807"/>
        <c:crosses val="autoZero"/>
        <c:auto val="1"/>
        <c:lblAlgn val="ctr"/>
        <c:lblOffset val="100"/>
        <c:noMultiLvlLbl val="0"/>
      </c:catAx>
      <c:valAx>
        <c:axId val="1741161807"/>
        <c:scaling>
          <c:orientation val="minMax"/>
        </c:scaling>
        <c:delete val="1"/>
        <c:axPos val="l"/>
        <c:numFmt formatCode="0.0,,&quot;M&quot;" sourceLinked="1"/>
        <c:majorTickMark val="none"/>
        <c:minorTickMark val="none"/>
        <c:tickLblPos val="nextTo"/>
        <c:crossAx val="17398515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0" i="0"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TVC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8C-8F4A-9221-7A773474C2C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C10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8C-8F4A-9221-7A773474C2C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HCH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88C-8F4A-9221-7A773474C2C1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Go TV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88C-8F4A-9221-7A773474C2C1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VTV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88C-8F4A-9221-7A773474C2C1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Otros(4 canales)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88C-8F4A-9221-7A773474C2C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-2120906920"/>
        <c:axId val="-2120903960"/>
      </c:barChart>
      <c:catAx>
        <c:axId val="-21209069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0903960"/>
        <c:crosses val="autoZero"/>
        <c:auto val="1"/>
        <c:lblAlgn val="ctr"/>
        <c:lblOffset val="100"/>
        <c:noMultiLvlLbl val="0"/>
      </c:catAx>
      <c:valAx>
        <c:axId val="-212090396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-2120906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7190222551505"/>
          <c:y val="0.68090635210581629"/>
          <c:w val="0.66634557385955329"/>
          <c:h val="0.251712617839658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bg1"/>
          </a:solidFill>
        </a:defRPr>
      </a:pPr>
      <a:endParaRPr lang="es-HN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3A-FF41-AA78-8C69C3E6CD3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LT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3A-FF41-AA78-8C69C3E6CD3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LP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23A-FF41-AA78-8C69C3E6CD3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EH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23A-FF41-AA78-8C69C3E6CD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-2120863208"/>
        <c:axId val="-2120860184"/>
      </c:barChart>
      <c:catAx>
        <c:axId val="-21208632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0860184"/>
        <c:crosses val="autoZero"/>
        <c:auto val="1"/>
        <c:lblAlgn val="ctr"/>
        <c:lblOffset val="100"/>
        <c:noMultiLvlLbl val="0"/>
      </c:catAx>
      <c:valAx>
        <c:axId val="-212086018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2120863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15-6A4C-B2C0-4AB944480FE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AudioSistema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15-6A4C-B2C0-4AB944480FE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Globo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15-6A4C-B2C0-4AB944480FE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G America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715-6A4C-B2C0-4AB944480FEB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Romantica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715-6A4C-B2C0-4AB944480FEB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St Luz y Logos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715-6A4C-B2C0-4AB944480FEB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Otras (5 emisoras)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Sheet1!$B$8</c:f>
              <c:numCache>
                <c:formatCode>0%</c:formatCode>
                <c:ptCount val="1"/>
                <c:pt idx="0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715-6A4C-B2C0-4AB944480FE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-2120593864"/>
        <c:axId val="-2120590744"/>
      </c:barChart>
      <c:catAx>
        <c:axId val="-21205938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0590744"/>
        <c:crosses val="autoZero"/>
        <c:auto val="1"/>
        <c:lblAlgn val="ctr"/>
        <c:lblOffset val="100"/>
        <c:noMultiLvlLbl val="0"/>
      </c:catAx>
      <c:valAx>
        <c:axId val="-212059074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2120593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Valla Espec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24-E14D-82F5-13736660A1B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Mupis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24-E14D-82F5-13736660A1B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Murales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24-E14D-82F5-13736660A1B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-2120593864"/>
        <c:axId val="-2120590744"/>
      </c:barChart>
      <c:catAx>
        <c:axId val="-21205938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0590744"/>
        <c:crosses val="autoZero"/>
        <c:auto val="1"/>
        <c:lblAlgn val="ctr"/>
        <c:lblOffset val="100"/>
        <c:noMultiLvlLbl val="0"/>
      </c:catAx>
      <c:valAx>
        <c:axId val="-212059074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2120593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Bancos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Ficohsa</c:v>
                </c:pt>
                <c:pt idx="1">
                  <c:v>Banpais</c:v>
                </c:pt>
                <c:pt idx="2">
                  <c:v>Atlantida</c:v>
                </c:pt>
                <c:pt idx="3">
                  <c:v>BAC</c:v>
                </c:pt>
                <c:pt idx="4">
                  <c:v>Occidente</c:v>
                </c:pt>
                <c:pt idx="5">
                  <c:v>Davivienda</c:v>
                </c:pt>
                <c:pt idx="6">
                  <c:v>Azteca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0.67</c:v>
                </c:pt>
                <c:pt idx="1">
                  <c:v>0.75</c:v>
                </c:pt>
                <c:pt idx="2">
                  <c:v>0.69</c:v>
                </c:pt>
                <c:pt idx="3">
                  <c:v>0.8</c:v>
                </c:pt>
                <c:pt idx="4">
                  <c:v>0.76</c:v>
                </c:pt>
                <c:pt idx="5">
                  <c:v>0.55000000000000004</c:v>
                </c:pt>
                <c:pt idx="6">
                  <c:v>0.91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29-6F49-BF22-900549880B0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Tarjetas Crédito</c:v>
                </c:pt>
              </c:strCache>
            </c:strRef>
          </c:tx>
          <c:spPr>
            <a:solidFill>
              <a:srgbClr val="EF623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Ficohsa</c:v>
                </c:pt>
                <c:pt idx="1">
                  <c:v>Banpais</c:v>
                </c:pt>
                <c:pt idx="2">
                  <c:v>Atlantida</c:v>
                </c:pt>
                <c:pt idx="3">
                  <c:v>BAC</c:v>
                </c:pt>
                <c:pt idx="4">
                  <c:v>Occidente</c:v>
                </c:pt>
                <c:pt idx="5">
                  <c:v>Davivienda</c:v>
                </c:pt>
                <c:pt idx="6">
                  <c:v>Azteca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0.15</c:v>
                </c:pt>
                <c:pt idx="1">
                  <c:v>0.22</c:v>
                </c:pt>
                <c:pt idx="2">
                  <c:v>0.16</c:v>
                </c:pt>
                <c:pt idx="3">
                  <c:v>0.02</c:v>
                </c:pt>
                <c:pt idx="5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29-6F49-BF22-900549880B0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Tarjetas Débito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Ficohsa</c:v>
                </c:pt>
                <c:pt idx="1">
                  <c:v>Banpais</c:v>
                </c:pt>
                <c:pt idx="2">
                  <c:v>Atlantida</c:v>
                </c:pt>
                <c:pt idx="3">
                  <c:v>BAC</c:v>
                </c:pt>
                <c:pt idx="4">
                  <c:v>Occidente</c:v>
                </c:pt>
                <c:pt idx="5">
                  <c:v>Davivienda</c:v>
                </c:pt>
                <c:pt idx="6">
                  <c:v>Azteca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 formatCode="0%">
                  <c:v>0.01</c:v>
                </c:pt>
                <c:pt idx="2" formatCode="0%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29-6F49-BF22-900549880B0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Seguros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Ficohsa</c:v>
                </c:pt>
                <c:pt idx="1">
                  <c:v>Banpais</c:v>
                </c:pt>
                <c:pt idx="2">
                  <c:v>Atlantida</c:v>
                </c:pt>
                <c:pt idx="3">
                  <c:v>BAC</c:v>
                </c:pt>
                <c:pt idx="4">
                  <c:v>Occidente</c:v>
                </c:pt>
                <c:pt idx="5">
                  <c:v>Davivienda</c:v>
                </c:pt>
                <c:pt idx="6">
                  <c:v>Azteca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 formatCode="0%">
                  <c:v>0.13</c:v>
                </c:pt>
                <c:pt idx="2" formatCode="0%">
                  <c:v>0.02</c:v>
                </c:pt>
                <c:pt idx="5" formatCode="0%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129-6F49-BF22-900549880B0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Remesas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Ficohsa</c:v>
                </c:pt>
                <c:pt idx="1">
                  <c:v>Banpais</c:v>
                </c:pt>
                <c:pt idx="2">
                  <c:v>Atlantida</c:v>
                </c:pt>
                <c:pt idx="3">
                  <c:v>BAC</c:v>
                </c:pt>
                <c:pt idx="4">
                  <c:v>Occidente</c:v>
                </c:pt>
                <c:pt idx="5">
                  <c:v>Davivienda</c:v>
                </c:pt>
                <c:pt idx="6">
                  <c:v>Azteca</c:v>
                </c:pt>
              </c:strCache>
            </c:strRef>
          </c:cat>
          <c:val>
            <c:numRef>
              <c:f>Sheet1!$F$2:$F$8</c:f>
              <c:numCache>
                <c:formatCode>0%</c:formatCode>
                <c:ptCount val="7"/>
                <c:pt idx="0">
                  <c:v>0.04</c:v>
                </c:pt>
                <c:pt idx="1">
                  <c:v>0.03</c:v>
                </c:pt>
                <c:pt idx="2">
                  <c:v>0.09</c:v>
                </c:pt>
                <c:pt idx="3">
                  <c:v>0.18</c:v>
                </c:pt>
                <c:pt idx="4">
                  <c:v>0.24</c:v>
                </c:pt>
                <c:pt idx="5">
                  <c:v>0.1</c:v>
                </c:pt>
                <c:pt idx="6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129-6F49-BF22-900549880B08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AFP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Ficohsa</c:v>
                </c:pt>
                <c:pt idx="1">
                  <c:v>Banpais</c:v>
                </c:pt>
                <c:pt idx="2">
                  <c:v>Atlantida</c:v>
                </c:pt>
                <c:pt idx="3">
                  <c:v>BAC</c:v>
                </c:pt>
                <c:pt idx="4">
                  <c:v>Occidente</c:v>
                </c:pt>
                <c:pt idx="5">
                  <c:v>Davivienda</c:v>
                </c:pt>
                <c:pt idx="6">
                  <c:v>Azteca</c:v>
                </c:pt>
              </c:strCache>
            </c:strRef>
          </c:cat>
          <c:val>
            <c:numRef>
              <c:f>Sheet1!$G$2:$G$8</c:f>
              <c:numCache>
                <c:formatCode>General</c:formatCode>
                <c:ptCount val="7"/>
                <c:pt idx="2" formatCode="0%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74-6140-85DF-CA6BD0853E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"/>
        <c:overlap val="100"/>
        <c:axId val="1345664912"/>
        <c:axId val="1346349392"/>
      </c:barChart>
      <c:catAx>
        <c:axId val="1345664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1346349392"/>
        <c:crosses val="autoZero"/>
        <c:auto val="1"/>
        <c:lblAlgn val="ctr"/>
        <c:lblOffset val="100"/>
        <c:noMultiLvlLbl val="0"/>
      </c:catAx>
      <c:valAx>
        <c:axId val="134634939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345664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622053842405886"/>
          <c:y val="0.93962435520052501"/>
          <c:w val="0.72474816406318787"/>
          <c:h val="6.0375644799475041E-2"/>
        </c:manualLayout>
      </c:layout>
      <c:overlay val="0"/>
      <c:spPr>
        <a:solidFill>
          <a:schemeClr val="bg2">
            <a:lumMod val="20000"/>
            <a:lumOff val="8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0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2021-2022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4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619-6E45-BEB5-D1278E1BAEB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Variacion</c:v>
                </c:pt>
              </c:strCache>
            </c:strRef>
          </c:cat>
          <c:val>
            <c:numRef>
              <c:f>Hoja1!$B$2</c:f>
              <c:numCache>
                <c:formatCode>0%</c:formatCode>
                <c:ptCount val="1"/>
                <c:pt idx="0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19-6E45-BEB5-D1278E1BAEB8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2022-2023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4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Variacion</c:v>
                </c:pt>
              </c:strCache>
            </c:strRef>
          </c:cat>
          <c:val>
            <c:numRef>
              <c:f>Hoja1!$C$2</c:f>
              <c:numCache>
                <c:formatCode>0%</c:formatCode>
                <c:ptCount val="1"/>
                <c:pt idx="0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619-6E45-BEB5-D1278E1BAE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9"/>
        <c:axId val="746556623"/>
        <c:axId val="746558271"/>
      </c:barChart>
      <c:catAx>
        <c:axId val="74655662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46558271"/>
        <c:crosses val="autoZero"/>
        <c:auto val="1"/>
        <c:lblAlgn val="ctr"/>
        <c:lblOffset val="100"/>
        <c:noMultiLvlLbl val="0"/>
      </c:catAx>
      <c:valAx>
        <c:axId val="74655827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46556623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BAC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effectLst/>
          </c:spPr>
          <c:invertIfNegative val="0"/>
          <c:dLbls>
            <c:numFmt formatCode="0.0,,&quot;M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Hoja1!$B$2:$D$2</c:f>
              <c:numCache>
                <c:formatCode>0.0,,"M"</c:formatCode>
                <c:ptCount val="3"/>
                <c:pt idx="0">
                  <c:v>2057297.3621651642</c:v>
                </c:pt>
                <c:pt idx="1">
                  <c:v>2245206.6264798082</c:v>
                </c:pt>
                <c:pt idx="2">
                  <c:v>2490633.2382596182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8D-5D4E-863C-9A52695B54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739851551"/>
        <c:axId val="1741161807"/>
      </c:barChart>
      <c:catAx>
        <c:axId val="17398515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1741161807"/>
        <c:crosses val="autoZero"/>
        <c:auto val="1"/>
        <c:lblAlgn val="ctr"/>
        <c:lblOffset val="100"/>
        <c:noMultiLvlLbl val="0"/>
      </c:catAx>
      <c:valAx>
        <c:axId val="1741161807"/>
        <c:scaling>
          <c:orientation val="minMax"/>
        </c:scaling>
        <c:delete val="1"/>
        <c:axPos val="l"/>
        <c:numFmt formatCode="0.0,,&quot;M&quot;" sourceLinked="1"/>
        <c:majorTickMark val="none"/>
        <c:minorTickMark val="none"/>
        <c:tickLblPos val="nextTo"/>
        <c:crossAx val="17398515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0" i="0"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Bancos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0.98</c:v>
                </c:pt>
                <c:pt idx="1">
                  <c:v>0.56369999999999998</c:v>
                </c:pt>
                <c:pt idx="2">
                  <c:v>0.79549999999999998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9A-2A4E-9FF1-54486F5DA1A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Remesas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dLbls>
            <c:dLbl>
              <c:idx val="2"/>
              <c:layout>
                <c:manualLayout>
                  <c:x val="-2.3756420001035058E-2"/>
                  <c:y val="-9.3486879371329534E-1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9A-2A4E-9FF1-54486F5DA1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2" formatCode="0%">
                  <c:v>0.1782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9A-2A4E-9FF1-54486F5DA1A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Tar Crédito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3"/>
              </a:solidFill>
            </a:ln>
            <a:effectLst/>
          </c:spPr>
          <c:invertIfNegative val="0"/>
          <c:dLbls>
            <c:dLbl>
              <c:idx val="2"/>
              <c:layout>
                <c:manualLayout>
                  <c:x val="5.1472243335575957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89A-2A4E-9FF1-54486F5DA1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0">
                  <c:v>0.02</c:v>
                </c:pt>
                <c:pt idx="1">
                  <c:v>0.4345</c:v>
                </c:pt>
                <c:pt idx="2">
                  <c:v>2.2599999999999999E-2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89A-2A4E-9FF1-54486F5DA1A2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Pensiones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Sheet1!$B$5:$D$5</c:f>
              <c:numCache>
                <c:formatCode>0%</c:formatCode>
                <c:ptCount val="3"/>
                <c:pt idx="1">
                  <c:v>1.8E-3</c:v>
                </c:pt>
                <c:pt idx="2">
                  <c:v>3.7000000000000002E-3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89A-2A4E-9FF1-54486F5DA1A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121403272"/>
        <c:axId val="-2121399640"/>
      </c:barChart>
      <c:catAx>
        <c:axId val="-2121403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21399640"/>
        <c:crosses val="autoZero"/>
        <c:auto val="1"/>
        <c:lblAlgn val="ctr"/>
        <c:lblOffset val="100"/>
        <c:noMultiLvlLbl val="0"/>
      </c:catAx>
      <c:valAx>
        <c:axId val="-212139964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21403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0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TVC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4B-EA4E-A081-7CEADF50B39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HCH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4B-EA4E-A081-7CEADF50B39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C10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4B-EA4E-A081-7CEADF50B39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Q'Hubo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C4B-EA4E-A081-7CEADF50B39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C11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4B-EA4E-A081-7CEADF50B39A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Otros(2 canales)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C4B-EA4E-A081-7CEADF50B39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-2120906920"/>
        <c:axId val="-2120903960"/>
      </c:barChart>
      <c:catAx>
        <c:axId val="-21209069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0903960"/>
        <c:crosses val="autoZero"/>
        <c:auto val="1"/>
        <c:lblAlgn val="ctr"/>
        <c:lblOffset val="100"/>
        <c:noMultiLvlLbl val="0"/>
      </c:catAx>
      <c:valAx>
        <c:axId val="-212090396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-2120906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7190222551505"/>
          <c:y val="0.68090635210581629"/>
          <c:w val="0.66634557385955329"/>
          <c:h val="0.251712617839658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bg1"/>
          </a:solidFill>
        </a:defRPr>
      </a:pPr>
      <a:endParaRPr lang="es-HN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FA-B648-9E99-8C5F9F3490F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FA-B648-9E99-8C5F9F3490FE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LT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FA-B648-9E99-8C5F9F3490FE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EP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AFA-B648-9E99-8C5F9F3490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-2120863208"/>
        <c:axId val="-2120860184"/>
      </c:barChart>
      <c:catAx>
        <c:axId val="-21208632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0860184"/>
        <c:crosses val="autoZero"/>
        <c:auto val="1"/>
        <c:lblAlgn val="ctr"/>
        <c:lblOffset val="100"/>
        <c:noMultiLvlLbl val="0"/>
      </c:catAx>
      <c:valAx>
        <c:axId val="-212086018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2120863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51-BA46-A518-BCF982FD7AA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Globo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0.18029999999999999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51-BA46-A518-BCF982FD7AA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AudioSistema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51-BA46-A518-BCF982FD7AA5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R.America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951-BA46-A518-BCF982FD7AA5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RCV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51-BA46-A518-BCF982FD7AA5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Otras (6 emisoras)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951-BA46-A518-BCF982FD7AA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-2120593864"/>
        <c:axId val="-2120590744"/>
      </c:barChart>
      <c:catAx>
        <c:axId val="-21205938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0590744"/>
        <c:crosses val="autoZero"/>
        <c:auto val="1"/>
        <c:lblAlgn val="ctr"/>
        <c:lblOffset val="100"/>
        <c:noMultiLvlLbl val="0"/>
      </c:catAx>
      <c:valAx>
        <c:axId val="-212059074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2120593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Vallas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B3-E549-8927-E7B8B4698BD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Buses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B3-E549-8927-E7B8B4698BD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Pantallas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49-3B49-9834-6797648E91B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-2120593864"/>
        <c:axId val="-2120590744"/>
      </c:barChart>
      <c:catAx>
        <c:axId val="-21205938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0590744"/>
        <c:crosses val="autoZero"/>
        <c:auto val="1"/>
        <c:lblAlgn val="ctr"/>
        <c:lblOffset val="100"/>
        <c:noMultiLvlLbl val="0"/>
      </c:catAx>
      <c:valAx>
        <c:axId val="-212059074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2120593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Bancos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Hoja1!$B$1:$M$1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Hoja1!$B$2:$M$2</c:f>
              <c:numCache>
                <c:formatCode>0,\k</c:formatCode>
                <c:ptCount val="12"/>
                <c:pt idx="0">
                  <c:v>217340.90818111881</c:v>
                </c:pt>
                <c:pt idx="1">
                  <c:v>196706.93439370714</c:v>
                </c:pt>
                <c:pt idx="2">
                  <c:v>223698.70895924876</c:v>
                </c:pt>
                <c:pt idx="3">
                  <c:v>323832.82010613492</c:v>
                </c:pt>
                <c:pt idx="4">
                  <c:v>237242.36335174847</c:v>
                </c:pt>
                <c:pt idx="5">
                  <c:v>158168.38764870714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15-A14B-9CDF-9537F1E999B1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Remesas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none"/>
          </c:marker>
          <c:cat>
            <c:strRef>
              <c:f>Hoja1!$B$1:$M$1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Hoja1!$B$3:$M$3</c:f>
              <c:numCache>
                <c:formatCode>0,\k</c:formatCode>
                <c:ptCount val="12"/>
                <c:pt idx="0">
                  <c:v>8692.5773490824577</c:v>
                </c:pt>
                <c:pt idx="1">
                  <c:v>27259.1536760649</c:v>
                </c:pt>
                <c:pt idx="2">
                  <c:v>22353.799087439966</c:v>
                </c:pt>
                <c:pt idx="3">
                  <c:v>18367.490165034673</c:v>
                </c:pt>
                <c:pt idx="4">
                  <c:v>143286.55541501445</c:v>
                </c:pt>
                <c:pt idx="5">
                  <c:v>84001.671846197991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E15-A14B-9CDF-9537F1E999B1}"/>
            </c:ext>
          </c:extLst>
        </c:ser>
        <c:ser>
          <c:idx val="2"/>
          <c:order val="2"/>
          <c:tx>
            <c:strRef>
              <c:f>Hoja1!$A$4</c:f>
              <c:strCache>
                <c:ptCount val="1"/>
                <c:pt idx="0">
                  <c:v>Tarj Crédito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Hoja1!$B$1:$M$1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Hoja1!$B$4:$M$4</c:f>
              <c:numCache>
                <c:formatCode>0,\k</c:formatCode>
                <c:ptCount val="12"/>
                <c:pt idx="0">
                  <c:v>25440.991534924848</c:v>
                </c:pt>
                <c:pt idx="1">
                  <c:v>0</c:v>
                </c:pt>
                <c:pt idx="2">
                  <c:v>8954.6721036921426</c:v>
                </c:pt>
                <c:pt idx="3">
                  <c:v>3177.4269095371305</c:v>
                </c:pt>
                <c:pt idx="4">
                  <c:v>674.38322932995186</c:v>
                </c:pt>
                <c:pt idx="5">
                  <c:v>222.57828452602979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E15-A14B-9CDF-9537F1E999B1}"/>
            </c:ext>
          </c:extLst>
        </c:ser>
        <c:ser>
          <c:idx val="3"/>
          <c:order val="3"/>
          <c:tx>
            <c:strRef>
              <c:f>Hoja1!$A$5</c:f>
              <c:strCache>
                <c:ptCount val="1"/>
                <c:pt idx="0">
                  <c:v>Pensiones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Hoja1!$B$1:$M$1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Hoja1!$B$5:$M$5</c:f>
              <c:numCache>
                <c:formatCode>0,\k</c:formatCode>
                <c:ptCount val="12"/>
                <c:pt idx="0">
                  <c:v>1790.8326909076361</c:v>
                </c:pt>
                <c:pt idx="1">
                  <c:v>0</c:v>
                </c:pt>
                <c:pt idx="2">
                  <c:v>1909.9867531609721</c:v>
                </c:pt>
                <c:pt idx="3">
                  <c:v>1672.9711012514999</c:v>
                </c:pt>
                <c:pt idx="4">
                  <c:v>978.79981904949204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E15-A14B-9CDF-9537F1E999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96290095"/>
        <c:axId val="96189647"/>
      </c:lineChart>
      <c:catAx>
        <c:axId val="962900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96189647"/>
        <c:crosses val="autoZero"/>
        <c:auto val="1"/>
        <c:lblAlgn val="ctr"/>
        <c:lblOffset val="100"/>
        <c:noMultiLvlLbl val="0"/>
      </c:catAx>
      <c:valAx>
        <c:axId val="96189647"/>
        <c:scaling>
          <c:orientation val="minMax"/>
        </c:scaling>
        <c:delete val="1"/>
        <c:axPos val="l"/>
        <c:numFmt formatCode="0,\k" sourceLinked="1"/>
        <c:majorTickMark val="none"/>
        <c:minorTickMark val="none"/>
        <c:tickLblPos val="nextTo"/>
        <c:crossAx val="962900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Bancos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Sheet1!$B$2:$M$2</c:f>
              <c:numCache>
                <c:formatCode>0,\k</c:formatCode>
                <c:ptCount val="12"/>
                <c:pt idx="0">
                  <c:v>326288.90411434631</c:v>
                </c:pt>
                <c:pt idx="1">
                  <c:v>265906.76475478749</c:v>
                </c:pt>
                <c:pt idx="2">
                  <c:v>296300.01173376513</c:v>
                </c:pt>
                <c:pt idx="3">
                  <c:v>252193.30098245916</c:v>
                </c:pt>
                <c:pt idx="4">
                  <c:v>34084.771590446522</c:v>
                </c:pt>
                <c:pt idx="5">
                  <c:v>94275.028870765105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B5F-6E46-B70B-EB83C8C73A1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Remesas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Pt>
            <c:idx val="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2-BD8D-624A-83C0-9B9F142E154C}"/>
              </c:ext>
            </c:extLst>
          </c:dPt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Sheet1!$B$3:$M$3</c:f>
              <c:numCache>
                <c:formatCode>General</c:formatCode>
                <c:ptCount val="12"/>
                <c:pt idx="3" formatCode="0,\k">
                  <c:v>5639.3338245317291</c:v>
                </c:pt>
                <c:pt idx="4" formatCode="0,\k">
                  <c:v>216663.87472009679</c:v>
                </c:pt>
                <c:pt idx="5" formatCode="0,\k">
                  <c:v>169050.0416821673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8D-624A-83C0-9B9F142E154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 Crédito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Sheet1!$B$4:$M$4</c:f>
              <c:numCache>
                <c:formatCode>General</c:formatCode>
                <c:ptCount val="12"/>
                <c:pt idx="0" formatCode="0,\k">
                  <c:v>1640.5814220559801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D8D-624A-83C0-9B9F142E15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-2121457896"/>
        <c:axId val="-2121454216"/>
      </c:lineChart>
      <c:catAx>
        <c:axId val="-2121457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21454216"/>
        <c:crosses val="autoZero"/>
        <c:auto val="1"/>
        <c:lblAlgn val="ctr"/>
        <c:lblOffset val="100"/>
        <c:noMultiLvlLbl val="0"/>
      </c:catAx>
      <c:valAx>
        <c:axId val="-2121454216"/>
        <c:scaling>
          <c:orientation val="minMax"/>
        </c:scaling>
        <c:delete val="1"/>
        <c:axPos val="l"/>
        <c:numFmt formatCode="0,\k" sourceLinked="1"/>
        <c:majorTickMark val="out"/>
        <c:minorTickMark val="none"/>
        <c:tickLblPos val="nextTo"/>
        <c:crossAx val="-2121457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0" i="0"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Bancos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0.92</c:v>
                </c:pt>
                <c:pt idx="1">
                  <c:v>0.55479999999999996</c:v>
                </c:pt>
                <c:pt idx="2">
                  <c:v>0.76349999999999996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F9-D948-A3ED-AB828E745A0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Remesas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dLbls>
            <c:dLbl>
              <c:idx val="2"/>
              <c:layout>
                <c:manualLayout>
                  <c:x val="-2.3756420001035058E-2"/>
                  <c:y val="-9.3486879371329534E-1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1AE-AF46-8AE2-26EE15CC78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0.05</c:v>
                </c:pt>
                <c:pt idx="1">
                  <c:v>0.4405</c:v>
                </c:pt>
                <c:pt idx="2">
                  <c:v>0.23549999999999999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F9-D948-A3ED-AB828E745A0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Tar Crédito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3"/>
              </a:solidFill>
            </a:ln>
            <a:effectLst/>
          </c:spPr>
          <c:invertIfNegative val="0"/>
          <c:dLbls>
            <c:dLbl>
              <c:idx val="2"/>
              <c:layout>
                <c:manualLayout>
                  <c:x val="5.1472243335575957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1AE-AF46-8AE2-26EE15CC78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0">
                  <c:v>0.03</c:v>
                </c:pt>
                <c:pt idx="1">
                  <c:v>4.7000000000000002E-3</c:v>
                </c:pt>
                <c:pt idx="2">
                  <c:v>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F9-D948-A3ED-AB828E745A0F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Pensiones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1-4637-A346-997D-4DFDC86908D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121403272"/>
        <c:axId val="-2121399640"/>
      </c:barChart>
      <c:catAx>
        <c:axId val="-2121403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21399640"/>
        <c:crosses val="autoZero"/>
        <c:auto val="1"/>
        <c:lblAlgn val="ctr"/>
        <c:lblOffset val="100"/>
        <c:noMultiLvlLbl val="0"/>
      </c:catAx>
      <c:valAx>
        <c:axId val="-212139964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21403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0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,,&quot;M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Ficohsa</c:v>
                </c:pt>
                <c:pt idx="1">
                  <c:v>Banpais</c:v>
                </c:pt>
                <c:pt idx="2">
                  <c:v>Atlantida</c:v>
                </c:pt>
                <c:pt idx="3">
                  <c:v>BAC</c:v>
                </c:pt>
                <c:pt idx="4">
                  <c:v>Occidente</c:v>
                </c:pt>
                <c:pt idx="5">
                  <c:v>Davivienda</c:v>
                </c:pt>
                <c:pt idx="6">
                  <c:v>Azteca</c:v>
                </c:pt>
              </c:strCache>
            </c:strRef>
          </c:cat>
          <c:val>
            <c:numRef>
              <c:f>Hoja1!$B$2:$B$8</c:f>
              <c:numCache>
                <c:formatCode>\$0.00,,"M"</c:formatCode>
                <c:ptCount val="7"/>
                <c:pt idx="0">
                  <c:v>5552012.014042493</c:v>
                </c:pt>
                <c:pt idx="1">
                  <c:v>4815783.7944987407</c:v>
                </c:pt>
                <c:pt idx="2">
                  <c:v>4373877.3795221057</c:v>
                </c:pt>
                <c:pt idx="3">
                  <c:v>2490633.2382595469</c:v>
                </c:pt>
                <c:pt idx="4">
                  <c:v>1896048.832935293</c:v>
                </c:pt>
                <c:pt idx="5">
                  <c:v>1550739.1012056405</c:v>
                </c:pt>
                <c:pt idx="6">
                  <c:v>796567.20143454615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99-4443-BAC1-35D13CE679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"/>
        <c:axId val="1824019296"/>
        <c:axId val="1824007696"/>
      </c:barChart>
      <c:catAx>
        <c:axId val="18240192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1824007696"/>
        <c:crosses val="autoZero"/>
        <c:auto val="1"/>
        <c:lblAlgn val="ctr"/>
        <c:lblOffset val="100"/>
        <c:noMultiLvlLbl val="0"/>
      </c:catAx>
      <c:valAx>
        <c:axId val="1824007696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0.00,,&quot;M&quot;" sourceLinked="1"/>
        <c:majorTickMark val="none"/>
        <c:minorTickMark val="none"/>
        <c:tickLblPos val="nextTo"/>
        <c:crossAx val="1824019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0" i="0"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iNV</c:v>
                </c:pt>
              </c:strCache>
            </c:strRef>
          </c:tx>
          <c:spPr>
            <a:solidFill>
              <a:srgbClr val="FF93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0.0,,"M"</c:formatCode>
                <c:ptCount val="3"/>
                <c:pt idx="0">
                  <c:v>2967215.0179527299</c:v>
                </c:pt>
                <c:pt idx="1">
                  <c:v>1790976.3678136447</c:v>
                </c:pt>
                <c:pt idx="2">
                  <c:v>1896048.8329353021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6E-6F4E-8397-FFF3CD03A1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axId val="-2121943464"/>
        <c:axId val="-2121939816"/>
      </c:barChart>
      <c:catAx>
        <c:axId val="-2121943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21939816"/>
        <c:crosses val="autoZero"/>
        <c:auto val="1"/>
        <c:lblAlgn val="ctr"/>
        <c:lblOffset val="100"/>
        <c:noMultiLvlLbl val="0"/>
      </c:catAx>
      <c:valAx>
        <c:axId val="-2121939816"/>
        <c:scaling>
          <c:orientation val="minMax"/>
        </c:scaling>
        <c:delete val="1"/>
        <c:axPos val="l"/>
        <c:numFmt formatCode="0.0,,&quot;M&quot;" sourceLinked="1"/>
        <c:majorTickMark val="none"/>
        <c:minorTickMark val="none"/>
        <c:tickLblPos val="nextTo"/>
        <c:crossAx val="-2121943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949144946698904E-2"/>
          <c:y val="0.133763572645972"/>
          <c:w val="0.86210171010660197"/>
          <c:h val="0.732472854708056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1D4-464A-A6C2-C073F50F5C6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1D4-464A-A6C2-C073F50F5C66}"/>
              </c:ext>
            </c:extLst>
          </c:dPt>
          <c:dLbls>
            <c:dLbl>
              <c:idx val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1D4-464A-A6C2-C073F50F5C66}"/>
                </c:ext>
              </c:extLst>
            </c:dLbl>
            <c:dLbl>
              <c:idx val="1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21D4-464A-A6C2-C073F50F5C66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2019-2020</c:v>
                </c:pt>
                <c:pt idx="1">
                  <c:v>2020-2021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-0.4</c:v>
                </c:pt>
                <c:pt idx="1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D4-464A-A6C2-C073F50F5C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4"/>
        <c:overlap val="-27"/>
        <c:axId val="-2121166840"/>
        <c:axId val="-2121163784"/>
      </c:barChart>
      <c:catAx>
        <c:axId val="-21211668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21163784"/>
        <c:crosses val="autoZero"/>
        <c:auto val="1"/>
        <c:lblAlgn val="ctr"/>
        <c:lblOffset val="100"/>
        <c:noMultiLvlLbl val="0"/>
      </c:catAx>
      <c:valAx>
        <c:axId val="-212116378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21166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TVC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73-D547-98A3-3CAB77F1331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C11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73-D547-98A3-3CAB77F1331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C10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73-D547-98A3-3CAB77F1331F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HCH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473-D547-98A3-3CAB77F1331F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Q'Hubo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473-D547-98A3-3CAB77F1331F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Otros(2 canales)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473-D547-98A3-3CAB77F1331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-2120906920"/>
        <c:axId val="-2120903960"/>
      </c:barChart>
      <c:catAx>
        <c:axId val="-21209069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0903960"/>
        <c:crosses val="autoZero"/>
        <c:auto val="1"/>
        <c:lblAlgn val="ctr"/>
        <c:lblOffset val="100"/>
        <c:noMultiLvlLbl val="0"/>
      </c:catAx>
      <c:valAx>
        <c:axId val="-212090396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-2120906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7190222551505"/>
          <c:y val="0.68090635210581629"/>
          <c:w val="0.66634557385955329"/>
          <c:h val="0.251712617839658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bg1"/>
          </a:solidFill>
        </a:defRPr>
      </a:pPr>
      <a:endParaRPr lang="es-HN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50-A941-9D36-BAEB1C114A3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50-A941-9D36-BAEB1C114A3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LT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50-A941-9D36-BAEB1C114A3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LP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0B-D245-AFCD-E2E3F367D2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-2120863208"/>
        <c:axId val="-2120860184"/>
      </c:barChart>
      <c:catAx>
        <c:axId val="-21208632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0860184"/>
        <c:crosses val="autoZero"/>
        <c:auto val="1"/>
        <c:lblAlgn val="ctr"/>
        <c:lblOffset val="100"/>
        <c:noMultiLvlLbl val="0"/>
      </c:catAx>
      <c:valAx>
        <c:axId val="-212086018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2120863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RCV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FB-DC49-85C7-788B309B9FE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R.America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FB-DC49-85C7-788B309B9FE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AudioSistema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FB-DC49-85C7-788B309B9FE4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EU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AFB-DC49-85C7-788B309B9FE4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Fama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FB-DC49-85C7-788B309B9FE4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Logos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AFB-DC49-85C7-788B309B9FE4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Otras (10 emisoras)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Sheet1!$B$8</c:f>
              <c:numCache>
                <c:formatCode>0%</c:formatCode>
                <c:ptCount val="1"/>
                <c:pt idx="0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AFB-DC49-85C7-788B309B9FE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-2120593864"/>
        <c:axId val="-2120590744"/>
      </c:barChart>
      <c:catAx>
        <c:axId val="-21205938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0590744"/>
        <c:crosses val="autoZero"/>
        <c:auto val="1"/>
        <c:lblAlgn val="ctr"/>
        <c:lblOffset val="100"/>
        <c:noMultiLvlLbl val="0"/>
      </c:catAx>
      <c:valAx>
        <c:axId val="-212059074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2120593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Valla Espec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C2-BB48-897A-CF7036E28DA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Puentes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C2-BB48-897A-CF7036E28DA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Buses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C5-A34F-AF03-FC964A7B3DC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-2120593864"/>
        <c:axId val="-2120590744"/>
      </c:barChart>
      <c:catAx>
        <c:axId val="-21205938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0590744"/>
        <c:crosses val="autoZero"/>
        <c:auto val="1"/>
        <c:lblAlgn val="ctr"/>
        <c:lblOffset val="100"/>
        <c:noMultiLvlLbl val="0"/>
      </c:catAx>
      <c:valAx>
        <c:axId val="-2120590744"/>
        <c:scaling>
          <c:orientation val="minMax"/>
          <c:min val="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-2120593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Bancos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Sheet1!$B$2:$M$2</c:f>
              <c:numCache>
                <c:formatCode>0,\k</c:formatCode>
                <c:ptCount val="12"/>
                <c:pt idx="0">
                  <c:v>27392.071941715203</c:v>
                </c:pt>
                <c:pt idx="1">
                  <c:v>247653.11124023647</c:v>
                </c:pt>
                <c:pt idx="2">
                  <c:v>109840.16161019604</c:v>
                </c:pt>
                <c:pt idx="3">
                  <c:v>51251.029787480365</c:v>
                </c:pt>
                <c:pt idx="4">
                  <c:v>35314.414995477571</c:v>
                </c:pt>
                <c:pt idx="5">
                  <c:v>207632.07178254862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972-F046-8684-8BB23383B80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 Crédito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none"/>
          </c:marker>
          <c:dPt>
            <c:idx val="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2-C972-F046-8684-8BB23383B807}"/>
              </c:ext>
            </c:extLst>
          </c:dPt>
          <c:dLbls>
            <c:delete val="1"/>
          </c:dLbls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Sheet1!$B$3:$M$3</c:f>
              <c:numCache>
                <c:formatCode>0,\k</c:formatCode>
                <c:ptCount val="12"/>
                <c:pt idx="0">
                  <c:v>7382.6163992518896</c:v>
                </c:pt>
                <c:pt idx="1">
                  <c:v>7105.7993977733704</c:v>
                </c:pt>
                <c:pt idx="2">
                  <c:v>115481.47764909199</c:v>
                </c:pt>
                <c:pt idx="3">
                  <c:v>80137.278377857569</c:v>
                </c:pt>
                <c:pt idx="4">
                  <c:v>37161.213468997681</c:v>
                </c:pt>
                <c:pt idx="5">
                  <c:v>93293.222568125741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972-F046-8684-8BB23383B80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Remesas</c:v>
                </c:pt>
              </c:strCache>
            </c:strRef>
          </c:tx>
          <c:spPr>
            <a:ln w="28575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Sheet1!$B$4:$M$4</c:f>
              <c:numCache>
                <c:formatCode>General</c:formatCode>
                <c:ptCount val="12"/>
                <c:pt idx="0" formatCode="0,\k">
                  <c:v>544.5593284596705</c:v>
                </c:pt>
                <c:pt idx="2" formatCode="0,\k">
                  <c:v>0</c:v>
                </c:pt>
                <c:pt idx="3" formatCode="0,\k">
                  <c:v>32240.670698987458</c:v>
                </c:pt>
                <c:pt idx="4" formatCode="0,\k">
                  <c:v>86409.087340990707</c:v>
                </c:pt>
                <c:pt idx="5" formatCode="0,\k">
                  <c:v>1510.0520197825938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972-F046-8684-8BB23383B80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Seguros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Sheet1!$B$5:$M$5</c:f>
              <c:numCache>
                <c:formatCode>0,\k</c:formatCode>
                <c:ptCount val="12"/>
                <c:pt idx="0">
                  <c:v>1614.5243326380103</c:v>
                </c:pt>
                <c:pt idx="1">
                  <c:v>2177.4508245799461</c:v>
                </c:pt>
                <c:pt idx="2">
                  <c:v>6846.4807056927548</c:v>
                </c:pt>
                <c:pt idx="3">
                  <c:v>4170.2459247215793</c:v>
                </c:pt>
                <c:pt idx="4">
                  <c:v>32089.62229413852</c:v>
                </c:pt>
                <c:pt idx="5">
                  <c:v>33350.860361520397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D0A-124C-AC76-DD8EF67CD879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T Débito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Sheet1!$B$6:$M$6</c:f>
              <c:numCache>
                <c:formatCode>General</c:formatCode>
                <c:ptCount val="12"/>
                <c:pt idx="3" formatCode="0,\k">
                  <c:v>0</c:v>
                </c:pt>
                <c:pt idx="4" formatCode="0,\k">
                  <c:v>4483.2997085855304</c:v>
                </c:pt>
                <c:pt idx="5" formatCode="0,\k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D0A-124C-AC76-DD8EF67CD87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-2122448440"/>
        <c:axId val="-2122409976"/>
      </c:lineChart>
      <c:catAx>
        <c:axId val="-2122448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22409976"/>
        <c:crosses val="autoZero"/>
        <c:auto val="1"/>
        <c:lblAlgn val="ctr"/>
        <c:lblOffset val="100"/>
        <c:noMultiLvlLbl val="0"/>
      </c:catAx>
      <c:valAx>
        <c:axId val="-2122409976"/>
        <c:scaling>
          <c:orientation val="minMax"/>
        </c:scaling>
        <c:delete val="1"/>
        <c:axPos val="l"/>
        <c:numFmt formatCode="0,\k" sourceLinked="1"/>
        <c:majorTickMark val="none"/>
        <c:minorTickMark val="none"/>
        <c:tickLblPos val="nextTo"/>
        <c:crossAx val="-2122448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0" i="0"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303777396510903E-2"/>
          <c:y val="0.13553542830729501"/>
          <c:w val="0.91139244520697804"/>
          <c:h val="0.662713550007704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iNV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0.0,,"M"</c:formatCode>
                <c:ptCount val="3"/>
                <c:pt idx="0">
                  <c:v>1218561</c:v>
                </c:pt>
                <c:pt idx="1">
                  <c:v>775485</c:v>
                </c:pt>
                <c:pt idx="2">
                  <c:v>1550739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3E-8A42-83F9-E80F5360EF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axId val="-2119922872"/>
        <c:axId val="-2119919240"/>
      </c:barChart>
      <c:catAx>
        <c:axId val="-2119922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19919240"/>
        <c:crosses val="autoZero"/>
        <c:auto val="1"/>
        <c:lblAlgn val="ctr"/>
        <c:lblOffset val="100"/>
        <c:noMultiLvlLbl val="0"/>
      </c:catAx>
      <c:valAx>
        <c:axId val="-2119919240"/>
        <c:scaling>
          <c:orientation val="minMax"/>
        </c:scaling>
        <c:delete val="1"/>
        <c:axPos val="l"/>
        <c:numFmt formatCode="0.0,,&quot;M&quot;" sourceLinked="1"/>
        <c:majorTickMark val="none"/>
        <c:minorTickMark val="none"/>
        <c:tickLblPos val="nextTo"/>
        <c:crossAx val="-2119922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Bancos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0.71</c:v>
                </c:pt>
                <c:pt idx="1">
                  <c:v>0.54</c:v>
                </c:pt>
                <c:pt idx="2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93-5341-B3A9-0FCC399C71E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Seguros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7.0000000000000007E-2</c:v>
                </c:pt>
                <c:pt idx="1">
                  <c:v>0.16</c:v>
                </c:pt>
                <c:pt idx="2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93-5341-B3A9-0FCC399C71E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Tarj Crédito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F80-7B4B-B302-8B1CCB5D7B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0">
                  <c:v>0.21</c:v>
                </c:pt>
                <c:pt idx="1">
                  <c:v>0.2</c:v>
                </c:pt>
                <c:pt idx="2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93-5341-B3A9-0FCC399C71E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Remesas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Sheet1!$B$5:$D$5</c:f>
              <c:numCache>
                <c:formatCode>0%</c:formatCode>
                <c:ptCount val="3"/>
                <c:pt idx="0">
                  <c:v>0.01</c:v>
                </c:pt>
                <c:pt idx="1">
                  <c:v>0.09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6C-B344-BCC1-FAAB05F060C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8"/>
        <c:overlap val="100"/>
        <c:axId val="-2118677416"/>
        <c:axId val="-2118673784"/>
      </c:barChart>
      <c:catAx>
        <c:axId val="-2118677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18673784"/>
        <c:crosses val="autoZero"/>
        <c:auto val="1"/>
        <c:lblAlgn val="ctr"/>
        <c:lblOffset val="100"/>
        <c:noMultiLvlLbl val="0"/>
      </c:catAx>
      <c:valAx>
        <c:axId val="-211867378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18677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0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485353118826001E-2"/>
          <c:y val="1.2160324785997399E-2"/>
          <c:w val="0.86210171010660197"/>
          <c:h val="0.732472854708056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E87-7C4E-A7AF-18225586899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E87-7C4E-A7AF-18225586899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2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E87-7C4E-A7AF-18225586899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E87-7C4E-A7AF-1822558689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2020-2021</c:v>
                </c:pt>
                <c:pt idx="1">
                  <c:v>2021-2022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-0.36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E87-7C4E-A7AF-1822558689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4"/>
        <c:overlap val="-27"/>
        <c:axId val="-2121895576"/>
        <c:axId val="-2121892520"/>
      </c:barChart>
      <c:catAx>
        <c:axId val="-21218955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21892520"/>
        <c:crosses val="autoZero"/>
        <c:auto val="1"/>
        <c:lblAlgn val="ctr"/>
        <c:lblOffset val="100"/>
        <c:noMultiLvlLbl val="0"/>
      </c:catAx>
      <c:valAx>
        <c:axId val="-212189252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21895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Ficohsa</c:v>
                </c:pt>
              </c:strCache>
            </c:strRef>
          </c:tx>
          <c:spPr>
            <a:ln w="28575" cap="rnd">
              <a:solidFill>
                <a:srgbClr val="6BB6DA"/>
              </a:solidFill>
              <a:round/>
            </a:ln>
            <a:effectLst/>
          </c:spPr>
          <c:marker>
            <c:symbol val="none"/>
          </c:marker>
          <c:cat>
            <c:strRef>
              <c:f>Hoja1!$B$1:$M$1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Hoja1!$B$2:$M$2</c:f>
              <c:numCache>
                <c:formatCode>0.0,,"M"</c:formatCode>
                <c:ptCount val="12"/>
                <c:pt idx="0">
                  <c:v>332802.76812830818</c:v>
                </c:pt>
                <c:pt idx="1">
                  <c:v>601794.55892473785</c:v>
                </c:pt>
                <c:pt idx="2">
                  <c:v>1133507.0687188492</c:v>
                </c:pt>
                <c:pt idx="3">
                  <c:v>2057834.218444657</c:v>
                </c:pt>
                <c:pt idx="4">
                  <c:v>767113.43206846109</c:v>
                </c:pt>
                <c:pt idx="5">
                  <c:v>658959.96775772772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3CA-8948-B3E0-AE23A5A9E0E2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Banpais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none"/>
          </c:marker>
          <c:cat>
            <c:strRef>
              <c:f>Hoja1!$B$1:$M$1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Hoja1!$B$3:$M$3</c:f>
              <c:numCache>
                <c:formatCode>0.0,,"M"</c:formatCode>
                <c:ptCount val="12"/>
                <c:pt idx="0">
                  <c:v>335703.92611167417</c:v>
                </c:pt>
                <c:pt idx="1">
                  <c:v>964484.74332069769</c:v>
                </c:pt>
                <c:pt idx="2">
                  <c:v>695616.82914697193</c:v>
                </c:pt>
                <c:pt idx="3">
                  <c:v>1037608.2929015413</c:v>
                </c:pt>
                <c:pt idx="4">
                  <c:v>1050335.1698137966</c:v>
                </c:pt>
                <c:pt idx="5">
                  <c:v>732034.83320479305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3CA-8948-B3E0-AE23A5A9E0E2}"/>
            </c:ext>
          </c:extLst>
        </c:ser>
        <c:ser>
          <c:idx val="2"/>
          <c:order val="2"/>
          <c:tx>
            <c:strRef>
              <c:f>Hoja1!$A$4</c:f>
              <c:strCache>
                <c:ptCount val="1"/>
                <c:pt idx="0">
                  <c:v>Atlántida</c:v>
                </c:pt>
              </c:strCache>
            </c:strRef>
          </c:tx>
          <c:spPr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Hoja1!$B$1:$M$1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Hoja1!$B$4:$M$4</c:f>
              <c:numCache>
                <c:formatCode>0.0,,"M"</c:formatCode>
                <c:ptCount val="12"/>
                <c:pt idx="0">
                  <c:v>497743.83958065626</c:v>
                </c:pt>
                <c:pt idx="1">
                  <c:v>499347.82931714773</c:v>
                </c:pt>
                <c:pt idx="2">
                  <c:v>794865.76965577435</c:v>
                </c:pt>
                <c:pt idx="3">
                  <c:v>1018129.4843088442</c:v>
                </c:pt>
                <c:pt idx="4">
                  <c:v>1010572.6700532486</c:v>
                </c:pt>
                <c:pt idx="5">
                  <c:v>553217.78660573694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3CA-8948-B3E0-AE23A5A9E0E2}"/>
            </c:ext>
          </c:extLst>
        </c:ser>
        <c:ser>
          <c:idx val="3"/>
          <c:order val="3"/>
          <c:tx>
            <c:strRef>
              <c:f>Hoja1!$A$5</c:f>
              <c:strCache>
                <c:ptCount val="1"/>
                <c:pt idx="0">
                  <c:v>BAC</c:v>
                </c:pt>
              </c:strCache>
            </c:strRef>
          </c:tx>
          <c:spPr>
            <a:ln w="28575" cap="rnd">
              <a:solidFill>
                <a:srgbClr val="FF9300"/>
              </a:solidFill>
              <a:round/>
            </a:ln>
            <a:effectLst/>
          </c:spPr>
          <c:marker>
            <c:symbol val="none"/>
          </c:marker>
          <c:cat>
            <c:strRef>
              <c:f>Hoja1!$B$1:$M$1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Hoja1!$B$5:$M$5</c:f>
              <c:numCache>
                <c:formatCode>0.0,,"M"</c:formatCode>
                <c:ptCount val="12"/>
                <c:pt idx="0">
                  <c:v>258497.70867266512</c:v>
                </c:pt>
                <c:pt idx="1">
                  <c:v>226820.15629995475</c:v>
                </c:pt>
                <c:pt idx="2">
                  <c:v>258779.38374638461</c:v>
                </c:pt>
                <c:pt idx="3">
                  <c:v>1118612.6968355088</c:v>
                </c:pt>
                <c:pt idx="4">
                  <c:v>383849.17715804593</c:v>
                </c:pt>
                <c:pt idx="5">
                  <c:v>244074.11554708407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3CA-8948-B3E0-AE23A5A9E0E2}"/>
            </c:ext>
          </c:extLst>
        </c:ser>
        <c:ser>
          <c:idx val="4"/>
          <c:order val="4"/>
          <c:tx>
            <c:strRef>
              <c:f>Hoja1!$A$6</c:f>
              <c:strCache>
                <c:ptCount val="1"/>
                <c:pt idx="0">
                  <c:v>Occidente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cat>
            <c:strRef>
              <c:f>Hoja1!$B$1:$M$1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Hoja1!$B$6:$M$6</c:f>
              <c:numCache>
                <c:formatCode>0.0,,"M"</c:formatCode>
                <c:ptCount val="12"/>
                <c:pt idx="0">
                  <c:v>329538.39236664627</c:v>
                </c:pt>
                <c:pt idx="1">
                  <c:v>266158.74920321506</c:v>
                </c:pt>
                <c:pt idx="2">
                  <c:v>296551.81583728734</c:v>
                </c:pt>
                <c:pt idx="3">
                  <c:v>488488.24659973232</c:v>
                </c:pt>
                <c:pt idx="4">
                  <c:v>250943.67794046065</c:v>
                </c:pt>
                <c:pt idx="5">
                  <c:v>264367.95098788198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3CA-8948-B3E0-AE23A5A9E0E2}"/>
            </c:ext>
          </c:extLst>
        </c:ser>
        <c:ser>
          <c:idx val="5"/>
          <c:order val="5"/>
          <c:tx>
            <c:strRef>
              <c:f>Hoja1!$A$7</c:f>
              <c:strCache>
                <c:ptCount val="1"/>
                <c:pt idx="0">
                  <c:v>Davivienda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Hoja1!$B$1:$M$1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Hoja1!$B$7:$M$7</c:f>
              <c:numCache>
                <c:formatCode>0.0,,"M"</c:formatCode>
                <c:ptCount val="12"/>
                <c:pt idx="0">
                  <c:v>37321.176624995838</c:v>
                </c:pt>
                <c:pt idx="1">
                  <c:v>257322.84564876271</c:v>
                </c:pt>
                <c:pt idx="2">
                  <c:v>232554.32754499212</c:v>
                </c:pt>
                <c:pt idx="3">
                  <c:v>491524.81773446256</c:v>
                </c:pt>
                <c:pt idx="4">
                  <c:v>195843.65476865842</c:v>
                </c:pt>
                <c:pt idx="5">
                  <c:v>336172.27888369822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3CA-8948-B3E0-AE23A5A9E0E2}"/>
            </c:ext>
          </c:extLst>
        </c:ser>
        <c:ser>
          <c:idx val="6"/>
          <c:order val="6"/>
          <c:tx>
            <c:strRef>
              <c:f>Hoja1!$A$8</c:f>
              <c:strCache>
                <c:ptCount val="1"/>
                <c:pt idx="0">
                  <c:v>Azteca</c:v>
                </c:pt>
              </c:strCache>
            </c:strRef>
          </c:tx>
          <c:spPr>
            <a:ln w="28575" cap="rnd">
              <a:solidFill>
                <a:srgbClr val="008F00"/>
              </a:solidFill>
              <a:round/>
            </a:ln>
            <a:effectLst/>
          </c:spPr>
          <c:marker>
            <c:symbol val="none"/>
          </c:marker>
          <c:cat>
            <c:strRef>
              <c:f>Hoja1!$B$1:$M$1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Hoja1!$B$8:$M$8</c:f>
              <c:numCache>
                <c:formatCode>0.0,,"M"</c:formatCode>
                <c:ptCount val="12"/>
                <c:pt idx="0">
                  <c:v>139182.49475799027</c:v>
                </c:pt>
                <c:pt idx="1">
                  <c:v>37281.580787121078</c:v>
                </c:pt>
                <c:pt idx="2">
                  <c:v>98839.707112334523</c:v>
                </c:pt>
                <c:pt idx="3">
                  <c:v>172180.07422388101</c:v>
                </c:pt>
                <c:pt idx="4">
                  <c:v>219920.51179752778</c:v>
                </c:pt>
                <c:pt idx="5">
                  <c:v>129162.83275571579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B3CA-8948-B3E0-AE23A5A9E0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32907663"/>
        <c:axId val="832909311"/>
      </c:lineChart>
      <c:catAx>
        <c:axId val="83290766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832909311"/>
        <c:crosses val="autoZero"/>
        <c:auto val="1"/>
        <c:lblAlgn val="ctr"/>
        <c:lblOffset val="100"/>
        <c:noMultiLvlLbl val="0"/>
      </c:catAx>
      <c:valAx>
        <c:axId val="832909311"/>
        <c:scaling>
          <c:orientation val="minMax"/>
        </c:scaling>
        <c:delete val="1"/>
        <c:axPos val="l"/>
        <c:numFmt formatCode="0.0,,&quot;M&quot;" sourceLinked="1"/>
        <c:majorTickMark val="none"/>
        <c:minorTickMark val="none"/>
        <c:tickLblPos val="nextTo"/>
        <c:crossAx val="8329076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9283601480123898"/>
          <c:w val="0.99004625278201319"/>
          <c:h val="4.9874271956653143E-2"/>
        </c:manualLayout>
      </c:layout>
      <c:overlay val="0"/>
      <c:spPr>
        <a:solidFill>
          <a:schemeClr val="bg2">
            <a:lumMod val="20000"/>
            <a:lumOff val="8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C11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67-E648-8A7C-A83E30A71A8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TVC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67-E648-8A7C-A83E30A71A8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HCH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67-E648-8A7C-A83E30A71A85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TDTV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D67-E648-8A7C-A83E30A71A85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C10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D67-E648-8A7C-A83E30A71A85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Otros(6 canales)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D67-E648-8A7C-A83E30A71A8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-2120906920"/>
        <c:axId val="-2120903960"/>
      </c:barChart>
      <c:catAx>
        <c:axId val="-21209069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0903960"/>
        <c:crosses val="autoZero"/>
        <c:auto val="1"/>
        <c:lblAlgn val="ctr"/>
        <c:lblOffset val="100"/>
        <c:noMultiLvlLbl val="0"/>
      </c:catAx>
      <c:valAx>
        <c:axId val="-212090396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-2120906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7190222551505"/>
          <c:y val="0.68090635210581629"/>
          <c:w val="0.66634557385955329"/>
          <c:h val="0.251712617839658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bg1"/>
          </a:solidFill>
        </a:defRPr>
      </a:pPr>
      <a:endParaRPr lang="es-HN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4B-B54F-BB92-1D714312344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LT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4B-B54F-BB92-1D714312344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EH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4B-B54F-BB92-1D714312344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EP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B39-C942-A874-E36FF7E56A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64B-B54F-BB92-1D71431234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-2120863208"/>
        <c:axId val="-2120860184"/>
      </c:barChart>
      <c:catAx>
        <c:axId val="-21208632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0860184"/>
        <c:crosses val="autoZero"/>
        <c:auto val="1"/>
        <c:lblAlgn val="ctr"/>
        <c:lblOffset val="100"/>
        <c:noMultiLvlLbl val="0"/>
      </c:catAx>
      <c:valAx>
        <c:axId val="-212086018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2120863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0.49780000000000002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33-E247-8D81-9C277CC292E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R.America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9.8599999999999993E-2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33-E247-8D81-9C277CC292E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AudioSistema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33-E247-8D81-9C277CC292E1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Musiquera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433-E247-8D81-9C277CC292E1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RCV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433-E247-8D81-9C277CC292E1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Otros (8 emisoras)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433-E247-8D81-9C277CC292E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-2120593864"/>
        <c:axId val="-2120590744"/>
      </c:barChart>
      <c:catAx>
        <c:axId val="-21205938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0590744"/>
        <c:crosses val="autoZero"/>
        <c:auto val="1"/>
        <c:lblAlgn val="ctr"/>
        <c:lblOffset val="100"/>
        <c:noMultiLvlLbl val="0"/>
      </c:catAx>
      <c:valAx>
        <c:axId val="-212059074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2120593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Valla espect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D9-0E4B-B0B3-856CF186F25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Gigantografias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D9-0E4B-B0B3-856CF186F25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-2120593864"/>
        <c:axId val="-2120590744"/>
      </c:barChart>
      <c:catAx>
        <c:axId val="-21205938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0590744"/>
        <c:crosses val="autoZero"/>
        <c:auto val="1"/>
        <c:lblAlgn val="ctr"/>
        <c:lblOffset val="100"/>
        <c:noMultiLvlLbl val="0"/>
      </c:catAx>
      <c:valAx>
        <c:axId val="-2120590744"/>
        <c:scaling>
          <c:orientation val="minMax"/>
          <c:min val="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-2120593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Bancos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0.89</c:v>
                </c:pt>
                <c:pt idx="1">
                  <c:v>0.93669999999999998</c:v>
                </c:pt>
                <c:pt idx="2">
                  <c:v>0.9073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EE-BE4E-B402-E9A84DDAF6D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Remesas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0.11</c:v>
                </c:pt>
                <c:pt idx="1">
                  <c:v>5.1799999999999999E-2</c:v>
                </c:pt>
                <c:pt idx="2">
                  <c:v>9.2600000000000002E-2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EE-BE4E-B402-E9A84DDAF6D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Seguros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0">
                  <c:v>0</c:v>
                </c:pt>
                <c:pt idx="1">
                  <c:v>8.0999999999999996E-3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EE-BE4E-B402-E9A84DDAF6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2121970696"/>
        <c:axId val="-2121966904"/>
      </c:barChart>
      <c:catAx>
        <c:axId val="-2121970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21966904"/>
        <c:crosses val="autoZero"/>
        <c:auto val="1"/>
        <c:lblAlgn val="ctr"/>
        <c:lblOffset val="100"/>
        <c:noMultiLvlLbl val="0"/>
      </c:catAx>
      <c:valAx>
        <c:axId val="-2121966904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-2121970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857911667270451"/>
          <c:y val="0.91734984481935633"/>
          <c:w val="0.66432427949771067"/>
          <c:h val="6.48636459709888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0" i="0"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iNV</c:v>
                </c:pt>
              </c:strCache>
            </c:strRef>
          </c:tx>
          <c:spPr>
            <a:solidFill>
              <a:srgbClr val="00934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0.0,,"M"</c:formatCode>
                <c:ptCount val="3"/>
                <c:pt idx="0">
                  <c:v>3347007.13</c:v>
                </c:pt>
                <c:pt idx="1">
                  <c:v>1256415</c:v>
                </c:pt>
                <c:pt idx="2">
                  <c:v>796567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C2-C149-A20E-58CE58A561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axId val="-2121943464"/>
        <c:axId val="-2121939816"/>
      </c:barChart>
      <c:catAx>
        <c:axId val="-2121943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21939816"/>
        <c:crosses val="autoZero"/>
        <c:auto val="1"/>
        <c:lblAlgn val="ctr"/>
        <c:lblOffset val="100"/>
        <c:noMultiLvlLbl val="0"/>
      </c:catAx>
      <c:valAx>
        <c:axId val="-2121939816"/>
        <c:scaling>
          <c:orientation val="minMax"/>
        </c:scaling>
        <c:delete val="1"/>
        <c:axPos val="l"/>
        <c:numFmt formatCode="0.0,,&quot;M&quot;" sourceLinked="1"/>
        <c:majorTickMark val="none"/>
        <c:minorTickMark val="none"/>
        <c:tickLblPos val="nextTo"/>
        <c:crossAx val="-2121943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Bancos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Sheet1!$B$2:$M$2</c:f>
              <c:numCache>
                <c:formatCode>0,\k</c:formatCode>
                <c:ptCount val="12"/>
                <c:pt idx="0">
                  <c:v>138983.51334788933</c:v>
                </c:pt>
                <c:pt idx="1">
                  <c:v>36884.563488956002</c:v>
                </c:pt>
                <c:pt idx="2">
                  <c:v>98560.374585907732</c:v>
                </c:pt>
                <c:pt idx="3">
                  <c:v>108737.11187933314</c:v>
                </c:pt>
                <c:pt idx="4">
                  <c:v>159654.07916881633</c:v>
                </c:pt>
                <c:pt idx="5">
                  <c:v>121234.15584912577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50C-4341-9A60-FFF06386251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Remesas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Sheet1!$B$3:$M$3</c:f>
              <c:numCache>
                <c:formatCode>General</c:formatCode>
                <c:ptCount val="12"/>
                <c:pt idx="3" formatCode="0,\k">
                  <c:v>0</c:v>
                </c:pt>
                <c:pt idx="4" formatCode="0,\k">
                  <c:v>60068.163959288016</c:v>
                </c:pt>
                <c:pt idx="5" formatCode="0,\k">
                  <c:v>7730.3798894665142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50C-4341-9A60-FFF06386251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-2121654984"/>
        <c:axId val="-2121651256"/>
      </c:lineChart>
      <c:catAx>
        <c:axId val="-2121654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21651256"/>
        <c:crosses val="autoZero"/>
        <c:auto val="1"/>
        <c:lblAlgn val="ctr"/>
        <c:lblOffset val="100"/>
        <c:noMultiLvlLbl val="0"/>
      </c:catAx>
      <c:valAx>
        <c:axId val="-2121651256"/>
        <c:scaling>
          <c:orientation val="minMax"/>
        </c:scaling>
        <c:delete val="1"/>
        <c:axPos val="l"/>
        <c:numFmt formatCode="0,\k" sourceLinked="1"/>
        <c:majorTickMark val="none"/>
        <c:minorTickMark val="none"/>
        <c:tickLblPos val="nextTo"/>
        <c:crossAx val="-2121654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81583877967257"/>
          <c:y val="0.15093438772104101"/>
          <c:w val="0.31654631331467642"/>
          <c:h val="0.117335080541400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0" i="0"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TVC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35-3A4F-8B9E-3C0C3BA0926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AZTECA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35-3A4F-8B9E-3C0C3BA09268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HCH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35-3A4F-8B9E-3C0C3BA09268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C11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86-E247-A713-9D8F8050F2FB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C6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86-E247-A713-9D8F8050F2F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-2120906920"/>
        <c:axId val="-2120903960"/>
      </c:barChart>
      <c:catAx>
        <c:axId val="-21209069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0903960"/>
        <c:crosses val="autoZero"/>
        <c:auto val="1"/>
        <c:lblAlgn val="ctr"/>
        <c:lblOffset val="100"/>
        <c:noMultiLvlLbl val="0"/>
      </c:catAx>
      <c:valAx>
        <c:axId val="-212090396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-2120906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7190222551505"/>
          <c:y val="0.68090635210581629"/>
          <c:w val="0.44340543231314483"/>
          <c:h val="0.251712617839658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bg1"/>
          </a:solidFill>
        </a:defRPr>
      </a:pPr>
      <a:endParaRPr lang="es-HN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74-024F-A7FB-051C53F6881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74-024F-A7FB-051C53F6881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LT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53-1E44-88D0-6DB543D4DCA5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EP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53-1E44-88D0-6DB543D4DC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-2120863208"/>
        <c:axId val="-2120860184"/>
      </c:barChart>
      <c:catAx>
        <c:axId val="-21208632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0860184"/>
        <c:crosses val="autoZero"/>
        <c:auto val="1"/>
        <c:lblAlgn val="ctr"/>
        <c:lblOffset val="100"/>
        <c:noMultiLvlLbl val="0"/>
      </c:catAx>
      <c:valAx>
        <c:axId val="-212086018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2120863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DF-1149-BABB-BA610ECA319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AudioSistema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DF-1149-BABB-BA610ECA319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G.América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65-584E-B864-BBA3760EB18E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Otros (6 emisoras)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65-584E-B864-BBA3760EB18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-2120593864"/>
        <c:axId val="-2120590744"/>
      </c:barChart>
      <c:catAx>
        <c:axId val="-21205938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0590744"/>
        <c:crosses val="autoZero"/>
        <c:auto val="1"/>
        <c:lblAlgn val="ctr"/>
        <c:lblOffset val="100"/>
        <c:noMultiLvlLbl val="0"/>
      </c:catAx>
      <c:valAx>
        <c:axId val="-212059074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2120593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TVC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0C-CE43-B21F-D7629D740F4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C11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0C-CE43-B21F-D7629D740F4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HCH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60C-CE43-B21F-D7629D740F4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Otros(7 canales)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60C-CE43-B21F-D7629D740F4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-2120906920"/>
        <c:axId val="-2120903960"/>
      </c:barChart>
      <c:catAx>
        <c:axId val="-21209069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0903960"/>
        <c:crosses val="autoZero"/>
        <c:auto val="1"/>
        <c:lblAlgn val="ctr"/>
        <c:lblOffset val="100"/>
        <c:noMultiLvlLbl val="0"/>
      </c:catAx>
      <c:valAx>
        <c:axId val="-212090396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-2120906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7190222551505"/>
          <c:y val="0.68090635210581629"/>
          <c:w val="0.69177678288846134"/>
          <c:h val="0.220323511083934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bg1"/>
          </a:solidFill>
        </a:defRPr>
      </a:pPr>
      <a:endParaRPr lang="es-HN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Mupis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94-C544-B17C-E55DB72CF4B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Pantalla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94-C544-B17C-E55DB72CF4B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Traseras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94-C544-B17C-E55DB72CF4B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-2120593864"/>
        <c:axId val="-2120590744"/>
      </c:barChart>
      <c:catAx>
        <c:axId val="-21205938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0590744"/>
        <c:crosses val="autoZero"/>
        <c:auto val="1"/>
        <c:lblAlgn val="ctr"/>
        <c:lblOffset val="100"/>
        <c:noMultiLvlLbl val="0"/>
      </c:catAx>
      <c:valAx>
        <c:axId val="-212059074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2120593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485353118826001E-2"/>
          <c:y val="1.2160324785997399E-2"/>
          <c:w val="0.86210171010660197"/>
          <c:h val="0.732472854708056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321-8A41-9BA0-2FB6B6C0B152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321-8A41-9BA0-2FB6B6C0B15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321-8A41-9BA0-2FB6B6C0B15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321-8A41-9BA0-2FB6B6C0B1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2020-2021</c:v>
                </c:pt>
                <c:pt idx="1">
                  <c:v>2021-2022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-0.62</c:v>
                </c:pt>
                <c:pt idx="1">
                  <c:v>-0.37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21-8A41-9BA0-2FB6B6C0B1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4"/>
        <c:overlap val="-27"/>
        <c:axId val="-2121895576"/>
        <c:axId val="-2121892520"/>
      </c:barChart>
      <c:catAx>
        <c:axId val="-21218955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21892520"/>
        <c:crosses val="autoZero"/>
        <c:auto val="1"/>
        <c:lblAlgn val="ctr"/>
        <c:lblOffset val="100"/>
        <c:noMultiLvlLbl val="0"/>
      </c:catAx>
      <c:valAx>
        <c:axId val="-212189252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21895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TV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Ficohsa</c:v>
                </c:pt>
                <c:pt idx="1">
                  <c:v>Banpais</c:v>
                </c:pt>
                <c:pt idx="2">
                  <c:v>Atlántida</c:v>
                </c:pt>
                <c:pt idx="3">
                  <c:v>BAC</c:v>
                </c:pt>
                <c:pt idx="4">
                  <c:v>Ocidente</c:v>
                </c:pt>
                <c:pt idx="5">
                  <c:v>Davivienda</c:v>
                </c:pt>
                <c:pt idx="6">
                  <c:v>Azteca</c:v>
                </c:pt>
              </c:strCache>
            </c:strRef>
          </c:cat>
          <c:val>
            <c:numRef>
              <c:f>Hoja1!$B$2:$B$8</c:f>
              <c:numCache>
                <c:formatCode>0%</c:formatCode>
                <c:ptCount val="7"/>
                <c:pt idx="0">
                  <c:v>0.70747019691496926</c:v>
                </c:pt>
                <c:pt idx="1">
                  <c:v>0.76732552239779062</c:v>
                </c:pt>
                <c:pt idx="2">
                  <c:v>0.76397812974550627</c:v>
                </c:pt>
                <c:pt idx="3">
                  <c:v>0.82610797091123123</c:v>
                </c:pt>
                <c:pt idx="4">
                  <c:v>0.86137435665980222</c:v>
                </c:pt>
                <c:pt idx="5">
                  <c:v>0.42955967960372737</c:v>
                </c:pt>
                <c:pt idx="6">
                  <c:v>0.81541574423040786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09-5B4E-B0A1-E60BD414E385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RAD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Ficohsa</c:v>
                </c:pt>
                <c:pt idx="1">
                  <c:v>Banpais</c:v>
                </c:pt>
                <c:pt idx="2">
                  <c:v>Atlántida</c:v>
                </c:pt>
                <c:pt idx="3">
                  <c:v>BAC</c:v>
                </c:pt>
                <c:pt idx="4">
                  <c:v>Ocidente</c:v>
                </c:pt>
                <c:pt idx="5">
                  <c:v>Davivienda</c:v>
                </c:pt>
                <c:pt idx="6">
                  <c:v>Azteca</c:v>
                </c:pt>
              </c:strCache>
            </c:strRef>
          </c:cat>
          <c:val>
            <c:numRef>
              <c:f>Hoja1!$C$2:$C$8</c:f>
              <c:numCache>
                <c:formatCode>0%</c:formatCode>
                <c:ptCount val="7"/>
                <c:pt idx="0">
                  <c:v>0.10238634947386584</c:v>
                </c:pt>
                <c:pt idx="1">
                  <c:v>0.11049080080343206</c:v>
                </c:pt>
                <c:pt idx="2">
                  <c:v>5.9358022316975338E-2</c:v>
                </c:pt>
                <c:pt idx="3">
                  <c:v>0.10061710133615114</c:v>
                </c:pt>
                <c:pt idx="4">
                  <c:v>8.2674662188209042E-2</c:v>
                </c:pt>
                <c:pt idx="5">
                  <c:v>0.27335251615865369</c:v>
                </c:pt>
                <c:pt idx="6">
                  <c:v>0.12494168450246904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09-5B4E-B0A1-E60BD414E385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CAB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009-5B4E-B0A1-E60BD414E38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009-5B4E-B0A1-E60BD414E38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009-5B4E-B0A1-E60BD414E385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009-5B4E-B0A1-E60BD414E3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Ficohsa</c:v>
                </c:pt>
                <c:pt idx="1">
                  <c:v>Banpais</c:v>
                </c:pt>
                <c:pt idx="2">
                  <c:v>Atlántida</c:v>
                </c:pt>
                <c:pt idx="3">
                  <c:v>BAC</c:v>
                </c:pt>
                <c:pt idx="4">
                  <c:v>Ocidente</c:v>
                </c:pt>
                <c:pt idx="5">
                  <c:v>Davivienda</c:v>
                </c:pt>
                <c:pt idx="6">
                  <c:v>Azteca</c:v>
                </c:pt>
              </c:strCache>
            </c:strRef>
          </c:cat>
          <c:val>
            <c:numRef>
              <c:f>Hoja1!$D$2:$D$8</c:f>
              <c:numCache>
                <c:formatCode>0%</c:formatCode>
                <c:ptCount val="7"/>
                <c:pt idx="1">
                  <c:v>0.01</c:v>
                </c:pt>
                <c:pt idx="4">
                  <c:v>0.01</c:v>
                </c:pt>
                <c:pt idx="5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09-5B4E-B0A1-E60BD414E385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PRE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Ficohsa</c:v>
                </c:pt>
                <c:pt idx="1">
                  <c:v>Banpais</c:v>
                </c:pt>
                <c:pt idx="2">
                  <c:v>Atlántida</c:v>
                </c:pt>
                <c:pt idx="3">
                  <c:v>BAC</c:v>
                </c:pt>
                <c:pt idx="4">
                  <c:v>Ocidente</c:v>
                </c:pt>
                <c:pt idx="5">
                  <c:v>Davivienda</c:v>
                </c:pt>
                <c:pt idx="6">
                  <c:v>Azteca</c:v>
                </c:pt>
              </c:strCache>
            </c:strRef>
          </c:cat>
          <c:val>
            <c:numRef>
              <c:f>Hoja1!$E$2:$E$8</c:f>
              <c:numCache>
                <c:formatCode>0%</c:formatCode>
                <c:ptCount val="7"/>
                <c:pt idx="0">
                  <c:v>9.4678724123392108E-2</c:v>
                </c:pt>
                <c:pt idx="1">
                  <c:v>1.4328271166877418E-2</c:v>
                </c:pt>
                <c:pt idx="2">
                  <c:v>0.1103601525837952</c:v>
                </c:pt>
                <c:pt idx="3">
                  <c:v>5.1592545725602124E-2</c:v>
                </c:pt>
                <c:pt idx="4">
                  <c:v>2.1192475859257758E-2</c:v>
                </c:pt>
                <c:pt idx="5">
                  <c:v>0.26104906794801513</c:v>
                </c:pt>
                <c:pt idx="6">
                  <c:v>1.4931288299528422E-2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009-5B4E-B0A1-E60BD414E385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OOH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Ficohsa</c:v>
                </c:pt>
                <c:pt idx="1">
                  <c:v>Banpais</c:v>
                </c:pt>
                <c:pt idx="2">
                  <c:v>Atlántida</c:v>
                </c:pt>
                <c:pt idx="3">
                  <c:v>BAC</c:v>
                </c:pt>
                <c:pt idx="4">
                  <c:v>Ocidente</c:v>
                </c:pt>
                <c:pt idx="5">
                  <c:v>Davivienda</c:v>
                </c:pt>
                <c:pt idx="6">
                  <c:v>Azteca</c:v>
                </c:pt>
              </c:strCache>
            </c:strRef>
          </c:cat>
          <c:val>
            <c:numRef>
              <c:f>Hoja1!$F$2:$F$8</c:f>
              <c:numCache>
                <c:formatCode>0%</c:formatCode>
                <c:ptCount val="7"/>
                <c:pt idx="0">
                  <c:v>9.4032181064390763E-2</c:v>
                </c:pt>
                <c:pt idx="1">
                  <c:v>9.742186676235981E-2</c:v>
                </c:pt>
                <c:pt idx="2">
                  <c:v>6.4652033564473757E-2</c:v>
                </c:pt>
                <c:pt idx="3">
                  <c:v>2.0953115172361612E-2</c:v>
                </c:pt>
                <c:pt idx="4">
                  <c:v>2.3668634566859931E-2</c:v>
                </c:pt>
                <c:pt idx="5">
                  <c:v>2.2834278384337391E-2</c:v>
                </c:pt>
                <c:pt idx="6">
                  <c:v>4.4550964150836571E-2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009-5B4E-B0A1-E60BD414E3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"/>
        <c:overlap val="100"/>
        <c:axId val="5758463"/>
        <c:axId val="5760111"/>
      </c:barChart>
      <c:catAx>
        <c:axId val="575846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5760111"/>
        <c:crosses val="autoZero"/>
        <c:auto val="1"/>
        <c:lblAlgn val="ctr"/>
        <c:lblOffset val="100"/>
        <c:noMultiLvlLbl val="0"/>
      </c:catAx>
      <c:valAx>
        <c:axId val="5760111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57584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0" i="0"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472646670214303E-2"/>
          <c:y val="2.4005669820386599E-2"/>
          <c:w val="0.84678285209089899"/>
          <c:h val="0.707578057357982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Ficohsa</c:v>
                </c:pt>
                <c:pt idx="1">
                  <c:v>Banpais</c:v>
                </c:pt>
                <c:pt idx="2">
                  <c:v>Atlántida</c:v>
                </c:pt>
                <c:pt idx="3">
                  <c:v>Occidente</c:v>
                </c:pt>
                <c:pt idx="4">
                  <c:v>BAC</c:v>
                </c:pt>
                <c:pt idx="5">
                  <c:v>Azteca</c:v>
                </c:pt>
                <c:pt idx="6">
                  <c:v>DaVivienda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0.26574259176710746</c:v>
                </c:pt>
                <c:pt idx="1">
                  <c:v>0.24044317582425234</c:v>
                </c:pt>
                <c:pt idx="2">
                  <c:v>0.21718444826286545</c:v>
                </c:pt>
                <c:pt idx="3">
                  <c:v>9.9910918683220509E-2</c:v>
                </c:pt>
                <c:pt idx="4">
                  <c:v>9.8342015281035616E-2</c:v>
                </c:pt>
                <c:pt idx="5">
                  <c:v>4.1651386500743279E-2</c:v>
                </c:pt>
                <c:pt idx="6">
                  <c:v>3.6725463680775408E-2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62-FD43-A6E0-F14C6DFEBDB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SOV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Ficohsa</c:v>
                </c:pt>
                <c:pt idx="1">
                  <c:v>Banpais</c:v>
                </c:pt>
                <c:pt idx="2">
                  <c:v>Atlántida</c:v>
                </c:pt>
                <c:pt idx="3">
                  <c:v>Occidente</c:v>
                </c:pt>
                <c:pt idx="4">
                  <c:v>BAC</c:v>
                </c:pt>
                <c:pt idx="5">
                  <c:v>Azteca</c:v>
                </c:pt>
                <c:pt idx="6">
                  <c:v>DaVivienda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0.23593929790839138</c:v>
                </c:pt>
                <c:pt idx="1">
                  <c:v>0.14382057491815017</c:v>
                </c:pt>
                <c:pt idx="2">
                  <c:v>0.24463524600380407</c:v>
                </c:pt>
                <c:pt idx="3">
                  <c:v>0.10238481405966021</c:v>
                </c:pt>
                <c:pt idx="4">
                  <c:v>0.14981963232912318</c:v>
                </c:pt>
                <c:pt idx="5">
                  <c:v>7.1752572290921371E-2</c:v>
                </c:pt>
                <c:pt idx="6">
                  <c:v>5.1647862489949611E-2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62-FD43-A6E0-F14C6DFEBDB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3"/>
        <c:axId val="-2119868168"/>
        <c:axId val="-2119852696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COE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bg1"/>
              </a:solidFill>
              <a:ln>
                <a:solidFill>
                  <a:schemeClr val="accent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endParaRPr lang="es-H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Ficohsa</c:v>
                </c:pt>
                <c:pt idx="1">
                  <c:v>Banpais</c:v>
                </c:pt>
                <c:pt idx="2">
                  <c:v>Atlántida</c:v>
                </c:pt>
                <c:pt idx="3">
                  <c:v>Occidente</c:v>
                </c:pt>
                <c:pt idx="4">
                  <c:v>BAC</c:v>
                </c:pt>
                <c:pt idx="5">
                  <c:v>Azteca</c:v>
                </c:pt>
                <c:pt idx="6">
                  <c:v>DaVivienda</c:v>
                </c:pt>
              </c:strCache>
            </c:strRef>
          </c:cat>
          <c:val>
            <c:numRef>
              <c:f>Sheet1!$D$2:$D$8</c:f>
              <c:numCache>
                <c:formatCode>0.0</c:formatCode>
                <c:ptCount val="7"/>
                <c:pt idx="0">
                  <c:v>0.88784901336088717</c:v>
                </c:pt>
                <c:pt idx="1">
                  <c:v>0.59814787600074482</c:v>
                </c:pt>
                <c:pt idx="2">
                  <c:v>1.1263939382423644</c:v>
                </c:pt>
                <c:pt idx="3">
                  <c:v>1.0247610111992211</c:v>
                </c:pt>
                <c:pt idx="4">
                  <c:v>1.523454973959788</c:v>
                </c:pt>
                <c:pt idx="5">
                  <c:v>1.7226934879980749</c:v>
                </c:pt>
                <c:pt idx="6">
                  <c:v>1.4063229518048426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462-FD43-A6E0-F14C6DFEBDB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marker val="1"/>
        <c:smooth val="0"/>
        <c:axId val="-2119772984"/>
        <c:axId val="-2119776440"/>
      </c:lineChart>
      <c:catAx>
        <c:axId val="-2119868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19852696"/>
        <c:crosses val="autoZero"/>
        <c:auto val="1"/>
        <c:lblAlgn val="ctr"/>
        <c:lblOffset val="100"/>
        <c:noMultiLvlLbl val="0"/>
      </c:catAx>
      <c:valAx>
        <c:axId val="-211985269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-2119868168"/>
        <c:crosses val="autoZero"/>
        <c:crossBetween val="between"/>
      </c:valAx>
      <c:valAx>
        <c:axId val="-2119776440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-2119772984"/>
        <c:crosses val="max"/>
        <c:crossBetween val="between"/>
      </c:valAx>
      <c:catAx>
        <c:axId val="-21197729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197764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  <c:userShapes r:id="rId4"/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Ahorro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Sheet1!$B$1:$H$1</c:f>
              <c:strCache>
                <c:ptCount val="7"/>
                <c:pt idx="0">
                  <c:v>Ficohsa</c:v>
                </c:pt>
                <c:pt idx="1">
                  <c:v>Banpais</c:v>
                </c:pt>
                <c:pt idx="2">
                  <c:v>Atlantida</c:v>
                </c:pt>
                <c:pt idx="3">
                  <c:v>BAC</c:v>
                </c:pt>
                <c:pt idx="4">
                  <c:v>Occidente</c:v>
                </c:pt>
                <c:pt idx="5">
                  <c:v>Davivienda</c:v>
                </c:pt>
                <c:pt idx="6">
                  <c:v>Azteca</c:v>
                </c:pt>
              </c:strCache>
            </c:strRef>
          </c:cat>
          <c:val>
            <c:numRef>
              <c:f>Sheet1!$B$2:$H$2</c:f>
              <c:numCache>
                <c:formatCode>0%</c:formatCode>
                <c:ptCount val="7"/>
                <c:pt idx="0">
                  <c:v>0.14000000000000001</c:v>
                </c:pt>
                <c:pt idx="1">
                  <c:v>0.28000000000000003</c:v>
                </c:pt>
                <c:pt idx="2">
                  <c:v>0.28000000000000003</c:v>
                </c:pt>
                <c:pt idx="3">
                  <c:v>0.56999999999999995</c:v>
                </c:pt>
                <c:pt idx="4">
                  <c:v>0.18</c:v>
                </c:pt>
                <c:pt idx="5">
                  <c:v>0.47</c:v>
                </c:pt>
                <c:pt idx="6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EB-1F43-BF7F-60ECEADE511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Institucional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Sheet1!$B$1:$H$1</c:f>
              <c:strCache>
                <c:ptCount val="7"/>
                <c:pt idx="0">
                  <c:v>Ficohsa</c:v>
                </c:pt>
                <c:pt idx="1">
                  <c:v>Banpais</c:v>
                </c:pt>
                <c:pt idx="2">
                  <c:v>Atlantida</c:v>
                </c:pt>
                <c:pt idx="3">
                  <c:v>BAC</c:v>
                </c:pt>
                <c:pt idx="4">
                  <c:v>Occidente</c:v>
                </c:pt>
                <c:pt idx="5">
                  <c:v>Davivienda</c:v>
                </c:pt>
                <c:pt idx="6">
                  <c:v>Azteca</c:v>
                </c:pt>
              </c:strCache>
            </c:strRef>
          </c:cat>
          <c:val>
            <c:numRef>
              <c:f>Sheet1!$B$3:$H$3</c:f>
              <c:numCache>
                <c:formatCode>0%</c:formatCode>
                <c:ptCount val="7"/>
                <c:pt idx="0">
                  <c:v>0.47</c:v>
                </c:pt>
                <c:pt idx="1">
                  <c:v>0.17</c:v>
                </c:pt>
                <c:pt idx="2">
                  <c:v>0.67</c:v>
                </c:pt>
                <c:pt idx="3">
                  <c:v>0.04</c:v>
                </c:pt>
                <c:pt idx="4">
                  <c:v>0.82</c:v>
                </c:pt>
                <c:pt idx="5">
                  <c:v>0.33</c:v>
                </c:pt>
                <c:pt idx="6">
                  <c:v>0.61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EB-1F43-BF7F-60ECEADE511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Préstamos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Sheet1!$B$1:$H$1</c:f>
              <c:strCache>
                <c:ptCount val="7"/>
                <c:pt idx="0">
                  <c:v>Ficohsa</c:v>
                </c:pt>
                <c:pt idx="1">
                  <c:v>Banpais</c:v>
                </c:pt>
                <c:pt idx="2">
                  <c:v>Atlantida</c:v>
                </c:pt>
                <c:pt idx="3">
                  <c:v>BAC</c:v>
                </c:pt>
                <c:pt idx="4">
                  <c:v>Occidente</c:v>
                </c:pt>
                <c:pt idx="5">
                  <c:v>Davivienda</c:v>
                </c:pt>
                <c:pt idx="6">
                  <c:v>Azteca</c:v>
                </c:pt>
              </c:strCache>
            </c:strRef>
          </c:cat>
          <c:val>
            <c:numRef>
              <c:f>Sheet1!$B$4:$H$4</c:f>
              <c:numCache>
                <c:formatCode>0%</c:formatCode>
                <c:ptCount val="7"/>
                <c:pt idx="0">
                  <c:v>7.0000000000000007E-2</c:v>
                </c:pt>
                <c:pt idx="1">
                  <c:v>0.46</c:v>
                </c:pt>
                <c:pt idx="3">
                  <c:v>0.32</c:v>
                </c:pt>
                <c:pt idx="5">
                  <c:v>0.06</c:v>
                </c:pt>
                <c:pt idx="6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EB-1F43-BF7F-60ECEADE511F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Corresponsables no bancarios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Sheet1!$B$1:$H$1</c:f>
              <c:strCache>
                <c:ptCount val="7"/>
                <c:pt idx="0">
                  <c:v>Ficohsa</c:v>
                </c:pt>
                <c:pt idx="1">
                  <c:v>Banpais</c:v>
                </c:pt>
                <c:pt idx="2">
                  <c:v>Atlantida</c:v>
                </c:pt>
                <c:pt idx="3">
                  <c:v>BAC</c:v>
                </c:pt>
                <c:pt idx="4">
                  <c:v>Occidente</c:v>
                </c:pt>
                <c:pt idx="5">
                  <c:v>Davivienda</c:v>
                </c:pt>
                <c:pt idx="6">
                  <c:v>Azteca</c:v>
                </c:pt>
              </c:strCache>
            </c:strRef>
          </c:cat>
          <c:val>
            <c:numRef>
              <c:f>Sheet1!$B$5:$H$5</c:f>
              <c:numCache>
                <c:formatCode>0%</c:formatCode>
                <c:ptCount val="7"/>
                <c:pt idx="1">
                  <c:v>0.04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7EB-1F43-BF7F-60ECEADE511F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Servicios Electrónicos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Sheet1!$B$1:$H$1</c:f>
              <c:strCache>
                <c:ptCount val="7"/>
                <c:pt idx="0">
                  <c:v>Ficohsa</c:v>
                </c:pt>
                <c:pt idx="1">
                  <c:v>Banpais</c:v>
                </c:pt>
                <c:pt idx="2">
                  <c:v>Atlantida</c:v>
                </c:pt>
                <c:pt idx="3">
                  <c:v>BAC</c:v>
                </c:pt>
                <c:pt idx="4">
                  <c:v>Occidente</c:v>
                </c:pt>
                <c:pt idx="5">
                  <c:v>Davivienda</c:v>
                </c:pt>
                <c:pt idx="6">
                  <c:v>Azteca</c:v>
                </c:pt>
              </c:strCache>
            </c:strRef>
          </c:cat>
          <c:val>
            <c:numRef>
              <c:f>Sheet1!$B$6:$H$6</c:f>
              <c:numCache>
                <c:formatCode>General</c:formatCode>
                <c:ptCount val="7"/>
                <c:pt idx="2" formatCode="0%">
                  <c:v>0.03</c:v>
                </c:pt>
                <c:pt idx="5" formatCode="0%">
                  <c:v>0.13</c:v>
                </c:pt>
                <c:pt idx="6" formatCode="0%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7EB-1F43-BF7F-60ECEADE511F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Pyme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Sheet1!$B$1:$H$1</c:f>
              <c:strCache>
                <c:ptCount val="7"/>
                <c:pt idx="0">
                  <c:v>Ficohsa</c:v>
                </c:pt>
                <c:pt idx="1">
                  <c:v>Banpais</c:v>
                </c:pt>
                <c:pt idx="2">
                  <c:v>Atlantida</c:v>
                </c:pt>
                <c:pt idx="3">
                  <c:v>BAC</c:v>
                </c:pt>
                <c:pt idx="4">
                  <c:v>Occidente</c:v>
                </c:pt>
                <c:pt idx="5">
                  <c:v>Davivienda</c:v>
                </c:pt>
                <c:pt idx="6">
                  <c:v>Azteca</c:v>
                </c:pt>
              </c:strCache>
            </c:strRef>
          </c:cat>
          <c:val>
            <c:numRef>
              <c:f>Sheet1!$B$7:$H$7</c:f>
              <c:numCache>
                <c:formatCode>0%</c:formatCode>
                <c:ptCount val="7"/>
                <c:pt idx="1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7EB-1F43-BF7F-60ECEADE511F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Otros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Sheet1!$B$1:$H$1</c:f>
              <c:strCache>
                <c:ptCount val="7"/>
                <c:pt idx="0">
                  <c:v>Ficohsa</c:v>
                </c:pt>
                <c:pt idx="1">
                  <c:v>Banpais</c:v>
                </c:pt>
                <c:pt idx="2">
                  <c:v>Atlantida</c:v>
                </c:pt>
                <c:pt idx="3">
                  <c:v>BAC</c:v>
                </c:pt>
                <c:pt idx="4">
                  <c:v>Occidente</c:v>
                </c:pt>
                <c:pt idx="5">
                  <c:v>Davivienda</c:v>
                </c:pt>
                <c:pt idx="6">
                  <c:v>Azteca</c:v>
                </c:pt>
              </c:strCache>
            </c:strRef>
          </c:cat>
          <c:val>
            <c:numRef>
              <c:f>Sheet1!$B$8:$H$8</c:f>
              <c:numCache>
                <c:formatCode>General</c:formatCode>
                <c:ptCount val="7"/>
                <c:pt idx="0" formatCode="0%">
                  <c:v>0.32</c:v>
                </c:pt>
                <c:pt idx="2" formatCode="0%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75-FD4F-99EB-489521EDE90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4"/>
        <c:overlap val="100"/>
        <c:axId val="-2119111032"/>
        <c:axId val="-2119114504"/>
      </c:barChart>
      <c:catAx>
        <c:axId val="-2119111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19114504"/>
        <c:crosses val="autoZero"/>
        <c:auto val="1"/>
        <c:lblAlgn val="ctr"/>
        <c:lblOffset val="100"/>
        <c:noMultiLvlLbl val="0"/>
      </c:catAx>
      <c:valAx>
        <c:axId val="-211911450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19111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8102845670253599E-2"/>
          <c:y val="0.82990065087305798"/>
          <c:w val="0.97173052001250326"/>
          <c:h val="0.152513799002700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63C0B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407-B842-ADFB-D4D9504253C1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407-B842-ADFB-D4D9504253C1}"/>
              </c:ext>
            </c:extLst>
          </c:dPt>
          <c:dPt>
            <c:idx val="2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217-6C4B-B09B-91A3CC64FB97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6407-B842-ADFB-D4D9504253C1}"/>
              </c:ext>
            </c:extLst>
          </c:dPt>
          <c:dPt>
            <c:idx val="4"/>
            <c:bubble3D val="0"/>
            <c:spPr>
              <a:solidFill>
                <a:srgbClr val="EF623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407-B842-ADFB-D4D9504253C1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6407-B842-ADFB-D4D9504253C1}"/>
              </c:ext>
            </c:extLst>
          </c:dPt>
          <c:dPt>
            <c:idx val="6"/>
            <c:bubble3D val="0"/>
            <c:spPr>
              <a:solidFill>
                <a:srgbClr val="206C4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407-B842-ADFB-D4D9504253C1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Helvetica" pitchFamily="2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6407-B842-ADFB-D4D9504253C1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Helvetica" pitchFamily="2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6407-B842-ADFB-D4D9504253C1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Helvetica" pitchFamily="2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6-6407-B842-ADFB-D4D9504253C1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Helvetica" pitchFamily="2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6407-B842-ADFB-D4D9504253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Hoja1!$A$2:$A$8</c:f>
              <c:strCache>
                <c:ptCount val="7"/>
                <c:pt idx="0">
                  <c:v>Ficohsa</c:v>
                </c:pt>
                <c:pt idx="1">
                  <c:v>Banpais</c:v>
                </c:pt>
                <c:pt idx="2">
                  <c:v>Atlántida</c:v>
                </c:pt>
                <c:pt idx="3">
                  <c:v>BAC</c:v>
                </c:pt>
                <c:pt idx="4">
                  <c:v>Occidente</c:v>
                </c:pt>
                <c:pt idx="5">
                  <c:v>Davivienda</c:v>
                </c:pt>
                <c:pt idx="6">
                  <c:v>Azteca</c:v>
                </c:pt>
              </c:strCache>
            </c:strRef>
          </c:cat>
          <c:val>
            <c:numRef>
              <c:f>Hoja1!$B$2:$B$8</c:f>
              <c:numCache>
                <c:formatCode>0%</c:formatCode>
                <c:ptCount val="7"/>
                <c:pt idx="0">
                  <c:v>0.26</c:v>
                </c:pt>
                <c:pt idx="1">
                  <c:v>0.24</c:v>
                </c:pt>
                <c:pt idx="2">
                  <c:v>0.21</c:v>
                </c:pt>
                <c:pt idx="3">
                  <c:v>0.1</c:v>
                </c:pt>
                <c:pt idx="4">
                  <c:v>0.09</c:v>
                </c:pt>
                <c:pt idx="5">
                  <c:v>0.05</c:v>
                </c:pt>
                <c:pt idx="6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07-B842-ADFB-D4D9504253C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Fintech!$A$5</c:f>
              <c:strCache>
                <c:ptCount val="1"/>
                <c:pt idx="0">
                  <c:v>DILO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Fintech!$B$4:$AE$4</c:f>
              <c:strCache>
                <c:ptCount val="30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  <c:pt idx="12">
                  <c:v>Ene</c:v>
                </c:pt>
                <c:pt idx="13">
                  <c:v>Feb</c:v>
                </c:pt>
                <c:pt idx="14">
                  <c:v>Mar</c:v>
                </c:pt>
                <c:pt idx="15">
                  <c:v>Abr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Ago</c:v>
                </c:pt>
                <c:pt idx="20">
                  <c:v>Sep</c:v>
                </c:pt>
                <c:pt idx="21">
                  <c:v>Oct</c:v>
                </c:pt>
                <c:pt idx="22">
                  <c:v>Nov</c:v>
                </c:pt>
                <c:pt idx="23">
                  <c:v>Dic</c:v>
                </c:pt>
                <c:pt idx="24">
                  <c:v>Ene</c:v>
                </c:pt>
                <c:pt idx="25">
                  <c:v>Feb</c:v>
                </c:pt>
                <c:pt idx="26">
                  <c:v>Mar</c:v>
                </c:pt>
                <c:pt idx="27">
                  <c:v>Abr</c:v>
                </c:pt>
                <c:pt idx="28">
                  <c:v>May</c:v>
                </c:pt>
                <c:pt idx="29">
                  <c:v>Jun</c:v>
                </c:pt>
              </c:strCache>
            </c:strRef>
          </c:cat>
          <c:val>
            <c:numRef>
              <c:f>Fintech!$B$5:$AE$5</c:f>
              <c:numCache>
                <c:formatCode>General</c:formatCode>
                <c:ptCount val="30"/>
                <c:pt idx="0" formatCode="_-* #,##0_-;\-* #,##0_-;_-* &quot;-&quot;??_-;_-@_-">
                  <c:v>3443.3060108500017</c:v>
                </c:pt>
                <c:pt idx="2" formatCode="_-* #,##0_-;\-* #,##0_-;_-* &quot;-&quot;??_-;_-@_-">
                  <c:v>33241.668767400006</c:v>
                </c:pt>
                <c:pt idx="3" formatCode="_-* #,##0_-;\-* #,##0_-;_-* &quot;-&quot;??_-;_-@_-">
                  <c:v>64527.825060044976</c:v>
                </c:pt>
                <c:pt idx="4" formatCode="_-* #,##0_-;\-* #,##0_-;_-* &quot;-&quot;??_-;_-@_-">
                  <c:v>54280.313032759994</c:v>
                </c:pt>
                <c:pt idx="5" formatCode="_-* #,##0_-;\-* #,##0_-;_-* &quot;-&quot;??_-;_-@_-">
                  <c:v>38148.10475113002</c:v>
                </c:pt>
                <c:pt idx="6" formatCode="_-* #,##0_-;\-* #,##0_-;_-* &quot;-&quot;??_-;_-@_-">
                  <c:v>74824.480324431686</c:v>
                </c:pt>
                <c:pt idx="7" formatCode="_-* #,##0_-;\-* #,##0_-;_-* &quot;-&quot;??_-;_-@_-">
                  <c:v>55902.737233830579</c:v>
                </c:pt>
                <c:pt idx="8" formatCode="_-* #,##0_-;\-* #,##0_-;_-* &quot;-&quot;??_-;_-@_-">
                  <c:v>103019.96635112412</c:v>
                </c:pt>
                <c:pt idx="9" formatCode="_-* #,##0_-;\-* #,##0_-;_-* &quot;-&quot;??_-;_-@_-">
                  <c:v>14810.302004503434</c:v>
                </c:pt>
                <c:pt idx="10" formatCode="_-* #,##0_-;\-* #,##0_-;_-* &quot;-&quot;??_-;_-@_-">
                  <c:v>100680.20189614994</c:v>
                </c:pt>
                <c:pt idx="11" formatCode="_-* #,##0_-;\-* #,##0_-;_-* &quot;-&quot;??_-;_-@_-">
                  <c:v>77828.425588882892</c:v>
                </c:pt>
                <c:pt idx="12" formatCode="_(* #,##0.00_);_(* \(#,##0.00\);_(* &quot;-&quot;??_);_(@_)">
                  <c:v>6532.7349006831137</c:v>
                </c:pt>
                <c:pt idx="13" formatCode="_(* #,##0.00_);_(* \(#,##0.00\);_(* &quot;-&quot;??_);_(@_)">
                  <c:v>2232.3839710156699</c:v>
                </c:pt>
                <c:pt idx="14" formatCode="_(* #,##0.00_);_(* \(#,##0.00\);_(* &quot;-&quot;??_);_(@_)">
                  <c:v>4512.6844359481138</c:v>
                </c:pt>
                <c:pt idx="15" formatCode="_(* #,##0.00_);_(* \(#,##0.00\);_(* &quot;-&quot;??_);_(@_)">
                  <c:v>39599.01083397786</c:v>
                </c:pt>
                <c:pt idx="16" formatCode="_(* #,##0.00_);_(* \(#,##0.00\);_(* &quot;-&quot;??_);_(@_)">
                  <c:v>22391.109147080788</c:v>
                </c:pt>
                <c:pt idx="17" formatCode="_(* #,##0.00_);_(* \(#,##0.00\);_(* &quot;-&quot;??_);_(@_)">
                  <c:v>27816.038029509713</c:v>
                </c:pt>
                <c:pt idx="18" formatCode="_(* #,##0.00_);_(* \(#,##0.00\);_(* &quot;-&quot;??_);_(@_)">
                  <c:v>153676.47775208228</c:v>
                </c:pt>
                <c:pt idx="19" formatCode="_(* #,##0.00_);_(* \(#,##0.00\);_(* &quot;-&quot;??_);_(@_)">
                  <c:v>149632.87365990464</c:v>
                </c:pt>
                <c:pt idx="20" formatCode="_(* #,##0.00_);_(* \(#,##0.00\);_(* &quot;-&quot;??_);_(@_)">
                  <c:v>17917.108031982145</c:v>
                </c:pt>
                <c:pt idx="21" formatCode="_(* #,##0.00_);_(* \(#,##0.00\);_(* &quot;-&quot;??_);_(@_)">
                  <c:v>19072.390323954998</c:v>
                </c:pt>
                <c:pt idx="22" formatCode="_(* #,##0.00_);_(* \(#,##0.00\);_(* &quot;-&quot;??_);_(@_)">
                  <c:v>29994.987559213587</c:v>
                </c:pt>
                <c:pt idx="23" formatCode="_(* #,##0.00_);_(* \(#,##0.00\);_(* &quot;-&quot;??_);_(@_)">
                  <c:v>94352.103609773083</c:v>
                </c:pt>
                <c:pt idx="24" formatCode="_-* #,##0_-;\-* #,##0_-;_-* &quot;-&quot;??_-;_-@_-">
                  <c:v>182469.69806407348</c:v>
                </c:pt>
                <c:pt idx="25" formatCode="_-* #,##0_-;\-* #,##0_-;_-* &quot;-&quot;??_-;_-@_-">
                  <c:v>168813.02905621516</c:v>
                </c:pt>
                <c:pt idx="26" formatCode="_-* #,##0_-;\-* #,##0_-;_-* &quot;-&quot;??_-;_-@_-">
                  <c:v>5541.9168413304542</c:v>
                </c:pt>
                <c:pt idx="27" formatCode="_-* #,##0_-;\-* #,##0_-;_-* &quot;-&quot;??_-;_-@_-">
                  <c:v>939.89573843773542</c:v>
                </c:pt>
                <c:pt idx="28" formatCode="_-* #,##0_-;\-* #,##0_-;_-* &quot;-&quot;??_-;_-@_-">
                  <c:v>2539.2686610606534</c:v>
                </c:pt>
                <c:pt idx="29" formatCode="_-* #,##0_-;\-* #,##0_-;_-* &quot;-&quot;??_-;_-@_-">
                  <c:v>903.26314738563349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781-E14C-A725-9F909D1E6A10}"/>
            </c:ext>
          </c:extLst>
        </c:ser>
        <c:ser>
          <c:idx val="1"/>
          <c:order val="1"/>
          <c:tx>
            <c:strRef>
              <c:f>Fintech!$A$6</c:f>
              <c:strCache>
                <c:ptCount val="1"/>
                <c:pt idx="0">
                  <c:v>TENGO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strRef>
              <c:f>Fintech!$B$4:$AE$4</c:f>
              <c:strCache>
                <c:ptCount val="30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  <c:pt idx="12">
                  <c:v>Ene</c:v>
                </c:pt>
                <c:pt idx="13">
                  <c:v>Feb</c:v>
                </c:pt>
                <c:pt idx="14">
                  <c:v>Mar</c:v>
                </c:pt>
                <c:pt idx="15">
                  <c:v>Abr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Ago</c:v>
                </c:pt>
                <c:pt idx="20">
                  <c:v>Sep</c:v>
                </c:pt>
                <c:pt idx="21">
                  <c:v>Oct</c:v>
                </c:pt>
                <c:pt idx="22">
                  <c:v>Nov</c:v>
                </c:pt>
                <c:pt idx="23">
                  <c:v>Dic</c:v>
                </c:pt>
                <c:pt idx="24">
                  <c:v>Ene</c:v>
                </c:pt>
                <c:pt idx="25">
                  <c:v>Feb</c:v>
                </c:pt>
                <c:pt idx="26">
                  <c:v>Mar</c:v>
                </c:pt>
                <c:pt idx="27">
                  <c:v>Abr</c:v>
                </c:pt>
                <c:pt idx="28">
                  <c:v>May</c:v>
                </c:pt>
                <c:pt idx="29">
                  <c:v>Jun</c:v>
                </c:pt>
              </c:strCache>
            </c:strRef>
          </c:cat>
          <c:val>
            <c:numRef>
              <c:f>Fintech!$B$6:$AE$6</c:f>
              <c:numCache>
                <c:formatCode>_-* #,##0_-;\-* #,##0_-;_-* "-"??_-;_-@_-</c:formatCode>
                <c:ptCount val="30"/>
                <c:pt idx="0">
                  <c:v>6442.9644809799947</c:v>
                </c:pt>
                <c:pt idx="1">
                  <c:v>4818.9657929200075</c:v>
                </c:pt>
                <c:pt idx="2">
                  <c:v>14746.375889259998</c:v>
                </c:pt>
                <c:pt idx="3">
                  <c:v>12931.17534629</c:v>
                </c:pt>
                <c:pt idx="4">
                  <c:v>34373.359464889916</c:v>
                </c:pt>
                <c:pt idx="5">
                  <c:v>18312.070012459997</c:v>
                </c:pt>
                <c:pt idx="6">
                  <c:v>20575.110839278354</c:v>
                </c:pt>
                <c:pt idx="7">
                  <c:v>19337.300683355104</c:v>
                </c:pt>
                <c:pt idx="8">
                  <c:v>31354.265907202102</c:v>
                </c:pt>
                <c:pt idx="9">
                  <c:v>23742.980510044807</c:v>
                </c:pt>
                <c:pt idx="10">
                  <c:v>46298.953231386135</c:v>
                </c:pt>
                <c:pt idx="11">
                  <c:v>34216.830196583986</c:v>
                </c:pt>
                <c:pt idx="12" formatCode="_(* #,##0.00_);_(* \(#,##0.00\);_(* &quot;-&quot;??_);_(@_)">
                  <c:v>23817.798813464047</c:v>
                </c:pt>
                <c:pt idx="13" formatCode="_(* #,##0.00_);_(* \(#,##0.00\);_(* &quot;-&quot;??_);_(@_)">
                  <c:v>15147.789087442487</c:v>
                </c:pt>
                <c:pt idx="14" formatCode="_(* #,##0.00_);_(* \(#,##0.00\);_(* &quot;-&quot;??_);_(@_)">
                  <c:v>9143.0028931478955</c:v>
                </c:pt>
                <c:pt idx="15" formatCode="_(* #,##0.00_);_(* \(#,##0.00\);_(* &quot;-&quot;??_);_(@_)">
                  <c:v>26523.71880862609</c:v>
                </c:pt>
                <c:pt idx="16" formatCode="_(* #,##0.00_);_(* \(#,##0.00\);_(* &quot;-&quot;??_);_(@_)">
                  <c:v>24529.856270342523</c:v>
                </c:pt>
                <c:pt idx="17" formatCode="_(* #,##0.00_);_(* \(#,##0.00\);_(* &quot;-&quot;??_);_(@_)">
                  <c:v>19776.388639119177</c:v>
                </c:pt>
                <c:pt idx="18" formatCode="_(* #,##0.00_);_(* \(#,##0.00\);_(* &quot;-&quot;??_);_(@_)">
                  <c:v>21000.273327749688</c:v>
                </c:pt>
                <c:pt idx="19" formatCode="_(* #,##0.00_);_(* \(#,##0.00\);_(* &quot;-&quot;??_);_(@_)">
                  <c:v>19031.626220973652</c:v>
                </c:pt>
                <c:pt idx="20" formatCode="_(* #,##0.00_);_(* \(#,##0.00\);_(* &quot;-&quot;??_);_(@_)">
                  <c:v>56489.470153665585</c:v>
                </c:pt>
                <c:pt idx="21" formatCode="_(* #,##0.00_);_(* \(#,##0.00\);_(* &quot;-&quot;??_);_(@_)">
                  <c:v>70362.96257217841</c:v>
                </c:pt>
                <c:pt idx="22" formatCode="_(* #,##0.00_);_(* \(#,##0.00\);_(* &quot;-&quot;??_);_(@_)">
                  <c:v>32427.166821559727</c:v>
                </c:pt>
                <c:pt idx="23" formatCode="_(* #,##0.00_);_(* \(#,##0.00\);_(* &quot;-&quot;??_);_(@_)">
                  <c:v>22855.287870281045</c:v>
                </c:pt>
                <c:pt idx="24">
                  <c:v>24420.568841016411</c:v>
                </c:pt>
                <c:pt idx="25">
                  <c:v>27441.390017518574</c:v>
                </c:pt>
                <c:pt idx="26">
                  <c:v>20073.955377991828</c:v>
                </c:pt>
                <c:pt idx="27">
                  <c:v>13122.806974800607</c:v>
                </c:pt>
                <c:pt idx="28">
                  <c:v>13465.544816677018</c:v>
                </c:pt>
                <c:pt idx="29">
                  <c:v>11614.539574358283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781-E14C-A725-9F909D1E6A10}"/>
            </c:ext>
          </c:extLst>
        </c:ser>
        <c:ser>
          <c:idx val="2"/>
          <c:order val="2"/>
          <c:tx>
            <c:strRef>
              <c:f>Fintech!$A$7</c:f>
              <c:strCache>
                <c:ptCount val="1"/>
                <c:pt idx="0">
                  <c:v>KASH APP</c:v>
                </c:pt>
              </c:strCache>
            </c:strRef>
          </c:tx>
          <c:spPr>
            <a:ln w="28575" cap="rnd">
              <a:solidFill>
                <a:srgbClr val="56CDE3"/>
              </a:solidFill>
              <a:round/>
            </a:ln>
            <a:effectLst/>
          </c:spPr>
          <c:marker>
            <c:symbol val="none"/>
          </c:marker>
          <c:cat>
            <c:strRef>
              <c:f>Fintech!$B$4:$AE$4</c:f>
              <c:strCache>
                <c:ptCount val="30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  <c:pt idx="12">
                  <c:v>Ene</c:v>
                </c:pt>
                <c:pt idx="13">
                  <c:v>Feb</c:v>
                </c:pt>
                <c:pt idx="14">
                  <c:v>Mar</c:v>
                </c:pt>
                <c:pt idx="15">
                  <c:v>Abr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Ago</c:v>
                </c:pt>
                <c:pt idx="20">
                  <c:v>Sep</c:v>
                </c:pt>
                <c:pt idx="21">
                  <c:v>Oct</c:v>
                </c:pt>
                <c:pt idx="22">
                  <c:v>Nov</c:v>
                </c:pt>
                <c:pt idx="23">
                  <c:v>Dic</c:v>
                </c:pt>
                <c:pt idx="24">
                  <c:v>Ene</c:v>
                </c:pt>
                <c:pt idx="25">
                  <c:v>Feb</c:v>
                </c:pt>
                <c:pt idx="26">
                  <c:v>Mar</c:v>
                </c:pt>
                <c:pt idx="27">
                  <c:v>Abr</c:v>
                </c:pt>
                <c:pt idx="28">
                  <c:v>May</c:v>
                </c:pt>
                <c:pt idx="29">
                  <c:v>Jun</c:v>
                </c:pt>
              </c:strCache>
            </c:strRef>
          </c:cat>
          <c:val>
            <c:numRef>
              <c:f>Fintech!$B$7:$AE$7</c:f>
              <c:numCache>
                <c:formatCode>_-* #,##0_-;\-* #,##0_-;_-* "-"??_-;_-@_-</c:formatCode>
                <c:ptCount val="30"/>
                <c:pt idx="0">
                  <c:v>12266.88524602705</c:v>
                </c:pt>
                <c:pt idx="1">
                  <c:v>5026.7091946599712</c:v>
                </c:pt>
                <c:pt idx="2">
                  <c:v>5494.6426924699854</c:v>
                </c:pt>
                <c:pt idx="3">
                  <c:v>3050.7629379399991</c:v>
                </c:pt>
                <c:pt idx="4">
                  <c:v>2801.4708559649998</c:v>
                </c:pt>
                <c:pt idx="5">
                  <c:v>6234.2092035899977</c:v>
                </c:pt>
                <c:pt idx="6">
                  <c:v>4314.2514956877858</c:v>
                </c:pt>
                <c:pt idx="7">
                  <c:v>3033.7330027619792</c:v>
                </c:pt>
                <c:pt idx="8">
                  <c:v>1911.4994020229922</c:v>
                </c:pt>
                <c:pt idx="9">
                  <c:v>5253.7228244354073</c:v>
                </c:pt>
                <c:pt idx="10">
                  <c:v>1413.5119365319767</c:v>
                </c:pt>
                <c:pt idx="11">
                  <c:v>1089.96127867058</c:v>
                </c:pt>
                <c:pt idx="15" formatCode="_(* #,##0.00_);_(* \(#,##0.00\);_(* &quot;-&quot;??_);_(@_)">
                  <c:v>4022.5416734301598</c:v>
                </c:pt>
                <c:pt idx="16" formatCode="_(* #,##0.00_);_(* \(#,##0.00\);_(* &quot;-&quot;??_);_(@_)">
                  <c:v>2407.9146140987168</c:v>
                </c:pt>
                <c:pt idx="17" formatCode="_(* #,##0.00_);_(* \(#,##0.00\);_(* &quot;-&quot;??_);_(@_)">
                  <c:v>12375.546886842416</c:v>
                </c:pt>
                <c:pt idx="18" formatCode="_(* #,##0.00_);_(* \(#,##0.00\);_(* &quot;-&quot;??_);_(@_)">
                  <c:v>13805.863095006989</c:v>
                </c:pt>
                <c:pt idx="19" formatCode="_(* #,##0.00_);_(* \(#,##0.00\);_(* &quot;-&quot;??_);_(@_)">
                  <c:v>6126.0222202937139</c:v>
                </c:pt>
                <c:pt idx="20" formatCode="_(* #,##0.00_);_(* \(#,##0.00\);_(* &quot;-&quot;??_);_(@_)">
                  <c:v>10388.058762874454</c:v>
                </c:pt>
                <c:pt idx="21" formatCode="_(* #,##0.00_);_(* \(#,##0.00\);_(* &quot;-&quot;??_);_(@_)">
                  <c:v>3442.7757854519336</c:v>
                </c:pt>
                <c:pt idx="22" formatCode="_(* #,##0.00_);_(* \(#,##0.00\);_(* &quot;-&quot;??_);_(@_)">
                  <c:v>2091.1607579765168</c:v>
                </c:pt>
                <c:pt idx="23" formatCode="_(* #,##0.00_);_(* \(#,##0.00\);_(* &quot;-&quot;??_);_(@_)">
                  <c:v>2007.9336500838499</c:v>
                </c:pt>
                <c:pt idx="24">
                  <c:v>48.730141249187398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781-E14C-A725-9F909D1E6A10}"/>
            </c:ext>
          </c:extLst>
        </c:ser>
        <c:ser>
          <c:idx val="3"/>
          <c:order val="3"/>
          <c:tx>
            <c:strRef>
              <c:f>Fintech!$A$8</c:f>
              <c:strCache>
                <c:ptCount val="1"/>
                <c:pt idx="0">
                  <c:v>USPAY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Fintech!$B$4:$AE$4</c:f>
              <c:strCache>
                <c:ptCount val="30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  <c:pt idx="12">
                  <c:v>Ene</c:v>
                </c:pt>
                <c:pt idx="13">
                  <c:v>Feb</c:v>
                </c:pt>
                <c:pt idx="14">
                  <c:v>Mar</c:v>
                </c:pt>
                <c:pt idx="15">
                  <c:v>Abr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Ago</c:v>
                </c:pt>
                <c:pt idx="20">
                  <c:v>Sep</c:v>
                </c:pt>
                <c:pt idx="21">
                  <c:v>Oct</c:v>
                </c:pt>
                <c:pt idx="22">
                  <c:v>Nov</c:v>
                </c:pt>
                <c:pt idx="23">
                  <c:v>Dic</c:v>
                </c:pt>
                <c:pt idx="24">
                  <c:v>Ene</c:v>
                </c:pt>
                <c:pt idx="25">
                  <c:v>Feb</c:v>
                </c:pt>
                <c:pt idx="26">
                  <c:v>Mar</c:v>
                </c:pt>
                <c:pt idx="27">
                  <c:v>Abr</c:v>
                </c:pt>
                <c:pt idx="28">
                  <c:v>May</c:v>
                </c:pt>
                <c:pt idx="29">
                  <c:v>Jun</c:v>
                </c:pt>
              </c:strCache>
            </c:strRef>
          </c:cat>
          <c:val>
            <c:numRef>
              <c:f>Fintech!$B$8:$AE$8</c:f>
              <c:numCache>
                <c:formatCode>General</c:formatCode>
                <c:ptCount val="30"/>
                <c:pt idx="25" formatCode="_-* #,##0_-;\-* #,##0_-;_-* &quot;-&quot;??_-;_-@_-">
                  <c:v>0</c:v>
                </c:pt>
                <c:pt idx="26" formatCode="_-* #,##0_-;\-* #,##0_-;_-* &quot;-&quot;??_-;_-@_-">
                  <c:v>104571.45986798119</c:v>
                </c:pt>
                <c:pt idx="27" formatCode="_-* #,##0_-;\-* #,##0_-;_-* &quot;-&quot;??_-;_-@_-">
                  <c:v>270791.89396774466</c:v>
                </c:pt>
                <c:pt idx="28" formatCode="_-* #,##0_-;\-* #,##0_-;_-* &quot;-&quot;??_-;_-@_-">
                  <c:v>394821.03352736036</c:v>
                </c:pt>
                <c:pt idx="29" formatCode="_-* #,##0_-;\-* #,##0_-;_-* &quot;-&quot;??_-;_-@_-">
                  <c:v>370147.68716678594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781-E14C-A725-9F909D1E6A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97192208"/>
        <c:axId val="1897196928"/>
      </c:lineChart>
      <c:catAx>
        <c:axId val="1897192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897196928"/>
        <c:crosses val="autoZero"/>
        <c:auto val="1"/>
        <c:lblAlgn val="ctr"/>
        <c:lblOffset val="100"/>
        <c:noMultiLvlLbl val="0"/>
      </c:catAx>
      <c:valAx>
        <c:axId val="1897196928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1897192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Usplay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Sheet1!$B$2:$M$2</c:f>
              <c:numCache>
                <c:formatCode>0,\k</c:formatCode>
                <c:ptCount val="12"/>
                <c:pt idx="1">
                  <c:v>0</c:v>
                </c:pt>
                <c:pt idx="2">
                  <c:v>104571.45986798119</c:v>
                </c:pt>
                <c:pt idx="3">
                  <c:v>270791.89396774466</c:v>
                </c:pt>
                <c:pt idx="4">
                  <c:v>394821.03352736036</c:v>
                </c:pt>
                <c:pt idx="5">
                  <c:v>370147.68716678594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E7A-8F4C-9B7B-150330DC436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-2121654984"/>
        <c:axId val="-2121651256"/>
      </c:lineChart>
      <c:catAx>
        <c:axId val="-2121654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21651256"/>
        <c:crosses val="autoZero"/>
        <c:auto val="1"/>
        <c:lblAlgn val="ctr"/>
        <c:lblOffset val="100"/>
        <c:noMultiLvlLbl val="0"/>
      </c:catAx>
      <c:valAx>
        <c:axId val="-2121651256"/>
        <c:scaling>
          <c:orientation val="minMax"/>
        </c:scaling>
        <c:delete val="1"/>
        <c:axPos val="l"/>
        <c:numFmt formatCode="0,\k" sourceLinked="1"/>
        <c:majorTickMark val="none"/>
        <c:minorTickMark val="none"/>
        <c:tickLblPos val="nextTo"/>
        <c:crossAx val="-2121654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81583877967257"/>
          <c:y val="0.15093438772104101"/>
          <c:w val="0.63912968794389335"/>
          <c:h val="0.117335080541400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0" i="0"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303777396510903E-2"/>
          <c:y val="0.13553542830729501"/>
          <c:w val="0.91139244520697804"/>
          <c:h val="0.662713550007704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iNV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0,\k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1460000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3F-C543-B9F0-5BD25ED1D1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axId val="-2119922872"/>
        <c:axId val="-2119919240"/>
      </c:barChart>
      <c:catAx>
        <c:axId val="-2119922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19919240"/>
        <c:crosses val="autoZero"/>
        <c:auto val="1"/>
        <c:lblAlgn val="ctr"/>
        <c:lblOffset val="100"/>
        <c:noMultiLvlLbl val="0"/>
      </c:catAx>
      <c:valAx>
        <c:axId val="-2119919240"/>
        <c:scaling>
          <c:orientation val="minMax"/>
        </c:scaling>
        <c:delete val="1"/>
        <c:axPos val="l"/>
        <c:numFmt formatCode="0,\k" sourceLinked="1"/>
        <c:majorTickMark val="none"/>
        <c:minorTickMark val="none"/>
        <c:tickLblPos val="nextTo"/>
        <c:crossAx val="-2119922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909800628656013E-2"/>
          <c:y val="6.6717682390467936E-2"/>
          <c:w val="0.95618039874268801"/>
          <c:h val="0.5219041822527477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2C-E34B-9882-42752DAA7B4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-2120906920"/>
        <c:axId val="-2120903960"/>
      </c:barChart>
      <c:catAx>
        <c:axId val="-21209069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0903960"/>
        <c:crosses val="autoZero"/>
        <c:auto val="1"/>
        <c:lblAlgn val="ctr"/>
        <c:lblOffset val="100"/>
        <c:noMultiLvlLbl val="0"/>
      </c:catAx>
      <c:valAx>
        <c:axId val="-212090396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-2120906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7190222551505"/>
          <c:y val="0.68090635210581629"/>
          <c:w val="0.66634557385955329"/>
          <c:h val="0.251712617839658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bg1"/>
          </a:solidFill>
        </a:defRPr>
      </a:pPr>
      <a:endParaRPr lang="es-HN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E4-D440-BC79-789E3562C81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LP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E4-D440-BC79-789E3562C81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EH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CE4-D440-BC79-789E3562C81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EP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84-2D42-AA8D-B017C48D31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-2120863208"/>
        <c:axId val="-2120860184"/>
      </c:barChart>
      <c:catAx>
        <c:axId val="-21208632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0860184"/>
        <c:crosses val="autoZero"/>
        <c:auto val="1"/>
        <c:lblAlgn val="ctr"/>
        <c:lblOffset val="100"/>
        <c:noMultiLvlLbl val="0"/>
      </c:catAx>
      <c:valAx>
        <c:axId val="-212086018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2120863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Dilo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Sheet1!$B$2:$M$2</c:f>
              <c:numCache>
                <c:formatCode>0,\k</c:formatCode>
                <c:ptCount val="12"/>
                <c:pt idx="0">
                  <c:v>182469.69806407439</c:v>
                </c:pt>
                <c:pt idx="1">
                  <c:v>168813.02905621531</c:v>
                </c:pt>
                <c:pt idx="2">
                  <c:v>5541.9168413304542</c:v>
                </c:pt>
                <c:pt idx="3">
                  <c:v>939.89573843773542</c:v>
                </c:pt>
                <c:pt idx="4">
                  <c:v>2539.2686610606534</c:v>
                </c:pt>
                <c:pt idx="5">
                  <c:v>903.26314738563349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E7A-8F4C-9B7B-150330DC436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-2121654984"/>
        <c:axId val="-2121651256"/>
      </c:lineChart>
      <c:catAx>
        <c:axId val="-2121654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21651256"/>
        <c:crosses val="autoZero"/>
        <c:auto val="1"/>
        <c:lblAlgn val="ctr"/>
        <c:lblOffset val="100"/>
        <c:noMultiLvlLbl val="0"/>
      </c:catAx>
      <c:valAx>
        <c:axId val="-2121651256"/>
        <c:scaling>
          <c:orientation val="minMax"/>
        </c:scaling>
        <c:delete val="1"/>
        <c:axPos val="l"/>
        <c:numFmt formatCode="0,\k" sourceLinked="1"/>
        <c:majorTickMark val="none"/>
        <c:minorTickMark val="none"/>
        <c:tickLblPos val="nextTo"/>
        <c:crossAx val="-2121654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81583877967257"/>
          <c:y val="0.15093438772104101"/>
          <c:w val="0.63912968794389335"/>
          <c:h val="0.117335080541400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0" i="0"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303777396510903E-2"/>
          <c:y val="0.13553542830729501"/>
          <c:w val="0.91139244520697804"/>
          <c:h val="0.662713550007704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iNV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0,\k</c:formatCode>
                <c:ptCount val="3"/>
                <c:pt idx="0">
                  <c:v>193641</c:v>
                </c:pt>
                <c:pt idx="1">
                  <c:v>103083</c:v>
                </c:pt>
                <c:pt idx="2">
                  <c:v>361207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3F-C543-B9F0-5BD25ED1D1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axId val="-2119922872"/>
        <c:axId val="-2119919240"/>
      </c:barChart>
      <c:catAx>
        <c:axId val="-2119922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19919240"/>
        <c:crosses val="autoZero"/>
        <c:auto val="1"/>
        <c:lblAlgn val="ctr"/>
        <c:lblOffset val="100"/>
        <c:noMultiLvlLbl val="0"/>
      </c:catAx>
      <c:valAx>
        <c:axId val="-2119919240"/>
        <c:scaling>
          <c:orientation val="minMax"/>
        </c:scaling>
        <c:delete val="1"/>
        <c:axPos val="l"/>
        <c:numFmt formatCode="0,\k" sourceLinked="1"/>
        <c:majorTickMark val="none"/>
        <c:minorTickMark val="none"/>
        <c:tickLblPos val="nextTo"/>
        <c:crossAx val="-2119922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485353118826001E-2"/>
          <c:y val="1.2160324785997399E-2"/>
          <c:w val="0.86210171010660197"/>
          <c:h val="0.732472854708056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AA5-EA49-96DD-E69B92E342C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AA5-EA49-96DD-E69B92E342C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2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AA5-EA49-96DD-E69B92E342C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AA5-EA49-96DD-E69B92E342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2020-2021</c:v>
                </c:pt>
                <c:pt idx="1">
                  <c:v>2021-2022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-0.47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A5-EA49-96DD-E69B92E342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4"/>
        <c:overlap val="-27"/>
        <c:axId val="-2121895576"/>
        <c:axId val="-2121892520"/>
      </c:barChart>
      <c:catAx>
        <c:axId val="-21218955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21892520"/>
        <c:crosses val="autoZero"/>
        <c:auto val="1"/>
        <c:lblAlgn val="ctr"/>
        <c:lblOffset val="100"/>
        <c:noMultiLvlLbl val="0"/>
      </c:catAx>
      <c:valAx>
        <c:axId val="-212189252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21895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TVC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2C-E34B-9882-42752DAA7B4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C10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2C-E34B-9882-42752DAA7B4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HCH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2C-E34B-9882-42752DAA7B4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-2120906920"/>
        <c:axId val="-2120903960"/>
      </c:barChart>
      <c:catAx>
        <c:axId val="-21209069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0903960"/>
        <c:crosses val="autoZero"/>
        <c:auto val="1"/>
        <c:lblAlgn val="ctr"/>
        <c:lblOffset val="100"/>
        <c:noMultiLvlLbl val="0"/>
      </c:catAx>
      <c:valAx>
        <c:axId val="-212090396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-2120906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7190222551505"/>
          <c:y val="0.68090635210581629"/>
          <c:w val="0.66634557385955329"/>
          <c:h val="0.251712617839658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bg1"/>
          </a:solidFill>
        </a:defRPr>
      </a:pPr>
      <a:endParaRPr lang="es-HN"/>
    </a:p>
  </c:txPr>
  <c:externalData r:id="rId3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FE-FE4A-816B-2C248BC4518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HCH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FE-FE4A-816B-2C248BC4518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-2120593864"/>
        <c:axId val="-2120590744"/>
      </c:barChart>
      <c:catAx>
        <c:axId val="-21205938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2120590744"/>
        <c:crosses val="autoZero"/>
        <c:auto val="1"/>
        <c:lblAlgn val="ctr"/>
        <c:lblOffset val="100"/>
        <c:noMultiLvlLbl val="0"/>
      </c:catAx>
      <c:valAx>
        <c:axId val="-2120590744"/>
        <c:scaling>
          <c:orientation val="minMax"/>
          <c:min val="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-2120593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Tengo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Sheet1!$B$2:$M$2</c:f>
              <c:numCache>
                <c:formatCode>0,\k</c:formatCode>
                <c:ptCount val="12"/>
                <c:pt idx="0">
                  <c:v>24420.568841016404</c:v>
                </c:pt>
                <c:pt idx="1">
                  <c:v>27441.390017518588</c:v>
                </c:pt>
                <c:pt idx="2">
                  <c:v>30465.93502056121</c:v>
                </c:pt>
                <c:pt idx="3">
                  <c:v>32491.91414220267</c:v>
                </c:pt>
                <c:pt idx="4">
                  <c:v>33858.893671614722</c:v>
                </c:pt>
                <c:pt idx="5">
                  <c:v>33419.657285828318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E7A-8F4C-9B7B-150330DC436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-2121654984"/>
        <c:axId val="-2121651256"/>
      </c:lineChart>
      <c:catAx>
        <c:axId val="-2121654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21651256"/>
        <c:crosses val="autoZero"/>
        <c:auto val="1"/>
        <c:lblAlgn val="ctr"/>
        <c:lblOffset val="100"/>
        <c:noMultiLvlLbl val="0"/>
      </c:catAx>
      <c:valAx>
        <c:axId val="-2121651256"/>
        <c:scaling>
          <c:orientation val="minMax"/>
        </c:scaling>
        <c:delete val="1"/>
        <c:axPos val="l"/>
        <c:numFmt formatCode="0,\k" sourceLinked="1"/>
        <c:majorTickMark val="none"/>
        <c:minorTickMark val="none"/>
        <c:tickLblPos val="nextTo"/>
        <c:crossAx val="-2121654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81583877967257"/>
          <c:y val="0.15093438772104101"/>
          <c:w val="0.13239722341904156"/>
          <c:h val="0.117335080541400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0" i="0"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303777396510903E-2"/>
          <c:y val="0.13553542830729501"/>
          <c:w val="0.91139244520697804"/>
          <c:h val="0.662713550007704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iNV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0,\k</c:formatCode>
                <c:ptCount val="3"/>
                <c:pt idx="0">
                  <c:v>91624.91</c:v>
                </c:pt>
                <c:pt idx="1">
                  <c:v>118938</c:v>
                </c:pt>
                <c:pt idx="2">
                  <c:v>182098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3F-C543-B9F0-5BD25ED1D1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axId val="-2119922872"/>
        <c:axId val="-2119919240"/>
      </c:barChart>
      <c:catAx>
        <c:axId val="-2119922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19919240"/>
        <c:crosses val="autoZero"/>
        <c:auto val="1"/>
        <c:lblAlgn val="ctr"/>
        <c:lblOffset val="100"/>
        <c:noMultiLvlLbl val="0"/>
      </c:catAx>
      <c:valAx>
        <c:axId val="-2119919240"/>
        <c:scaling>
          <c:orientation val="minMax"/>
        </c:scaling>
        <c:delete val="1"/>
        <c:axPos val="l"/>
        <c:numFmt formatCode="0,\k" sourceLinked="1"/>
        <c:majorTickMark val="none"/>
        <c:minorTickMark val="none"/>
        <c:tickLblPos val="nextTo"/>
        <c:crossAx val="-2119922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485353118826001E-2"/>
          <c:y val="1.2160324785997399E-2"/>
          <c:w val="0.86210171010660197"/>
          <c:h val="0.732472854708056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4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AA5-EA49-96DD-E69B92E342C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AA5-EA49-96DD-E69B92E342C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AA5-EA49-96DD-E69B92E342C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AA5-EA49-96DD-E69B92E342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2020-2021</c:v>
                </c:pt>
                <c:pt idx="1">
                  <c:v>2021-2022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</c:v>
                </c:pt>
                <c:pt idx="1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A5-EA49-96DD-E69B92E342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4"/>
        <c:overlap val="-27"/>
        <c:axId val="-2121895576"/>
        <c:axId val="-2121892520"/>
      </c:barChart>
      <c:catAx>
        <c:axId val="-21218955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21892520"/>
        <c:crosses val="autoZero"/>
        <c:auto val="1"/>
        <c:lblAlgn val="ctr"/>
        <c:lblOffset val="100"/>
        <c:noMultiLvlLbl val="0"/>
      </c:catAx>
      <c:valAx>
        <c:axId val="-212189252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21895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HCH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0A-F344-A596-161327F1E90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TVC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0A-F344-A596-161327F1E90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-2120906920"/>
        <c:axId val="-2120903960"/>
      </c:barChart>
      <c:catAx>
        <c:axId val="-21209069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0903960"/>
        <c:crosses val="autoZero"/>
        <c:auto val="1"/>
        <c:lblAlgn val="ctr"/>
        <c:lblOffset val="100"/>
        <c:noMultiLvlLbl val="0"/>
      </c:catAx>
      <c:valAx>
        <c:axId val="-212090396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-2120906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7190222551505"/>
          <c:y val="0.68090635210581629"/>
          <c:w val="0.66634557385955329"/>
          <c:h val="0.251712617839658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bg1"/>
          </a:solidFill>
        </a:defRPr>
      </a:pPr>
      <a:endParaRPr lang="es-HN"/>
    </a:p>
  </c:txPr>
  <c:externalData r:id="rId3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472646670214303E-2"/>
          <c:y val="2.4005669820386599E-2"/>
          <c:w val="0.84678285209089899"/>
          <c:h val="0.707578057357982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Uspay</c:v>
                </c:pt>
                <c:pt idx="1">
                  <c:v>Dilo</c:v>
                </c:pt>
                <c:pt idx="2">
                  <c:v>Tengo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0.67991692766736955</c:v>
                </c:pt>
                <c:pt idx="1">
                  <c:v>0.21150789538591541</c:v>
                </c:pt>
                <c:pt idx="2">
                  <c:v>0.10857517694671501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62-FD43-A6E0-F14C6DFEBDB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SOV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Uspay</c:v>
                </c:pt>
                <c:pt idx="1">
                  <c:v>Dilo</c:v>
                </c:pt>
                <c:pt idx="2">
                  <c:v>Tengo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0.6027444401101747</c:v>
                </c:pt>
                <c:pt idx="1">
                  <c:v>0.21244528593974105</c:v>
                </c:pt>
                <c:pt idx="2">
                  <c:v>0.18481027395008434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62-FD43-A6E0-F14C6DFEBDB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3"/>
        <c:axId val="-2119868168"/>
        <c:axId val="-2119852696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COE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bg1"/>
              </a:solidFill>
              <a:ln>
                <a:solidFill>
                  <a:schemeClr val="accent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endParaRPr lang="es-H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Uspay</c:v>
                </c:pt>
                <c:pt idx="1">
                  <c:v>Dilo</c:v>
                </c:pt>
                <c:pt idx="2">
                  <c:v>Tengo</c:v>
                </c:pt>
              </c:strCache>
            </c:strRef>
          </c:cat>
          <c:val>
            <c:numRef>
              <c:f>Sheet1!$D$2:$D$4</c:f>
              <c:numCache>
                <c:formatCode>0.0</c:formatCode>
                <c:ptCount val="3"/>
                <c:pt idx="0">
                  <c:v>0.8864971816160615</c:v>
                </c:pt>
                <c:pt idx="1">
                  <c:v>1.0044319411912037</c:v>
                </c:pt>
                <c:pt idx="2">
                  <c:v>1.7021411260585182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462-FD43-A6E0-F14C6DFEBDB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marker val="1"/>
        <c:smooth val="0"/>
        <c:axId val="-2119772984"/>
        <c:axId val="-2119776440"/>
      </c:lineChart>
      <c:catAx>
        <c:axId val="-2119868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19852696"/>
        <c:crosses val="autoZero"/>
        <c:auto val="1"/>
        <c:lblAlgn val="ctr"/>
        <c:lblOffset val="100"/>
        <c:noMultiLvlLbl val="0"/>
      </c:catAx>
      <c:valAx>
        <c:axId val="-211985269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-2119868168"/>
        <c:crosses val="autoZero"/>
        <c:crossBetween val="between"/>
      </c:valAx>
      <c:valAx>
        <c:axId val="-2119776440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-2119772984"/>
        <c:crosses val="max"/>
        <c:crossBetween val="between"/>
      </c:valAx>
      <c:catAx>
        <c:axId val="-21197729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197764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iNV</c:v>
                </c:pt>
              </c:strCache>
            </c:strRef>
          </c:tx>
          <c:spPr>
            <a:solidFill>
              <a:srgbClr val="6BB6D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6BB6D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C83-FE44-8FD2-911CF4A9DE3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0.0,,"M"</c:formatCode>
                <c:ptCount val="3"/>
                <c:pt idx="0">
                  <c:v>3610000</c:v>
                </c:pt>
                <c:pt idx="1">
                  <c:v>3341822</c:v>
                </c:pt>
                <c:pt idx="2">
                  <c:v>5552012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D2-3D42-828C-C0105E8C5C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axId val="-2120799928"/>
        <c:axId val="-2120796248"/>
      </c:barChart>
      <c:catAx>
        <c:axId val="-2120799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-2120796248"/>
        <c:crosses val="autoZero"/>
        <c:auto val="1"/>
        <c:lblAlgn val="ctr"/>
        <c:lblOffset val="100"/>
        <c:noMultiLvlLbl val="0"/>
      </c:catAx>
      <c:valAx>
        <c:axId val="-2120796248"/>
        <c:scaling>
          <c:orientation val="minMax"/>
        </c:scaling>
        <c:delete val="1"/>
        <c:axPos val="l"/>
        <c:numFmt formatCode="0.0,,&quot;M&quot;" sourceLinked="1"/>
        <c:majorTickMark val="none"/>
        <c:minorTickMark val="none"/>
        <c:tickLblPos val="nextTo"/>
        <c:crossAx val="-2120799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3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247-1E4F-94BF-D638D6CCEFB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B23-0041-B80B-29853484F8F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247-1E4F-94BF-D638D6CCEF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2022-2023</c:v>
                </c:pt>
                <c:pt idx="1">
                  <c:v>2023-2024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-7.0000000000000007E-2</c:v>
                </c:pt>
                <c:pt idx="1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47-1E4F-94BF-D638D6CCEF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4"/>
        <c:overlap val="-27"/>
        <c:axId val="-2120752296"/>
        <c:axId val="-2120749240"/>
      </c:barChart>
      <c:catAx>
        <c:axId val="-21207522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20749240"/>
        <c:crosses val="autoZero"/>
        <c:auto val="1"/>
        <c:lblAlgn val="ctr"/>
        <c:lblOffset val="100"/>
        <c:noMultiLvlLbl val="0"/>
      </c:catAx>
      <c:valAx>
        <c:axId val="-212074924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20752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>
    <cx:plotArea>
      <cx:plotAreaRegion/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>
    <cx:plotArea>
      <cx:plotAreaRegion/>
    </cx:plotArea>
  </cx:chart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Hoja2!$A$3:$B$9</cx:f>
        <cx:lvl ptCount="0"/>
        <cx:lvl ptCount="0"/>
      </cx:strDim>
      <cx:numDim type="size">
        <cx:f>Hoja2!$C$3:$C$9</cx:f>
        <cx:lvl ptCount="0" formatCode="General"/>
      </cx:numDim>
    </cx:data>
  </cx:chartData>
  <cx:chart>
    <cx:plotArea>
      <cx:plotAreaRegion>
        <cx:series layoutId="treemap" uniqueId="{834DCF3D-1305-DD44-AEE5-157C5E159252}">
          <cx:dataPt idx="0">
            <cx:spPr>
              <a:solidFill>
                <a:srgbClr val="6BB6DA"/>
              </a:solidFill>
            </cx:spPr>
          </cx:dataPt>
          <cx:dataPt idx="2">
            <cx:spPr>
              <a:solidFill>
                <a:srgbClr val="E5C243"/>
              </a:solidFill>
            </cx:spPr>
          </cx:dataPt>
          <cx:dataPt idx="4">
            <cx:spPr>
              <a:solidFill>
                <a:srgbClr val="000000">
                  <a:lumMod val="50000"/>
                  <a:lumOff val="50000"/>
                </a:srgbClr>
              </a:solidFill>
            </cx:spPr>
          </cx:dataPt>
          <cx:dataPt idx="7">
            <cx:spPr>
              <a:solidFill>
                <a:srgbClr val="FF9300"/>
              </a:solidFill>
            </cx:spPr>
          </cx:dataPt>
          <cx:dataPt idx="8">
            <cx:spPr>
              <a:solidFill>
                <a:srgbClr val="C00000"/>
              </a:solidFill>
            </cx:spPr>
          </cx:dataPt>
          <cx:dataPt idx="10"/>
          <cx:dataPt idx="11">
            <cx:spPr>
              <a:solidFill>
                <a:srgbClr val="FF0000"/>
              </a:solidFill>
            </cx:spPr>
          </cx:dataPt>
          <cx:dataPt idx="12">
            <cx:spPr>
              <a:solidFill>
                <a:srgbClr val="008F00"/>
              </a:solidFill>
              <a:ln>
                <a:noFill/>
              </a:ln>
            </cx:spPr>
          </cx:dataPt>
          <cx:dataLabels pos="inEnd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000" b="0" i="0">
                    <a:latin typeface="Helvetica Light" panose="020B0403020202020204" pitchFamily="34" charset="0"/>
                    <a:ea typeface="Helvetica Light" panose="020B0403020202020204" pitchFamily="34" charset="0"/>
                    <a:cs typeface="Helvetica Light" panose="020B0403020202020204" pitchFamily="34" charset="0"/>
                  </a:defRPr>
                </a:pPr>
                <a:endParaRPr lang="es-ES" sz="1000" b="0" i="0" u="none" strike="noStrike" baseline="0">
                  <a:solidFill>
                    <a:srgbClr val="FFFFFF"/>
                  </a:solidFill>
                  <a:latin typeface="Helvetica Light" panose="020B0403020202020204" pitchFamily="34" charset="0"/>
                </a:endParaRPr>
              </a:p>
            </cx:txPr>
            <cx:visibility seriesName="0" categoryName="1" value="1"/>
            <cx:separator>| </cx:separator>
          </cx:dataLabels>
          <cx:dataId val="0"/>
          <cx:layoutPr>
            <cx:parentLabelLayout val="overlapping"/>
          </cx:layoutPr>
        </cx:series>
      </cx:plotAreaRegion>
    </cx:plotArea>
  </cx:chart>
</cx:chartSpace>
</file>

<file path=ppt/charts/chartEx4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Hoja2!$A$91:$B$97</cx:f>
        <cx:lvl ptCount="7">
          <cx:pt idx="0">FICOHSA</cx:pt>
          <cx:pt idx="1">BANPAIS</cx:pt>
          <cx:pt idx="2">ATLANTIDA</cx:pt>
          <cx:pt idx="3">BAC</cx:pt>
          <cx:pt idx="4">OCCIDENTE</cx:pt>
          <cx:pt idx="5">DAVIVIENDA</cx:pt>
          <cx:pt idx="6">AZTECA</cx:pt>
        </cx:lvl>
        <cx:lvl ptCount="7">
          <cx:pt idx="0">26%</cx:pt>
          <cx:pt idx="1">22%</cx:pt>
          <cx:pt idx="2">20%</cx:pt>
          <cx:pt idx="3">12%</cx:pt>
          <cx:pt idx="4">9%</cx:pt>
          <cx:pt idx="5">7%</cx:pt>
          <cx:pt idx="6">4%</cx:pt>
        </cx:lvl>
      </cx:strDim>
      <cx:numDim type="size">
        <cx:f>Hoja2!$C$91:$C$97</cx:f>
        <cx:lvl ptCount="7" formatCode="\$0.0,,&quot;M&quot;">
          <cx:pt idx="0">5552012.014042493</cx:pt>
          <cx:pt idx="1">4815783.7944987407</cx:pt>
          <cx:pt idx="2">4373877.3795221057</cx:pt>
          <cx:pt idx="3">2490633.2382595469</cx:pt>
          <cx:pt idx="4">1896048.832935293</cx:pt>
          <cx:pt idx="5">1550739.1012056405</cx:pt>
          <cx:pt idx="6">796567.20143454615</cx:pt>
        </cx:lvl>
      </cx:numDim>
    </cx:data>
  </cx:chartData>
  <cx:chart>
    <cx:plotArea>
      <cx:plotAreaRegion>
        <cx:series layoutId="treemap" uniqueId="{88FB484F-82E2-C24E-A20E-67DC1B947795}">
          <cx:dataPt idx="0">
            <cx:spPr>
              <a:solidFill>
                <a:srgbClr val="56CDE3"/>
              </a:solidFill>
            </cx:spPr>
          </cx:dataPt>
          <cx:dataPt idx="2"/>
          <cx:dataPt idx="3">
            <cx:spPr>
              <a:solidFill>
                <a:srgbClr val="FFC000">
                  <a:lumMod val="60000"/>
                  <a:lumOff val="40000"/>
                </a:srgbClr>
              </a:solidFill>
            </cx:spPr>
          </cx:dataPt>
          <cx:dataPt idx="5">
            <cx:spPr>
              <a:solidFill>
                <a:sysClr val="windowText" lastClr="000000">
                  <a:lumMod val="50000"/>
                  <a:lumOff val="50000"/>
                </a:sysClr>
              </a:solidFill>
            </cx:spPr>
          </cx:dataPt>
          <cx:dataPt idx="6">
            <cx:spPr>
              <a:solidFill>
                <a:srgbClr val="C00000"/>
              </a:solidFill>
            </cx:spPr>
          </cx:dataPt>
          <cx:dataPt idx="8">
            <cx:spPr>
              <a:solidFill>
                <a:srgbClr val="ED7D31"/>
              </a:solidFill>
            </cx:spPr>
          </cx:dataPt>
          <cx:dataPt idx="10"/>
          <cx:dataPt idx="11">
            <cx:spPr>
              <a:solidFill>
                <a:srgbClr val="FF0000"/>
              </a:solidFill>
            </cx:spPr>
          </cx:dataPt>
          <cx:dataPt idx="12"/>
          <cx:dataPt idx="13">
            <cx:spPr>
              <a:solidFill>
                <a:srgbClr val="70AD47">
                  <a:lumMod val="75000"/>
                </a:srgbClr>
              </a:solidFill>
            </cx:spPr>
          </cx:dataPt>
          <cx:dataLabels pos="inEnd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100" b="0" i="0">
                    <a:latin typeface="Helvetica Light" panose="020B0403020202020204" pitchFamily="34" charset="0"/>
                    <a:ea typeface="Helvetica Light" panose="020B0403020202020204" pitchFamily="34" charset="0"/>
                    <a:cs typeface="Helvetica Light" panose="020B0403020202020204" pitchFamily="34" charset="0"/>
                  </a:defRPr>
                </a:pPr>
                <a:endParaRPr lang="es-ES" sz="1100" b="0" i="0" u="none" strike="noStrike" baseline="0">
                  <a:solidFill>
                    <a:sysClr val="window" lastClr="FFFFFF"/>
                  </a:solidFill>
                  <a:latin typeface="Helvetica Light" panose="020B0403020202020204" pitchFamily="34" charset="0"/>
                </a:endParaRPr>
              </a:p>
            </cx:txPr>
            <cx:visibility seriesName="0" categoryName="1" value="1"/>
            <cx:separator>| </cx:separator>
            <cx:dataLabel idx="7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/>
                  </a:pPr>
                  <a:r>
                    <a:rPr lang="es-ES" sz="900" b="0" i="0" u="none" strike="noStrike" baseline="0">
                      <a:solidFill>
                        <a:sysClr val="window" lastClr="FFFFFF"/>
                      </a:solidFill>
                      <a:latin typeface="Helvetica Light" panose="020B0403020202020204" pitchFamily="34" charset="0"/>
                    </a:rPr>
                    <a:t>BAC| $2.5M</a:t>
                  </a:r>
                </a:p>
              </cx:txPr>
              <cx:visibility seriesName="0" categoryName="1" value="1"/>
              <cx:separator>| </cx:separator>
            </cx:dataLabel>
          </cx:dataLabels>
          <cx:dataId val="0"/>
          <cx:layoutPr>
            <cx:parentLabelLayout val="overlapping"/>
          </cx:layoutPr>
        </cx:series>
      </cx:plotAreaRegion>
    </cx:plotArea>
  </cx:chart>
</cx:chartSpace>
</file>

<file path=ppt/charts/chartEx5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Hoja3!$B$41:$C$43</cx:f>
        <cx:lvl ptCount="0"/>
        <cx:lvl ptCount="0"/>
      </cx:strDim>
      <cx:numDim type="size">
        <cx:f>Hoja3!$D$41:$D$43</cx:f>
        <cx:lvl ptCount="0" formatCode="General"/>
      </cx:numDim>
    </cx:data>
  </cx:chartData>
  <cx:chart>
    <cx:plotArea>
      <cx:plotAreaRegion>
        <cx:series layoutId="treemap" uniqueId="{D8D4EB80-F50D-6842-9958-01282906EA15}">
          <cx:dataPt idx="0">
            <cx:spPr>
              <a:solidFill>
                <a:srgbClr val="FF0000"/>
              </a:solidFill>
            </cx:spPr>
          </cx:dataPt>
          <cx:dataPt idx="2">
            <cx:spPr>
              <a:solidFill>
                <a:srgbClr val="7030A0"/>
              </a:solidFill>
            </cx:spPr>
          </cx:dataPt>
          <cx:dataLabels pos="inEnd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 b="0" i="0">
                    <a:latin typeface="Helvetica Light" panose="020B0403020202020204" pitchFamily="34" charset="0"/>
                    <a:ea typeface="Helvetica Light" panose="020B0403020202020204" pitchFamily="34" charset="0"/>
                    <a:cs typeface="Helvetica Light" panose="020B0403020202020204" pitchFamily="34" charset="0"/>
                  </a:defRPr>
                </a:pPr>
                <a:endParaRPr lang="es-ES" sz="1200" b="0" i="0" u="none" strike="noStrike" baseline="0">
                  <a:solidFill>
                    <a:prstClr val="white"/>
                  </a:solidFill>
                  <a:latin typeface="Helvetica Light" panose="020B0403020202020204" pitchFamily="34" charset="0"/>
                </a:endParaRPr>
              </a:p>
            </cx:txPr>
            <cx:visibility seriesName="0" categoryName="1" value="1"/>
            <cx:separator>| </cx:separator>
          </cx:dataLabels>
          <cx:dataId val="0"/>
          <cx:layoutPr>
            <cx:parentLabelLayout val="overlapping"/>
          </cx:layoutPr>
        </cx:series>
      </cx:plotAreaRegion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hartEx6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Hoja3!$A$4:$B$5</cx:f>
        <cx:lvl ptCount="0"/>
        <cx:lvl ptCount="0"/>
      </cx:strDim>
      <cx:numDim type="size">
        <cx:f>Hoja3!$C$4:$C$5</cx:f>
        <cx:lvl ptCount="0" formatCode="General"/>
      </cx:numDim>
    </cx:data>
  </cx:chartData>
  <cx:chart>
    <cx:plotArea>
      <cx:plotAreaRegion>
        <cx:series layoutId="treemap" uniqueId="{8341D3B5-C1F3-DA41-8D29-6F64096714E8}">
          <cx:dataPt idx="0">
            <cx:spPr>
              <a:solidFill>
                <a:srgbClr val="FF0000"/>
              </a:solidFill>
            </cx:spPr>
          </cx:dataPt>
          <cx:dataPt idx="2">
            <cx:spPr>
              <a:solidFill>
                <a:srgbClr val="7030A0"/>
              </a:solidFill>
            </cx:spPr>
          </cx:dataPt>
          <cx:dataLabels pos="inEnd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 b="0" i="0">
                    <a:latin typeface="Helvetica Light" panose="020B0403020202020204" pitchFamily="34" charset="0"/>
                    <a:ea typeface="Helvetica Light" panose="020B0403020202020204" pitchFamily="34" charset="0"/>
                    <a:cs typeface="Helvetica Light" panose="020B0403020202020204" pitchFamily="34" charset="0"/>
                  </a:defRPr>
                </a:pPr>
                <a:endParaRPr lang="es-ES" sz="1200" b="0" i="0" u="none" strike="noStrike" baseline="0">
                  <a:solidFill>
                    <a:prstClr val="white"/>
                  </a:solidFill>
                  <a:latin typeface="Helvetica Light" panose="020B0403020202020204" pitchFamily="34" charset="0"/>
                </a:endParaRPr>
              </a:p>
            </cx:txPr>
            <cx:visibility seriesName="0" categoryName="1" value="1"/>
            <cx:separator>| </cx:separator>
          </cx:dataLabels>
          <cx:dataId val="0"/>
          <cx:layoutPr>
            <cx:parentLabelLayout val="overlapping"/>
          </cx:layoutPr>
        </cx:series>
      </cx:plotAreaRegion>
    </cx:plotArea>
  </cx:chart>
</cx:chartSpace>
</file>

<file path=ppt/charts/chartEx7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Fintech!$B$38:$C$41</cx:f>
        <cx:lvl ptCount="0"/>
        <cx:lvl ptCount="0"/>
      </cx:strDim>
      <cx:numDim type="size">
        <cx:f>Fintech!$D$38:$D$41</cx:f>
        <cx:lvl ptCount="0" formatCode="General"/>
      </cx:numDim>
    </cx:data>
  </cx:chartData>
  <cx:chart>
    <cx:plotArea>
      <cx:plotAreaRegion>
        <cx:series layoutId="treemap" uniqueId="{5A679C0B-B75B-CA46-AC94-E15AEBE567F1}">
          <cx:dataPt idx="0">
            <cx:spPr>
              <a:solidFill>
                <a:srgbClr val="A5300F">
                  <a:lumMod val="60000"/>
                  <a:lumOff val="40000"/>
                </a:srgbClr>
              </a:solidFill>
            </cx:spPr>
          </cx:dataPt>
          <cx:dataPt idx="2">
            <cx:spPr>
              <a:solidFill>
                <a:srgbClr val="FF0000"/>
              </a:solidFill>
            </cx:spPr>
          </cx:dataPt>
          <cx:dataPt idx="4">
            <cx:spPr>
              <a:solidFill>
                <a:srgbClr val="7030A0"/>
              </a:solidFill>
            </cx:spPr>
          </cx:dataPt>
          <cx:dataLabels pos="inEnd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400" b="0" i="0">
                    <a:latin typeface="Helvetica Light" panose="020B0403020202020204" pitchFamily="34" charset="0"/>
                    <a:ea typeface="Helvetica Light" panose="020B0403020202020204" pitchFamily="34" charset="0"/>
                    <a:cs typeface="Helvetica Light" panose="020B0403020202020204" pitchFamily="34" charset="0"/>
                  </a:defRPr>
                </a:pPr>
                <a:endParaRPr lang="es-ES" sz="1400" b="0" i="0" u="none" strike="noStrike" baseline="0">
                  <a:solidFill>
                    <a:prstClr val="white"/>
                  </a:solidFill>
                  <a:latin typeface="Helvetica Light" panose="020B0403020202020204" pitchFamily="34" charset="0"/>
                </a:endParaRPr>
              </a:p>
            </cx:txPr>
            <cx:visibility seriesName="0" categoryName="1" value="1"/>
            <cx:separator>| </cx:separator>
            <cx:dataLabel idx="5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/>
                  </a:pPr>
                  <a:r>
                    <a:rPr lang="es-ES" sz="1200" b="0" i="0" u="none" strike="noStrike" baseline="0">
                      <a:solidFill>
                        <a:prstClr val="white"/>
                      </a:solidFill>
                      <a:latin typeface="Helvetica Light" panose="020B0403020202020204" pitchFamily="34" charset="0"/>
                    </a:rPr>
                    <a:t>Tengo| $110k</a:t>
                  </a:r>
                </a:p>
              </cx:txPr>
              <cx:visibility seriesName="0" categoryName="1" value="1"/>
              <cx:separator>| </cx:separator>
            </cx:dataLabel>
          </cx:dataLabels>
          <cx:dataId val="0"/>
          <cx:layoutPr>
            <cx:parentLabelLayout val="overlapping"/>
          </cx:layoutPr>
        </cx:series>
      </cx:plotAreaRegion>
    </cx:plotArea>
  </cx:chart>
</cx:chartSpace>
</file>

<file path=ppt/charts/chartEx8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Fintech!$A$38:$B$40</cx:f>
        <cx:lvl ptCount="3">
          <cx:pt idx="0">Uspay</cx:pt>
          <cx:pt idx="1">Dilo</cx:pt>
          <cx:pt idx="2">Tengo</cx:pt>
        </cx:lvl>
        <cx:lvl ptCount="3">
          <cx:pt idx="0">68%</cx:pt>
          <cx:pt idx="1">21%</cx:pt>
          <cx:pt idx="2">11%</cx:pt>
        </cx:lvl>
      </cx:strDim>
      <cx:numDim type="size">
        <cx:f>Fintech!$C$38:$C$40</cx:f>
        <cx:lvl ptCount="3" formatCode="_-* #,##0.00_-;\-* #,##0.00_-;_-* &quot;-&quot;??_-;_-@_-">
          <cx:pt idx="0">1140332.0745298723</cx:pt>
          <cx:pt idx="1">361207.07150850311</cx:pt>
          <cx:pt idx="2">182098.35897874186</cx:pt>
        </cx:lvl>
      </cx:numDim>
    </cx:data>
  </cx:chartData>
  <cx:chart>
    <cx:plotArea>
      <cx:plotAreaRegion>
        <cx:series layoutId="treemap" uniqueId="{05AF9A92-8F87-734C-A32B-DE69571AEE09}">
          <cx:dataPt idx="0"/>
          <cx:dataPt idx="1">
            <cx:spPr>
              <a:solidFill>
                <a:srgbClr val="EF6236"/>
              </a:solidFill>
            </cx:spPr>
          </cx:dataPt>
          <cx:dataPt idx="3">
            <cx:spPr>
              <a:solidFill>
                <a:srgbClr val="FF0000"/>
              </a:solidFill>
            </cx:spPr>
          </cx:dataPt>
          <cx:dataPt idx="5">
            <cx:spPr>
              <a:solidFill>
                <a:srgbClr val="7030A0"/>
              </a:solidFill>
            </cx:spPr>
          </cx:dataPt>
          <cx:dataLabels pos="inEnd">
            <cx:numFmt formatCode="$0.0,,&quot;M&quot;" sourceLinked="0"/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400" b="0" i="0">
                    <a:latin typeface="Helvetica Light" panose="020B0403020202020204" pitchFamily="34" charset="0"/>
                    <a:ea typeface="Helvetica Light" panose="020B0403020202020204" pitchFamily="34" charset="0"/>
                    <a:cs typeface="Helvetica Light" panose="020B0403020202020204" pitchFamily="34" charset="0"/>
                  </a:defRPr>
                </a:pPr>
                <a:endParaRPr lang="es-ES" sz="1400" b="0" i="0" u="none" strike="noStrike" baseline="0">
                  <a:solidFill>
                    <a:prstClr val="white"/>
                  </a:solidFill>
                  <a:latin typeface="Helvetica Light" panose="020B0403020202020204" pitchFamily="34" charset="0"/>
                </a:endParaRPr>
              </a:p>
            </cx:txPr>
            <cx:visibility seriesName="0" categoryName="1" value="1"/>
            <cx:separator>| </cx:separator>
          </cx:dataLabels>
          <cx:dataId val="0"/>
          <cx:layoutPr>
            <cx:parentLabelLayout val="overlapping"/>
          </cx:layoutPr>
        </cx:series>
      </cx:plotAreaRegion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4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5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7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1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72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73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74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7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7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0.07673</cdr:x>
      <cdr:y>0.33862</cdr:y>
    </cdr:from>
    <cdr:to>
      <cdr:x>0.9351</cdr:x>
      <cdr:y>0.33862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8CB7E136-23AA-A743-B4E4-D93DD5B8A7CB}"/>
            </a:ext>
          </a:extLst>
        </cdr:cNvPr>
        <cdr:cNvCxnSpPr/>
      </cdr:nvCxnSpPr>
      <cdr:spPr>
        <a:xfrm xmlns:a="http://schemas.openxmlformats.org/drawingml/2006/main" flipH="1">
          <a:off x="417703" y="1487326"/>
          <a:ext cx="4672965" cy="0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chemeClr val="tx1"/>
          </a:solidFill>
          <a:prstDash val="sysDash"/>
          <a:headEnd type="oval"/>
          <a:tailEnd type="oval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0.07673</cdr:x>
      <cdr:y>0.33862</cdr:y>
    </cdr:from>
    <cdr:to>
      <cdr:x>0.9351</cdr:x>
      <cdr:y>0.33862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8CB7E136-23AA-A743-B4E4-D93DD5B8A7CB}"/>
            </a:ext>
          </a:extLst>
        </cdr:cNvPr>
        <cdr:cNvCxnSpPr/>
      </cdr:nvCxnSpPr>
      <cdr:spPr>
        <a:xfrm xmlns:a="http://schemas.openxmlformats.org/drawingml/2006/main" flipH="1">
          <a:off x="417703" y="1487326"/>
          <a:ext cx="4672965" cy="0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chemeClr val="tx1"/>
          </a:solidFill>
          <a:prstDash val="sysDash"/>
          <a:headEnd type="oval"/>
          <a:tailEnd type="oval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HN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1F539-D65C-E642-A83F-6884C1F00710}" type="datetimeFigureOut">
              <a:rPr lang="es-HN" smtClean="0"/>
              <a:t>15/7/24</a:t>
            </a:fld>
            <a:endParaRPr lang="es-HN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HN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HN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3C93C8-4113-2747-92A9-D09D590BEAE5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822653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72249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969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0441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80243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78741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39063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50910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05413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97723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23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8633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9391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9288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1825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6976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63001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7617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5582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4484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D829F-81F3-1C47-8DC3-E84F42B6B49F}" type="datetimeFigureOut">
              <a:rPr lang="es-HN" smtClean="0"/>
              <a:t>15/7/24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ADEE-5E3F-DF45-8525-51B15D57F33F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696682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D829F-81F3-1C47-8DC3-E84F42B6B49F}" type="datetimeFigureOut">
              <a:rPr lang="es-HN" smtClean="0"/>
              <a:t>15/7/24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ADEE-5E3F-DF45-8525-51B15D57F33F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152687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D829F-81F3-1C47-8DC3-E84F42B6B49F}" type="datetimeFigureOut">
              <a:rPr lang="es-HN" smtClean="0"/>
              <a:t>15/7/24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ADEE-5E3F-DF45-8525-51B15D57F33F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131000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D829F-81F3-1C47-8DC3-E84F42B6B49F}" type="datetimeFigureOut">
              <a:rPr lang="es-HN" smtClean="0"/>
              <a:t>15/7/24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ADEE-5E3F-DF45-8525-51B15D57F33F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98705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D829F-81F3-1C47-8DC3-E84F42B6B49F}" type="datetimeFigureOut">
              <a:rPr lang="es-HN" smtClean="0"/>
              <a:t>15/7/24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ADEE-5E3F-DF45-8525-51B15D57F33F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033120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D829F-81F3-1C47-8DC3-E84F42B6B49F}" type="datetimeFigureOut">
              <a:rPr lang="es-HN" smtClean="0"/>
              <a:t>15/7/24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ADEE-5E3F-DF45-8525-51B15D57F33F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075104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D829F-81F3-1C47-8DC3-E84F42B6B49F}" type="datetimeFigureOut">
              <a:rPr lang="es-HN" smtClean="0"/>
              <a:t>15/7/24</a:t>
            </a:fld>
            <a:endParaRPr lang="es-H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ADEE-5E3F-DF45-8525-51B15D57F33F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818708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D829F-81F3-1C47-8DC3-E84F42B6B49F}" type="datetimeFigureOut">
              <a:rPr lang="es-HN" smtClean="0"/>
              <a:t>15/7/24</a:t>
            </a:fld>
            <a:endParaRPr lang="es-H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ADEE-5E3F-DF45-8525-51B15D57F33F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226066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D829F-81F3-1C47-8DC3-E84F42B6B49F}" type="datetimeFigureOut">
              <a:rPr lang="es-HN" smtClean="0"/>
              <a:t>15/7/24</a:t>
            </a:fld>
            <a:endParaRPr lang="es-H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ADEE-5E3F-DF45-8525-51B15D57F33F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863875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D829F-81F3-1C47-8DC3-E84F42B6B49F}" type="datetimeFigureOut">
              <a:rPr lang="es-HN" smtClean="0"/>
              <a:t>15/7/24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ADEE-5E3F-DF45-8525-51B15D57F33F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831644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D829F-81F3-1C47-8DC3-E84F42B6B49F}" type="datetimeFigureOut">
              <a:rPr lang="es-HN" smtClean="0"/>
              <a:t>15/7/24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ADEE-5E3F-DF45-8525-51B15D57F33F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138026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D829F-81F3-1C47-8DC3-E84F42B6B49F}" type="datetimeFigureOut">
              <a:rPr lang="es-HN" smtClean="0"/>
              <a:t>15/7/24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AADEE-5E3F-DF45-8525-51B15D57F33F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64297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5.xml"/><Relationship Id="rId3" Type="http://schemas.openxmlformats.org/officeDocument/2006/relationships/chart" Target="../charts/chart30.xml"/><Relationship Id="rId7" Type="http://schemas.openxmlformats.org/officeDocument/2006/relationships/chart" Target="../charts/chart3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3.xml"/><Relationship Id="rId5" Type="http://schemas.openxmlformats.org/officeDocument/2006/relationships/chart" Target="../charts/chart32.xml"/><Relationship Id="rId10" Type="http://schemas.openxmlformats.org/officeDocument/2006/relationships/chart" Target="../charts/chart37.xml"/><Relationship Id="rId4" Type="http://schemas.openxmlformats.org/officeDocument/2006/relationships/chart" Target="../charts/chart31.xml"/><Relationship Id="rId9" Type="http://schemas.openxmlformats.org/officeDocument/2006/relationships/chart" Target="../charts/chart3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3.xml"/><Relationship Id="rId3" Type="http://schemas.openxmlformats.org/officeDocument/2006/relationships/chart" Target="../charts/chart38.xml"/><Relationship Id="rId7" Type="http://schemas.openxmlformats.org/officeDocument/2006/relationships/chart" Target="../charts/chart4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1.xml"/><Relationship Id="rId5" Type="http://schemas.openxmlformats.org/officeDocument/2006/relationships/chart" Target="../charts/chart40.xml"/><Relationship Id="rId10" Type="http://schemas.openxmlformats.org/officeDocument/2006/relationships/chart" Target="../charts/chart45.xml"/><Relationship Id="rId4" Type="http://schemas.openxmlformats.org/officeDocument/2006/relationships/chart" Target="../charts/chart39.xml"/><Relationship Id="rId9" Type="http://schemas.openxmlformats.org/officeDocument/2006/relationships/chart" Target="../charts/chart4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1.xml"/><Relationship Id="rId3" Type="http://schemas.openxmlformats.org/officeDocument/2006/relationships/chart" Target="../charts/chart46.xml"/><Relationship Id="rId7" Type="http://schemas.openxmlformats.org/officeDocument/2006/relationships/chart" Target="../charts/chart5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9.xml"/><Relationship Id="rId5" Type="http://schemas.openxmlformats.org/officeDocument/2006/relationships/chart" Target="../charts/chart48.xml"/><Relationship Id="rId10" Type="http://schemas.openxmlformats.org/officeDocument/2006/relationships/chart" Target="../charts/chart53.xml"/><Relationship Id="rId4" Type="http://schemas.openxmlformats.org/officeDocument/2006/relationships/chart" Target="../charts/chart47.xml"/><Relationship Id="rId9" Type="http://schemas.openxmlformats.org/officeDocument/2006/relationships/chart" Target="../charts/chart5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9.xml"/><Relationship Id="rId3" Type="http://schemas.openxmlformats.org/officeDocument/2006/relationships/chart" Target="../charts/chart54.xml"/><Relationship Id="rId7" Type="http://schemas.openxmlformats.org/officeDocument/2006/relationships/chart" Target="../charts/chart5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7.xml"/><Relationship Id="rId5" Type="http://schemas.openxmlformats.org/officeDocument/2006/relationships/chart" Target="../charts/chart56.xml"/><Relationship Id="rId10" Type="http://schemas.openxmlformats.org/officeDocument/2006/relationships/chart" Target="../charts/chart61.xml"/><Relationship Id="rId4" Type="http://schemas.openxmlformats.org/officeDocument/2006/relationships/chart" Target="../charts/chart55.xml"/><Relationship Id="rId9" Type="http://schemas.openxmlformats.org/officeDocument/2006/relationships/chart" Target="../charts/chart6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chart" Target="../charts/chart6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14/relationships/chartEx" Target="../charts/chartEx7.xml"/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microsoft.com/office/2014/relationships/chartEx" Target="../charts/chartEx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microsoft.com/office/2014/relationships/chartEx" Target="../charts/chartEx8.xml"/><Relationship Id="rId4" Type="http://schemas.microsoft.com/office/2014/relationships/chartEx" Target="../charts/chartEx6.xml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8.xml"/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chart" Target="../charts/chart6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chart" Target="../charts/chart71.xml"/><Relationship Id="rId7" Type="http://schemas.openxmlformats.org/officeDocument/2006/relationships/image" Target="../media/image2.png"/><Relationship Id="rId2" Type="http://schemas.openxmlformats.org/officeDocument/2006/relationships/chart" Target="../charts/chart7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4.xml"/><Relationship Id="rId5" Type="http://schemas.openxmlformats.org/officeDocument/2006/relationships/chart" Target="../charts/chart73.xml"/><Relationship Id="rId4" Type="http://schemas.openxmlformats.org/officeDocument/2006/relationships/chart" Target="../charts/chart7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6.xml"/><Relationship Id="rId7" Type="http://schemas.openxmlformats.org/officeDocument/2006/relationships/chart" Target="../charts/chart78.xml"/><Relationship Id="rId2" Type="http://schemas.openxmlformats.org/officeDocument/2006/relationships/chart" Target="../charts/chart7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chart" Target="../charts/chart7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4.png"/><Relationship Id="rId3" Type="http://schemas.microsoft.com/office/2014/relationships/chartEx" Target="../charts/chartEx1.xml"/><Relationship Id="rId7" Type="http://schemas.openxmlformats.org/officeDocument/2006/relationships/image" Target="../media/image11.png"/><Relationship Id="rId12" Type="http://schemas.microsoft.com/office/2014/relationships/chartEx" Target="../charts/chartEx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0.png"/><Relationship Id="rId5" Type="http://schemas.microsoft.com/office/2014/relationships/chartEx" Target="../charts/chartEx2.xml"/><Relationship Id="rId10" Type="http://schemas.microsoft.com/office/2014/relationships/chartEx" Target="../charts/chartEx3.xml"/><Relationship Id="rId4" Type="http://schemas.openxmlformats.org/officeDocument/2006/relationships/image" Target="../media/image10.pn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chart" Target="../charts/chart5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chart" Target="../charts/chart6.xml"/><Relationship Id="rId7" Type="http://schemas.openxmlformats.org/officeDocument/2006/relationships/chart" Target="../charts/chart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10" Type="http://schemas.openxmlformats.org/officeDocument/2006/relationships/chart" Target="../charts/chart13.xml"/><Relationship Id="rId4" Type="http://schemas.openxmlformats.org/officeDocument/2006/relationships/chart" Target="../charts/chart7.xml"/><Relationship Id="rId9" Type="http://schemas.openxmlformats.org/officeDocument/2006/relationships/chart" Target="../charts/char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9.xml"/><Relationship Id="rId3" Type="http://schemas.openxmlformats.org/officeDocument/2006/relationships/chart" Target="../charts/chart14.xml"/><Relationship Id="rId7" Type="http://schemas.openxmlformats.org/officeDocument/2006/relationships/chart" Target="../charts/chart1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10" Type="http://schemas.openxmlformats.org/officeDocument/2006/relationships/chart" Target="../charts/chart21.xml"/><Relationship Id="rId4" Type="http://schemas.openxmlformats.org/officeDocument/2006/relationships/chart" Target="../charts/chart15.xml"/><Relationship Id="rId9" Type="http://schemas.openxmlformats.org/officeDocument/2006/relationships/chart" Target="../charts/chart2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7.xml"/><Relationship Id="rId3" Type="http://schemas.openxmlformats.org/officeDocument/2006/relationships/chart" Target="../charts/chart22.xml"/><Relationship Id="rId7" Type="http://schemas.openxmlformats.org/officeDocument/2006/relationships/chart" Target="../charts/chart2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5.xml"/><Relationship Id="rId5" Type="http://schemas.openxmlformats.org/officeDocument/2006/relationships/chart" Target="../charts/chart24.xml"/><Relationship Id="rId10" Type="http://schemas.openxmlformats.org/officeDocument/2006/relationships/chart" Target="../charts/chart29.xml"/><Relationship Id="rId4" Type="http://schemas.openxmlformats.org/officeDocument/2006/relationships/chart" Target="../charts/chart23.xml"/><Relationship Id="rId9" Type="http://schemas.openxmlformats.org/officeDocument/2006/relationships/chart" Target="../charts/char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336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">
            <a:extLst>
              <a:ext uri="{FF2B5EF4-FFF2-40B4-BE49-F238E27FC236}">
                <a16:creationId xmlns:a16="http://schemas.microsoft.com/office/drawing/2014/main" id="{5292D692-7DE5-426C-81F6-1C7BAE48CE9F}"/>
              </a:ext>
            </a:extLst>
          </p:cNvPr>
          <p:cNvGrpSpPr/>
          <p:nvPr/>
        </p:nvGrpSpPr>
        <p:grpSpPr>
          <a:xfrm>
            <a:off x="3173298" y="2671561"/>
            <a:ext cx="5968407" cy="1805302"/>
            <a:chOff x="349352" y="913224"/>
            <a:chExt cx="10083800" cy="3056965"/>
          </a:xfrm>
        </p:grpSpPr>
        <p:sp>
          <p:nvSpPr>
            <p:cNvPr id="8" name="AutoShape 4">
              <a:extLst>
                <a:ext uri="{FF2B5EF4-FFF2-40B4-BE49-F238E27FC236}">
                  <a16:creationId xmlns:a16="http://schemas.microsoft.com/office/drawing/2014/main" id="{6F62951C-AFDF-4595-A708-85E648BA9280}"/>
                </a:ext>
              </a:extLst>
            </p:cNvPr>
            <p:cNvSpPr/>
            <p:nvPr/>
          </p:nvSpPr>
          <p:spPr>
            <a:xfrm>
              <a:off x="349352" y="913224"/>
              <a:ext cx="10083800" cy="3056965"/>
            </a:xfrm>
            <a:prstGeom prst="rect">
              <a:avLst/>
            </a:prstGeom>
            <a:solidFill>
              <a:srgbClr val="CD2E2E"/>
            </a:solidFill>
          </p:spPr>
          <p:txBody>
            <a:bodyPr anchor="ctr"/>
            <a:lstStyle/>
            <a:p>
              <a:pPr algn="ctr"/>
              <a:r>
                <a:rPr lang="x-none" sz="5000" dirty="0">
                  <a:solidFill>
                    <a:schemeClr val="bg1"/>
                  </a:solidFill>
                  <a:latin typeface="Helvetica" pitchFamily="2" charset="0"/>
                </a:rPr>
                <a:t>SECTOR FINANCIERO</a:t>
              </a:r>
            </a:p>
          </p:txBody>
        </p:sp>
        <p:sp>
          <p:nvSpPr>
            <p:cNvPr id="9" name="TextBox 5">
              <a:extLst>
                <a:ext uri="{FF2B5EF4-FFF2-40B4-BE49-F238E27FC236}">
                  <a16:creationId xmlns:a16="http://schemas.microsoft.com/office/drawing/2014/main" id="{1AD543C8-673F-4B5B-AF24-F4CD376364D9}"/>
                </a:ext>
              </a:extLst>
            </p:cNvPr>
            <p:cNvSpPr txBox="1"/>
            <p:nvPr/>
          </p:nvSpPr>
          <p:spPr>
            <a:xfrm>
              <a:off x="870492" y="987169"/>
              <a:ext cx="9275600" cy="521167"/>
            </a:xfrm>
            <a:prstGeom prst="rect">
              <a:avLst/>
            </a:prstGeom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01C1A46-9390-6A46-B677-57876D3B4B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6642" y="88064"/>
            <a:ext cx="9144000" cy="2387600"/>
          </a:xfrm>
        </p:spPr>
        <p:txBody>
          <a:bodyPr/>
          <a:lstStyle/>
          <a:p>
            <a:r>
              <a:rPr lang="en-US" sz="6000" b="1" dirty="0"/>
              <a:t>ACTIVIDAD COMPETITIVA</a:t>
            </a:r>
            <a:br>
              <a:rPr lang="en-US" sz="6000" b="1" dirty="0">
                <a:latin typeface="Helvetica Light" panose="020B0403020202020204" pitchFamily="34" charset="0"/>
              </a:rPr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FC6A0E-CC87-9E43-95D3-47B98141FA9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9581" y="6213195"/>
            <a:ext cx="1333755" cy="504189"/>
          </a:xfrm>
          <a:prstGeom prst="rect">
            <a:avLst/>
          </a:prstGeom>
        </p:spPr>
      </p:pic>
      <p:sp>
        <p:nvSpPr>
          <p:cNvPr id="10" name="CuadroTexto 1">
            <a:extLst>
              <a:ext uri="{FF2B5EF4-FFF2-40B4-BE49-F238E27FC236}">
                <a16:creationId xmlns:a16="http://schemas.microsoft.com/office/drawing/2014/main" id="{73C5F0E2-1017-4095-807D-40ABE710D06D}"/>
              </a:ext>
            </a:extLst>
          </p:cNvPr>
          <p:cNvSpPr txBox="1"/>
          <p:nvPr/>
        </p:nvSpPr>
        <p:spPr>
          <a:xfrm>
            <a:off x="4577614" y="5504843"/>
            <a:ext cx="329832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GT" sz="3000" b="1" dirty="0">
                <a:latin typeface="Helvetica Light" panose="020B0403020202020204" pitchFamily="34" charset="0"/>
              </a:rPr>
              <a:t>enero-junio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GT" sz="3000" b="1" dirty="0">
                <a:latin typeface="Helvetica Light" panose="020B0403020202020204" pitchFamily="34" charset="0"/>
              </a:rPr>
              <a:t> 2024</a:t>
            </a:r>
            <a:endParaRPr lang="es-MX" sz="3000" b="1" dirty="0">
              <a:latin typeface="Helvetica Light" panose="020B0403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A5DE652-15D3-8443-BFD4-1ADB58E2EE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4" y="6213195"/>
            <a:ext cx="1484243" cy="52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493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AutoShape 4">
            <a:extLst>
              <a:ext uri="{FF2B5EF4-FFF2-40B4-BE49-F238E27FC236}">
                <a16:creationId xmlns:a16="http://schemas.microsoft.com/office/drawing/2014/main" id="{C056B045-254E-4CD2-BAAB-F9A6B7D79FA9}"/>
              </a:ext>
            </a:extLst>
          </p:cNvPr>
          <p:cNvSpPr/>
          <p:nvPr/>
        </p:nvSpPr>
        <p:spPr>
          <a:xfrm>
            <a:off x="0" y="0"/>
            <a:ext cx="12192000" cy="930476"/>
          </a:xfrm>
          <a:prstGeom prst="rect">
            <a:avLst/>
          </a:prstGeom>
          <a:solidFill>
            <a:srgbClr val="C00000"/>
          </a:solidFill>
        </p:spPr>
        <p:txBody>
          <a:bodyPr/>
          <a:lstStyle/>
          <a:p>
            <a:endParaRPr lang="en-CA" dirty="0"/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003C90F5-BD97-4D90-8238-6DA6BE277589}"/>
              </a:ext>
            </a:extLst>
          </p:cNvPr>
          <p:cNvSpPr txBox="1">
            <a:spLocks/>
          </p:cNvSpPr>
          <p:nvPr/>
        </p:nvSpPr>
        <p:spPr>
          <a:xfrm>
            <a:off x="413995" y="0"/>
            <a:ext cx="10515600" cy="978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BC 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25F12C74-0021-479F-A34E-96B10D75E9F6}"/>
              </a:ext>
            </a:extLst>
          </p:cNvPr>
          <p:cNvSpPr txBox="1">
            <a:spLocks/>
          </p:cNvSpPr>
          <p:nvPr/>
        </p:nvSpPr>
        <p:spPr>
          <a:xfrm>
            <a:off x="8130328" y="-171893"/>
            <a:ext cx="4061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Estra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/>
              </a:rPr>
              <a:t>t</a:t>
            </a:r>
            <a:r>
              <a:rPr lang="en-CA" sz="2000" b="1" dirty="0" err="1">
                <a:solidFill>
                  <a:schemeClr val="bg1"/>
                </a:solidFill>
                <a:latin typeface="Helvetica Light" panose="020B0403020202020204"/>
              </a:rPr>
              <a:t>é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gia</a:t>
            </a:r>
            <a: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 de 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Medios</a:t>
            </a:r>
            <a:b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</a:b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enero-junio</a:t>
            </a:r>
            <a: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, 2024</a:t>
            </a:r>
            <a:endParaRPr lang="en-US" sz="3000" b="1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0B7795B-AFDA-BD46-A814-A19F409A9E57}"/>
              </a:ext>
            </a:extLst>
          </p:cNvPr>
          <p:cNvCxnSpPr/>
          <p:nvPr/>
        </p:nvCxnSpPr>
        <p:spPr>
          <a:xfrm>
            <a:off x="3484310" y="0"/>
            <a:ext cx="0" cy="16831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A63758C-8D7C-CD4B-8F66-E4F6129B929B}"/>
              </a:ext>
            </a:extLst>
          </p:cNvPr>
          <p:cNvCxnSpPr/>
          <p:nvPr/>
        </p:nvCxnSpPr>
        <p:spPr>
          <a:xfrm>
            <a:off x="5273684" y="2645229"/>
            <a:ext cx="67076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57D55BE-CA03-C54A-BF34-5B0EDA6419D5}"/>
              </a:ext>
            </a:extLst>
          </p:cNvPr>
          <p:cNvCxnSpPr/>
          <p:nvPr/>
        </p:nvCxnSpPr>
        <p:spPr>
          <a:xfrm>
            <a:off x="4398443" y="1069903"/>
            <a:ext cx="0" cy="5104381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9" name="TextBox 38">
            <a:extLst>
              <a:ext uri="{FF2B5EF4-FFF2-40B4-BE49-F238E27FC236}">
                <a16:creationId xmlns:a16="http://schemas.microsoft.com/office/drawing/2014/main" id="{60FDD199-22F6-2A4D-9CAE-243E42055200}"/>
              </a:ext>
            </a:extLst>
          </p:cNvPr>
          <p:cNvSpPr txBox="1"/>
          <p:nvPr/>
        </p:nvSpPr>
        <p:spPr>
          <a:xfrm>
            <a:off x="3659157" y="1089598"/>
            <a:ext cx="1620628" cy="388567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s-HN" sz="850" b="1" i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Helvetica Light Oblique" panose="020B0403020202020204" pitchFamily="34" charset="0"/>
              </a:rPr>
              <a:t>BAC </a:t>
            </a:r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Helvetica Light Oblique" panose="020B0403020202020204" pitchFamily="34" charset="0"/>
              </a:rPr>
              <a:t> mantiene sus niveles de inversión muy similares de un año a otro con un crecimiento en su ruido publicitario de un 9 y un 12%.</a:t>
            </a:r>
          </a:p>
          <a:p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En este primer semestre, son varias las campañas que se comunican :</a:t>
            </a:r>
          </a:p>
          <a:p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En la categoría de </a:t>
            </a:r>
            <a:r>
              <a:rPr lang="es-HN" sz="85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bancos</a:t>
            </a:r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, BAC comunica su campaña de Auto de FDA que es una extención del 2023. También su campaña de Casa BAC inicio de año. En marzo inicia su </a:t>
            </a:r>
            <a:r>
              <a:rPr lang="es-HN" sz="85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promo de ahorro </a:t>
            </a:r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“Pasaporte” extendida hasta mayo, lanzando en este mismo mes la campaña institucional “Vale la pena ahorrar”</a:t>
            </a:r>
          </a:p>
          <a:p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Helvetica Light Oblique" panose="020B0403020202020204" pitchFamily="34" charset="0"/>
              </a:rPr>
              <a:t>En </a:t>
            </a:r>
            <a:r>
              <a:rPr lang="es-HN" sz="850" b="1" i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HELVETICA LIGHT OBLIQUE" panose="020B0403020202020204" pitchFamily="34" charset="0"/>
              </a:rPr>
              <a:t>remesas</a:t>
            </a:r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Helvetica Light Oblique" panose="020B0403020202020204" pitchFamily="34" charset="0"/>
              </a:rPr>
              <a:t> mantiene activa su campaña institucional </a:t>
            </a:r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durante el primer trimestre, teniendo el mayor pico en mayo y junio  con “promo dia de la madre” En </a:t>
            </a:r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Helvetica Light Oblique" panose="020B0403020202020204" pitchFamily="34" charset="0"/>
              </a:rPr>
              <a:t>tarjetas, finaliza en enero, la campaña de promo FDA</a:t>
            </a:r>
          </a:p>
        </p:txBody>
      </p:sp>
      <p:graphicFrame>
        <p:nvGraphicFramePr>
          <p:cNvPr id="55" name="Gráfico 54">
            <a:extLst>
              <a:ext uri="{FF2B5EF4-FFF2-40B4-BE49-F238E27FC236}">
                <a16:creationId xmlns:a16="http://schemas.microsoft.com/office/drawing/2014/main" id="{46B46563-7F34-5241-B4A9-953DCE2784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6233589"/>
              </p:ext>
            </p:extLst>
          </p:nvPr>
        </p:nvGraphicFramePr>
        <p:xfrm>
          <a:off x="646744" y="726688"/>
          <a:ext cx="2921935" cy="956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6" name="Straight Connector 16">
            <a:extLst>
              <a:ext uri="{FF2B5EF4-FFF2-40B4-BE49-F238E27FC236}">
                <a16:creationId xmlns:a16="http://schemas.microsoft.com/office/drawing/2014/main" id="{DDAE9EF1-E33D-AD44-BA6C-00041CA191CC}"/>
              </a:ext>
            </a:extLst>
          </p:cNvPr>
          <p:cNvCxnSpPr>
            <a:cxnSpLocks/>
          </p:cNvCxnSpPr>
          <p:nvPr/>
        </p:nvCxnSpPr>
        <p:spPr>
          <a:xfrm>
            <a:off x="701143" y="1543738"/>
            <a:ext cx="2921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28">
            <a:extLst>
              <a:ext uri="{FF2B5EF4-FFF2-40B4-BE49-F238E27FC236}">
                <a16:creationId xmlns:a16="http://schemas.microsoft.com/office/drawing/2014/main" id="{F051F9E0-F53C-3F4E-8E98-63CDC6F916B1}"/>
              </a:ext>
            </a:extLst>
          </p:cNvPr>
          <p:cNvCxnSpPr/>
          <p:nvPr/>
        </p:nvCxnSpPr>
        <p:spPr>
          <a:xfrm>
            <a:off x="3484310" y="39912"/>
            <a:ext cx="0" cy="16831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0" name="Gráfico 59">
            <a:extLst>
              <a:ext uri="{FF2B5EF4-FFF2-40B4-BE49-F238E27FC236}">
                <a16:creationId xmlns:a16="http://schemas.microsoft.com/office/drawing/2014/main" id="{8CA7F133-6884-5D41-91F0-4AC4F2C2E4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6967038"/>
              </p:ext>
            </p:extLst>
          </p:nvPr>
        </p:nvGraphicFramePr>
        <p:xfrm>
          <a:off x="554875" y="1548310"/>
          <a:ext cx="3217221" cy="1474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EBEB634-B859-40F8-AC8C-75741652C2DC}"/>
              </a:ext>
            </a:extLst>
          </p:cNvPr>
          <p:cNvCxnSpPr>
            <a:cxnSpLocks/>
          </p:cNvCxnSpPr>
          <p:nvPr/>
        </p:nvCxnSpPr>
        <p:spPr>
          <a:xfrm flipV="1">
            <a:off x="302296" y="3361367"/>
            <a:ext cx="3217221" cy="16029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" name="Chart 24">
            <a:extLst>
              <a:ext uri="{FF2B5EF4-FFF2-40B4-BE49-F238E27FC236}">
                <a16:creationId xmlns:a16="http://schemas.microsoft.com/office/drawing/2014/main" id="{CF57B333-2256-904A-85AA-AFF3323B86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5590742"/>
              </p:ext>
            </p:extLst>
          </p:nvPr>
        </p:nvGraphicFramePr>
        <p:xfrm>
          <a:off x="573475" y="3438604"/>
          <a:ext cx="3207554" cy="3113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2" name="CuadroTexto 61">
            <a:extLst>
              <a:ext uri="{FF2B5EF4-FFF2-40B4-BE49-F238E27FC236}">
                <a16:creationId xmlns:a16="http://schemas.microsoft.com/office/drawing/2014/main" id="{A2F9AF78-E1DD-C343-B6A9-87C5E333029D}"/>
              </a:ext>
            </a:extLst>
          </p:cNvPr>
          <p:cNvSpPr txBox="1"/>
          <p:nvPr/>
        </p:nvSpPr>
        <p:spPr>
          <a:xfrm>
            <a:off x="5678680" y="288847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HN" dirty="0"/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CDAA0BF5-B29A-0D4D-B0DF-DDF006FE086E}"/>
              </a:ext>
            </a:extLst>
          </p:cNvPr>
          <p:cNvSpPr txBox="1"/>
          <p:nvPr/>
        </p:nvSpPr>
        <p:spPr>
          <a:xfrm>
            <a:off x="9757317" y="27041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HN" dirty="0"/>
          </a:p>
        </p:txBody>
      </p:sp>
      <p:graphicFrame>
        <p:nvGraphicFramePr>
          <p:cNvPr id="67" name="Chart 29">
            <a:extLst>
              <a:ext uri="{FF2B5EF4-FFF2-40B4-BE49-F238E27FC236}">
                <a16:creationId xmlns:a16="http://schemas.microsoft.com/office/drawing/2014/main" id="{ECAE0742-6322-6F40-8C83-1AC13BD18A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4908008"/>
              </p:ext>
            </p:extLst>
          </p:nvPr>
        </p:nvGraphicFramePr>
        <p:xfrm>
          <a:off x="5583408" y="2844348"/>
          <a:ext cx="6376142" cy="900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8" name="TextBox 32">
            <a:extLst>
              <a:ext uri="{FF2B5EF4-FFF2-40B4-BE49-F238E27FC236}">
                <a16:creationId xmlns:a16="http://schemas.microsoft.com/office/drawing/2014/main" id="{DCF044CB-48E5-D14E-A627-EB40844056D8}"/>
              </a:ext>
            </a:extLst>
          </p:cNvPr>
          <p:cNvSpPr txBox="1"/>
          <p:nvPr/>
        </p:nvSpPr>
        <p:spPr>
          <a:xfrm>
            <a:off x="5228367" y="3030816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TV</a:t>
            </a:r>
          </a:p>
        </p:txBody>
      </p:sp>
      <p:sp>
        <p:nvSpPr>
          <p:cNvPr id="69" name="TextBox 33">
            <a:extLst>
              <a:ext uri="{FF2B5EF4-FFF2-40B4-BE49-F238E27FC236}">
                <a16:creationId xmlns:a16="http://schemas.microsoft.com/office/drawing/2014/main" id="{9276E7A1-1AAC-9C49-B839-7AE90E0598F3}"/>
              </a:ext>
            </a:extLst>
          </p:cNvPr>
          <p:cNvSpPr txBox="1"/>
          <p:nvPr/>
        </p:nvSpPr>
        <p:spPr>
          <a:xfrm>
            <a:off x="5155090" y="3325302"/>
            <a:ext cx="1779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  8,415 spots|28,799 </a:t>
            </a:r>
            <a:r>
              <a:rPr lang="en-US" sz="1200" i="1" dirty="0" err="1"/>
              <a:t>trp’s</a:t>
            </a:r>
            <a:endParaRPr lang="en-US" sz="1200" i="1" dirty="0"/>
          </a:p>
        </p:txBody>
      </p:sp>
      <p:graphicFrame>
        <p:nvGraphicFramePr>
          <p:cNvPr id="70" name="Chart 8">
            <a:extLst>
              <a:ext uri="{FF2B5EF4-FFF2-40B4-BE49-F238E27FC236}">
                <a16:creationId xmlns:a16="http://schemas.microsoft.com/office/drawing/2014/main" id="{28E72EBA-A573-2249-9FEF-2F2C706B9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4367959"/>
              </p:ext>
            </p:extLst>
          </p:nvPr>
        </p:nvGraphicFramePr>
        <p:xfrm>
          <a:off x="5607529" y="3915155"/>
          <a:ext cx="6376137" cy="900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1" name="TextBox 35">
            <a:extLst>
              <a:ext uri="{FF2B5EF4-FFF2-40B4-BE49-F238E27FC236}">
                <a16:creationId xmlns:a16="http://schemas.microsoft.com/office/drawing/2014/main" id="{D8E80CFF-FCEE-6441-97AC-0A0DCBB90BA1}"/>
              </a:ext>
            </a:extLst>
          </p:cNvPr>
          <p:cNvSpPr txBox="1"/>
          <p:nvPr/>
        </p:nvSpPr>
        <p:spPr>
          <a:xfrm>
            <a:off x="5265148" y="4124367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</a:t>
            </a:r>
          </a:p>
        </p:txBody>
      </p:sp>
      <p:sp>
        <p:nvSpPr>
          <p:cNvPr id="72" name="TextBox 36">
            <a:extLst>
              <a:ext uri="{FF2B5EF4-FFF2-40B4-BE49-F238E27FC236}">
                <a16:creationId xmlns:a16="http://schemas.microsoft.com/office/drawing/2014/main" id="{52472538-3177-AF4D-A66F-E890DC6876E2}"/>
              </a:ext>
            </a:extLst>
          </p:cNvPr>
          <p:cNvSpPr txBox="1"/>
          <p:nvPr/>
        </p:nvSpPr>
        <p:spPr>
          <a:xfrm>
            <a:off x="5244805" y="4340865"/>
            <a:ext cx="1292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688 </a:t>
            </a:r>
            <a:r>
              <a:rPr lang="en-US" sz="1200" i="1" dirty="0" err="1"/>
              <a:t>publicaciones</a:t>
            </a:r>
            <a:endParaRPr lang="en-US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(599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regulatorios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p:txBody>
      </p:sp>
      <p:graphicFrame>
        <p:nvGraphicFramePr>
          <p:cNvPr id="73" name="Table 9">
            <a:extLst>
              <a:ext uri="{FF2B5EF4-FFF2-40B4-BE49-F238E27FC236}">
                <a16:creationId xmlns:a16="http://schemas.microsoft.com/office/drawing/2014/main" id="{F2BEA637-6AC0-E244-A4C5-B0853E14D1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796297"/>
              </p:ext>
            </p:extLst>
          </p:nvPr>
        </p:nvGraphicFramePr>
        <p:xfrm>
          <a:off x="5703087" y="2691399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$1.4M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57%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74" name="TextBox 41">
            <a:extLst>
              <a:ext uri="{FF2B5EF4-FFF2-40B4-BE49-F238E27FC236}">
                <a16:creationId xmlns:a16="http://schemas.microsoft.com/office/drawing/2014/main" id="{3E6FE5FF-8FCF-F749-B8C5-C064030E165C}"/>
              </a:ext>
            </a:extLst>
          </p:cNvPr>
          <p:cNvSpPr txBox="1"/>
          <p:nvPr/>
        </p:nvSpPr>
        <p:spPr>
          <a:xfrm>
            <a:off x="5240095" y="5053533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</a:t>
            </a:r>
          </a:p>
        </p:txBody>
      </p:sp>
      <p:graphicFrame>
        <p:nvGraphicFramePr>
          <p:cNvPr id="75" name="Table 46">
            <a:extLst>
              <a:ext uri="{FF2B5EF4-FFF2-40B4-BE49-F238E27FC236}">
                <a16:creationId xmlns:a16="http://schemas.microsoft.com/office/drawing/2014/main" id="{F7BE7911-13B3-734A-9723-91BAABFE82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552794"/>
              </p:ext>
            </p:extLst>
          </p:nvPr>
        </p:nvGraphicFramePr>
        <p:xfrm>
          <a:off x="5716338" y="3748039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$872k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35%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graphicFrame>
        <p:nvGraphicFramePr>
          <p:cNvPr id="76" name="Table 47">
            <a:extLst>
              <a:ext uri="{FF2B5EF4-FFF2-40B4-BE49-F238E27FC236}">
                <a16:creationId xmlns:a16="http://schemas.microsoft.com/office/drawing/2014/main" id="{6ECF77F7-33A9-2E4A-8144-C1FD53D9FC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528825"/>
              </p:ext>
            </p:extLst>
          </p:nvPr>
        </p:nvGraphicFramePr>
        <p:xfrm>
          <a:off x="5716337" y="4768805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$171K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7%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77" name="TextBox 49">
            <a:extLst>
              <a:ext uri="{FF2B5EF4-FFF2-40B4-BE49-F238E27FC236}">
                <a16:creationId xmlns:a16="http://schemas.microsoft.com/office/drawing/2014/main" id="{65463D04-E914-684E-98A8-2B2487DF3558}"/>
              </a:ext>
            </a:extLst>
          </p:cNvPr>
          <p:cNvSpPr txBox="1"/>
          <p:nvPr/>
        </p:nvSpPr>
        <p:spPr>
          <a:xfrm>
            <a:off x="5202097" y="5381898"/>
            <a:ext cx="899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6,894 spots</a:t>
            </a:r>
          </a:p>
        </p:txBody>
      </p:sp>
      <p:cxnSp>
        <p:nvCxnSpPr>
          <p:cNvPr id="78" name="Straight Connector 60">
            <a:extLst>
              <a:ext uri="{FF2B5EF4-FFF2-40B4-BE49-F238E27FC236}">
                <a16:creationId xmlns:a16="http://schemas.microsoft.com/office/drawing/2014/main" id="{267469C2-40B6-1543-9B3B-CDA09A338124}"/>
              </a:ext>
            </a:extLst>
          </p:cNvPr>
          <p:cNvCxnSpPr>
            <a:cxnSpLocks/>
          </p:cNvCxnSpPr>
          <p:nvPr/>
        </p:nvCxnSpPr>
        <p:spPr>
          <a:xfrm flipV="1">
            <a:off x="5358954" y="3652712"/>
            <a:ext cx="5069780" cy="15123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61">
            <a:extLst>
              <a:ext uri="{FF2B5EF4-FFF2-40B4-BE49-F238E27FC236}">
                <a16:creationId xmlns:a16="http://schemas.microsoft.com/office/drawing/2014/main" id="{8EB1BD4F-C492-8D4C-88C7-99D302B06A40}"/>
              </a:ext>
            </a:extLst>
          </p:cNvPr>
          <p:cNvCxnSpPr>
            <a:cxnSpLocks/>
          </p:cNvCxnSpPr>
          <p:nvPr/>
        </p:nvCxnSpPr>
        <p:spPr>
          <a:xfrm flipV="1">
            <a:off x="5358954" y="4709419"/>
            <a:ext cx="5069780" cy="15123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0" name="Chart 38">
            <a:extLst>
              <a:ext uri="{FF2B5EF4-FFF2-40B4-BE49-F238E27FC236}">
                <a16:creationId xmlns:a16="http://schemas.microsoft.com/office/drawing/2014/main" id="{94AC6AC2-CF49-7443-AC04-4AF1CAFAE4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3963999"/>
              </p:ext>
            </p:extLst>
          </p:nvPr>
        </p:nvGraphicFramePr>
        <p:xfrm>
          <a:off x="5583408" y="4926403"/>
          <a:ext cx="6400258" cy="884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81" name="TextBox 41">
            <a:extLst>
              <a:ext uri="{FF2B5EF4-FFF2-40B4-BE49-F238E27FC236}">
                <a16:creationId xmlns:a16="http://schemas.microsoft.com/office/drawing/2014/main" id="{8B3063CD-8DB7-B24A-A8E4-6DF2C2084B11}"/>
              </a:ext>
            </a:extLst>
          </p:cNvPr>
          <p:cNvSpPr txBox="1"/>
          <p:nvPr/>
        </p:nvSpPr>
        <p:spPr>
          <a:xfrm>
            <a:off x="5158521" y="6088811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OOH</a:t>
            </a:r>
          </a:p>
        </p:txBody>
      </p:sp>
      <p:graphicFrame>
        <p:nvGraphicFramePr>
          <p:cNvPr id="82" name="Table 47">
            <a:extLst>
              <a:ext uri="{FF2B5EF4-FFF2-40B4-BE49-F238E27FC236}">
                <a16:creationId xmlns:a16="http://schemas.microsoft.com/office/drawing/2014/main" id="{1427B31B-E703-8842-BB46-C126DDA1D5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319751"/>
              </p:ext>
            </p:extLst>
          </p:nvPr>
        </p:nvGraphicFramePr>
        <p:xfrm>
          <a:off x="5691913" y="5789803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$36K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1%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83" name="TextBox 49">
            <a:extLst>
              <a:ext uri="{FF2B5EF4-FFF2-40B4-BE49-F238E27FC236}">
                <a16:creationId xmlns:a16="http://schemas.microsoft.com/office/drawing/2014/main" id="{186A2A85-7AA7-674B-8D2C-92CB63558616}"/>
              </a:ext>
            </a:extLst>
          </p:cNvPr>
          <p:cNvSpPr txBox="1"/>
          <p:nvPr/>
        </p:nvSpPr>
        <p:spPr>
          <a:xfrm>
            <a:off x="5265148" y="6476040"/>
            <a:ext cx="9076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33 </a:t>
            </a:r>
            <a:r>
              <a:rPr lang="en-US" sz="1200" i="1" dirty="0" err="1"/>
              <a:t>módulos</a:t>
            </a:r>
            <a:endParaRPr lang="en-US" sz="1200" i="1" dirty="0"/>
          </a:p>
        </p:txBody>
      </p:sp>
      <p:cxnSp>
        <p:nvCxnSpPr>
          <p:cNvPr id="84" name="Straight Connector 61">
            <a:extLst>
              <a:ext uri="{FF2B5EF4-FFF2-40B4-BE49-F238E27FC236}">
                <a16:creationId xmlns:a16="http://schemas.microsoft.com/office/drawing/2014/main" id="{A1CEEC6D-0DAD-FD45-8389-10BDCA58FEE5}"/>
              </a:ext>
            </a:extLst>
          </p:cNvPr>
          <p:cNvCxnSpPr>
            <a:cxnSpLocks/>
          </p:cNvCxnSpPr>
          <p:nvPr/>
        </p:nvCxnSpPr>
        <p:spPr>
          <a:xfrm flipV="1">
            <a:off x="5377392" y="5730417"/>
            <a:ext cx="5069780" cy="15123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5" name="Chart 38">
            <a:extLst>
              <a:ext uri="{FF2B5EF4-FFF2-40B4-BE49-F238E27FC236}">
                <a16:creationId xmlns:a16="http://schemas.microsoft.com/office/drawing/2014/main" id="{130BBEB8-F845-0640-83B7-3D9E92EECC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7209600"/>
              </p:ext>
            </p:extLst>
          </p:nvPr>
        </p:nvGraphicFramePr>
        <p:xfrm>
          <a:off x="5587562" y="5947402"/>
          <a:ext cx="6400258" cy="931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53" name="TextBox 5">
            <a:extLst>
              <a:ext uri="{FF2B5EF4-FFF2-40B4-BE49-F238E27FC236}">
                <a16:creationId xmlns:a16="http://schemas.microsoft.com/office/drawing/2014/main" id="{7F7A3446-A587-C34F-8C6B-0C4550856236}"/>
              </a:ext>
            </a:extLst>
          </p:cNvPr>
          <p:cNvSpPr txBox="1"/>
          <p:nvPr/>
        </p:nvSpPr>
        <p:spPr>
          <a:xfrm>
            <a:off x="246468" y="3085692"/>
            <a:ext cx="6367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Helvetica Light" panose="020B0403020202020204" pitchFamily="34" charset="0"/>
              </a:rPr>
              <a:t>Inv </a:t>
            </a:r>
            <a:r>
              <a:rPr lang="en-US" sz="1000" dirty="0" err="1">
                <a:latin typeface="Helvetica Light" panose="020B0403020202020204" pitchFamily="34" charset="0"/>
              </a:rPr>
              <a:t>en</a:t>
            </a:r>
            <a:r>
              <a:rPr lang="en-US" sz="1000" dirty="0">
                <a:latin typeface="Helvetica Light" panose="020B0403020202020204" pitchFamily="34" charset="0"/>
              </a:rPr>
              <a:t> $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190675E0-EC0C-0E45-8874-34209D02BA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4506568"/>
              </p:ext>
            </p:extLst>
          </p:nvPr>
        </p:nvGraphicFramePr>
        <p:xfrm>
          <a:off x="5315863" y="923162"/>
          <a:ext cx="6671945" cy="1736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783F5AC3-6547-674E-833F-735CB916347B}"/>
              </a:ext>
            </a:extLst>
          </p:cNvPr>
          <p:cNvSpPr txBox="1"/>
          <p:nvPr/>
        </p:nvSpPr>
        <p:spPr>
          <a:xfrm>
            <a:off x="5409655" y="1202836"/>
            <a:ext cx="841659" cy="230832"/>
          </a:xfrm>
          <a:prstGeom prst="rect">
            <a:avLst/>
          </a:prstGeom>
          <a:solidFill>
            <a:schemeClr val="accent1">
              <a:alpha val="30023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HN" sz="900" dirty="0">
                <a:latin typeface="Helvetica Light" panose="020B0403020202020204" pitchFamily="34" charset="0"/>
              </a:rPr>
              <a:t>AhorroFDA</a:t>
            </a:r>
          </a:p>
        </p:txBody>
      </p:sp>
      <p:sp>
        <p:nvSpPr>
          <p:cNvPr id="86" name="CuadroTexto 85">
            <a:extLst>
              <a:ext uri="{FF2B5EF4-FFF2-40B4-BE49-F238E27FC236}">
                <a16:creationId xmlns:a16="http://schemas.microsoft.com/office/drawing/2014/main" id="{0D369C9D-1D31-594C-8142-8EA5FED87F2C}"/>
              </a:ext>
            </a:extLst>
          </p:cNvPr>
          <p:cNvSpPr txBox="1"/>
          <p:nvPr/>
        </p:nvSpPr>
        <p:spPr>
          <a:xfrm>
            <a:off x="6447823" y="1209425"/>
            <a:ext cx="1166202" cy="369332"/>
          </a:xfrm>
          <a:prstGeom prst="rect">
            <a:avLst/>
          </a:prstGeom>
          <a:solidFill>
            <a:schemeClr val="accent1">
              <a:alpha val="2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HN" sz="900" dirty="0">
                <a:latin typeface="Helvetica Light" panose="020B0403020202020204" pitchFamily="34" charset="0"/>
              </a:rPr>
              <a:t>Ahorro</a:t>
            </a:r>
          </a:p>
          <a:p>
            <a:pPr algn="ctr"/>
            <a:r>
              <a:rPr lang="es-HN" sz="900" dirty="0">
                <a:latin typeface="Helvetica Light" panose="020B0403020202020204" pitchFamily="34" charset="0"/>
              </a:rPr>
              <a:t>Pasaporte</a:t>
            </a:r>
          </a:p>
        </p:txBody>
      </p:sp>
      <p:sp>
        <p:nvSpPr>
          <p:cNvPr id="87" name="CuadroTexto 86">
            <a:extLst>
              <a:ext uri="{FF2B5EF4-FFF2-40B4-BE49-F238E27FC236}">
                <a16:creationId xmlns:a16="http://schemas.microsoft.com/office/drawing/2014/main" id="{B2B13C4D-0059-7842-9CB6-7E5E2FAF68DB}"/>
              </a:ext>
            </a:extLst>
          </p:cNvPr>
          <p:cNvSpPr txBox="1"/>
          <p:nvPr/>
        </p:nvSpPr>
        <p:spPr>
          <a:xfrm>
            <a:off x="5445733" y="1590647"/>
            <a:ext cx="1791265" cy="230832"/>
          </a:xfrm>
          <a:prstGeom prst="rect">
            <a:avLst/>
          </a:prstGeom>
          <a:solidFill>
            <a:schemeClr val="accent1">
              <a:alpha val="28137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HN" sz="900" dirty="0">
                <a:latin typeface="Helvetica Light" panose="020B0403020202020204" pitchFamily="34" charset="0"/>
              </a:rPr>
              <a:t>Casa BAC</a:t>
            </a:r>
          </a:p>
        </p:txBody>
      </p:sp>
      <p:sp>
        <p:nvSpPr>
          <p:cNvPr id="88" name="CuadroTexto 87">
            <a:extLst>
              <a:ext uri="{FF2B5EF4-FFF2-40B4-BE49-F238E27FC236}">
                <a16:creationId xmlns:a16="http://schemas.microsoft.com/office/drawing/2014/main" id="{5FBE39D3-2630-FC45-B500-8614559A0D31}"/>
              </a:ext>
            </a:extLst>
          </p:cNvPr>
          <p:cNvSpPr txBox="1"/>
          <p:nvPr/>
        </p:nvSpPr>
        <p:spPr>
          <a:xfrm>
            <a:off x="5445734" y="1837628"/>
            <a:ext cx="805582" cy="230832"/>
          </a:xfrm>
          <a:prstGeom prst="rect">
            <a:avLst/>
          </a:prstGeom>
          <a:solidFill>
            <a:schemeClr val="accent1">
              <a:alpha val="2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HN" sz="900" dirty="0">
                <a:latin typeface="Helvetica Light" panose="020B0403020202020204" pitchFamily="34" charset="0"/>
              </a:rPr>
              <a:t>AutoBAC</a:t>
            </a:r>
          </a:p>
        </p:txBody>
      </p:sp>
      <p:sp>
        <p:nvSpPr>
          <p:cNvPr id="89" name="CuadroTexto 88">
            <a:extLst>
              <a:ext uri="{FF2B5EF4-FFF2-40B4-BE49-F238E27FC236}">
                <a16:creationId xmlns:a16="http://schemas.microsoft.com/office/drawing/2014/main" id="{F1C09BFC-BBC8-B041-8EE2-F55CA9A531F9}"/>
              </a:ext>
            </a:extLst>
          </p:cNvPr>
          <p:cNvSpPr txBox="1"/>
          <p:nvPr/>
        </p:nvSpPr>
        <p:spPr>
          <a:xfrm>
            <a:off x="6070796" y="2018318"/>
            <a:ext cx="1166202" cy="230832"/>
          </a:xfrm>
          <a:prstGeom prst="rect">
            <a:avLst/>
          </a:prstGeom>
          <a:solidFill>
            <a:schemeClr val="bg2">
              <a:alpha val="2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HN" sz="900" dirty="0">
                <a:latin typeface="Helvetica Light" panose="020B0403020202020204" pitchFamily="34" charset="0"/>
              </a:rPr>
              <a:t>Remesas Instit</a:t>
            </a:r>
          </a:p>
        </p:txBody>
      </p:sp>
      <p:sp>
        <p:nvSpPr>
          <p:cNvPr id="90" name="CuadroTexto 89">
            <a:extLst>
              <a:ext uri="{FF2B5EF4-FFF2-40B4-BE49-F238E27FC236}">
                <a16:creationId xmlns:a16="http://schemas.microsoft.com/office/drawing/2014/main" id="{655081F3-D35A-4E4B-AAA4-7645B4CBBE46}"/>
              </a:ext>
            </a:extLst>
          </p:cNvPr>
          <p:cNvSpPr txBox="1"/>
          <p:nvPr/>
        </p:nvSpPr>
        <p:spPr>
          <a:xfrm>
            <a:off x="5458487" y="2086982"/>
            <a:ext cx="770975" cy="369332"/>
          </a:xfrm>
          <a:prstGeom prst="rect">
            <a:avLst/>
          </a:prstGeom>
          <a:solidFill>
            <a:schemeClr val="accent2">
              <a:alpha val="2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HN" sz="900" dirty="0">
                <a:latin typeface="Helvetica Light" panose="020B0403020202020204" pitchFamily="34" charset="0"/>
              </a:rPr>
              <a:t>Tarj Cre y Deb FDA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F2107F18-2E82-B948-86F7-C98750BE9C48}"/>
              </a:ext>
            </a:extLst>
          </p:cNvPr>
          <p:cNvSpPr txBox="1"/>
          <p:nvPr/>
        </p:nvSpPr>
        <p:spPr>
          <a:xfrm>
            <a:off x="7623444" y="1220949"/>
            <a:ext cx="1166202" cy="369332"/>
          </a:xfrm>
          <a:prstGeom prst="rect">
            <a:avLst/>
          </a:prstGeom>
          <a:solidFill>
            <a:schemeClr val="accent1">
              <a:alpha val="2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HN" sz="900" dirty="0">
                <a:latin typeface="Helvetica Light" panose="020B0403020202020204" pitchFamily="34" charset="0"/>
              </a:rPr>
              <a:t>Inst Ahorro “Vale la pena ahorrar”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43885F29-EF55-C641-A702-B53FEADA0E51}"/>
              </a:ext>
            </a:extLst>
          </p:cNvPr>
          <p:cNvSpPr txBox="1"/>
          <p:nvPr/>
        </p:nvSpPr>
        <p:spPr>
          <a:xfrm>
            <a:off x="7545108" y="1933089"/>
            <a:ext cx="1166202" cy="369332"/>
          </a:xfrm>
          <a:prstGeom prst="rect">
            <a:avLst/>
          </a:prstGeom>
          <a:solidFill>
            <a:schemeClr val="bg2">
              <a:alpha val="2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HN" sz="900" dirty="0">
                <a:latin typeface="Helvetica Light" panose="020B0403020202020204" pitchFamily="34" charset="0"/>
              </a:rPr>
              <a:t>Remesas dia Madre</a:t>
            </a:r>
          </a:p>
        </p:txBody>
      </p:sp>
      <p:sp>
        <p:nvSpPr>
          <p:cNvPr id="48" name="TextBox 27">
            <a:extLst>
              <a:ext uri="{FF2B5EF4-FFF2-40B4-BE49-F238E27FC236}">
                <a16:creationId xmlns:a16="http://schemas.microsoft.com/office/drawing/2014/main" id="{2ED1113D-28E2-3A44-AD5D-6FC4209F4E77}"/>
              </a:ext>
            </a:extLst>
          </p:cNvPr>
          <p:cNvSpPr txBox="1"/>
          <p:nvPr/>
        </p:nvSpPr>
        <p:spPr>
          <a:xfrm>
            <a:off x="201320" y="6520506"/>
            <a:ext cx="1776448" cy="21544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junio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296442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35469A-BB67-7B4C-A732-352BA38BBB50}"/>
              </a:ext>
            </a:extLst>
          </p:cNvPr>
          <p:cNvSpPr txBox="1"/>
          <p:nvPr/>
        </p:nvSpPr>
        <p:spPr>
          <a:xfrm>
            <a:off x="62284" y="3103353"/>
            <a:ext cx="6719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Helvetica Light" panose="020B0403020202020204" pitchFamily="34" charset="0"/>
              </a:rPr>
              <a:t>Inv. </a:t>
            </a:r>
            <a:r>
              <a:rPr lang="en-US" sz="1000" dirty="0" err="1">
                <a:latin typeface="Helvetica Light" panose="020B0403020202020204" pitchFamily="34" charset="0"/>
              </a:rPr>
              <a:t>en</a:t>
            </a:r>
            <a:r>
              <a:rPr lang="en-US" sz="1000" dirty="0">
                <a:latin typeface="Helvetica Light" panose="020B0403020202020204" pitchFamily="34" charset="0"/>
              </a:rPr>
              <a:t> $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E8B118A-166D-904A-8A7A-55B841F613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1901382"/>
              </p:ext>
            </p:extLst>
          </p:nvPr>
        </p:nvGraphicFramePr>
        <p:xfrm>
          <a:off x="5157342" y="930476"/>
          <a:ext cx="6914205" cy="1770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B1F05C80-89C8-7041-A281-785D538AAC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3378546"/>
              </p:ext>
            </p:extLst>
          </p:nvPr>
        </p:nvGraphicFramePr>
        <p:xfrm>
          <a:off x="573475" y="3438604"/>
          <a:ext cx="3207554" cy="3113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2FA4252-829F-DF44-A04B-D0210E08A2BD}"/>
              </a:ext>
            </a:extLst>
          </p:cNvPr>
          <p:cNvCxnSpPr>
            <a:cxnSpLocks/>
          </p:cNvCxnSpPr>
          <p:nvPr/>
        </p:nvCxnSpPr>
        <p:spPr>
          <a:xfrm>
            <a:off x="1078928" y="1706657"/>
            <a:ext cx="25614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AutoShape 4">
            <a:extLst>
              <a:ext uri="{FF2B5EF4-FFF2-40B4-BE49-F238E27FC236}">
                <a16:creationId xmlns:a16="http://schemas.microsoft.com/office/drawing/2014/main" id="{ACC4C1D3-7C0D-4113-8B76-563C0D631AC5}"/>
              </a:ext>
            </a:extLst>
          </p:cNvPr>
          <p:cNvSpPr/>
          <p:nvPr/>
        </p:nvSpPr>
        <p:spPr>
          <a:xfrm>
            <a:off x="0" y="0"/>
            <a:ext cx="12192000" cy="930476"/>
          </a:xfrm>
          <a:prstGeom prst="rect">
            <a:avLst/>
          </a:prstGeom>
          <a:solidFill>
            <a:srgbClr val="FF9300"/>
          </a:solidFill>
        </p:spPr>
        <p:txBody>
          <a:bodyPr/>
          <a:lstStyle/>
          <a:p>
            <a:endParaRPr lang="en-CA" dirty="0"/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6DA442A9-85E3-4619-8121-FBE53D61D9AC}"/>
              </a:ext>
            </a:extLst>
          </p:cNvPr>
          <p:cNvSpPr txBox="1">
            <a:spLocks/>
          </p:cNvSpPr>
          <p:nvPr/>
        </p:nvSpPr>
        <p:spPr>
          <a:xfrm>
            <a:off x="413995" y="-763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OCCIDENTE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49A61AF-19DE-4C7D-B783-EA0DEA73C0CF}"/>
              </a:ext>
            </a:extLst>
          </p:cNvPr>
          <p:cNvCxnSpPr>
            <a:cxnSpLocks/>
          </p:cNvCxnSpPr>
          <p:nvPr/>
        </p:nvCxnSpPr>
        <p:spPr>
          <a:xfrm flipV="1">
            <a:off x="551098" y="3435885"/>
            <a:ext cx="3153438" cy="15544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C91BACC-40B3-BD4A-9C19-6D77A0FBE9A0}"/>
              </a:ext>
            </a:extLst>
          </p:cNvPr>
          <p:cNvCxnSpPr/>
          <p:nvPr/>
        </p:nvCxnSpPr>
        <p:spPr>
          <a:xfrm>
            <a:off x="3484310" y="0"/>
            <a:ext cx="0" cy="16831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1">
            <a:extLst>
              <a:ext uri="{FF2B5EF4-FFF2-40B4-BE49-F238E27FC236}">
                <a16:creationId xmlns:a16="http://schemas.microsoft.com/office/drawing/2014/main" id="{96CC110C-934E-4AA8-B668-C3859E40E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0328" y="-171893"/>
            <a:ext cx="4061672" cy="1325563"/>
          </a:xfrm>
        </p:spPr>
        <p:txBody>
          <a:bodyPr>
            <a:normAutofit/>
          </a:bodyPr>
          <a:lstStyle/>
          <a:p>
            <a:pPr algn="r"/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Estra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/>
              </a:rPr>
              <a:t>t</a:t>
            </a:r>
            <a:r>
              <a:rPr lang="en-CA" sz="2000" b="1" i="0" dirty="0">
                <a:solidFill>
                  <a:schemeClr val="bg1"/>
                </a:solidFill>
                <a:effectLst/>
                <a:latin typeface="Helvetica Light" panose="020B0403020202020204"/>
              </a:rPr>
              <a:t>é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gia</a:t>
            </a:r>
            <a: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 de 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Medios</a:t>
            </a:r>
            <a:b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</a:b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enero-junio</a:t>
            </a:r>
            <a: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, 2024</a:t>
            </a:r>
            <a:endParaRPr lang="en-US" sz="3000" b="1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D09C0D9-92A4-5C4E-8FEF-3B3B407D79AC}"/>
              </a:ext>
            </a:extLst>
          </p:cNvPr>
          <p:cNvCxnSpPr/>
          <p:nvPr/>
        </p:nvCxnSpPr>
        <p:spPr>
          <a:xfrm>
            <a:off x="4398443" y="1069903"/>
            <a:ext cx="0" cy="5104381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1B0BD83-5416-C241-8EF4-8490AA976811}"/>
              </a:ext>
            </a:extLst>
          </p:cNvPr>
          <p:cNvCxnSpPr/>
          <p:nvPr/>
        </p:nvCxnSpPr>
        <p:spPr>
          <a:xfrm>
            <a:off x="4950956" y="2645229"/>
            <a:ext cx="67076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53496F7-7748-8466-55A8-C1818C1ED3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4691897"/>
              </p:ext>
            </p:extLst>
          </p:nvPr>
        </p:nvGraphicFramePr>
        <p:xfrm>
          <a:off x="567081" y="1658874"/>
          <a:ext cx="3153230" cy="1499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D7EFF3F5-335F-8349-B6F3-6DFAA00E7A24}"/>
              </a:ext>
            </a:extLst>
          </p:cNvPr>
          <p:cNvSpPr txBox="1"/>
          <p:nvPr/>
        </p:nvSpPr>
        <p:spPr>
          <a:xfrm>
            <a:off x="3602291" y="1088559"/>
            <a:ext cx="1620628" cy="2708434"/>
          </a:xfrm>
          <a:prstGeom prst="rect">
            <a:avLst/>
          </a:prstGeom>
          <a:solidFill>
            <a:schemeClr val="bg1"/>
          </a:solidFill>
          <a:ln>
            <a:solidFill>
              <a:srgbClr val="FF9300"/>
            </a:solidFill>
          </a:ln>
        </p:spPr>
        <p:txBody>
          <a:bodyPr wrap="square" rtlCol="0">
            <a:spAutoFit/>
          </a:bodyPr>
          <a:lstStyle/>
          <a:p>
            <a:r>
              <a:rPr lang="es-HN" sz="850" b="1" i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HELVETICA LIGHT OBLIQUE" panose="020B0403020202020204" pitchFamily="34" charset="0"/>
              </a:rPr>
              <a:t>Occidente</a:t>
            </a:r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Helvetica Light Oblique" panose="020B0403020202020204" pitchFamily="34" charset="0"/>
              </a:rPr>
              <a:t> refleja un 26% de incremento en relación a lo realizado en el 2023.</a:t>
            </a:r>
          </a:p>
          <a:p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Durante este primer trimestre tiene vigente 2 campañas institucionales:</a:t>
            </a:r>
          </a:p>
          <a:p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1) “Seguimos avanzando al mismo nivel”, campaña lanzada en el 2023 y que extiende hasta este primer Q y campaña de 2)</a:t>
            </a:r>
          </a:p>
          <a:p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aniversario 73 años,</a:t>
            </a:r>
          </a:p>
          <a:p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lanzada en el mes</a:t>
            </a:r>
          </a:p>
          <a:p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de febrero y que se</a:t>
            </a:r>
          </a:p>
          <a:p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extiende hasta mayo.</a:t>
            </a:r>
          </a:p>
          <a:p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En mayo sobresale la campaña de remesas “nuestra esencia es conectarte con tus familiares” </a:t>
            </a:r>
          </a:p>
        </p:txBody>
      </p:sp>
      <p:cxnSp>
        <p:nvCxnSpPr>
          <p:cNvPr id="43" name="Straight Connector 45">
            <a:extLst>
              <a:ext uri="{FF2B5EF4-FFF2-40B4-BE49-F238E27FC236}">
                <a16:creationId xmlns:a16="http://schemas.microsoft.com/office/drawing/2014/main" id="{313DBD5B-1074-D643-B6FE-9676A89F4040}"/>
              </a:ext>
            </a:extLst>
          </p:cNvPr>
          <p:cNvCxnSpPr>
            <a:cxnSpLocks/>
          </p:cNvCxnSpPr>
          <p:nvPr/>
        </p:nvCxnSpPr>
        <p:spPr>
          <a:xfrm>
            <a:off x="928478" y="1408749"/>
            <a:ext cx="23885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uadroTexto 1">
            <a:extLst>
              <a:ext uri="{FF2B5EF4-FFF2-40B4-BE49-F238E27FC236}">
                <a16:creationId xmlns:a16="http://schemas.microsoft.com/office/drawing/2014/main" id="{D8B64169-E006-664A-B240-F7BF17F3E087}"/>
              </a:ext>
            </a:extLst>
          </p:cNvPr>
          <p:cNvSpPr txBox="1"/>
          <p:nvPr/>
        </p:nvSpPr>
        <p:spPr>
          <a:xfrm>
            <a:off x="5503969" y="1387860"/>
            <a:ext cx="2006131" cy="282951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HN" sz="800" dirty="0">
                <a:solidFill>
                  <a:schemeClr val="bg1"/>
                </a:solidFill>
                <a:latin typeface="Helvetica Light" panose="020B0403020202020204" pitchFamily="34" charset="0"/>
              </a:rPr>
              <a:t>Institucional “Seguimos avanzando al mismo nivel”</a:t>
            </a:r>
          </a:p>
        </p:txBody>
      </p:sp>
      <p:graphicFrame>
        <p:nvGraphicFramePr>
          <p:cNvPr id="51" name="Chart 50">
            <a:extLst>
              <a:ext uri="{FF2B5EF4-FFF2-40B4-BE49-F238E27FC236}">
                <a16:creationId xmlns:a16="http://schemas.microsoft.com/office/drawing/2014/main" id="{D86CC74A-BF6F-D044-9A00-A1854F8D11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1190772"/>
              </p:ext>
            </p:extLst>
          </p:nvPr>
        </p:nvGraphicFramePr>
        <p:xfrm>
          <a:off x="1164186" y="897789"/>
          <a:ext cx="2026131" cy="1044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0" name="CuadroTexto 49">
            <a:extLst>
              <a:ext uri="{FF2B5EF4-FFF2-40B4-BE49-F238E27FC236}">
                <a16:creationId xmlns:a16="http://schemas.microsoft.com/office/drawing/2014/main" id="{EBC6F143-D1A3-C742-851C-1FCC96349E13}"/>
              </a:ext>
            </a:extLst>
          </p:cNvPr>
          <p:cNvSpPr txBox="1"/>
          <p:nvPr/>
        </p:nvSpPr>
        <p:spPr>
          <a:xfrm>
            <a:off x="5678680" y="288847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HN" dirty="0"/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A6FB686A-189D-234D-BA8E-458B055E4CA6}"/>
              </a:ext>
            </a:extLst>
          </p:cNvPr>
          <p:cNvSpPr txBox="1"/>
          <p:nvPr/>
        </p:nvSpPr>
        <p:spPr>
          <a:xfrm>
            <a:off x="9757317" y="27041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HN" dirty="0"/>
          </a:p>
        </p:txBody>
      </p:sp>
      <p:graphicFrame>
        <p:nvGraphicFramePr>
          <p:cNvPr id="56" name="Chart 29">
            <a:extLst>
              <a:ext uri="{FF2B5EF4-FFF2-40B4-BE49-F238E27FC236}">
                <a16:creationId xmlns:a16="http://schemas.microsoft.com/office/drawing/2014/main" id="{F22E62E3-46CB-034B-A0B3-9B63FB1EC2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2565995"/>
              </p:ext>
            </p:extLst>
          </p:nvPr>
        </p:nvGraphicFramePr>
        <p:xfrm>
          <a:off x="5583408" y="2844348"/>
          <a:ext cx="6376142" cy="900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7" name="TextBox 32">
            <a:extLst>
              <a:ext uri="{FF2B5EF4-FFF2-40B4-BE49-F238E27FC236}">
                <a16:creationId xmlns:a16="http://schemas.microsoft.com/office/drawing/2014/main" id="{54E82B1D-D86A-1C4C-9A2A-3E782D6649E6}"/>
              </a:ext>
            </a:extLst>
          </p:cNvPr>
          <p:cNvSpPr txBox="1"/>
          <p:nvPr/>
        </p:nvSpPr>
        <p:spPr>
          <a:xfrm>
            <a:off x="5228367" y="3030816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TV</a:t>
            </a:r>
          </a:p>
        </p:txBody>
      </p:sp>
      <p:sp>
        <p:nvSpPr>
          <p:cNvPr id="58" name="TextBox 33">
            <a:extLst>
              <a:ext uri="{FF2B5EF4-FFF2-40B4-BE49-F238E27FC236}">
                <a16:creationId xmlns:a16="http://schemas.microsoft.com/office/drawing/2014/main" id="{D6CD9053-3D5F-EC4F-9310-C8413F9C3D72}"/>
              </a:ext>
            </a:extLst>
          </p:cNvPr>
          <p:cNvSpPr txBox="1"/>
          <p:nvPr/>
        </p:nvSpPr>
        <p:spPr>
          <a:xfrm>
            <a:off x="5155090" y="3325302"/>
            <a:ext cx="17437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 5,002 spots|19,686 </a:t>
            </a:r>
            <a:r>
              <a:rPr lang="en-US" sz="1200" i="1" dirty="0" err="1"/>
              <a:t>trp’s</a:t>
            </a:r>
            <a:endParaRPr lang="en-US" sz="1200" i="1" dirty="0"/>
          </a:p>
        </p:txBody>
      </p:sp>
      <p:graphicFrame>
        <p:nvGraphicFramePr>
          <p:cNvPr id="59" name="Chart 8">
            <a:extLst>
              <a:ext uri="{FF2B5EF4-FFF2-40B4-BE49-F238E27FC236}">
                <a16:creationId xmlns:a16="http://schemas.microsoft.com/office/drawing/2014/main" id="{95FCF62C-7A1D-7F47-8D77-5155EFC12E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4111547"/>
              </p:ext>
            </p:extLst>
          </p:nvPr>
        </p:nvGraphicFramePr>
        <p:xfrm>
          <a:off x="5607529" y="3915155"/>
          <a:ext cx="6376137" cy="900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0" name="TextBox 35">
            <a:extLst>
              <a:ext uri="{FF2B5EF4-FFF2-40B4-BE49-F238E27FC236}">
                <a16:creationId xmlns:a16="http://schemas.microsoft.com/office/drawing/2014/main" id="{B2D51509-846F-B744-8BD4-378DEFE768FF}"/>
              </a:ext>
            </a:extLst>
          </p:cNvPr>
          <p:cNvSpPr txBox="1"/>
          <p:nvPr/>
        </p:nvSpPr>
        <p:spPr>
          <a:xfrm>
            <a:off x="5265148" y="4124367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</a:t>
            </a:r>
          </a:p>
        </p:txBody>
      </p:sp>
      <p:sp>
        <p:nvSpPr>
          <p:cNvPr id="61" name="TextBox 36">
            <a:extLst>
              <a:ext uri="{FF2B5EF4-FFF2-40B4-BE49-F238E27FC236}">
                <a16:creationId xmlns:a16="http://schemas.microsoft.com/office/drawing/2014/main" id="{6DCEDBD0-9025-8440-A167-BF32D8C1BDE5}"/>
              </a:ext>
            </a:extLst>
          </p:cNvPr>
          <p:cNvSpPr txBox="1"/>
          <p:nvPr/>
        </p:nvSpPr>
        <p:spPr>
          <a:xfrm>
            <a:off x="5244805" y="4352016"/>
            <a:ext cx="12929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369 </a:t>
            </a:r>
            <a:r>
              <a:rPr lang="en-US" sz="1200" i="1" dirty="0" err="1"/>
              <a:t>publicaciones</a:t>
            </a:r>
            <a:endParaRPr lang="en-US" sz="1200" i="1" dirty="0"/>
          </a:p>
          <a:p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(334 </a:t>
            </a:r>
            <a:r>
              <a:rPr lang="en-US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regulatorios</a:t>
            </a:r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p:txBody>
      </p:sp>
      <p:graphicFrame>
        <p:nvGraphicFramePr>
          <p:cNvPr id="65" name="Table 9">
            <a:extLst>
              <a:ext uri="{FF2B5EF4-FFF2-40B4-BE49-F238E27FC236}">
                <a16:creationId xmlns:a16="http://schemas.microsoft.com/office/drawing/2014/main" id="{5C5E0D03-314E-934D-A002-17776E5B45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46288"/>
              </p:ext>
            </p:extLst>
          </p:nvPr>
        </p:nvGraphicFramePr>
        <p:xfrm>
          <a:off x="5703087" y="2702759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$1.4M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76%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66" name="TextBox 41">
            <a:extLst>
              <a:ext uri="{FF2B5EF4-FFF2-40B4-BE49-F238E27FC236}">
                <a16:creationId xmlns:a16="http://schemas.microsoft.com/office/drawing/2014/main" id="{4A19A25A-546A-6948-AD65-671F9D555EF5}"/>
              </a:ext>
            </a:extLst>
          </p:cNvPr>
          <p:cNvSpPr txBox="1"/>
          <p:nvPr/>
        </p:nvSpPr>
        <p:spPr>
          <a:xfrm>
            <a:off x="5240095" y="5053533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</a:t>
            </a:r>
          </a:p>
        </p:txBody>
      </p:sp>
      <p:graphicFrame>
        <p:nvGraphicFramePr>
          <p:cNvPr id="67" name="Table 46">
            <a:extLst>
              <a:ext uri="{FF2B5EF4-FFF2-40B4-BE49-F238E27FC236}">
                <a16:creationId xmlns:a16="http://schemas.microsoft.com/office/drawing/2014/main" id="{7034916B-2BE8-184C-9D7C-07A4941E97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26808"/>
              </p:ext>
            </p:extLst>
          </p:nvPr>
        </p:nvGraphicFramePr>
        <p:xfrm>
          <a:off x="5716338" y="3748039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$269k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14%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graphicFrame>
        <p:nvGraphicFramePr>
          <p:cNvPr id="68" name="Table 47">
            <a:extLst>
              <a:ext uri="{FF2B5EF4-FFF2-40B4-BE49-F238E27FC236}">
                <a16:creationId xmlns:a16="http://schemas.microsoft.com/office/drawing/2014/main" id="{36463D12-7D2B-CC4F-B061-C7D6EB16DF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288391"/>
              </p:ext>
            </p:extLst>
          </p:nvPr>
        </p:nvGraphicFramePr>
        <p:xfrm>
          <a:off x="5716337" y="4768805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$137K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7%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69" name="TextBox 49">
            <a:extLst>
              <a:ext uri="{FF2B5EF4-FFF2-40B4-BE49-F238E27FC236}">
                <a16:creationId xmlns:a16="http://schemas.microsoft.com/office/drawing/2014/main" id="{520D3536-FBC4-FB4D-941A-DD34F1E32A60}"/>
              </a:ext>
            </a:extLst>
          </p:cNvPr>
          <p:cNvSpPr txBox="1"/>
          <p:nvPr/>
        </p:nvSpPr>
        <p:spPr>
          <a:xfrm>
            <a:off x="5202097" y="5381898"/>
            <a:ext cx="899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9,064 spots</a:t>
            </a:r>
          </a:p>
        </p:txBody>
      </p:sp>
      <p:cxnSp>
        <p:nvCxnSpPr>
          <p:cNvPr id="70" name="Straight Connector 60">
            <a:extLst>
              <a:ext uri="{FF2B5EF4-FFF2-40B4-BE49-F238E27FC236}">
                <a16:creationId xmlns:a16="http://schemas.microsoft.com/office/drawing/2014/main" id="{23E872FA-025F-4A4B-9E53-EFAA0D14E52F}"/>
              </a:ext>
            </a:extLst>
          </p:cNvPr>
          <p:cNvCxnSpPr>
            <a:cxnSpLocks/>
          </p:cNvCxnSpPr>
          <p:nvPr/>
        </p:nvCxnSpPr>
        <p:spPr>
          <a:xfrm flipV="1">
            <a:off x="5358954" y="3652712"/>
            <a:ext cx="5069780" cy="15123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61">
            <a:extLst>
              <a:ext uri="{FF2B5EF4-FFF2-40B4-BE49-F238E27FC236}">
                <a16:creationId xmlns:a16="http://schemas.microsoft.com/office/drawing/2014/main" id="{EC1C4F84-0824-ED46-B288-9740A26CE106}"/>
              </a:ext>
            </a:extLst>
          </p:cNvPr>
          <p:cNvCxnSpPr>
            <a:cxnSpLocks/>
          </p:cNvCxnSpPr>
          <p:nvPr/>
        </p:nvCxnSpPr>
        <p:spPr>
          <a:xfrm flipV="1">
            <a:off x="5358954" y="4709419"/>
            <a:ext cx="5069780" cy="15123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2" name="Chart 38">
            <a:extLst>
              <a:ext uri="{FF2B5EF4-FFF2-40B4-BE49-F238E27FC236}">
                <a16:creationId xmlns:a16="http://schemas.microsoft.com/office/drawing/2014/main" id="{4B827B26-C0E4-304C-A898-22393582F6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3674308"/>
              </p:ext>
            </p:extLst>
          </p:nvPr>
        </p:nvGraphicFramePr>
        <p:xfrm>
          <a:off x="5583408" y="4926403"/>
          <a:ext cx="6400258" cy="884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73" name="TextBox 41">
            <a:extLst>
              <a:ext uri="{FF2B5EF4-FFF2-40B4-BE49-F238E27FC236}">
                <a16:creationId xmlns:a16="http://schemas.microsoft.com/office/drawing/2014/main" id="{8DBB0FEC-BC3C-A949-A5D1-C1E2B34699D9}"/>
              </a:ext>
            </a:extLst>
          </p:cNvPr>
          <p:cNvSpPr txBox="1"/>
          <p:nvPr/>
        </p:nvSpPr>
        <p:spPr>
          <a:xfrm>
            <a:off x="5158521" y="6088811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OOH</a:t>
            </a:r>
          </a:p>
        </p:txBody>
      </p:sp>
      <p:graphicFrame>
        <p:nvGraphicFramePr>
          <p:cNvPr id="74" name="Table 47">
            <a:extLst>
              <a:ext uri="{FF2B5EF4-FFF2-40B4-BE49-F238E27FC236}">
                <a16:creationId xmlns:a16="http://schemas.microsoft.com/office/drawing/2014/main" id="{EE0AB9CA-0D8D-0F47-B11D-CFD9C73503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588716"/>
              </p:ext>
            </p:extLst>
          </p:nvPr>
        </p:nvGraphicFramePr>
        <p:xfrm>
          <a:off x="5691913" y="5789803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$39K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2%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75" name="TextBox 49">
            <a:extLst>
              <a:ext uri="{FF2B5EF4-FFF2-40B4-BE49-F238E27FC236}">
                <a16:creationId xmlns:a16="http://schemas.microsoft.com/office/drawing/2014/main" id="{65F649EF-6525-FC4F-93F9-5588429EF522}"/>
              </a:ext>
            </a:extLst>
          </p:cNvPr>
          <p:cNvSpPr txBox="1"/>
          <p:nvPr/>
        </p:nvSpPr>
        <p:spPr>
          <a:xfrm>
            <a:off x="5265148" y="6476040"/>
            <a:ext cx="9076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33 </a:t>
            </a:r>
            <a:r>
              <a:rPr lang="en-US" sz="1200" i="1" dirty="0" err="1"/>
              <a:t>modulos</a:t>
            </a:r>
            <a:endParaRPr lang="en-US" sz="1200" i="1" dirty="0"/>
          </a:p>
        </p:txBody>
      </p:sp>
      <p:cxnSp>
        <p:nvCxnSpPr>
          <p:cNvPr id="76" name="Straight Connector 61">
            <a:extLst>
              <a:ext uri="{FF2B5EF4-FFF2-40B4-BE49-F238E27FC236}">
                <a16:creationId xmlns:a16="http://schemas.microsoft.com/office/drawing/2014/main" id="{9CBC3F6B-9E2E-2E4C-8C4B-E63894209994}"/>
              </a:ext>
            </a:extLst>
          </p:cNvPr>
          <p:cNvCxnSpPr>
            <a:cxnSpLocks/>
          </p:cNvCxnSpPr>
          <p:nvPr/>
        </p:nvCxnSpPr>
        <p:spPr>
          <a:xfrm flipV="1">
            <a:off x="5377392" y="5730417"/>
            <a:ext cx="5069780" cy="15123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7" name="Chart 38">
            <a:extLst>
              <a:ext uri="{FF2B5EF4-FFF2-40B4-BE49-F238E27FC236}">
                <a16:creationId xmlns:a16="http://schemas.microsoft.com/office/drawing/2014/main" id="{0B9F245F-E591-A343-9D3F-975A82F9D7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3873714"/>
              </p:ext>
            </p:extLst>
          </p:nvPr>
        </p:nvGraphicFramePr>
        <p:xfrm>
          <a:off x="5587562" y="5947402"/>
          <a:ext cx="6400258" cy="931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42" name="CuadroTexto 1">
            <a:extLst>
              <a:ext uri="{FF2B5EF4-FFF2-40B4-BE49-F238E27FC236}">
                <a16:creationId xmlns:a16="http://schemas.microsoft.com/office/drawing/2014/main" id="{3DAA4058-ECBA-A644-B787-90B97CBEAFB9}"/>
              </a:ext>
            </a:extLst>
          </p:cNvPr>
          <p:cNvSpPr txBox="1"/>
          <p:nvPr/>
        </p:nvSpPr>
        <p:spPr>
          <a:xfrm>
            <a:off x="5969526" y="1682206"/>
            <a:ext cx="1540574" cy="282951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HN" sz="800" dirty="0">
                <a:solidFill>
                  <a:schemeClr val="bg1"/>
                </a:solidFill>
                <a:latin typeface="Helvetica Light" panose="020B0403020202020204" pitchFamily="34" charset="0"/>
              </a:rPr>
              <a:t>73 años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8E6FF54-E623-EE45-8AA0-72526BCBF25E}"/>
              </a:ext>
            </a:extLst>
          </p:cNvPr>
          <p:cNvSpPr txBox="1"/>
          <p:nvPr/>
        </p:nvSpPr>
        <p:spPr>
          <a:xfrm>
            <a:off x="7504456" y="1743540"/>
            <a:ext cx="1041233" cy="415498"/>
          </a:xfrm>
          <a:prstGeom prst="rect">
            <a:avLst/>
          </a:prstGeom>
          <a:solidFill>
            <a:schemeClr val="accent4">
              <a:lumMod val="75000"/>
              <a:alpha val="17539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HN" sz="700" dirty="0">
                <a:latin typeface="Helvetica Light" panose="020B0403020202020204" pitchFamily="34" charset="0"/>
              </a:rPr>
              <a:t>Remesas “nuestra esencia es conectarte”</a:t>
            </a:r>
          </a:p>
        </p:txBody>
      </p:sp>
      <p:sp>
        <p:nvSpPr>
          <p:cNvPr id="44" name="TextBox 27">
            <a:extLst>
              <a:ext uri="{FF2B5EF4-FFF2-40B4-BE49-F238E27FC236}">
                <a16:creationId xmlns:a16="http://schemas.microsoft.com/office/drawing/2014/main" id="{AB4B72EC-858D-6E4F-B397-6ACA7635D2ED}"/>
              </a:ext>
            </a:extLst>
          </p:cNvPr>
          <p:cNvSpPr txBox="1"/>
          <p:nvPr/>
        </p:nvSpPr>
        <p:spPr>
          <a:xfrm>
            <a:off x="201320" y="6520506"/>
            <a:ext cx="1776448" cy="21544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junio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1930115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Chart 50">
            <a:extLst>
              <a:ext uri="{FF2B5EF4-FFF2-40B4-BE49-F238E27FC236}">
                <a16:creationId xmlns:a16="http://schemas.microsoft.com/office/drawing/2014/main" id="{3B4FF432-B20F-4445-890D-0B3E677DB0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6839662"/>
              </p:ext>
            </p:extLst>
          </p:nvPr>
        </p:nvGraphicFramePr>
        <p:xfrm>
          <a:off x="4968631" y="930475"/>
          <a:ext cx="6689965" cy="1657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3" name="Chart 72">
            <a:extLst>
              <a:ext uri="{FF2B5EF4-FFF2-40B4-BE49-F238E27FC236}">
                <a16:creationId xmlns:a16="http://schemas.microsoft.com/office/drawing/2014/main" id="{75551144-73B7-BA45-8EBE-AE64933A2B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3751569"/>
              </p:ext>
            </p:extLst>
          </p:nvPr>
        </p:nvGraphicFramePr>
        <p:xfrm>
          <a:off x="675026" y="1532107"/>
          <a:ext cx="3153230" cy="1565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95B6C38-B407-7343-992B-17C06C3A572A}"/>
              </a:ext>
            </a:extLst>
          </p:cNvPr>
          <p:cNvCxnSpPr>
            <a:cxnSpLocks/>
          </p:cNvCxnSpPr>
          <p:nvPr/>
        </p:nvCxnSpPr>
        <p:spPr>
          <a:xfrm>
            <a:off x="946767" y="1725111"/>
            <a:ext cx="25302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AutoShape 4">
            <a:extLst>
              <a:ext uri="{FF2B5EF4-FFF2-40B4-BE49-F238E27FC236}">
                <a16:creationId xmlns:a16="http://schemas.microsoft.com/office/drawing/2014/main" id="{4F7A8353-17B9-4CC8-95B5-5C50B8D04415}"/>
              </a:ext>
            </a:extLst>
          </p:cNvPr>
          <p:cNvSpPr/>
          <p:nvPr/>
        </p:nvSpPr>
        <p:spPr>
          <a:xfrm>
            <a:off x="0" y="0"/>
            <a:ext cx="12192000" cy="9304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/>
          <a:lstStyle/>
          <a:p>
            <a:endParaRPr lang="en-CA" dirty="0"/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08D6FA1F-B630-49B8-B3E9-470FE3D31C5D}"/>
              </a:ext>
            </a:extLst>
          </p:cNvPr>
          <p:cNvSpPr txBox="1">
            <a:spLocks/>
          </p:cNvSpPr>
          <p:nvPr/>
        </p:nvSpPr>
        <p:spPr>
          <a:xfrm>
            <a:off x="413995" y="-1161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DAVIVIENDA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7C159398-71CD-49A8-A6C2-0A5E62AE113B}"/>
              </a:ext>
            </a:extLst>
          </p:cNvPr>
          <p:cNvSpPr txBox="1">
            <a:spLocks/>
          </p:cNvSpPr>
          <p:nvPr/>
        </p:nvSpPr>
        <p:spPr>
          <a:xfrm>
            <a:off x="8130328" y="-171893"/>
            <a:ext cx="4061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Estra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/>
              </a:rPr>
              <a:t>t</a:t>
            </a:r>
            <a:r>
              <a:rPr lang="en-CA" sz="2000" b="1" dirty="0">
                <a:solidFill>
                  <a:schemeClr val="bg1"/>
                </a:solidFill>
                <a:latin typeface="Helvetica Light" panose="020B0403020202020204"/>
              </a:rPr>
              <a:t>é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gia</a:t>
            </a:r>
            <a: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 de 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Medios</a:t>
            </a:r>
            <a:b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</a:b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enero-junio</a:t>
            </a:r>
            <a: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, 2024</a:t>
            </a:r>
            <a:endParaRPr lang="en-US" sz="3000" b="1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DFC9EE6-FAB1-1247-A304-4BC0066611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0586200"/>
              </p:ext>
            </p:extLst>
          </p:nvPr>
        </p:nvGraphicFramePr>
        <p:xfrm>
          <a:off x="644140" y="3556408"/>
          <a:ext cx="3193511" cy="2598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F729F15-D697-D049-8DC0-3A48866AF9B0}"/>
              </a:ext>
            </a:extLst>
          </p:cNvPr>
          <p:cNvCxnSpPr/>
          <p:nvPr/>
        </p:nvCxnSpPr>
        <p:spPr>
          <a:xfrm>
            <a:off x="3470022" y="-83130"/>
            <a:ext cx="0" cy="16831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B6B11DF-AAAD-9249-A35E-B14555417C1A}"/>
              </a:ext>
            </a:extLst>
          </p:cNvPr>
          <p:cNvCxnSpPr/>
          <p:nvPr/>
        </p:nvCxnSpPr>
        <p:spPr>
          <a:xfrm>
            <a:off x="4398443" y="1069903"/>
            <a:ext cx="0" cy="5104381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D5B7D7E-68D5-1343-B825-67754915F888}"/>
              </a:ext>
            </a:extLst>
          </p:cNvPr>
          <p:cNvCxnSpPr/>
          <p:nvPr/>
        </p:nvCxnSpPr>
        <p:spPr>
          <a:xfrm>
            <a:off x="5172636" y="2645229"/>
            <a:ext cx="67076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C23D556-DE8C-2F46-BB35-6BB269973FCD}"/>
              </a:ext>
            </a:extLst>
          </p:cNvPr>
          <p:cNvSpPr txBox="1"/>
          <p:nvPr/>
        </p:nvSpPr>
        <p:spPr>
          <a:xfrm>
            <a:off x="3581390" y="1093091"/>
            <a:ext cx="1620628" cy="297004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850" b="1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DaVivienda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mantiene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su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actividad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publicitaria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con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presupuestos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conservadores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y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en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este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primer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semestre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enfoca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su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actividad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en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b="1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campaña</a:t>
            </a:r>
            <a:r>
              <a:rPr lang="en-US" sz="85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de </a:t>
            </a:r>
            <a:r>
              <a:rPr lang="en-US" sz="850" b="1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préstamos</a:t>
            </a:r>
            <a:r>
              <a:rPr lang="en-US" sz="85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para Vivienda y Auto,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denominada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“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frases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celebres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”.</a:t>
            </a:r>
          </a:p>
          <a:p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En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junio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lanza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su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campaña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b="1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institucional</a:t>
            </a:r>
            <a:r>
              <a:rPr lang="en-US" sz="85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del banco 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“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lugar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equivocado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” con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diferentes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mensajes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de 15”.</a:t>
            </a:r>
          </a:p>
          <a:p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En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lo que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respecta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a </a:t>
            </a:r>
            <a:r>
              <a:rPr lang="en-US" sz="850" b="1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tarjeta</a:t>
            </a:r>
            <a:r>
              <a:rPr lang="en-US" sz="85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de </a:t>
            </a:r>
            <a:r>
              <a:rPr lang="en-US" sz="850" b="1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crédito</a:t>
            </a:r>
            <a:r>
              <a:rPr lang="en-US" sz="85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tiene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activa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la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campaña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Mastercard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DaVivienda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, con promo UEFA  y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en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junio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promo “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vive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la final de la Copa América.</a:t>
            </a:r>
          </a:p>
          <a:p>
            <a:r>
              <a:rPr lang="en-US" sz="850" b="1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Remesas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se active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en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abril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-mayo con promo del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dia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de la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madre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“doble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remesas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para mama”</a:t>
            </a:r>
          </a:p>
        </p:txBody>
      </p:sp>
      <p:graphicFrame>
        <p:nvGraphicFramePr>
          <p:cNvPr id="36" name="Chart 24">
            <a:extLst>
              <a:ext uri="{FF2B5EF4-FFF2-40B4-BE49-F238E27FC236}">
                <a16:creationId xmlns:a16="http://schemas.microsoft.com/office/drawing/2014/main" id="{E03BCAC5-5605-774F-9CBF-5D9F5360D7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5507093"/>
              </p:ext>
            </p:extLst>
          </p:nvPr>
        </p:nvGraphicFramePr>
        <p:xfrm>
          <a:off x="1169960" y="1212515"/>
          <a:ext cx="2026131" cy="1044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F6F4376A-522B-6A45-B40B-C342A522E81B}"/>
              </a:ext>
            </a:extLst>
          </p:cNvPr>
          <p:cNvSpPr txBox="1"/>
          <p:nvPr/>
        </p:nvSpPr>
        <p:spPr>
          <a:xfrm>
            <a:off x="5714254" y="1274376"/>
            <a:ext cx="1075728" cy="415498"/>
          </a:xfrm>
          <a:prstGeom prst="rect">
            <a:avLst/>
          </a:prstGeom>
          <a:solidFill>
            <a:srgbClr val="C00000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HN" sz="700" dirty="0">
                <a:solidFill>
                  <a:schemeClr val="bg1"/>
                </a:solidFill>
                <a:latin typeface="Helvetica Light" panose="020B0403020202020204" pitchFamily="34" charset="0"/>
              </a:rPr>
              <a:t>”Frases celebres” prestamos vivienda y auto </a:t>
            </a:r>
          </a:p>
        </p:txBody>
      </p:sp>
      <p:sp>
        <p:nvSpPr>
          <p:cNvPr id="35" name="TextBox 5">
            <a:extLst>
              <a:ext uri="{FF2B5EF4-FFF2-40B4-BE49-F238E27FC236}">
                <a16:creationId xmlns:a16="http://schemas.microsoft.com/office/drawing/2014/main" id="{826DFA27-9D34-4B49-8727-5E1022C29880}"/>
              </a:ext>
            </a:extLst>
          </p:cNvPr>
          <p:cNvSpPr txBox="1"/>
          <p:nvPr/>
        </p:nvSpPr>
        <p:spPr>
          <a:xfrm>
            <a:off x="523549" y="3176182"/>
            <a:ext cx="6719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Helvetica Light" panose="020B0403020202020204" pitchFamily="34" charset="0"/>
              </a:rPr>
              <a:t>Inv. </a:t>
            </a:r>
            <a:r>
              <a:rPr lang="en-US" sz="1000" dirty="0" err="1">
                <a:latin typeface="Helvetica Light" panose="020B0403020202020204" pitchFamily="34" charset="0"/>
              </a:rPr>
              <a:t>en</a:t>
            </a:r>
            <a:r>
              <a:rPr lang="en-US" sz="1000" dirty="0">
                <a:latin typeface="Helvetica Light" panose="020B0403020202020204" pitchFamily="34" charset="0"/>
              </a:rPr>
              <a:t> $</a:t>
            </a:r>
          </a:p>
        </p:txBody>
      </p:sp>
      <p:cxnSp>
        <p:nvCxnSpPr>
          <p:cNvPr id="57" name="Straight Connector 29">
            <a:extLst>
              <a:ext uri="{FF2B5EF4-FFF2-40B4-BE49-F238E27FC236}">
                <a16:creationId xmlns:a16="http://schemas.microsoft.com/office/drawing/2014/main" id="{53ADDEE0-5B9E-BB4D-9FA1-4D756E441F9B}"/>
              </a:ext>
            </a:extLst>
          </p:cNvPr>
          <p:cNvCxnSpPr>
            <a:cxnSpLocks/>
          </p:cNvCxnSpPr>
          <p:nvPr/>
        </p:nvCxnSpPr>
        <p:spPr>
          <a:xfrm flipV="1">
            <a:off x="606409" y="3422403"/>
            <a:ext cx="2908563" cy="13195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34">
            <a:extLst>
              <a:ext uri="{FF2B5EF4-FFF2-40B4-BE49-F238E27FC236}">
                <a16:creationId xmlns:a16="http://schemas.microsoft.com/office/drawing/2014/main" id="{0A103A6E-F95F-0045-A9CA-DEC5C5FF74FA}"/>
              </a:ext>
            </a:extLst>
          </p:cNvPr>
          <p:cNvCxnSpPr/>
          <p:nvPr/>
        </p:nvCxnSpPr>
        <p:spPr>
          <a:xfrm>
            <a:off x="5273684" y="2645229"/>
            <a:ext cx="67076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uadroTexto 57">
            <a:extLst>
              <a:ext uri="{FF2B5EF4-FFF2-40B4-BE49-F238E27FC236}">
                <a16:creationId xmlns:a16="http://schemas.microsoft.com/office/drawing/2014/main" id="{9F32367E-6E58-8749-84DE-F2B224B9F721}"/>
              </a:ext>
            </a:extLst>
          </p:cNvPr>
          <p:cNvSpPr txBox="1"/>
          <p:nvPr/>
        </p:nvSpPr>
        <p:spPr>
          <a:xfrm>
            <a:off x="5678680" y="288847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HN" dirty="0"/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C068CA31-424E-494E-B1A3-A6A7C2C4DA3E}"/>
              </a:ext>
            </a:extLst>
          </p:cNvPr>
          <p:cNvSpPr txBox="1"/>
          <p:nvPr/>
        </p:nvSpPr>
        <p:spPr>
          <a:xfrm>
            <a:off x="9757317" y="27041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HN" dirty="0"/>
          </a:p>
        </p:txBody>
      </p:sp>
      <p:graphicFrame>
        <p:nvGraphicFramePr>
          <p:cNvPr id="62" name="Chart 29">
            <a:extLst>
              <a:ext uri="{FF2B5EF4-FFF2-40B4-BE49-F238E27FC236}">
                <a16:creationId xmlns:a16="http://schemas.microsoft.com/office/drawing/2014/main" id="{CCB5E5C3-7FCC-8A4F-A35D-82330AFCB5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6317276"/>
              </p:ext>
            </p:extLst>
          </p:nvPr>
        </p:nvGraphicFramePr>
        <p:xfrm>
          <a:off x="5583408" y="2844348"/>
          <a:ext cx="6376142" cy="900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3" name="TextBox 32">
            <a:extLst>
              <a:ext uri="{FF2B5EF4-FFF2-40B4-BE49-F238E27FC236}">
                <a16:creationId xmlns:a16="http://schemas.microsoft.com/office/drawing/2014/main" id="{A7636241-3D82-4346-9FD7-A64C90B9024F}"/>
              </a:ext>
            </a:extLst>
          </p:cNvPr>
          <p:cNvSpPr txBox="1"/>
          <p:nvPr/>
        </p:nvSpPr>
        <p:spPr>
          <a:xfrm>
            <a:off x="5228367" y="3030816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TV</a:t>
            </a:r>
          </a:p>
        </p:txBody>
      </p:sp>
      <p:sp>
        <p:nvSpPr>
          <p:cNvPr id="64" name="TextBox 33">
            <a:extLst>
              <a:ext uri="{FF2B5EF4-FFF2-40B4-BE49-F238E27FC236}">
                <a16:creationId xmlns:a16="http://schemas.microsoft.com/office/drawing/2014/main" id="{B394DDDF-BA2E-5446-8F81-9212B3498B0F}"/>
              </a:ext>
            </a:extLst>
          </p:cNvPr>
          <p:cNvSpPr txBox="1"/>
          <p:nvPr/>
        </p:nvSpPr>
        <p:spPr>
          <a:xfrm>
            <a:off x="5155090" y="3325302"/>
            <a:ext cx="15946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2,121 spots|9,918trp’s</a:t>
            </a:r>
          </a:p>
        </p:txBody>
      </p:sp>
      <p:graphicFrame>
        <p:nvGraphicFramePr>
          <p:cNvPr id="65" name="Chart 8">
            <a:extLst>
              <a:ext uri="{FF2B5EF4-FFF2-40B4-BE49-F238E27FC236}">
                <a16:creationId xmlns:a16="http://schemas.microsoft.com/office/drawing/2014/main" id="{90C351A0-FF87-A44D-8959-BF99097EB5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0189566"/>
              </p:ext>
            </p:extLst>
          </p:nvPr>
        </p:nvGraphicFramePr>
        <p:xfrm>
          <a:off x="5607529" y="3915155"/>
          <a:ext cx="6376137" cy="900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6" name="TextBox 35">
            <a:extLst>
              <a:ext uri="{FF2B5EF4-FFF2-40B4-BE49-F238E27FC236}">
                <a16:creationId xmlns:a16="http://schemas.microsoft.com/office/drawing/2014/main" id="{218DE2F9-18DF-AE4C-A3CF-0CEDF5C2E7A4}"/>
              </a:ext>
            </a:extLst>
          </p:cNvPr>
          <p:cNvSpPr txBox="1"/>
          <p:nvPr/>
        </p:nvSpPr>
        <p:spPr>
          <a:xfrm>
            <a:off x="5265148" y="4124367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</a:t>
            </a:r>
          </a:p>
        </p:txBody>
      </p:sp>
      <p:sp>
        <p:nvSpPr>
          <p:cNvPr id="67" name="TextBox 36">
            <a:extLst>
              <a:ext uri="{FF2B5EF4-FFF2-40B4-BE49-F238E27FC236}">
                <a16:creationId xmlns:a16="http://schemas.microsoft.com/office/drawing/2014/main" id="{EF70C775-8F73-5A40-B72E-59DC50B1EDA3}"/>
              </a:ext>
            </a:extLst>
          </p:cNvPr>
          <p:cNvSpPr txBox="1"/>
          <p:nvPr/>
        </p:nvSpPr>
        <p:spPr>
          <a:xfrm>
            <a:off x="5244805" y="4352013"/>
            <a:ext cx="12929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616 </a:t>
            </a:r>
            <a:r>
              <a:rPr lang="en-US" sz="1200" i="1" dirty="0" err="1"/>
              <a:t>publicaciones</a:t>
            </a:r>
            <a:endParaRPr lang="en-US" sz="1200" i="1" dirty="0"/>
          </a:p>
          <a:p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(418 </a:t>
            </a:r>
            <a:r>
              <a:rPr lang="en-US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regulatorios</a:t>
            </a:r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p:txBody>
      </p:sp>
      <p:graphicFrame>
        <p:nvGraphicFramePr>
          <p:cNvPr id="68" name="Table 9">
            <a:extLst>
              <a:ext uri="{FF2B5EF4-FFF2-40B4-BE49-F238E27FC236}">
                <a16:creationId xmlns:a16="http://schemas.microsoft.com/office/drawing/2014/main" id="{166D6BBB-DEFA-BC42-AC38-DB9318EB69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721267"/>
              </p:ext>
            </p:extLst>
          </p:nvPr>
        </p:nvGraphicFramePr>
        <p:xfrm>
          <a:off x="5703087" y="2691399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$526K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34%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69" name="TextBox 41">
            <a:extLst>
              <a:ext uri="{FF2B5EF4-FFF2-40B4-BE49-F238E27FC236}">
                <a16:creationId xmlns:a16="http://schemas.microsoft.com/office/drawing/2014/main" id="{8ADA42B2-14BE-B242-AD38-863AB1899EDE}"/>
              </a:ext>
            </a:extLst>
          </p:cNvPr>
          <p:cNvSpPr txBox="1"/>
          <p:nvPr/>
        </p:nvSpPr>
        <p:spPr>
          <a:xfrm>
            <a:off x="5240095" y="5053533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</a:t>
            </a:r>
          </a:p>
        </p:txBody>
      </p:sp>
      <p:graphicFrame>
        <p:nvGraphicFramePr>
          <p:cNvPr id="70" name="Table 46">
            <a:extLst>
              <a:ext uri="{FF2B5EF4-FFF2-40B4-BE49-F238E27FC236}">
                <a16:creationId xmlns:a16="http://schemas.microsoft.com/office/drawing/2014/main" id="{5213929C-4D0A-B74B-9A65-EC795AE9B5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256278"/>
              </p:ext>
            </p:extLst>
          </p:nvPr>
        </p:nvGraphicFramePr>
        <p:xfrm>
          <a:off x="5716338" y="3748039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$645k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42%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graphicFrame>
        <p:nvGraphicFramePr>
          <p:cNvPr id="71" name="Table 47">
            <a:extLst>
              <a:ext uri="{FF2B5EF4-FFF2-40B4-BE49-F238E27FC236}">
                <a16:creationId xmlns:a16="http://schemas.microsoft.com/office/drawing/2014/main" id="{11CD70C3-4DF3-5E4A-BAFE-B2CF1D4173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393111"/>
              </p:ext>
            </p:extLst>
          </p:nvPr>
        </p:nvGraphicFramePr>
        <p:xfrm>
          <a:off x="5716337" y="4768805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$335K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22%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72" name="TextBox 49">
            <a:extLst>
              <a:ext uri="{FF2B5EF4-FFF2-40B4-BE49-F238E27FC236}">
                <a16:creationId xmlns:a16="http://schemas.microsoft.com/office/drawing/2014/main" id="{CE7605A1-0A91-0B40-83CB-954E14650A2B}"/>
              </a:ext>
            </a:extLst>
          </p:cNvPr>
          <p:cNvSpPr txBox="1"/>
          <p:nvPr/>
        </p:nvSpPr>
        <p:spPr>
          <a:xfrm>
            <a:off x="5202097" y="5381898"/>
            <a:ext cx="9781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19,033 spots</a:t>
            </a:r>
          </a:p>
        </p:txBody>
      </p:sp>
      <p:cxnSp>
        <p:nvCxnSpPr>
          <p:cNvPr id="74" name="Straight Connector 60">
            <a:extLst>
              <a:ext uri="{FF2B5EF4-FFF2-40B4-BE49-F238E27FC236}">
                <a16:creationId xmlns:a16="http://schemas.microsoft.com/office/drawing/2014/main" id="{56470C72-B097-4940-B65E-D2AA283A6A11}"/>
              </a:ext>
            </a:extLst>
          </p:cNvPr>
          <p:cNvCxnSpPr>
            <a:cxnSpLocks/>
          </p:cNvCxnSpPr>
          <p:nvPr/>
        </p:nvCxnSpPr>
        <p:spPr>
          <a:xfrm flipV="1">
            <a:off x="5358954" y="3652712"/>
            <a:ext cx="5069780" cy="15123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61">
            <a:extLst>
              <a:ext uri="{FF2B5EF4-FFF2-40B4-BE49-F238E27FC236}">
                <a16:creationId xmlns:a16="http://schemas.microsoft.com/office/drawing/2014/main" id="{202BE403-32AF-0047-8533-11F6852B3DB9}"/>
              </a:ext>
            </a:extLst>
          </p:cNvPr>
          <p:cNvCxnSpPr>
            <a:cxnSpLocks/>
          </p:cNvCxnSpPr>
          <p:nvPr/>
        </p:nvCxnSpPr>
        <p:spPr>
          <a:xfrm flipV="1">
            <a:off x="5358954" y="4709419"/>
            <a:ext cx="5069780" cy="15123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8" name="Chart 38">
            <a:extLst>
              <a:ext uri="{FF2B5EF4-FFF2-40B4-BE49-F238E27FC236}">
                <a16:creationId xmlns:a16="http://schemas.microsoft.com/office/drawing/2014/main" id="{4FD95CE6-89C5-DE48-8620-40AB119ED0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6672998"/>
              </p:ext>
            </p:extLst>
          </p:nvPr>
        </p:nvGraphicFramePr>
        <p:xfrm>
          <a:off x="5583408" y="4926403"/>
          <a:ext cx="6400258" cy="884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79" name="TextBox 41">
            <a:extLst>
              <a:ext uri="{FF2B5EF4-FFF2-40B4-BE49-F238E27FC236}">
                <a16:creationId xmlns:a16="http://schemas.microsoft.com/office/drawing/2014/main" id="{4C70E298-5ECC-7A47-BA18-89CF79939A93}"/>
              </a:ext>
            </a:extLst>
          </p:cNvPr>
          <p:cNvSpPr txBox="1"/>
          <p:nvPr/>
        </p:nvSpPr>
        <p:spPr>
          <a:xfrm>
            <a:off x="5158521" y="6088811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OOH</a:t>
            </a:r>
          </a:p>
        </p:txBody>
      </p:sp>
      <p:graphicFrame>
        <p:nvGraphicFramePr>
          <p:cNvPr id="80" name="Table 47">
            <a:extLst>
              <a:ext uri="{FF2B5EF4-FFF2-40B4-BE49-F238E27FC236}">
                <a16:creationId xmlns:a16="http://schemas.microsoft.com/office/drawing/2014/main" id="{254E92E0-A27F-B34D-9AF0-317E590E67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563561"/>
              </p:ext>
            </p:extLst>
          </p:nvPr>
        </p:nvGraphicFramePr>
        <p:xfrm>
          <a:off x="5691913" y="5789803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$28K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2%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81" name="TextBox 49">
            <a:extLst>
              <a:ext uri="{FF2B5EF4-FFF2-40B4-BE49-F238E27FC236}">
                <a16:creationId xmlns:a16="http://schemas.microsoft.com/office/drawing/2014/main" id="{8488394B-24D5-F248-AE40-C837222495B3}"/>
              </a:ext>
            </a:extLst>
          </p:cNvPr>
          <p:cNvSpPr txBox="1"/>
          <p:nvPr/>
        </p:nvSpPr>
        <p:spPr>
          <a:xfrm>
            <a:off x="5265148" y="6476040"/>
            <a:ext cx="9076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18 </a:t>
            </a:r>
            <a:r>
              <a:rPr lang="en-US" sz="1200" i="1" dirty="0" err="1"/>
              <a:t>modulos</a:t>
            </a:r>
            <a:endParaRPr lang="en-US" sz="1200" i="1" dirty="0"/>
          </a:p>
        </p:txBody>
      </p:sp>
      <p:cxnSp>
        <p:nvCxnSpPr>
          <p:cNvPr id="82" name="Straight Connector 61">
            <a:extLst>
              <a:ext uri="{FF2B5EF4-FFF2-40B4-BE49-F238E27FC236}">
                <a16:creationId xmlns:a16="http://schemas.microsoft.com/office/drawing/2014/main" id="{1AEA6A67-BD72-C149-89BB-A85C62AE941E}"/>
              </a:ext>
            </a:extLst>
          </p:cNvPr>
          <p:cNvCxnSpPr>
            <a:cxnSpLocks/>
          </p:cNvCxnSpPr>
          <p:nvPr/>
        </p:nvCxnSpPr>
        <p:spPr>
          <a:xfrm flipV="1">
            <a:off x="5377392" y="5730417"/>
            <a:ext cx="5069780" cy="15123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3" name="Chart 38">
            <a:extLst>
              <a:ext uri="{FF2B5EF4-FFF2-40B4-BE49-F238E27FC236}">
                <a16:creationId xmlns:a16="http://schemas.microsoft.com/office/drawing/2014/main" id="{AD4737B8-BED2-AC43-86A6-6F336A2764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4295438"/>
              </p:ext>
            </p:extLst>
          </p:nvPr>
        </p:nvGraphicFramePr>
        <p:xfrm>
          <a:off x="5587562" y="5947402"/>
          <a:ext cx="6400258" cy="931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41" name="CuadroTexto 40">
            <a:extLst>
              <a:ext uri="{FF2B5EF4-FFF2-40B4-BE49-F238E27FC236}">
                <a16:creationId xmlns:a16="http://schemas.microsoft.com/office/drawing/2014/main" id="{3E77C55F-C41E-5346-B6ED-51188732E9C5}"/>
              </a:ext>
            </a:extLst>
          </p:cNvPr>
          <p:cNvSpPr txBox="1"/>
          <p:nvPr/>
        </p:nvSpPr>
        <p:spPr>
          <a:xfrm>
            <a:off x="5958293" y="1827724"/>
            <a:ext cx="1209094" cy="292388"/>
          </a:xfrm>
          <a:prstGeom prst="rect">
            <a:avLst/>
          </a:prstGeom>
          <a:solidFill>
            <a:schemeClr val="bg2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HN" sz="650" dirty="0">
                <a:solidFill>
                  <a:schemeClr val="bg1"/>
                </a:solidFill>
                <a:latin typeface="Helvetica Light" panose="020B0403020202020204" pitchFamily="34" charset="0"/>
              </a:rPr>
              <a:t>Mastercard DaVivienda promo UEFA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274AE37C-3D34-A440-AD1B-11EE23CD57BB}"/>
              </a:ext>
            </a:extLst>
          </p:cNvPr>
          <p:cNvSpPr txBox="1"/>
          <p:nvPr/>
        </p:nvSpPr>
        <p:spPr>
          <a:xfrm>
            <a:off x="7468808" y="1339817"/>
            <a:ext cx="1075728" cy="307777"/>
          </a:xfrm>
          <a:prstGeom prst="rect">
            <a:avLst/>
          </a:prstGeom>
          <a:solidFill>
            <a:srgbClr val="C00000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HN" sz="700" dirty="0">
                <a:solidFill>
                  <a:schemeClr val="bg1"/>
                </a:solidFill>
                <a:latin typeface="Helvetica Light" panose="020B0403020202020204" pitchFamily="34" charset="0"/>
              </a:rPr>
              <a:t>Inst. Banco “ Lugar equivocado” 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9A7B08BD-9CE8-F043-88D5-F57926D80280}"/>
              </a:ext>
            </a:extLst>
          </p:cNvPr>
          <p:cNvSpPr txBox="1"/>
          <p:nvPr/>
        </p:nvSpPr>
        <p:spPr>
          <a:xfrm>
            <a:off x="7200214" y="1815761"/>
            <a:ext cx="806357" cy="300082"/>
          </a:xfrm>
          <a:prstGeom prst="rect">
            <a:avLst/>
          </a:prstGeom>
          <a:solidFill>
            <a:schemeClr val="accent5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HN" sz="650" dirty="0">
                <a:solidFill>
                  <a:schemeClr val="bg1"/>
                </a:solidFill>
                <a:latin typeface="Helvetica Light" panose="020B0403020202020204" pitchFamily="34" charset="0"/>
              </a:rPr>
              <a:t>“Doble remesas para mamá</a:t>
            </a:r>
            <a:r>
              <a:rPr lang="es-HN" sz="700" dirty="0">
                <a:solidFill>
                  <a:schemeClr val="bg1"/>
                </a:solidFill>
                <a:latin typeface="Helvetica Light" panose="020B0403020202020204" pitchFamily="34" charset="0"/>
              </a:rPr>
              <a:t>” 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5B754BB1-4B24-EC41-9C93-C49B693F7335}"/>
              </a:ext>
            </a:extLst>
          </p:cNvPr>
          <p:cNvSpPr txBox="1"/>
          <p:nvPr/>
        </p:nvSpPr>
        <p:spPr>
          <a:xfrm>
            <a:off x="8006673" y="1790828"/>
            <a:ext cx="806358" cy="292388"/>
          </a:xfrm>
          <a:prstGeom prst="rect">
            <a:avLst/>
          </a:prstGeom>
          <a:solidFill>
            <a:schemeClr val="bg2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HN" sz="650" dirty="0">
                <a:solidFill>
                  <a:schemeClr val="bg1"/>
                </a:solidFill>
                <a:latin typeface="Helvetica Light" panose="020B0403020202020204" pitchFamily="34" charset="0"/>
              </a:rPr>
              <a:t>Viva la final Copa América</a:t>
            </a:r>
          </a:p>
        </p:txBody>
      </p:sp>
      <p:sp>
        <p:nvSpPr>
          <p:cNvPr id="47" name="TextBox 27">
            <a:extLst>
              <a:ext uri="{FF2B5EF4-FFF2-40B4-BE49-F238E27FC236}">
                <a16:creationId xmlns:a16="http://schemas.microsoft.com/office/drawing/2014/main" id="{92633B43-1E14-0A41-955D-38FC45631A4C}"/>
              </a:ext>
            </a:extLst>
          </p:cNvPr>
          <p:cNvSpPr txBox="1"/>
          <p:nvPr/>
        </p:nvSpPr>
        <p:spPr>
          <a:xfrm>
            <a:off x="201320" y="6520506"/>
            <a:ext cx="1776448" cy="21544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junio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1760196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35469A-BB67-7B4C-A732-352BA38BBB50}"/>
              </a:ext>
            </a:extLst>
          </p:cNvPr>
          <p:cNvSpPr txBox="1"/>
          <p:nvPr/>
        </p:nvSpPr>
        <p:spPr>
          <a:xfrm>
            <a:off x="523549" y="3176182"/>
            <a:ext cx="6719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Helvetica Light" panose="020B0403020202020204" pitchFamily="34" charset="0"/>
              </a:rPr>
              <a:t>Inv. </a:t>
            </a:r>
            <a:r>
              <a:rPr lang="en-US" sz="1000" dirty="0" err="1">
                <a:latin typeface="Helvetica Light" panose="020B0403020202020204" pitchFamily="34" charset="0"/>
              </a:rPr>
              <a:t>en</a:t>
            </a:r>
            <a:r>
              <a:rPr lang="en-US" sz="1000" dirty="0">
                <a:latin typeface="Helvetica Light" panose="020B0403020202020204" pitchFamily="34" charset="0"/>
              </a:rPr>
              <a:t> $</a:t>
            </a:r>
          </a:p>
        </p:txBody>
      </p:sp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id="{AB9180DB-E249-2042-AC02-91C1EC33E5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8475159"/>
              </p:ext>
            </p:extLst>
          </p:nvPr>
        </p:nvGraphicFramePr>
        <p:xfrm>
          <a:off x="544180" y="3490269"/>
          <a:ext cx="3207554" cy="3113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6022633A-ACF0-3F47-8417-1BC53D1AA0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8025674"/>
              </p:ext>
            </p:extLst>
          </p:nvPr>
        </p:nvGraphicFramePr>
        <p:xfrm>
          <a:off x="606409" y="1658874"/>
          <a:ext cx="3153230" cy="1499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09B0907-8EA3-6944-849E-4BCF4F83D77C}"/>
              </a:ext>
            </a:extLst>
          </p:cNvPr>
          <p:cNvCxnSpPr>
            <a:cxnSpLocks/>
          </p:cNvCxnSpPr>
          <p:nvPr/>
        </p:nvCxnSpPr>
        <p:spPr>
          <a:xfrm flipV="1">
            <a:off x="851076" y="1598982"/>
            <a:ext cx="2663895" cy="113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2" name="Chart 51">
            <a:extLst>
              <a:ext uri="{FF2B5EF4-FFF2-40B4-BE49-F238E27FC236}">
                <a16:creationId xmlns:a16="http://schemas.microsoft.com/office/drawing/2014/main" id="{4BB0218E-4675-4042-BFBF-73039D8C33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3120452"/>
              </p:ext>
            </p:extLst>
          </p:nvPr>
        </p:nvGraphicFramePr>
        <p:xfrm>
          <a:off x="4950956" y="778793"/>
          <a:ext cx="6677421" cy="1935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3" name="AutoShape 4">
            <a:extLst>
              <a:ext uri="{FF2B5EF4-FFF2-40B4-BE49-F238E27FC236}">
                <a16:creationId xmlns:a16="http://schemas.microsoft.com/office/drawing/2014/main" id="{FB331648-87DF-4508-99D9-A88BC53E4262}"/>
              </a:ext>
            </a:extLst>
          </p:cNvPr>
          <p:cNvSpPr/>
          <p:nvPr/>
        </p:nvSpPr>
        <p:spPr>
          <a:xfrm>
            <a:off x="0" y="0"/>
            <a:ext cx="12192000" cy="930476"/>
          </a:xfrm>
          <a:prstGeom prst="rect">
            <a:avLst/>
          </a:prstGeom>
          <a:solidFill>
            <a:srgbClr val="009343"/>
          </a:solidFill>
        </p:spPr>
        <p:txBody>
          <a:bodyPr/>
          <a:lstStyle/>
          <a:p>
            <a:endParaRPr lang="en-CA" dirty="0"/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BC5E1DB8-BCBB-4DE3-8C2F-0BAC8739A0E3}"/>
              </a:ext>
            </a:extLst>
          </p:cNvPr>
          <p:cNvSpPr txBox="1">
            <a:spLocks/>
          </p:cNvSpPr>
          <p:nvPr/>
        </p:nvSpPr>
        <p:spPr>
          <a:xfrm>
            <a:off x="413995" y="-763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AZTECA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E4A8682-03AE-4604-88AA-6330FF1D6E93}"/>
              </a:ext>
            </a:extLst>
          </p:cNvPr>
          <p:cNvCxnSpPr/>
          <p:nvPr/>
        </p:nvCxnSpPr>
        <p:spPr>
          <a:xfrm>
            <a:off x="4458423" y="1184471"/>
            <a:ext cx="0" cy="5104381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1DBA030-4322-D449-BDA8-F00EF2292A54}"/>
              </a:ext>
            </a:extLst>
          </p:cNvPr>
          <p:cNvCxnSpPr/>
          <p:nvPr/>
        </p:nvCxnSpPr>
        <p:spPr>
          <a:xfrm>
            <a:off x="3470022" y="0"/>
            <a:ext cx="0" cy="16831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le 1">
            <a:extLst>
              <a:ext uri="{FF2B5EF4-FFF2-40B4-BE49-F238E27FC236}">
                <a16:creationId xmlns:a16="http://schemas.microsoft.com/office/drawing/2014/main" id="{CFB4A713-B343-4967-97AB-B9E21AC48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0328" y="-171893"/>
            <a:ext cx="4061672" cy="1325563"/>
          </a:xfrm>
        </p:spPr>
        <p:txBody>
          <a:bodyPr>
            <a:normAutofit/>
          </a:bodyPr>
          <a:lstStyle/>
          <a:p>
            <a:pPr algn="r"/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Estra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/>
              </a:rPr>
              <a:t>t</a:t>
            </a:r>
            <a:r>
              <a:rPr lang="en-CA" sz="2000" b="1" i="0" dirty="0">
                <a:solidFill>
                  <a:schemeClr val="bg1"/>
                </a:solidFill>
                <a:effectLst/>
                <a:latin typeface="Helvetica Light" panose="020B0403020202020204"/>
              </a:rPr>
              <a:t>é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gia</a:t>
            </a:r>
            <a: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 de 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Medios</a:t>
            </a:r>
            <a:b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</a:b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enero-junio</a:t>
            </a:r>
            <a: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, 2024</a:t>
            </a:r>
            <a:endParaRPr lang="en-US" sz="3000" b="1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0721B57-B728-C748-A008-52FACE6D2AE5}"/>
              </a:ext>
            </a:extLst>
          </p:cNvPr>
          <p:cNvCxnSpPr>
            <a:cxnSpLocks/>
          </p:cNvCxnSpPr>
          <p:nvPr/>
        </p:nvCxnSpPr>
        <p:spPr>
          <a:xfrm flipV="1">
            <a:off x="606409" y="3422403"/>
            <a:ext cx="2908563" cy="13195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5BF4991-B7A7-6F42-9267-6F036170282F}"/>
              </a:ext>
            </a:extLst>
          </p:cNvPr>
          <p:cNvCxnSpPr/>
          <p:nvPr/>
        </p:nvCxnSpPr>
        <p:spPr>
          <a:xfrm>
            <a:off x="4950956" y="2645229"/>
            <a:ext cx="67076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1CA49D1C-1174-A446-A669-1F3E5DD86191}"/>
              </a:ext>
            </a:extLst>
          </p:cNvPr>
          <p:cNvSpPr txBox="1"/>
          <p:nvPr/>
        </p:nvSpPr>
        <p:spPr>
          <a:xfrm>
            <a:off x="3592731" y="1195992"/>
            <a:ext cx="1620628" cy="3624069"/>
          </a:xfrm>
          <a:prstGeom prst="rect">
            <a:avLst/>
          </a:prstGeom>
          <a:solidFill>
            <a:schemeClr val="bg1"/>
          </a:solidFill>
          <a:ln>
            <a:solidFill>
              <a:srgbClr val="0A9369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s-HN" sz="85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Azteca</a:t>
            </a:r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ha reducido significativamente su ruido publicitario, primero en un 62% de 2022 a 2023 y luego en un 37% de 2023 a 2024. A pesar de esta disminución en la inversión publicitaria, actualmente tiene varias campañas activas.</a:t>
            </a:r>
          </a:p>
          <a:p>
            <a:pPr algn="l"/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Helvetica Light Oblique" panose="020B0403020202020204" pitchFamily="34" charset="0"/>
              </a:rPr>
              <a:t>Concentra sus esfuerzos en </a:t>
            </a:r>
            <a:r>
              <a:rPr lang="es-HN" sz="850" b="1" i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HELVETICA LIGHT OBLIQUE" panose="020B0403020202020204" pitchFamily="34" charset="0"/>
              </a:rPr>
              <a:t>campaña de cuenta de ahorro</a:t>
            </a:r>
            <a:r>
              <a:rPr lang="es-HN" sz="85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1)</a:t>
            </a:r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Helvetica Light Oblique" panose="020B0403020202020204" pitchFamily="34" charset="0"/>
              </a:rPr>
              <a:t> "Bóveda millonaria”, misma que comenzó en septiembre del 2023 y </a:t>
            </a:r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se extendió</a:t>
            </a:r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Helvetica Light Oblique" panose="020B0403020202020204" pitchFamily="34" charset="0"/>
              </a:rPr>
              <a:t> hasta </a:t>
            </a:r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enero’24</a:t>
            </a:r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Helvetica Light Oblique" panose="020B0403020202020204" pitchFamily="34" charset="0"/>
              </a:rPr>
              <a:t>. 2) </a:t>
            </a:r>
            <a:r>
              <a:rPr lang="es-HN" sz="85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Institucional de ahorro </a:t>
            </a:r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“Haz crecer tu dinero” simultáneo con con cuenta Guardadito”.</a:t>
            </a:r>
          </a:p>
          <a:p>
            <a:pPr algn="l"/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También tiene al aire campaña de </a:t>
            </a:r>
            <a:r>
              <a:rPr lang="es-HN" sz="85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institucional del banco </a:t>
            </a:r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“somos tu banco”</a:t>
            </a:r>
          </a:p>
          <a:p>
            <a:pPr algn="l"/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Helvetica Light Oblique" panose="020B0403020202020204" pitchFamily="34" charset="0"/>
              </a:rPr>
              <a:t>En r</a:t>
            </a:r>
            <a:r>
              <a:rPr lang="es-HN" sz="850" b="1" i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HELVETICA LIGHT OBLIQUE" panose="020B0403020202020204" pitchFamily="34" charset="0"/>
              </a:rPr>
              <a:t>emesas</a:t>
            </a:r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Helvetica Light Oblique" panose="020B0403020202020204" pitchFamily="34" charset="0"/>
              </a:rPr>
              <a:t> al igual que </a:t>
            </a:r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el resto de sus competidores, tiene al aire campaña del dia de la madre “el amor a mamá no tiene fronteras”</a:t>
            </a:r>
            <a:endParaRPr lang="es-HN" sz="850" i="1" dirty="0">
              <a:solidFill>
                <a:schemeClr val="tx2">
                  <a:lumMod val="90000"/>
                  <a:lumOff val="10000"/>
                </a:schemeClr>
              </a:solidFill>
              <a:effectLst/>
              <a:latin typeface="Helvetica Light Oblique" panose="020B0403020202020204" pitchFamily="34" charset="0"/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BEA89330-227A-9F4B-BDF6-1091F45B9D35}"/>
              </a:ext>
            </a:extLst>
          </p:cNvPr>
          <p:cNvSpPr txBox="1"/>
          <p:nvPr/>
        </p:nvSpPr>
        <p:spPr>
          <a:xfrm>
            <a:off x="5678680" y="288847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HN" dirty="0"/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F6159D90-CCF3-FF47-BA3C-1EF55B896051}"/>
              </a:ext>
            </a:extLst>
          </p:cNvPr>
          <p:cNvSpPr txBox="1"/>
          <p:nvPr/>
        </p:nvSpPr>
        <p:spPr>
          <a:xfrm>
            <a:off x="9757317" y="27041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HN" dirty="0"/>
          </a:p>
        </p:txBody>
      </p:sp>
      <p:graphicFrame>
        <p:nvGraphicFramePr>
          <p:cNvPr id="56" name="Chart 29">
            <a:extLst>
              <a:ext uri="{FF2B5EF4-FFF2-40B4-BE49-F238E27FC236}">
                <a16:creationId xmlns:a16="http://schemas.microsoft.com/office/drawing/2014/main" id="{7E2B0253-E8B3-6A41-BD78-60A07D926D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438830"/>
              </p:ext>
            </p:extLst>
          </p:nvPr>
        </p:nvGraphicFramePr>
        <p:xfrm>
          <a:off x="5583408" y="2844348"/>
          <a:ext cx="6376142" cy="900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7" name="TextBox 32">
            <a:extLst>
              <a:ext uri="{FF2B5EF4-FFF2-40B4-BE49-F238E27FC236}">
                <a16:creationId xmlns:a16="http://schemas.microsoft.com/office/drawing/2014/main" id="{675906C8-7052-8440-8249-4782A913D4D3}"/>
              </a:ext>
            </a:extLst>
          </p:cNvPr>
          <p:cNvSpPr txBox="1"/>
          <p:nvPr/>
        </p:nvSpPr>
        <p:spPr>
          <a:xfrm>
            <a:off x="5228367" y="3030816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TV</a:t>
            </a:r>
          </a:p>
        </p:txBody>
      </p:sp>
      <p:sp>
        <p:nvSpPr>
          <p:cNvPr id="59" name="TextBox 33">
            <a:extLst>
              <a:ext uri="{FF2B5EF4-FFF2-40B4-BE49-F238E27FC236}">
                <a16:creationId xmlns:a16="http://schemas.microsoft.com/office/drawing/2014/main" id="{DD37A4DD-BDB8-2C49-9407-F7EA11748403}"/>
              </a:ext>
            </a:extLst>
          </p:cNvPr>
          <p:cNvSpPr txBox="1"/>
          <p:nvPr/>
        </p:nvSpPr>
        <p:spPr>
          <a:xfrm>
            <a:off x="5155090" y="3325302"/>
            <a:ext cx="16732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3,346 spots|13,793trp’s</a:t>
            </a:r>
          </a:p>
        </p:txBody>
      </p:sp>
      <p:graphicFrame>
        <p:nvGraphicFramePr>
          <p:cNvPr id="60" name="Chart 8">
            <a:extLst>
              <a:ext uri="{FF2B5EF4-FFF2-40B4-BE49-F238E27FC236}">
                <a16:creationId xmlns:a16="http://schemas.microsoft.com/office/drawing/2014/main" id="{E7FBF28F-6A5E-0D47-A91D-9A26F0EE73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9289782"/>
              </p:ext>
            </p:extLst>
          </p:nvPr>
        </p:nvGraphicFramePr>
        <p:xfrm>
          <a:off x="5607529" y="3915155"/>
          <a:ext cx="6376137" cy="900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1" name="TextBox 35">
            <a:extLst>
              <a:ext uri="{FF2B5EF4-FFF2-40B4-BE49-F238E27FC236}">
                <a16:creationId xmlns:a16="http://schemas.microsoft.com/office/drawing/2014/main" id="{27F4DC13-4FC4-B443-83B3-4BD649A15678}"/>
              </a:ext>
            </a:extLst>
          </p:cNvPr>
          <p:cNvSpPr txBox="1"/>
          <p:nvPr/>
        </p:nvSpPr>
        <p:spPr>
          <a:xfrm>
            <a:off x="5265148" y="4124367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</a:t>
            </a:r>
          </a:p>
        </p:txBody>
      </p:sp>
      <p:sp>
        <p:nvSpPr>
          <p:cNvPr id="64" name="TextBox 36">
            <a:extLst>
              <a:ext uri="{FF2B5EF4-FFF2-40B4-BE49-F238E27FC236}">
                <a16:creationId xmlns:a16="http://schemas.microsoft.com/office/drawing/2014/main" id="{634DB7E2-56E9-3847-A28B-F0FFA05A9180}"/>
              </a:ext>
            </a:extLst>
          </p:cNvPr>
          <p:cNvSpPr txBox="1"/>
          <p:nvPr/>
        </p:nvSpPr>
        <p:spPr>
          <a:xfrm>
            <a:off x="5244805" y="4326993"/>
            <a:ext cx="12929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109 </a:t>
            </a:r>
            <a:r>
              <a:rPr lang="en-US" sz="1200" i="1" dirty="0" err="1"/>
              <a:t>publicaciones</a:t>
            </a:r>
            <a:endParaRPr lang="en-US" sz="1200" i="1" dirty="0"/>
          </a:p>
          <a:p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(102 </a:t>
            </a:r>
            <a:r>
              <a:rPr lang="en-US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regulatorios</a:t>
            </a:r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p:txBody>
      </p:sp>
      <p:graphicFrame>
        <p:nvGraphicFramePr>
          <p:cNvPr id="65" name="Table 9">
            <a:extLst>
              <a:ext uri="{FF2B5EF4-FFF2-40B4-BE49-F238E27FC236}">
                <a16:creationId xmlns:a16="http://schemas.microsoft.com/office/drawing/2014/main" id="{8CFC73F7-F773-2245-985B-0F929391E2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816443"/>
              </p:ext>
            </p:extLst>
          </p:nvPr>
        </p:nvGraphicFramePr>
        <p:xfrm>
          <a:off x="5703087" y="2691399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$597K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75%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66" name="TextBox 41">
            <a:extLst>
              <a:ext uri="{FF2B5EF4-FFF2-40B4-BE49-F238E27FC236}">
                <a16:creationId xmlns:a16="http://schemas.microsoft.com/office/drawing/2014/main" id="{4EE0F7F7-3009-504E-BBFA-C8A1917C208B}"/>
              </a:ext>
            </a:extLst>
          </p:cNvPr>
          <p:cNvSpPr txBox="1"/>
          <p:nvPr/>
        </p:nvSpPr>
        <p:spPr>
          <a:xfrm>
            <a:off x="5240095" y="5053533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</a:t>
            </a:r>
          </a:p>
        </p:txBody>
      </p:sp>
      <p:graphicFrame>
        <p:nvGraphicFramePr>
          <p:cNvPr id="67" name="Table 46">
            <a:extLst>
              <a:ext uri="{FF2B5EF4-FFF2-40B4-BE49-F238E27FC236}">
                <a16:creationId xmlns:a16="http://schemas.microsoft.com/office/drawing/2014/main" id="{D06721A1-7AD7-3B42-9847-36F7FBD896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955194"/>
              </p:ext>
            </p:extLst>
          </p:nvPr>
        </p:nvGraphicFramePr>
        <p:xfrm>
          <a:off x="5716338" y="3748039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$76k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9%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graphicFrame>
        <p:nvGraphicFramePr>
          <p:cNvPr id="68" name="Table 47">
            <a:extLst>
              <a:ext uri="{FF2B5EF4-FFF2-40B4-BE49-F238E27FC236}">
                <a16:creationId xmlns:a16="http://schemas.microsoft.com/office/drawing/2014/main" id="{3C32E779-5E5A-9641-8107-07FF7CD8BE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818317"/>
              </p:ext>
            </p:extLst>
          </p:nvPr>
        </p:nvGraphicFramePr>
        <p:xfrm>
          <a:off x="5716337" y="4768805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$91K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11%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69" name="TextBox 49">
            <a:extLst>
              <a:ext uri="{FF2B5EF4-FFF2-40B4-BE49-F238E27FC236}">
                <a16:creationId xmlns:a16="http://schemas.microsoft.com/office/drawing/2014/main" id="{59A80EEE-0D2C-0140-B468-382700338447}"/>
              </a:ext>
            </a:extLst>
          </p:cNvPr>
          <p:cNvSpPr txBox="1"/>
          <p:nvPr/>
        </p:nvSpPr>
        <p:spPr>
          <a:xfrm>
            <a:off x="5202097" y="5381898"/>
            <a:ext cx="899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2,203 spots</a:t>
            </a:r>
          </a:p>
        </p:txBody>
      </p:sp>
      <p:cxnSp>
        <p:nvCxnSpPr>
          <p:cNvPr id="70" name="Straight Connector 60">
            <a:extLst>
              <a:ext uri="{FF2B5EF4-FFF2-40B4-BE49-F238E27FC236}">
                <a16:creationId xmlns:a16="http://schemas.microsoft.com/office/drawing/2014/main" id="{1794D265-CF28-8A49-9A7D-687C3FE5AA61}"/>
              </a:ext>
            </a:extLst>
          </p:cNvPr>
          <p:cNvCxnSpPr>
            <a:cxnSpLocks/>
          </p:cNvCxnSpPr>
          <p:nvPr/>
        </p:nvCxnSpPr>
        <p:spPr>
          <a:xfrm flipV="1">
            <a:off x="5358954" y="3652712"/>
            <a:ext cx="5069780" cy="15123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61">
            <a:extLst>
              <a:ext uri="{FF2B5EF4-FFF2-40B4-BE49-F238E27FC236}">
                <a16:creationId xmlns:a16="http://schemas.microsoft.com/office/drawing/2014/main" id="{25F208EC-B626-8842-B445-C97EBDC101BD}"/>
              </a:ext>
            </a:extLst>
          </p:cNvPr>
          <p:cNvCxnSpPr>
            <a:cxnSpLocks/>
          </p:cNvCxnSpPr>
          <p:nvPr/>
        </p:nvCxnSpPr>
        <p:spPr>
          <a:xfrm flipV="1">
            <a:off x="5358954" y="4709419"/>
            <a:ext cx="5069780" cy="15123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2" name="Chart 38">
            <a:extLst>
              <a:ext uri="{FF2B5EF4-FFF2-40B4-BE49-F238E27FC236}">
                <a16:creationId xmlns:a16="http://schemas.microsoft.com/office/drawing/2014/main" id="{48006ADD-5916-3A4E-A49B-DB44EFAACC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9134574"/>
              </p:ext>
            </p:extLst>
          </p:nvPr>
        </p:nvGraphicFramePr>
        <p:xfrm>
          <a:off x="5583408" y="4926403"/>
          <a:ext cx="6400258" cy="884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73" name="TextBox 41">
            <a:extLst>
              <a:ext uri="{FF2B5EF4-FFF2-40B4-BE49-F238E27FC236}">
                <a16:creationId xmlns:a16="http://schemas.microsoft.com/office/drawing/2014/main" id="{DCFBDE72-E623-2F49-AD70-CBE045BE3D34}"/>
              </a:ext>
            </a:extLst>
          </p:cNvPr>
          <p:cNvSpPr txBox="1"/>
          <p:nvPr/>
        </p:nvSpPr>
        <p:spPr>
          <a:xfrm>
            <a:off x="5158521" y="6088811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OOH</a:t>
            </a:r>
          </a:p>
        </p:txBody>
      </p:sp>
      <p:graphicFrame>
        <p:nvGraphicFramePr>
          <p:cNvPr id="74" name="Table 47">
            <a:extLst>
              <a:ext uri="{FF2B5EF4-FFF2-40B4-BE49-F238E27FC236}">
                <a16:creationId xmlns:a16="http://schemas.microsoft.com/office/drawing/2014/main" id="{9FFD4FD4-BB12-7B46-8487-C1EBA68651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898120"/>
              </p:ext>
            </p:extLst>
          </p:nvPr>
        </p:nvGraphicFramePr>
        <p:xfrm>
          <a:off x="5691913" y="5789803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$33K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5%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75" name="TextBox 49">
            <a:extLst>
              <a:ext uri="{FF2B5EF4-FFF2-40B4-BE49-F238E27FC236}">
                <a16:creationId xmlns:a16="http://schemas.microsoft.com/office/drawing/2014/main" id="{6F37CB8A-FB63-DB42-A27D-520F62FF80BD}"/>
              </a:ext>
            </a:extLst>
          </p:cNvPr>
          <p:cNvSpPr txBox="1"/>
          <p:nvPr/>
        </p:nvSpPr>
        <p:spPr>
          <a:xfrm>
            <a:off x="5265148" y="6476040"/>
            <a:ext cx="9076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36 </a:t>
            </a:r>
            <a:r>
              <a:rPr lang="en-US" sz="1200" i="1" dirty="0" err="1"/>
              <a:t>modulos</a:t>
            </a:r>
            <a:endParaRPr lang="en-US" sz="1200" i="1" dirty="0"/>
          </a:p>
        </p:txBody>
      </p:sp>
      <p:cxnSp>
        <p:nvCxnSpPr>
          <p:cNvPr id="76" name="Straight Connector 61">
            <a:extLst>
              <a:ext uri="{FF2B5EF4-FFF2-40B4-BE49-F238E27FC236}">
                <a16:creationId xmlns:a16="http://schemas.microsoft.com/office/drawing/2014/main" id="{32E36C37-1A59-6D46-9468-B8ED44241A78}"/>
              </a:ext>
            </a:extLst>
          </p:cNvPr>
          <p:cNvCxnSpPr>
            <a:cxnSpLocks/>
          </p:cNvCxnSpPr>
          <p:nvPr/>
        </p:nvCxnSpPr>
        <p:spPr>
          <a:xfrm flipV="1">
            <a:off x="5377392" y="5730417"/>
            <a:ext cx="5069780" cy="15123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7" name="Chart 38">
            <a:extLst>
              <a:ext uri="{FF2B5EF4-FFF2-40B4-BE49-F238E27FC236}">
                <a16:creationId xmlns:a16="http://schemas.microsoft.com/office/drawing/2014/main" id="{3C6A591B-546A-F549-BD87-185192ACB7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6144400"/>
              </p:ext>
            </p:extLst>
          </p:nvPr>
        </p:nvGraphicFramePr>
        <p:xfrm>
          <a:off x="5587562" y="5947402"/>
          <a:ext cx="6400258" cy="931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78" name="Chart 24">
            <a:extLst>
              <a:ext uri="{FF2B5EF4-FFF2-40B4-BE49-F238E27FC236}">
                <a16:creationId xmlns:a16="http://schemas.microsoft.com/office/drawing/2014/main" id="{3B216142-E979-9B49-A8F7-64F130A73D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8848650"/>
              </p:ext>
            </p:extLst>
          </p:nvPr>
        </p:nvGraphicFramePr>
        <p:xfrm>
          <a:off x="1133754" y="1597431"/>
          <a:ext cx="2026131" cy="1044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79" name="CuadroTexto 78">
            <a:extLst>
              <a:ext uri="{FF2B5EF4-FFF2-40B4-BE49-F238E27FC236}">
                <a16:creationId xmlns:a16="http://schemas.microsoft.com/office/drawing/2014/main" id="{3BC0C49A-69D7-5540-9482-C79FF5A463D9}"/>
              </a:ext>
            </a:extLst>
          </p:cNvPr>
          <p:cNvSpPr txBox="1"/>
          <p:nvPr/>
        </p:nvSpPr>
        <p:spPr>
          <a:xfrm>
            <a:off x="5228367" y="1316484"/>
            <a:ext cx="1075728" cy="307777"/>
          </a:xfrm>
          <a:prstGeom prst="rect">
            <a:avLst/>
          </a:prstGeom>
          <a:solidFill>
            <a:srgbClr val="C00000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HN" sz="700" dirty="0">
                <a:solidFill>
                  <a:schemeClr val="bg1"/>
                </a:solidFill>
                <a:latin typeface="Helvetica Light" panose="020B0403020202020204" pitchFamily="34" charset="0"/>
              </a:rPr>
              <a:t>“Promo bóvega millonaria”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9F25FCDF-58F9-CE49-BDD7-228833DBEFD9}"/>
              </a:ext>
            </a:extLst>
          </p:cNvPr>
          <p:cNvSpPr txBox="1"/>
          <p:nvPr/>
        </p:nvSpPr>
        <p:spPr>
          <a:xfrm>
            <a:off x="6424045" y="1264967"/>
            <a:ext cx="1643862" cy="200055"/>
          </a:xfrm>
          <a:prstGeom prst="rect">
            <a:avLst/>
          </a:prstGeom>
          <a:solidFill>
            <a:srgbClr val="C00000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HN" sz="700">
                <a:solidFill>
                  <a:schemeClr val="bg1"/>
                </a:solidFill>
                <a:latin typeface="Helvetica Light" panose="020B0403020202020204" pitchFamily="34" charset="0"/>
              </a:rPr>
              <a:t>Regalos inolvidables para mamá”</a:t>
            </a:r>
            <a:endParaRPr lang="es-HN" sz="700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CD6E288-9226-474E-9E44-4F4BC5F5CB7D}"/>
              </a:ext>
            </a:extLst>
          </p:cNvPr>
          <p:cNvSpPr txBox="1"/>
          <p:nvPr/>
        </p:nvSpPr>
        <p:spPr>
          <a:xfrm>
            <a:off x="6959356" y="1972857"/>
            <a:ext cx="1311023" cy="338554"/>
          </a:xfrm>
          <a:prstGeom prst="rect">
            <a:avLst/>
          </a:prstGeom>
          <a:solidFill>
            <a:schemeClr val="accent3">
              <a:alpha val="1934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HN" sz="800" dirty="0">
                <a:latin typeface="Helvetica" pitchFamily="2" charset="0"/>
              </a:rPr>
              <a:t>Remesas : El amor a mamá no tiene fronteras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38C82512-1A9A-6B45-93F8-87B797539174}"/>
              </a:ext>
            </a:extLst>
          </p:cNvPr>
          <p:cNvSpPr txBox="1"/>
          <p:nvPr/>
        </p:nvSpPr>
        <p:spPr>
          <a:xfrm>
            <a:off x="6319103" y="1469597"/>
            <a:ext cx="1951276" cy="307777"/>
          </a:xfrm>
          <a:prstGeom prst="rect">
            <a:avLst/>
          </a:prstGeom>
          <a:solidFill>
            <a:srgbClr val="C00000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HN" sz="700" dirty="0">
                <a:solidFill>
                  <a:schemeClr val="bg1"/>
                </a:solidFill>
                <a:latin typeface="Helvetica Light" panose="020B0403020202020204" pitchFamily="34" charset="0"/>
              </a:rPr>
              <a:t>Inst ahorro  “Haz creer tu dinero” / Tu dinero siempre a la mano (Cta. Guardadito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2803FCB3-31ED-6845-872C-EB3DF7E7EF02}"/>
              </a:ext>
            </a:extLst>
          </p:cNvPr>
          <p:cNvSpPr txBox="1"/>
          <p:nvPr/>
        </p:nvSpPr>
        <p:spPr>
          <a:xfrm>
            <a:off x="6091421" y="1765699"/>
            <a:ext cx="2120629" cy="200055"/>
          </a:xfrm>
          <a:prstGeom prst="rect">
            <a:avLst/>
          </a:prstGeom>
          <a:solidFill>
            <a:srgbClr val="C00000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HN" sz="700" dirty="0">
                <a:solidFill>
                  <a:schemeClr val="bg1"/>
                </a:solidFill>
                <a:latin typeface="Helvetica Light" panose="020B0403020202020204" pitchFamily="34" charset="0"/>
              </a:rPr>
              <a:t>Institucional “somos tu banco”</a:t>
            </a:r>
          </a:p>
        </p:txBody>
      </p:sp>
      <p:sp>
        <p:nvSpPr>
          <p:cNvPr id="43" name="TextBox 27">
            <a:extLst>
              <a:ext uri="{FF2B5EF4-FFF2-40B4-BE49-F238E27FC236}">
                <a16:creationId xmlns:a16="http://schemas.microsoft.com/office/drawing/2014/main" id="{179020B4-D246-444A-8818-E34D450AC78C}"/>
              </a:ext>
            </a:extLst>
          </p:cNvPr>
          <p:cNvSpPr txBox="1"/>
          <p:nvPr/>
        </p:nvSpPr>
        <p:spPr>
          <a:xfrm>
            <a:off x="201320" y="6520506"/>
            <a:ext cx="1776448" cy="21544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junio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4160251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4">
            <a:extLst>
              <a:ext uri="{FF2B5EF4-FFF2-40B4-BE49-F238E27FC236}">
                <a16:creationId xmlns:a16="http://schemas.microsoft.com/office/drawing/2014/main" id="{D0A926BA-544E-4526-A951-98853D3325E0}"/>
              </a:ext>
            </a:extLst>
          </p:cNvPr>
          <p:cNvSpPr/>
          <p:nvPr/>
        </p:nvSpPr>
        <p:spPr>
          <a:xfrm>
            <a:off x="0" y="0"/>
            <a:ext cx="12192000" cy="930476"/>
          </a:xfrm>
          <a:prstGeom prst="rect">
            <a:avLst/>
          </a:prstGeom>
          <a:solidFill>
            <a:srgbClr val="C00000"/>
          </a:solidFill>
        </p:spPr>
        <p:txBody>
          <a:bodyPr/>
          <a:lstStyle/>
          <a:p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6" name="CuadroTexto 18">
            <a:extLst>
              <a:ext uri="{FF2B5EF4-FFF2-40B4-BE49-F238E27FC236}">
                <a16:creationId xmlns:a16="http://schemas.microsoft.com/office/drawing/2014/main" id="{F5220182-9C77-7E41-9C04-82268171844E}"/>
              </a:ext>
            </a:extLst>
          </p:cNvPr>
          <p:cNvSpPr txBox="1"/>
          <p:nvPr/>
        </p:nvSpPr>
        <p:spPr>
          <a:xfrm>
            <a:off x="256746" y="177641"/>
            <a:ext cx="133253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38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Inversion Acumulada</a:t>
            </a:r>
            <a:r>
              <a:rPr lang="es-GT" sz="3800" dirty="0">
                <a:solidFill>
                  <a:schemeClr val="bg1"/>
                </a:solidFill>
                <a:latin typeface="Helvetica Light" panose="020B0403020202020204" pitchFamily="34" charset="0"/>
              </a:rPr>
              <a:t>: </a:t>
            </a:r>
            <a:r>
              <a:rPr lang="es-GT" sz="38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Grupo Financiero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18FCA8-5B08-C640-A212-B27E9F9CD6D3}"/>
              </a:ext>
            </a:extLst>
          </p:cNvPr>
          <p:cNvSpPr txBox="1"/>
          <p:nvPr/>
        </p:nvSpPr>
        <p:spPr>
          <a:xfrm>
            <a:off x="9753024" y="131474"/>
            <a:ext cx="264502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enero-junio</a:t>
            </a:r>
            <a:r>
              <a:rPr lang="en-US" sz="22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, 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2024</a:t>
            </a:r>
            <a:endParaRPr lang="en-CA" sz="2200" b="1" dirty="0">
              <a:solidFill>
                <a:schemeClr val="bg1"/>
              </a:solidFill>
            </a:endParaRPr>
          </a:p>
        </p:txBody>
      </p:sp>
      <p:pic>
        <p:nvPicPr>
          <p:cNvPr id="29" name="Picture 4">
            <a:extLst>
              <a:ext uri="{FF2B5EF4-FFF2-40B4-BE49-F238E27FC236}">
                <a16:creationId xmlns:a16="http://schemas.microsoft.com/office/drawing/2014/main" id="{5E27765D-C64E-7048-8785-4A3A83FE17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9581" y="6213195"/>
            <a:ext cx="1333755" cy="504189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5E085583-346B-6B44-819A-A67DFE1B3B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4" y="6213195"/>
            <a:ext cx="1484243" cy="522567"/>
          </a:xfrm>
          <a:prstGeom prst="rect">
            <a:avLst/>
          </a:prstGeom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8AD5D9A7-C946-F644-897D-1CE6B5CBB3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9543360"/>
              </p:ext>
            </p:extLst>
          </p:nvPr>
        </p:nvGraphicFramePr>
        <p:xfrm>
          <a:off x="405219" y="1378307"/>
          <a:ext cx="8128000" cy="4178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F0958854-55AB-8444-B093-6D0491120959}"/>
              </a:ext>
            </a:extLst>
          </p:cNvPr>
          <p:cNvSpPr txBox="1"/>
          <p:nvPr/>
        </p:nvSpPr>
        <p:spPr>
          <a:xfrm>
            <a:off x="274727" y="1018376"/>
            <a:ext cx="1367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H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Media mix</a:t>
            </a:r>
          </a:p>
        </p:txBody>
      </p:sp>
      <p:sp>
        <p:nvSpPr>
          <p:cNvPr id="27" name="TextBox 7">
            <a:extLst>
              <a:ext uri="{FF2B5EF4-FFF2-40B4-BE49-F238E27FC236}">
                <a16:creationId xmlns:a16="http://schemas.microsoft.com/office/drawing/2014/main" id="{28BBB465-B58B-A24E-979C-F57EE92E6D9F}"/>
              </a:ext>
            </a:extLst>
          </p:cNvPr>
          <p:cNvSpPr txBox="1"/>
          <p:nvPr/>
        </p:nvSpPr>
        <p:spPr>
          <a:xfrm>
            <a:off x="9441712" y="1949012"/>
            <a:ext cx="254605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1600" dirty="0">
                <a:latin typeface="Helvetica" pitchFamily="2" charset="0"/>
              </a:rPr>
              <a:t>En general, el medio principal utilizado por todas las instituciones bancarias analizadas es la televisión, representando el 67% de la mezcla. Le sigue en importancia la radio, con un 11%, seguido de exteriores con un 8% y prensa con un 7%.</a:t>
            </a:r>
          </a:p>
        </p:txBody>
      </p:sp>
      <p:graphicFrame>
        <p:nvGraphicFramePr>
          <p:cNvPr id="13" name="Tabla 13">
            <a:extLst>
              <a:ext uri="{FF2B5EF4-FFF2-40B4-BE49-F238E27FC236}">
                <a16:creationId xmlns:a16="http://schemas.microsoft.com/office/drawing/2014/main" id="{C7990F02-CDC6-5C4D-BB58-894A00D621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220787"/>
              </p:ext>
            </p:extLst>
          </p:nvPr>
        </p:nvGraphicFramePr>
        <p:xfrm>
          <a:off x="8382641" y="1523869"/>
          <a:ext cx="718830" cy="36116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8830">
                  <a:extLst>
                    <a:ext uri="{9D8B030D-6E8A-4147-A177-3AD203B41FA5}">
                      <a16:colId xmlns:a16="http://schemas.microsoft.com/office/drawing/2014/main" val="896817301"/>
                    </a:ext>
                  </a:extLst>
                </a:gridCol>
              </a:tblGrid>
              <a:tr h="515951">
                <a:tc>
                  <a:txBody>
                    <a:bodyPr/>
                    <a:lstStyle/>
                    <a:p>
                      <a:pPr algn="ctr" fontAlgn="b"/>
                      <a:r>
                        <a:rPr lang="es-H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$2.1M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08460109"/>
                  </a:ext>
                </a:extLst>
              </a:tr>
              <a:tr h="515951">
                <a:tc>
                  <a:txBody>
                    <a:bodyPr/>
                    <a:lstStyle/>
                    <a:p>
                      <a:pPr algn="ctr" fontAlgn="b"/>
                      <a:r>
                        <a:rPr lang="es-H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$2.0M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85706319"/>
                  </a:ext>
                </a:extLst>
              </a:tr>
              <a:tr h="515951">
                <a:tc>
                  <a:txBody>
                    <a:bodyPr/>
                    <a:lstStyle/>
                    <a:p>
                      <a:pPr algn="ctr" fontAlgn="b"/>
                      <a:r>
                        <a:rPr lang="es-H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$1.8M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08883485"/>
                  </a:ext>
                </a:extLst>
              </a:tr>
              <a:tr h="515951">
                <a:tc>
                  <a:txBody>
                    <a:bodyPr/>
                    <a:lstStyle/>
                    <a:p>
                      <a:pPr algn="ctr" fontAlgn="b"/>
                      <a:r>
                        <a:rPr lang="es-H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$0.9M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67596183"/>
                  </a:ext>
                </a:extLst>
              </a:tr>
              <a:tr h="515951">
                <a:tc>
                  <a:txBody>
                    <a:bodyPr/>
                    <a:lstStyle/>
                    <a:p>
                      <a:pPr algn="ctr" fontAlgn="b"/>
                      <a:r>
                        <a:rPr lang="es-H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$0.8M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68524352"/>
                  </a:ext>
                </a:extLst>
              </a:tr>
              <a:tr h="515951">
                <a:tc>
                  <a:txBody>
                    <a:bodyPr/>
                    <a:lstStyle/>
                    <a:p>
                      <a:pPr algn="ctr" fontAlgn="b"/>
                      <a:r>
                        <a:rPr lang="es-H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$0.5M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33669581"/>
                  </a:ext>
                </a:extLst>
              </a:tr>
              <a:tr h="515951">
                <a:tc>
                  <a:txBody>
                    <a:bodyPr/>
                    <a:lstStyle/>
                    <a:p>
                      <a:pPr algn="ctr" fontAlgn="b"/>
                      <a:r>
                        <a:rPr lang="es-H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$0.3M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19172542"/>
                  </a:ext>
                </a:extLst>
              </a:tr>
            </a:tbl>
          </a:graphicData>
        </a:graphic>
      </p:graphicFrame>
      <p:graphicFrame>
        <p:nvGraphicFramePr>
          <p:cNvPr id="31" name="Table 20">
            <a:extLst>
              <a:ext uri="{FF2B5EF4-FFF2-40B4-BE49-F238E27FC236}">
                <a16:creationId xmlns:a16="http://schemas.microsoft.com/office/drawing/2014/main" id="{8E9CF133-0767-D844-9AFB-D30E32CD01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432703"/>
              </p:ext>
            </p:extLst>
          </p:nvPr>
        </p:nvGraphicFramePr>
        <p:xfrm>
          <a:off x="8382641" y="1102017"/>
          <a:ext cx="93117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1176">
                  <a:extLst>
                    <a:ext uri="{9D8B030D-6E8A-4147-A177-3AD203B41FA5}">
                      <a16:colId xmlns:a16="http://schemas.microsoft.com/office/drawing/2014/main" val="34619376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$21,4</a:t>
                      </a:r>
                      <a:r>
                        <a:rPr lang="en-US" sz="1300" b="0" i="0" baseline="0" dirty="0">
                          <a:latin typeface="Helvetica Light" panose="020B0403020202020204" pitchFamily="34" charset="0"/>
                        </a:rPr>
                        <a:t> M </a:t>
                      </a:r>
                      <a:endParaRPr lang="en-US" sz="13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593006"/>
                  </a:ext>
                </a:extLst>
              </a:tr>
            </a:tbl>
          </a:graphicData>
        </a:graphic>
      </p:graphicFrame>
      <p:sp>
        <p:nvSpPr>
          <p:cNvPr id="14" name="TextBox 27">
            <a:extLst>
              <a:ext uri="{FF2B5EF4-FFF2-40B4-BE49-F238E27FC236}">
                <a16:creationId xmlns:a16="http://schemas.microsoft.com/office/drawing/2014/main" id="{A05D7DF9-8D82-0A44-9463-40A075496F6E}"/>
              </a:ext>
            </a:extLst>
          </p:cNvPr>
          <p:cNvSpPr txBox="1"/>
          <p:nvPr/>
        </p:nvSpPr>
        <p:spPr>
          <a:xfrm>
            <a:off x="5207776" y="6520506"/>
            <a:ext cx="1776448" cy="21544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junio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3747061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4">
            <a:extLst>
              <a:ext uri="{FF2B5EF4-FFF2-40B4-BE49-F238E27FC236}">
                <a16:creationId xmlns:a16="http://schemas.microsoft.com/office/drawing/2014/main" id="{AA6AA4DB-53C8-4A9F-BF68-AFA8207B4310}"/>
              </a:ext>
            </a:extLst>
          </p:cNvPr>
          <p:cNvSpPr/>
          <p:nvPr/>
        </p:nvSpPr>
        <p:spPr>
          <a:xfrm>
            <a:off x="0" y="0"/>
            <a:ext cx="12192000" cy="842083"/>
          </a:xfrm>
          <a:prstGeom prst="rect">
            <a:avLst/>
          </a:prstGeom>
          <a:solidFill>
            <a:srgbClr val="C00000"/>
          </a:solidFill>
        </p:spPr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AB9608-9528-074C-A615-967BDB5534DB}"/>
              </a:ext>
            </a:extLst>
          </p:cNvPr>
          <p:cNvSpPr txBox="1"/>
          <p:nvPr/>
        </p:nvSpPr>
        <p:spPr>
          <a:xfrm>
            <a:off x="763792" y="1687140"/>
            <a:ext cx="59637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Helvetica Light" panose="020B0403020202020204" pitchFamily="34" charset="0"/>
              </a:rPr>
              <a:t>COE – TV </a:t>
            </a:r>
            <a:r>
              <a:rPr lang="en-US" sz="3000" dirty="0" err="1">
                <a:latin typeface="Helvetica Light" panose="020B0403020202020204" pitchFamily="34" charset="0"/>
              </a:rPr>
              <a:t>Abierta</a:t>
            </a:r>
            <a:r>
              <a:rPr lang="en-US" sz="3000" dirty="0">
                <a:latin typeface="Helvetica Light" panose="020B0403020202020204" pitchFamily="34" charset="0"/>
              </a:rPr>
              <a:t>  </a:t>
            </a:r>
            <a:r>
              <a:rPr lang="en-US" sz="1600" dirty="0" err="1">
                <a:latin typeface="Helvetica Light" panose="020B0403020202020204" pitchFamily="34" charset="0"/>
              </a:rPr>
              <a:t>Acumulado</a:t>
            </a:r>
            <a:r>
              <a:rPr lang="en-US" sz="1600" dirty="0">
                <a:latin typeface="Helvetica Light" panose="020B0403020202020204" pitchFamily="34" charset="0"/>
              </a:rPr>
              <a:t> </a:t>
            </a:r>
            <a:r>
              <a:rPr lang="en-US" sz="1600" dirty="0" err="1">
                <a:latin typeface="Helvetica Light" panose="020B0403020202020204" pitchFamily="34" charset="0"/>
              </a:rPr>
              <a:t>ene-junio</a:t>
            </a:r>
            <a:endParaRPr lang="en-US" sz="1600" dirty="0">
              <a:latin typeface="Helvetica Light" panose="020B0403020202020204" pitchFamily="34" charset="0"/>
            </a:endParaRPr>
          </a:p>
        </p:txBody>
      </p:sp>
      <p:sp>
        <p:nvSpPr>
          <p:cNvPr id="13" name="CuadroTexto 18">
            <a:extLst>
              <a:ext uri="{FF2B5EF4-FFF2-40B4-BE49-F238E27FC236}">
                <a16:creationId xmlns:a16="http://schemas.microsoft.com/office/drawing/2014/main" id="{3181200B-935D-1C41-B2A4-24CF1407BB4D}"/>
              </a:ext>
            </a:extLst>
          </p:cNvPr>
          <p:cNvSpPr txBox="1"/>
          <p:nvPr/>
        </p:nvSpPr>
        <p:spPr>
          <a:xfrm>
            <a:off x="189939" y="66099"/>
            <a:ext cx="1181212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38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ESTRATEGIA DE MEDIOS</a:t>
            </a:r>
            <a:r>
              <a:rPr lang="es-GT" sz="3800" dirty="0">
                <a:solidFill>
                  <a:schemeClr val="bg1"/>
                </a:solidFill>
                <a:latin typeface="Helvetica Light" panose="020B0403020202020204" pitchFamily="34" charset="0"/>
              </a:rPr>
              <a:t>: </a:t>
            </a:r>
            <a:r>
              <a:rPr lang="es-GT" sz="38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SECTOR FINANCIERO</a:t>
            </a:r>
            <a:endParaRPr lang="es-MX" sz="3800" b="1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cxnSp>
        <p:nvCxnSpPr>
          <p:cNvPr id="17" name="Conector recto 3">
            <a:extLst>
              <a:ext uri="{FF2B5EF4-FFF2-40B4-BE49-F238E27FC236}">
                <a16:creationId xmlns:a16="http://schemas.microsoft.com/office/drawing/2014/main" id="{8A6BAAE9-C470-9F41-99AD-52EE777E1EF6}"/>
              </a:ext>
            </a:extLst>
          </p:cNvPr>
          <p:cNvCxnSpPr>
            <a:cxnSpLocks/>
          </p:cNvCxnSpPr>
          <p:nvPr/>
        </p:nvCxnSpPr>
        <p:spPr>
          <a:xfrm>
            <a:off x="1727447" y="6441807"/>
            <a:ext cx="793865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4A6DFD5-B318-5941-9DC8-B9B809E9BCFD}"/>
              </a:ext>
            </a:extLst>
          </p:cNvPr>
          <p:cNvSpPr txBox="1"/>
          <p:nvPr/>
        </p:nvSpPr>
        <p:spPr>
          <a:xfrm>
            <a:off x="5910115" y="1140220"/>
            <a:ext cx="5815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" pitchFamily="2" charset="0"/>
              </a:rPr>
              <a:t>Azteca, BAC y </a:t>
            </a:r>
            <a:r>
              <a:rPr lang="en-US" sz="1200" b="1" dirty="0" err="1">
                <a:latin typeface="Helvetica" pitchFamily="2" charset="0"/>
              </a:rPr>
              <a:t>DaVivienda</a:t>
            </a:r>
            <a:r>
              <a:rPr lang="en-US" sz="1200" dirty="0">
                <a:latin typeface="Helvetica" pitchFamily="2" charset="0"/>
              </a:rPr>
              <a:t>, </a:t>
            </a:r>
            <a:r>
              <a:rPr lang="en-US" sz="1200" dirty="0" err="1">
                <a:latin typeface="Helvetica" pitchFamily="2" charset="0"/>
              </a:rPr>
              <a:t>pese</a:t>
            </a:r>
            <a:r>
              <a:rPr lang="en-US" sz="1200" dirty="0">
                <a:latin typeface="Helvetica" pitchFamily="2" charset="0"/>
              </a:rPr>
              <a:t> que no </a:t>
            </a:r>
            <a:r>
              <a:rPr lang="en-US" sz="1200" dirty="0" err="1">
                <a:latin typeface="Helvetica" pitchFamily="2" charset="0"/>
              </a:rPr>
              <a:t>están</a:t>
            </a:r>
            <a:r>
              <a:rPr lang="en-US" sz="1200" dirty="0">
                <a:latin typeface="Helvetica" pitchFamily="2" charset="0"/>
              </a:rPr>
              <a:t> </a:t>
            </a:r>
            <a:r>
              <a:rPr lang="en-US" sz="1200" dirty="0" err="1">
                <a:latin typeface="Helvetica" pitchFamily="2" charset="0"/>
              </a:rPr>
              <a:t>en</a:t>
            </a:r>
            <a:r>
              <a:rPr lang="en-US" sz="1200" dirty="0">
                <a:latin typeface="Helvetica" pitchFamily="2" charset="0"/>
              </a:rPr>
              <a:t> los </a:t>
            </a:r>
            <a:r>
              <a:rPr lang="en-US" sz="1200" dirty="0" err="1">
                <a:latin typeface="Helvetica" pitchFamily="2" charset="0"/>
              </a:rPr>
              <a:t>primeros</a:t>
            </a:r>
            <a:r>
              <a:rPr lang="en-US" sz="1200" dirty="0">
                <a:latin typeface="Helvetica" pitchFamily="2" charset="0"/>
              </a:rPr>
              <a:t> </a:t>
            </a:r>
            <a:r>
              <a:rPr lang="en-US" sz="1200" dirty="0" err="1">
                <a:latin typeface="Helvetica" pitchFamily="2" charset="0"/>
              </a:rPr>
              <a:t>lugares</a:t>
            </a:r>
            <a:r>
              <a:rPr lang="en-US" sz="1200" dirty="0">
                <a:latin typeface="Helvetica" pitchFamily="2" charset="0"/>
              </a:rPr>
              <a:t> de inversion </a:t>
            </a:r>
            <a:r>
              <a:rPr lang="en-US" sz="1200" dirty="0" err="1">
                <a:latin typeface="Helvetica" pitchFamily="2" charset="0"/>
              </a:rPr>
              <a:t>en</a:t>
            </a:r>
            <a:r>
              <a:rPr lang="en-US" sz="1200" dirty="0">
                <a:latin typeface="Helvetica" pitchFamily="2" charset="0"/>
              </a:rPr>
              <a:t> television </a:t>
            </a:r>
            <a:r>
              <a:rPr lang="en-US" sz="1200" dirty="0" err="1">
                <a:latin typeface="Helvetica" pitchFamily="2" charset="0"/>
              </a:rPr>
              <a:t>presentan</a:t>
            </a:r>
            <a:r>
              <a:rPr lang="en-US" sz="1200" dirty="0">
                <a:latin typeface="Helvetica" pitchFamily="2" charset="0"/>
              </a:rPr>
              <a:t> los </a:t>
            </a:r>
            <a:r>
              <a:rPr lang="en-US" sz="1200" dirty="0" err="1">
                <a:latin typeface="Helvetica" pitchFamily="2" charset="0"/>
              </a:rPr>
              <a:t>mejores</a:t>
            </a:r>
            <a:r>
              <a:rPr lang="en-US" sz="1200" dirty="0">
                <a:latin typeface="Helvetica" pitchFamily="2" charset="0"/>
              </a:rPr>
              <a:t> COE. </a:t>
            </a:r>
            <a:r>
              <a:rPr lang="en-US" sz="1200" dirty="0" err="1">
                <a:latin typeface="Helvetica" pitchFamily="2" charset="0"/>
              </a:rPr>
              <a:t>Esto</a:t>
            </a:r>
            <a:r>
              <a:rPr lang="en-US" sz="1200" dirty="0">
                <a:latin typeface="Helvetica" pitchFamily="2" charset="0"/>
              </a:rPr>
              <a:t> se debe a </a:t>
            </a:r>
            <a:r>
              <a:rPr lang="en-US" sz="1200" dirty="0" err="1">
                <a:latin typeface="Helvetica" pitchFamily="2" charset="0"/>
              </a:rPr>
              <a:t>su</a:t>
            </a:r>
            <a:r>
              <a:rPr lang="en-US" sz="1200" dirty="0">
                <a:latin typeface="Helvetica" pitchFamily="2" charset="0"/>
              </a:rPr>
              <a:t> </a:t>
            </a:r>
            <a:r>
              <a:rPr lang="en-US" sz="1200" dirty="0" err="1">
                <a:latin typeface="Helvetica" pitchFamily="2" charset="0"/>
              </a:rPr>
              <a:t>mezcla</a:t>
            </a:r>
            <a:r>
              <a:rPr lang="en-US" sz="1200" dirty="0">
                <a:latin typeface="Helvetica" pitchFamily="2" charset="0"/>
              </a:rPr>
              <a:t> de </a:t>
            </a:r>
            <a:r>
              <a:rPr lang="en-US" sz="1200" dirty="0" err="1">
                <a:latin typeface="Helvetica" pitchFamily="2" charset="0"/>
              </a:rPr>
              <a:t>canales</a:t>
            </a:r>
            <a:r>
              <a:rPr lang="en-US" sz="1200" dirty="0">
                <a:latin typeface="Helvetica" pitchFamily="2" charset="0"/>
              </a:rPr>
              <a:t> / </a:t>
            </a:r>
            <a:r>
              <a:rPr lang="en-US" sz="1200" dirty="0" err="1">
                <a:latin typeface="Helvetica" pitchFamily="2" charset="0"/>
              </a:rPr>
              <a:t>espacios</a:t>
            </a:r>
            <a:r>
              <a:rPr lang="en-US" sz="1200" dirty="0">
                <a:latin typeface="Helvetica" pitchFamily="2" charset="0"/>
              </a:rPr>
              <a:t> que se </a:t>
            </a:r>
            <a:r>
              <a:rPr lang="en-US" sz="1200" dirty="0" err="1">
                <a:latin typeface="Helvetica" pitchFamily="2" charset="0"/>
              </a:rPr>
              <a:t>utiizan</a:t>
            </a:r>
            <a:r>
              <a:rPr lang="en-US" sz="1200" dirty="0">
                <a:latin typeface="Helvetica" pitchFamily="2" charset="0"/>
              </a:rPr>
              <a:t> para </a:t>
            </a:r>
            <a:r>
              <a:rPr lang="en-US" sz="1200" dirty="0" err="1">
                <a:latin typeface="Helvetica" pitchFamily="2" charset="0"/>
              </a:rPr>
              <a:t>canalizar</a:t>
            </a:r>
            <a:r>
              <a:rPr lang="en-US" sz="1200" dirty="0">
                <a:latin typeface="Helvetica" pitchFamily="2" charset="0"/>
              </a:rPr>
              <a:t> </a:t>
            </a:r>
            <a:r>
              <a:rPr lang="en-US" sz="1200" dirty="0" err="1">
                <a:latin typeface="Helvetica" pitchFamily="2" charset="0"/>
              </a:rPr>
              <a:t>su</a:t>
            </a:r>
            <a:r>
              <a:rPr lang="en-US" sz="1200" dirty="0">
                <a:latin typeface="Helvetica" pitchFamily="2" charset="0"/>
              </a:rPr>
              <a:t> </a:t>
            </a:r>
            <a:r>
              <a:rPr lang="en-US" sz="1200" dirty="0" err="1">
                <a:latin typeface="Helvetica" pitchFamily="2" charset="0"/>
              </a:rPr>
              <a:t>pauta</a:t>
            </a:r>
            <a:r>
              <a:rPr lang="en-US" sz="1200" dirty="0">
                <a:latin typeface="Helvetica" pitchFamily="2" charset="0"/>
              </a:rPr>
              <a:t>. </a:t>
            </a:r>
            <a:endParaRPr lang="x-none" sz="1200" dirty="0">
              <a:latin typeface="Helvetica" pitchFamily="2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DA03660-598D-99C4-EDDD-CBD41926C3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871133"/>
              </p:ext>
            </p:extLst>
          </p:nvPr>
        </p:nvGraphicFramePr>
        <p:xfrm>
          <a:off x="912040" y="2241138"/>
          <a:ext cx="4982371" cy="376612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515474">
                  <a:extLst>
                    <a:ext uri="{9D8B030D-6E8A-4147-A177-3AD203B41FA5}">
                      <a16:colId xmlns:a16="http://schemas.microsoft.com/office/drawing/2014/main" val="275498591"/>
                    </a:ext>
                  </a:extLst>
                </a:gridCol>
                <a:gridCol w="959470">
                  <a:extLst>
                    <a:ext uri="{9D8B030D-6E8A-4147-A177-3AD203B41FA5}">
                      <a16:colId xmlns:a16="http://schemas.microsoft.com/office/drawing/2014/main" val="4142595681"/>
                    </a:ext>
                  </a:extLst>
                </a:gridCol>
                <a:gridCol w="757633">
                  <a:extLst>
                    <a:ext uri="{9D8B030D-6E8A-4147-A177-3AD203B41FA5}">
                      <a16:colId xmlns:a16="http://schemas.microsoft.com/office/drawing/2014/main" val="3747898839"/>
                    </a:ext>
                  </a:extLst>
                </a:gridCol>
                <a:gridCol w="944218">
                  <a:extLst>
                    <a:ext uri="{9D8B030D-6E8A-4147-A177-3AD203B41FA5}">
                      <a16:colId xmlns:a16="http://schemas.microsoft.com/office/drawing/2014/main" val="1471216243"/>
                    </a:ext>
                  </a:extLst>
                </a:gridCol>
                <a:gridCol w="805576">
                  <a:extLst>
                    <a:ext uri="{9D8B030D-6E8A-4147-A177-3AD203B41FA5}">
                      <a16:colId xmlns:a16="http://schemas.microsoft.com/office/drawing/2014/main" val="904589830"/>
                    </a:ext>
                  </a:extLst>
                </a:gridCol>
              </a:tblGrid>
              <a:tr h="418458">
                <a:tc>
                  <a:txBody>
                    <a:bodyPr/>
                    <a:lstStyle/>
                    <a:p>
                      <a:endParaRPr lang="en-US" sz="1500" b="0" i="0" dirty="0">
                        <a:latin typeface="Helvetica Light" panose="020B0403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err="1"/>
                        <a:t>Inv</a:t>
                      </a:r>
                      <a:endParaRPr lang="en-US" sz="15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/>
                        <a:t>SOI</a:t>
                      </a:r>
                      <a:endParaRPr lang="en-US" sz="15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err="1"/>
                        <a:t>Trp’s</a:t>
                      </a:r>
                      <a:endParaRPr lang="en-US" sz="15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/>
                        <a:t>SOV</a:t>
                      </a:r>
                      <a:endParaRPr lang="en-US" sz="15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455903"/>
                  </a:ext>
                </a:extLst>
              </a:tr>
              <a:tr h="418458"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 err="1">
                          <a:latin typeface="Helvetica Light" panose="020B0403020202020204" pitchFamily="34" charset="0"/>
                        </a:rPr>
                        <a:t>Ficohsa</a:t>
                      </a:r>
                      <a:endParaRPr lang="en-US" sz="13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itchFamily="2" charset="0"/>
                        </a:rPr>
                        <a:t>3,8M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27%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45,354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24%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3272527"/>
                  </a:ext>
                </a:extLst>
              </a:tr>
              <a:tr h="418458"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 err="1">
                          <a:latin typeface="Helvetica Light" panose="020B0403020202020204" pitchFamily="34" charset="0"/>
                        </a:rPr>
                        <a:t>Banpais</a:t>
                      </a:r>
                      <a:endParaRPr lang="en-US" sz="13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itchFamily="2" charset="0"/>
                        </a:rPr>
                        <a:t>3.4M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24%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27,646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14%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0530330"/>
                  </a:ext>
                </a:extLst>
              </a:tr>
              <a:tr h="418458"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Atlántida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itchFamily="2" charset="0"/>
                        </a:rPr>
                        <a:t>3.1M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22%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47,026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24%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6345735"/>
                  </a:ext>
                </a:extLst>
              </a:tr>
              <a:tr h="418458"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 err="1">
                          <a:latin typeface="Helvetica Light" panose="020B0403020202020204" pitchFamily="34" charset="0"/>
                        </a:rPr>
                        <a:t>Occidente</a:t>
                      </a:r>
                      <a:endParaRPr lang="en-US" sz="13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itchFamily="2" charset="0"/>
                        </a:rPr>
                        <a:t>1.4M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10%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19,681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10%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1799116"/>
                  </a:ext>
                </a:extLst>
              </a:tr>
              <a:tr h="418458"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BAC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itchFamily="2" charset="0"/>
                        </a:rPr>
                        <a:t>1.4M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10%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28,799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15%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5252842"/>
                  </a:ext>
                </a:extLst>
              </a:tr>
              <a:tr h="418458"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Azteca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itchFamily="2" charset="0"/>
                        </a:rPr>
                        <a:t>0.6M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13,793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6407396"/>
                  </a:ext>
                </a:extLst>
              </a:tr>
              <a:tr h="418458"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 err="1">
                          <a:latin typeface="Helvetica Light" panose="020B0403020202020204" pitchFamily="34" charset="0"/>
                        </a:rPr>
                        <a:t>Daviviend</a:t>
                      </a:r>
                      <a:endParaRPr lang="en-US" sz="13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itchFamily="2" charset="0"/>
                        </a:rPr>
                        <a:t>0.5M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9,928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8644525"/>
                  </a:ext>
                </a:extLst>
              </a:tr>
              <a:tr h="418458"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 err="1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Totales</a:t>
                      </a:r>
                      <a:endParaRPr lang="en-US" sz="1300" b="0" i="0" dirty="0">
                        <a:solidFill>
                          <a:schemeClr val="bg1"/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$14.3M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b="0" i="0" dirty="0">
                        <a:solidFill>
                          <a:schemeClr val="bg1"/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192,227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b="0" i="0" dirty="0">
                        <a:solidFill>
                          <a:schemeClr val="bg1"/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141585"/>
                  </a:ext>
                </a:extLst>
              </a:tr>
            </a:tbl>
          </a:graphicData>
        </a:graphic>
      </p:graphicFrame>
      <p:graphicFrame>
        <p:nvGraphicFramePr>
          <p:cNvPr id="15" name="Chart 1">
            <a:extLst>
              <a:ext uri="{FF2B5EF4-FFF2-40B4-BE49-F238E27FC236}">
                <a16:creationId xmlns:a16="http://schemas.microsoft.com/office/drawing/2014/main" id="{0E021758-CC99-B042-89AD-301D81B123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6064874"/>
              </p:ext>
            </p:extLst>
          </p:nvPr>
        </p:nvGraphicFramePr>
        <p:xfrm>
          <a:off x="6095999" y="1941674"/>
          <a:ext cx="5443999" cy="4392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8" name="Picture 4">
            <a:extLst>
              <a:ext uri="{FF2B5EF4-FFF2-40B4-BE49-F238E27FC236}">
                <a16:creationId xmlns:a16="http://schemas.microsoft.com/office/drawing/2014/main" id="{05701321-2466-B542-8EBF-75DD8A62C81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9581" y="6213195"/>
            <a:ext cx="1333755" cy="504189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90DB0806-3EFA-0145-8847-4B8C062BBD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4" y="6213195"/>
            <a:ext cx="1484243" cy="522567"/>
          </a:xfrm>
          <a:prstGeom prst="rect">
            <a:avLst/>
          </a:prstGeom>
        </p:spPr>
      </p:pic>
      <p:sp>
        <p:nvSpPr>
          <p:cNvPr id="12" name="TextBox 27">
            <a:extLst>
              <a:ext uri="{FF2B5EF4-FFF2-40B4-BE49-F238E27FC236}">
                <a16:creationId xmlns:a16="http://schemas.microsoft.com/office/drawing/2014/main" id="{96830E31-EF3D-B34B-B923-46CE0A53FF00}"/>
              </a:ext>
            </a:extLst>
          </p:cNvPr>
          <p:cNvSpPr txBox="1"/>
          <p:nvPr/>
        </p:nvSpPr>
        <p:spPr>
          <a:xfrm>
            <a:off x="5207776" y="6520506"/>
            <a:ext cx="1776448" cy="21544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junio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1095974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4">
            <a:extLst>
              <a:ext uri="{FF2B5EF4-FFF2-40B4-BE49-F238E27FC236}">
                <a16:creationId xmlns:a16="http://schemas.microsoft.com/office/drawing/2014/main" id="{CACD8076-DF3E-4D08-9C0D-7AD3F28B97A7}"/>
              </a:ext>
            </a:extLst>
          </p:cNvPr>
          <p:cNvSpPr/>
          <p:nvPr/>
        </p:nvSpPr>
        <p:spPr>
          <a:xfrm>
            <a:off x="-1" y="0"/>
            <a:ext cx="12192000" cy="1223187"/>
          </a:xfrm>
          <a:prstGeom prst="rect">
            <a:avLst/>
          </a:prstGeom>
          <a:solidFill>
            <a:srgbClr val="C00000"/>
          </a:solidFill>
        </p:spPr>
        <p:txBody>
          <a:bodyPr/>
          <a:lstStyle/>
          <a:p>
            <a:endParaRPr lang="en-CA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9A30FCC-6F69-B043-B2E5-D716CA1A6CA6}"/>
              </a:ext>
            </a:extLst>
          </p:cNvPr>
          <p:cNvCxnSpPr/>
          <p:nvPr/>
        </p:nvCxnSpPr>
        <p:spPr>
          <a:xfrm>
            <a:off x="3431437" y="6431194"/>
            <a:ext cx="532912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39">
            <a:extLst>
              <a:ext uri="{FF2B5EF4-FFF2-40B4-BE49-F238E27FC236}">
                <a16:creationId xmlns:a16="http://schemas.microsoft.com/office/drawing/2014/main" id="{98960CEC-1F15-4FBE-B632-A277475056E1}"/>
              </a:ext>
            </a:extLst>
          </p:cNvPr>
          <p:cNvSpPr txBox="1"/>
          <p:nvPr/>
        </p:nvSpPr>
        <p:spPr>
          <a:xfrm>
            <a:off x="55605" y="172297"/>
            <a:ext cx="1118701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3500" b="1" dirty="0">
                <a:solidFill>
                  <a:schemeClr val="bg1"/>
                </a:solidFill>
                <a:latin typeface="Helvetica Light" panose="020B0403020202020204"/>
              </a:rPr>
              <a:t>CATEGORIA BANCOS</a:t>
            </a:r>
            <a:endParaRPr lang="es-GT" sz="3500" dirty="0">
              <a:solidFill>
                <a:schemeClr val="bg1"/>
              </a:solidFill>
              <a:latin typeface="Helvetica Light" panose="020B0403020202020204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1B14231-0C07-429B-B58F-C139025D89C6}"/>
              </a:ext>
            </a:extLst>
          </p:cNvPr>
          <p:cNvSpPr txBox="1">
            <a:spLocks/>
          </p:cNvSpPr>
          <p:nvPr/>
        </p:nvSpPr>
        <p:spPr>
          <a:xfrm>
            <a:off x="55606" y="30982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SOI por banco por </a:t>
            </a:r>
            <a:r>
              <a:rPr lang="en-US" sz="3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productos</a:t>
            </a:r>
            <a:r>
              <a:rPr lang="en-US" sz="3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bancarios</a:t>
            </a:r>
            <a:r>
              <a:rPr lang="en-US" sz="3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 (</a:t>
            </a:r>
            <a:r>
              <a:rPr lang="en-US" sz="3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categoría</a:t>
            </a:r>
            <a:r>
              <a:rPr lang="en-US" sz="3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bancos</a:t>
            </a:r>
            <a:r>
              <a:rPr lang="en-US" sz="3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7D84BB3-EA5C-EB41-951F-3EB2DF9EE1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832968"/>
              </p:ext>
            </p:extLst>
          </p:nvPr>
        </p:nvGraphicFramePr>
        <p:xfrm>
          <a:off x="399011" y="1658975"/>
          <a:ext cx="763387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0553">
                  <a:extLst>
                    <a:ext uri="{9D8B030D-6E8A-4147-A177-3AD203B41FA5}">
                      <a16:colId xmlns:a16="http://schemas.microsoft.com/office/drawing/2014/main" val="2390971826"/>
                    </a:ext>
                  </a:extLst>
                </a:gridCol>
                <a:gridCol w="1090553">
                  <a:extLst>
                    <a:ext uri="{9D8B030D-6E8A-4147-A177-3AD203B41FA5}">
                      <a16:colId xmlns:a16="http://schemas.microsoft.com/office/drawing/2014/main" val="1112064168"/>
                    </a:ext>
                  </a:extLst>
                </a:gridCol>
                <a:gridCol w="1090553">
                  <a:extLst>
                    <a:ext uri="{9D8B030D-6E8A-4147-A177-3AD203B41FA5}">
                      <a16:colId xmlns:a16="http://schemas.microsoft.com/office/drawing/2014/main" val="3298529524"/>
                    </a:ext>
                  </a:extLst>
                </a:gridCol>
                <a:gridCol w="1090553">
                  <a:extLst>
                    <a:ext uri="{9D8B030D-6E8A-4147-A177-3AD203B41FA5}">
                      <a16:colId xmlns:a16="http://schemas.microsoft.com/office/drawing/2014/main" val="1605112794"/>
                    </a:ext>
                  </a:extLst>
                </a:gridCol>
                <a:gridCol w="1090553">
                  <a:extLst>
                    <a:ext uri="{9D8B030D-6E8A-4147-A177-3AD203B41FA5}">
                      <a16:colId xmlns:a16="http://schemas.microsoft.com/office/drawing/2014/main" val="2759294576"/>
                    </a:ext>
                  </a:extLst>
                </a:gridCol>
                <a:gridCol w="1090553">
                  <a:extLst>
                    <a:ext uri="{9D8B030D-6E8A-4147-A177-3AD203B41FA5}">
                      <a16:colId xmlns:a16="http://schemas.microsoft.com/office/drawing/2014/main" val="3680266610"/>
                    </a:ext>
                  </a:extLst>
                </a:gridCol>
                <a:gridCol w="1090553">
                  <a:extLst>
                    <a:ext uri="{9D8B030D-6E8A-4147-A177-3AD203B41FA5}">
                      <a16:colId xmlns:a16="http://schemas.microsoft.com/office/drawing/2014/main" val="34571191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$3.6M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$3.4M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2.8M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1.4M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1.3M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0.7M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0.7M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598608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89DCC3B-13EC-3E4B-B998-4DAA755EDCB8}"/>
              </a:ext>
            </a:extLst>
          </p:cNvPr>
          <p:cNvSpPr txBox="1"/>
          <p:nvPr/>
        </p:nvSpPr>
        <p:spPr>
          <a:xfrm>
            <a:off x="9294274" y="5718486"/>
            <a:ext cx="23006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Helvetica Light" panose="020B0403020202020204" pitchFamily="34" charset="0"/>
              </a:rPr>
              <a:t>INV. $13.7M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875C1D-1EA9-2041-A6F8-5298F1B0EE54}"/>
              </a:ext>
            </a:extLst>
          </p:cNvPr>
          <p:cNvSpPr txBox="1"/>
          <p:nvPr/>
        </p:nvSpPr>
        <p:spPr>
          <a:xfrm>
            <a:off x="8032882" y="847863"/>
            <a:ext cx="4020137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1400">
                <a:latin typeface="Helvetica" pitchFamily="2" charset="0"/>
              </a:rPr>
              <a:t> </a:t>
            </a:r>
            <a:endParaRPr lang="en-US" sz="1400" dirty="0">
              <a:latin typeface="Helvetica" pitchFamily="2" charset="0"/>
            </a:endParaRPr>
          </a:p>
          <a:p>
            <a:pPr algn="ctr"/>
            <a:endParaRPr lang="en-US" sz="1400" dirty="0">
              <a:solidFill>
                <a:schemeClr val="tx2">
                  <a:lumMod val="90000"/>
                  <a:lumOff val="10000"/>
                </a:schemeClr>
              </a:solidFill>
              <a:latin typeface="Helvetica" pitchFamily="2" charset="0"/>
            </a:endParaRPr>
          </a:p>
          <a:p>
            <a:pPr algn="ctr"/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" pitchFamily="2" charset="0"/>
              </a:rPr>
              <a:t>71</a:t>
            </a:r>
            <a:r>
              <a:rPr lang="x-none">
                <a:solidFill>
                  <a:schemeClr val="tx2">
                    <a:lumMod val="90000"/>
                    <a:lumOff val="10000"/>
                  </a:schemeClr>
                </a:solidFill>
                <a:latin typeface="Helvetica" pitchFamily="2" charset="0"/>
              </a:rPr>
              <a:t>% </a:t>
            </a:r>
            <a:r>
              <a:rPr lang="x-none" sz="1400">
                <a:latin typeface="Helvetica" pitchFamily="2" charset="0"/>
              </a:rPr>
              <a:t>del </a:t>
            </a:r>
            <a:r>
              <a:rPr lang="x-none" sz="1400" dirty="0">
                <a:latin typeface="Helvetica" pitchFamily="2" charset="0"/>
              </a:rPr>
              <a:t>presupuesto total del sector es destinado a campañas de </a:t>
            </a:r>
            <a:r>
              <a:rPr lang="x-none" sz="1400">
                <a:latin typeface="Helvetica" pitchFamily="2" charset="0"/>
              </a:rPr>
              <a:t>productos bancarios</a:t>
            </a:r>
            <a:endParaRPr lang="en-US" sz="1400" dirty="0">
              <a:latin typeface="Helvetica" pitchFamily="2" charset="0"/>
            </a:endParaRPr>
          </a:p>
          <a:p>
            <a:pPr algn="ctr"/>
            <a:r>
              <a:rPr lang="es-HN" sz="1400" dirty="0">
                <a:latin typeface="Helvetica" pitchFamily="2" charset="0"/>
              </a:rPr>
              <a:t>Ficohsa</a:t>
            </a:r>
            <a:r>
              <a:rPr lang="x-none" sz="1400">
                <a:latin typeface="Helvetica" pitchFamily="2" charset="0"/>
              </a:rPr>
              <a:t> </a:t>
            </a:r>
            <a:r>
              <a:rPr lang="x-none" sz="1400" dirty="0">
                <a:latin typeface="Helvetica" pitchFamily="2" charset="0"/>
              </a:rPr>
              <a:t>ocupa el </a:t>
            </a:r>
            <a:r>
              <a:rPr lang="x-none" sz="1400">
                <a:latin typeface="Helvetica" pitchFamily="2" charset="0"/>
              </a:rPr>
              <a:t>primer </a:t>
            </a:r>
            <a:r>
              <a:rPr lang="en-US" sz="1400" dirty="0">
                <a:latin typeface="Helvetica" pitchFamily="2" charset="0"/>
              </a:rPr>
              <a:t> </a:t>
            </a:r>
            <a:r>
              <a:rPr lang="en-US" sz="1400" dirty="0" err="1">
                <a:latin typeface="Helvetica" pitchFamily="2" charset="0"/>
              </a:rPr>
              <a:t>en</a:t>
            </a:r>
            <a:r>
              <a:rPr lang="en-US" sz="1400" dirty="0">
                <a:latin typeface="Helvetica" pitchFamily="2" charset="0"/>
              </a:rPr>
              <a:t> </a:t>
            </a:r>
            <a:r>
              <a:rPr lang="en-US" sz="1400" dirty="0" err="1">
                <a:latin typeface="Helvetica" pitchFamily="2" charset="0"/>
              </a:rPr>
              <a:t>inversieon</a:t>
            </a:r>
            <a:r>
              <a:rPr lang="en-US" sz="1400" dirty="0">
                <a:latin typeface="Helvetica" pitchFamily="2" charset="0"/>
              </a:rPr>
              <a:t> </a:t>
            </a:r>
            <a:r>
              <a:rPr lang="en-US" sz="1400" dirty="0" err="1">
                <a:latin typeface="Helvetica" pitchFamily="2" charset="0"/>
              </a:rPr>
              <a:t>destinada</a:t>
            </a:r>
            <a:r>
              <a:rPr lang="en-US" sz="1400" dirty="0">
                <a:latin typeface="Helvetica" pitchFamily="2" charset="0"/>
              </a:rPr>
              <a:t>  a </a:t>
            </a:r>
            <a:r>
              <a:rPr lang="en-US" sz="1400" dirty="0" err="1">
                <a:latin typeface="Helvetica" pitchFamily="2" charset="0"/>
              </a:rPr>
              <a:t>esta</a:t>
            </a:r>
            <a:r>
              <a:rPr lang="en-US" sz="1400" dirty="0">
                <a:latin typeface="Helvetica" pitchFamily="2" charset="0"/>
              </a:rPr>
              <a:t> </a:t>
            </a:r>
            <a:r>
              <a:rPr lang="en-US" sz="1400" dirty="0" err="1">
                <a:latin typeface="Helvetica" pitchFamily="2" charset="0"/>
              </a:rPr>
              <a:t>categoría</a:t>
            </a:r>
            <a:r>
              <a:rPr lang="en-US" sz="1400" dirty="0">
                <a:latin typeface="Helvetica" pitchFamily="2" charset="0"/>
              </a:rPr>
              <a:t> </a:t>
            </a:r>
            <a:r>
              <a:rPr lang="x-none" sz="1400">
                <a:latin typeface="Helvetica" pitchFamily="2" charset="0"/>
              </a:rPr>
              <a:t> </a:t>
            </a:r>
            <a:r>
              <a:rPr lang="en-US" sz="1400" dirty="0">
                <a:latin typeface="Helvetica" pitchFamily="2" charset="0"/>
              </a:rPr>
              <a:t>con </a:t>
            </a:r>
            <a:r>
              <a:rPr lang="x-none" sz="1400">
                <a:latin typeface="Helvetica" pitchFamily="2" charset="0"/>
              </a:rPr>
              <a:t>el</a:t>
            </a:r>
            <a:r>
              <a:rPr lang="en-US" sz="1400" dirty="0">
                <a:latin typeface="Helvetica" pitchFamily="2" charset="0"/>
              </a:rPr>
              <a:t> 26% del SOI, 47% </a:t>
            </a:r>
            <a:r>
              <a:rPr lang="en-US" sz="1400" dirty="0" err="1">
                <a:latin typeface="Helvetica" pitchFamily="2" charset="0"/>
              </a:rPr>
              <a:t>destinado</a:t>
            </a:r>
            <a:r>
              <a:rPr lang="en-US" sz="1400" dirty="0">
                <a:latin typeface="Helvetica" pitchFamily="2" charset="0"/>
              </a:rPr>
              <a:t> a </a:t>
            </a:r>
            <a:r>
              <a:rPr lang="en-US" sz="1400" dirty="0" err="1">
                <a:latin typeface="Helvetica" pitchFamily="2" charset="0"/>
              </a:rPr>
              <a:t>mensajes</a:t>
            </a:r>
            <a:r>
              <a:rPr lang="en-US" sz="1400" dirty="0">
                <a:latin typeface="Helvetica" pitchFamily="2" charset="0"/>
              </a:rPr>
              <a:t> de </a:t>
            </a:r>
            <a:r>
              <a:rPr lang="en-US" sz="1400" dirty="0" err="1">
                <a:latin typeface="Helvetica" pitchFamily="2" charset="0"/>
              </a:rPr>
              <a:t>campaña</a:t>
            </a:r>
            <a:r>
              <a:rPr lang="en-US" sz="1400" dirty="0">
                <a:latin typeface="Helvetica" pitchFamily="2" charset="0"/>
              </a:rPr>
              <a:t> </a:t>
            </a:r>
            <a:r>
              <a:rPr lang="en-US" sz="1400" dirty="0" err="1">
                <a:latin typeface="Helvetica" pitchFamily="2" charset="0"/>
              </a:rPr>
              <a:t>institucional</a:t>
            </a:r>
            <a:r>
              <a:rPr lang="en-US" sz="1400" dirty="0">
                <a:latin typeface="Helvetica" pitchFamily="2" charset="0"/>
              </a:rPr>
              <a:t> y 32% a co-</a:t>
            </a:r>
            <a:r>
              <a:rPr lang="en-US" sz="1400" dirty="0" err="1">
                <a:latin typeface="Helvetica" pitchFamily="2" charset="0"/>
              </a:rPr>
              <a:t>patrocinio</a:t>
            </a:r>
            <a:r>
              <a:rPr lang="en-US" sz="1400" dirty="0">
                <a:latin typeface="Helvetica" pitchFamily="2" charset="0"/>
              </a:rPr>
              <a:t> de </a:t>
            </a:r>
            <a:r>
              <a:rPr lang="en-US" sz="1400" dirty="0" err="1">
                <a:latin typeface="Helvetica" pitchFamily="2" charset="0"/>
              </a:rPr>
              <a:t>eventos</a:t>
            </a:r>
            <a:r>
              <a:rPr lang="en-US" sz="1400" dirty="0">
                <a:latin typeface="Helvetica" pitchFamily="2" charset="0"/>
              </a:rPr>
              <a:t>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(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Patinando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sobre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hielo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 y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Dinosaurios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recargables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)</a:t>
            </a:r>
            <a:endParaRPr lang="x-none" sz="1200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4880756-97FA-934E-A997-8C5FA3A065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6858042"/>
              </p:ext>
            </p:extLst>
          </p:nvPr>
        </p:nvGraphicFramePr>
        <p:xfrm>
          <a:off x="259958" y="2074208"/>
          <a:ext cx="8001173" cy="4333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995AFBF2-E785-0940-A1C6-0035A3F403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1194307"/>
              </p:ext>
            </p:extLst>
          </p:nvPr>
        </p:nvGraphicFramePr>
        <p:xfrm>
          <a:off x="7904319" y="2923453"/>
          <a:ext cx="4744994" cy="3064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3" name="Picture 4">
            <a:extLst>
              <a:ext uri="{FF2B5EF4-FFF2-40B4-BE49-F238E27FC236}">
                <a16:creationId xmlns:a16="http://schemas.microsoft.com/office/drawing/2014/main" id="{B2527103-C508-3243-A1CC-E6484FB4E38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9581" y="6213195"/>
            <a:ext cx="1333755" cy="504189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6AB225FA-33AA-FE42-BA4A-7222789452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4" y="6213195"/>
            <a:ext cx="1484243" cy="522567"/>
          </a:xfrm>
          <a:prstGeom prst="rect">
            <a:avLst/>
          </a:prstGeom>
        </p:spPr>
      </p:pic>
      <p:sp>
        <p:nvSpPr>
          <p:cNvPr id="20" name="TextBox 27">
            <a:extLst>
              <a:ext uri="{FF2B5EF4-FFF2-40B4-BE49-F238E27FC236}">
                <a16:creationId xmlns:a16="http://schemas.microsoft.com/office/drawing/2014/main" id="{5DA1EFCA-4D38-6645-AD3A-AC72A211ADF6}"/>
              </a:ext>
            </a:extLst>
          </p:cNvPr>
          <p:cNvSpPr txBox="1"/>
          <p:nvPr/>
        </p:nvSpPr>
        <p:spPr>
          <a:xfrm>
            <a:off x="5207776" y="6520506"/>
            <a:ext cx="1776448" cy="21544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junio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336663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148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>
            <a:extLst>
              <a:ext uri="{FF2B5EF4-FFF2-40B4-BE49-F238E27FC236}">
                <a16:creationId xmlns:a16="http://schemas.microsoft.com/office/drawing/2014/main" id="{6F62951C-AFDF-4595-A708-85E648BA9280}"/>
              </a:ext>
            </a:extLst>
          </p:cNvPr>
          <p:cNvSpPr/>
          <p:nvPr/>
        </p:nvSpPr>
        <p:spPr>
          <a:xfrm>
            <a:off x="3111796" y="3479686"/>
            <a:ext cx="5968407" cy="1805302"/>
          </a:xfrm>
          <a:prstGeom prst="rect">
            <a:avLst/>
          </a:prstGeom>
          <a:solidFill>
            <a:srgbClr val="63C0BF"/>
          </a:solidFill>
        </p:spPr>
        <p:txBody>
          <a:bodyPr anchor="ctr"/>
          <a:lstStyle/>
          <a:p>
            <a:pPr algn="ctr"/>
            <a:r>
              <a:rPr lang="en-US" sz="5000" dirty="0">
                <a:solidFill>
                  <a:schemeClr val="bg1"/>
                </a:solidFill>
                <a:latin typeface="Helvetica" pitchFamily="2" charset="0"/>
              </a:rPr>
              <a:t>PRODUCTOS </a:t>
            </a:r>
            <a:r>
              <a:rPr lang="es-HN" sz="5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"Fintech"</a:t>
            </a:r>
            <a:endParaRPr lang="x-none" sz="5000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1C1A46-9390-6A46-B677-57876D3B4B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862" y="88064"/>
            <a:ext cx="9144000" cy="2387600"/>
          </a:xfrm>
        </p:spPr>
        <p:txBody>
          <a:bodyPr/>
          <a:lstStyle/>
          <a:p>
            <a:r>
              <a:rPr lang="en-US" sz="6000" b="1" dirty="0"/>
              <a:t>ACTIVIDAD COMPETITIVA</a:t>
            </a:r>
            <a:br>
              <a:rPr lang="en-US" sz="6000" b="1" dirty="0">
                <a:latin typeface="Helvetica Light" panose="020B0403020202020204" pitchFamily="34" charset="0"/>
              </a:rPr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FC6A0E-CC87-9E43-95D3-47B98141FA9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9581" y="6213195"/>
            <a:ext cx="1333755" cy="504189"/>
          </a:xfrm>
          <a:prstGeom prst="rect">
            <a:avLst/>
          </a:prstGeom>
        </p:spPr>
      </p:pic>
      <p:sp>
        <p:nvSpPr>
          <p:cNvPr id="10" name="CuadroTexto 1">
            <a:extLst>
              <a:ext uri="{FF2B5EF4-FFF2-40B4-BE49-F238E27FC236}">
                <a16:creationId xmlns:a16="http://schemas.microsoft.com/office/drawing/2014/main" id="{73C5F0E2-1017-4095-807D-40ABE710D06D}"/>
              </a:ext>
            </a:extLst>
          </p:cNvPr>
          <p:cNvSpPr txBox="1"/>
          <p:nvPr/>
        </p:nvSpPr>
        <p:spPr>
          <a:xfrm>
            <a:off x="4577614" y="5504843"/>
            <a:ext cx="329832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GT" sz="3000" b="1" dirty="0">
                <a:latin typeface="Helvetica Light" panose="020B0403020202020204" pitchFamily="34" charset="0"/>
              </a:rPr>
              <a:t>enero-junio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GT" sz="3000" b="1" dirty="0">
                <a:latin typeface="Helvetica Light" panose="020B0403020202020204" pitchFamily="34" charset="0"/>
              </a:rPr>
              <a:t> 2024</a:t>
            </a:r>
            <a:endParaRPr lang="es-MX" sz="3000" b="1" dirty="0">
              <a:latin typeface="Helvetica Light" panose="020B0403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A5DE652-15D3-8443-BFD4-1ADB58E2EE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4" y="6213195"/>
            <a:ext cx="1484243" cy="52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807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3B8C190D-E801-E248-9231-E058FE48D6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160376"/>
              </p:ext>
            </p:extLst>
          </p:nvPr>
        </p:nvGraphicFramePr>
        <p:xfrm>
          <a:off x="238767" y="1736658"/>
          <a:ext cx="11714463" cy="3448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AutoShape 4">
            <a:extLst>
              <a:ext uri="{FF2B5EF4-FFF2-40B4-BE49-F238E27FC236}">
                <a16:creationId xmlns:a16="http://schemas.microsoft.com/office/drawing/2014/main" id="{666EF3E2-0091-F340-ABF2-4F30863CED5C}"/>
              </a:ext>
            </a:extLst>
          </p:cNvPr>
          <p:cNvSpPr/>
          <p:nvPr/>
        </p:nvSpPr>
        <p:spPr>
          <a:xfrm>
            <a:off x="0" y="0"/>
            <a:ext cx="12192000" cy="930476"/>
          </a:xfrm>
          <a:prstGeom prst="rect">
            <a:avLst/>
          </a:prstGeom>
          <a:solidFill>
            <a:srgbClr val="63C0BF"/>
          </a:solidFill>
        </p:spPr>
        <p:txBody>
          <a:bodyPr/>
          <a:lstStyle/>
          <a:p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5" name="CuadroTexto 18">
            <a:extLst>
              <a:ext uri="{FF2B5EF4-FFF2-40B4-BE49-F238E27FC236}">
                <a16:creationId xmlns:a16="http://schemas.microsoft.com/office/drawing/2014/main" id="{0FF8FA9B-BDD6-264D-861A-BF95E8C2F046}"/>
              </a:ext>
            </a:extLst>
          </p:cNvPr>
          <p:cNvSpPr txBox="1"/>
          <p:nvPr/>
        </p:nvSpPr>
        <p:spPr>
          <a:xfrm>
            <a:off x="189939" y="66099"/>
            <a:ext cx="1181212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38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ESTRATEGIA DE MEDIOS</a:t>
            </a:r>
            <a:r>
              <a:rPr lang="es-GT" sz="3800" dirty="0">
                <a:solidFill>
                  <a:schemeClr val="bg1"/>
                </a:solidFill>
                <a:latin typeface="Helvetica Light" panose="020B0403020202020204" pitchFamily="34" charset="0"/>
              </a:rPr>
              <a:t>: </a:t>
            </a:r>
            <a:r>
              <a:rPr lang="es-GT" sz="38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PRODUCTOS FINTECH</a:t>
            </a:r>
            <a:endParaRPr lang="es-MX" sz="3800" b="1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884DA24-45E2-AA44-B11D-5D35FF656229}"/>
              </a:ext>
            </a:extLst>
          </p:cNvPr>
          <p:cNvSpPr/>
          <p:nvPr/>
        </p:nvSpPr>
        <p:spPr>
          <a:xfrm>
            <a:off x="436098" y="2185482"/>
            <a:ext cx="2202599" cy="2687297"/>
          </a:xfrm>
          <a:prstGeom prst="rect">
            <a:avLst/>
          </a:prstGeom>
          <a:solidFill>
            <a:srgbClr val="63C0BF">
              <a:alpha val="1088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933F194-9AB2-4D48-8930-AE39612C3279}"/>
              </a:ext>
            </a:extLst>
          </p:cNvPr>
          <p:cNvSpPr/>
          <p:nvPr/>
        </p:nvSpPr>
        <p:spPr>
          <a:xfrm>
            <a:off x="4983198" y="2185482"/>
            <a:ext cx="2202599" cy="2687301"/>
          </a:xfrm>
          <a:prstGeom prst="rect">
            <a:avLst/>
          </a:prstGeom>
          <a:solidFill>
            <a:srgbClr val="63C0BF">
              <a:alpha val="1088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6240074-A490-064B-831E-98A9CBDCA1E4}"/>
              </a:ext>
            </a:extLst>
          </p:cNvPr>
          <p:cNvSpPr/>
          <p:nvPr/>
        </p:nvSpPr>
        <p:spPr>
          <a:xfrm>
            <a:off x="9530299" y="2185109"/>
            <a:ext cx="2225604" cy="2687301"/>
          </a:xfrm>
          <a:prstGeom prst="rect">
            <a:avLst/>
          </a:prstGeom>
          <a:solidFill>
            <a:srgbClr val="63C0BF">
              <a:alpha val="1088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C71F4E60-E9C0-194E-B41A-51E7A1498FAA}"/>
              </a:ext>
            </a:extLst>
          </p:cNvPr>
          <p:cNvSpPr/>
          <p:nvPr/>
        </p:nvSpPr>
        <p:spPr>
          <a:xfrm>
            <a:off x="436098" y="1820090"/>
            <a:ext cx="2202598" cy="365392"/>
          </a:xfrm>
          <a:prstGeom prst="rect">
            <a:avLst/>
          </a:prstGeom>
          <a:solidFill>
            <a:srgbClr val="63C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/>
              <a:t>$320K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2D5F3597-2837-BD43-A463-69ED5BA83FF6}"/>
              </a:ext>
            </a:extLst>
          </p:cNvPr>
          <p:cNvSpPr/>
          <p:nvPr/>
        </p:nvSpPr>
        <p:spPr>
          <a:xfrm>
            <a:off x="4983197" y="1832072"/>
            <a:ext cx="2225604" cy="365392"/>
          </a:xfrm>
          <a:prstGeom prst="rect">
            <a:avLst/>
          </a:prstGeom>
          <a:solidFill>
            <a:srgbClr val="63C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/>
              <a:t>$241K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15DABB2-D127-A540-B333-C64271E43359}"/>
              </a:ext>
            </a:extLst>
          </p:cNvPr>
          <p:cNvSpPr/>
          <p:nvPr/>
        </p:nvSpPr>
        <p:spPr>
          <a:xfrm>
            <a:off x="9553301" y="1832072"/>
            <a:ext cx="2202601" cy="365392"/>
          </a:xfrm>
          <a:prstGeom prst="rect">
            <a:avLst/>
          </a:prstGeom>
          <a:solidFill>
            <a:srgbClr val="63C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/>
              <a:t>$1,683K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ACA2D32-C93A-C748-807B-07627E354B03}"/>
              </a:ext>
            </a:extLst>
          </p:cNvPr>
          <p:cNvSpPr/>
          <p:nvPr/>
        </p:nvSpPr>
        <p:spPr>
          <a:xfrm>
            <a:off x="436098" y="1436238"/>
            <a:ext cx="4547099" cy="365392"/>
          </a:xfrm>
          <a:prstGeom prst="rect">
            <a:avLst/>
          </a:prstGeom>
          <a:solidFill>
            <a:srgbClr val="50A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/>
              <a:t>$940K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28DED4F-7AFC-D145-BE65-D0FB05EF7AA4}"/>
              </a:ext>
            </a:extLst>
          </p:cNvPr>
          <p:cNvSpPr/>
          <p:nvPr/>
        </p:nvSpPr>
        <p:spPr>
          <a:xfrm>
            <a:off x="4996261" y="1436238"/>
            <a:ext cx="4570104" cy="365392"/>
          </a:xfrm>
          <a:prstGeom prst="rect">
            <a:avLst/>
          </a:prstGeom>
          <a:solidFill>
            <a:srgbClr val="41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/>
              <a:t>$966K</a:t>
            </a:r>
          </a:p>
        </p:txBody>
      </p:sp>
      <p:graphicFrame>
        <p:nvGraphicFramePr>
          <p:cNvPr id="17" name="Tabla 17">
            <a:extLst>
              <a:ext uri="{FF2B5EF4-FFF2-40B4-BE49-F238E27FC236}">
                <a16:creationId xmlns:a16="http://schemas.microsoft.com/office/drawing/2014/main" id="{6D25D970-1686-5644-AA2C-477F029B37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384914"/>
              </p:ext>
            </p:extLst>
          </p:nvPr>
        </p:nvGraphicFramePr>
        <p:xfrm>
          <a:off x="2313354" y="5213838"/>
          <a:ext cx="2047631" cy="1112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047631">
                  <a:extLst>
                    <a:ext uri="{9D8B030D-6E8A-4147-A177-3AD203B41FA5}">
                      <a16:colId xmlns:a16="http://schemas.microsoft.com/office/drawing/2014/main" val="16534542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HN" sz="1400" b="1" i="0" dirty="0">
                          <a:latin typeface="HELVETICA LIGHT" panose="020B0403020202020204" pitchFamily="34" charset="0"/>
                        </a:rPr>
                        <a:t>Variación Total año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8796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HN" sz="1400" b="0" i="0" dirty="0">
                          <a:latin typeface="Helvetica Light" panose="020B0403020202020204" pitchFamily="34" charset="0"/>
                        </a:rPr>
                        <a:t>Del 2022 vrs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2911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HN" sz="1400" b="0" i="0" dirty="0">
                          <a:latin typeface="Helvetica Light" panose="020B0403020202020204" pitchFamily="34" charset="0"/>
                        </a:rPr>
                        <a:t>3%+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1455035"/>
                  </a:ext>
                </a:extLst>
              </a:tr>
            </a:tbl>
          </a:graphicData>
        </a:graphic>
      </p:graphicFrame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1CD14535-E62B-EA4F-BE11-ABD19B074D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705037"/>
              </p:ext>
            </p:extLst>
          </p:nvPr>
        </p:nvGraphicFramePr>
        <p:xfrm>
          <a:off x="7574838" y="5213838"/>
          <a:ext cx="3082594" cy="1112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943111">
                  <a:extLst>
                    <a:ext uri="{9D8B030D-6E8A-4147-A177-3AD203B41FA5}">
                      <a16:colId xmlns:a16="http://schemas.microsoft.com/office/drawing/2014/main" val="1653454253"/>
                    </a:ext>
                  </a:extLst>
                </a:gridCol>
                <a:gridCol w="1139483">
                  <a:extLst>
                    <a:ext uri="{9D8B030D-6E8A-4147-A177-3AD203B41FA5}">
                      <a16:colId xmlns:a16="http://schemas.microsoft.com/office/drawing/2014/main" val="258361726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HN" sz="1400" b="1" i="0" dirty="0">
                          <a:latin typeface="HELVETICA LIGHT" panose="020B0403020202020204" pitchFamily="34" charset="0"/>
                        </a:rPr>
                        <a:t>Variación Ene-jun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H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8796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HN" sz="1400" b="0" i="0" dirty="0">
                          <a:latin typeface="Helvetica Light" panose="020B0403020202020204" pitchFamily="34" charset="0"/>
                        </a:rPr>
                        <a:t>Del 2022 vrs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HN" sz="1400" b="0" i="0" dirty="0">
                          <a:solidFill>
                            <a:srgbClr val="FF0000"/>
                          </a:solidFill>
                          <a:latin typeface="Helvetica Light" panose="020B0403020202020204" pitchFamily="34" charset="0"/>
                        </a:rPr>
                        <a:t>25%-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2911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HN" sz="1400" b="0" i="0" dirty="0">
                          <a:latin typeface="Helvetica Light" panose="020B0403020202020204" pitchFamily="34" charset="0"/>
                        </a:rPr>
                        <a:t>Del 2023 vrs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HN" sz="1400" b="0" i="0" dirty="0">
                          <a:latin typeface="Helvetica Light" panose="020B0403020202020204" pitchFamily="34" charset="0"/>
                        </a:rPr>
                        <a:t>569%+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1455035"/>
                  </a:ext>
                </a:extLst>
              </a:tr>
            </a:tbl>
          </a:graphicData>
        </a:graphic>
      </p:graphicFrame>
      <p:pic>
        <p:nvPicPr>
          <p:cNvPr id="15" name="Picture 4">
            <a:extLst>
              <a:ext uri="{FF2B5EF4-FFF2-40B4-BE49-F238E27FC236}">
                <a16:creationId xmlns:a16="http://schemas.microsoft.com/office/drawing/2014/main" id="{CBD4108B-ABC8-CD40-B14F-6EE64233581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9581" y="6213195"/>
            <a:ext cx="1333755" cy="50418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FDA2E03-FBC8-694C-AC09-D83EB9F5AC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4" y="6213195"/>
            <a:ext cx="1484243" cy="522567"/>
          </a:xfrm>
          <a:prstGeom prst="rect">
            <a:avLst/>
          </a:prstGeom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86351B78-993A-AC47-84F4-7D0D8B2663D8}"/>
              </a:ext>
            </a:extLst>
          </p:cNvPr>
          <p:cNvSpPr/>
          <p:nvPr/>
        </p:nvSpPr>
        <p:spPr>
          <a:xfrm>
            <a:off x="448798" y="1029838"/>
            <a:ext cx="4534399" cy="3653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/>
              <a:t>2022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F0A57347-8DF9-A34B-A0DE-56377B781442}"/>
              </a:ext>
            </a:extLst>
          </p:cNvPr>
          <p:cNvSpPr/>
          <p:nvPr/>
        </p:nvSpPr>
        <p:spPr>
          <a:xfrm>
            <a:off x="4996260" y="1029838"/>
            <a:ext cx="4557041" cy="3653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/>
              <a:t>2023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20BE1D3D-D24E-E14B-89E0-FD0148DE109D}"/>
              </a:ext>
            </a:extLst>
          </p:cNvPr>
          <p:cNvSpPr/>
          <p:nvPr/>
        </p:nvSpPr>
        <p:spPr>
          <a:xfrm>
            <a:off x="9566364" y="1029838"/>
            <a:ext cx="2351285" cy="3653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/>
              <a:t>2024</a:t>
            </a:r>
          </a:p>
        </p:txBody>
      </p:sp>
      <p:sp>
        <p:nvSpPr>
          <p:cNvPr id="24" name="TextBox 27">
            <a:extLst>
              <a:ext uri="{FF2B5EF4-FFF2-40B4-BE49-F238E27FC236}">
                <a16:creationId xmlns:a16="http://schemas.microsoft.com/office/drawing/2014/main" id="{6AEB5BD3-72B3-6D48-B70F-AAAA1A7968FF}"/>
              </a:ext>
            </a:extLst>
          </p:cNvPr>
          <p:cNvSpPr txBox="1"/>
          <p:nvPr/>
        </p:nvSpPr>
        <p:spPr>
          <a:xfrm>
            <a:off x="5207776" y="6520506"/>
            <a:ext cx="1776448" cy="21544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junio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3158032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>
            <a:extLst>
              <a:ext uri="{FF2B5EF4-FFF2-40B4-BE49-F238E27FC236}">
                <a16:creationId xmlns:a16="http://schemas.microsoft.com/office/drawing/2014/main" id="{666EF3E2-0091-F340-ABF2-4F30863CED5C}"/>
              </a:ext>
            </a:extLst>
          </p:cNvPr>
          <p:cNvSpPr/>
          <p:nvPr/>
        </p:nvSpPr>
        <p:spPr>
          <a:xfrm>
            <a:off x="0" y="0"/>
            <a:ext cx="12192000" cy="930476"/>
          </a:xfrm>
          <a:prstGeom prst="rect">
            <a:avLst/>
          </a:prstGeom>
          <a:solidFill>
            <a:srgbClr val="63C0BF"/>
          </a:solidFill>
        </p:spPr>
        <p:txBody>
          <a:bodyPr/>
          <a:lstStyle/>
          <a:p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5" name="CuadroTexto 18">
            <a:extLst>
              <a:ext uri="{FF2B5EF4-FFF2-40B4-BE49-F238E27FC236}">
                <a16:creationId xmlns:a16="http://schemas.microsoft.com/office/drawing/2014/main" id="{0FF8FA9B-BDD6-264D-861A-BF95E8C2F046}"/>
              </a:ext>
            </a:extLst>
          </p:cNvPr>
          <p:cNvSpPr txBox="1"/>
          <p:nvPr/>
        </p:nvSpPr>
        <p:spPr>
          <a:xfrm>
            <a:off x="189939" y="66099"/>
            <a:ext cx="1181212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38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SOI</a:t>
            </a:r>
            <a:r>
              <a:rPr lang="es-GT" sz="3800" dirty="0">
                <a:solidFill>
                  <a:schemeClr val="bg1"/>
                </a:solidFill>
                <a:latin typeface="Helvetica Light" panose="020B0403020202020204" pitchFamily="34" charset="0"/>
              </a:rPr>
              <a:t>: </a:t>
            </a:r>
            <a:r>
              <a:rPr lang="es-GT" sz="38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PRODUCTOS FINTECH</a:t>
            </a:r>
            <a:endParaRPr lang="es-MX" sz="3800" b="1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6" name="Gráfico 15">
                <a:extLst>
                  <a:ext uri="{FF2B5EF4-FFF2-40B4-BE49-F238E27FC236}">
                    <a16:creationId xmlns:a16="http://schemas.microsoft.com/office/drawing/2014/main" id="{09E02E01-A55E-6F4F-8FFE-820B2D82471F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419737028"/>
                  </p:ext>
                </p:extLst>
              </p:nvPr>
            </p:nvGraphicFramePr>
            <p:xfrm>
              <a:off x="731519" y="1719773"/>
              <a:ext cx="6724357" cy="3710354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16" name="Gráfico 15">
                <a:extLst>
                  <a:ext uri="{FF2B5EF4-FFF2-40B4-BE49-F238E27FC236}">
                    <a16:creationId xmlns:a16="http://schemas.microsoft.com/office/drawing/2014/main" id="{09E02E01-A55E-6F4F-8FFE-820B2D82471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1519" y="1719773"/>
                <a:ext cx="6724357" cy="3710354"/>
              </a:xfrm>
              <a:prstGeom prst="rect">
                <a:avLst/>
              </a:prstGeom>
            </p:spPr>
          </p:pic>
        </mc:Fallback>
      </mc:AlternateContent>
      <p:sp>
        <p:nvSpPr>
          <p:cNvPr id="3" name="CuadroTexto 2">
            <a:extLst>
              <a:ext uri="{FF2B5EF4-FFF2-40B4-BE49-F238E27FC236}">
                <a16:creationId xmlns:a16="http://schemas.microsoft.com/office/drawing/2014/main" id="{3FCEECC8-15AB-DA4D-8CB2-7B0AF4C0ED6B}"/>
              </a:ext>
            </a:extLst>
          </p:cNvPr>
          <p:cNvSpPr txBox="1"/>
          <p:nvPr/>
        </p:nvSpPr>
        <p:spPr>
          <a:xfrm>
            <a:off x="731519" y="1350441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HN" dirty="0">
                <a:latin typeface="Helvetica Light" panose="020B0403020202020204" pitchFamily="34" charset="0"/>
              </a:rPr>
              <a:t>Iversión total $1,7M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1AA4F87-6279-964D-B27D-A9899E92D6D8}"/>
              </a:ext>
            </a:extLst>
          </p:cNvPr>
          <p:cNvSpPr txBox="1"/>
          <p:nvPr/>
        </p:nvSpPr>
        <p:spPr>
          <a:xfrm>
            <a:off x="8271800" y="1297967"/>
            <a:ext cx="351692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1600" dirty="0">
                <a:latin typeface="Helvetica" pitchFamily="2" charset="0"/>
              </a:rPr>
              <a:t>En el primer semestre de 2024, la inversión total en productos </a:t>
            </a:r>
            <a:r>
              <a:rPr lang="es-HN" sz="1600" b="1" dirty="0">
                <a:latin typeface="Helvetica" pitchFamily="2" charset="0"/>
              </a:rPr>
              <a:t>FINTECH</a:t>
            </a:r>
            <a:r>
              <a:rPr lang="es-HN" sz="1600" dirty="0">
                <a:latin typeface="Helvetica" pitchFamily="2" charset="0"/>
              </a:rPr>
              <a:t> alcanzó los $1.7 millones, lo que representa el 6% de la inversión total del sector financiero. Para el primer semestre 2024, esta categoría ha experimentado un crecimiento de más del 500% en comparación con el mismo período del año anterior. Este notable crecimiento se atribuye principalmente al lanzamiento de </a:t>
            </a:r>
            <a:r>
              <a:rPr lang="es-HN" sz="1600" b="1" dirty="0">
                <a:latin typeface="Helvetica" pitchFamily="2" charset="0"/>
              </a:rPr>
              <a:t>USPAY</a:t>
            </a:r>
            <a:r>
              <a:rPr lang="es-HN" sz="1600" dirty="0">
                <a:latin typeface="Helvetica" pitchFamily="2" charset="0"/>
              </a:rPr>
              <a:t>, un nuevo competidor que ingresó al mercado en marzo y ha capturado el 68% del SOI.</a:t>
            </a:r>
          </a:p>
          <a:p>
            <a:pPr algn="ctr"/>
            <a:r>
              <a:rPr lang="es-HN" sz="1600" b="1" dirty="0">
                <a:latin typeface="Helvetica" pitchFamily="2" charset="0"/>
              </a:rPr>
              <a:t>Dilo</a:t>
            </a:r>
            <a:r>
              <a:rPr lang="es-HN" sz="1600" dirty="0">
                <a:latin typeface="Helvetica" pitchFamily="2" charset="0"/>
              </a:rPr>
              <a:t> y </a:t>
            </a:r>
            <a:r>
              <a:rPr lang="es-HN" sz="1600" b="1" dirty="0">
                <a:latin typeface="Helvetica" pitchFamily="2" charset="0"/>
              </a:rPr>
              <a:t>Tengo</a:t>
            </a:r>
            <a:r>
              <a:rPr lang="es-HN" sz="1600" dirty="0">
                <a:latin typeface="Helvetica" pitchFamily="2" charset="0"/>
              </a:rPr>
              <a:t> se mantienen activos con el 21% y 11% respectivamente.</a:t>
            </a:r>
          </a:p>
          <a:p>
            <a:pPr algn="ctr"/>
            <a:r>
              <a:rPr lang="es-HN" sz="1600" dirty="0">
                <a:latin typeface="Helvetica" pitchFamily="2" charset="0"/>
              </a:rPr>
              <a:t>En cuanto a </a:t>
            </a:r>
            <a:r>
              <a:rPr lang="es-HN" sz="1600" b="1" dirty="0">
                <a:latin typeface="Helvetica" pitchFamily="2" charset="0"/>
              </a:rPr>
              <a:t>Kash</a:t>
            </a:r>
            <a:r>
              <a:rPr lang="es-HN" sz="1600" dirty="0">
                <a:latin typeface="Helvetica" pitchFamily="2" charset="0"/>
              </a:rPr>
              <a:t>, no ha registrado actividad durante este primer semestre del año.</a:t>
            </a:r>
            <a:endParaRPr lang="es-HN" sz="1500" dirty="0">
              <a:latin typeface="Helvetica" pitchFamily="2" charset="0"/>
            </a:endParaRP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7" name="Gráfico 6">
                <a:extLst>
                  <a:ext uri="{FF2B5EF4-FFF2-40B4-BE49-F238E27FC236}">
                    <a16:creationId xmlns:a16="http://schemas.microsoft.com/office/drawing/2014/main" id="{F6EFDD9A-CE7E-DA45-83B0-A9719825813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401121318"/>
                  </p:ext>
                </p:extLst>
              </p:nvPr>
            </p:nvGraphicFramePr>
            <p:xfrm>
              <a:off x="731518" y="1719773"/>
              <a:ext cx="6873613" cy="3600986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7" name="Gráfico 6">
                <a:extLst>
                  <a:ext uri="{FF2B5EF4-FFF2-40B4-BE49-F238E27FC236}">
                    <a16:creationId xmlns:a16="http://schemas.microsoft.com/office/drawing/2014/main" id="{F6EFDD9A-CE7E-DA45-83B0-A9719825813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1518" y="1719773"/>
                <a:ext cx="6873613" cy="3600986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Picture 4">
            <a:extLst>
              <a:ext uri="{FF2B5EF4-FFF2-40B4-BE49-F238E27FC236}">
                <a16:creationId xmlns:a16="http://schemas.microsoft.com/office/drawing/2014/main" id="{7CA53787-3F32-FD4C-9AD6-239B9CD07E5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9581" y="6213195"/>
            <a:ext cx="1333755" cy="50418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1F19797-A89A-C943-82E9-C1BC831F95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4" y="6213195"/>
            <a:ext cx="1484243" cy="522567"/>
          </a:xfrm>
          <a:prstGeom prst="rect">
            <a:avLst/>
          </a:prstGeom>
        </p:spPr>
      </p:pic>
      <p:sp>
        <p:nvSpPr>
          <p:cNvPr id="13" name="TextBox 27">
            <a:extLst>
              <a:ext uri="{FF2B5EF4-FFF2-40B4-BE49-F238E27FC236}">
                <a16:creationId xmlns:a16="http://schemas.microsoft.com/office/drawing/2014/main" id="{3DE376F1-1149-3C41-94AC-91BEAC4B2529}"/>
              </a:ext>
            </a:extLst>
          </p:cNvPr>
          <p:cNvSpPr txBox="1"/>
          <p:nvPr/>
        </p:nvSpPr>
        <p:spPr>
          <a:xfrm>
            <a:off x="5207776" y="6520506"/>
            <a:ext cx="1776448" cy="21544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junio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, 2024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2" name="Gráfico 11">
                <a:extLst>
                  <a:ext uri="{FF2B5EF4-FFF2-40B4-BE49-F238E27FC236}">
                    <a16:creationId xmlns:a16="http://schemas.microsoft.com/office/drawing/2014/main" id="{3A4758FC-D083-C74A-8005-372ADED50D6B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983662656"/>
                  </p:ext>
                </p:extLst>
              </p:nvPr>
            </p:nvGraphicFramePr>
            <p:xfrm>
              <a:off x="672503" y="1833585"/>
              <a:ext cx="7241007" cy="371035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8"/>
              </a:graphicData>
            </a:graphic>
          </p:graphicFrame>
        </mc:Choice>
        <mc:Fallback xmlns="">
          <p:pic>
            <p:nvPicPr>
              <p:cNvPr id="12" name="Gráfico 11">
                <a:extLst>
                  <a:ext uri="{FF2B5EF4-FFF2-40B4-BE49-F238E27FC236}">
                    <a16:creationId xmlns:a16="http://schemas.microsoft.com/office/drawing/2014/main" id="{3A4758FC-D083-C74A-8005-372ADED50D6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2503" y="1833585"/>
                <a:ext cx="7241007" cy="37103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4" name="Gráfico 13">
                <a:extLst>
                  <a:ext uri="{FF2B5EF4-FFF2-40B4-BE49-F238E27FC236}">
                    <a16:creationId xmlns:a16="http://schemas.microsoft.com/office/drawing/2014/main" id="{8BDEA42C-09BC-714E-BDB9-6434ACAFCC6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12277274"/>
                  </p:ext>
                </p:extLst>
              </p:nvPr>
            </p:nvGraphicFramePr>
            <p:xfrm>
              <a:off x="687588" y="1763767"/>
              <a:ext cx="7225921" cy="366636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10"/>
              </a:graphicData>
            </a:graphic>
          </p:graphicFrame>
        </mc:Choice>
        <mc:Fallback xmlns="">
          <p:pic>
            <p:nvPicPr>
              <p:cNvPr id="14" name="Gráfico 13">
                <a:extLst>
                  <a:ext uri="{FF2B5EF4-FFF2-40B4-BE49-F238E27FC236}">
                    <a16:creationId xmlns:a16="http://schemas.microsoft.com/office/drawing/2014/main" id="{8BDEA42C-09BC-714E-BDB9-6434ACAFCC6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7588" y="1763767"/>
                <a:ext cx="7225921" cy="366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3886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037D172-C4A9-69BA-8408-CE826E586B6E}"/>
              </a:ext>
            </a:extLst>
          </p:cNvPr>
          <p:cNvCxnSpPr>
            <a:cxnSpLocks/>
          </p:cNvCxnSpPr>
          <p:nvPr/>
        </p:nvCxnSpPr>
        <p:spPr>
          <a:xfrm flipV="1">
            <a:off x="1458444" y="3960078"/>
            <a:ext cx="10289819" cy="90538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61AC9A5-C3AA-354C-9501-5A7CF80CC3C4}"/>
              </a:ext>
            </a:extLst>
          </p:cNvPr>
          <p:cNvSpPr txBox="1"/>
          <p:nvPr/>
        </p:nvSpPr>
        <p:spPr>
          <a:xfrm>
            <a:off x="8848150" y="1943202"/>
            <a:ext cx="303801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latin typeface="Helvetica" pitchFamily="2" charset="0"/>
              </a:rPr>
              <a:t>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35E465-9941-054D-A90B-26966B36078E}"/>
              </a:ext>
            </a:extLst>
          </p:cNvPr>
          <p:cNvSpPr txBox="1"/>
          <p:nvPr/>
        </p:nvSpPr>
        <p:spPr>
          <a:xfrm>
            <a:off x="5222501" y="1955708"/>
            <a:ext cx="303801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latin typeface="Helvetica" pitchFamily="2" charset="0"/>
              </a:rPr>
              <a:t>2023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76BB6C-F9A1-8547-A7B7-6B237BA1C1B0}"/>
              </a:ext>
            </a:extLst>
          </p:cNvPr>
          <p:cNvSpPr txBox="1"/>
          <p:nvPr/>
        </p:nvSpPr>
        <p:spPr>
          <a:xfrm>
            <a:off x="1595373" y="1955708"/>
            <a:ext cx="303801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latin typeface="Helvetica" pitchFamily="2" charset="0"/>
              </a:rPr>
              <a:t>2022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F6E431-4917-1E44-9C8A-148F5CC279E1}"/>
              </a:ext>
            </a:extLst>
          </p:cNvPr>
          <p:cNvSpPr txBox="1"/>
          <p:nvPr/>
        </p:nvSpPr>
        <p:spPr>
          <a:xfrm>
            <a:off x="272376" y="297278"/>
            <a:ext cx="59554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941100"/>
                </a:solidFill>
                <a:latin typeface="Helvetica Light" panose="020B0403020202020204" pitchFamily="34" charset="0"/>
              </a:rPr>
              <a:t>SECTOR FINANCIERO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46938287-9C1D-CD4F-BE32-EBE957CA8BB2}"/>
              </a:ext>
            </a:extLst>
          </p:cNvPr>
          <p:cNvGraphicFramePr>
            <a:graphicFrameLocks noGrp="1"/>
          </p:cNvGraphicFramePr>
          <p:nvPr/>
        </p:nvGraphicFramePr>
        <p:xfrm>
          <a:off x="1139725" y="5229108"/>
          <a:ext cx="10608538" cy="1920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08538">
                  <a:extLst>
                    <a:ext uri="{9D8B030D-6E8A-4147-A177-3AD203B41FA5}">
                      <a16:colId xmlns:a16="http://schemas.microsoft.com/office/drawing/2014/main" val="6817947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 algn="ctr">
                        <a:buClr>
                          <a:srgbClr val="C00000"/>
                        </a:buClr>
                        <a:buFont typeface="Wingdings" pitchFamily="2" charset="2"/>
                        <a:buNone/>
                      </a:pP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Bancos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  - </a:t>
                      </a: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Tarjetas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 de </a:t>
                      </a: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Crédito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 – </a:t>
                      </a: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Tarjeta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 de </a:t>
                      </a: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Débito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 – </a:t>
                      </a: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Seguros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 – </a:t>
                      </a: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Transferencia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 de </a:t>
                      </a: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Fontos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 (</a:t>
                      </a: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remesas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) - </a:t>
                      </a: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Administradoras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 de </a:t>
                      </a: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Pensiones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3442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C00000"/>
                        </a:buClr>
                        <a:buFont typeface="Wingdings" pitchFamily="2" charset="2"/>
                        <a:buChar char="ü"/>
                      </a:pPr>
                      <a:endParaRPr lang="en-US" sz="1200" b="1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6377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C00000"/>
                        </a:buClr>
                        <a:buFont typeface="Wingdings" pitchFamily="2" charset="2"/>
                        <a:buChar char="ü"/>
                      </a:pPr>
                      <a:endParaRPr lang="en-US" sz="1200" b="1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9671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C00000"/>
                        </a:buClr>
                        <a:buFont typeface="Wingdings" pitchFamily="2" charset="2"/>
                        <a:buChar char="ü"/>
                      </a:pPr>
                      <a:endParaRPr lang="en-US" sz="1200" b="1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89737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C00000"/>
                        </a:buClr>
                        <a:buFont typeface="Wingdings" pitchFamily="2" charset="2"/>
                        <a:buChar char="ü"/>
                      </a:pPr>
                      <a:endParaRPr lang="en-US" sz="1200" b="1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4440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C00000"/>
                        </a:buClr>
                        <a:buFont typeface="Wingdings" pitchFamily="2" charset="2"/>
                        <a:buChar char="ü"/>
                      </a:pPr>
                      <a:endParaRPr lang="en-US" sz="1200" b="1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43769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C00000"/>
                        </a:buClr>
                        <a:buFont typeface="Wingdings" pitchFamily="2" charset="2"/>
                        <a:buChar char="ü"/>
                      </a:pPr>
                      <a:endParaRPr lang="en-US" sz="1200" b="1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279748"/>
                  </a:ext>
                </a:extLst>
              </a:tr>
            </a:tbl>
          </a:graphicData>
        </a:graphic>
      </p:graphicFrame>
      <p:sp>
        <p:nvSpPr>
          <p:cNvPr id="2" name="Down Arrow 1">
            <a:extLst>
              <a:ext uri="{FF2B5EF4-FFF2-40B4-BE49-F238E27FC236}">
                <a16:creationId xmlns:a16="http://schemas.microsoft.com/office/drawing/2014/main" id="{56D47392-DBC7-E547-94AB-60CD82B350C8}"/>
              </a:ext>
            </a:extLst>
          </p:cNvPr>
          <p:cNvSpPr/>
          <p:nvPr/>
        </p:nvSpPr>
        <p:spPr>
          <a:xfrm rot="10800000">
            <a:off x="8185340" y="3291891"/>
            <a:ext cx="681894" cy="680693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569793-8221-3943-8865-1A80D5E1952A}"/>
              </a:ext>
            </a:extLst>
          </p:cNvPr>
          <p:cNvSpPr txBox="1"/>
          <p:nvPr/>
        </p:nvSpPr>
        <p:spPr>
          <a:xfrm>
            <a:off x="4492775" y="3994677"/>
            <a:ext cx="93326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-15%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CBA189F-9FD2-A740-A2C4-10C5F6DF3DB3}"/>
              </a:ext>
            </a:extLst>
          </p:cNvPr>
          <p:cNvSpPr/>
          <p:nvPr/>
        </p:nvSpPr>
        <p:spPr>
          <a:xfrm>
            <a:off x="2642769" y="5340500"/>
            <a:ext cx="56696" cy="569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1BBEBA4-A13D-4B4D-A281-85138F383AC8}"/>
              </a:ext>
            </a:extLst>
          </p:cNvPr>
          <p:cNvSpPr/>
          <p:nvPr/>
        </p:nvSpPr>
        <p:spPr>
          <a:xfrm>
            <a:off x="4089118" y="5335793"/>
            <a:ext cx="56696" cy="569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A9053F-0CAC-8545-B27A-79DF32D7E821}"/>
              </a:ext>
            </a:extLst>
          </p:cNvPr>
          <p:cNvSpPr/>
          <p:nvPr/>
        </p:nvSpPr>
        <p:spPr>
          <a:xfrm>
            <a:off x="5420062" y="5345322"/>
            <a:ext cx="56696" cy="569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4034D19-11F6-C842-86FC-F925B1669D9E}"/>
              </a:ext>
            </a:extLst>
          </p:cNvPr>
          <p:cNvSpPr/>
          <p:nvPr/>
        </p:nvSpPr>
        <p:spPr>
          <a:xfrm>
            <a:off x="6145232" y="5345322"/>
            <a:ext cx="56696" cy="569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DB96681-DDAC-EE49-B641-D92F7D6D12C7}"/>
              </a:ext>
            </a:extLst>
          </p:cNvPr>
          <p:cNvSpPr/>
          <p:nvPr/>
        </p:nvSpPr>
        <p:spPr>
          <a:xfrm>
            <a:off x="8672532" y="5355482"/>
            <a:ext cx="56696" cy="569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Conector recto 3">
            <a:extLst>
              <a:ext uri="{FF2B5EF4-FFF2-40B4-BE49-F238E27FC236}">
                <a16:creationId xmlns:a16="http://schemas.microsoft.com/office/drawing/2014/main" id="{11EFE2D8-F740-8D4C-B176-ABBC4307F80A}"/>
              </a:ext>
            </a:extLst>
          </p:cNvPr>
          <p:cNvCxnSpPr>
            <a:cxnSpLocks/>
          </p:cNvCxnSpPr>
          <p:nvPr/>
        </p:nvCxnSpPr>
        <p:spPr>
          <a:xfrm>
            <a:off x="2578246" y="5600336"/>
            <a:ext cx="793865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1E52BB9-7183-2942-948D-92A45FDE44B4}"/>
              </a:ext>
            </a:extLst>
          </p:cNvPr>
          <p:cNvCxnSpPr/>
          <p:nvPr/>
        </p:nvCxnSpPr>
        <p:spPr>
          <a:xfrm>
            <a:off x="1736904" y="6595025"/>
            <a:ext cx="89818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880CB8F-27A0-005B-806D-F1CF348FF697}"/>
              </a:ext>
            </a:extLst>
          </p:cNvPr>
          <p:cNvSpPr/>
          <p:nvPr/>
        </p:nvSpPr>
        <p:spPr>
          <a:xfrm>
            <a:off x="1615968" y="3260148"/>
            <a:ext cx="2894737" cy="137121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Helvetica Light" panose="020B0403020202020204" pitchFamily="34" charset="0"/>
              </a:rPr>
              <a:t>$ 25.5M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771826B-7CEE-9FB3-0D63-456D2D52B645}"/>
              </a:ext>
            </a:extLst>
          </p:cNvPr>
          <p:cNvSpPr/>
          <p:nvPr/>
        </p:nvSpPr>
        <p:spPr>
          <a:xfrm>
            <a:off x="5256552" y="3260147"/>
            <a:ext cx="2894737" cy="139985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$ 21.6M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0C57EAB-8346-4C21-987B-F35D287462DF}"/>
              </a:ext>
            </a:extLst>
          </p:cNvPr>
          <p:cNvSpPr/>
          <p:nvPr/>
        </p:nvSpPr>
        <p:spPr>
          <a:xfrm>
            <a:off x="8887128" y="3260148"/>
            <a:ext cx="2894737" cy="1399858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$ 28.3M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E088743-DD9F-AAA8-91C0-2FD4392A0A4E}"/>
              </a:ext>
            </a:extLst>
          </p:cNvPr>
          <p:cNvSpPr txBox="1"/>
          <p:nvPr/>
        </p:nvSpPr>
        <p:spPr>
          <a:xfrm>
            <a:off x="145800" y="3812089"/>
            <a:ext cx="12522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N" sz="250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ene-</a:t>
            </a:r>
            <a:r>
              <a:rPr lang="en-US" sz="25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jun</a:t>
            </a:r>
            <a:endParaRPr lang="en-HN" sz="25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02A4D08-08F1-2B37-143D-E6F4C25BBE0F}"/>
              </a:ext>
            </a:extLst>
          </p:cNvPr>
          <p:cNvSpPr txBox="1"/>
          <p:nvPr/>
        </p:nvSpPr>
        <p:spPr>
          <a:xfrm>
            <a:off x="8118277" y="3973701"/>
            <a:ext cx="8258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31%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974E410-DD14-3ECB-BDE2-80796BC03F24}"/>
              </a:ext>
            </a:extLst>
          </p:cNvPr>
          <p:cNvCxnSpPr>
            <a:cxnSpLocks/>
          </p:cNvCxnSpPr>
          <p:nvPr/>
        </p:nvCxnSpPr>
        <p:spPr>
          <a:xfrm>
            <a:off x="317428" y="1044619"/>
            <a:ext cx="115748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16787750-21D9-82BC-A040-BE05A2D65F1A}"/>
              </a:ext>
            </a:extLst>
          </p:cNvPr>
          <p:cNvSpPr txBox="1"/>
          <p:nvPr/>
        </p:nvSpPr>
        <p:spPr>
          <a:xfrm>
            <a:off x="8958418" y="431885"/>
            <a:ext cx="3047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I</a:t>
            </a:r>
            <a:r>
              <a:rPr lang="en-H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nversión total en medios</a:t>
            </a:r>
          </a:p>
        </p:txBody>
      </p:sp>
      <p:sp>
        <p:nvSpPr>
          <p:cNvPr id="9" name="Flecha abajo 8">
            <a:extLst>
              <a:ext uri="{FF2B5EF4-FFF2-40B4-BE49-F238E27FC236}">
                <a16:creationId xmlns:a16="http://schemas.microsoft.com/office/drawing/2014/main" id="{B9C56E77-B967-3C42-AAE4-D1035BE40100}"/>
              </a:ext>
            </a:extLst>
          </p:cNvPr>
          <p:cNvSpPr/>
          <p:nvPr/>
        </p:nvSpPr>
        <p:spPr>
          <a:xfrm>
            <a:off x="4538809" y="3272130"/>
            <a:ext cx="664203" cy="713554"/>
          </a:xfrm>
          <a:prstGeom prst="downArrow">
            <a:avLst>
              <a:gd name="adj1" fmla="val 50000"/>
              <a:gd name="adj2" fmla="val 477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 dirty="0"/>
          </a:p>
        </p:txBody>
      </p:sp>
      <p:sp>
        <p:nvSpPr>
          <p:cNvPr id="29" name="TextBox 27">
            <a:extLst>
              <a:ext uri="{FF2B5EF4-FFF2-40B4-BE49-F238E27FC236}">
                <a16:creationId xmlns:a16="http://schemas.microsoft.com/office/drawing/2014/main" id="{4225BDC7-541D-AF4F-9C77-0C524C074C43}"/>
              </a:ext>
            </a:extLst>
          </p:cNvPr>
          <p:cNvSpPr txBox="1"/>
          <p:nvPr/>
        </p:nvSpPr>
        <p:spPr>
          <a:xfrm>
            <a:off x="5342023" y="6520506"/>
            <a:ext cx="1776448" cy="21544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junio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, 2024</a:t>
            </a:r>
          </a:p>
        </p:txBody>
      </p:sp>
      <p:pic>
        <p:nvPicPr>
          <p:cNvPr id="31" name="Picture 4">
            <a:extLst>
              <a:ext uri="{FF2B5EF4-FFF2-40B4-BE49-F238E27FC236}">
                <a16:creationId xmlns:a16="http://schemas.microsoft.com/office/drawing/2014/main" id="{D370C6BC-00B1-8742-92E7-B141443B9B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9581" y="6213195"/>
            <a:ext cx="1333755" cy="504189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35FD0384-7B98-4041-B6CD-BFE08DAC94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4" y="6213195"/>
            <a:ext cx="1484243" cy="52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311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" name="Chart 51">
            <a:extLst>
              <a:ext uri="{FF2B5EF4-FFF2-40B4-BE49-F238E27FC236}">
                <a16:creationId xmlns:a16="http://schemas.microsoft.com/office/drawing/2014/main" id="{D6F85995-977F-644E-BBD2-6E63986184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0752794"/>
              </p:ext>
            </p:extLst>
          </p:nvPr>
        </p:nvGraphicFramePr>
        <p:xfrm>
          <a:off x="4950956" y="778793"/>
          <a:ext cx="6677421" cy="1935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72">
            <a:extLst>
              <a:ext uri="{FF2B5EF4-FFF2-40B4-BE49-F238E27FC236}">
                <a16:creationId xmlns:a16="http://schemas.microsoft.com/office/drawing/2014/main" id="{C256181F-EFD0-984D-BB5C-88A060F292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2723892"/>
              </p:ext>
            </p:extLst>
          </p:nvPr>
        </p:nvGraphicFramePr>
        <p:xfrm>
          <a:off x="675026" y="1529854"/>
          <a:ext cx="3153230" cy="1565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4">
            <a:extLst>
              <a:ext uri="{FF2B5EF4-FFF2-40B4-BE49-F238E27FC236}">
                <a16:creationId xmlns:a16="http://schemas.microsoft.com/office/drawing/2014/main" id="{72D5E9A0-F1A7-AE46-A40E-D410A67ED35D}"/>
              </a:ext>
            </a:extLst>
          </p:cNvPr>
          <p:cNvCxnSpPr>
            <a:cxnSpLocks/>
          </p:cNvCxnSpPr>
          <p:nvPr/>
        </p:nvCxnSpPr>
        <p:spPr>
          <a:xfrm>
            <a:off x="946767" y="1722858"/>
            <a:ext cx="25302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4">
            <a:extLst>
              <a:ext uri="{FF2B5EF4-FFF2-40B4-BE49-F238E27FC236}">
                <a16:creationId xmlns:a16="http://schemas.microsoft.com/office/drawing/2014/main" id="{52F72F66-1739-4542-9D42-735F35701D72}"/>
              </a:ext>
            </a:extLst>
          </p:cNvPr>
          <p:cNvSpPr/>
          <p:nvPr/>
        </p:nvSpPr>
        <p:spPr>
          <a:xfrm>
            <a:off x="0" y="-2253"/>
            <a:ext cx="12192000" cy="930476"/>
          </a:xfrm>
          <a:prstGeom prst="rect">
            <a:avLst/>
          </a:prstGeom>
          <a:solidFill>
            <a:srgbClr val="EF6236"/>
          </a:solidFill>
        </p:spPr>
        <p:txBody>
          <a:bodyPr/>
          <a:lstStyle/>
          <a:p>
            <a:endParaRPr lang="en-CA" dirty="0"/>
          </a:p>
        </p:txBody>
      </p:sp>
      <p:cxnSp>
        <p:nvCxnSpPr>
          <p:cNvPr id="11" name="Straight Connector 31">
            <a:extLst>
              <a:ext uri="{FF2B5EF4-FFF2-40B4-BE49-F238E27FC236}">
                <a16:creationId xmlns:a16="http://schemas.microsoft.com/office/drawing/2014/main" id="{D988AA69-6F55-1647-BD44-43CE2E2C057F}"/>
              </a:ext>
            </a:extLst>
          </p:cNvPr>
          <p:cNvCxnSpPr/>
          <p:nvPr/>
        </p:nvCxnSpPr>
        <p:spPr>
          <a:xfrm>
            <a:off x="4398443" y="1067650"/>
            <a:ext cx="0" cy="5104381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29">
            <a:extLst>
              <a:ext uri="{FF2B5EF4-FFF2-40B4-BE49-F238E27FC236}">
                <a16:creationId xmlns:a16="http://schemas.microsoft.com/office/drawing/2014/main" id="{919B71B4-1766-6B4D-A212-B1E3F320BA88}"/>
              </a:ext>
            </a:extLst>
          </p:cNvPr>
          <p:cNvSpPr txBox="1"/>
          <p:nvPr/>
        </p:nvSpPr>
        <p:spPr>
          <a:xfrm>
            <a:off x="312211" y="3447990"/>
            <a:ext cx="4070648" cy="286232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Helvetica" pitchFamily="2" charset="0"/>
              </a:rPr>
              <a:t>USPAY, 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es un nuevo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aplicación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que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ofrece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los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siguientes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servicios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>
                <a:latin typeface="Helvetica" pitchFamily="2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HN" sz="1200" b="1" dirty="0">
                <a:effectLst/>
                <a:latin typeface="Helvetica" pitchFamily="2" charset="0"/>
              </a:rPr>
              <a:t>Pago</a:t>
            </a:r>
            <a:r>
              <a:rPr lang="es-HN" sz="1200" dirty="0">
                <a:effectLst/>
                <a:latin typeface="Helvetica" pitchFamily="2" charset="0"/>
              </a:rPr>
              <a:t>s</a:t>
            </a:r>
            <a:r>
              <a:rPr lang="es-HN" sz="1200" dirty="0">
                <a:latin typeface="Helvetica" pitchFamily="2" charset="0"/>
              </a:rPr>
              <a:t> : </a:t>
            </a:r>
            <a:r>
              <a:rPr lang="es-HN" sz="1200" dirty="0">
                <a:effectLst/>
                <a:latin typeface="Helvetica" pitchFamily="2" charset="0"/>
              </a:rPr>
              <a:t>Genera un enlace de pago personalizado con un monto definido, para un cliente específico.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HN" sz="1200" dirty="0">
                <a:effectLst/>
                <a:latin typeface="Helvetica" pitchFamily="2" charset="0"/>
              </a:rPr>
              <a:t>Productos : Genera distintos links para vender productos. </a:t>
            </a:r>
            <a:r>
              <a:rPr lang="es-HN" sz="1200" dirty="0">
                <a:latin typeface="Helvetica" pitchFamily="2" charset="0"/>
              </a:rPr>
              <a:t>A</a:t>
            </a:r>
            <a:r>
              <a:rPr lang="es-HN" sz="1200" dirty="0">
                <a:effectLst/>
                <a:latin typeface="Helvetica" pitchFamily="2" charset="0"/>
              </a:rPr>
              <a:t>grega descripciones y múltiples fotografías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HN" sz="1200" dirty="0">
                <a:effectLst/>
                <a:latin typeface="Helvetica" pitchFamily="2" charset="0"/>
              </a:rPr>
              <a:t>Masivo</a:t>
            </a:r>
            <a:r>
              <a:rPr lang="es-HN" sz="1200" dirty="0">
                <a:latin typeface="Helvetica" pitchFamily="2" charset="0"/>
              </a:rPr>
              <a:t> : </a:t>
            </a:r>
            <a:r>
              <a:rPr lang="es-HN" sz="1200" dirty="0">
                <a:effectLst/>
                <a:latin typeface="Helvetica" pitchFamily="2" charset="0"/>
              </a:rPr>
              <a:t>Genera un enlace con un monto definido para que las personas puedan pagar por boletos o entradas a un evento.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HN" sz="1200" dirty="0">
                <a:effectLst/>
                <a:latin typeface="Helvetica" pitchFamily="2" charset="0"/>
              </a:rPr>
              <a:t>Abierto</a:t>
            </a:r>
            <a:r>
              <a:rPr lang="es-HN" sz="1200" dirty="0">
                <a:latin typeface="Helvetica" pitchFamily="2" charset="0"/>
              </a:rPr>
              <a:t> : </a:t>
            </a:r>
            <a:r>
              <a:rPr lang="es-HN" sz="1200" dirty="0">
                <a:effectLst/>
                <a:latin typeface="Helvetica" pitchFamily="2" charset="0"/>
              </a:rPr>
              <a:t>Genera un enlace sin monto específico para muchas personas. Como para aportaciones o campañas de donación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HN" sz="1200" dirty="0">
                <a:effectLst/>
                <a:latin typeface="Helvetica" pitchFamily="2" charset="0"/>
              </a:rPr>
              <a:t>Botón web : Personaliza un botón que permite a los clientes pagar en tu propio sitio.</a:t>
            </a:r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id="{5CC08DF8-D197-C148-A5DB-43F115A31E91}"/>
              </a:ext>
            </a:extLst>
          </p:cNvPr>
          <p:cNvSpPr txBox="1"/>
          <p:nvPr/>
        </p:nvSpPr>
        <p:spPr>
          <a:xfrm>
            <a:off x="523549" y="3173929"/>
            <a:ext cx="6719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Helvetica Light" panose="020B0403020202020204" pitchFamily="34" charset="0"/>
              </a:rPr>
              <a:t>Inv. </a:t>
            </a:r>
            <a:r>
              <a:rPr lang="en-US" sz="1000" dirty="0" err="1">
                <a:latin typeface="Helvetica Light" panose="020B0403020202020204" pitchFamily="34" charset="0"/>
              </a:rPr>
              <a:t>en</a:t>
            </a:r>
            <a:r>
              <a:rPr lang="en-US" sz="1000" dirty="0">
                <a:latin typeface="Helvetica Light" panose="020B0403020202020204" pitchFamily="34" charset="0"/>
              </a:rPr>
              <a:t> $</a:t>
            </a:r>
          </a:p>
        </p:txBody>
      </p:sp>
      <p:cxnSp>
        <p:nvCxnSpPr>
          <p:cNvPr id="19" name="Straight Connector 29">
            <a:extLst>
              <a:ext uri="{FF2B5EF4-FFF2-40B4-BE49-F238E27FC236}">
                <a16:creationId xmlns:a16="http://schemas.microsoft.com/office/drawing/2014/main" id="{D8C47017-A4E9-1249-89CF-54A38AB08ECC}"/>
              </a:ext>
            </a:extLst>
          </p:cNvPr>
          <p:cNvCxnSpPr>
            <a:cxnSpLocks/>
          </p:cNvCxnSpPr>
          <p:nvPr/>
        </p:nvCxnSpPr>
        <p:spPr>
          <a:xfrm flipV="1">
            <a:off x="606409" y="3420150"/>
            <a:ext cx="2908563" cy="13195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34">
            <a:extLst>
              <a:ext uri="{FF2B5EF4-FFF2-40B4-BE49-F238E27FC236}">
                <a16:creationId xmlns:a16="http://schemas.microsoft.com/office/drawing/2014/main" id="{4676FCE7-D401-864D-B87F-CD77D65EB119}"/>
              </a:ext>
            </a:extLst>
          </p:cNvPr>
          <p:cNvCxnSpPr/>
          <p:nvPr/>
        </p:nvCxnSpPr>
        <p:spPr>
          <a:xfrm>
            <a:off x="5162844" y="2726106"/>
            <a:ext cx="67076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E3264D21-C18E-4441-ABBF-87566A8AAEBE}"/>
              </a:ext>
            </a:extLst>
          </p:cNvPr>
          <p:cNvSpPr txBox="1"/>
          <p:nvPr/>
        </p:nvSpPr>
        <p:spPr>
          <a:xfrm>
            <a:off x="5678680" y="32326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HN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D480985A-9176-0A4A-A79D-789AB837CB75}"/>
              </a:ext>
            </a:extLst>
          </p:cNvPr>
          <p:cNvSpPr txBox="1"/>
          <p:nvPr/>
        </p:nvSpPr>
        <p:spPr>
          <a:xfrm>
            <a:off x="9757317" y="30482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HN" dirty="0"/>
          </a:p>
        </p:txBody>
      </p:sp>
      <p:graphicFrame>
        <p:nvGraphicFramePr>
          <p:cNvPr id="23" name="Chart 29">
            <a:extLst>
              <a:ext uri="{FF2B5EF4-FFF2-40B4-BE49-F238E27FC236}">
                <a16:creationId xmlns:a16="http://schemas.microsoft.com/office/drawing/2014/main" id="{F12CF082-2940-D749-9603-7EC73E1242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7704308"/>
              </p:ext>
            </p:extLst>
          </p:nvPr>
        </p:nvGraphicFramePr>
        <p:xfrm>
          <a:off x="5583408" y="3188470"/>
          <a:ext cx="6376142" cy="900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TextBox 32">
            <a:extLst>
              <a:ext uri="{FF2B5EF4-FFF2-40B4-BE49-F238E27FC236}">
                <a16:creationId xmlns:a16="http://schemas.microsoft.com/office/drawing/2014/main" id="{7AB0904E-C56A-F547-A31E-8D93DB09906E}"/>
              </a:ext>
            </a:extLst>
          </p:cNvPr>
          <p:cNvSpPr txBox="1"/>
          <p:nvPr/>
        </p:nvSpPr>
        <p:spPr>
          <a:xfrm>
            <a:off x="5228367" y="3374938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TV</a:t>
            </a:r>
          </a:p>
        </p:txBody>
      </p:sp>
      <p:sp>
        <p:nvSpPr>
          <p:cNvPr id="25" name="TextBox 33">
            <a:extLst>
              <a:ext uri="{FF2B5EF4-FFF2-40B4-BE49-F238E27FC236}">
                <a16:creationId xmlns:a16="http://schemas.microsoft.com/office/drawing/2014/main" id="{BECA13B4-45A8-EE4B-89F9-3081D24E5400}"/>
              </a:ext>
            </a:extLst>
          </p:cNvPr>
          <p:cNvSpPr txBox="1"/>
          <p:nvPr/>
        </p:nvSpPr>
        <p:spPr>
          <a:xfrm>
            <a:off x="5155090" y="3738699"/>
            <a:ext cx="16732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8,019 spots|11,160trp’s</a:t>
            </a:r>
          </a:p>
        </p:txBody>
      </p:sp>
      <p:graphicFrame>
        <p:nvGraphicFramePr>
          <p:cNvPr id="29" name="Table 9">
            <a:extLst>
              <a:ext uri="{FF2B5EF4-FFF2-40B4-BE49-F238E27FC236}">
                <a16:creationId xmlns:a16="http://schemas.microsoft.com/office/drawing/2014/main" id="{71302FD6-BD44-C546-BDFE-6318C65BFE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025891"/>
              </p:ext>
            </p:extLst>
          </p:nvPr>
        </p:nvGraphicFramePr>
        <p:xfrm>
          <a:off x="5703086" y="3035521"/>
          <a:ext cx="1602329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7537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604792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$1,460K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100%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43" name="TextBox 27">
            <a:extLst>
              <a:ext uri="{FF2B5EF4-FFF2-40B4-BE49-F238E27FC236}">
                <a16:creationId xmlns:a16="http://schemas.microsoft.com/office/drawing/2014/main" id="{19A3C4C2-1C74-BF4E-B94A-A78927250563}"/>
              </a:ext>
            </a:extLst>
          </p:cNvPr>
          <p:cNvSpPr txBox="1"/>
          <p:nvPr/>
        </p:nvSpPr>
        <p:spPr>
          <a:xfrm>
            <a:off x="407558" y="6473787"/>
            <a:ext cx="1843774" cy="21544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Marzo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, 2024</a:t>
            </a: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BBDCF0DC-C84D-2645-A497-7D0A2CFD5666}"/>
              </a:ext>
            </a:extLst>
          </p:cNvPr>
          <p:cNvSpPr txBox="1">
            <a:spLocks/>
          </p:cNvSpPr>
          <p:nvPr/>
        </p:nvSpPr>
        <p:spPr>
          <a:xfrm>
            <a:off x="413995" y="-763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USPAY</a:t>
            </a:r>
          </a:p>
        </p:txBody>
      </p:sp>
      <p:cxnSp>
        <p:nvCxnSpPr>
          <p:cNvPr id="45" name="Straight Connector 31">
            <a:extLst>
              <a:ext uri="{FF2B5EF4-FFF2-40B4-BE49-F238E27FC236}">
                <a16:creationId xmlns:a16="http://schemas.microsoft.com/office/drawing/2014/main" id="{4538A7B2-AF3E-5D4C-9831-D93E7250D31F}"/>
              </a:ext>
            </a:extLst>
          </p:cNvPr>
          <p:cNvCxnSpPr/>
          <p:nvPr/>
        </p:nvCxnSpPr>
        <p:spPr>
          <a:xfrm>
            <a:off x="3470022" y="0"/>
            <a:ext cx="0" cy="16831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itle 1">
            <a:extLst>
              <a:ext uri="{FF2B5EF4-FFF2-40B4-BE49-F238E27FC236}">
                <a16:creationId xmlns:a16="http://schemas.microsoft.com/office/drawing/2014/main" id="{4E30674A-A8CA-8B48-AB1C-63D21E14D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0328" y="-171893"/>
            <a:ext cx="4061672" cy="1325563"/>
          </a:xfrm>
        </p:spPr>
        <p:txBody>
          <a:bodyPr>
            <a:normAutofit/>
          </a:bodyPr>
          <a:lstStyle/>
          <a:p>
            <a:pPr algn="r"/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Estra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/>
              </a:rPr>
              <a:t>t</a:t>
            </a:r>
            <a:r>
              <a:rPr lang="en-CA" sz="2000" b="1" i="0" dirty="0">
                <a:solidFill>
                  <a:schemeClr val="bg1"/>
                </a:solidFill>
                <a:effectLst/>
                <a:latin typeface="Helvetica Light" panose="020B0403020202020204"/>
              </a:rPr>
              <a:t>é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gia</a:t>
            </a:r>
            <a: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 de 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Medios</a:t>
            </a:r>
            <a:b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</a:b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enero-junio</a:t>
            </a:r>
            <a: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, 2024</a:t>
            </a:r>
            <a:endParaRPr lang="en-US" sz="3000" b="1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1EE10D66-19E7-9346-8FD5-2C160A9EC3E9}"/>
              </a:ext>
            </a:extLst>
          </p:cNvPr>
          <p:cNvSpPr txBox="1"/>
          <p:nvPr/>
        </p:nvSpPr>
        <p:spPr>
          <a:xfrm>
            <a:off x="6197681" y="1624423"/>
            <a:ext cx="1373203" cy="307777"/>
          </a:xfrm>
          <a:prstGeom prst="rect">
            <a:avLst/>
          </a:prstGeom>
          <a:solidFill>
            <a:srgbClr val="C00000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HN" sz="700" dirty="0">
                <a:solidFill>
                  <a:schemeClr val="bg1"/>
                </a:solidFill>
                <a:latin typeface="Helvetica Light" panose="020B0403020202020204" pitchFamily="34" charset="0"/>
              </a:rPr>
              <a:t>“Los negocios exitosos facturan”</a:t>
            </a:r>
          </a:p>
        </p:txBody>
      </p:sp>
      <p:pic>
        <p:nvPicPr>
          <p:cNvPr id="37" name="Picture 4">
            <a:extLst>
              <a:ext uri="{FF2B5EF4-FFF2-40B4-BE49-F238E27FC236}">
                <a16:creationId xmlns:a16="http://schemas.microsoft.com/office/drawing/2014/main" id="{F7811736-B634-D34A-9458-6EDC2D36B74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9581" y="6213195"/>
            <a:ext cx="1333755" cy="504189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399C062B-B105-F540-AAD5-514A6917A3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4" y="6213195"/>
            <a:ext cx="1484243" cy="522567"/>
          </a:xfrm>
          <a:prstGeom prst="rect">
            <a:avLst/>
          </a:prstGeom>
        </p:spPr>
      </p:pic>
      <p:sp>
        <p:nvSpPr>
          <p:cNvPr id="41" name="TextBox 27">
            <a:extLst>
              <a:ext uri="{FF2B5EF4-FFF2-40B4-BE49-F238E27FC236}">
                <a16:creationId xmlns:a16="http://schemas.microsoft.com/office/drawing/2014/main" id="{0647A128-E040-054C-9AEA-BB39250EADEB}"/>
              </a:ext>
            </a:extLst>
          </p:cNvPr>
          <p:cNvSpPr txBox="1"/>
          <p:nvPr/>
        </p:nvSpPr>
        <p:spPr>
          <a:xfrm>
            <a:off x="5207776" y="6520506"/>
            <a:ext cx="1776448" cy="21544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junio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, 2024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CD1C80C-C029-454B-899F-94F610A170F0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9601201" cy="203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44173">
                  <a:extLst>
                    <a:ext uri="{9D8B030D-6E8A-4147-A177-3AD203B41FA5}">
                      <a16:colId xmlns:a16="http://schemas.microsoft.com/office/drawing/2014/main" val="2434398408"/>
                    </a:ext>
                  </a:extLst>
                </a:gridCol>
                <a:gridCol w="1817472">
                  <a:extLst>
                    <a:ext uri="{9D8B030D-6E8A-4147-A177-3AD203B41FA5}">
                      <a16:colId xmlns:a16="http://schemas.microsoft.com/office/drawing/2014/main" val="2493084222"/>
                    </a:ext>
                  </a:extLst>
                </a:gridCol>
                <a:gridCol w="1002306">
                  <a:extLst>
                    <a:ext uri="{9D8B030D-6E8A-4147-A177-3AD203B41FA5}">
                      <a16:colId xmlns:a16="http://schemas.microsoft.com/office/drawing/2014/main" val="3963307138"/>
                    </a:ext>
                  </a:extLst>
                </a:gridCol>
                <a:gridCol w="1817472">
                  <a:extLst>
                    <a:ext uri="{9D8B030D-6E8A-4147-A177-3AD203B41FA5}">
                      <a16:colId xmlns:a16="http://schemas.microsoft.com/office/drawing/2014/main" val="3981190353"/>
                    </a:ext>
                  </a:extLst>
                </a:gridCol>
                <a:gridCol w="1002306">
                  <a:extLst>
                    <a:ext uri="{9D8B030D-6E8A-4147-A177-3AD203B41FA5}">
                      <a16:colId xmlns:a16="http://schemas.microsoft.com/office/drawing/2014/main" val="3497852572"/>
                    </a:ext>
                  </a:extLst>
                </a:gridCol>
                <a:gridCol w="1817472">
                  <a:extLst>
                    <a:ext uri="{9D8B030D-6E8A-4147-A177-3AD203B41FA5}">
                      <a16:colId xmlns:a16="http://schemas.microsoft.com/office/drawing/2014/main" val="1435907474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s-HN" sz="1200" u="none" strike="noStrike">
                          <a:effectLst/>
                        </a:rPr>
                        <a:t>                                                   1 </a:t>
                      </a:r>
                      <a:endParaRPr lang="es-H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HN" sz="1200" u="none" strike="noStrike">
                          <a:effectLst/>
                        </a:rPr>
                        <a:t>                                         -   </a:t>
                      </a:r>
                      <a:endParaRPr lang="es-H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H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H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H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H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80197716"/>
                  </a:ext>
                </a:extLst>
              </a:tr>
            </a:tbl>
          </a:graphicData>
        </a:graphic>
      </p:graphicFrame>
      <p:sp>
        <p:nvSpPr>
          <p:cNvPr id="39" name="TextBox 29">
            <a:extLst>
              <a:ext uri="{FF2B5EF4-FFF2-40B4-BE49-F238E27FC236}">
                <a16:creationId xmlns:a16="http://schemas.microsoft.com/office/drawing/2014/main" id="{5FDB5F7A-ACA0-2C47-AD37-2B9AC7F70D2E}"/>
              </a:ext>
            </a:extLst>
          </p:cNvPr>
          <p:cNvSpPr txBox="1"/>
          <p:nvPr/>
        </p:nvSpPr>
        <p:spPr>
          <a:xfrm>
            <a:off x="6593080" y="4179446"/>
            <a:ext cx="4192469" cy="83099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Desde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su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lanzamiento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ha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utilizado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a la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televisión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como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unico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medio de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comunicación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para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canalizar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sus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mensajes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,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concentrándo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en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Canal 10 con una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distribución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en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todos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los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espacios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del canal .</a:t>
            </a:r>
            <a:endParaRPr lang="es-HN" sz="1200" dirty="0">
              <a:solidFill>
                <a:srgbClr val="0A2E4C"/>
              </a:solidFill>
              <a:effectLst/>
              <a:latin typeface="Helvetica" pitchFamily="2" charset="0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7EA69DEB-7EEA-D441-919A-1DCF99D740C3}"/>
              </a:ext>
            </a:extLst>
          </p:cNvPr>
          <p:cNvSpPr txBox="1"/>
          <p:nvPr/>
        </p:nvSpPr>
        <p:spPr>
          <a:xfrm>
            <a:off x="4670853" y="5814649"/>
            <a:ext cx="769162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HN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https://s3.us-east-2.wasabisys.com/sarv-multimedia/job-video/504/50406124073220000-3522-3540.mp4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23E0872-2868-4E49-B6DC-85678964A376}"/>
              </a:ext>
            </a:extLst>
          </p:cNvPr>
          <p:cNvSpPr txBox="1"/>
          <p:nvPr/>
        </p:nvSpPr>
        <p:spPr>
          <a:xfrm>
            <a:off x="4670853" y="5626303"/>
            <a:ext cx="130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HN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Muestra de spot</a:t>
            </a:r>
          </a:p>
        </p:txBody>
      </p:sp>
    </p:spTree>
    <p:extLst>
      <p:ext uri="{BB962C8B-B14F-4D97-AF65-F5344CB8AC3E}">
        <p14:creationId xmlns:p14="http://schemas.microsoft.com/office/powerpoint/2010/main" val="4183253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" name="Chart 51">
            <a:extLst>
              <a:ext uri="{FF2B5EF4-FFF2-40B4-BE49-F238E27FC236}">
                <a16:creationId xmlns:a16="http://schemas.microsoft.com/office/drawing/2014/main" id="{D6F85995-977F-644E-BBD2-6E63986184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5880783"/>
              </p:ext>
            </p:extLst>
          </p:nvPr>
        </p:nvGraphicFramePr>
        <p:xfrm>
          <a:off x="4950956" y="778793"/>
          <a:ext cx="6677421" cy="1935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72">
            <a:extLst>
              <a:ext uri="{FF2B5EF4-FFF2-40B4-BE49-F238E27FC236}">
                <a16:creationId xmlns:a16="http://schemas.microsoft.com/office/drawing/2014/main" id="{C256181F-EFD0-984D-BB5C-88A060F292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1830821"/>
              </p:ext>
            </p:extLst>
          </p:nvPr>
        </p:nvGraphicFramePr>
        <p:xfrm>
          <a:off x="675026" y="1529854"/>
          <a:ext cx="3153230" cy="1565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4">
            <a:extLst>
              <a:ext uri="{FF2B5EF4-FFF2-40B4-BE49-F238E27FC236}">
                <a16:creationId xmlns:a16="http://schemas.microsoft.com/office/drawing/2014/main" id="{72D5E9A0-F1A7-AE46-A40E-D410A67ED35D}"/>
              </a:ext>
            </a:extLst>
          </p:cNvPr>
          <p:cNvCxnSpPr>
            <a:cxnSpLocks/>
          </p:cNvCxnSpPr>
          <p:nvPr/>
        </p:nvCxnSpPr>
        <p:spPr>
          <a:xfrm>
            <a:off x="946767" y="1722858"/>
            <a:ext cx="25302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4">
            <a:extLst>
              <a:ext uri="{FF2B5EF4-FFF2-40B4-BE49-F238E27FC236}">
                <a16:creationId xmlns:a16="http://schemas.microsoft.com/office/drawing/2014/main" id="{52F72F66-1739-4542-9D42-735F35701D72}"/>
              </a:ext>
            </a:extLst>
          </p:cNvPr>
          <p:cNvSpPr/>
          <p:nvPr/>
        </p:nvSpPr>
        <p:spPr>
          <a:xfrm>
            <a:off x="0" y="-2253"/>
            <a:ext cx="12192000" cy="930476"/>
          </a:xfrm>
          <a:prstGeom prst="rect">
            <a:avLst/>
          </a:prstGeom>
          <a:solidFill>
            <a:srgbClr val="FF0000"/>
          </a:solidFill>
        </p:spPr>
        <p:txBody>
          <a:bodyPr/>
          <a:lstStyle/>
          <a:p>
            <a:endParaRPr lang="en-CA" dirty="0"/>
          </a:p>
        </p:txBody>
      </p:sp>
      <p:cxnSp>
        <p:nvCxnSpPr>
          <p:cNvPr id="11" name="Straight Connector 31">
            <a:extLst>
              <a:ext uri="{FF2B5EF4-FFF2-40B4-BE49-F238E27FC236}">
                <a16:creationId xmlns:a16="http://schemas.microsoft.com/office/drawing/2014/main" id="{D988AA69-6F55-1647-BD44-43CE2E2C057F}"/>
              </a:ext>
            </a:extLst>
          </p:cNvPr>
          <p:cNvCxnSpPr/>
          <p:nvPr/>
        </p:nvCxnSpPr>
        <p:spPr>
          <a:xfrm>
            <a:off x="4398443" y="1067650"/>
            <a:ext cx="0" cy="5104381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32">
            <a:extLst>
              <a:ext uri="{FF2B5EF4-FFF2-40B4-BE49-F238E27FC236}">
                <a16:creationId xmlns:a16="http://schemas.microsoft.com/office/drawing/2014/main" id="{131002DA-51C8-D84A-B5A4-DDC3A4EA8524}"/>
              </a:ext>
            </a:extLst>
          </p:cNvPr>
          <p:cNvCxnSpPr/>
          <p:nvPr/>
        </p:nvCxnSpPr>
        <p:spPr>
          <a:xfrm>
            <a:off x="5172636" y="3020665"/>
            <a:ext cx="67076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29">
            <a:extLst>
              <a:ext uri="{FF2B5EF4-FFF2-40B4-BE49-F238E27FC236}">
                <a16:creationId xmlns:a16="http://schemas.microsoft.com/office/drawing/2014/main" id="{919B71B4-1766-6B4D-A212-B1E3F320BA88}"/>
              </a:ext>
            </a:extLst>
          </p:cNvPr>
          <p:cNvSpPr txBox="1"/>
          <p:nvPr/>
        </p:nvSpPr>
        <p:spPr>
          <a:xfrm>
            <a:off x="760565" y="3561504"/>
            <a:ext cx="3637876" cy="267765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Helvetica" pitchFamily="2" charset="0"/>
              </a:rPr>
              <a:t>DILO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refleja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un alto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incremento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en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el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ruido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publicitario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versus el primer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trimestre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del 2023.</a:t>
            </a:r>
          </a:p>
          <a:p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Este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ruido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se debe a un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patrocinio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en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conjunto con TVC,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en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donde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se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premian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a los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suscriptores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de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Dilo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usando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para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dicha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campaña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la Plataforma de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Deportes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TVC (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sorteo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de 10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ganadores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a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presenciar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la semifinal y final de Liga Nacional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en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posición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VIP).</a:t>
            </a:r>
          </a:p>
          <a:p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En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otros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canales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(C10 y HCH) la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comunicación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va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dirigida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a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impulsar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la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campaña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 “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buscamos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expertos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”</a:t>
            </a:r>
          </a:p>
          <a:p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En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el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segundo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semestre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este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competidor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no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muestra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actividad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,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toda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la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concentración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de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ruido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está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en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el Q1</a:t>
            </a:r>
          </a:p>
        </p:txBody>
      </p:sp>
      <p:graphicFrame>
        <p:nvGraphicFramePr>
          <p:cNvPr id="14" name="Chart 24">
            <a:extLst>
              <a:ext uri="{FF2B5EF4-FFF2-40B4-BE49-F238E27FC236}">
                <a16:creationId xmlns:a16="http://schemas.microsoft.com/office/drawing/2014/main" id="{2AFB2F50-7678-534A-A1D4-2749B87D6C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472558"/>
              </p:ext>
            </p:extLst>
          </p:nvPr>
        </p:nvGraphicFramePr>
        <p:xfrm>
          <a:off x="1169960" y="1210262"/>
          <a:ext cx="2026131" cy="1044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CuadroTexto 16">
            <a:extLst>
              <a:ext uri="{FF2B5EF4-FFF2-40B4-BE49-F238E27FC236}">
                <a16:creationId xmlns:a16="http://schemas.microsoft.com/office/drawing/2014/main" id="{ED60EB44-3D27-0545-A40E-B4CF05253C63}"/>
              </a:ext>
            </a:extLst>
          </p:cNvPr>
          <p:cNvSpPr txBox="1"/>
          <p:nvPr/>
        </p:nvSpPr>
        <p:spPr>
          <a:xfrm>
            <a:off x="5299735" y="1032820"/>
            <a:ext cx="1075728" cy="415498"/>
          </a:xfrm>
          <a:prstGeom prst="rect">
            <a:avLst/>
          </a:prstGeom>
          <a:solidFill>
            <a:srgbClr val="C00000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HN" sz="700" dirty="0">
                <a:solidFill>
                  <a:schemeClr val="bg1"/>
                </a:solidFill>
                <a:latin typeface="Helvetica Light" panose="020B0403020202020204" pitchFamily="34" charset="0"/>
              </a:rPr>
              <a:t>Club de deportes TVC y DILO premiaron a sus suscriptores</a:t>
            </a:r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id="{5CC08DF8-D197-C148-A5DB-43F115A31E91}"/>
              </a:ext>
            </a:extLst>
          </p:cNvPr>
          <p:cNvSpPr txBox="1"/>
          <p:nvPr/>
        </p:nvSpPr>
        <p:spPr>
          <a:xfrm>
            <a:off x="523549" y="3173929"/>
            <a:ext cx="6719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Helvetica Light" panose="020B0403020202020204" pitchFamily="34" charset="0"/>
              </a:rPr>
              <a:t>Inv. </a:t>
            </a:r>
            <a:r>
              <a:rPr lang="en-US" sz="1000" dirty="0" err="1">
                <a:latin typeface="Helvetica Light" panose="020B0403020202020204" pitchFamily="34" charset="0"/>
              </a:rPr>
              <a:t>en</a:t>
            </a:r>
            <a:r>
              <a:rPr lang="en-US" sz="1000" dirty="0">
                <a:latin typeface="Helvetica Light" panose="020B0403020202020204" pitchFamily="34" charset="0"/>
              </a:rPr>
              <a:t> $</a:t>
            </a:r>
          </a:p>
        </p:txBody>
      </p:sp>
      <p:cxnSp>
        <p:nvCxnSpPr>
          <p:cNvPr id="19" name="Straight Connector 29">
            <a:extLst>
              <a:ext uri="{FF2B5EF4-FFF2-40B4-BE49-F238E27FC236}">
                <a16:creationId xmlns:a16="http://schemas.microsoft.com/office/drawing/2014/main" id="{D8C47017-A4E9-1249-89CF-54A38AB08ECC}"/>
              </a:ext>
            </a:extLst>
          </p:cNvPr>
          <p:cNvCxnSpPr>
            <a:cxnSpLocks/>
          </p:cNvCxnSpPr>
          <p:nvPr/>
        </p:nvCxnSpPr>
        <p:spPr>
          <a:xfrm flipV="1">
            <a:off x="606409" y="3420150"/>
            <a:ext cx="2908563" cy="13195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E3264D21-C18E-4441-ABBF-87566A8AAEBE}"/>
              </a:ext>
            </a:extLst>
          </p:cNvPr>
          <p:cNvSpPr txBox="1"/>
          <p:nvPr/>
        </p:nvSpPr>
        <p:spPr>
          <a:xfrm>
            <a:off x="5678680" y="350245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HN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D480985A-9176-0A4A-A79D-789AB837CB75}"/>
              </a:ext>
            </a:extLst>
          </p:cNvPr>
          <p:cNvSpPr txBox="1"/>
          <p:nvPr/>
        </p:nvSpPr>
        <p:spPr>
          <a:xfrm>
            <a:off x="9757317" y="3318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HN" dirty="0"/>
          </a:p>
        </p:txBody>
      </p:sp>
      <p:graphicFrame>
        <p:nvGraphicFramePr>
          <p:cNvPr id="23" name="Chart 29">
            <a:extLst>
              <a:ext uri="{FF2B5EF4-FFF2-40B4-BE49-F238E27FC236}">
                <a16:creationId xmlns:a16="http://schemas.microsoft.com/office/drawing/2014/main" id="{F12CF082-2940-D749-9603-7EC73E1242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7613925"/>
              </p:ext>
            </p:extLst>
          </p:nvPr>
        </p:nvGraphicFramePr>
        <p:xfrm>
          <a:off x="5583408" y="3458320"/>
          <a:ext cx="6376142" cy="900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TextBox 32">
            <a:extLst>
              <a:ext uri="{FF2B5EF4-FFF2-40B4-BE49-F238E27FC236}">
                <a16:creationId xmlns:a16="http://schemas.microsoft.com/office/drawing/2014/main" id="{7AB0904E-C56A-F547-A31E-8D93DB09906E}"/>
              </a:ext>
            </a:extLst>
          </p:cNvPr>
          <p:cNvSpPr txBox="1"/>
          <p:nvPr/>
        </p:nvSpPr>
        <p:spPr>
          <a:xfrm>
            <a:off x="5228367" y="3644788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TV</a:t>
            </a:r>
          </a:p>
        </p:txBody>
      </p:sp>
      <p:sp>
        <p:nvSpPr>
          <p:cNvPr id="25" name="TextBox 33">
            <a:extLst>
              <a:ext uri="{FF2B5EF4-FFF2-40B4-BE49-F238E27FC236}">
                <a16:creationId xmlns:a16="http://schemas.microsoft.com/office/drawing/2014/main" id="{BECA13B4-45A8-EE4B-89F9-3081D24E5400}"/>
              </a:ext>
            </a:extLst>
          </p:cNvPr>
          <p:cNvSpPr txBox="1"/>
          <p:nvPr/>
        </p:nvSpPr>
        <p:spPr>
          <a:xfrm>
            <a:off x="5155090" y="3939274"/>
            <a:ext cx="1477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739 spots|3,934trp’s</a:t>
            </a:r>
          </a:p>
        </p:txBody>
      </p:sp>
      <p:graphicFrame>
        <p:nvGraphicFramePr>
          <p:cNvPr id="29" name="Table 9">
            <a:extLst>
              <a:ext uri="{FF2B5EF4-FFF2-40B4-BE49-F238E27FC236}">
                <a16:creationId xmlns:a16="http://schemas.microsoft.com/office/drawing/2014/main" id="{71302FD6-BD44-C546-BDFE-6318C65BFE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588284"/>
              </p:ext>
            </p:extLst>
          </p:nvPr>
        </p:nvGraphicFramePr>
        <p:xfrm>
          <a:off x="5703087" y="3305371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$355K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98%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30" name="TextBox 41">
            <a:extLst>
              <a:ext uri="{FF2B5EF4-FFF2-40B4-BE49-F238E27FC236}">
                <a16:creationId xmlns:a16="http://schemas.microsoft.com/office/drawing/2014/main" id="{F3752443-DC50-DA40-8D9B-3E6D16DFC0ED}"/>
              </a:ext>
            </a:extLst>
          </p:cNvPr>
          <p:cNvSpPr txBox="1"/>
          <p:nvPr/>
        </p:nvSpPr>
        <p:spPr>
          <a:xfrm>
            <a:off x="5240095" y="505128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</a:t>
            </a:r>
          </a:p>
        </p:txBody>
      </p:sp>
      <p:graphicFrame>
        <p:nvGraphicFramePr>
          <p:cNvPr id="32" name="Table 47">
            <a:extLst>
              <a:ext uri="{FF2B5EF4-FFF2-40B4-BE49-F238E27FC236}">
                <a16:creationId xmlns:a16="http://schemas.microsoft.com/office/drawing/2014/main" id="{66CC84E5-BF63-1D46-B8B7-009B806271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45120"/>
              </p:ext>
            </p:extLst>
          </p:nvPr>
        </p:nvGraphicFramePr>
        <p:xfrm>
          <a:off x="5716337" y="4766552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$6.5K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2%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33" name="TextBox 49">
            <a:extLst>
              <a:ext uri="{FF2B5EF4-FFF2-40B4-BE49-F238E27FC236}">
                <a16:creationId xmlns:a16="http://schemas.microsoft.com/office/drawing/2014/main" id="{929D4FAF-5CB7-4B46-82A9-2017E416C671}"/>
              </a:ext>
            </a:extLst>
          </p:cNvPr>
          <p:cNvSpPr txBox="1"/>
          <p:nvPr/>
        </p:nvSpPr>
        <p:spPr>
          <a:xfrm>
            <a:off x="5202097" y="5379645"/>
            <a:ext cx="704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91 spots</a:t>
            </a:r>
          </a:p>
        </p:txBody>
      </p:sp>
      <p:cxnSp>
        <p:nvCxnSpPr>
          <p:cNvPr id="35" name="Straight Connector 61">
            <a:extLst>
              <a:ext uri="{FF2B5EF4-FFF2-40B4-BE49-F238E27FC236}">
                <a16:creationId xmlns:a16="http://schemas.microsoft.com/office/drawing/2014/main" id="{648A7753-B52A-1441-8100-027CABC52221}"/>
              </a:ext>
            </a:extLst>
          </p:cNvPr>
          <p:cNvCxnSpPr>
            <a:cxnSpLocks/>
          </p:cNvCxnSpPr>
          <p:nvPr/>
        </p:nvCxnSpPr>
        <p:spPr>
          <a:xfrm flipV="1">
            <a:off x="5358954" y="4369240"/>
            <a:ext cx="5069780" cy="15123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Chart 38">
            <a:extLst>
              <a:ext uri="{FF2B5EF4-FFF2-40B4-BE49-F238E27FC236}">
                <a16:creationId xmlns:a16="http://schemas.microsoft.com/office/drawing/2014/main" id="{5A5862EE-93E7-8749-8C1E-D8DE132DC8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1693758"/>
              </p:ext>
            </p:extLst>
          </p:nvPr>
        </p:nvGraphicFramePr>
        <p:xfrm>
          <a:off x="5583408" y="4924150"/>
          <a:ext cx="6400258" cy="884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40" name="Straight Connector 61">
            <a:extLst>
              <a:ext uri="{FF2B5EF4-FFF2-40B4-BE49-F238E27FC236}">
                <a16:creationId xmlns:a16="http://schemas.microsoft.com/office/drawing/2014/main" id="{4A717077-826E-CB48-A8AB-110E33D1F7A5}"/>
              </a:ext>
            </a:extLst>
          </p:cNvPr>
          <p:cNvCxnSpPr>
            <a:cxnSpLocks/>
          </p:cNvCxnSpPr>
          <p:nvPr/>
        </p:nvCxnSpPr>
        <p:spPr>
          <a:xfrm flipV="1">
            <a:off x="5377392" y="5728164"/>
            <a:ext cx="5069780" cy="15123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itle 1">
            <a:extLst>
              <a:ext uri="{FF2B5EF4-FFF2-40B4-BE49-F238E27FC236}">
                <a16:creationId xmlns:a16="http://schemas.microsoft.com/office/drawing/2014/main" id="{BBDCF0DC-C84D-2645-A497-7D0A2CFD5666}"/>
              </a:ext>
            </a:extLst>
          </p:cNvPr>
          <p:cNvSpPr txBox="1">
            <a:spLocks/>
          </p:cNvSpPr>
          <p:nvPr/>
        </p:nvSpPr>
        <p:spPr>
          <a:xfrm>
            <a:off x="413995" y="-763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DILO</a:t>
            </a:r>
          </a:p>
        </p:txBody>
      </p:sp>
      <p:cxnSp>
        <p:nvCxnSpPr>
          <p:cNvPr id="45" name="Straight Connector 31">
            <a:extLst>
              <a:ext uri="{FF2B5EF4-FFF2-40B4-BE49-F238E27FC236}">
                <a16:creationId xmlns:a16="http://schemas.microsoft.com/office/drawing/2014/main" id="{4538A7B2-AF3E-5D4C-9831-D93E7250D31F}"/>
              </a:ext>
            </a:extLst>
          </p:cNvPr>
          <p:cNvCxnSpPr/>
          <p:nvPr/>
        </p:nvCxnSpPr>
        <p:spPr>
          <a:xfrm>
            <a:off x="3470022" y="0"/>
            <a:ext cx="0" cy="16831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itle 1">
            <a:extLst>
              <a:ext uri="{FF2B5EF4-FFF2-40B4-BE49-F238E27FC236}">
                <a16:creationId xmlns:a16="http://schemas.microsoft.com/office/drawing/2014/main" id="{4E30674A-A8CA-8B48-AB1C-63D21E14D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0328" y="-171893"/>
            <a:ext cx="4061672" cy="1325563"/>
          </a:xfrm>
        </p:spPr>
        <p:txBody>
          <a:bodyPr>
            <a:normAutofit/>
          </a:bodyPr>
          <a:lstStyle/>
          <a:p>
            <a:pPr algn="r"/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Estra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/>
              </a:rPr>
              <a:t>t</a:t>
            </a:r>
            <a:r>
              <a:rPr lang="en-CA" sz="2000" b="1" i="0" dirty="0">
                <a:solidFill>
                  <a:schemeClr val="bg1"/>
                </a:solidFill>
                <a:effectLst/>
                <a:latin typeface="Helvetica Light" panose="020B0403020202020204"/>
              </a:rPr>
              <a:t>é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gia</a:t>
            </a:r>
            <a: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 de 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Medios</a:t>
            </a:r>
            <a:b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</a:b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enero-junio</a:t>
            </a:r>
            <a: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, 2024</a:t>
            </a:r>
            <a:endParaRPr lang="en-US" sz="3000" b="1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1EE10D66-19E7-9346-8FD5-2C160A9EC3E9}"/>
              </a:ext>
            </a:extLst>
          </p:cNvPr>
          <p:cNvSpPr txBox="1"/>
          <p:nvPr/>
        </p:nvSpPr>
        <p:spPr>
          <a:xfrm>
            <a:off x="5299734" y="1555061"/>
            <a:ext cx="1373203" cy="200055"/>
          </a:xfrm>
          <a:prstGeom prst="rect">
            <a:avLst/>
          </a:prstGeom>
          <a:solidFill>
            <a:srgbClr val="C00000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HN" sz="700" dirty="0">
                <a:solidFill>
                  <a:schemeClr val="bg1"/>
                </a:solidFill>
                <a:latin typeface="Helvetica Light" panose="020B0403020202020204" pitchFamily="34" charset="0"/>
              </a:rPr>
              <a:t>“Buscamos expertos”</a:t>
            </a:r>
          </a:p>
        </p:txBody>
      </p:sp>
      <p:pic>
        <p:nvPicPr>
          <p:cNvPr id="37" name="Picture 4">
            <a:extLst>
              <a:ext uri="{FF2B5EF4-FFF2-40B4-BE49-F238E27FC236}">
                <a16:creationId xmlns:a16="http://schemas.microsoft.com/office/drawing/2014/main" id="{F7811736-B634-D34A-9458-6EDC2D36B74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9581" y="6213195"/>
            <a:ext cx="1333755" cy="504189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399C062B-B105-F540-AAD5-514A6917A3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4" y="6213195"/>
            <a:ext cx="1484243" cy="522567"/>
          </a:xfrm>
          <a:prstGeom prst="rect">
            <a:avLst/>
          </a:prstGeom>
        </p:spPr>
      </p:pic>
      <p:sp>
        <p:nvSpPr>
          <p:cNvPr id="41" name="TextBox 27">
            <a:extLst>
              <a:ext uri="{FF2B5EF4-FFF2-40B4-BE49-F238E27FC236}">
                <a16:creationId xmlns:a16="http://schemas.microsoft.com/office/drawing/2014/main" id="{0647A128-E040-054C-9AEA-BB39250EADEB}"/>
              </a:ext>
            </a:extLst>
          </p:cNvPr>
          <p:cNvSpPr txBox="1"/>
          <p:nvPr/>
        </p:nvSpPr>
        <p:spPr>
          <a:xfrm>
            <a:off x="5207776" y="6520506"/>
            <a:ext cx="1776448" cy="21544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junio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34778246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" name="Chart 51">
            <a:extLst>
              <a:ext uri="{FF2B5EF4-FFF2-40B4-BE49-F238E27FC236}">
                <a16:creationId xmlns:a16="http://schemas.microsoft.com/office/drawing/2014/main" id="{D6F85995-977F-644E-BBD2-6E63986184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4152018"/>
              </p:ext>
            </p:extLst>
          </p:nvPr>
        </p:nvGraphicFramePr>
        <p:xfrm>
          <a:off x="4950956" y="778793"/>
          <a:ext cx="6677421" cy="1935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72">
            <a:extLst>
              <a:ext uri="{FF2B5EF4-FFF2-40B4-BE49-F238E27FC236}">
                <a16:creationId xmlns:a16="http://schemas.microsoft.com/office/drawing/2014/main" id="{C256181F-EFD0-984D-BB5C-88A060F292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3783888"/>
              </p:ext>
            </p:extLst>
          </p:nvPr>
        </p:nvGraphicFramePr>
        <p:xfrm>
          <a:off x="675026" y="1529854"/>
          <a:ext cx="3153230" cy="1565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4">
            <a:extLst>
              <a:ext uri="{FF2B5EF4-FFF2-40B4-BE49-F238E27FC236}">
                <a16:creationId xmlns:a16="http://schemas.microsoft.com/office/drawing/2014/main" id="{72D5E9A0-F1A7-AE46-A40E-D410A67ED35D}"/>
              </a:ext>
            </a:extLst>
          </p:cNvPr>
          <p:cNvCxnSpPr>
            <a:cxnSpLocks/>
          </p:cNvCxnSpPr>
          <p:nvPr/>
        </p:nvCxnSpPr>
        <p:spPr>
          <a:xfrm>
            <a:off x="946767" y="1722858"/>
            <a:ext cx="25302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4">
            <a:extLst>
              <a:ext uri="{FF2B5EF4-FFF2-40B4-BE49-F238E27FC236}">
                <a16:creationId xmlns:a16="http://schemas.microsoft.com/office/drawing/2014/main" id="{52F72F66-1739-4542-9D42-735F35701D72}"/>
              </a:ext>
            </a:extLst>
          </p:cNvPr>
          <p:cNvSpPr/>
          <p:nvPr/>
        </p:nvSpPr>
        <p:spPr>
          <a:xfrm>
            <a:off x="0" y="-2253"/>
            <a:ext cx="12192000" cy="930476"/>
          </a:xfrm>
          <a:prstGeom prst="rect">
            <a:avLst/>
          </a:prstGeom>
          <a:solidFill>
            <a:srgbClr val="7030A0"/>
          </a:solidFill>
        </p:spPr>
        <p:txBody>
          <a:bodyPr/>
          <a:lstStyle/>
          <a:p>
            <a:endParaRPr lang="en-CA" dirty="0"/>
          </a:p>
        </p:txBody>
      </p:sp>
      <p:cxnSp>
        <p:nvCxnSpPr>
          <p:cNvPr id="11" name="Straight Connector 31">
            <a:extLst>
              <a:ext uri="{FF2B5EF4-FFF2-40B4-BE49-F238E27FC236}">
                <a16:creationId xmlns:a16="http://schemas.microsoft.com/office/drawing/2014/main" id="{D988AA69-6F55-1647-BD44-43CE2E2C057F}"/>
              </a:ext>
            </a:extLst>
          </p:cNvPr>
          <p:cNvCxnSpPr/>
          <p:nvPr/>
        </p:nvCxnSpPr>
        <p:spPr>
          <a:xfrm>
            <a:off x="4398443" y="1067650"/>
            <a:ext cx="0" cy="5104381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32">
            <a:extLst>
              <a:ext uri="{FF2B5EF4-FFF2-40B4-BE49-F238E27FC236}">
                <a16:creationId xmlns:a16="http://schemas.microsoft.com/office/drawing/2014/main" id="{131002DA-51C8-D84A-B5A4-DDC3A4EA8524}"/>
              </a:ext>
            </a:extLst>
          </p:cNvPr>
          <p:cNvCxnSpPr/>
          <p:nvPr/>
        </p:nvCxnSpPr>
        <p:spPr>
          <a:xfrm>
            <a:off x="5172636" y="2642976"/>
            <a:ext cx="67076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29">
            <a:extLst>
              <a:ext uri="{FF2B5EF4-FFF2-40B4-BE49-F238E27FC236}">
                <a16:creationId xmlns:a16="http://schemas.microsoft.com/office/drawing/2014/main" id="{919B71B4-1766-6B4D-A212-B1E3F320BA88}"/>
              </a:ext>
            </a:extLst>
          </p:cNvPr>
          <p:cNvSpPr txBox="1"/>
          <p:nvPr/>
        </p:nvSpPr>
        <p:spPr>
          <a:xfrm>
            <a:off x="1176357" y="3561504"/>
            <a:ext cx="3035876" cy="249299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Helvetica" pitchFamily="2" charset="0"/>
              </a:rPr>
              <a:t>TENGO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ha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ido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incremento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gradualmente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la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inversión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publicitaria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. </a:t>
            </a:r>
          </a:p>
          <a:p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Durante el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período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en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análisis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,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tiene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activa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dos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campañas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: “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Tarjeta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de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débito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recargable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Tengo” y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en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marzo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,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lanza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la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campaña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 “Como el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efectivo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pero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mejor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”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en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dos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versiones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“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Asdrubal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” y “Abel”,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mismas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que se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rotán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y se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extiende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hasta el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mes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de Junio.</a:t>
            </a:r>
          </a:p>
          <a:p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El 81% se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concentra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en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HCH, y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en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TVC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concentra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en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X-O Da Dinero,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principalmente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con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pauta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en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cintillos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y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menciones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dentro de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este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Helvetica" pitchFamily="2" charset="0"/>
              </a:rPr>
              <a:t>espacio</a:t>
            </a:r>
            <a:r>
              <a:rPr lang="en-US" sz="1200" dirty="0">
                <a:solidFill>
                  <a:schemeClr val="tx2"/>
                </a:solidFill>
                <a:latin typeface="Helvetica" pitchFamily="2" charset="0"/>
              </a:rPr>
              <a:t>.</a:t>
            </a:r>
          </a:p>
        </p:txBody>
      </p:sp>
      <p:graphicFrame>
        <p:nvGraphicFramePr>
          <p:cNvPr id="14" name="Chart 24">
            <a:extLst>
              <a:ext uri="{FF2B5EF4-FFF2-40B4-BE49-F238E27FC236}">
                <a16:creationId xmlns:a16="http://schemas.microsoft.com/office/drawing/2014/main" id="{2AFB2F50-7678-534A-A1D4-2749B87D6C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3743605"/>
              </p:ext>
            </p:extLst>
          </p:nvPr>
        </p:nvGraphicFramePr>
        <p:xfrm>
          <a:off x="1167635" y="939252"/>
          <a:ext cx="2026131" cy="1044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5">
            <a:extLst>
              <a:ext uri="{FF2B5EF4-FFF2-40B4-BE49-F238E27FC236}">
                <a16:creationId xmlns:a16="http://schemas.microsoft.com/office/drawing/2014/main" id="{5CC08DF8-D197-C148-A5DB-43F115A31E91}"/>
              </a:ext>
            </a:extLst>
          </p:cNvPr>
          <p:cNvSpPr txBox="1"/>
          <p:nvPr/>
        </p:nvSpPr>
        <p:spPr>
          <a:xfrm>
            <a:off x="523549" y="3173929"/>
            <a:ext cx="6719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Helvetica Light" panose="020B0403020202020204" pitchFamily="34" charset="0"/>
              </a:rPr>
              <a:t>Inv. </a:t>
            </a:r>
            <a:r>
              <a:rPr lang="en-US" sz="1000" dirty="0" err="1">
                <a:latin typeface="Helvetica Light" panose="020B0403020202020204" pitchFamily="34" charset="0"/>
              </a:rPr>
              <a:t>en</a:t>
            </a:r>
            <a:r>
              <a:rPr lang="en-US" sz="1000" dirty="0">
                <a:latin typeface="Helvetica Light" panose="020B0403020202020204" pitchFamily="34" charset="0"/>
              </a:rPr>
              <a:t> $</a:t>
            </a:r>
          </a:p>
        </p:txBody>
      </p:sp>
      <p:cxnSp>
        <p:nvCxnSpPr>
          <p:cNvPr id="19" name="Straight Connector 29">
            <a:extLst>
              <a:ext uri="{FF2B5EF4-FFF2-40B4-BE49-F238E27FC236}">
                <a16:creationId xmlns:a16="http://schemas.microsoft.com/office/drawing/2014/main" id="{D8C47017-A4E9-1249-89CF-54A38AB08ECC}"/>
              </a:ext>
            </a:extLst>
          </p:cNvPr>
          <p:cNvCxnSpPr>
            <a:cxnSpLocks/>
          </p:cNvCxnSpPr>
          <p:nvPr/>
        </p:nvCxnSpPr>
        <p:spPr>
          <a:xfrm flipV="1">
            <a:off x="606409" y="3420150"/>
            <a:ext cx="2908563" cy="13195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34">
            <a:extLst>
              <a:ext uri="{FF2B5EF4-FFF2-40B4-BE49-F238E27FC236}">
                <a16:creationId xmlns:a16="http://schemas.microsoft.com/office/drawing/2014/main" id="{4676FCE7-D401-864D-B87F-CD77D65EB119}"/>
              </a:ext>
            </a:extLst>
          </p:cNvPr>
          <p:cNvCxnSpPr/>
          <p:nvPr/>
        </p:nvCxnSpPr>
        <p:spPr>
          <a:xfrm>
            <a:off x="5273684" y="2642976"/>
            <a:ext cx="67076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E3264D21-C18E-4441-ABBF-87566A8AAEBE}"/>
              </a:ext>
            </a:extLst>
          </p:cNvPr>
          <p:cNvSpPr txBox="1"/>
          <p:nvPr/>
        </p:nvSpPr>
        <p:spPr>
          <a:xfrm>
            <a:off x="5678680" y="354345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HN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D480985A-9176-0A4A-A79D-789AB837CB75}"/>
              </a:ext>
            </a:extLst>
          </p:cNvPr>
          <p:cNvSpPr txBox="1"/>
          <p:nvPr/>
        </p:nvSpPr>
        <p:spPr>
          <a:xfrm>
            <a:off x="9757317" y="33591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HN" dirty="0"/>
          </a:p>
        </p:txBody>
      </p:sp>
      <p:graphicFrame>
        <p:nvGraphicFramePr>
          <p:cNvPr id="29" name="Table 9">
            <a:extLst>
              <a:ext uri="{FF2B5EF4-FFF2-40B4-BE49-F238E27FC236}">
                <a16:creationId xmlns:a16="http://schemas.microsoft.com/office/drawing/2014/main" id="{71302FD6-BD44-C546-BDFE-6318C65BFE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952611"/>
              </p:ext>
            </p:extLst>
          </p:nvPr>
        </p:nvGraphicFramePr>
        <p:xfrm>
          <a:off x="5703086" y="3346379"/>
          <a:ext cx="1579453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3295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96158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$82K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100%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cxnSp>
        <p:nvCxnSpPr>
          <p:cNvPr id="34" name="Straight Connector 60">
            <a:extLst>
              <a:ext uri="{FF2B5EF4-FFF2-40B4-BE49-F238E27FC236}">
                <a16:creationId xmlns:a16="http://schemas.microsoft.com/office/drawing/2014/main" id="{62008A54-237A-0A43-8273-AD9F37FD5072}"/>
              </a:ext>
            </a:extLst>
          </p:cNvPr>
          <p:cNvCxnSpPr>
            <a:cxnSpLocks/>
          </p:cNvCxnSpPr>
          <p:nvPr/>
        </p:nvCxnSpPr>
        <p:spPr>
          <a:xfrm flipV="1">
            <a:off x="5358954" y="4442602"/>
            <a:ext cx="5069780" cy="15123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itle 1">
            <a:extLst>
              <a:ext uri="{FF2B5EF4-FFF2-40B4-BE49-F238E27FC236}">
                <a16:creationId xmlns:a16="http://schemas.microsoft.com/office/drawing/2014/main" id="{BBDCF0DC-C84D-2645-A497-7D0A2CFD5666}"/>
              </a:ext>
            </a:extLst>
          </p:cNvPr>
          <p:cNvSpPr txBox="1">
            <a:spLocks/>
          </p:cNvSpPr>
          <p:nvPr/>
        </p:nvSpPr>
        <p:spPr>
          <a:xfrm>
            <a:off x="413995" y="-763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TENGO</a:t>
            </a:r>
          </a:p>
        </p:txBody>
      </p:sp>
      <p:cxnSp>
        <p:nvCxnSpPr>
          <p:cNvPr id="45" name="Straight Connector 31">
            <a:extLst>
              <a:ext uri="{FF2B5EF4-FFF2-40B4-BE49-F238E27FC236}">
                <a16:creationId xmlns:a16="http://schemas.microsoft.com/office/drawing/2014/main" id="{4538A7B2-AF3E-5D4C-9831-D93E7250D31F}"/>
              </a:ext>
            </a:extLst>
          </p:cNvPr>
          <p:cNvCxnSpPr/>
          <p:nvPr/>
        </p:nvCxnSpPr>
        <p:spPr>
          <a:xfrm>
            <a:off x="3470022" y="0"/>
            <a:ext cx="0" cy="16831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itle 1">
            <a:extLst>
              <a:ext uri="{FF2B5EF4-FFF2-40B4-BE49-F238E27FC236}">
                <a16:creationId xmlns:a16="http://schemas.microsoft.com/office/drawing/2014/main" id="{4E30674A-A8CA-8B48-AB1C-63D21E14D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0328" y="-171893"/>
            <a:ext cx="4061672" cy="1325563"/>
          </a:xfrm>
        </p:spPr>
        <p:txBody>
          <a:bodyPr>
            <a:normAutofit/>
          </a:bodyPr>
          <a:lstStyle/>
          <a:p>
            <a:pPr algn="r"/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Estra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/>
              </a:rPr>
              <a:t>t</a:t>
            </a:r>
            <a:r>
              <a:rPr lang="en-CA" sz="2000" b="1" i="0" dirty="0">
                <a:solidFill>
                  <a:schemeClr val="bg1"/>
                </a:solidFill>
                <a:effectLst/>
                <a:latin typeface="Helvetica Light" panose="020B0403020202020204"/>
              </a:rPr>
              <a:t>é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gia</a:t>
            </a:r>
            <a: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 de 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Medios</a:t>
            </a:r>
            <a:b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</a:b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enero-junio</a:t>
            </a:r>
            <a: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, 2024</a:t>
            </a:r>
            <a:endParaRPr lang="en-US" sz="3000" b="1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sp>
        <p:nvSpPr>
          <p:cNvPr id="38" name="TextBox 32">
            <a:extLst>
              <a:ext uri="{FF2B5EF4-FFF2-40B4-BE49-F238E27FC236}">
                <a16:creationId xmlns:a16="http://schemas.microsoft.com/office/drawing/2014/main" id="{9D9DDE07-C939-924F-9ACF-8E4DC14FE8FD}"/>
              </a:ext>
            </a:extLst>
          </p:cNvPr>
          <p:cNvSpPr txBox="1"/>
          <p:nvPr/>
        </p:nvSpPr>
        <p:spPr>
          <a:xfrm>
            <a:off x="5228367" y="3685796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TV</a:t>
            </a:r>
          </a:p>
        </p:txBody>
      </p:sp>
      <p:sp>
        <p:nvSpPr>
          <p:cNvPr id="39" name="TextBox 33">
            <a:extLst>
              <a:ext uri="{FF2B5EF4-FFF2-40B4-BE49-F238E27FC236}">
                <a16:creationId xmlns:a16="http://schemas.microsoft.com/office/drawing/2014/main" id="{7F849D77-9D16-954A-8DBF-82CE1E97047C}"/>
              </a:ext>
            </a:extLst>
          </p:cNvPr>
          <p:cNvSpPr txBox="1"/>
          <p:nvPr/>
        </p:nvSpPr>
        <p:spPr>
          <a:xfrm>
            <a:off x="5155090" y="4115192"/>
            <a:ext cx="1512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599 spots|3,422 </a:t>
            </a:r>
            <a:r>
              <a:rPr lang="en-US" sz="1200" i="1" dirty="0" err="1"/>
              <a:t>trp’s</a:t>
            </a:r>
            <a:endParaRPr lang="en-US" sz="1200" i="1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F079BF5C-FF30-FB4D-B8D4-A3C0A4AC3891}"/>
              </a:ext>
            </a:extLst>
          </p:cNvPr>
          <p:cNvSpPr txBox="1"/>
          <p:nvPr/>
        </p:nvSpPr>
        <p:spPr>
          <a:xfrm>
            <a:off x="6164186" y="1299611"/>
            <a:ext cx="1906664" cy="200055"/>
          </a:xfrm>
          <a:prstGeom prst="rect">
            <a:avLst/>
          </a:prstGeom>
          <a:solidFill>
            <a:srgbClr val="7030A0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HN" sz="700" dirty="0">
                <a:solidFill>
                  <a:schemeClr val="bg1"/>
                </a:solidFill>
                <a:latin typeface="Helvetica Light" panose="020B0403020202020204" pitchFamily="34" charset="0"/>
              </a:rPr>
              <a:t>“Es como el efectivo pero mejor”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5CD62CDB-1E43-8949-8B83-97E0F3883870}"/>
              </a:ext>
            </a:extLst>
          </p:cNvPr>
          <p:cNvSpPr txBox="1"/>
          <p:nvPr/>
        </p:nvSpPr>
        <p:spPr>
          <a:xfrm>
            <a:off x="5273683" y="1681453"/>
            <a:ext cx="1394321" cy="200055"/>
          </a:xfrm>
          <a:prstGeom prst="rect">
            <a:avLst/>
          </a:prstGeom>
          <a:solidFill>
            <a:srgbClr val="7030A0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HN" sz="700" dirty="0">
                <a:solidFill>
                  <a:schemeClr val="bg1"/>
                </a:solidFill>
                <a:latin typeface="Helvetica Light" panose="020B0403020202020204" pitchFamily="34" charset="0"/>
              </a:rPr>
              <a:t>Tarj Debito  recargable TeNgo</a:t>
            </a:r>
          </a:p>
        </p:txBody>
      </p:sp>
      <p:pic>
        <p:nvPicPr>
          <p:cNvPr id="27" name="Picture 4">
            <a:extLst>
              <a:ext uri="{FF2B5EF4-FFF2-40B4-BE49-F238E27FC236}">
                <a16:creationId xmlns:a16="http://schemas.microsoft.com/office/drawing/2014/main" id="{B7B21A09-7692-3841-AA68-075D09FA3D8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9581" y="6213195"/>
            <a:ext cx="1333755" cy="504189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57924C85-7A85-F64F-BC70-8B2D552A6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4" y="6213195"/>
            <a:ext cx="1484243" cy="522567"/>
          </a:xfrm>
          <a:prstGeom prst="rect">
            <a:avLst/>
          </a:prstGeom>
        </p:spPr>
      </p:pic>
      <p:sp>
        <p:nvSpPr>
          <p:cNvPr id="30" name="TextBox 27">
            <a:extLst>
              <a:ext uri="{FF2B5EF4-FFF2-40B4-BE49-F238E27FC236}">
                <a16:creationId xmlns:a16="http://schemas.microsoft.com/office/drawing/2014/main" id="{2416AB5A-E4C3-1148-BE56-35F1B1781437}"/>
              </a:ext>
            </a:extLst>
          </p:cNvPr>
          <p:cNvSpPr txBox="1"/>
          <p:nvPr/>
        </p:nvSpPr>
        <p:spPr>
          <a:xfrm>
            <a:off x="5207776" y="6520506"/>
            <a:ext cx="1776448" cy="21544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junio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, 2024</a:t>
            </a:r>
          </a:p>
        </p:txBody>
      </p:sp>
      <p:graphicFrame>
        <p:nvGraphicFramePr>
          <p:cNvPr id="31" name="Chart 29">
            <a:extLst>
              <a:ext uri="{FF2B5EF4-FFF2-40B4-BE49-F238E27FC236}">
                <a16:creationId xmlns:a16="http://schemas.microsoft.com/office/drawing/2014/main" id="{F5B84D7A-C51C-9B48-B77E-678167F8EE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7976040"/>
              </p:ext>
            </p:extLst>
          </p:nvPr>
        </p:nvGraphicFramePr>
        <p:xfrm>
          <a:off x="5545226" y="3535974"/>
          <a:ext cx="6376142" cy="900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9651472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4">
            <a:extLst>
              <a:ext uri="{FF2B5EF4-FFF2-40B4-BE49-F238E27FC236}">
                <a16:creationId xmlns:a16="http://schemas.microsoft.com/office/drawing/2014/main" id="{AA6AA4DB-53C8-4A9F-BF68-AFA8207B4310}"/>
              </a:ext>
            </a:extLst>
          </p:cNvPr>
          <p:cNvSpPr/>
          <p:nvPr/>
        </p:nvSpPr>
        <p:spPr>
          <a:xfrm>
            <a:off x="0" y="0"/>
            <a:ext cx="12192000" cy="842083"/>
          </a:xfrm>
          <a:prstGeom prst="rect">
            <a:avLst/>
          </a:prstGeom>
          <a:solidFill>
            <a:srgbClr val="C00000"/>
          </a:solidFill>
        </p:spPr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AB9608-9528-074C-A615-967BDB5534DB}"/>
              </a:ext>
            </a:extLst>
          </p:cNvPr>
          <p:cNvSpPr txBox="1"/>
          <p:nvPr/>
        </p:nvSpPr>
        <p:spPr>
          <a:xfrm>
            <a:off x="763792" y="1854780"/>
            <a:ext cx="59637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Helvetica Light" panose="020B0403020202020204" pitchFamily="34" charset="0"/>
              </a:rPr>
              <a:t>COE – TV </a:t>
            </a:r>
            <a:r>
              <a:rPr lang="en-US" sz="3000" dirty="0" err="1">
                <a:latin typeface="Helvetica Light" panose="020B0403020202020204" pitchFamily="34" charset="0"/>
              </a:rPr>
              <a:t>Abierta</a:t>
            </a:r>
            <a:r>
              <a:rPr lang="en-US" sz="3000" dirty="0">
                <a:latin typeface="Helvetica Light" panose="020B0403020202020204" pitchFamily="34" charset="0"/>
              </a:rPr>
              <a:t>  </a:t>
            </a:r>
            <a:r>
              <a:rPr lang="en-US" sz="1600" dirty="0" err="1">
                <a:latin typeface="Helvetica Light" panose="020B0403020202020204" pitchFamily="34" charset="0"/>
              </a:rPr>
              <a:t>Acumulado</a:t>
            </a:r>
            <a:r>
              <a:rPr lang="en-US" sz="1600" dirty="0">
                <a:latin typeface="Helvetica Light" panose="020B0403020202020204" pitchFamily="34" charset="0"/>
              </a:rPr>
              <a:t> </a:t>
            </a:r>
            <a:r>
              <a:rPr lang="en-US" sz="1600" dirty="0" err="1">
                <a:latin typeface="Helvetica Light" panose="020B0403020202020204" pitchFamily="34" charset="0"/>
              </a:rPr>
              <a:t>ene-junio</a:t>
            </a:r>
            <a:endParaRPr lang="en-US" sz="1600" dirty="0">
              <a:latin typeface="Helvetica Light" panose="020B0403020202020204" pitchFamily="34" charset="0"/>
            </a:endParaRPr>
          </a:p>
        </p:txBody>
      </p:sp>
      <p:sp>
        <p:nvSpPr>
          <p:cNvPr id="13" name="CuadroTexto 18">
            <a:extLst>
              <a:ext uri="{FF2B5EF4-FFF2-40B4-BE49-F238E27FC236}">
                <a16:creationId xmlns:a16="http://schemas.microsoft.com/office/drawing/2014/main" id="{3181200B-935D-1C41-B2A4-24CF1407BB4D}"/>
              </a:ext>
            </a:extLst>
          </p:cNvPr>
          <p:cNvSpPr txBox="1"/>
          <p:nvPr/>
        </p:nvSpPr>
        <p:spPr>
          <a:xfrm>
            <a:off x="189939" y="66099"/>
            <a:ext cx="1181212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38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ESTRATEGIA DE MEDIOS</a:t>
            </a:r>
            <a:r>
              <a:rPr lang="es-GT" sz="3800" dirty="0">
                <a:solidFill>
                  <a:schemeClr val="bg1"/>
                </a:solidFill>
                <a:latin typeface="Helvetica Light" panose="020B0403020202020204" pitchFamily="34" charset="0"/>
              </a:rPr>
              <a:t>: </a:t>
            </a:r>
            <a:r>
              <a:rPr lang="es-GT" sz="38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SECTOR FINANCIERO</a:t>
            </a:r>
            <a:endParaRPr lang="es-MX" sz="3800" b="1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cxnSp>
        <p:nvCxnSpPr>
          <p:cNvPr id="17" name="Conector recto 3">
            <a:extLst>
              <a:ext uri="{FF2B5EF4-FFF2-40B4-BE49-F238E27FC236}">
                <a16:creationId xmlns:a16="http://schemas.microsoft.com/office/drawing/2014/main" id="{8A6BAAE9-C470-9F41-99AD-52EE777E1EF6}"/>
              </a:ext>
            </a:extLst>
          </p:cNvPr>
          <p:cNvCxnSpPr>
            <a:cxnSpLocks/>
          </p:cNvCxnSpPr>
          <p:nvPr/>
        </p:nvCxnSpPr>
        <p:spPr>
          <a:xfrm>
            <a:off x="1727447" y="6441807"/>
            <a:ext cx="793865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DA03660-598D-99C4-EDDD-CBD41926C3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174123"/>
              </p:ext>
            </p:extLst>
          </p:nvPr>
        </p:nvGraphicFramePr>
        <p:xfrm>
          <a:off x="912040" y="2408778"/>
          <a:ext cx="4982371" cy="209229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515474">
                  <a:extLst>
                    <a:ext uri="{9D8B030D-6E8A-4147-A177-3AD203B41FA5}">
                      <a16:colId xmlns:a16="http://schemas.microsoft.com/office/drawing/2014/main" val="275498591"/>
                    </a:ext>
                  </a:extLst>
                </a:gridCol>
                <a:gridCol w="959470">
                  <a:extLst>
                    <a:ext uri="{9D8B030D-6E8A-4147-A177-3AD203B41FA5}">
                      <a16:colId xmlns:a16="http://schemas.microsoft.com/office/drawing/2014/main" val="4142595681"/>
                    </a:ext>
                  </a:extLst>
                </a:gridCol>
                <a:gridCol w="757633">
                  <a:extLst>
                    <a:ext uri="{9D8B030D-6E8A-4147-A177-3AD203B41FA5}">
                      <a16:colId xmlns:a16="http://schemas.microsoft.com/office/drawing/2014/main" val="3747898839"/>
                    </a:ext>
                  </a:extLst>
                </a:gridCol>
                <a:gridCol w="944218">
                  <a:extLst>
                    <a:ext uri="{9D8B030D-6E8A-4147-A177-3AD203B41FA5}">
                      <a16:colId xmlns:a16="http://schemas.microsoft.com/office/drawing/2014/main" val="1471216243"/>
                    </a:ext>
                  </a:extLst>
                </a:gridCol>
                <a:gridCol w="805576">
                  <a:extLst>
                    <a:ext uri="{9D8B030D-6E8A-4147-A177-3AD203B41FA5}">
                      <a16:colId xmlns:a16="http://schemas.microsoft.com/office/drawing/2014/main" val="904589830"/>
                    </a:ext>
                  </a:extLst>
                </a:gridCol>
              </a:tblGrid>
              <a:tr h="418458">
                <a:tc>
                  <a:txBody>
                    <a:bodyPr/>
                    <a:lstStyle/>
                    <a:p>
                      <a:endParaRPr lang="en-US" sz="1500" b="0" i="0" dirty="0">
                        <a:latin typeface="Helvetica Light" panose="020B0403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err="1"/>
                        <a:t>Inv</a:t>
                      </a:r>
                      <a:endParaRPr lang="en-US" sz="15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/>
                        <a:t>SOI</a:t>
                      </a:r>
                      <a:endParaRPr lang="en-US" sz="15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err="1"/>
                        <a:t>Trp’s</a:t>
                      </a:r>
                      <a:endParaRPr lang="en-US" sz="15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/>
                        <a:t>SOV</a:t>
                      </a:r>
                      <a:endParaRPr lang="en-US" sz="15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455903"/>
                  </a:ext>
                </a:extLst>
              </a:tr>
              <a:tr h="418458"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 err="1">
                          <a:latin typeface="Helvetica Light" panose="020B0403020202020204" pitchFamily="34" charset="0"/>
                        </a:rPr>
                        <a:t>Uspay</a:t>
                      </a:r>
                      <a:endParaRPr lang="en-US" sz="13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itchFamily="2" charset="0"/>
                        </a:rPr>
                        <a:t>1.1M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68%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11,160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60%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3272527"/>
                  </a:ext>
                </a:extLst>
              </a:tr>
              <a:tr h="418458"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 err="1">
                          <a:latin typeface="Helvetica Light" panose="020B0403020202020204" pitchFamily="34" charset="0"/>
                        </a:rPr>
                        <a:t>Dilo</a:t>
                      </a:r>
                      <a:endParaRPr lang="en-US" sz="13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itchFamily="2" charset="0"/>
                        </a:rPr>
                        <a:t>0.4M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21%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3,934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21%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0530330"/>
                  </a:ext>
                </a:extLst>
              </a:tr>
              <a:tr h="418458"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Tengo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itchFamily="2" charset="0"/>
                        </a:rPr>
                        <a:t>0.2M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11%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3,422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latin typeface="Helvetica Light" panose="020B0403020202020204" pitchFamily="34" charset="0"/>
                        </a:rPr>
                        <a:t>18%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6345735"/>
                  </a:ext>
                </a:extLst>
              </a:tr>
              <a:tr h="418458"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 err="1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Totales</a:t>
                      </a:r>
                      <a:endParaRPr lang="en-US" sz="1300" b="0" i="0" dirty="0">
                        <a:solidFill>
                          <a:schemeClr val="bg1"/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$1.8M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b="0" i="0" dirty="0">
                        <a:solidFill>
                          <a:schemeClr val="bg1"/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18,516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b="0" i="0" dirty="0">
                        <a:solidFill>
                          <a:schemeClr val="bg1"/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141585"/>
                  </a:ext>
                </a:extLst>
              </a:tr>
            </a:tbl>
          </a:graphicData>
        </a:graphic>
      </p:graphicFrame>
      <p:graphicFrame>
        <p:nvGraphicFramePr>
          <p:cNvPr id="15" name="Chart 1">
            <a:extLst>
              <a:ext uri="{FF2B5EF4-FFF2-40B4-BE49-F238E27FC236}">
                <a16:creationId xmlns:a16="http://schemas.microsoft.com/office/drawing/2014/main" id="{0E021758-CC99-B042-89AD-301D81B123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389881"/>
              </p:ext>
            </p:extLst>
          </p:nvPr>
        </p:nvGraphicFramePr>
        <p:xfrm>
          <a:off x="6095999" y="2109314"/>
          <a:ext cx="5443999" cy="4392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8" name="Picture 4">
            <a:extLst>
              <a:ext uri="{FF2B5EF4-FFF2-40B4-BE49-F238E27FC236}">
                <a16:creationId xmlns:a16="http://schemas.microsoft.com/office/drawing/2014/main" id="{05701321-2466-B542-8EBF-75DD8A62C81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9581" y="6213195"/>
            <a:ext cx="1333755" cy="504189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90DB0806-3EFA-0145-8847-4B8C062BBD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4" y="6213195"/>
            <a:ext cx="1484243" cy="522567"/>
          </a:xfrm>
          <a:prstGeom prst="rect">
            <a:avLst/>
          </a:prstGeom>
        </p:spPr>
      </p:pic>
      <p:sp>
        <p:nvSpPr>
          <p:cNvPr id="12" name="TextBox 27">
            <a:extLst>
              <a:ext uri="{FF2B5EF4-FFF2-40B4-BE49-F238E27FC236}">
                <a16:creationId xmlns:a16="http://schemas.microsoft.com/office/drawing/2014/main" id="{96830E31-EF3D-B34B-B923-46CE0A53FF00}"/>
              </a:ext>
            </a:extLst>
          </p:cNvPr>
          <p:cNvSpPr txBox="1"/>
          <p:nvPr/>
        </p:nvSpPr>
        <p:spPr>
          <a:xfrm>
            <a:off x="5207776" y="6520506"/>
            <a:ext cx="1776448" cy="21544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junio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, 2024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3E5B7E6-D64F-DD40-8DF0-0FCB3ECF5AB5}"/>
              </a:ext>
            </a:extLst>
          </p:cNvPr>
          <p:cNvSpPr txBox="1"/>
          <p:nvPr/>
        </p:nvSpPr>
        <p:spPr>
          <a:xfrm>
            <a:off x="4981433" y="930213"/>
            <a:ext cx="6864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1400" b="1" dirty="0">
                <a:latin typeface="Helvetica" pitchFamily="2" charset="0"/>
              </a:rPr>
              <a:t>Uspay</a:t>
            </a:r>
            <a:r>
              <a:rPr lang="es-HN" sz="1400" dirty="0">
                <a:latin typeface="Helvetica" pitchFamily="2" charset="0"/>
              </a:rPr>
              <a:t> tiene el mayor porcentaje de inversión y TRP, pero su nivel de eficiencia  por (COE) es bajo debido a su concentración en un canal de baja audiencia (C10). Por otro lado, el anunciante con el mejor COE es </a:t>
            </a:r>
            <a:r>
              <a:rPr lang="es-HN" sz="1400" b="1" dirty="0">
                <a:latin typeface="Helvetica" pitchFamily="2" charset="0"/>
              </a:rPr>
              <a:t>Tengo</a:t>
            </a:r>
            <a:r>
              <a:rPr lang="es-HN" sz="1400" dirty="0">
                <a:latin typeface="Helvetica" pitchFamily="2" charset="0"/>
              </a:rPr>
              <a:t>, gracias a su estrategia de utilizar una mezcla de canales de alto alcance como TVC y HCH.</a:t>
            </a:r>
          </a:p>
        </p:txBody>
      </p:sp>
    </p:spTree>
    <p:extLst>
      <p:ext uri="{BB962C8B-B14F-4D97-AF65-F5344CB8AC3E}">
        <p14:creationId xmlns:p14="http://schemas.microsoft.com/office/powerpoint/2010/main" val="26312101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3">
            <a:extLst>
              <a:ext uri="{FF2B5EF4-FFF2-40B4-BE49-F238E27FC236}">
                <a16:creationId xmlns:a16="http://schemas.microsoft.com/office/drawing/2014/main" id="{0457D677-7527-6E41-A577-139EBCEB4ECA}"/>
              </a:ext>
            </a:extLst>
          </p:cNvPr>
          <p:cNvGrpSpPr/>
          <p:nvPr/>
        </p:nvGrpSpPr>
        <p:grpSpPr>
          <a:xfrm>
            <a:off x="3165424" y="1759503"/>
            <a:ext cx="5968407" cy="2850414"/>
            <a:chOff x="822927" y="-2735293"/>
            <a:chExt cx="10083800" cy="4399978"/>
          </a:xfrm>
        </p:grpSpPr>
        <p:sp>
          <p:nvSpPr>
            <p:cNvPr id="30" name="AutoShape 4">
              <a:extLst>
                <a:ext uri="{FF2B5EF4-FFF2-40B4-BE49-F238E27FC236}">
                  <a16:creationId xmlns:a16="http://schemas.microsoft.com/office/drawing/2014/main" id="{DF351DDC-3102-414A-8AFA-7739E4C0787D}"/>
                </a:ext>
              </a:extLst>
            </p:cNvPr>
            <p:cNvSpPr/>
            <p:nvPr/>
          </p:nvSpPr>
          <p:spPr>
            <a:xfrm>
              <a:off x="822927" y="-2735293"/>
              <a:ext cx="10083800" cy="3056965"/>
            </a:xfrm>
            <a:prstGeom prst="rect">
              <a:avLst/>
            </a:prstGeom>
            <a:solidFill>
              <a:srgbClr val="CD2E2E"/>
            </a:solidFill>
          </p:spPr>
        </p:sp>
        <p:sp>
          <p:nvSpPr>
            <p:cNvPr id="31" name="TextBox 5">
              <a:extLst>
                <a:ext uri="{FF2B5EF4-FFF2-40B4-BE49-F238E27FC236}">
                  <a16:creationId xmlns:a16="http://schemas.microsoft.com/office/drawing/2014/main" id="{E514A01A-4B53-F742-9B1A-E5FA477C93D4}"/>
                </a:ext>
              </a:extLst>
            </p:cNvPr>
            <p:cNvSpPr txBox="1"/>
            <p:nvPr/>
          </p:nvSpPr>
          <p:spPr>
            <a:xfrm>
              <a:off x="870492" y="830819"/>
              <a:ext cx="9275600" cy="83386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endParaRPr lang="en-US" sz="3200" dirty="0">
                <a:solidFill>
                  <a:schemeClr val="bg1"/>
                </a:solidFill>
                <a:latin typeface="Helvetica Light" panose="020B0403020202020204" pitchFamily="34" charset="0"/>
              </a:endParaRPr>
            </a:p>
          </p:txBody>
        </p:sp>
      </p:grpSp>
      <p:sp>
        <p:nvSpPr>
          <p:cNvPr id="43" name="TextBox 27">
            <a:extLst>
              <a:ext uri="{FF2B5EF4-FFF2-40B4-BE49-F238E27FC236}">
                <a16:creationId xmlns:a16="http://schemas.microsoft.com/office/drawing/2014/main" id="{19A3C4C2-1C74-BF4E-B94A-A78927250563}"/>
              </a:ext>
            </a:extLst>
          </p:cNvPr>
          <p:cNvSpPr txBox="1"/>
          <p:nvPr/>
        </p:nvSpPr>
        <p:spPr>
          <a:xfrm>
            <a:off x="407558" y="6473787"/>
            <a:ext cx="1843774" cy="21544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Marzo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, 2024</a:t>
            </a: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BBDCF0DC-C84D-2645-A497-7D0A2CFD5666}"/>
              </a:ext>
            </a:extLst>
          </p:cNvPr>
          <p:cNvSpPr txBox="1">
            <a:spLocks/>
          </p:cNvSpPr>
          <p:nvPr/>
        </p:nvSpPr>
        <p:spPr>
          <a:xfrm>
            <a:off x="413995" y="-763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TENGO</a:t>
            </a:r>
          </a:p>
        </p:txBody>
      </p:sp>
      <p:cxnSp>
        <p:nvCxnSpPr>
          <p:cNvPr id="45" name="Straight Connector 31">
            <a:extLst>
              <a:ext uri="{FF2B5EF4-FFF2-40B4-BE49-F238E27FC236}">
                <a16:creationId xmlns:a16="http://schemas.microsoft.com/office/drawing/2014/main" id="{4538A7B2-AF3E-5D4C-9831-D93E7250D31F}"/>
              </a:ext>
            </a:extLst>
          </p:cNvPr>
          <p:cNvCxnSpPr/>
          <p:nvPr/>
        </p:nvCxnSpPr>
        <p:spPr>
          <a:xfrm>
            <a:off x="3470022" y="0"/>
            <a:ext cx="0" cy="16831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">
            <a:extLst>
              <a:ext uri="{FF2B5EF4-FFF2-40B4-BE49-F238E27FC236}">
                <a16:creationId xmlns:a16="http://schemas.microsoft.com/office/drawing/2014/main" id="{09EB9EAC-6939-E842-9FA7-2F0ADAA09C61}"/>
              </a:ext>
            </a:extLst>
          </p:cNvPr>
          <p:cNvSpPr txBox="1"/>
          <p:nvPr/>
        </p:nvSpPr>
        <p:spPr>
          <a:xfrm>
            <a:off x="4318166" y="2011027"/>
            <a:ext cx="37064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Presentado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por</a:t>
            </a:r>
            <a:b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2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Departamento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de </a:t>
            </a:r>
            <a:r>
              <a:rPr lang="en-US" sz="2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Medios</a:t>
            </a: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3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MASS PUBLICIDAD</a:t>
            </a:r>
            <a: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Julio 14, 2024</a:t>
            </a:r>
            <a:endParaRPr lang="en-US" sz="2000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pic>
        <p:nvPicPr>
          <p:cNvPr id="33" name="Picture 4">
            <a:extLst>
              <a:ext uri="{FF2B5EF4-FFF2-40B4-BE49-F238E27FC236}">
                <a16:creationId xmlns:a16="http://schemas.microsoft.com/office/drawing/2014/main" id="{E9F0F8F6-8F76-2C42-ACF0-A706412B33A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9581" y="6213195"/>
            <a:ext cx="1333755" cy="504189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9EBFA630-23DD-4244-A511-CBA8D5EF64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4" y="6213195"/>
            <a:ext cx="1484243" cy="52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691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95FE8036-0A2F-4D41-B1FA-97ECC1450CCF}"/>
              </a:ext>
            </a:extLst>
          </p:cNvPr>
          <p:cNvSpPr/>
          <p:nvPr/>
        </p:nvSpPr>
        <p:spPr>
          <a:xfrm>
            <a:off x="5433996" y="1075923"/>
            <a:ext cx="6248064" cy="225203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F6E431-4917-1E44-9C8A-148F5CC279E1}"/>
              </a:ext>
            </a:extLst>
          </p:cNvPr>
          <p:cNvSpPr txBox="1"/>
          <p:nvPr/>
        </p:nvSpPr>
        <p:spPr>
          <a:xfrm>
            <a:off x="272376" y="297278"/>
            <a:ext cx="59554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941100"/>
                </a:solidFill>
                <a:latin typeface="Helvetica Light" panose="020B0403020202020204" pitchFamily="34" charset="0"/>
              </a:rPr>
              <a:t>SECTOR FINANCIERO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46938287-9C1D-CD4F-BE32-EBE957CA8BB2}"/>
              </a:ext>
            </a:extLst>
          </p:cNvPr>
          <p:cNvGraphicFramePr>
            <a:graphicFrameLocks noGrp="1"/>
          </p:cNvGraphicFramePr>
          <p:nvPr/>
        </p:nvGraphicFramePr>
        <p:xfrm>
          <a:off x="341825" y="5897880"/>
          <a:ext cx="10608538" cy="1920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08538">
                  <a:extLst>
                    <a:ext uri="{9D8B030D-6E8A-4147-A177-3AD203B41FA5}">
                      <a16:colId xmlns:a16="http://schemas.microsoft.com/office/drawing/2014/main" val="6817947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 algn="ctr">
                        <a:buClr>
                          <a:srgbClr val="C00000"/>
                        </a:buClr>
                        <a:buFont typeface="Wingdings" pitchFamily="2" charset="2"/>
                        <a:buNone/>
                      </a:pP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Bancos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  - </a:t>
                      </a: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Tarjetas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 de </a:t>
                      </a: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Crédito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 – </a:t>
                      </a: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Tarjeta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 de </a:t>
                      </a: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Débito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 – </a:t>
                      </a: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Seguros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 – </a:t>
                      </a: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Transferencia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 de </a:t>
                      </a: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Fontos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 (</a:t>
                      </a: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remesas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) - </a:t>
                      </a: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Administradoras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 de </a:t>
                      </a:r>
                      <a:r>
                        <a:rPr lang="en-US" sz="12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Pensiones</a:t>
                      </a:r>
                      <a:r>
                        <a:rPr lang="en-US" sz="12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Light" panose="020B0403020202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3442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C00000"/>
                        </a:buClr>
                        <a:buFont typeface="Wingdings" pitchFamily="2" charset="2"/>
                        <a:buChar char="ü"/>
                      </a:pPr>
                      <a:endParaRPr lang="en-US" sz="1200" b="1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6377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C00000"/>
                        </a:buClr>
                        <a:buFont typeface="Wingdings" pitchFamily="2" charset="2"/>
                        <a:buChar char="ü"/>
                      </a:pPr>
                      <a:endParaRPr lang="en-US" sz="1200" b="1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9671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C00000"/>
                        </a:buClr>
                        <a:buFont typeface="Wingdings" pitchFamily="2" charset="2"/>
                        <a:buChar char="ü"/>
                      </a:pPr>
                      <a:endParaRPr lang="en-US" sz="1200" b="1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89737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C00000"/>
                        </a:buClr>
                        <a:buFont typeface="Wingdings" pitchFamily="2" charset="2"/>
                        <a:buChar char="ü"/>
                      </a:pPr>
                      <a:endParaRPr lang="en-US" sz="1200" b="1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4440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C00000"/>
                        </a:buClr>
                        <a:buFont typeface="Wingdings" pitchFamily="2" charset="2"/>
                        <a:buChar char="ü"/>
                      </a:pPr>
                      <a:endParaRPr lang="en-US" sz="1200" b="1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43769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C00000"/>
                        </a:buClr>
                        <a:buFont typeface="Wingdings" pitchFamily="2" charset="2"/>
                        <a:buChar char="ü"/>
                      </a:pPr>
                      <a:endParaRPr lang="en-US" sz="1200" b="1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279748"/>
                  </a:ext>
                </a:extLst>
              </a:tr>
            </a:tbl>
          </a:graphicData>
        </a:graphic>
      </p:graphicFrame>
      <p:grpSp>
        <p:nvGrpSpPr>
          <p:cNvPr id="6" name="Grupo 5">
            <a:extLst>
              <a:ext uri="{FF2B5EF4-FFF2-40B4-BE49-F238E27FC236}">
                <a16:creationId xmlns:a16="http://schemas.microsoft.com/office/drawing/2014/main" id="{973BB53B-548A-0B4A-96EC-6E42CFEF9F4E}"/>
              </a:ext>
            </a:extLst>
          </p:cNvPr>
          <p:cNvGrpSpPr/>
          <p:nvPr/>
        </p:nvGrpSpPr>
        <p:grpSpPr>
          <a:xfrm>
            <a:off x="1727447" y="6001515"/>
            <a:ext cx="7938655" cy="230454"/>
            <a:chOff x="1727447" y="6001515"/>
            <a:chExt cx="7938655" cy="23045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CBA189F-9FD2-A740-A2C4-10C5F6DF3DB3}"/>
                </a:ext>
              </a:extLst>
            </p:cNvPr>
            <p:cNvSpPr/>
            <p:nvPr/>
          </p:nvSpPr>
          <p:spPr>
            <a:xfrm>
              <a:off x="1847850" y="6001515"/>
              <a:ext cx="56696" cy="5697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1BBEBA4-A13D-4B4D-A281-85138F383AC8}"/>
                </a:ext>
              </a:extLst>
            </p:cNvPr>
            <p:cNvSpPr/>
            <p:nvPr/>
          </p:nvSpPr>
          <p:spPr>
            <a:xfrm>
              <a:off x="3290575" y="6008715"/>
              <a:ext cx="56696" cy="5697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4A9053F-0CAC-8545-B27A-79DF32D7E821}"/>
                </a:ext>
              </a:extLst>
            </p:cNvPr>
            <p:cNvSpPr/>
            <p:nvPr/>
          </p:nvSpPr>
          <p:spPr>
            <a:xfrm>
              <a:off x="4628059" y="6008562"/>
              <a:ext cx="56696" cy="5697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4034D19-11F6-C842-86FC-F925B1669D9E}"/>
                </a:ext>
              </a:extLst>
            </p:cNvPr>
            <p:cNvSpPr/>
            <p:nvPr/>
          </p:nvSpPr>
          <p:spPr>
            <a:xfrm>
              <a:off x="5356033" y="6008481"/>
              <a:ext cx="56696" cy="5697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DB96681-DDAC-EE49-B641-D92F7D6D12C7}"/>
                </a:ext>
              </a:extLst>
            </p:cNvPr>
            <p:cNvSpPr/>
            <p:nvPr/>
          </p:nvSpPr>
          <p:spPr>
            <a:xfrm>
              <a:off x="7871371" y="6011934"/>
              <a:ext cx="56696" cy="5697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Conector recto 3">
              <a:extLst>
                <a:ext uri="{FF2B5EF4-FFF2-40B4-BE49-F238E27FC236}">
                  <a16:creationId xmlns:a16="http://schemas.microsoft.com/office/drawing/2014/main" id="{11EFE2D8-F740-8D4C-B176-ABBC4307F80A}"/>
                </a:ext>
              </a:extLst>
            </p:cNvPr>
            <p:cNvCxnSpPr>
              <a:cxnSpLocks/>
            </p:cNvCxnSpPr>
            <p:nvPr/>
          </p:nvCxnSpPr>
          <p:spPr>
            <a:xfrm>
              <a:off x="1727447" y="6231969"/>
              <a:ext cx="793865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1E52BB9-7183-2942-948D-92A45FDE44B4}"/>
              </a:ext>
            </a:extLst>
          </p:cNvPr>
          <p:cNvCxnSpPr/>
          <p:nvPr/>
        </p:nvCxnSpPr>
        <p:spPr>
          <a:xfrm>
            <a:off x="1736904" y="6595025"/>
            <a:ext cx="89818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974E410-DD14-3ECB-BDE2-80796BC03F24}"/>
              </a:ext>
            </a:extLst>
          </p:cNvPr>
          <p:cNvCxnSpPr>
            <a:cxnSpLocks/>
          </p:cNvCxnSpPr>
          <p:nvPr/>
        </p:nvCxnSpPr>
        <p:spPr>
          <a:xfrm>
            <a:off x="317428" y="1044619"/>
            <a:ext cx="115748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DF040652-95F0-D14D-BD29-10E2BEF4A644}"/>
              </a:ext>
            </a:extLst>
          </p:cNvPr>
          <p:cNvSpPr txBox="1"/>
          <p:nvPr/>
        </p:nvSpPr>
        <p:spPr>
          <a:xfrm>
            <a:off x="5198195" y="982445"/>
            <a:ext cx="5628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dirty="0"/>
              <a:t>Datos relevantes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F830BC0-62C8-914C-8F99-D8B40D204FBC}"/>
              </a:ext>
            </a:extLst>
          </p:cNvPr>
          <p:cNvSpPr/>
          <p:nvPr/>
        </p:nvSpPr>
        <p:spPr>
          <a:xfrm>
            <a:off x="5407957" y="1370853"/>
            <a:ext cx="1589526" cy="1472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9614B92A-E333-D245-B064-BFCBC9A82B5D}"/>
              </a:ext>
            </a:extLst>
          </p:cNvPr>
          <p:cNvSpPr/>
          <p:nvPr/>
        </p:nvSpPr>
        <p:spPr>
          <a:xfrm>
            <a:off x="7006803" y="1363741"/>
            <a:ext cx="1525227" cy="143057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E2F5A437-01AF-9F41-8B80-B0DE2514397D}"/>
              </a:ext>
            </a:extLst>
          </p:cNvPr>
          <p:cNvSpPr/>
          <p:nvPr/>
        </p:nvSpPr>
        <p:spPr>
          <a:xfrm>
            <a:off x="8561790" y="1364365"/>
            <a:ext cx="1551658" cy="16089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A4663757-26F5-984A-AF72-04C473769A73}"/>
              </a:ext>
            </a:extLst>
          </p:cNvPr>
          <p:cNvSpPr txBox="1"/>
          <p:nvPr/>
        </p:nvSpPr>
        <p:spPr>
          <a:xfrm>
            <a:off x="5398544" y="1596556"/>
            <a:ext cx="159762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HN" sz="900" dirty="0">
                <a:solidFill>
                  <a:srgbClr val="374151"/>
                </a:solidFill>
                <a:effectLst/>
                <a:latin typeface="Helvetica Light" panose="020B0403020202020204" pitchFamily="34" charset="0"/>
              </a:rPr>
              <a:t>Durante el primer </a:t>
            </a:r>
            <a:r>
              <a:rPr lang="es-HN" sz="900" dirty="0">
                <a:solidFill>
                  <a:srgbClr val="374151"/>
                </a:solidFill>
                <a:latin typeface="Helvetica Light" panose="020B0403020202020204" pitchFamily="34" charset="0"/>
              </a:rPr>
              <a:t>semestre</a:t>
            </a:r>
            <a:r>
              <a:rPr lang="es-HN" sz="900" dirty="0">
                <a:solidFill>
                  <a:srgbClr val="374151"/>
                </a:solidFill>
                <a:effectLst/>
                <a:latin typeface="Helvetica Light" panose="020B0403020202020204" pitchFamily="34" charset="0"/>
              </a:rPr>
              <a:t> del 2024, el sector financiero ha experimentado un incremento en el ruido publicitario de un 31% en relación a lo realizado durante el mismo periodo del 2023</a:t>
            </a:r>
          </a:p>
          <a:p>
            <a:pPr algn="ctr"/>
            <a:r>
              <a:rPr lang="es-HN" sz="700" i="1" dirty="0">
                <a:latin typeface="Helvetica Light" panose="020B0403020202020204" pitchFamily="34" charset="0"/>
              </a:rPr>
              <a:t>($21.6 2023 vrs. $28.3M 2024)</a:t>
            </a:r>
            <a:endParaRPr lang="es-HN" sz="700" i="1" dirty="0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FAB28DDA-321D-A649-842B-BF1F571CDF74}"/>
              </a:ext>
            </a:extLst>
          </p:cNvPr>
          <p:cNvSpPr txBox="1"/>
          <p:nvPr/>
        </p:nvSpPr>
        <p:spPr>
          <a:xfrm>
            <a:off x="6917399" y="1600419"/>
            <a:ext cx="1738241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HN" sz="900" b="1" dirty="0">
                <a:latin typeface="Helvetica Light" panose="020B0403020202020204" pitchFamily="34" charset="0"/>
              </a:rPr>
              <a:t>Bancos</a:t>
            </a:r>
            <a:r>
              <a:rPr lang="es-HN" sz="900" dirty="0">
                <a:latin typeface="Helvetica Light" panose="020B0403020202020204" pitchFamily="34" charset="0"/>
              </a:rPr>
              <a:t> es la categoría mas fuerte del sector con un crecimiento, en cuanto a actividad publicitaria se refiere, de un 52% y una participación del 55% en la inversión total de la categoría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25C1863F-71A8-4D4E-B11B-BCF54CC495E2}"/>
              </a:ext>
            </a:extLst>
          </p:cNvPr>
          <p:cNvCxnSpPr>
            <a:cxnSpLocks/>
          </p:cNvCxnSpPr>
          <p:nvPr/>
        </p:nvCxnSpPr>
        <p:spPr>
          <a:xfrm flipV="1">
            <a:off x="7006064" y="1421912"/>
            <a:ext cx="0" cy="190604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C406961A-970A-A74A-8654-6C9059DA37F0}"/>
              </a:ext>
            </a:extLst>
          </p:cNvPr>
          <p:cNvCxnSpPr>
            <a:cxnSpLocks/>
          </p:cNvCxnSpPr>
          <p:nvPr/>
        </p:nvCxnSpPr>
        <p:spPr>
          <a:xfrm flipV="1">
            <a:off x="8524036" y="1421912"/>
            <a:ext cx="0" cy="190604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uadroTexto 31">
            <a:extLst>
              <a:ext uri="{FF2B5EF4-FFF2-40B4-BE49-F238E27FC236}">
                <a16:creationId xmlns:a16="http://schemas.microsoft.com/office/drawing/2014/main" id="{38AA53AA-AE48-CB44-B968-D140128D587A}"/>
              </a:ext>
            </a:extLst>
          </p:cNvPr>
          <p:cNvSpPr txBox="1"/>
          <p:nvPr/>
        </p:nvSpPr>
        <p:spPr>
          <a:xfrm>
            <a:off x="10094965" y="1584298"/>
            <a:ext cx="16167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HN" sz="900" dirty="0">
                <a:solidFill>
                  <a:srgbClr val="374151"/>
                </a:solidFill>
                <a:effectLst/>
                <a:latin typeface="Helvetica Light" panose="020B0403020202020204" pitchFamily="34" charset="0"/>
              </a:rPr>
              <a:t>El resto de categorias del sector (</a:t>
            </a:r>
            <a:r>
              <a:rPr lang="es-HN" sz="900" b="1" dirty="0">
                <a:solidFill>
                  <a:srgbClr val="374151"/>
                </a:solidFill>
                <a:effectLst/>
                <a:latin typeface="Helvetica Light" panose="020B0403020202020204" pitchFamily="34" charset="0"/>
              </a:rPr>
              <a:t>pensiones</a:t>
            </a:r>
            <a:r>
              <a:rPr lang="es-HN" sz="900" dirty="0">
                <a:solidFill>
                  <a:srgbClr val="374151"/>
                </a:solidFill>
                <a:effectLst/>
                <a:latin typeface="Helvetica Light" panose="020B0403020202020204" pitchFamily="34" charset="0"/>
              </a:rPr>
              <a:t>, t</a:t>
            </a:r>
            <a:r>
              <a:rPr lang="es-HN" sz="900" b="1" dirty="0">
                <a:solidFill>
                  <a:srgbClr val="374151"/>
                </a:solidFill>
                <a:effectLst/>
                <a:latin typeface="Helvetica Light" panose="020B0403020202020204" pitchFamily="34" charset="0"/>
              </a:rPr>
              <a:t>arjeta de débito</a:t>
            </a:r>
            <a:r>
              <a:rPr lang="es-HN" sz="900" dirty="0">
                <a:solidFill>
                  <a:srgbClr val="374151"/>
                </a:solidFill>
                <a:effectLst/>
                <a:latin typeface="Helvetica Light" panose="020B0403020202020204" pitchFamily="34" charset="0"/>
              </a:rPr>
              <a:t>, </a:t>
            </a:r>
            <a:r>
              <a:rPr lang="es-HN" sz="900" b="1" dirty="0">
                <a:solidFill>
                  <a:srgbClr val="374151"/>
                </a:solidFill>
                <a:effectLst/>
                <a:latin typeface="Helvetica Light" panose="020B0403020202020204" pitchFamily="34" charset="0"/>
              </a:rPr>
              <a:t>seguros</a:t>
            </a:r>
            <a:r>
              <a:rPr lang="es-HN" sz="900" dirty="0">
                <a:solidFill>
                  <a:srgbClr val="374151"/>
                </a:solidFill>
                <a:effectLst/>
                <a:latin typeface="Helvetica Light" panose="020B0403020202020204" pitchFamily="34" charset="0"/>
              </a:rPr>
              <a:t> y pauta de </a:t>
            </a:r>
            <a:r>
              <a:rPr lang="es-HN" sz="900" b="1" dirty="0">
                <a:solidFill>
                  <a:srgbClr val="374151"/>
                </a:solidFill>
                <a:effectLst/>
                <a:latin typeface="Helvetica Light" panose="020B0403020202020204" pitchFamily="34" charset="0"/>
              </a:rPr>
              <a:t>regulatorios</a:t>
            </a:r>
            <a:r>
              <a:rPr lang="es-HN" sz="900" dirty="0">
                <a:solidFill>
                  <a:srgbClr val="374151"/>
                </a:solidFill>
                <a:effectLst/>
                <a:latin typeface="Helvetica Light" panose="020B0403020202020204" pitchFamily="34" charset="0"/>
              </a:rPr>
              <a:t>, respresentan el 18% de la inversión total del sector</a:t>
            </a:r>
            <a:endParaRPr lang="es-HN" sz="900" dirty="0">
              <a:latin typeface="Helvetica Light" panose="020B0403020202020204" pitchFamily="34" charset="0"/>
            </a:endParaRP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95BB9A78-3958-3A46-B9F1-39C8613BF3EA}"/>
              </a:ext>
            </a:extLst>
          </p:cNvPr>
          <p:cNvSpPr/>
          <p:nvPr/>
        </p:nvSpPr>
        <p:spPr>
          <a:xfrm>
            <a:off x="10119788" y="1352509"/>
            <a:ext cx="1588312" cy="17274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pic>
        <p:nvPicPr>
          <p:cNvPr id="35" name="Picture 4">
            <a:extLst>
              <a:ext uri="{FF2B5EF4-FFF2-40B4-BE49-F238E27FC236}">
                <a16:creationId xmlns:a16="http://schemas.microsoft.com/office/drawing/2014/main" id="{75D403E0-AF73-4B4D-ACFD-1BB434DE8B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9581" y="6213195"/>
            <a:ext cx="1333755" cy="504189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6EA9ACEE-9D91-BD4D-9CAC-5F0B43B866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4" y="6213195"/>
            <a:ext cx="1484243" cy="522567"/>
          </a:xfrm>
          <a:prstGeom prst="rect">
            <a:avLst/>
          </a:prstGeom>
        </p:spPr>
      </p:pic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891CA37A-8F1A-7247-8CF3-E9DB3B01823D}"/>
              </a:ext>
            </a:extLst>
          </p:cNvPr>
          <p:cNvCxnSpPr>
            <a:cxnSpLocks/>
          </p:cNvCxnSpPr>
          <p:nvPr/>
        </p:nvCxnSpPr>
        <p:spPr>
          <a:xfrm flipV="1">
            <a:off x="10094965" y="1467761"/>
            <a:ext cx="0" cy="190604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uadroTexto 39">
            <a:extLst>
              <a:ext uri="{FF2B5EF4-FFF2-40B4-BE49-F238E27FC236}">
                <a16:creationId xmlns:a16="http://schemas.microsoft.com/office/drawing/2014/main" id="{666B0E50-A0A7-D94D-AD1E-78374C2E2ED3}"/>
              </a:ext>
            </a:extLst>
          </p:cNvPr>
          <p:cNvSpPr txBox="1"/>
          <p:nvPr/>
        </p:nvSpPr>
        <p:spPr>
          <a:xfrm>
            <a:off x="8521898" y="1578473"/>
            <a:ext cx="1591549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HN" sz="900" dirty="0">
                <a:solidFill>
                  <a:srgbClr val="0D0D0D"/>
                </a:solidFill>
                <a:effectLst/>
                <a:latin typeface="Helvetica Light" panose="020B0403020202020204" pitchFamily="34" charset="0"/>
              </a:rPr>
              <a:t>La segunda categoría de mayor inversión en el 2024 es </a:t>
            </a:r>
            <a:r>
              <a:rPr lang="es-HN" sz="900" b="1" dirty="0">
                <a:solidFill>
                  <a:srgbClr val="0D0D0D"/>
                </a:solidFill>
                <a:effectLst/>
                <a:latin typeface="Helvetica Light" panose="020B0403020202020204" pitchFamily="34" charset="0"/>
              </a:rPr>
              <a:t>Remesas </a:t>
            </a:r>
            <a:r>
              <a:rPr lang="es-HN" sz="900" dirty="0">
                <a:solidFill>
                  <a:srgbClr val="0D0D0D"/>
                </a:solidFill>
                <a:effectLst/>
                <a:latin typeface="Helvetica Light" panose="020B0403020202020204" pitchFamily="34" charset="0"/>
              </a:rPr>
              <a:t>con el 15% de participación  y un creciendo </a:t>
            </a:r>
            <a:r>
              <a:rPr lang="es-HN" sz="900" dirty="0">
                <a:solidFill>
                  <a:srgbClr val="0D0D0D"/>
                </a:solidFill>
                <a:latin typeface="Helvetica Light" panose="020B0403020202020204" pitchFamily="34" charset="0"/>
              </a:rPr>
              <a:t>de</a:t>
            </a:r>
            <a:r>
              <a:rPr lang="es-HN" sz="900" dirty="0">
                <a:solidFill>
                  <a:srgbClr val="0D0D0D"/>
                </a:solidFill>
                <a:effectLst/>
                <a:latin typeface="Helvetica Light" panose="020B0403020202020204" pitchFamily="34" charset="0"/>
              </a:rPr>
              <a:t> un 41% contra lo invertido en el 2023.</a:t>
            </a:r>
          </a:p>
          <a:p>
            <a:pPr algn="ctr"/>
            <a:r>
              <a:rPr lang="es-HN" sz="900" b="1" dirty="0">
                <a:solidFill>
                  <a:srgbClr val="0D0D0D"/>
                </a:solidFill>
                <a:latin typeface="Helvetica Light" panose="020B0403020202020204" pitchFamily="34" charset="0"/>
              </a:rPr>
              <a:t>Tarjetas de Crédito</a:t>
            </a:r>
            <a:r>
              <a:rPr lang="es-HN" sz="900" dirty="0">
                <a:solidFill>
                  <a:srgbClr val="0D0D0D"/>
                </a:solidFill>
                <a:latin typeface="Helvetica Light" panose="020B0403020202020204" pitchFamily="34" charset="0"/>
              </a:rPr>
              <a:t> es la tercera categoría de importancia con un aumento del 18%</a:t>
            </a:r>
            <a:endParaRPr lang="es-HN" sz="900" dirty="0">
              <a:latin typeface="Helvetica Light" panose="020B0403020202020204" pitchFamily="34" charset="0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5A59D7B5-7A60-3B4E-9A4F-F8CEAAFAFB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2922566"/>
              </p:ext>
            </p:extLst>
          </p:nvPr>
        </p:nvGraphicFramePr>
        <p:xfrm>
          <a:off x="685798" y="1813955"/>
          <a:ext cx="11103587" cy="3831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4" name="TextBox 27">
            <a:extLst>
              <a:ext uri="{FF2B5EF4-FFF2-40B4-BE49-F238E27FC236}">
                <a16:creationId xmlns:a16="http://schemas.microsoft.com/office/drawing/2014/main" id="{E8A14E93-987A-A647-8813-BCFD7F916840}"/>
              </a:ext>
            </a:extLst>
          </p:cNvPr>
          <p:cNvSpPr txBox="1"/>
          <p:nvPr/>
        </p:nvSpPr>
        <p:spPr>
          <a:xfrm>
            <a:off x="5342023" y="6520506"/>
            <a:ext cx="1776448" cy="21544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junio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1656127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7" name="Chart 6">
                <a:extLst>
                  <a:ext uri="{FF2B5EF4-FFF2-40B4-BE49-F238E27FC236}">
                    <a16:creationId xmlns:a16="http://schemas.microsoft.com/office/drawing/2014/main" id="{029C75B6-E0B4-7273-D86F-1BE9B466C12C}"/>
                  </a:ext>
                </a:extLst>
              </p:cNvPr>
              <p:cNvGraphicFramePr/>
              <p:nvPr/>
            </p:nvGraphicFramePr>
            <p:xfrm>
              <a:off x="790057" y="1470024"/>
              <a:ext cx="7779786" cy="424733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7" name="Chart 6">
                <a:extLst>
                  <a:ext uri="{FF2B5EF4-FFF2-40B4-BE49-F238E27FC236}">
                    <a16:creationId xmlns:a16="http://schemas.microsoft.com/office/drawing/2014/main" id="{029C75B6-E0B4-7273-D86F-1BE9B466C12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0057" y="1470024"/>
                <a:ext cx="7779786" cy="4247331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EE438337-E4DA-E914-FBAC-8275025FAE63}"/>
              </a:ext>
            </a:extLst>
          </p:cNvPr>
          <p:cNvSpPr txBox="1"/>
          <p:nvPr/>
        </p:nvSpPr>
        <p:spPr>
          <a:xfrm>
            <a:off x="272376" y="297278"/>
            <a:ext cx="112550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941100"/>
                </a:solidFill>
                <a:latin typeface="Helvetica Light" panose="020B0403020202020204" pitchFamily="34" charset="0"/>
              </a:rPr>
              <a:t>SOI PRINCIPALES GRUPOS FINANCIEROS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003616B-783C-5022-9FAD-A4E02397D7CD}"/>
              </a:ext>
            </a:extLst>
          </p:cNvPr>
          <p:cNvCxnSpPr>
            <a:cxnSpLocks/>
          </p:cNvCxnSpPr>
          <p:nvPr/>
        </p:nvCxnSpPr>
        <p:spPr>
          <a:xfrm>
            <a:off x="317428" y="1044619"/>
            <a:ext cx="115748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3" name="Gráfico 12">
                <a:extLst>
                  <a:ext uri="{FF2B5EF4-FFF2-40B4-BE49-F238E27FC236}">
                    <a16:creationId xmlns:a16="http://schemas.microsoft.com/office/drawing/2014/main" id="{5F3ECCEB-24BE-664A-92EF-24681FB72860}"/>
                  </a:ext>
                </a:extLst>
              </p:cNvPr>
              <p:cNvGraphicFramePr/>
              <p:nvPr/>
            </p:nvGraphicFramePr>
            <p:xfrm>
              <a:off x="395766" y="1814060"/>
              <a:ext cx="6000750" cy="332105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 xmlns="">
          <p:pic>
            <p:nvPicPr>
              <p:cNvPr id="13" name="Gráfico 12">
                <a:extLst>
                  <a:ext uri="{FF2B5EF4-FFF2-40B4-BE49-F238E27FC236}">
                    <a16:creationId xmlns:a16="http://schemas.microsoft.com/office/drawing/2014/main" id="{5F3ECCEB-24BE-664A-92EF-24681FB7286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5766" y="1814060"/>
                <a:ext cx="6000750" cy="332105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CuadroTexto 7">
            <a:extLst>
              <a:ext uri="{FF2B5EF4-FFF2-40B4-BE49-F238E27FC236}">
                <a16:creationId xmlns:a16="http://schemas.microsoft.com/office/drawing/2014/main" id="{02476503-57EC-614C-B831-9306870896B0}"/>
              </a:ext>
            </a:extLst>
          </p:cNvPr>
          <p:cNvSpPr txBox="1"/>
          <p:nvPr/>
        </p:nvSpPr>
        <p:spPr>
          <a:xfrm>
            <a:off x="2544731" y="3623669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1400" dirty="0">
                <a:solidFill>
                  <a:schemeClr val="bg1"/>
                </a:solidFill>
                <a:latin typeface="Helvetica Light" panose="020B0403020202020204" pitchFamily="34" charset="0"/>
              </a:rPr>
              <a:t>11%</a:t>
            </a:r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39B2093F-4B98-954A-B0AC-6D15AA528F5F}"/>
              </a:ext>
            </a:extLst>
          </p:cNvPr>
          <p:cNvSpPr txBox="1"/>
          <p:nvPr/>
        </p:nvSpPr>
        <p:spPr>
          <a:xfrm>
            <a:off x="395766" y="1394946"/>
            <a:ext cx="329609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Helvetica Light" panose="020B0403020202020204" pitchFamily="34" charset="0"/>
              </a:rPr>
              <a:t>A</a:t>
            </a:r>
            <a:r>
              <a:rPr lang="en-HN" sz="1500">
                <a:latin typeface="Helvetica Light" panose="020B0403020202020204" pitchFamily="34" charset="0"/>
              </a:rPr>
              <a:t>CUMULADO ENERO-</a:t>
            </a:r>
            <a:r>
              <a:rPr lang="en-US" sz="1500" dirty="0">
                <a:latin typeface="Helvetica Light" panose="020B0403020202020204" pitchFamily="34" charset="0"/>
              </a:rPr>
              <a:t>JUNIO, 2024</a:t>
            </a:r>
            <a:endParaRPr lang="en-HN" sz="1500" dirty="0">
              <a:latin typeface="Helvetica Light" panose="020B0403020202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DF7A4DE-5B03-394D-9C64-B42588166C08}"/>
              </a:ext>
            </a:extLst>
          </p:cNvPr>
          <p:cNvSpPr txBox="1"/>
          <p:nvPr/>
        </p:nvSpPr>
        <p:spPr>
          <a:xfrm>
            <a:off x="8575909" y="1074771"/>
            <a:ext cx="35509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3000" dirty="0">
                <a:latin typeface="Helvetica Light" panose="020B0403020202020204" pitchFamily="34" charset="0"/>
              </a:rPr>
              <a:t>Inv total sector </a:t>
            </a:r>
            <a:r>
              <a:rPr lang="es-HN" sz="3000" b="1" dirty="0">
                <a:latin typeface="HELVETICA LIGHT" panose="020B0403020202020204" pitchFamily="34" charset="0"/>
              </a:rPr>
              <a:t>$28.3M</a:t>
            </a:r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38839883-DB82-854C-A8E5-612E5C6B2070}"/>
              </a:ext>
            </a:extLst>
          </p:cNvPr>
          <p:cNvSpPr txBox="1"/>
          <p:nvPr/>
        </p:nvSpPr>
        <p:spPr>
          <a:xfrm>
            <a:off x="8781002" y="2009075"/>
            <a:ext cx="3322420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HN" sz="2200" dirty="0">
                <a:latin typeface="Helvetica" pitchFamily="2" charset="0"/>
              </a:rPr>
              <a:t>La inversión publicitaria de los principales grupos financieros representan </a:t>
            </a:r>
            <a:r>
              <a:rPr lang="en-HN" sz="2200">
                <a:latin typeface="Helvetica" pitchFamily="2" charset="0"/>
              </a:rPr>
              <a:t>el </a:t>
            </a:r>
            <a:r>
              <a:rPr lang="en-US" sz="2200" dirty="0">
                <a:latin typeface="Helvetica" pitchFamily="2" charset="0"/>
              </a:rPr>
              <a:t>76</a:t>
            </a:r>
            <a:r>
              <a:rPr lang="en-HN" sz="2200">
                <a:latin typeface="Helvetica" pitchFamily="2" charset="0"/>
              </a:rPr>
              <a:t>% </a:t>
            </a:r>
            <a:r>
              <a:rPr lang="en-HN" sz="2200" dirty="0">
                <a:latin typeface="Helvetica" pitchFamily="2" charset="0"/>
              </a:rPr>
              <a:t>del total del sector, equivalente </a:t>
            </a:r>
            <a:r>
              <a:rPr lang="en-HN" sz="2200">
                <a:latin typeface="Helvetica" pitchFamily="2" charset="0"/>
              </a:rPr>
              <a:t>a $</a:t>
            </a:r>
            <a:r>
              <a:rPr lang="en-US" sz="2200" dirty="0">
                <a:latin typeface="Helvetica" pitchFamily="2" charset="0"/>
              </a:rPr>
              <a:t>21.4</a:t>
            </a:r>
            <a:r>
              <a:rPr lang="en-HN" sz="2200">
                <a:latin typeface="Helvetica" pitchFamily="2" charset="0"/>
              </a:rPr>
              <a:t>M</a:t>
            </a:r>
            <a:endParaRPr lang="en-HN" sz="2200" dirty="0">
              <a:latin typeface="Helvetica" pitchFamily="2" charset="0"/>
            </a:endParaRPr>
          </a:p>
          <a:p>
            <a:pPr algn="ctr"/>
            <a:endParaRPr lang="en-HN" sz="2500" dirty="0">
              <a:latin typeface="Helvetica" pitchFamily="2" charset="0"/>
            </a:endParaRPr>
          </a:p>
          <a:p>
            <a:pPr algn="ctr"/>
            <a:r>
              <a:rPr lang="en-US" sz="2200" dirty="0">
                <a:latin typeface="Helvetica" pitchFamily="2" charset="0"/>
              </a:rPr>
              <a:t>FICOHSA</a:t>
            </a:r>
            <a:r>
              <a:rPr lang="en-HN" sz="2200">
                <a:latin typeface="Helvetica" pitchFamily="2" charset="0"/>
              </a:rPr>
              <a:t> </a:t>
            </a:r>
            <a:r>
              <a:rPr lang="en-HN" sz="2200" dirty="0">
                <a:latin typeface="Helvetica" pitchFamily="2" charset="0"/>
              </a:rPr>
              <a:t>ocupa el primer lugar con </a:t>
            </a:r>
            <a:r>
              <a:rPr lang="en-HN" sz="2200">
                <a:latin typeface="Helvetica" pitchFamily="2" charset="0"/>
              </a:rPr>
              <a:t>el </a:t>
            </a:r>
            <a:r>
              <a:rPr lang="en-US" sz="2200" dirty="0">
                <a:latin typeface="Helvetica" pitchFamily="2" charset="0"/>
              </a:rPr>
              <a:t>26</a:t>
            </a:r>
            <a:r>
              <a:rPr lang="en-HN" sz="2200">
                <a:latin typeface="Helvetica" pitchFamily="2" charset="0"/>
              </a:rPr>
              <a:t>% </a:t>
            </a:r>
            <a:r>
              <a:rPr lang="en-HN" sz="2200" dirty="0">
                <a:latin typeface="Helvetica" pitchFamily="2" charset="0"/>
              </a:rPr>
              <a:t>del </a:t>
            </a:r>
            <a:r>
              <a:rPr lang="en-HN" sz="2200">
                <a:latin typeface="Helvetica" pitchFamily="2" charset="0"/>
              </a:rPr>
              <a:t>SOI </a:t>
            </a:r>
            <a:endParaRPr lang="en-US" sz="2200" dirty="0">
              <a:latin typeface="Helvetica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E0DA84E-2678-9741-8F40-53B3D8785990}"/>
              </a:ext>
            </a:extLst>
          </p:cNvPr>
          <p:cNvSpPr txBox="1"/>
          <p:nvPr/>
        </p:nvSpPr>
        <p:spPr>
          <a:xfrm>
            <a:off x="317429" y="5771736"/>
            <a:ext cx="82524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1000" i="1" dirty="0">
                <a:latin typeface="Helvetica Light" panose="020B0403020202020204" pitchFamily="34" charset="0"/>
              </a:rPr>
              <a:t>El 24% restante ($6.6M) corresponde a grupos financieros de menor inversión (Bantrab, Ficensa, Banrural, Promerica, Ficensa, etc). Incluye también otras instituciones no bancarias que corresponden al sector (cooperativas, seguros, remesadoras, etc.)</a:t>
            </a: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2C5AEAA3-21DE-ED44-B715-5D91F949518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9581" y="6213195"/>
            <a:ext cx="1333755" cy="504189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5B388AD7-854A-D04E-803E-82099D2CD7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4" y="6213195"/>
            <a:ext cx="1484243" cy="522567"/>
          </a:xfrm>
          <a:prstGeom prst="rect">
            <a:avLst/>
          </a:prstGeom>
        </p:spPr>
      </p:pic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21" name="Gráfico 20">
                <a:extLst>
                  <a:ext uri="{FF2B5EF4-FFF2-40B4-BE49-F238E27FC236}">
                    <a16:creationId xmlns:a16="http://schemas.microsoft.com/office/drawing/2014/main" id="{E64BCB47-256F-DD46-97BB-EC939C912308}"/>
                  </a:ext>
                </a:extLst>
              </p:cNvPr>
              <p:cNvGraphicFramePr/>
              <p:nvPr/>
            </p:nvGraphicFramePr>
            <p:xfrm>
              <a:off x="395765" y="1776884"/>
              <a:ext cx="8252413" cy="361109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10"/>
              </a:graphicData>
            </a:graphic>
          </p:graphicFrame>
        </mc:Choice>
        <mc:Fallback xmlns="">
          <p:pic>
            <p:nvPicPr>
              <p:cNvPr id="21" name="Gráfico 20">
                <a:extLst>
                  <a:ext uri="{FF2B5EF4-FFF2-40B4-BE49-F238E27FC236}">
                    <a16:creationId xmlns:a16="http://schemas.microsoft.com/office/drawing/2014/main" id="{E64BCB47-256F-DD46-97BB-EC939C91230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5765" y="1776884"/>
                <a:ext cx="8252413" cy="36110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23" name="Gráfico 22">
                <a:extLst>
                  <a:ext uri="{FF2B5EF4-FFF2-40B4-BE49-F238E27FC236}">
                    <a16:creationId xmlns:a16="http://schemas.microsoft.com/office/drawing/2014/main" id="{1F1C4A11-96DB-1D4E-94DE-FE4BA249A5B6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644733874"/>
                  </p:ext>
                </p:extLst>
              </p:nvPr>
            </p:nvGraphicFramePr>
            <p:xfrm>
              <a:off x="394343" y="1676883"/>
              <a:ext cx="8175500" cy="3856234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12"/>
              </a:graphicData>
            </a:graphic>
          </p:graphicFrame>
        </mc:Choice>
        <mc:Fallback xmlns="">
          <p:pic>
            <p:nvPicPr>
              <p:cNvPr id="23" name="Gráfico 22">
                <a:extLst>
                  <a:ext uri="{FF2B5EF4-FFF2-40B4-BE49-F238E27FC236}">
                    <a16:creationId xmlns:a16="http://schemas.microsoft.com/office/drawing/2014/main" id="{1F1C4A11-96DB-1D4E-94DE-FE4BA249A5B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4343" y="1676883"/>
                <a:ext cx="8175500" cy="3856234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TextBox 27">
            <a:extLst>
              <a:ext uri="{FF2B5EF4-FFF2-40B4-BE49-F238E27FC236}">
                <a16:creationId xmlns:a16="http://schemas.microsoft.com/office/drawing/2014/main" id="{390041C9-9804-3040-B0D2-5670577C898F}"/>
              </a:ext>
            </a:extLst>
          </p:cNvPr>
          <p:cNvSpPr txBox="1"/>
          <p:nvPr/>
        </p:nvSpPr>
        <p:spPr>
          <a:xfrm>
            <a:off x="5342023" y="6520506"/>
            <a:ext cx="1776448" cy="21544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junio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2739327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25FCC0F-1E67-9C32-020E-BA96681E6377}"/>
              </a:ext>
            </a:extLst>
          </p:cNvPr>
          <p:cNvSpPr txBox="1"/>
          <p:nvPr/>
        </p:nvSpPr>
        <p:spPr>
          <a:xfrm>
            <a:off x="8500563" y="4518563"/>
            <a:ext cx="30824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Helvetica" pitchFamily="2" charset="0"/>
              </a:rPr>
              <a:t>La </a:t>
            </a:r>
            <a:r>
              <a:rPr lang="en-US" sz="1500" dirty="0" err="1">
                <a:latin typeface="Helvetica" pitchFamily="2" charset="0"/>
              </a:rPr>
              <a:t>categoría</a:t>
            </a:r>
            <a:r>
              <a:rPr lang="en-US" sz="1500" dirty="0">
                <a:latin typeface="Helvetica" pitchFamily="2" charset="0"/>
              </a:rPr>
              <a:t> de </a:t>
            </a:r>
            <a:r>
              <a:rPr lang="en-US" sz="1500" dirty="0" err="1">
                <a:latin typeface="Helvetica" pitchFamily="2" charset="0"/>
              </a:rPr>
              <a:t>bancos</a:t>
            </a:r>
            <a:r>
              <a:rPr lang="en-US" sz="1500" dirty="0">
                <a:latin typeface="Helvetica" pitchFamily="2" charset="0"/>
              </a:rPr>
              <a:t> es la que </a:t>
            </a:r>
            <a:r>
              <a:rPr lang="en-US" sz="1500" dirty="0" err="1">
                <a:latin typeface="Helvetica" pitchFamily="2" charset="0"/>
              </a:rPr>
              <a:t>predomina</a:t>
            </a:r>
            <a:r>
              <a:rPr lang="en-US" sz="1500" dirty="0">
                <a:latin typeface="Helvetica" pitchFamily="2" charset="0"/>
              </a:rPr>
              <a:t> </a:t>
            </a:r>
            <a:r>
              <a:rPr lang="en-US" sz="1500" dirty="0" err="1">
                <a:latin typeface="Helvetica" pitchFamily="2" charset="0"/>
              </a:rPr>
              <a:t>ocupando</a:t>
            </a:r>
            <a:r>
              <a:rPr lang="en-US" sz="1500" dirty="0">
                <a:latin typeface="Helvetica" pitchFamily="2" charset="0"/>
              </a:rPr>
              <a:t> 71% de la </a:t>
            </a:r>
            <a:r>
              <a:rPr lang="en-US" sz="1500" dirty="0" err="1">
                <a:latin typeface="Helvetica" pitchFamily="2" charset="0"/>
              </a:rPr>
              <a:t>inversión</a:t>
            </a:r>
            <a:r>
              <a:rPr lang="en-US" sz="1500" dirty="0">
                <a:latin typeface="Helvetica" pitchFamily="2" charset="0"/>
              </a:rPr>
              <a:t> total de las </a:t>
            </a:r>
            <a:r>
              <a:rPr lang="en-US" sz="1500" dirty="0" err="1">
                <a:latin typeface="Helvetica" pitchFamily="2" charset="0"/>
              </a:rPr>
              <a:t>principales</a:t>
            </a:r>
            <a:r>
              <a:rPr lang="en-US" sz="1500" dirty="0">
                <a:latin typeface="Helvetica" pitchFamily="2" charset="0"/>
              </a:rPr>
              <a:t> </a:t>
            </a:r>
            <a:r>
              <a:rPr lang="en-US" sz="1500" dirty="0" err="1">
                <a:latin typeface="Helvetica" pitchFamily="2" charset="0"/>
              </a:rPr>
              <a:t>instituciones</a:t>
            </a:r>
            <a:r>
              <a:rPr lang="en-US" sz="1500" dirty="0">
                <a:latin typeface="Helvetica" pitchFamily="2" charset="0"/>
              </a:rPr>
              <a:t> </a:t>
            </a:r>
            <a:r>
              <a:rPr lang="en-US" sz="1500" dirty="0" err="1">
                <a:latin typeface="Helvetica" pitchFamily="2" charset="0"/>
              </a:rPr>
              <a:t>bancarias</a:t>
            </a:r>
            <a:r>
              <a:rPr lang="en-US" sz="1500" dirty="0">
                <a:latin typeface="Helvetica" pitchFamily="2" charset="0"/>
              </a:rPr>
              <a:t>.</a:t>
            </a:r>
          </a:p>
          <a:p>
            <a:pPr algn="ctr"/>
            <a:r>
              <a:rPr lang="en-US" sz="1500" dirty="0">
                <a:latin typeface="Helvetica" pitchFamily="2" charset="0"/>
              </a:rPr>
              <a:t> Segundo </a:t>
            </a:r>
            <a:r>
              <a:rPr lang="en-US" sz="1500" dirty="0" err="1">
                <a:latin typeface="Helvetica" pitchFamily="2" charset="0"/>
              </a:rPr>
              <a:t>lugar</a:t>
            </a:r>
            <a:r>
              <a:rPr lang="en-US" sz="1500" dirty="0">
                <a:latin typeface="Helvetica" pitchFamily="2" charset="0"/>
              </a:rPr>
              <a:t> </a:t>
            </a:r>
            <a:r>
              <a:rPr lang="en-US" sz="1500" dirty="0" err="1">
                <a:latin typeface="Helvetica" pitchFamily="2" charset="0"/>
              </a:rPr>
              <a:t>tarjeta</a:t>
            </a:r>
            <a:r>
              <a:rPr lang="en-US" sz="1500" dirty="0">
                <a:latin typeface="Helvetica" pitchFamily="2" charset="0"/>
              </a:rPr>
              <a:t> de </a:t>
            </a:r>
            <a:r>
              <a:rPr lang="en-US" sz="1500" dirty="0" err="1">
                <a:latin typeface="Helvetica" pitchFamily="2" charset="0"/>
              </a:rPr>
              <a:t>crédito</a:t>
            </a:r>
            <a:r>
              <a:rPr lang="en-US" sz="1500" dirty="0">
                <a:latin typeface="Helvetica" pitchFamily="2" charset="0"/>
              </a:rPr>
              <a:t> (15%) y </a:t>
            </a:r>
            <a:r>
              <a:rPr lang="en-US" sz="1500" dirty="0" err="1">
                <a:latin typeface="Helvetica" pitchFamily="2" charset="0"/>
              </a:rPr>
              <a:t>remesas</a:t>
            </a:r>
            <a:r>
              <a:rPr lang="en-US" sz="1500" dirty="0">
                <a:latin typeface="Helvetica" pitchFamily="2" charset="0"/>
              </a:rPr>
              <a:t> con el 8%</a:t>
            </a:r>
            <a:endParaRPr lang="en-HN" sz="1500" dirty="0">
              <a:latin typeface="Helvetica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964DBC-0CD4-A6DE-6C77-0B14D1D28164}"/>
              </a:ext>
            </a:extLst>
          </p:cNvPr>
          <p:cNvSpPr txBox="1"/>
          <p:nvPr/>
        </p:nvSpPr>
        <p:spPr>
          <a:xfrm>
            <a:off x="272376" y="199304"/>
            <a:ext cx="1153318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941100"/>
                </a:solidFill>
                <a:latin typeface="Helvetica Light" panose="020B0403020202020204" pitchFamily="34" charset="0"/>
              </a:rPr>
              <a:t>PRINCIPALES GRUPOS FINANCIEROS </a:t>
            </a:r>
          </a:p>
          <a:p>
            <a:r>
              <a:rPr lang="en-US" sz="3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</a:rPr>
              <a:t>POR CATEGORÍA DE PRODUCTOS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53510F-59E4-9DCD-2B38-4BD46EBA4B53}"/>
              </a:ext>
            </a:extLst>
          </p:cNvPr>
          <p:cNvSpPr txBox="1"/>
          <p:nvPr/>
        </p:nvSpPr>
        <p:spPr>
          <a:xfrm>
            <a:off x="379437" y="1483852"/>
            <a:ext cx="286328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err="1">
                <a:latin typeface="Helvetica Light" panose="020B0403020202020204" pitchFamily="34" charset="0"/>
              </a:rPr>
              <a:t>Acumulado</a:t>
            </a:r>
            <a:r>
              <a:rPr lang="en-US" sz="1500" b="1" dirty="0">
                <a:latin typeface="Helvetica Light" panose="020B0403020202020204" pitchFamily="34" charset="0"/>
              </a:rPr>
              <a:t> </a:t>
            </a:r>
            <a:r>
              <a:rPr lang="en-US" sz="1500" b="1" dirty="0" err="1">
                <a:latin typeface="Helvetica Light" panose="020B0403020202020204" pitchFamily="34" charset="0"/>
              </a:rPr>
              <a:t>enero</a:t>
            </a:r>
            <a:r>
              <a:rPr lang="en-US" sz="1500" b="1" dirty="0">
                <a:latin typeface="Helvetica Light" panose="020B0403020202020204" pitchFamily="34" charset="0"/>
              </a:rPr>
              <a:t> – </a:t>
            </a:r>
            <a:r>
              <a:rPr lang="en-US" sz="1500" b="1" dirty="0" err="1">
                <a:latin typeface="Helvetica Light" panose="020B0403020202020204" pitchFamily="34" charset="0"/>
              </a:rPr>
              <a:t>junio</a:t>
            </a:r>
            <a:r>
              <a:rPr lang="en-US" sz="1500" b="1" dirty="0">
                <a:latin typeface="Helvetica Light" panose="020B0403020202020204" pitchFamily="34" charset="0"/>
              </a:rPr>
              <a:t>, 2024</a:t>
            </a:r>
            <a:endParaRPr lang="en-HN" sz="1500" b="1" dirty="0">
              <a:latin typeface="Helvetica Light" panose="020B0403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81E86C-083C-A5E8-EAB8-8FDAB2E2612A}"/>
              </a:ext>
            </a:extLst>
          </p:cNvPr>
          <p:cNvSpPr txBox="1"/>
          <p:nvPr/>
        </p:nvSpPr>
        <p:spPr>
          <a:xfrm>
            <a:off x="7039874" y="1389851"/>
            <a:ext cx="137934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latin typeface="Helvetica" pitchFamily="2" charset="0"/>
              </a:rPr>
              <a:t>$21.4M</a:t>
            </a:r>
            <a:endParaRPr lang="en-HN" sz="2500" dirty="0">
              <a:latin typeface="Helvetica" pitchFamily="2" charset="0"/>
            </a:endParaRPr>
          </a:p>
        </p:txBody>
      </p:sp>
      <p:graphicFrame>
        <p:nvGraphicFramePr>
          <p:cNvPr id="13" name="Chart 5">
            <a:extLst>
              <a:ext uri="{FF2B5EF4-FFF2-40B4-BE49-F238E27FC236}">
                <a16:creationId xmlns:a16="http://schemas.microsoft.com/office/drawing/2014/main" id="{144695E5-3BFE-D14F-8157-FC52FF01C0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8434917"/>
              </p:ext>
            </p:extLst>
          </p:nvPr>
        </p:nvGraphicFramePr>
        <p:xfrm>
          <a:off x="7854045" y="1410364"/>
          <a:ext cx="4441370" cy="3456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2">
            <a:extLst>
              <a:ext uri="{FF2B5EF4-FFF2-40B4-BE49-F238E27FC236}">
                <a16:creationId xmlns:a16="http://schemas.microsoft.com/office/drawing/2014/main" id="{EFF6B8BF-A111-49D7-F592-6D893AD19E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7701766"/>
              </p:ext>
            </p:extLst>
          </p:nvPr>
        </p:nvGraphicFramePr>
        <p:xfrm>
          <a:off x="242323" y="2062064"/>
          <a:ext cx="8176752" cy="3761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Table 4">
            <a:extLst>
              <a:ext uri="{FF2B5EF4-FFF2-40B4-BE49-F238E27FC236}">
                <a16:creationId xmlns:a16="http://schemas.microsoft.com/office/drawing/2014/main" id="{223C14D1-5B6E-6540-83BD-8971C73502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24502"/>
              </p:ext>
            </p:extLst>
          </p:nvPr>
        </p:nvGraphicFramePr>
        <p:xfrm>
          <a:off x="431797" y="1769602"/>
          <a:ext cx="779780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3972">
                  <a:extLst>
                    <a:ext uri="{9D8B030D-6E8A-4147-A177-3AD203B41FA5}">
                      <a16:colId xmlns:a16="http://schemas.microsoft.com/office/drawing/2014/main" val="4072780040"/>
                    </a:ext>
                  </a:extLst>
                </a:gridCol>
                <a:gridCol w="1113972">
                  <a:extLst>
                    <a:ext uri="{9D8B030D-6E8A-4147-A177-3AD203B41FA5}">
                      <a16:colId xmlns:a16="http://schemas.microsoft.com/office/drawing/2014/main" val="3601176780"/>
                    </a:ext>
                  </a:extLst>
                </a:gridCol>
                <a:gridCol w="1113972">
                  <a:extLst>
                    <a:ext uri="{9D8B030D-6E8A-4147-A177-3AD203B41FA5}">
                      <a16:colId xmlns:a16="http://schemas.microsoft.com/office/drawing/2014/main" val="943948641"/>
                    </a:ext>
                  </a:extLst>
                </a:gridCol>
                <a:gridCol w="1113972">
                  <a:extLst>
                    <a:ext uri="{9D8B030D-6E8A-4147-A177-3AD203B41FA5}">
                      <a16:colId xmlns:a16="http://schemas.microsoft.com/office/drawing/2014/main" val="657770148"/>
                    </a:ext>
                  </a:extLst>
                </a:gridCol>
                <a:gridCol w="1113972">
                  <a:extLst>
                    <a:ext uri="{9D8B030D-6E8A-4147-A177-3AD203B41FA5}">
                      <a16:colId xmlns:a16="http://schemas.microsoft.com/office/drawing/2014/main" val="2823121096"/>
                    </a:ext>
                  </a:extLst>
                </a:gridCol>
                <a:gridCol w="1113972">
                  <a:extLst>
                    <a:ext uri="{9D8B030D-6E8A-4147-A177-3AD203B41FA5}">
                      <a16:colId xmlns:a16="http://schemas.microsoft.com/office/drawing/2014/main" val="821796019"/>
                    </a:ext>
                  </a:extLst>
                </a:gridCol>
                <a:gridCol w="1113972">
                  <a:extLst>
                    <a:ext uri="{9D8B030D-6E8A-4147-A177-3AD203B41FA5}">
                      <a16:colId xmlns:a16="http://schemas.microsoft.com/office/drawing/2014/main" val="40586307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HN" b="0" i="0">
                          <a:latin typeface="Helvetica Light" panose="020B0403020202020204" pitchFamily="34" charset="0"/>
                        </a:rPr>
                        <a:t>$</a:t>
                      </a:r>
                      <a:r>
                        <a:rPr lang="en-US" b="0" i="0" dirty="0">
                          <a:latin typeface="Helvetica Light" panose="020B0403020202020204" pitchFamily="34" charset="0"/>
                        </a:rPr>
                        <a:t>5.6</a:t>
                      </a:r>
                      <a:r>
                        <a:rPr lang="en-HN" b="0" i="0">
                          <a:latin typeface="Helvetica Light" panose="020B0403020202020204" pitchFamily="34" charset="0"/>
                        </a:rPr>
                        <a:t>M</a:t>
                      </a:r>
                      <a:endParaRPr lang="en-HN" b="0" i="0" dirty="0">
                        <a:latin typeface="Helvetica Light" panose="020B0403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N" b="0" i="0">
                          <a:latin typeface="Helvetica Light" panose="020B0403020202020204" pitchFamily="34" charset="0"/>
                        </a:rPr>
                        <a:t>$</a:t>
                      </a:r>
                      <a:r>
                        <a:rPr lang="en-US" b="0" i="0" dirty="0">
                          <a:latin typeface="Helvetica Light" panose="020B0403020202020204" pitchFamily="34" charset="0"/>
                        </a:rPr>
                        <a:t>4.8</a:t>
                      </a:r>
                      <a:r>
                        <a:rPr lang="en-HN" b="0" i="0">
                          <a:latin typeface="Helvetica Light" panose="020B0403020202020204" pitchFamily="34" charset="0"/>
                        </a:rPr>
                        <a:t>M</a:t>
                      </a:r>
                      <a:endParaRPr lang="en-HN" b="0" i="0" dirty="0">
                        <a:latin typeface="Helvetica Light" panose="020B0403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Light" panose="020B0403020202020204" pitchFamily="34" charset="0"/>
                        </a:rPr>
                        <a:t>$4.4</a:t>
                      </a:r>
                      <a:r>
                        <a:rPr lang="en-HN" b="0" i="0">
                          <a:latin typeface="Helvetica Light" panose="020B0403020202020204" pitchFamily="34" charset="0"/>
                        </a:rPr>
                        <a:t>M</a:t>
                      </a:r>
                      <a:endParaRPr lang="en-HN" b="0" i="0" dirty="0">
                        <a:latin typeface="Helvetica Light" panose="020B0403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Light" panose="020B0403020202020204" pitchFamily="34" charset="0"/>
                        </a:rPr>
                        <a:t>$2.5M</a:t>
                      </a:r>
                      <a:endParaRPr lang="en-HN" b="0" i="0" dirty="0">
                        <a:latin typeface="Helvetica Light" panose="020B0403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N" b="0" i="0">
                          <a:latin typeface="Helvetica Light" panose="020B0403020202020204" pitchFamily="34" charset="0"/>
                        </a:rPr>
                        <a:t>$</a:t>
                      </a:r>
                      <a:r>
                        <a:rPr lang="en-US" b="0" i="0" dirty="0">
                          <a:latin typeface="Helvetica Light" panose="020B0403020202020204" pitchFamily="34" charset="0"/>
                        </a:rPr>
                        <a:t>1.9M</a:t>
                      </a:r>
                      <a:endParaRPr lang="en-HN" b="0" i="0" dirty="0">
                        <a:latin typeface="Helvetica Light" panose="020B0403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Helvetica Light" panose="020B0403020202020204" pitchFamily="34" charset="0"/>
                        </a:rPr>
                        <a:t>$1.6</a:t>
                      </a:r>
                      <a:r>
                        <a:rPr lang="en-HN" b="0" i="0">
                          <a:latin typeface="Helvetica Light" panose="020B0403020202020204" pitchFamily="34" charset="0"/>
                        </a:rPr>
                        <a:t>M</a:t>
                      </a:r>
                      <a:endParaRPr lang="en-HN" b="0" i="0" dirty="0">
                        <a:latin typeface="Helvetica Light" panose="020B0403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N" b="0" i="0">
                          <a:latin typeface="Helvetica Light" panose="020B0403020202020204" pitchFamily="34" charset="0"/>
                        </a:rPr>
                        <a:t>$</a:t>
                      </a:r>
                      <a:r>
                        <a:rPr lang="en-US" b="0" i="0" dirty="0">
                          <a:latin typeface="Helvetica Light" panose="020B0403020202020204" pitchFamily="34" charset="0"/>
                        </a:rPr>
                        <a:t>0.8</a:t>
                      </a:r>
                      <a:r>
                        <a:rPr lang="en-HN" b="0" i="0">
                          <a:latin typeface="Helvetica Light" panose="020B0403020202020204" pitchFamily="34" charset="0"/>
                        </a:rPr>
                        <a:t>M</a:t>
                      </a:r>
                      <a:endParaRPr lang="en-HN" b="0" i="0" dirty="0">
                        <a:latin typeface="Helvetica Light" panose="020B0403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732952"/>
                  </a:ext>
                </a:extLst>
              </a:tr>
            </a:tbl>
          </a:graphicData>
        </a:graphic>
      </p:graphicFrame>
      <p:pic>
        <p:nvPicPr>
          <p:cNvPr id="16" name="Picture 4">
            <a:extLst>
              <a:ext uri="{FF2B5EF4-FFF2-40B4-BE49-F238E27FC236}">
                <a16:creationId xmlns:a16="http://schemas.microsoft.com/office/drawing/2014/main" id="{E4540CE5-4DF8-F94F-A8E3-5463AFFD848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9581" y="6213195"/>
            <a:ext cx="1333755" cy="504189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4F1F315F-9997-E944-9D34-9E5F7A37F4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4" y="6213195"/>
            <a:ext cx="1484243" cy="522567"/>
          </a:xfrm>
          <a:prstGeom prst="rect">
            <a:avLst/>
          </a:prstGeom>
        </p:spPr>
      </p:pic>
      <p:sp>
        <p:nvSpPr>
          <p:cNvPr id="12" name="TextBox 27">
            <a:extLst>
              <a:ext uri="{FF2B5EF4-FFF2-40B4-BE49-F238E27FC236}">
                <a16:creationId xmlns:a16="http://schemas.microsoft.com/office/drawing/2014/main" id="{C4E4DC54-95BA-1D43-89E5-62E2C7166A01}"/>
              </a:ext>
            </a:extLst>
          </p:cNvPr>
          <p:cNvSpPr txBox="1"/>
          <p:nvPr/>
        </p:nvSpPr>
        <p:spPr>
          <a:xfrm>
            <a:off x="5342023" y="6520506"/>
            <a:ext cx="1776448" cy="21544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junio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2245166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C022A48C-0D6C-0F4A-808E-16572BA0AC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2729802"/>
              </p:ext>
            </p:extLst>
          </p:nvPr>
        </p:nvGraphicFramePr>
        <p:xfrm>
          <a:off x="22666" y="1445723"/>
          <a:ext cx="2830309" cy="4523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AutoShape 4">
            <a:extLst>
              <a:ext uri="{FF2B5EF4-FFF2-40B4-BE49-F238E27FC236}">
                <a16:creationId xmlns:a16="http://schemas.microsoft.com/office/drawing/2014/main" id="{D0A926BA-544E-4526-A951-98853D3325E0}"/>
              </a:ext>
            </a:extLst>
          </p:cNvPr>
          <p:cNvSpPr/>
          <p:nvPr/>
        </p:nvSpPr>
        <p:spPr>
          <a:xfrm>
            <a:off x="0" y="0"/>
            <a:ext cx="12192000" cy="930476"/>
          </a:xfrm>
          <a:prstGeom prst="rect">
            <a:avLst/>
          </a:prstGeom>
          <a:solidFill>
            <a:srgbClr val="C00000"/>
          </a:solidFill>
        </p:spPr>
        <p:txBody>
          <a:bodyPr/>
          <a:lstStyle/>
          <a:p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6" name="CuadroTexto 18">
            <a:extLst>
              <a:ext uri="{FF2B5EF4-FFF2-40B4-BE49-F238E27FC236}">
                <a16:creationId xmlns:a16="http://schemas.microsoft.com/office/drawing/2014/main" id="{F5220182-9C77-7E41-9C04-82268171844E}"/>
              </a:ext>
            </a:extLst>
          </p:cNvPr>
          <p:cNvSpPr txBox="1"/>
          <p:nvPr/>
        </p:nvSpPr>
        <p:spPr>
          <a:xfrm>
            <a:off x="256746" y="177641"/>
            <a:ext cx="133253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38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Inversion Acumulada</a:t>
            </a:r>
            <a:r>
              <a:rPr lang="es-GT" sz="3800" dirty="0">
                <a:solidFill>
                  <a:schemeClr val="bg1"/>
                </a:solidFill>
                <a:latin typeface="Helvetica Light" panose="020B0403020202020204" pitchFamily="34" charset="0"/>
              </a:rPr>
              <a:t>: </a:t>
            </a:r>
            <a:r>
              <a:rPr lang="es-GT" sz="38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Grupo Financiero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04E91DB-17B9-1244-9743-60688D3D9D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065072"/>
              </p:ext>
            </p:extLst>
          </p:nvPr>
        </p:nvGraphicFramePr>
        <p:xfrm>
          <a:off x="2634928" y="1616242"/>
          <a:ext cx="528955" cy="42342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8955">
                  <a:extLst>
                    <a:ext uri="{9D8B030D-6E8A-4147-A177-3AD203B41FA5}">
                      <a16:colId xmlns:a16="http://schemas.microsoft.com/office/drawing/2014/main" val="2362268229"/>
                    </a:ext>
                  </a:extLst>
                </a:gridCol>
              </a:tblGrid>
              <a:tr h="604892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26%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178866"/>
                  </a:ext>
                </a:extLst>
              </a:tr>
              <a:tr h="604892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22%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729070"/>
                  </a:ext>
                </a:extLst>
              </a:tr>
              <a:tr h="604892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20%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915419"/>
                  </a:ext>
                </a:extLst>
              </a:tr>
              <a:tr h="604892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12%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416212"/>
                  </a:ext>
                </a:extLst>
              </a:tr>
              <a:tr h="604892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9%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196508"/>
                  </a:ext>
                </a:extLst>
              </a:tr>
              <a:tr h="604892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7%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559580"/>
                  </a:ext>
                </a:extLst>
              </a:tr>
              <a:tr h="604892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4%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031547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CDF6D0CF-7095-854E-BC8D-C1344F64D6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266255"/>
              </p:ext>
            </p:extLst>
          </p:nvPr>
        </p:nvGraphicFramePr>
        <p:xfrm>
          <a:off x="9265635" y="1657592"/>
          <a:ext cx="2626627" cy="3148216"/>
        </p:xfrm>
        <a:graphic>
          <a:graphicData uri="http://schemas.openxmlformats.org/drawingml/2006/table">
            <a:tbl>
              <a:tblPr firstRow="1" lastRow="1" lastCol="1" bandRow="1">
                <a:tableStyleId>{2D5ABB26-0587-4C30-8999-92F81FD0307C}</a:tableStyleId>
              </a:tblPr>
              <a:tblGrid>
                <a:gridCol w="860980">
                  <a:extLst>
                    <a:ext uri="{9D8B030D-6E8A-4147-A177-3AD203B41FA5}">
                      <a16:colId xmlns:a16="http://schemas.microsoft.com/office/drawing/2014/main" val="490793739"/>
                    </a:ext>
                  </a:extLst>
                </a:gridCol>
                <a:gridCol w="588549">
                  <a:extLst>
                    <a:ext uri="{9D8B030D-6E8A-4147-A177-3AD203B41FA5}">
                      <a16:colId xmlns:a16="http://schemas.microsoft.com/office/drawing/2014/main" val="1525271968"/>
                    </a:ext>
                  </a:extLst>
                </a:gridCol>
                <a:gridCol w="588549">
                  <a:extLst>
                    <a:ext uri="{9D8B030D-6E8A-4147-A177-3AD203B41FA5}">
                      <a16:colId xmlns:a16="http://schemas.microsoft.com/office/drawing/2014/main" val="2218273962"/>
                    </a:ext>
                  </a:extLst>
                </a:gridCol>
                <a:gridCol w="588549">
                  <a:extLst>
                    <a:ext uri="{9D8B030D-6E8A-4147-A177-3AD203B41FA5}">
                      <a16:colId xmlns:a16="http://schemas.microsoft.com/office/drawing/2014/main" val="3996407185"/>
                    </a:ext>
                  </a:extLst>
                </a:gridCol>
              </a:tblGrid>
              <a:tr h="393527"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 err="1">
                          <a:latin typeface="Helvetica Light" panose="020B0403020202020204" pitchFamily="34" charset="0"/>
                        </a:rPr>
                        <a:t>Ficohsa</a:t>
                      </a:r>
                      <a:endParaRPr lang="en-US" sz="10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3.3M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5.6M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HN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Helvetica Light" panose="020B0403020202020204" pitchFamily="34" charset="0"/>
                        </a:rPr>
                        <a:t>91%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14934003"/>
                  </a:ext>
                </a:extLst>
              </a:tr>
              <a:tr h="393527"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 err="1">
                          <a:latin typeface="Helvetica Light" panose="020B0403020202020204" pitchFamily="34" charset="0"/>
                        </a:rPr>
                        <a:t>Banpais</a:t>
                      </a:r>
                      <a:endParaRPr lang="en-US" sz="10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2.7M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4.8M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HN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Helvetica Light" panose="020B0403020202020204" pitchFamily="34" charset="0"/>
                        </a:rPr>
                        <a:t>78%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34460710"/>
                  </a:ext>
                </a:extLst>
              </a:tr>
              <a:tr h="393527"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latin typeface="Helvetica Light" panose="020B0403020202020204" pitchFamily="34" charset="0"/>
                        </a:rPr>
                        <a:t>Atlántida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6.3M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4.4M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H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Helvetica Light" panose="020B0403020202020204" pitchFamily="34" charset="0"/>
                        </a:rPr>
                        <a:t>-30%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05497580"/>
                  </a:ext>
                </a:extLst>
              </a:tr>
              <a:tr h="393527"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latin typeface="Helvetica Light" panose="020B0403020202020204" pitchFamily="34" charset="0"/>
                        </a:rPr>
                        <a:t>BAC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2.2M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2.5M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HN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Helvetica Light" panose="020B0403020202020204" pitchFamily="34" charset="0"/>
                        </a:rPr>
                        <a:t>14%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29491963"/>
                  </a:ext>
                </a:extLst>
              </a:tr>
              <a:tr h="393527"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 err="1">
                          <a:latin typeface="Helvetica Light" panose="020B0403020202020204" pitchFamily="34" charset="0"/>
                        </a:rPr>
                        <a:t>Occidente</a:t>
                      </a:r>
                      <a:endParaRPr lang="en-US" sz="10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1.8M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1.9M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HN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Helvetica Light" panose="020B0403020202020204" pitchFamily="34" charset="0"/>
                        </a:rPr>
                        <a:t>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6218165"/>
                  </a:ext>
                </a:extLst>
              </a:tr>
              <a:tr h="393527"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 err="1">
                          <a:latin typeface="Helvetica Light" panose="020B0403020202020204" pitchFamily="34" charset="0"/>
                        </a:rPr>
                        <a:t>Davivienda</a:t>
                      </a:r>
                      <a:endParaRPr lang="en-US" sz="10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0.8M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1.6M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HN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Helvetica Light" panose="020B0403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8518160"/>
                  </a:ext>
                </a:extLst>
              </a:tr>
              <a:tr h="393527"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latin typeface="Helvetica Light" panose="020B0403020202020204" pitchFamily="34" charset="0"/>
                        </a:rPr>
                        <a:t>Azteca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1.3M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0.8M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H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Helvetica Light" panose="020B0403020202020204" pitchFamily="34" charset="0"/>
                        </a:rPr>
                        <a:t>-38%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09917696"/>
                  </a:ext>
                </a:extLst>
              </a:tr>
              <a:tr h="393527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18.4M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HELVETICA LIGHT" panose="020B0403020202020204" pitchFamily="34" charset="0"/>
                      </a:endParaRPr>
                    </a:p>
                  </a:txBody>
                  <a:tcPr marL="4763" marR="4763" marT="476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21.4M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HELVETICA LIGHT" panose="020B0403020202020204" pitchFamily="34" charset="0"/>
                      </a:endParaRPr>
                    </a:p>
                  </a:txBody>
                  <a:tcPr marL="4763" marR="4763" marT="476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Helvetica Light" panose="020B0403020202020204" pitchFamily="34" charset="0"/>
                        </a:rPr>
                        <a:t>16%</a:t>
                      </a:r>
                    </a:p>
                  </a:txBody>
                  <a:tcPr marL="4763" marR="4763" marT="476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652391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ABCCE46F-AF10-F64E-93E7-A9BA516D442E}"/>
              </a:ext>
            </a:extLst>
          </p:cNvPr>
          <p:cNvSpPr txBox="1"/>
          <p:nvPr/>
        </p:nvSpPr>
        <p:spPr>
          <a:xfrm>
            <a:off x="453284" y="5894951"/>
            <a:ext cx="10278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Inv. </a:t>
            </a:r>
            <a:r>
              <a:rPr lang="en-U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en</a:t>
            </a:r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</a:t>
            </a:r>
            <a:r>
              <a:rPr lang="en-U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dólares</a:t>
            </a:r>
            <a:endParaRPr lang="en-US" sz="1000" i="1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7FF40FE-03D2-0E4F-B412-ABAA4EF44DB5}"/>
              </a:ext>
            </a:extLst>
          </p:cNvPr>
          <p:cNvGraphicFramePr>
            <a:graphicFrameLocks noGrp="1"/>
          </p:cNvGraphicFramePr>
          <p:nvPr/>
        </p:nvGraphicFramePr>
        <p:xfrm>
          <a:off x="10119285" y="1238223"/>
          <a:ext cx="1778844" cy="307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948">
                  <a:extLst>
                    <a:ext uri="{9D8B030D-6E8A-4147-A177-3AD203B41FA5}">
                      <a16:colId xmlns:a16="http://schemas.microsoft.com/office/drawing/2014/main" val="3461937697"/>
                    </a:ext>
                  </a:extLst>
                </a:gridCol>
                <a:gridCol w="592948">
                  <a:extLst>
                    <a:ext uri="{9D8B030D-6E8A-4147-A177-3AD203B41FA5}">
                      <a16:colId xmlns:a16="http://schemas.microsoft.com/office/drawing/2014/main" val="3494455041"/>
                    </a:ext>
                  </a:extLst>
                </a:gridCol>
                <a:gridCol w="592948">
                  <a:extLst>
                    <a:ext uri="{9D8B030D-6E8A-4147-A177-3AD203B41FA5}">
                      <a16:colId xmlns:a16="http://schemas.microsoft.com/office/drawing/2014/main" val="2777210820"/>
                    </a:ext>
                  </a:extLst>
                </a:gridCol>
              </a:tblGrid>
              <a:tr h="307764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>
                          <a:latin typeface="Helvetica Light" panose="020B0403020202020204" pitchFamily="34" charset="0"/>
                        </a:rPr>
                        <a:t>2023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>
                          <a:latin typeface="Helvetica Light" panose="020B0403020202020204" pitchFamily="34" charset="0"/>
                        </a:rPr>
                        <a:t>2024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>
                          <a:latin typeface="Helvetica Light" panose="020B0403020202020204" pitchFamily="34" charset="0"/>
                        </a:rPr>
                        <a:t>VAR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593006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E42CD3DA-5068-6A40-AD5F-CC9723C226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246248"/>
              </p:ext>
            </p:extLst>
          </p:nvPr>
        </p:nvGraphicFramePr>
        <p:xfrm>
          <a:off x="802135" y="1197631"/>
          <a:ext cx="236174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5318">
                  <a:extLst>
                    <a:ext uri="{9D8B030D-6E8A-4147-A177-3AD203B41FA5}">
                      <a16:colId xmlns:a16="http://schemas.microsoft.com/office/drawing/2014/main" val="3461937697"/>
                    </a:ext>
                  </a:extLst>
                </a:gridCol>
                <a:gridCol w="536429">
                  <a:extLst>
                    <a:ext uri="{9D8B030D-6E8A-4147-A177-3AD203B41FA5}">
                      <a16:colId xmlns:a16="http://schemas.microsoft.com/office/drawing/2014/main" val="30605032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baseline="0" dirty="0">
                          <a:latin typeface="Helvetica Light" panose="020B0403020202020204" pitchFamily="34" charset="0"/>
                        </a:rPr>
                        <a:t>$21.4 M </a:t>
                      </a:r>
                      <a:endParaRPr lang="en-US" sz="1500" b="0" i="0" dirty="0">
                        <a:latin typeface="Helvetica Light" panose="020B0403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>
                          <a:latin typeface="Helvetica Light" panose="020B0403020202020204" pitchFamily="34" charset="0"/>
                        </a:rPr>
                        <a:t>SOI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593006"/>
                  </a:ext>
                </a:extLst>
              </a:tr>
            </a:tbl>
          </a:graphicData>
        </a:graphic>
      </p:graphicFrame>
      <p:cxnSp>
        <p:nvCxnSpPr>
          <p:cNvPr id="19" name="Conector recto 3">
            <a:extLst>
              <a:ext uri="{FF2B5EF4-FFF2-40B4-BE49-F238E27FC236}">
                <a16:creationId xmlns:a16="http://schemas.microsoft.com/office/drawing/2014/main" id="{B86B23C7-0D0B-0147-8674-F4C41EFA3243}"/>
              </a:ext>
            </a:extLst>
          </p:cNvPr>
          <p:cNvCxnSpPr>
            <a:cxnSpLocks/>
          </p:cNvCxnSpPr>
          <p:nvPr/>
        </p:nvCxnSpPr>
        <p:spPr>
          <a:xfrm>
            <a:off x="1727447" y="6432929"/>
            <a:ext cx="793865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71BF8AC-B862-C54A-A919-1351A778E6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371545"/>
              </p:ext>
            </p:extLst>
          </p:nvPr>
        </p:nvGraphicFramePr>
        <p:xfrm>
          <a:off x="3471222" y="1018456"/>
          <a:ext cx="5523636" cy="630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303">
                  <a:extLst>
                    <a:ext uri="{9D8B030D-6E8A-4147-A177-3AD203B41FA5}">
                      <a16:colId xmlns:a16="http://schemas.microsoft.com/office/drawing/2014/main" val="3757513665"/>
                    </a:ext>
                  </a:extLst>
                </a:gridCol>
                <a:gridCol w="460303">
                  <a:extLst>
                    <a:ext uri="{9D8B030D-6E8A-4147-A177-3AD203B41FA5}">
                      <a16:colId xmlns:a16="http://schemas.microsoft.com/office/drawing/2014/main" val="1242772765"/>
                    </a:ext>
                  </a:extLst>
                </a:gridCol>
                <a:gridCol w="460303">
                  <a:extLst>
                    <a:ext uri="{9D8B030D-6E8A-4147-A177-3AD203B41FA5}">
                      <a16:colId xmlns:a16="http://schemas.microsoft.com/office/drawing/2014/main" val="1613865211"/>
                    </a:ext>
                  </a:extLst>
                </a:gridCol>
                <a:gridCol w="460303">
                  <a:extLst>
                    <a:ext uri="{9D8B030D-6E8A-4147-A177-3AD203B41FA5}">
                      <a16:colId xmlns:a16="http://schemas.microsoft.com/office/drawing/2014/main" val="2545264820"/>
                    </a:ext>
                  </a:extLst>
                </a:gridCol>
                <a:gridCol w="460303">
                  <a:extLst>
                    <a:ext uri="{9D8B030D-6E8A-4147-A177-3AD203B41FA5}">
                      <a16:colId xmlns:a16="http://schemas.microsoft.com/office/drawing/2014/main" val="2020240619"/>
                    </a:ext>
                  </a:extLst>
                </a:gridCol>
                <a:gridCol w="460303">
                  <a:extLst>
                    <a:ext uri="{9D8B030D-6E8A-4147-A177-3AD203B41FA5}">
                      <a16:colId xmlns:a16="http://schemas.microsoft.com/office/drawing/2014/main" val="312294649"/>
                    </a:ext>
                  </a:extLst>
                </a:gridCol>
                <a:gridCol w="460303">
                  <a:extLst>
                    <a:ext uri="{9D8B030D-6E8A-4147-A177-3AD203B41FA5}">
                      <a16:colId xmlns:a16="http://schemas.microsoft.com/office/drawing/2014/main" val="2043099827"/>
                    </a:ext>
                  </a:extLst>
                </a:gridCol>
                <a:gridCol w="460303">
                  <a:extLst>
                    <a:ext uri="{9D8B030D-6E8A-4147-A177-3AD203B41FA5}">
                      <a16:colId xmlns:a16="http://schemas.microsoft.com/office/drawing/2014/main" val="3856215959"/>
                    </a:ext>
                  </a:extLst>
                </a:gridCol>
                <a:gridCol w="460303">
                  <a:extLst>
                    <a:ext uri="{9D8B030D-6E8A-4147-A177-3AD203B41FA5}">
                      <a16:colId xmlns:a16="http://schemas.microsoft.com/office/drawing/2014/main" val="3191038419"/>
                    </a:ext>
                  </a:extLst>
                </a:gridCol>
                <a:gridCol w="460303">
                  <a:extLst>
                    <a:ext uri="{9D8B030D-6E8A-4147-A177-3AD203B41FA5}">
                      <a16:colId xmlns:a16="http://schemas.microsoft.com/office/drawing/2014/main" val="696131957"/>
                    </a:ext>
                  </a:extLst>
                </a:gridCol>
                <a:gridCol w="460303">
                  <a:extLst>
                    <a:ext uri="{9D8B030D-6E8A-4147-A177-3AD203B41FA5}">
                      <a16:colId xmlns:a16="http://schemas.microsoft.com/office/drawing/2014/main" val="1795213082"/>
                    </a:ext>
                  </a:extLst>
                </a:gridCol>
                <a:gridCol w="460303">
                  <a:extLst>
                    <a:ext uri="{9D8B030D-6E8A-4147-A177-3AD203B41FA5}">
                      <a16:colId xmlns:a16="http://schemas.microsoft.com/office/drawing/2014/main" val="2261156550"/>
                    </a:ext>
                  </a:extLst>
                </a:gridCol>
              </a:tblGrid>
              <a:tr h="315033">
                <a:tc>
                  <a:txBody>
                    <a:bodyPr/>
                    <a:lstStyle/>
                    <a:p>
                      <a:pPr algn="ctr"/>
                      <a:r>
                        <a:rPr lang="en-US" sz="700" b="1" i="0" dirty="0">
                          <a:latin typeface="Helvetica Light" panose="020B0403020202020204" pitchFamily="34" charset="0"/>
                        </a:rPr>
                        <a:t>1.9M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i="0" dirty="0">
                          <a:latin typeface="Helvetica Light" panose="020B0403020202020204" pitchFamily="34" charset="0"/>
                        </a:rPr>
                        <a:t>2.9M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i="0" dirty="0">
                          <a:latin typeface="Helvetica Light" panose="020B0403020202020204" pitchFamily="34" charset="0"/>
                        </a:rPr>
                        <a:t>3.5M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700" b="1" i="0" dirty="0">
                          <a:latin typeface="Helvetica Light" panose="020B0403020202020204" pitchFamily="34" charset="0"/>
                        </a:rPr>
                        <a:t>6.4M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700" b="1" i="0" dirty="0">
                          <a:latin typeface="Helvetica Light" panose="020B0403020202020204" pitchFamily="34" charset="0"/>
                        </a:rPr>
                        <a:t>3.9M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700" b="1" i="0" dirty="0">
                          <a:latin typeface="Helvetica Light" panose="020B0403020202020204" pitchFamily="34" charset="0"/>
                        </a:rPr>
                        <a:t>2.7M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700" b="1" i="0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700" b="1" i="0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700" b="1" i="0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700" b="1" i="0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i="0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700" b="1" i="0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7969466"/>
                  </a:ext>
                </a:extLst>
              </a:tr>
              <a:tr h="315033">
                <a:tc>
                  <a:txBody>
                    <a:bodyPr/>
                    <a:lstStyle/>
                    <a:p>
                      <a:endParaRPr lang="en-US" sz="700" b="1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i="1" dirty="0">
                          <a:solidFill>
                            <a:schemeClr val="tx2"/>
                          </a:solidFill>
                          <a:latin typeface="Helvetica Light" panose="020B0403020202020204" pitchFamily="34" charset="0"/>
                        </a:rPr>
                        <a:t>52%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i="1" dirty="0">
                          <a:solidFill>
                            <a:schemeClr val="tx2"/>
                          </a:solidFill>
                          <a:latin typeface="Helvetica Light" panose="020B0403020202020204" pitchFamily="34" charset="0"/>
                        </a:rPr>
                        <a:t>31%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i="1" dirty="0">
                          <a:solidFill>
                            <a:schemeClr val="tx2"/>
                          </a:solidFill>
                          <a:latin typeface="Helvetica Light" panose="020B0403020202020204" pitchFamily="34" charset="0"/>
                        </a:rPr>
                        <a:t>82%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i="1" dirty="0">
                          <a:solidFill>
                            <a:srgbClr val="C00000"/>
                          </a:solidFill>
                          <a:latin typeface="Helvetica Light" panose="020B0403020202020204" pitchFamily="34" charset="0"/>
                        </a:rPr>
                        <a:t>-39%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i="1" dirty="0">
                          <a:solidFill>
                            <a:srgbClr val="C00000"/>
                          </a:solidFill>
                          <a:latin typeface="Helvetica Light" panose="020B0403020202020204" pitchFamily="34" charset="0"/>
                        </a:rPr>
                        <a:t>-25%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700" b="1" i="0" dirty="0">
                        <a:solidFill>
                          <a:srgbClr val="C00000"/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700" b="1" i="0" dirty="0">
                        <a:solidFill>
                          <a:srgbClr val="C00000"/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700" b="1" i="0" dirty="0">
                        <a:solidFill>
                          <a:srgbClr val="C00000"/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700" b="1" i="0" dirty="0">
                        <a:solidFill>
                          <a:schemeClr val="tx2"/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i="0" dirty="0">
                        <a:solidFill>
                          <a:schemeClr val="tx2"/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700" b="1" i="0" dirty="0">
                        <a:solidFill>
                          <a:schemeClr val="tx2"/>
                        </a:solidFill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711284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B1F40ED-60E7-8746-8D14-C3BE3589819C}"/>
              </a:ext>
            </a:extLst>
          </p:cNvPr>
          <p:cNvSpPr txBox="1"/>
          <p:nvPr/>
        </p:nvSpPr>
        <p:spPr>
          <a:xfrm>
            <a:off x="3203599" y="1049839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Helvetica Light" panose="020B0403020202020204" pitchFamily="34" charset="0"/>
              </a:rPr>
              <a:t>$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18FCA8-5B08-C640-A212-B27E9F9CD6D3}"/>
              </a:ext>
            </a:extLst>
          </p:cNvPr>
          <p:cNvSpPr txBox="1"/>
          <p:nvPr/>
        </p:nvSpPr>
        <p:spPr>
          <a:xfrm>
            <a:off x="9753024" y="131474"/>
            <a:ext cx="264502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enero-junio</a:t>
            </a:r>
            <a:r>
              <a:rPr lang="en-US" sz="22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, 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2024</a:t>
            </a:r>
            <a:endParaRPr lang="en-CA" sz="2200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AEFD54E-D2F7-4AE5-8AAE-9ABF7A74AEF1}"/>
              </a:ext>
            </a:extLst>
          </p:cNvPr>
          <p:cNvSpPr txBox="1"/>
          <p:nvPr/>
        </p:nvSpPr>
        <p:spPr>
          <a:xfrm>
            <a:off x="9229423" y="1270065"/>
            <a:ext cx="104720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latin typeface="Helvetica Light" panose="020B0403020202020204" pitchFamily="34" charset="0"/>
              </a:rPr>
              <a:t>Inv </a:t>
            </a:r>
            <a:endParaRPr lang="en-US" sz="1200" b="0" i="1" dirty="0">
              <a:latin typeface="Helvetica Light" panose="020B0403020202020204" pitchFamily="34" charset="0"/>
            </a:endParaRP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673DDFB8-A3C4-EC44-B2EC-FD03355A1A27}"/>
              </a:ext>
            </a:extLst>
          </p:cNvPr>
          <p:cNvGraphicFramePr>
            <a:graphicFrameLocks noGrp="1"/>
          </p:cNvGraphicFramePr>
          <p:nvPr/>
        </p:nvGraphicFramePr>
        <p:xfrm>
          <a:off x="3432764" y="1553998"/>
          <a:ext cx="5523636" cy="3150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0303">
                  <a:extLst>
                    <a:ext uri="{9D8B030D-6E8A-4147-A177-3AD203B41FA5}">
                      <a16:colId xmlns:a16="http://schemas.microsoft.com/office/drawing/2014/main" val="3757513665"/>
                    </a:ext>
                  </a:extLst>
                </a:gridCol>
                <a:gridCol w="460303">
                  <a:extLst>
                    <a:ext uri="{9D8B030D-6E8A-4147-A177-3AD203B41FA5}">
                      <a16:colId xmlns:a16="http://schemas.microsoft.com/office/drawing/2014/main" val="1242772765"/>
                    </a:ext>
                  </a:extLst>
                </a:gridCol>
                <a:gridCol w="555981">
                  <a:extLst>
                    <a:ext uri="{9D8B030D-6E8A-4147-A177-3AD203B41FA5}">
                      <a16:colId xmlns:a16="http://schemas.microsoft.com/office/drawing/2014/main" val="1613865211"/>
                    </a:ext>
                  </a:extLst>
                </a:gridCol>
                <a:gridCol w="364625">
                  <a:extLst>
                    <a:ext uri="{9D8B030D-6E8A-4147-A177-3AD203B41FA5}">
                      <a16:colId xmlns:a16="http://schemas.microsoft.com/office/drawing/2014/main" val="2545264820"/>
                    </a:ext>
                  </a:extLst>
                </a:gridCol>
                <a:gridCol w="460303">
                  <a:extLst>
                    <a:ext uri="{9D8B030D-6E8A-4147-A177-3AD203B41FA5}">
                      <a16:colId xmlns:a16="http://schemas.microsoft.com/office/drawing/2014/main" val="2020240619"/>
                    </a:ext>
                  </a:extLst>
                </a:gridCol>
                <a:gridCol w="460303">
                  <a:extLst>
                    <a:ext uri="{9D8B030D-6E8A-4147-A177-3AD203B41FA5}">
                      <a16:colId xmlns:a16="http://schemas.microsoft.com/office/drawing/2014/main" val="312294649"/>
                    </a:ext>
                  </a:extLst>
                </a:gridCol>
                <a:gridCol w="460303">
                  <a:extLst>
                    <a:ext uri="{9D8B030D-6E8A-4147-A177-3AD203B41FA5}">
                      <a16:colId xmlns:a16="http://schemas.microsoft.com/office/drawing/2014/main" val="2043099827"/>
                    </a:ext>
                  </a:extLst>
                </a:gridCol>
                <a:gridCol w="460303">
                  <a:extLst>
                    <a:ext uri="{9D8B030D-6E8A-4147-A177-3AD203B41FA5}">
                      <a16:colId xmlns:a16="http://schemas.microsoft.com/office/drawing/2014/main" val="3856215959"/>
                    </a:ext>
                  </a:extLst>
                </a:gridCol>
                <a:gridCol w="460303">
                  <a:extLst>
                    <a:ext uri="{9D8B030D-6E8A-4147-A177-3AD203B41FA5}">
                      <a16:colId xmlns:a16="http://schemas.microsoft.com/office/drawing/2014/main" val="3191038419"/>
                    </a:ext>
                  </a:extLst>
                </a:gridCol>
                <a:gridCol w="460303">
                  <a:extLst>
                    <a:ext uri="{9D8B030D-6E8A-4147-A177-3AD203B41FA5}">
                      <a16:colId xmlns:a16="http://schemas.microsoft.com/office/drawing/2014/main" val="696131957"/>
                    </a:ext>
                  </a:extLst>
                </a:gridCol>
                <a:gridCol w="460303">
                  <a:extLst>
                    <a:ext uri="{9D8B030D-6E8A-4147-A177-3AD203B41FA5}">
                      <a16:colId xmlns:a16="http://schemas.microsoft.com/office/drawing/2014/main" val="1795213082"/>
                    </a:ext>
                  </a:extLst>
                </a:gridCol>
                <a:gridCol w="460303">
                  <a:extLst>
                    <a:ext uri="{9D8B030D-6E8A-4147-A177-3AD203B41FA5}">
                      <a16:colId xmlns:a16="http://schemas.microsoft.com/office/drawing/2014/main" val="2261156550"/>
                    </a:ext>
                  </a:extLst>
                </a:gridCol>
              </a:tblGrid>
              <a:tr h="315033">
                <a:tc>
                  <a:txBody>
                    <a:bodyPr/>
                    <a:lstStyle/>
                    <a:p>
                      <a:endParaRPr lang="en-US" sz="800" b="1" i="1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800" b="1" i="1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800" b="1" i="1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800" b="1" i="1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800" b="1" i="1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800" b="1" i="1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800" b="1" i="1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800" b="1" i="1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800" b="1" i="1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800" b="1" i="1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i="1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800" b="1" i="1" dirty="0">
                        <a:latin typeface="Helvetica Light" panose="020B0403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796946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FF1FC2B-945D-745D-48D2-8BF6891C5319}"/>
              </a:ext>
            </a:extLst>
          </p:cNvPr>
          <p:cNvSpPr txBox="1"/>
          <p:nvPr/>
        </p:nvSpPr>
        <p:spPr>
          <a:xfrm>
            <a:off x="3812658" y="5878591"/>
            <a:ext cx="4879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En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esta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estacionalidad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NO se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i</a:t>
            </a:r>
            <a:r>
              <a:rPr lang="en-HN" sz="160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ncluye inversión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de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regulatorios</a:t>
            </a:r>
            <a:endParaRPr lang="en-HN" sz="1600" dirty="0">
              <a:solidFill>
                <a:schemeClr val="tx1">
                  <a:lumMod val="50000"/>
                  <a:lumOff val="50000"/>
                </a:schemeClr>
              </a:solidFill>
              <a:latin typeface="Helvetica Light" panose="020B0403020202020204" pitchFamily="34" charset="0"/>
            </a:endParaRPr>
          </a:p>
        </p:txBody>
      </p:sp>
      <p:pic>
        <p:nvPicPr>
          <p:cNvPr id="10" name="Picture 2" descr="Atención Incorrecto Tacha - Imagen gratis en Pixabay">
            <a:extLst>
              <a:ext uri="{FF2B5EF4-FFF2-40B4-BE49-F238E27FC236}">
                <a16:creationId xmlns:a16="http://schemas.microsoft.com/office/drawing/2014/main" id="{0FBB4CA0-3FD1-0FA5-3833-0BDFA51A7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501" y="5878908"/>
            <a:ext cx="524528" cy="52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540B9243-455C-AF4F-87C4-747D00C531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1776393"/>
              </p:ext>
            </p:extLst>
          </p:nvPr>
        </p:nvGraphicFramePr>
        <p:xfrm>
          <a:off x="3341322" y="1414414"/>
          <a:ext cx="5789451" cy="4655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9" name="Picture 4">
            <a:extLst>
              <a:ext uri="{FF2B5EF4-FFF2-40B4-BE49-F238E27FC236}">
                <a16:creationId xmlns:a16="http://schemas.microsoft.com/office/drawing/2014/main" id="{5E27765D-C64E-7048-8785-4A3A83FE177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9581" y="6213195"/>
            <a:ext cx="1333755" cy="504189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5E085583-346B-6B44-819A-A67DFE1B3B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4" y="6213195"/>
            <a:ext cx="1484243" cy="522567"/>
          </a:xfrm>
          <a:prstGeom prst="rect">
            <a:avLst/>
          </a:prstGeom>
        </p:spPr>
      </p:pic>
      <p:sp>
        <p:nvSpPr>
          <p:cNvPr id="26" name="TextBox 4">
            <a:extLst>
              <a:ext uri="{FF2B5EF4-FFF2-40B4-BE49-F238E27FC236}">
                <a16:creationId xmlns:a16="http://schemas.microsoft.com/office/drawing/2014/main" id="{87E8EA57-99D5-C447-809B-C384A36A092F}"/>
              </a:ext>
            </a:extLst>
          </p:cNvPr>
          <p:cNvSpPr txBox="1"/>
          <p:nvPr/>
        </p:nvSpPr>
        <p:spPr>
          <a:xfrm>
            <a:off x="3192319" y="1354318"/>
            <a:ext cx="4122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latin typeface="Helvetica Light" panose="020B0403020202020204" pitchFamily="34" charset="0"/>
              </a:rPr>
              <a:t>Var.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E608DB3-476F-0F4F-8719-FCBDFCD56886}"/>
              </a:ext>
            </a:extLst>
          </p:cNvPr>
          <p:cNvSpPr txBox="1"/>
          <p:nvPr/>
        </p:nvSpPr>
        <p:spPr>
          <a:xfrm>
            <a:off x="5342023" y="6520506"/>
            <a:ext cx="1776448" cy="21544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junio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1636125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35469A-BB67-7B4C-A732-352BA38BBB50}"/>
              </a:ext>
            </a:extLst>
          </p:cNvPr>
          <p:cNvSpPr txBox="1"/>
          <p:nvPr/>
        </p:nvSpPr>
        <p:spPr>
          <a:xfrm>
            <a:off x="10121" y="3078500"/>
            <a:ext cx="6719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Helvetica Light" panose="020B0403020202020204" pitchFamily="34" charset="0"/>
              </a:rPr>
              <a:t>Inv. </a:t>
            </a:r>
            <a:r>
              <a:rPr lang="en-US" sz="1000" dirty="0" err="1">
                <a:latin typeface="Helvetica Light" panose="020B0403020202020204" pitchFamily="34" charset="0"/>
              </a:rPr>
              <a:t>en</a:t>
            </a:r>
            <a:r>
              <a:rPr lang="en-US" sz="1000" dirty="0">
                <a:latin typeface="Helvetica Light" panose="020B0403020202020204" pitchFamily="34" charset="0"/>
              </a:rPr>
              <a:t> $</a:t>
            </a:r>
          </a:p>
        </p:txBody>
      </p:sp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37B002C3-DB19-F844-84D8-BCDEA40F85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3677724"/>
              </p:ext>
            </p:extLst>
          </p:nvPr>
        </p:nvGraphicFramePr>
        <p:xfrm>
          <a:off x="5583408" y="2844348"/>
          <a:ext cx="6376142" cy="900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CDF35444-297E-9C47-AD7D-E9145255D59F}"/>
              </a:ext>
            </a:extLst>
          </p:cNvPr>
          <p:cNvSpPr txBox="1"/>
          <p:nvPr/>
        </p:nvSpPr>
        <p:spPr>
          <a:xfrm>
            <a:off x="5228367" y="3030816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TV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3E257B6-9AB2-7F41-B0FD-F662DD770803}"/>
              </a:ext>
            </a:extLst>
          </p:cNvPr>
          <p:cNvSpPr txBox="1"/>
          <p:nvPr/>
        </p:nvSpPr>
        <p:spPr>
          <a:xfrm>
            <a:off x="5155090" y="3325302"/>
            <a:ext cx="17870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10,090 spots|45,354 </a:t>
            </a:r>
            <a:r>
              <a:rPr lang="en-US" sz="1200" i="1" dirty="0" err="1"/>
              <a:t>trp’s</a:t>
            </a:r>
            <a:endParaRPr lang="en-US" sz="1200" i="1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9EC8817-16F1-FD43-BD57-195B9B44D6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1622670"/>
              </p:ext>
            </p:extLst>
          </p:nvPr>
        </p:nvGraphicFramePr>
        <p:xfrm>
          <a:off x="5607529" y="3915155"/>
          <a:ext cx="6376137" cy="900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BCF067DD-DD01-D24D-A6DF-5E3BE78C6E30}"/>
              </a:ext>
            </a:extLst>
          </p:cNvPr>
          <p:cNvSpPr txBox="1"/>
          <p:nvPr/>
        </p:nvSpPr>
        <p:spPr>
          <a:xfrm>
            <a:off x="5265148" y="4124367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3346C65-0FC8-E44D-B41F-6FDB161F57A2}"/>
              </a:ext>
            </a:extLst>
          </p:cNvPr>
          <p:cNvSpPr txBox="1"/>
          <p:nvPr/>
        </p:nvSpPr>
        <p:spPr>
          <a:xfrm>
            <a:off x="5244805" y="4329714"/>
            <a:ext cx="1335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922 </a:t>
            </a:r>
            <a:r>
              <a:rPr lang="en-US" sz="1200" i="1" dirty="0" err="1"/>
              <a:t>publicaciones</a:t>
            </a:r>
            <a:endParaRPr lang="en-US" sz="1200" i="1" dirty="0"/>
          </a:p>
          <a:p>
            <a:r>
              <a:rPr lang="en-US" sz="11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(242 </a:t>
            </a:r>
            <a:r>
              <a:rPr lang="en-US" sz="11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regulatorios</a:t>
            </a:r>
            <a:r>
              <a:rPr lang="en-US" sz="11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020B945-DBC6-7B41-9A6C-5FC377BF9D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085218"/>
              </p:ext>
            </p:extLst>
          </p:nvPr>
        </p:nvGraphicFramePr>
        <p:xfrm>
          <a:off x="5703087" y="2702759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$3.8M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69%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AF3F9A37-543B-9A40-B834-39B288137813}"/>
              </a:ext>
            </a:extLst>
          </p:cNvPr>
          <p:cNvSpPr txBox="1"/>
          <p:nvPr/>
        </p:nvSpPr>
        <p:spPr>
          <a:xfrm>
            <a:off x="5240095" y="5053533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</a:t>
            </a:r>
          </a:p>
        </p:txBody>
      </p:sp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A5E46C49-DFAC-DA4B-8441-1D613033B7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745512"/>
              </p:ext>
            </p:extLst>
          </p:nvPr>
        </p:nvGraphicFramePr>
        <p:xfrm>
          <a:off x="5716338" y="3748039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$679k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12%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743DDED8-3649-BC40-957B-A21E36F8D1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558564"/>
              </p:ext>
            </p:extLst>
          </p:nvPr>
        </p:nvGraphicFramePr>
        <p:xfrm>
          <a:off x="5716337" y="4768805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$551K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10%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50" name="TextBox 49">
            <a:extLst>
              <a:ext uri="{FF2B5EF4-FFF2-40B4-BE49-F238E27FC236}">
                <a16:creationId xmlns:a16="http://schemas.microsoft.com/office/drawing/2014/main" id="{D8EA3EED-F7AE-9E4B-BD6B-031E8600A2B4}"/>
              </a:ext>
            </a:extLst>
          </p:cNvPr>
          <p:cNvSpPr txBox="1"/>
          <p:nvPr/>
        </p:nvSpPr>
        <p:spPr>
          <a:xfrm>
            <a:off x="5202097" y="5381898"/>
            <a:ext cx="9781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26,927 spots</a:t>
            </a:r>
          </a:p>
        </p:txBody>
      </p:sp>
      <p:graphicFrame>
        <p:nvGraphicFramePr>
          <p:cNvPr id="40" name="Chart 39">
            <a:extLst>
              <a:ext uri="{FF2B5EF4-FFF2-40B4-BE49-F238E27FC236}">
                <a16:creationId xmlns:a16="http://schemas.microsoft.com/office/drawing/2014/main" id="{3885DA4E-BFF1-8142-8FDA-6290512A65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7150206"/>
              </p:ext>
            </p:extLst>
          </p:nvPr>
        </p:nvGraphicFramePr>
        <p:xfrm>
          <a:off x="580101" y="1582706"/>
          <a:ext cx="3153230" cy="1499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1" name="Chart 40">
            <a:extLst>
              <a:ext uri="{FF2B5EF4-FFF2-40B4-BE49-F238E27FC236}">
                <a16:creationId xmlns:a16="http://schemas.microsoft.com/office/drawing/2014/main" id="{9F52EAB1-F24F-4644-9054-D0E114E592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8783488"/>
              </p:ext>
            </p:extLst>
          </p:nvPr>
        </p:nvGraphicFramePr>
        <p:xfrm>
          <a:off x="968918" y="1200975"/>
          <a:ext cx="2237796" cy="990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E2ABD34-A9BA-534C-B2EB-A5755495F039}"/>
              </a:ext>
            </a:extLst>
          </p:cNvPr>
          <p:cNvCxnSpPr>
            <a:cxnSpLocks/>
          </p:cNvCxnSpPr>
          <p:nvPr/>
        </p:nvCxnSpPr>
        <p:spPr>
          <a:xfrm>
            <a:off x="928478" y="1694217"/>
            <a:ext cx="23885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AutoShape 4">
            <a:extLst>
              <a:ext uri="{FF2B5EF4-FFF2-40B4-BE49-F238E27FC236}">
                <a16:creationId xmlns:a16="http://schemas.microsoft.com/office/drawing/2014/main" id="{C0FDE638-05AE-4235-BD24-1F4628359821}"/>
              </a:ext>
            </a:extLst>
          </p:cNvPr>
          <p:cNvSpPr/>
          <p:nvPr/>
        </p:nvSpPr>
        <p:spPr>
          <a:xfrm>
            <a:off x="0" y="-64969"/>
            <a:ext cx="12192000" cy="990411"/>
          </a:xfrm>
          <a:prstGeom prst="rect">
            <a:avLst/>
          </a:prstGeom>
          <a:solidFill>
            <a:srgbClr val="56CDE3"/>
          </a:solidFill>
        </p:spPr>
        <p:txBody>
          <a:bodyPr/>
          <a:lstStyle/>
          <a:p>
            <a:endParaRPr lang="es-HN" dirty="0"/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E40FEADA-72FE-4246-A42B-4C63447EEB1F}"/>
              </a:ext>
            </a:extLst>
          </p:cNvPr>
          <p:cNvSpPr txBox="1">
            <a:spLocks/>
          </p:cNvSpPr>
          <p:nvPr/>
        </p:nvSpPr>
        <p:spPr>
          <a:xfrm>
            <a:off x="403135" y="-832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FICOHSA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3D0C297-11DF-4D91-B2BC-90B2C63EEB5D}"/>
              </a:ext>
            </a:extLst>
          </p:cNvPr>
          <p:cNvCxnSpPr>
            <a:cxnSpLocks/>
          </p:cNvCxnSpPr>
          <p:nvPr/>
        </p:nvCxnSpPr>
        <p:spPr>
          <a:xfrm flipV="1">
            <a:off x="497106" y="3376060"/>
            <a:ext cx="3153438" cy="15544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FEA576B-D5EC-45DB-BC27-169AAA82D846}"/>
              </a:ext>
            </a:extLst>
          </p:cNvPr>
          <p:cNvCxnSpPr>
            <a:cxnSpLocks/>
          </p:cNvCxnSpPr>
          <p:nvPr/>
        </p:nvCxnSpPr>
        <p:spPr>
          <a:xfrm flipV="1">
            <a:off x="5358954" y="3652712"/>
            <a:ext cx="5069780" cy="15123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C86BDF7-0548-4D18-BE7E-4373BBD357EF}"/>
              </a:ext>
            </a:extLst>
          </p:cNvPr>
          <p:cNvCxnSpPr>
            <a:cxnSpLocks/>
          </p:cNvCxnSpPr>
          <p:nvPr/>
        </p:nvCxnSpPr>
        <p:spPr>
          <a:xfrm flipV="1">
            <a:off x="5358954" y="4709419"/>
            <a:ext cx="5069780" cy="15123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1">
            <a:extLst>
              <a:ext uri="{FF2B5EF4-FFF2-40B4-BE49-F238E27FC236}">
                <a16:creationId xmlns:a16="http://schemas.microsoft.com/office/drawing/2014/main" id="{D63B9FA5-6A9B-4505-B2A1-6A65CC1E6817}"/>
              </a:ext>
            </a:extLst>
          </p:cNvPr>
          <p:cNvSpPr txBox="1">
            <a:spLocks/>
          </p:cNvSpPr>
          <p:nvPr/>
        </p:nvSpPr>
        <p:spPr>
          <a:xfrm>
            <a:off x="8130328" y="-171893"/>
            <a:ext cx="4061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Estra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/>
              </a:rPr>
              <a:t>t</a:t>
            </a:r>
            <a:r>
              <a:rPr lang="en-CA" sz="2000" b="1" dirty="0" err="1">
                <a:solidFill>
                  <a:schemeClr val="bg1"/>
                </a:solidFill>
                <a:latin typeface="Helvetica Light" panose="020B0403020202020204"/>
              </a:rPr>
              <a:t>é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gia</a:t>
            </a:r>
            <a: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 de 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Medios</a:t>
            </a:r>
            <a:b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</a:b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enero-junio</a:t>
            </a:r>
            <a: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, 2024</a:t>
            </a:r>
            <a:endParaRPr lang="en-US" sz="3000" b="1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A7E724E-8A66-1345-B7DB-7C2FB6664BF0}"/>
              </a:ext>
            </a:extLst>
          </p:cNvPr>
          <p:cNvCxnSpPr/>
          <p:nvPr/>
        </p:nvCxnSpPr>
        <p:spPr>
          <a:xfrm>
            <a:off x="3470022" y="0"/>
            <a:ext cx="0" cy="16831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FE98AF3-B035-C143-87BE-6E24FA72C214}"/>
              </a:ext>
            </a:extLst>
          </p:cNvPr>
          <p:cNvCxnSpPr/>
          <p:nvPr/>
        </p:nvCxnSpPr>
        <p:spPr>
          <a:xfrm>
            <a:off x="5251906" y="2645229"/>
            <a:ext cx="67076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A07A62CE-6512-6340-804D-BCFBCE0454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6726566"/>
              </p:ext>
            </p:extLst>
          </p:nvPr>
        </p:nvGraphicFramePr>
        <p:xfrm>
          <a:off x="5583408" y="4926403"/>
          <a:ext cx="6400258" cy="884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7046DA6-212A-7B4E-9A94-DBC1A869F182}"/>
              </a:ext>
            </a:extLst>
          </p:cNvPr>
          <p:cNvCxnSpPr/>
          <p:nvPr/>
        </p:nvCxnSpPr>
        <p:spPr>
          <a:xfrm>
            <a:off x="4398443" y="1069903"/>
            <a:ext cx="0" cy="5104381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C3B036C7-3339-904E-AB4B-9064FBD3DEA9}"/>
              </a:ext>
            </a:extLst>
          </p:cNvPr>
          <p:cNvSpPr txBox="1"/>
          <p:nvPr/>
        </p:nvSpPr>
        <p:spPr>
          <a:xfrm>
            <a:off x="3592239" y="1103646"/>
            <a:ext cx="1620628" cy="4539704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HELVETICA LIGHT" panose="020B0403020202020204" pitchFamily="34" charset="0"/>
              </a:rPr>
              <a:t>En el primer </a:t>
            </a:r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" panose="020B0403020202020204" pitchFamily="34" charset="0"/>
              </a:rPr>
              <a:t>semestre</a:t>
            </a:r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HELVETICA LIGHT" panose="020B0403020202020204" pitchFamily="34" charset="0"/>
              </a:rPr>
              <a:t>, FICOHSA concentra el </a:t>
            </a:r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" panose="020B0403020202020204" pitchFamily="34" charset="0"/>
              </a:rPr>
              <a:t>67</a:t>
            </a:r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HELVETICA LIGHT" panose="020B0403020202020204" pitchFamily="34" charset="0"/>
              </a:rPr>
              <a:t>% de su inversión en ofrecer productos bancarios. Su mayor pico lo tiene en marzo, mes en el que lanza su </a:t>
            </a:r>
            <a:r>
              <a:rPr lang="es-HN" sz="850" b="1" i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HELVETICA LIGHT" panose="020B0403020202020204" pitchFamily="34" charset="0"/>
              </a:rPr>
              <a:t>campaña </a:t>
            </a:r>
            <a:r>
              <a:rPr lang="es-HN" sz="85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" panose="020B0403020202020204" pitchFamily="34" charset="0"/>
              </a:rPr>
              <a:t>institucional </a:t>
            </a:r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" panose="020B0403020202020204" pitchFamily="34" charset="0"/>
              </a:rPr>
              <a:t>“ Cuando llegas lejos, todos llegamos lejos” (30% de la inversión del  se destina a esta campaña) y la extiende hasta el mes de junio.</a:t>
            </a:r>
          </a:p>
          <a:p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" panose="020B0403020202020204" pitchFamily="34" charset="0"/>
              </a:rPr>
              <a:t>Tiene un pico en abril, que corresponde al co-patrocinio de Patinando sobre Hielo (organizado por TVC) y Dinosaurios recargables, actividades que le ayudan a construir marca. 55% del ruido generado en este mes corresponde a estos eventos.</a:t>
            </a:r>
          </a:p>
          <a:p>
            <a:r>
              <a:rPr lang="es-HN" sz="85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" panose="020B0403020202020204" pitchFamily="34" charset="0"/>
              </a:rPr>
              <a:t>En seguros</a:t>
            </a:r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" panose="020B0403020202020204" pitchFamily="34" charset="0"/>
              </a:rPr>
              <a:t>, campaña institucional “llegar a tu meta es llegar seguro” es lo mas relevante.</a:t>
            </a:r>
          </a:p>
          <a:p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" panose="020B0403020202020204" pitchFamily="34" charset="0"/>
              </a:rPr>
              <a:t>En </a:t>
            </a:r>
            <a:r>
              <a:rPr lang="es-HN" sz="85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" panose="020B0403020202020204" pitchFamily="34" charset="0"/>
              </a:rPr>
              <a:t>tarjeta de crédito</a:t>
            </a:r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" panose="020B0403020202020204" pitchFamily="34" charset="0"/>
              </a:rPr>
              <a:t>, parte de su ruido también es relacionado al espectáculo Dinosaurios recargables” y en </a:t>
            </a:r>
            <a:r>
              <a:rPr lang="es-HN" sz="85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" panose="020B0403020202020204" pitchFamily="34" charset="0"/>
              </a:rPr>
              <a:t>remesas</a:t>
            </a:r>
            <a:r>
              <a:rPr lang="es-HN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" panose="020B0403020202020204" pitchFamily="34" charset="0"/>
              </a:rPr>
              <a:t> tiene apoyo al mes de la madre con la campaña “ A mamá le toca ser premiada”</a:t>
            </a:r>
            <a:endParaRPr lang="en-US" sz="850" i="1" dirty="0">
              <a:solidFill>
                <a:schemeClr val="tx2">
                  <a:lumMod val="90000"/>
                  <a:lumOff val="10000"/>
                </a:schemeClr>
              </a:solidFill>
              <a:latin typeface="HELVETICA LIGHT" panose="020B0403020202020204" pitchFamily="34" charset="0"/>
            </a:endParaRPr>
          </a:p>
        </p:txBody>
      </p:sp>
      <p:graphicFrame>
        <p:nvGraphicFramePr>
          <p:cNvPr id="49" name="Chart 23">
            <a:extLst>
              <a:ext uri="{FF2B5EF4-FFF2-40B4-BE49-F238E27FC236}">
                <a16:creationId xmlns:a16="http://schemas.microsoft.com/office/drawing/2014/main" id="{0CEC52E2-9095-8C45-B16B-16875F18A3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4830636"/>
              </p:ext>
            </p:extLst>
          </p:nvPr>
        </p:nvGraphicFramePr>
        <p:xfrm>
          <a:off x="561976" y="3392587"/>
          <a:ext cx="3207554" cy="3113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51" name="Chart 1">
            <a:extLst>
              <a:ext uri="{FF2B5EF4-FFF2-40B4-BE49-F238E27FC236}">
                <a16:creationId xmlns:a16="http://schemas.microsoft.com/office/drawing/2014/main" id="{FAB25DD1-740E-3243-8A6E-A52398DCCD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2895686"/>
              </p:ext>
            </p:extLst>
          </p:nvPr>
        </p:nvGraphicFramePr>
        <p:xfrm>
          <a:off x="5185690" y="808370"/>
          <a:ext cx="7061190" cy="1773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52" name="CuadroTexto 1">
            <a:extLst>
              <a:ext uri="{FF2B5EF4-FFF2-40B4-BE49-F238E27FC236}">
                <a16:creationId xmlns:a16="http://schemas.microsoft.com/office/drawing/2014/main" id="{3F578735-A72F-C647-A492-796890F64065}"/>
              </a:ext>
            </a:extLst>
          </p:cNvPr>
          <p:cNvSpPr txBox="1"/>
          <p:nvPr/>
        </p:nvSpPr>
        <p:spPr>
          <a:xfrm>
            <a:off x="6218852" y="1283182"/>
            <a:ext cx="2253555" cy="235021"/>
          </a:xfrm>
          <a:prstGeom prst="rect">
            <a:avLst/>
          </a:prstGeom>
          <a:solidFill>
            <a:srgbClr val="C00000">
              <a:alpha val="52062"/>
            </a:srgbClr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HN" sz="600" dirty="0">
                <a:solidFill>
                  <a:schemeClr val="bg1"/>
                </a:solidFill>
                <a:latin typeface="Helvetica Light" panose="020B0403020202020204" pitchFamily="34" charset="0"/>
              </a:rPr>
              <a:t>Lanz. Campaña “Llegamos Lejos”</a:t>
            </a:r>
            <a:endParaRPr lang="es-HN" sz="600" b="0" i="0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sp>
        <p:nvSpPr>
          <p:cNvPr id="54" name="TextBox 41">
            <a:extLst>
              <a:ext uri="{FF2B5EF4-FFF2-40B4-BE49-F238E27FC236}">
                <a16:creationId xmlns:a16="http://schemas.microsoft.com/office/drawing/2014/main" id="{C27D038C-76E5-6D4C-AE66-A33EF59D5DEB}"/>
              </a:ext>
            </a:extLst>
          </p:cNvPr>
          <p:cNvSpPr txBox="1"/>
          <p:nvPr/>
        </p:nvSpPr>
        <p:spPr>
          <a:xfrm>
            <a:off x="5158521" y="6088811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OOH</a:t>
            </a:r>
          </a:p>
        </p:txBody>
      </p:sp>
      <p:graphicFrame>
        <p:nvGraphicFramePr>
          <p:cNvPr id="55" name="Table 47">
            <a:extLst>
              <a:ext uri="{FF2B5EF4-FFF2-40B4-BE49-F238E27FC236}">
                <a16:creationId xmlns:a16="http://schemas.microsoft.com/office/drawing/2014/main" id="{FD3FB828-5BF8-1249-B9FC-FB6FE378F0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175768"/>
              </p:ext>
            </p:extLst>
          </p:nvPr>
        </p:nvGraphicFramePr>
        <p:xfrm>
          <a:off x="5691913" y="5789803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$506K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9%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56" name="TextBox 49">
            <a:extLst>
              <a:ext uri="{FF2B5EF4-FFF2-40B4-BE49-F238E27FC236}">
                <a16:creationId xmlns:a16="http://schemas.microsoft.com/office/drawing/2014/main" id="{040D6038-81F8-F247-A150-232C1DB59B18}"/>
              </a:ext>
            </a:extLst>
          </p:cNvPr>
          <p:cNvSpPr txBox="1"/>
          <p:nvPr/>
        </p:nvSpPr>
        <p:spPr>
          <a:xfrm>
            <a:off x="5265148" y="6476040"/>
            <a:ext cx="9861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350 </a:t>
            </a:r>
            <a:r>
              <a:rPr lang="en-US" sz="1200" i="1" dirty="0" err="1"/>
              <a:t>módulos</a:t>
            </a:r>
            <a:endParaRPr lang="en-US" sz="1200" i="1" dirty="0"/>
          </a:p>
        </p:txBody>
      </p:sp>
      <p:cxnSp>
        <p:nvCxnSpPr>
          <p:cNvPr id="57" name="Straight Connector 61">
            <a:extLst>
              <a:ext uri="{FF2B5EF4-FFF2-40B4-BE49-F238E27FC236}">
                <a16:creationId xmlns:a16="http://schemas.microsoft.com/office/drawing/2014/main" id="{1B3E6044-8CFB-AB49-A7EA-7573F29D3501}"/>
              </a:ext>
            </a:extLst>
          </p:cNvPr>
          <p:cNvCxnSpPr>
            <a:cxnSpLocks/>
          </p:cNvCxnSpPr>
          <p:nvPr/>
        </p:nvCxnSpPr>
        <p:spPr>
          <a:xfrm flipV="1">
            <a:off x="5377392" y="5730417"/>
            <a:ext cx="5069780" cy="15123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8" name="Chart 38">
            <a:extLst>
              <a:ext uri="{FF2B5EF4-FFF2-40B4-BE49-F238E27FC236}">
                <a16:creationId xmlns:a16="http://schemas.microsoft.com/office/drawing/2014/main" id="{4243F0BB-BE1F-6C4A-A141-43D5A9F84A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377173"/>
              </p:ext>
            </p:extLst>
          </p:nvPr>
        </p:nvGraphicFramePr>
        <p:xfrm>
          <a:off x="5621015" y="5947402"/>
          <a:ext cx="6400258" cy="931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AEE9DD9B-65C3-1548-9C2A-59A27888504A}"/>
              </a:ext>
            </a:extLst>
          </p:cNvPr>
          <p:cNvSpPr/>
          <p:nvPr/>
        </p:nvSpPr>
        <p:spPr>
          <a:xfrm>
            <a:off x="6763594" y="1537264"/>
            <a:ext cx="953050" cy="235021"/>
          </a:xfrm>
          <a:prstGeom prst="rect">
            <a:avLst/>
          </a:prstGeom>
          <a:solidFill>
            <a:srgbClr val="C00000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sz="600" dirty="0">
                <a:latin typeface="Helvetica Light" panose="020B0403020202020204" pitchFamily="34" charset="0"/>
              </a:rPr>
              <a:t>“Patinando dobre hielo” +Dinorarios recargables</a:t>
            </a:r>
          </a:p>
        </p:txBody>
      </p:sp>
      <p:sp>
        <p:nvSpPr>
          <p:cNvPr id="38" name="TextBox 27">
            <a:extLst>
              <a:ext uri="{FF2B5EF4-FFF2-40B4-BE49-F238E27FC236}">
                <a16:creationId xmlns:a16="http://schemas.microsoft.com/office/drawing/2014/main" id="{EB8C5948-29C1-6744-84E5-E4E450B3343A}"/>
              </a:ext>
            </a:extLst>
          </p:cNvPr>
          <p:cNvSpPr txBox="1"/>
          <p:nvPr/>
        </p:nvSpPr>
        <p:spPr>
          <a:xfrm>
            <a:off x="201320" y="6520506"/>
            <a:ext cx="1776448" cy="21544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junio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56105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35469A-BB67-7B4C-A732-352BA38BBB50}"/>
              </a:ext>
            </a:extLst>
          </p:cNvPr>
          <p:cNvSpPr txBox="1"/>
          <p:nvPr/>
        </p:nvSpPr>
        <p:spPr>
          <a:xfrm>
            <a:off x="246468" y="3085692"/>
            <a:ext cx="6367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Helvetica Light" panose="020B0403020202020204" pitchFamily="34" charset="0"/>
              </a:rPr>
              <a:t>Inv </a:t>
            </a:r>
            <a:r>
              <a:rPr lang="en-US" sz="1000" dirty="0" err="1">
                <a:latin typeface="Helvetica Light" panose="020B0403020202020204" pitchFamily="34" charset="0"/>
              </a:rPr>
              <a:t>en</a:t>
            </a:r>
            <a:r>
              <a:rPr lang="en-US" sz="1000" dirty="0">
                <a:latin typeface="Helvetica Light" panose="020B0403020202020204" pitchFamily="34" charset="0"/>
              </a:rPr>
              <a:t> $</a:t>
            </a:r>
          </a:p>
        </p:txBody>
      </p: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4017FBEE-5F93-0447-AF89-0C61FC621C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5422820"/>
              </p:ext>
            </p:extLst>
          </p:nvPr>
        </p:nvGraphicFramePr>
        <p:xfrm>
          <a:off x="661807" y="1635776"/>
          <a:ext cx="3153230" cy="1499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BE835F59-4D08-A04A-B12B-8E0D3B9100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9755702"/>
              </p:ext>
            </p:extLst>
          </p:nvPr>
        </p:nvGraphicFramePr>
        <p:xfrm>
          <a:off x="1269747" y="1305144"/>
          <a:ext cx="2038740" cy="742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5F5E571-890D-BF42-B514-03ECEB730D32}"/>
              </a:ext>
            </a:extLst>
          </p:cNvPr>
          <p:cNvCxnSpPr>
            <a:cxnSpLocks/>
          </p:cNvCxnSpPr>
          <p:nvPr/>
        </p:nvCxnSpPr>
        <p:spPr>
          <a:xfrm>
            <a:off x="1076389" y="1685312"/>
            <a:ext cx="26267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AutoShape 4">
            <a:extLst>
              <a:ext uri="{FF2B5EF4-FFF2-40B4-BE49-F238E27FC236}">
                <a16:creationId xmlns:a16="http://schemas.microsoft.com/office/drawing/2014/main" id="{BE5638E6-91B0-4925-97DD-AA3D09BC4E3B}"/>
              </a:ext>
            </a:extLst>
          </p:cNvPr>
          <p:cNvSpPr/>
          <p:nvPr/>
        </p:nvSpPr>
        <p:spPr>
          <a:xfrm>
            <a:off x="0" y="0"/>
            <a:ext cx="12192000" cy="930476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CA" dirty="0"/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0A66ED16-C8CB-4D53-BD6C-72384C1FA60F}"/>
              </a:ext>
            </a:extLst>
          </p:cNvPr>
          <p:cNvSpPr txBox="1">
            <a:spLocks/>
          </p:cNvSpPr>
          <p:nvPr/>
        </p:nvSpPr>
        <p:spPr>
          <a:xfrm>
            <a:off x="413995" y="-1161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BANPAIS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ED0146A8-8453-4426-8356-E489029D6A30}"/>
              </a:ext>
            </a:extLst>
          </p:cNvPr>
          <p:cNvCxnSpPr/>
          <p:nvPr/>
        </p:nvCxnSpPr>
        <p:spPr>
          <a:xfrm>
            <a:off x="4398443" y="1069903"/>
            <a:ext cx="0" cy="5104381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3019750-FCFA-4905-81C9-BC0B9097BD4A}"/>
              </a:ext>
            </a:extLst>
          </p:cNvPr>
          <p:cNvCxnSpPr>
            <a:cxnSpLocks/>
          </p:cNvCxnSpPr>
          <p:nvPr/>
        </p:nvCxnSpPr>
        <p:spPr>
          <a:xfrm flipV="1">
            <a:off x="625123" y="3402745"/>
            <a:ext cx="3078010" cy="7772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">
            <a:extLst>
              <a:ext uri="{FF2B5EF4-FFF2-40B4-BE49-F238E27FC236}">
                <a16:creationId xmlns:a16="http://schemas.microsoft.com/office/drawing/2014/main" id="{EBA5EEB3-AA6F-4FEC-8E49-E4E34AE87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0328" y="-171893"/>
            <a:ext cx="4061672" cy="1325563"/>
          </a:xfrm>
        </p:spPr>
        <p:txBody>
          <a:bodyPr>
            <a:normAutofit/>
          </a:bodyPr>
          <a:lstStyle/>
          <a:p>
            <a:pPr algn="r"/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Estra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/>
              </a:rPr>
              <a:t>t</a:t>
            </a:r>
            <a:r>
              <a:rPr lang="en-CA" sz="2000" b="1" i="0" dirty="0">
                <a:solidFill>
                  <a:schemeClr val="bg1"/>
                </a:solidFill>
                <a:effectLst/>
                <a:latin typeface="Helvetica Light" panose="020B0403020202020204"/>
              </a:rPr>
              <a:t>é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gia</a:t>
            </a:r>
            <a: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 de 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Medios</a:t>
            </a:r>
            <a:b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</a:b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enero-junio</a:t>
            </a:r>
            <a: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, 2024</a:t>
            </a:r>
            <a:endParaRPr lang="en-US" sz="3000" b="1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27CC5A6-4D85-8448-B52E-6D5A0B472582}"/>
              </a:ext>
            </a:extLst>
          </p:cNvPr>
          <p:cNvCxnSpPr/>
          <p:nvPr/>
        </p:nvCxnSpPr>
        <p:spPr>
          <a:xfrm>
            <a:off x="3470022" y="83130"/>
            <a:ext cx="0" cy="16831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1E95E59-3F31-744B-AA16-6B1FF3FADF91}"/>
              </a:ext>
            </a:extLst>
          </p:cNvPr>
          <p:cNvCxnSpPr/>
          <p:nvPr/>
        </p:nvCxnSpPr>
        <p:spPr>
          <a:xfrm>
            <a:off x="4950956" y="2645229"/>
            <a:ext cx="67076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1A947AE-B89B-8A4E-8BC9-F20B9703ED5B}"/>
              </a:ext>
            </a:extLst>
          </p:cNvPr>
          <p:cNvSpPr txBox="1"/>
          <p:nvPr/>
        </p:nvSpPr>
        <p:spPr>
          <a:xfrm>
            <a:off x="3609650" y="1081943"/>
            <a:ext cx="1620628" cy="2708434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Durante el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semestre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en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análisis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 </a:t>
            </a:r>
            <a:r>
              <a:rPr lang="en-US" sz="850" b="1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Banpaís</a:t>
            </a:r>
            <a:r>
              <a:rPr lang="en-US" sz="85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,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enfoca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su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comunicación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a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ofrecer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b="1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préstamos</a:t>
            </a:r>
            <a:r>
              <a:rPr lang="en-US" sz="85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para </a:t>
            </a:r>
            <a:r>
              <a:rPr lang="en-US" sz="850" b="1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vivienda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,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destinando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el 33% de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su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presupuesto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a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este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producto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.</a:t>
            </a:r>
          </a:p>
          <a:p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En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el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mes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de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abril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lanza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su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b="1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campaña</a:t>
            </a:r>
            <a:r>
              <a:rPr lang="en-US" sz="85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de </a:t>
            </a:r>
            <a:r>
              <a:rPr lang="en-US" sz="850" b="1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ahorro</a:t>
            </a:r>
            <a:r>
              <a:rPr lang="en-US" sz="85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“Date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cuenta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”  (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apertura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de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cuenta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), campana que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exitende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hasta el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mes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de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junio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.</a:t>
            </a:r>
          </a:p>
          <a:p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En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cuanto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a la </a:t>
            </a:r>
            <a:r>
              <a:rPr lang="en-US" sz="850" b="1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tarjeta</a:t>
            </a:r>
            <a:r>
              <a:rPr lang="en-US" sz="85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de </a:t>
            </a:r>
            <a:r>
              <a:rPr lang="en-US" sz="850" b="1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crédito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,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igual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que el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año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anterior,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mantiene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su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campaña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“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dividelo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todo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en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cuotas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” con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diversos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mensajes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que van de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acuerdo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a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temporada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(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regreso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a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clases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, y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verano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)</a:t>
            </a:r>
          </a:p>
        </p:txBody>
      </p:sp>
      <p:graphicFrame>
        <p:nvGraphicFramePr>
          <p:cNvPr id="37" name="Chart 23">
            <a:extLst>
              <a:ext uri="{FF2B5EF4-FFF2-40B4-BE49-F238E27FC236}">
                <a16:creationId xmlns:a16="http://schemas.microsoft.com/office/drawing/2014/main" id="{F39C95F2-C2B1-DC43-8FD3-9633C9D7CE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8458287"/>
              </p:ext>
            </p:extLst>
          </p:nvPr>
        </p:nvGraphicFramePr>
        <p:xfrm>
          <a:off x="561976" y="3392587"/>
          <a:ext cx="3207554" cy="3113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32C01A13-F60E-AE40-8137-CA5D01D71123}"/>
              </a:ext>
            </a:extLst>
          </p:cNvPr>
          <p:cNvSpPr txBox="1"/>
          <p:nvPr/>
        </p:nvSpPr>
        <p:spPr>
          <a:xfrm>
            <a:off x="9757317" y="27041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HN" dirty="0"/>
          </a:p>
        </p:txBody>
      </p:sp>
      <p:graphicFrame>
        <p:nvGraphicFramePr>
          <p:cNvPr id="38" name="Chart 1">
            <a:extLst>
              <a:ext uri="{FF2B5EF4-FFF2-40B4-BE49-F238E27FC236}">
                <a16:creationId xmlns:a16="http://schemas.microsoft.com/office/drawing/2014/main" id="{F6BBFD75-F2A6-5247-B0A9-02345E036A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5546437"/>
              </p:ext>
            </p:extLst>
          </p:nvPr>
        </p:nvGraphicFramePr>
        <p:xfrm>
          <a:off x="5185690" y="808370"/>
          <a:ext cx="7061190" cy="1773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1" name="CuadroTexto 40">
            <a:extLst>
              <a:ext uri="{FF2B5EF4-FFF2-40B4-BE49-F238E27FC236}">
                <a16:creationId xmlns:a16="http://schemas.microsoft.com/office/drawing/2014/main" id="{149018DF-5C0D-1749-ACA5-2C94212CC8AF}"/>
              </a:ext>
            </a:extLst>
          </p:cNvPr>
          <p:cNvSpPr txBox="1"/>
          <p:nvPr/>
        </p:nvSpPr>
        <p:spPr>
          <a:xfrm>
            <a:off x="5983797" y="1885092"/>
            <a:ext cx="2065845" cy="184666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HN" sz="600" dirty="0">
                <a:solidFill>
                  <a:schemeClr val="accent3"/>
                </a:solidFill>
                <a:latin typeface="Helvetica Light" panose="020B0403020202020204" pitchFamily="34" charset="0"/>
              </a:rPr>
              <a:t>Tarj Crédito – dividelo todo ”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53D8704C-CB9F-1446-8AFE-308A0B841DD0}"/>
              </a:ext>
            </a:extLst>
          </p:cNvPr>
          <p:cNvSpPr txBox="1"/>
          <p:nvPr/>
        </p:nvSpPr>
        <p:spPr>
          <a:xfrm>
            <a:off x="5671794" y="1125466"/>
            <a:ext cx="1587987" cy="184666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solidFill>
              <a:srgbClr val="C00000">
                <a:alpha val="20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HN" sz="600" dirty="0">
                <a:solidFill>
                  <a:srgbClr val="C00000"/>
                </a:solidFill>
                <a:latin typeface="Helvetica Light" panose="020B0403020202020204" pitchFamily="34" charset="0"/>
              </a:rPr>
              <a:t>La llave de tu lugar feliz”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6867FA83-80ED-D547-9DDA-F3D6CF9EAFEF}"/>
              </a:ext>
            </a:extLst>
          </p:cNvPr>
          <p:cNvSpPr txBox="1"/>
          <p:nvPr/>
        </p:nvSpPr>
        <p:spPr>
          <a:xfrm>
            <a:off x="5670101" y="1321288"/>
            <a:ext cx="987942" cy="276999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solidFill>
              <a:srgbClr val="C00000">
                <a:alpha val="20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HN" sz="600" dirty="0">
                <a:solidFill>
                  <a:srgbClr val="C00000"/>
                </a:solidFill>
                <a:latin typeface="Helvetica Light" panose="020B0403020202020204" pitchFamily="34" charset="0"/>
              </a:rPr>
              <a:t>Capsula TVC “Buscando terreno”</a:t>
            </a:r>
          </a:p>
        </p:txBody>
      </p:sp>
      <p:graphicFrame>
        <p:nvGraphicFramePr>
          <p:cNvPr id="51" name="Chart 29">
            <a:extLst>
              <a:ext uri="{FF2B5EF4-FFF2-40B4-BE49-F238E27FC236}">
                <a16:creationId xmlns:a16="http://schemas.microsoft.com/office/drawing/2014/main" id="{688FC524-E796-8643-B636-5262AF96E2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3590327"/>
              </p:ext>
            </p:extLst>
          </p:nvPr>
        </p:nvGraphicFramePr>
        <p:xfrm>
          <a:off x="5583408" y="2844348"/>
          <a:ext cx="6376142" cy="900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5" name="TextBox 32">
            <a:extLst>
              <a:ext uri="{FF2B5EF4-FFF2-40B4-BE49-F238E27FC236}">
                <a16:creationId xmlns:a16="http://schemas.microsoft.com/office/drawing/2014/main" id="{904995E0-8CC4-0643-BF65-FE0FD71623ED}"/>
              </a:ext>
            </a:extLst>
          </p:cNvPr>
          <p:cNvSpPr txBox="1"/>
          <p:nvPr/>
        </p:nvSpPr>
        <p:spPr>
          <a:xfrm>
            <a:off x="5228367" y="3030816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TV</a:t>
            </a:r>
          </a:p>
        </p:txBody>
      </p:sp>
      <p:sp>
        <p:nvSpPr>
          <p:cNvPr id="56" name="TextBox 33">
            <a:extLst>
              <a:ext uri="{FF2B5EF4-FFF2-40B4-BE49-F238E27FC236}">
                <a16:creationId xmlns:a16="http://schemas.microsoft.com/office/drawing/2014/main" id="{10E79B29-4B75-A84B-B25F-836A22EEB240}"/>
              </a:ext>
            </a:extLst>
          </p:cNvPr>
          <p:cNvSpPr txBox="1"/>
          <p:nvPr/>
        </p:nvSpPr>
        <p:spPr>
          <a:xfrm>
            <a:off x="5155090" y="3325302"/>
            <a:ext cx="1708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5,543 spots|27,646 </a:t>
            </a:r>
            <a:r>
              <a:rPr lang="en-US" sz="1200" i="1" dirty="0" err="1"/>
              <a:t>trp’s</a:t>
            </a:r>
            <a:endParaRPr lang="en-US" sz="1200" i="1" dirty="0"/>
          </a:p>
        </p:txBody>
      </p:sp>
      <p:graphicFrame>
        <p:nvGraphicFramePr>
          <p:cNvPr id="57" name="Chart 8">
            <a:extLst>
              <a:ext uri="{FF2B5EF4-FFF2-40B4-BE49-F238E27FC236}">
                <a16:creationId xmlns:a16="http://schemas.microsoft.com/office/drawing/2014/main" id="{08E8E124-E004-E84C-9112-1977FFCC23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1913863"/>
              </p:ext>
            </p:extLst>
          </p:nvPr>
        </p:nvGraphicFramePr>
        <p:xfrm>
          <a:off x="5607529" y="3915155"/>
          <a:ext cx="6376137" cy="900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58" name="TextBox 35">
            <a:extLst>
              <a:ext uri="{FF2B5EF4-FFF2-40B4-BE49-F238E27FC236}">
                <a16:creationId xmlns:a16="http://schemas.microsoft.com/office/drawing/2014/main" id="{A885D212-3A96-584E-8576-13E6EA26005C}"/>
              </a:ext>
            </a:extLst>
          </p:cNvPr>
          <p:cNvSpPr txBox="1"/>
          <p:nvPr/>
        </p:nvSpPr>
        <p:spPr>
          <a:xfrm>
            <a:off x="5265148" y="4124367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</a:t>
            </a:r>
          </a:p>
        </p:txBody>
      </p:sp>
      <p:sp>
        <p:nvSpPr>
          <p:cNvPr id="61" name="TextBox 36">
            <a:extLst>
              <a:ext uri="{FF2B5EF4-FFF2-40B4-BE49-F238E27FC236}">
                <a16:creationId xmlns:a16="http://schemas.microsoft.com/office/drawing/2014/main" id="{1EAC287E-1F95-5842-A35A-9E9F025159E7}"/>
              </a:ext>
            </a:extLst>
          </p:cNvPr>
          <p:cNvSpPr txBox="1"/>
          <p:nvPr/>
        </p:nvSpPr>
        <p:spPr>
          <a:xfrm>
            <a:off x="5244805" y="4349133"/>
            <a:ext cx="12929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544 </a:t>
            </a:r>
            <a:r>
              <a:rPr lang="en-US" sz="1200" i="1" dirty="0" err="1"/>
              <a:t>publicaciones</a:t>
            </a:r>
            <a:endParaRPr lang="en-US" sz="1200" i="1" dirty="0"/>
          </a:p>
          <a:p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(490 </a:t>
            </a:r>
            <a:r>
              <a:rPr lang="en-US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regulatorios</a:t>
            </a:r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p:txBody>
      </p:sp>
      <p:graphicFrame>
        <p:nvGraphicFramePr>
          <p:cNvPr id="62" name="Table 9">
            <a:extLst>
              <a:ext uri="{FF2B5EF4-FFF2-40B4-BE49-F238E27FC236}">
                <a16:creationId xmlns:a16="http://schemas.microsoft.com/office/drawing/2014/main" id="{F9FF8BEF-33D4-6545-A81C-909283405B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591791"/>
              </p:ext>
            </p:extLst>
          </p:nvPr>
        </p:nvGraphicFramePr>
        <p:xfrm>
          <a:off x="5703087" y="2702759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$3.4M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72%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63" name="TextBox 41">
            <a:extLst>
              <a:ext uri="{FF2B5EF4-FFF2-40B4-BE49-F238E27FC236}">
                <a16:creationId xmlns:a16="http://schemas.microsoft.com/office/drawing/2014/main" id="{C5F04D61-7988-FC46-8F16-00D3FB43EF84}"/>
              </a:ext>
            </a:extLst>
          </p:cNvPr>
          <p:cNvSpPr txBox="1"/>
          <p:nvPr/>
        </p:nvSpPr>
        <p:spPr>
          <a:xfrm>
            <a:off x="5240095" y="5053533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</a:t>
            </a:r>
          </a:p>
        </p:txBody>
      </p:sp>
      <p:graphicFrame>
        <p:nvGraphicFramePr>
          <p:cNvPr id="66" name="Table 46">
            <a:extLst>
              <a:ext uri="{FF2B5EF4-FFF2-40B4-BE49-F238E27FC236}">
                <a16:creationId xmlns:a16="http://schemas.microsoft.com/office/drawing/2014/main" id="{88E13998-27DE-D04F-9ACE-F51D31913A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248849"/>
              </p:ext>
            </p:extLst>
          </p:nvPr>
        </p:nvGraphicFramePr>
        <p:xfrm>
          <a:off x="5716338" y="3748039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$390k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8%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graphicFrame>
        <p:nvGraphicFramePr>
          <p:cNvPr id="69" name="Table 47">
            <a:extLst>
              <a:ext uri="{FF2B5EF4-FFF2-40B4-BE49-F238E27FC236}">
                <a16:creationId xmlns:a16="http://schemas.microsoft.com/office/drawing/2014/main" id="{D5AD82A7-E4B8-1645-89E1-FAC6B98C1B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384854"/>
              </p:ext>
            </p:extLst>
          </p:nvPr>
        </p:nvGraphicFramePr>
        <p:xfrm>
          <a:off x="5716337" y="4768805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$496K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10%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70" name="TextBox 49">
            <a:extLst>
              <a:ext uri="{FF2B5EF4-FFF2-40B4-BE49-F238E27FC236}">
                <a16:creationId xmlns:a16="http://schemas.microsoft.com/office/drawing/2014/main" id="{BAC2B31C-1A3E-C447-A421-F0564321D85B}"/>
              </a:ext>
            </a:extLst>
          </p:cNvPr>
          <p:cNvSpPr txBox="1"/>
          <p:nvPr/>
        </p:nvSpPr>
        <p:spPr>
          <a:xfrm>
            <a:off x="5202097" y="5381898"/>
            <a:ext cx="9781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26,616 spots</a:t>
            </a:r>
          </a:p>
        </p:txBody>
      </p:sp>
      <p:cxnSp>
        <p:nvCxnSpPr>
          <p:cNvPr id="71" name="Straight Connector 60">
            <a:extLst>
              <a:ext uri="{FF2B5EF4-FFF2-40B4-BE49-F238E27FC236}">
                <a16:creationId xmlns:a16="http://schemas.microsoft.com/office/drawing/2014/main" id="{78AF782B-4A24-6D4C-9FD1-A591517F26AA}"/>
              </a:ext>
            </a:extLst>
          </p:cNvPr>
          <p:cNvCxnSpPr>
            <a:cxnSpLocks/>
          </p:cNvCxnSpPr>
          <p:nvPr/>
        </p:nvCxnSpPr>
        <p:spPr>
          <a:xfrm flipV="1">
            <a:off x="5358954" y="3652712"/>
            <a:ext cx="5069780" cy="15123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61">
            <a:extLst>
              <a:ext uri="{FF2B5EF4-FFF2-40B4-BE49-F238E27FC236}">
                <a16:creationId xmlns:a16="http://schemas.microsoft.com/office/drawing/2014/main" id="{AE6A90F4-27CE-9F44-B8FA-60CBB173F082}"/>
              </a:ext>
            </a:extLst>
          </p:cNvPr>
          <p:cNvCxnSpPr>
            <a:cxnSpLocks/>
          </p:cNvCxnSpPr>
          <p:nvPr/>
        </p:nvCxnSpPr>
        <p:spPr>
          <a:xfrm flipV="1">
            <a:off x="5358954" y="4709419"/>
            <a:ext cx="5069780" cy="15123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3" name="Chart 38">
            <a:extLst>
              <a:ext uri="{FF2B5EF4-FFF2-40B4-BE49-F238E27FC236}">
                <a16:creationId xmlns:a16="http://schemas.microsoft.com/office/drawing/2014/main" id="{2AC5A99B-174C-F443-8B1B-ED412C88BA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5366181"/>
              </p:ext>
            </p:extLst>
          </p:nvPr>
        </p:nvGraphicFramePr>
        <p:xfrm>
          <a:off x="5583408" y="4926403"/>
          <a:ext cx="6400258" cy="884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74" name="TextBox 41">
            <a:extLst>
              <a:ext uri="{FF2B5EF4-FFF2-40B4-BE49-F238E27FC236}">
                <a16:creationId xmlns:a16="http://schemas.microsoft.com/office/drawing/2014/main" id="{C0F9AAB8-9868-3040-AA52-C91B2B167444}"/>
              </a:ext>
            </a:extLst>
          </p:cNvPr>
          <p:cNvSpPr txBox="1"/>
          <p:nvPr/>
        </p:nvSpPr>
        <p:spPr>
          <a:xfrm>
            <a:off x="5158521" y="6088811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OOH</a:t>
            </a:r>
          </a:p>
        </p:txBody>
      </p:sp>
      <p:graphicFrame>
        <p:nvGraphicFramePr>
          <p:cNvPr id="75" name="Table 47">
            <a:extLst>
              <a:ext uri="{FF2B5EF4-FFF2-40B4-BE49-F238E27FC236}">
                <a16:creationId xmlns:a16="http://schemas.microsoft.com/office/drawing/2014/main" id="{3F4B1671-734D-8F4D-9940-B617E5B5F7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654812"/>
              </p:ext>
            </p:extLst>
          </p:nvPr>
        </p:nvGraphicFramePr>
        <p:xfrm>
          <a:off x="5691913" y="5789803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$437K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9%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76" name="TextBox 49">
            <a:extLst>
              <a:ext uri="{FF2B5EF4-FFF2-40B4-BE49-F238E27FC236}">
                <a16:creationId xmlns:a16="http://schemas.microsoft.com/office/drawing/2014/main" id="{A7E77EDA-359C-CA44-B92F-96BCEB19A6A7}"/>
              </a:ext>
            </a:extLst>
          </p:cNvPr>
          <p:cNvSpPr txBox="1"/>
          <p:nvPr/>
        </p:nvSpPr>
        <p:spPr>
          <a:xfrm>
            <a:off x="5265148" y="6476040"/>
            <a:ext cx="9861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239 </a:t>
            </a:r>
            <a:r>
              <a:rPr lang="en-US" sz="1200" i="1" dirty="0" err="1"/>
              <a:t>modulos</a:t>
            </a:r>
            <a:endParaRPr lang="en-US" sz="1200" i="1" dirty="0"/>
          </a:p>
        </p:txBody>
      </p:sp>
      <p:cxnSp>
        <p:nvCxnSpPr>
          <p:cNvPr id="77" name="Straight Connector 61">
            <a:extLst>
              <a:ext uri="{FF2B5EF4-FFF2-40B4-BE49-F238E27FC236}">
                <a16:creationId xmlns:a16="http://schemas.microsoft.com/office/drawing/2014/main" id="{5F2A9CA6-F95F-B04D-A31C-411CD473488A}"/>
              </a:ext>
            </a:extLst>
          </p:cNvPr>
          <p:cNvCxnSpPr>
            <a:cxnSpLocks/>
          </p:cNvCxnSpPr>
          <p:nvPr/>
        </p:nvCxnSpPr>
        <p:spPr>
          <a:xfrm flipV="1">
            <a:off x="5377392" y="5730417"/>
            <a:ext cx="5069780" cy="15123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8" name="Chart 38">
            <a:extLst>
              <a:ext uri="{FF2B5EF4-FFF2-40B4-BE49-F238E27FC236}">
                <a16:creationId xmlns:a16="http://schemas.microsoft.com/office/drawing/2014/main" id="{80A5E043-BB55-F14D-95F8-C458D0C29B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4594435"/>
              </p:ext>
            </p:extLst>
          </p:nvPr>
        </p:nvGraphicFramePr>
        <p:xfrm>
          <a:off x="5587562" y="5947402"/>
          <a:ext cx="6400258" cy="931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42" name="CuadroTexto 41">
            <a:extLst>
              <a:ext uri="{FF2B5EF4-FFF2-40B4-BE49-F238E27FC236}">
                <a16:creationId xmlns:a16="http://schemas.microsoft.com/office/drawing/2014/main" id="{61353F37-D501-184E-A2F2-D9CF1AABD3A8}"/>
              </a:ext>
            </a:extLst>
          </p:cNvPr>
          <p:cNvSpPr txBox="1"/>
          <p:nvPr/>
        </p:nvSpPr>
        <p:spPr>
          <a:xfrm>
            <a:off x="7385768" y="1225190"/>
            <a:ext cx="987942" cy="276999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solidFill>
              <a:srgbClr val="C00000">
                <a:alpha val="20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HN" sz="600" dirty="0">
                <a:solidFill>
                  <a:srgbClr val="C00000"/>
                </a:solidFill>
                <a:latin typeface="Helvetica Light" panose="020B0403020202020204" pitchFamily="34" charset="0"/>
              </a:rPr>
              <a:t>Date cuenta “aperutra de cuenta y TD””</a:t>
            </a:r>
          </a:p>
        </p:txBody>
      </p:sp>
      <p:sp>
        <p:nvSpPr>
          <p:cNvPr id="43" name="TextBox 27">
            <a:extLst>
              <a:ext uri="{FF2B5EF4-FFF2-40B4-BE49-F238E27FC236}">
                <a16:creationId xmlns:a16="http://schemas.microsoft.com/office/drawing/2014/main" id="{229B1997-7CCE-6641-97D1-704F3A69BED7}"/>
              </a:ext>
            </a:extLst>
          </p:cNvPr>
          <p:cNvSpPr txBox="1"/>
          <p:nvPr/>
        </p:nvSpPr>
        <p:spPr>
          <a:xfrm>
            <a:off x="201320" y="6520506"/>
            <a:ext cx="1776448" cy="21544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junio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1636218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09E6D0F-A107-3948-AA78-3EFA89D7C5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1880135"/>
              </p:ext>
            </p:extLst>
          </p:nvPr>
        </p:nvGraphicFramePr>
        <p:xfrm>
          <a:off x="5185690" y="808370"/>
          <a:ext cx="7061190" cy="1773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D3AF8BD6-E7F7-1D4A-A26B-16846145F6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4538944"/>
              </p:ext>
            </p:extLst>
          </p:nvPr>
        </p:nvGraphicFramePr>
        <p:xfrm>
          <a:off x="665450" y="885324"/>
          <a:ext cx="2931053" cy="912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4" name="CuadroTexto 53">
            <a:extLst>
              <a:ext uri="{FF2B5EF4-FFF2-40B4-BE49-F238E27FC236}">
                <a16:creationId xmlns:a16="http://schemas.microsoft.com/office/drawing/2014/main" id="{CC902588-9E29-D74A-9311-4A46661B4BF4}"/>
              </a:ext>
            </a:extLst>
          </p:cNvPr>
          <p:cNvSpPr txBox="1"/>
          <p:nvPr/>
        </p:nvSpPr>
        <p:spPr>
          <a:xfrm>
            <a:off x="5331758" y="1994028"/>
            <a:ext cx="1274459" cy="276999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HN" sz="600" dirty="0">
                <a:solidFill>
                  <a:schemeClr val="accent3"/>
                </a:solidFill>
                <a:latin typeface="Helvetica Light" panose="020B0403020202020204" pitchFamily="34" charset="0"/>
              </a:rPr>
              <a:t>Saca tu lado FAN “UEFA CHAMPIONS LEAGUE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35469A-BB67-7B4C-A732-352BA38BBB50}"/>
              </a:ext>
            </a:extLst>
          </p:cNvPr>
          <p:cNvSpPr txBox="1"/>
          <p:nvPr/>
        </p:nvSpPr>
        <p:spPr>
          <a:xfrm>
            <a:off x="225986" y="2707510"/>
            <a:ext cx="6719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Helvetica Light" panose="020B0403020202020204" pitchFamily="34" charset="0"/>
              </a:rPr>
              <a:t>Inv. </a:t>
            </a:r>
            <a:r>
              <a:rPr lang="en-US" sz="1000" dirty="0" err="1">
                <a:latin typeface="Helvetica Light" panose="020B0403020202020204" pitchFamily="34" charset="0"/>
              </a:rPr>
              <a:t>en</a:t>
            </a:r>
            <a:r>
              <a:rPr lang="en-US" sz="1000" dirty="0">
                <a:latin typeface="Helvetica Light" panose="020B0403020202020204" pitchFamily="34" charset="0"/>
              </a:rPr>
              <a:t> $</a:t>
            </a:r>
          </a:p>
        </p:txBody>
      </p: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A1DF3A84-6974-ED43-901A-20FF89199D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2910807"/>
              </p:ext>
            </p:extLst>
          </p:nvPr>
        </p:nvGraphicFramePr>
        <p:xfrm>
          <a:off x="561976" y="3392587"/>
          <a:ext cx="3207554" cy="3113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76EA104-67D4-6A45-B359-AE340CB0E1F5}"/>
              </a:ext>
            </a:extLst>
          </p:cNvPr>
          <p:cNvCxnSpPr>
            <a:cxnSpLocks/>
          </p:cNvCxnSpPr>
          <p:nvPr/>
        </p:nvCxnSpPr>
        <p:spPr>
          <a:xfrm>
            <a:off x="696238" y="1346239"/>
            <a:ext cx="2921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AutoShape 4">
            <a:extLst>
              <a:ext uri="{FF2B5EF4-FFF2-40B4-BE49-F238E27FC236}">
                <a16:creationId xmlns:a16="http://schemas.microsoft.com/office/drawing/2014/main" id="{9E269A4A-3767-4961-9C25-05C5297DF83E}"/>
              </a:ext>
            </a:extLst>
          </p:cNvPr>
          <p:cNvSpPr/>
          <p:nvPr/>
        </p:nvSpPr>
        <p:spPr>
          <a:xfrm>
            <a:off x="0" y="-579"/>
            <a:ext cx="12192000" cy="930476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txBody>
          <a:bodyPr/>
          <a:lstStyle/>
          <a:p>
            <a:endParaRPr lang="en-CA" dirty="0"/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98704522-DC9E-4975-B615-673455FCD41D}"/>
              </a:ext>
            </a:extLst>
          </p:cNvPr>
          <p:cNvSpPr txBox="1">
            <a:spLocks/>
          </p:cNvSpPr>
          <p:nvPr/>
        </p:nvSpPr>
        <p:spPr>
          <a:xfrm>
            <a:off x="413995" y="-769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ATLANTIDA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95F1825-2292-482B-9C1C-3F0DE24A3425}"/>
              </a:ext>
            </a:extLst>
          </p:cNvPr>
          <p:cNvCxnSpPr>
            <a:cxnSpLocks/>
          </p:cNvCxnSpPr>
          <p:nvPr/>
        </p:nvCxnSpPr>
        <p:spPr>
          <a:xfrm>
            <a:off x="391238" y="3046663"/>
            <a:ext cx="3158454" cy="0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itle 1">
            <a:extLst>
              <a:ext uri="{FF2B5EF4-FFF2-40B4-BE49-F238E27FC236}">
                <a16:creationId xmlns:a16="http://schemas.microsoft.com/office/drawing/2014/main" id="{05B3FBF4-4B52-4DAE-9930-1E9C7BE7C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0328" y="-171893"/>
            <a:ext cx="4061672" cy="1325563"/>
          </a:xfrm>
        </p:spPr>
        <p:txBody>
          <a:bodyPr>
            <a:normAutofit/>
          </a:bodyPr>
          <a:lstStyle/>
          <a:p>
            <a:pPr algn="r"/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Estra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/>
              </a:rPr>
              <a:t>t</a:t>
            </a:r>
            <a:r>
              <a:rPr lang="en-CA" sz="2000" b="1" i="0" dirty="0">
                <a:solidFill>
                  <a:schemeClr val="bg1"/>
                </a:solidFill>
                <a:effectLst/>
                <a:latin typeface="Helvetica Light" panose="020B0403020202020204"/>
              </a:rPr>
              <a:t>é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gia</a:t>
            </a:r>
            <a: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 de </a:t>
            </a: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Medios</a:t>
            </a:r>
            <a:b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</a:br>
            <a:r>
              <a:rPr lang="en-US" sz="20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enero-junio</a:t>
            </a:r>
            <a: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, 2024</a:t>
            </a:r>
            <a:endParaRPr lang="en-US" sz="3000" b="1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744F9FB-E19F-6246-B54D-3437100DC27C}"/>
              </a:ext>
            </a:extLst>
          </p:cNvPr>
          <p:cNvCxnSpPr/>
          <p:nvPr/>
        </p:nvCxnSpPr>
        <p:spPr>
          <a:xfrm>
            <a:off x="3470022" y="-26200"/>
            <a:ext cx="0" cy="16831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0B7CA0B-F9BA-AC40-B1B9-B421D0C0DA00}"/>
              </a:ext>
            </a:extLst>
          </p:cNvPr>
          <p:cNvCxnSpPr/>
          <p:nvPr/>
        </p:nvCxnSpPr>
        <p:spPr>
          <a:xfrm>
            <a:off x="4950956" y="2645229"/>
            <a:ext cx="67076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26EB70F-9CE2-A546-9415-A4072A2A9612}"/>
              </a:ext>
            </a:extLst>
          </p:cNvPr>
          <p:cNvCxnSpPr/>
          <p:nvPr/>
        </p:nvCxnSpPr>
        <p:spPr>
          <a:xfrm>
            <a:off x="4398443" y="1069903"/>
            <a:ext cx="0" cy="5104381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C9341D10-0D6F-F641-84AB-734EC3DA1D18}"/>
              </a:ext>
            </a:extLst>
          </p:cNvPr>
          <p:cNvSpPr txBox="1"/>
          <p:nvPr/>
        </p:nvSpPr>
        <p:spPr>
          <a:xfrm>
            <a:off x="3573053" y="1091782"/>
            <a:ext cx="1438724" cy="493211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85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Atlántida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ha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bajado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su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posición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en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el ranking,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pasando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actualmente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al 3er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lugar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en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el SOI.A la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vez,también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ha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bajado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su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inversión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un 30%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en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relación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a lo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realizado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en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el Q1 y Q2 del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año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anterior.</a:t>
            </a:r>
          </a:p>
          <a:p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Tiene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varias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campañas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que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viene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comunicando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desde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el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año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pasado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entre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ellas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“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Abre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tu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cuenta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de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ahorro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sin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ir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al banco”</a:t>
            </a:r>
          </a:p>
          <a:p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Tiene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su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mayor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pico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en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marzo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con el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lanzamiento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de </a:t>
            </a:r>
            <a:r>
              <a:rPr lang="en-US" sz="850" b="1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campaña</a:t>
            </a:r>
            <a:r>
              <a:rPr lang="en-US" sz="85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b="1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institucional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, con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tres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diferentes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mensajes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1)“Con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tu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solidaridad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” 2) “con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tu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dedicación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” y 3) ”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determinación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”.</a:t>
            </a:r>
          </a:p>
          <a:p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En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junio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lanza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su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campaña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 </a:t>
            </a:r>
            <a:r>
              <a:rPr lang="en-US" sz="850" b="1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institucional</a:t>
            </a:r>
            <a:r>
              <a:rPr lang="en-US" sz="85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de </a:t>
            </a:r>
            <a:r>
              <a:rPr lang="en-US" sz="850" b="1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ahorro</a:t>
            </a:r>
            <a:r>
              <a:rPr lang="en-US" sz="85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“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Dile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no a los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gastos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innecesarios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”</a:t>
            </a:r>
          </a:p>
          <a:p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En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TC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,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tienen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al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aire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la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campaña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“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saca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tu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lado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FAN UEFA CHAMPIONS LEAGUE”</a:t>
            </a:r>
          </a:p>
          <a:p>
            <a:r>
              <a:rPr lang="en-US" sz="850" b="1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Remesas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sobresale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en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mayo con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campaña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del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dia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de la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madre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“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mamá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no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te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diría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lo que </a:t>
            </a:r>
            <a:r>
              <a:rPr lang="en-US" sz="85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quiere</a:t>
            </a:r>
            <a:r>
              <a:rPr lang="en-US" sz="85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 Light Oblique" panose="020B0403020202020204" pitchFamily="34" charset="0"/>
              </a:rPr>
              <a:t> de regalo”</a:t>
            </a:r>
          </a:p>
          <a:p>
            <a:endParaRPr lang="en-US" sz="850" i="1" dirty="0">
              <a:latin typeface="Helvetica Light Oblique" panose="020B0403020202020204" pitchFamily="34" charset="0"/>
            </a:endParaRP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8742C0F6-84BA-AE45-91D7-F42CF4B764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6460144"/>
              </p:ext>
            </p:extLst>
          </p:nvPr>
        </p:nvGraphicFramePr>
        <p:xfrm>
          <a:off x="576489" y="1643358"/>
          <a:ext cx="3207553" cy="1251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CuadroTexto 15">
            <a:extLst>
              <a:ext uri="{FF2B5EF4-FFF2-40B4-BE49-F238E27FC236}">
                <a16:creationId xmlns:a16="http://schemas.microsoft.com/office/drawing/2014/main" id="{6C57D3AD-1742-8E48-8AC0-2F8EA3493B84}"/>
              </a:ext>
            </a:extLst>
          </p:cNvPr>
          <p:cNvSpPr txBox="1"/>
          <p:nvPr/>
        </p:nvSpPr>
        <p:spPr>
          <a:xfrm>
            <a:off x="5678680" y="288847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HN" dirty="0"/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F9E7CFF7-DA4A-1941-8EF7-3B4E97512E92}"/>
              </a:ext>
            </a:extLst>
          </p:cNvPr>
          <p:cNvSpPr txBox="1"/>
          <p:nvPr/>
        </p:nvSpPr>
        <p:spPr>
          <a:xfrm>
            <a:off x="5373228" y="1698095"/>
            <a:ext cx="1354215" cy="276999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solidFill>
              <a:srgbClr val="C00000">
                <a:alpha val="20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HN" sz="600" dirty="0">
                <a:solidFill>
                  <a:srgbClr val="C00000"/>
                </a:solidFill>
                <a:latin typeface="Helvetica Light" panose="020B0403020202020204" pitchFamily="34" charset="0"/>
              </a:rPr>
              <a:t>Abre su cuenta de ahorro sin ir al banco”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F189CE16-14EC-AA4B-9402-5F774E0AD92C}"/>
              </a:ext>
            </a:extLst>
          </p:cNvPr>
          <p:cNvSpPr txBox="1"/>
          <p:nvPr/>
        </p:nvSpPr>
        <p:spPr>
          <a:xfrm>
            <a:off x="6531050" y="1270693"/>
            <a:ext cx="1354215" cy="276999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HN" sz="600" dirty="0">
                <a:solidFill>
                  <a:srgbClr val="C00000"/>
                </a:solidFill>
                <a:latin typeface="Helvetica Light" panose="020B0403020202020204" pitchFamily="34" charset="0"/>
              </a:rPr>
              <a:t>Inst. “Solidaridad  +Dedicación d</a:t>
            </a:r>
          </a:p>
          <a:p>
            <a:pPr algn="ctr"/>
            <a:r>
              <a:rPr lang="es-HN" sz="600" dirty="0">
                <a:solidFill>
                  <a:srgbClr val="C00000"/>
                </a:solidFill>
                <a:latin typeface="Helvetica Light" panose="020B0403020202020204" pitchFamily="34" charset="0"/>
              </a:rPr>
              <a:t>Inst. “Soidaridad, + decicación</a:t>
            </a:r>
          </a:p>
        </p:txBody>
      </p:sp>
      <p:cxnSp>
        <p:nvCxnSpPr>
          <p:cNvPr id="59" name="Straight Connector 32">
            <a:extLst>
              <a:ext uri="{FF2B5EF4-FFF2-40B4-BE49-F238E27FC236}">
                <a16:creationId xmlns:a16="http://schemas.microsoft.com/office/drawing/2014/main" id="{D433F2CD-817D-B546-A2A8-D78F6A7B39E8}"/>
              </a:ext>
            </a:extLst>
          </p:cNvPr>
          <p:cNvCxnSpPr/>
          <p:nvPr/>
        </p:nvCxnSpPr>
        <p:spPr>
          <a:xfrm>
            <a:off x="4950956" y="2645229"/>
            <a:ext cx="67076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uadroTexto 59">
            <a:extLst>
              <a:ext uri="{FF2B5EF4-FFF2-40B4-BE49-F238E27FC236}">
                <a16:creationId xmlns:a16="http://schemas.microsoft.com/office/drawing/2014/main" id="{C05E0573-88C2-2B47-98F1-11DF83B7B248}"/>
              </a:ext>
            </a:extLst>
          </p:cNvPr>
          <p:cNvSpPr txBox="1"/>
          <p:nvPr/>
        </p:nvSpPr>
        <p:spPr>
          <a:xfrm>
            <a:off x="9757317" y="27041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HN" dirty="0"/>
          </a:p>
        </p:txBody>
      </p:sp>
      <p:graphicFrame>
        <p:nvGraphicFramePr>
          <p:cNvPr id="61" name="Chart 29">
            <a:extLst>
              <a:ext uri="{FF2B5EF4-FFF2-40B4-BE49-F238E27FC236}">
                <a16:creationId xmlns:a16="http://schemas.microsoft.com/office/drawing/2014/main" id="{C2C727D3-4F49-F049-A621-0E00881F06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3478839"/>
              </p:ext>
            </p:extLst>
          </p:nvPr>
        </p:nvGraphicFramePr>
        <p:xfrm>
          <a:off x="5583408" y="2844348"/>
          <a:ext cx="6376142" cy="900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2" name="TextBox 32">
            <a:extLst>
              <a:ext uri="{FF2B5EF4-FFF2-40B4-BE49-F238E27FC236}">
                <a16:creationId xmlns:a16="http://schemas.microsoft.com/office/drawing/2014/main" id="{989B2541-1F7D-2749-9F4A-CB4CED7633C9}"/>
              </a:ext>
            </a:extLst>
          </p:cNvPr>
          <p:cNvSpPr txBox="1"/>
          <p:nvPr/>
        </p:nvSpPr>
        <p:spPr>
          <a:xfrm>
            <a:off x="5228367" y="3030816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TV</a:t>
            </a:r>
          </a:p>
        </p:txBody>
      </p:sp>
      <p:sp>
        <p:nvSpPr>
          <p:cNvPr id="63" name="TextBox 33">
            <a:extLst>
              <a:ext uri="{FF2B5EF4-FFF2-40B4-BE49-F238E27FC236}">
                <a16:creationId xmlns:a16="http://schemas.microsoft.com/office/drawing/2014/main" id="{FC381AE6-DAB9-F349-BDB3-A96D9D46BF93}"/>
              </a:ext>
            </a:extLst>
          </p:cNvPr>
          <p:cNvSpPr txBox="1"/>
          <p:nvPr/>
        </p:nvSpPr>
        <p:spPr>
          <a:xfrm>
            <a:off x="5155090" y="3325302"/>
            <a:ext cx="17870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14,374 spots|47,026 </a:t>
            </a:r>
            <a:r>
              <a:rPr lang="en-US" sz="1200" i="1" dirty="0" err="1"/>
              <a:t>trp’s</a:t>
            </a:r>
            <a:endParaRPr lang="en-US" sz="1200" i="1" dirty="0"/>
          </a:p>
        </p:txBody>
      </p:sp>
      <p:graphicFrame>
        <p:nvGraphicFramePr>
          <p:cNvPr id="64" name="Chart 8">
            <a:extLst>
              <a:ext uri="{FF2B5EF4-FFF2-40B4-BE49-F238E27FC236}">
                <a16:creationId xmlns:a16="http://schemas.microsoft.com/office/drawing/2014/main" id="{68E3ECE4-273F-A645-BE79-E37B341990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4412257"/>
              </p:ext>
            </p:extLst>
          </p:nvPr>
        </p:nvGraphicFramePr>
        <p:xfrm>
          <a:off x="5607529" y="3915155"/>
          <a:ext cx="6376137" cy="900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5" name="TextBox 35">
            <a:extLst>
              <a:ext uri="{FF2B5EF4-FFF2-40B4-BE49-F238E27FC236}">
                <a16:creationId xmlns:a16="http://schemas.microsoft.com/office/drawing/2014/main" id="{B8747901-A629-E644-92A5-62A4731DD0C8}"/>
              </a:ext>
            </a:extLst>
          </p:cNvPr>
          <p:cNvSpPr txBox="1"/>
          <p:nvPr/>
        </p:nvSpPr>
        <p:spPr>
          <a:xfrm>
            <a:off x="5265148" y="4124367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</a:t>
            </a:r>
          </a:p>
        </p:txBody>
      </p:sp>
      <p:sp>
        <p:nvSpPr>
          <p:cNvPr id="66" name="TextBox 36">
            <a:extLst>
              <a:ext uri="{FF2B5EF4-FFF2-40B4-BE49-F238E27FC236}">
                <a16:creationId xmlns:a16="http://schemas.microsoft.com/office/drawing/2014/main" id="{07565A2D-FACD-334F-A299-9F9981039BDC}"/>
              </a:ext>
            </a:extLst>
          </p:cNvPr>
          <p:cNvSpPr txBox="1"/>
          <p:nvPr/>
        </p:nvSpPr>
        <p:spPr>
          <a:xfrm>
            <a:off x="5244805" y="4357249"/>
            <a:ext cx="14100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1,076 </a:t>
            </a:r>
            <a:r>
              <a:rPr lang="en-US" sz="1200" i="1" dirty="0" err="1"/>
              <a:t>publicaciones</a:t>
            </a:r>
            <a:endParaRPr lang="en-US" sz="1200" i="1" dirty="0"/>
          </a:p>
          <a:p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(456 </a:t>
            </a:r>
            <a:r>
              <a:rPr lang="en-US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regulatorios</a:t>
            </a:r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p:txBody>
      </p:sp>
      <p:graphicFrame>
        <p:nvGraphicFramePr>
          <p:cNvPr id="67" name="Table 9">
            <a:extLst>
              <a:ext uri="{FF2B5EF4-FFF2-40B4-BE49-F238E27FC236}">
                <a16:creationId xmlns:a16="http://schemas.microsoft.com/office/drawing/2014/main" id="{9802924A-9871-4044-94D4-D6217D468E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594980"/>
              </p:ext>
            </p:extLst>
          </p:nvPr>
        </p:nvGraphicFramePr>
        <p:xfrm>
          <a:off x="5703087" y="2702759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$3.1M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76%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68" name="TextBox 41">
            <a:extLst>
              <a:ext uri="{FF2B5EF4-FFF2-40B4-BE49-F238E27FC236}">
                <a16:creationId xmlns:a16="http://schemas.microsoft.com/office/drawing/2014/main" id="{FA5B6DA9-BAE6-824E-A85D-45447153212A}"/>
              </a:ext>
            </a:extLst>
          </p:cNvPr>
          <p:cNvSpPr txBox="1"/>
          <p:nvPr/>
        </p:nvSpPr>
        <p:spPr>
          <a:xfrm>
            <a:off x="5240095" y="5053533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</a:t>
            </a:r>
          </a:p>
        </p:txBody>
      </p:sp>
      <p:graphicFrame>
        <p:nvGraphicFramePr>
          <p:cNvPr id="69" name="Table 46">
            <a:extLst>
              <a:ext uri="{FF2B5EF4-FFF2-40B4-BE49-F238E27FC236}">
                <a16:creationId xmlns:a16="http://schemas.microsoft.com/office/drawing/2014/main" id="{9930E03B-826F-8D40-B7AA-080AD46158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869220"/>
              </p:ext>
            </p:extLst>
          </p:nvPr>
        </p:nvGraphicFramePr>
        <p:xfrm>
          <a:off x="5716338" y="3748039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$450k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11%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graphicFrame>
        <p:nvGraphicFramePr>
          <p:cNvPr id="70" name="Table 47">
            <a:extLst>
              <a:ext uri="{FF2B5EF4-FFF2-40B4-BE49-F238E27FC236}">
                <a16:creationId xmlns:a16="http://schemas.microsoft.com/office/drawing/2014/main" id="{D02EC34A-3F02-8645-8959-98E81B5199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41600"/>
              </p:ext>
            </p:extLst>
          </p:nvPr>
        </p:nvGraphicFramePr>
        <p:xfrm>
          <a:off x="5716337" y="4768805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$242K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6%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71" name="TextBox 49">
            <a:extLst>
              <a:ext uri="{FF2B5EF4-FFF2-40B4-BE49-F238E27FC236}">
                <a16:creationId xmlns:a16="http://schemas.microsoft.com/office/drawing/2014/main" id="{D57B3111-FF12-234B-9FA3-9456CB054BFC}"/>
              </a:ext>
            </a:extLst>
          </p:cNvPr>
          <p:cNvSpPr txBox="1"/>
          <p:nvPr/>
        </p:nvSpPr>
        <p:spPr>
          <a:xfrm>
            <a:off x="5202097" y="5381898"/>
            <a:ext cx="9781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19,075 spots</a:t>
            </a:r>
          </a:p>
        </p:txBody>
      </p:sp>
      <p:cxnSp>
        <p:nvCxnSpPr>
          <p:cNvPr id="72" name="Straight Connector 60">
            <a:extLst>
              <a:ext uri="{FF2B5EF4-FFF2-40B4-BE49-F238E27FC236}">
                <a16:creationId xmlns:a16="http://schemas.microsoft.com/office/drawing/2014/main" id="{C92D8743-7EE2-0B48-A627-36C39F4415D1}"/>
              </a:ext>
            </a:extLst>
          </p:cNvPr>
          <p:cNvCxnSpPr>
            <a:cxnSpLocks/>
          </p:cNvCxnSpPr>
          <p:nvPr/>
        </p:nvCxnSpPr>
        <p:spPr>
          <a:xfrm flipV="1">
            <a:off x="5358954" y="3652712"/>
            <a:ext cx="5069780" cy="15123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61">
            <a:extLst>
              <a:ext uri="{FF2B5EF4-FFF2-40B4-BE49-F238E27FC236}">
                <a16:creationId xmlns:a16="http://schemas.microsoft.com/office/drawing/2014/main" id="{54DE901F-8FCB-5A48-88D9-2F07848B51F8}"/>
              </a:ext>
            </a:extLst>
          </p:cNvPr>
          <p:cNvCxnSpPr>
            <a:cxnSpLocks/>
          </p:cNvCxnSpPr>
          <p:nvPr/>
        </p:nvCxnSpPr>
        <p:spPr>
          <a:xfrm flipV="1">
            <a:off x="5358954" y="4709419"/>
            <a:ext cx="5069780" cy="15123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4" name="Chart 38">
            <a:extLst>
              <a:ext uri="{FF2B5EF4-FFF2-40B4-BE49-F238E27FC236}">
                <a16:creationId xmlns:a16="http://schemas.microsoft.com/office/drawing/2014/main" id="{6743075E-8C6B-B640-81A8-22F773A924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927763"/>
              </p:ext>
            </p:extLst>
          </p:nvPr>
        </p:nvGraphicFramePr>
        <p:xfrm>
          <a:off x="5583408" y="4926403"/>
          <a:ext cx="6400258" cy="884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75" name="TextBox 41">
            <a:extLst>
              <a:ext uri="{FF2B5EF4-FFF2-40B4-BE49-F238E27FC236}">
                <a16:creationId xmlns:a16="http://schemas.microsoft.com/office/drawing/2014/main" id="{9765C450-A9BD-FE4D-9589-F1C5D1ECE3A9}"/>
              </a:ext>
            </a:extLst>
          </p:cNvPr>
          <p:cNvSpPr txBox="1"/>
          <p:nvPr/>
        </p:nvSpPr>
        <p:spPr>
          <a:xfrm>
            <a:off x="5158521" y="6088811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OOH</a:t>
            </a:r>
          </a:p>
        </p:txBody>
      </p:sp>
      <p:graphicFrame>
        <p:nvGraphicFramePr>
          <p:cNvPr id="76" name="Table 47">
            <a:extLst>
              <a:ext uri="{FF2B5EF4-FFF2-40B4-BE49-F238E27FC236}">
                <a16:creationId xmlns:a16="http://schemas.microsoft.com/office/drawing/2014/main" id="{B132CE11-0068-0F4C-B3E3-3F04139F44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475915"/>
              </p:ext>
            </p:extLst>
          </p:nvPr>
        </p:nvGraphicFramePr>
        <p:xfrm>
          <a:off x="5691913" y="5789803"/>
          <a:ext cx="132480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244293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$263K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6%</a:t>
                      </a:r>
                    </a:p>
                  </a:txBody>
                  <a:tcPr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77" name="TextBox 49">
            <a:extLst>
              <a:ext uri="{FF2B5EF4-FFF2-40B4-BE49-F238E27FC236}">
                <a16:creationId xmlns:a16="http://schemas.microsoft.com/office/drawing/2014/main" id="{538DD500-AA57-7341-BD29-8D6091277237}"/>
              </a:ext>
            </a:extLst>
          </p:cNvPr>
          <p:cNvSpPr txBox="1"/>
          <p:nvPr/>
        </p:nvSpPr>
        <p:spPr>
          <a:xfrm>
            <a:off x="5265148" y="6476040"/>
            <a:ext cx="9861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389 </a:t>
            </a:r>
            <a:r>
              <a:rPr lang="en-US" sz="1200" i="1" dirty="0" err="1"/>
              <a:t>modulos</a:t>
            </a:r>
            <a:endParaRPr lang="en-US" sz="1200" i="1" dirty="0"/>
          </a:p>
        </p:txBody>
      </p:sp>
      <p:cxnSp>
        <p:nvCxnSpPr>
          <p:cNvPr id="78" name="Straight Connector 61">
            <a:extLst>
              <a:ext uri="{FF2B5EF4-FFF2-40B4-BE49-F238E27FC236}">
                <a16:creationId xmlns:a16="http://schemas.microsoft.com/office/drawing/2014/main" id="{08B89EE0-5910-8E47-9FB2-6652A59DE8B1}"/>
              </a:ext>
            </a:extLst>
          </p:cNvPr>
          <p:cNvCxnSpPr>
            <a:cxnSpLocks/>
          </p:cNvCxnSpPr>
          <p:nvPr/>
        </p:nvCxnSpPr>
        <p:spPr>
          <a:xfrm flipV="1">
            <a:off x="5377392" y="5730417"/>
            <a:ext cx="5069780" cy="15123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9" name="Chart 38">
            <a:extLst>
              <a:ext uri="{FF2B5EF4-FFF2-40B4-BE49-F238E27FC236}">
                <a16:creationId xmlns:a16="http://schemas.microsoft.com/office/drawing/2014/main" id="{42F6F324-EA50-8548-8CC1-634B460148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7735331"/>
              </p:ext>
            </p:extLst>
          </p:nvPr>
        </p:nvGraphicFramePr>
        <p:xfrm>
          <a:off x="5587562" y="5947402"/>
          <a:ext cx="6400258" cy="931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43" name="CuadroTexto 42">
            <a:extLst>
              <a:ext uri="{FF2B5EF4-FFF2-40B4-BE49-F238E27FC236}">
                <a16:creationId xmlns:a16="http://schemas.microsoft.com/office/drawing/2014/main" id="{47FE4B6C-62F0-C644-A7D2-822849108D4A}"/>
              </a:ext>
            </a:extLst>
          </p:cNvPr>
          <p:cNvSpPr txBox="1"/>
          <p:nvPr/>
        </p:nvSpPr>
        <p:spPr>
          <a:xfrm>
            <a:off x="8082147" y="1682080"/>
            <a:ext cx="864298" cy="276999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HN" sz="600" dirty="0">
                <a:solidFill>
                  <a:srgbClr val="C00000"/>
                </a:solidFill>
                <a:latin typeface="Helvetica Light" panose="020B0403020202020204" pitchFamily="34" charset="0"/>
              </a:rPr>
              <a:t>Dile no a los gastos innecesarios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63554D5D-F8AE-7644-A39B-76C6EFA8D786}"/>
              </a:ext>
            </a:extLst>
          </p:cNvPr>
          <p:cNvSpPr txBox="1"/>
          <p:nvPr/>
        </p:nvSpPr>
        <p:spPr>
          <a:xfrm>
            <a:off x="7603219" y="1937266"/>
            <a:ext cx="839892" cy="276999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HN" sz="600" dirty="0">
                <a:solidFill>
                  <a:srgbClr val="C00000"/>
                </a:solidFill>
                <a:latin typeface="Helvetica Light" panose="020B0403020202020204" pitchFamily="34" charset="0"/>
              </a:rPr>
              <a:t>Mamá no te diría lo que quiere</a:t>
            </a:r>
          </a:p>
        </p:txBody>
      </p:sp>
      <p:sp>
        <p:nvSpPr>
          <p:cNvPr id="47" name="TextBox 27">
            <a:extLst>
              <a:ext uri="{FF2B5EF4-FFF2-40B4-BE49-F238E27FC236}">
                <a16:creationId xmlns:a16="http://schemas.microsoft.com/office/drawing/2014/main" id="{85F370E3-458E-004F-B5EC-0ABB2842B8D8}"/>
              </a:ext>
            </a:extLst>
          </p:cNvPr>
          <p:cNvSpPr txBox="1"/>
          <p:nvPr/>
        </p:nvSpPr>
        <p:spPr>
          <a:xfrm>
            <a:off x="201320" y="6520506"/>
            <a:ext cx="1776448" cy="21544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junio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11041473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Roj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4522</TotalTime>
  <Words>3165</Words>
  <Application>Microsoft Macintosh PowerPoint</Application>
  <PresentationFormat>Panorámica</PresentationFormat>
  <Paragraphs>559</Paragraphs>
  <Slides>24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5" baseType="lpstr">
      <vt:lpstr>Arial</vt:lpstr>
      <vt:lpstr>Calibri</vt:lpstr>
      <vt:lpstr>Calibri Light</vt:lpstr>
      <vt:lpstr>Century Gothic</vt:lpstr>
      <vt:lpstr>Helvetica</vt:lpstr>
      <vt:lpstr>Helvetica Light</vt:lpstr>
      <vt:lpstr>Helvetica Light</vt:lpstr>
      <vt:lpstr>Helvetica Light Oblique</vt:lpstr>
      <vt:lpstr>Helvetica Light Oblique</vt:lpstr>
      <vt:lpstr>Wingdings</vt:lpstr>
      <vt:lpstr>Tema de Office</vt:lpstr>
      <vt:lpstr>ACTIVIDAD COMPETITIVA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Estratégia de Medios enero-junio, 2024</vt:lpstr>
      <vt:lpstr>Estratégia de Medios enero-junio, 2024</vt:lpstr>
      <vt:lpstr>Presentación de PowerPoint</vt:lpstr>
      <vt:lpstr>Estratégia de Medios enero-junio, 2024</vt:lpstr>
      <vt:lpstr>Presentación de PowerPoint</vt:lpstr>
      <vt:lpstr>Estratégia de Medios enero-junio, 2024</vt:lpstr>
      <vt:lpstr>Presentación de PowerPoint</vt:lpstr>
      <vt:lpstr>Presentación de PowerPoint</vt:lpstr>
      <vt:lpstr>Presentación de PowerPoint</vt:lpstr>
      <vt:lpstr>ACTIVIDAD COMPETITIVA </vt:lpstr>
      <vt:lpstr>Presentación de PowerPoint</vt:lpstr>
      <vt:lpstr>Presentación de PowerPoint</vt:lpstr>
      <vt:lpstr>Estratégia de Medios enero-junio, 2024</vt:lpstr>
      <vt:lpstr>Estratégia de Medios enero-junio, 2024</vt:lpstr>
      <vt:lpstr>Estratégia de Medios enero-junio, 2024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Elia Martinez</cp:lastModifiedBy>
  <cp:revision>118</cp:revision>
  <dcterms:created xsi:type="dcterms:W3CDTF">2024-05-08T04:28:01Z</dcterms:created>
  <dcterms:modified xsi:type="dcterms:W3CDTF">2024-07-15T21:49:10Z</dcterms:modified>
</cp:coreProperties>
</file>